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6">
  <p:sldMasterIdLst>
    <p:sldMasterId id="2147483648" r:id="rId1"/>
    <p:sldMasterId id="2147483691" r:id="rId2"/>
  </p:sldMasterIdLst>
  <p:notesMasterIdLst>
    <p:notesMasterId r:id="rId35"/>
  </p:notesMasterIdLst>
  <p:sldIdLst>
    <p:sldId id="256" r:id="rId3"/>
    <p:sldId id="3174" r:id="rId4"/>
    <p:sldId id="295" r:id="rId5"/>
    <p:sldId id="3081" r:id="rId6"/>
    <p:sldId id="3082" r:id="rId7"/>
    <p:sldId id="3246" r:id="rId8"/>
    <p:sldId id="3087" r:id="rId9"/>
    <p:sldId id="3088" r:id="rId10"/>
    <p:sldId id="3247" r:id="rId11"/>
    <p:sldId id="3248" r:id="rId12"/>
    <p:sldId id="3249" r:id="rId13"/>
    <p:sldId id="3253" r:id="rId14"/>
    <p:sldId id="3254" r:id="rId15"/>
    <p:sldId id="3251" r:id="rId16"/>
    <p:sldId id="3252" r:id="rId17"/>
    <p:sldId id="3255" r:id="rId18"/>
    <p:sldId id="3256" r:id="rId19"/>
    <p:sldId id="3257" r:id="rId20"/>
    <p:sldId id="3262" r:id="rId21"/>
    <p:sldId id="3263" r:id="rId22"/>
    <p:sldId id="3261" r:id="rId23"/>
    <p:sldId id="3210" r:id="rId24"/>
    <p:sldId id="3212" r:id="rId25"/>
    <p:sldId id="3213" r:id="rId26"/>
    <p:sldId id="3264" r:id="rId27"/>
    <p:sldId id="3265" r:id="rId28"/>
    <p:sldId id="3266" r:id="rId29"/>
    <p:sldId id="3267" r:id="rId30"/>
    <p:sldId id="3268" r:id="rId31"/>
    <p:sldId id="3142" r:id="rId32"/>
    <p:sldId id="3083" r:id="rId33"/>
    <p:sldId id="3226" r:id="rId34"/>
  </p:sldIdLst>
  <p:sldSz cx="12192000" cy="6858000"/>
  <p:notesSz cx="6858000" cy="9144000"/>
  <p:embeddedFontLst>
    <p:embeddedFont>
      <p:font typeface="字魂59号-创粗黑" panose="00000500000000000000" charset="-122"/>
      <p:regular r:id="rId36"/>
    </p:embeddedFon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
      <p:font typeface="UTM Avo" panose="02040603050506020204" pitchFamily="18" charset="0"/>
      <p:regular r:id="rId43"/>
      <p:bold r:id="rId44"/>
      <p:italic r:id="rId45"/>
      <p:boldItalic r:id="rId46"/>
    </p:embeddedFont>
    <p:embeddedFont>
      <p:font typeface="UTM Cookies" panose="02040603050506020204" pitchFamily="18"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EB54E9"/>
    <a:srgbClr val="D34CD6"/>
    <a:srgbClr val="FFF789"/>
    <a:srgbClr val="E46C0A"/>
    <a:srgbClr val="FF6600"/>
    <a:srgbClr val="E07235"/>
    <a:srgbClr val="FFFBCD"/>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5" autoAdjust="0"/>
    <p:restoredTop sz="94660"/>
  </p:normalViewPr>
  <p:slideViewPr>
    <p:cSldViewPr snapToGrid="0">
      <p:cViewPr varScale="1">
        <p:scale>
          <a:sx n="68" d="100"/>
          <a:sy n="68" d="100"/>
        </p:scale>
        <p:origin x="63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19-Feb-23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60000"/>
                  <a:lumOff val="40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rgbClr val="7030A0"/>
                  </a:solidFill>
                  <a:latin typeface="+mj-lt"/>
                </a:rPr>
                <a:t>CH</a:t>
              </a:r>
              <a:r>
                <a:rPr lang="en-US" sz="3200">
                  <a:solidFill>
                    <a:srgbClr val="7030A0"/>
                  </a:solidFill>
                  <a:latin typeface="+mj-lt"/>
                </a:rPr>
                <a:t>Ủ</a:t>
              </a:r>
              <a:r>
                <a:rPr lang="vi-VN" sz="3200">
                  <a:solidFill>
                    <a:srgbClr val="7030A0"/>
                  </a:solidFill>
                  <a:latin typeface="+mj-lt"/>
                </a:rPr>
                <a:t> ĐỀ </a:t>
              </a:r>
              <a:r>
                <a:rPr lang="en-US" sz="3200">
                  <a:solidFill>
                    <a:srgbClr val="7030A0"/>
                  </a:solidFill>
                  <a:latin typeface="+mj-lt"/>
                </a:rPr>
                <a:t>4</a:t>
              </a:r>
              <a:endParaRPr lang="vi-VN" sz="3200" dirty="0">
                <a:solidFill>
                  <a:srgbClr val="7030A0"/>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646331"/>
          </a:xfrm>
          <a:prstGeom prst="rect">
            <a:avLst/>
          </a:prstGeom>
          <a:noFill/>
        </p:spPr>
        <p:txBody>
          <a:bodyPr wrap="square" rtlCol="0">
            <a:spAutoFit/>
          </a:bodyPr>
          <a:lstStyle/>
          <a:p>
            <a:pPr algn="ctr"/>
            <a:r>
              <a:rPr lang="en-US" sz="3600">
                <a:solidFill>
                  <a:srgbClr val="7030A0"/>
                </a:solidFill>
                <a:latin typeface="+mj-lt"/>
              </a:rPr>
              <a:t>ỨNG DỤNG TIN HỌC</a:t>
            </a:r>
            <a:endParaRPr lang="vi-VN" sz="3600" dirty="0">
              <a:solidFill>
                <a:srgbClr val="7030A0"/>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188406" y="2034356"/>
            <a:ext cx="7326044" cy="1743362"/>
          </a:xfrm>
          <a:prstGeom prst="rect">
            <a:avLst/>
          </a:prstGeom>
          <a:noFill/>
          <a:ln>
            <a:noFill/>
          </a:ln>
        </p:spPr>
        <p:txBody>
          <a:bodyPr wrap="none" rtlCol="0">
            <a:spAutoFit/>
          </a:bodyPr>
          <a:lstStyle/>
          <a:p>
            <a:pPr algn="ctr">
              <a:lnSpc>
                <a:spcPct val="120000"/>
              </a:lnSpc>
            </a:pPr>
            <a:r>
              <a:rPr lang="vi-VN" sz="4800">
                <a:ln w="19050">
                  <a:solidFill>
                    <a:schemeClr val="bg1"/>
                  </a:solidFill>
                </a:ln>
                <a:latin typeface="+mj-lt"/>
              </a:rPr>
              <a:t>BÀI </a:t>
            </a:r>
            <a:r>
              <a:rPr lang="en-US" sz="4800">
                <a:ln w="19050">
                  <a:solidFill>
                    <a:schemeClr val="bg1"/>
                  </a:solidFill>
                </a:ln>
                <a:latin typeface="+mj-lt"/>
              </a:rPr>
              <a:t>8b</a:t>
            </a:r>
            <a:endParaRPr lang="vi-VN" sz="4800" dirty="0">
              <a:ln w="19050">
                <a:solidFill>
                  <a:schemeClr val="bg1"/>
                </a:solidFill>
              </a:ln>
              <a:latin typeface="+mj-lt"/>
            </a:endParaRPr>
          </a:p>
          <a:p>
            <a:pPr algn="ctr">
              <a:lnSpc>
                <a:spcPct val="120000"/>
              </a:lnSpc>
            </a:pPr>
            <a:r>
              <a:rPr lang="en-US" sz="4800">
                <a:ln w="19050">
                  <a:solidFill>
                    <a:schemeClr val="bg1"/>
                  </a:solidFill>
                </a:ln>
                <a:latin typeface="+mj-lt"/>
              </a:rPr>
              <a:t>PHẦN MỀM CHỈNH SỬA ẢNH</a:t>
            </a:r>
            <a:endParaRPr lang="vi-VN" sz="4800" dirty="0">
              <a:ln w="19050">
                <a:solidFill>
                  <a:schemeClr val="bg1"/>
                </a:solidFill>
              </a:ln>
              <a:latin typeface="+mj-lt"/>
            </a:endParaRPr>
          </a:p>
        </p:txBody>
      </p:sp>
      <p:sp>
        <p:nvSpPr>
          <p:cNvPr id="9" name="TextBox 8">
            <a:extLst>
              <a:ext uri="{FF2B5EF4-FFF2-40B4-BE49-F238E27FC236}">
                <a16:creationId xmlns:a16="http://schemas.microsoft.com/office/drawing/2014/main" id="{D049F577-F92A-4405-A19E-48EB947980F5}"/>
              </a:ext>
            </a:extLst>
          </p:cNvPr>
          <p:cNvSpPr txBox="1"/>
          <p:nvPr/>
        </p:nvSpPr>
        <p:spPr>
          <a:xfrm>
            <a:off x="533400" y="1112070"/>
            <a:ext cx="11125200" cy="646331"/>
          </a:xfrm>
          <a:prstGeom prst="rect">
            <a:avLst/>
          </a:prstGeom>
          <a:noFill/>
        </p:spPr>
        <p:txBody>
          <a:bodyPr wrap="square" rtlCol="0">
            <a:spAutoFit/>
          </a:bodyPr>
          <a:lstStyle/>
          <a:p>
            <a:pPr algn="ctr"/>
            <a:r>
              <a:rPr lang="en-US" sz="3600">
                <a:solidFill>
                  <a:srgbClr val="7030A0"/>
                </a:solidFill>
                <a:latin typeface="+mj-lt"/>
              </a:rPr>
              <a:t>B. LÀM QUEN VỚI PHẦN MỀM CHỈNH SỬA ẢNH</a:t>
            </a:r>
            <a:endParaRPr lang="vi-VN" sz="3600" dirty="0">
              <a:solidFill>
                <a:srgbClr val="7030A0"/>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6"/>
            <a:ext cx="10649995" cy="2948711"/>
            <a:chOff x="1117200" y="3528268"/>
            <a:chExt cx="10337399" cy="403535"/>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403535"/>
              <a:chOff x="1493120" y="3891280"/>
              <a:chExt cx="10337399" cy="403535"/>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035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299739"/>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218128"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3711115" y="3917266"/>
                <a:ext cx="7982610"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335329" y="3556699"/>
              <a:ext cx="8119137" cy="72920"/>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Xác định nội dung và các thành phần trong ảnh</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1675843"/>
          </a:xfrm>
          <a:prstGeom prst="rect">
            <a:avLst/>
          </a:prstGeom>
        </p:spPr>
        <p:txBody>
          <a:bodyPr wrap="square">
            <a:spAutoFit/>
          </a:bodyPr>
          <a:lstStyle/>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Em hãy quan sát Hình 8b.3 và trả lời các câu hỏi sau:</a:t>
            </a:r>
          </a:p>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1.	Trong bức ảnh có những thành phần nào?</a:t>
            </a:r>
          </a:p>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2.	Nội dung của bức ảnh là gì?</a:t>
            </a:r>
          </a:p>
        </p:txBody>
      </p:sp>
      <p:pic>
        <p:nvPicPr>
          <p:cNvPr id="13" name="Shape 489">
            <a:extLst>
              <a:ext uri="{FF2B5EF4-FFF2-40B4-BE49-F238E27FC236}">
                <a16:creationId xmlns:a16="http://schemas.microsoft.com/office/drawing/2014/main" id="{8782912E-364A-4C8A-B208-44E394F12A96}"/>
              </a:ext>
            </a:extLst>
          </p:cNvPr>
          <p:cNvPicPr/>
          <p:nvPr/>
        </p:nvPicPr>
        <p:blipFill rotWithShape="1">
          <a:blip r:embed="rId2"/>
          <a:srcRect r="3217"/>
          <a:stretch/>
        </p:blipFill>
        <p:spPr>
          <a:xfrm>
            <a:off x="3011706" y="3218181"/>
            <a:ext cx="6168587" cy="3225339"/>
          </a:xfrm>
          <a:prstGeom prst="rect">
            <a:avLst/>
          </a:prstGeom>
        </p:spPr>
      </p:pic>
    </p:spTree>
    <p:extLst>
      <p:ext uri="{BB962C8B-B14F-4D97-AF65-F5344CB8AC3E}">
        <p14:creationId xmlns:p14="http://schemas.microsoft.com/office/powerpoint/2010/main" val="20347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Mỗi bức ảnh khi được tạo ra đều mang một </a:t>
            </a:r>
            <a:r>
              <a:rPr lang="vi-VN" sz="2400" b="1">
                <a:solidFill>
                  <a:srgbClr val="000000"/>
                </a:solidFill>
                <a:latin typeface="UTM Avo" panose="02040603050506020204" pitchFamily="18" charset="0"/>
                <a:cs typeface="Times New Roman" panose="02020603050405020304" pitchFamily="18" charset="0"/>
              </a:rPr>
              <a:t>nội dung nhất định</a:t>
            </a:r>
            <a:r>
              <a:rPr lang="vi-VN" sz="2400">
                <a:solidFill>
                  <a:srgbClr val="000000"/>
                </a:solidFill>
                <a:latin typeface="UTM Avo" panose="02040603050506020204" pitchFamily="18" charset="0"/>
                <a:cs typeface="Times New Roman" panose="02020603050405020304" pitchFamily="18" charset="0"/>
              </a:rPr>
              <a:t> mà người tạo ra ảnh muốn thể hiện và người xem ảnh có thể thu nhận được. Nội dung đó được thể hiện qua cảnh nền và các thành phần xuất hiện trong ảnh. </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C7AE88-B55B-4A28-8334-1C69615F5B80}"/>
              </a:ext>
            </a:extLst>
          </p:cNvPr>
          <p:cNvSpPr txBox="1"/>
          <p:nvPr/>
        </p:nvSpPr>
        <p:spPr>
          <a:xfrm>
            <a:off x="614526" y="2516958"/>
            <a:ext cx="10492090" cy="351788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Khi chỉnh sửa ảnh, em có thể coi các </a:t>
            </a:r>
            <a:r>
              <a:rPr lang="vi-VN" sz="2400" b="1">
                <a:solidFill>
                  <a:srgbClr val="000000"/>
                </a:solidFill>
                <a:latin typeface="UTM Avo" panose="02040603050506020204" pitchFamily="18" charset="0"/>
                <a:cs typeface="Times New Roman" panose="02020603050405020304" pitchFamily="18" charset="0"/>
              </a:rPr>
              <a:t>thành phần trong ảnh </a:t>
            </a:r>
            <a:r>
              <a:rPr lang="vi-VN" sz="2400">
                <a:solidFill>
                  <a:srgbClr val="000000"/>
                </a:solidFill>
                <a:latin typeface="UTM Avo" panose="02040603050506020204" pitchFamily="18" charset="0"/>
                <a:cs typeface="Times New Roman" panose="02020603050405020304" pitchFamily="18" charset="0"/>
              </a:rPr>
              <a:t>là các </a:t>
            </a:r>
            <a:r>
              <a:rPr lang="vi-VN" sz="2400" b="1">
                <a:solidFill>
                  <a:srgbClr val="000000"/>
                </a:solidFill>
                <a:latin typeface="UTM Avo" panose="02040603050506020204" pitchFamily="18" charset="0"/>
                <a:cs typeface="Times New Roman" panose="02020603050405020304" pitchFamily="18" charset="0"/>
              </a:rPr>
              <a:t>đối tượng </a:t>
            </a:r>
            <a:r>
              <a:rPr lang="vi-VN" sz="2400">
                <a:solidFill>
                  <a:srgbClr val="000000"/>
                </a:solidFill>
                <a:latin typeface="UTM Avo" panose="02040603050506020204" pitchFamily="18" charset="0"/>
                <a:cs typeface="Times New Roman" panose="02020603050405020304" pitchFamily="18" charset="0"/>
              </a:rPr>
              <a:t>để phần mềm chỉnh sửa ảnh tác động, làm thay đổi và tạo ra ảnh mới. Phần mềm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ảnh cung cấp các </a:t>
            </a:r>
            <a:r>
              <a:rPr lang="vi-VN" sz="2400" b="1">
                <a:solidFill>
                  <a:srgbClr val="000000"/>
                </a:solidFill>
                <a:latin typeface="UTM Avo" panose="02040603050506020204" pitchFamily="18" charset="0"/>
                <a:cs typeface="Times New Roman" panose="02020603050405020304" pitchFamily="18" charset="0"/>
              </a:rPr>
              <a:t>công cụ </a:t>
            </a:r>
            <a:r>
              <a:rPr lang="vi-VN" sz="2400">
                <a:solidFill>
                  <a:srgbClr val="000000"/>
                </a:solidFill>
                <a:latin typeface="UTM Avo" panose="02040603050506020204" pitchFamily="18" charset="0"/>
                <a:cs typeface="Times New Roman" panose="02020603050405020304" pitchFamily="18" charset="0"/>
              </a:rPr>
              <a:t>chọn (Selection) giúp em chọn đối tượng để có thể thực hiện các thao tác khác nhau cho từng phần ảnh riêng biệt. Khi một đối tượng được chọn thì các thao tác xử lí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áp dụng cho chính đối tượng đó.</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272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5"/>
            <a:ext cx="10649995" cy="5897429"/>
            <a:chOff x="1117200" y="3528268"/>
            <a:chExt cx="10337399" cy="807071"/>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807071"/>
              <a:chOff x="1493120" y="3891280"/>
              <a:chExt cx="10337399" cy="807071"/>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035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703275"/>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218128"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3</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3711115" y="3917266"/>
                <a:ext cx="7982610"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335329" y="3556699"/>
              <a:ext cx="3102854" cy="75365"/>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Ảnh nhiều lớp </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434402"/>
            <a:ext cx="10650132" cy="4154984"/>
          </a:xfrm>
          <a:prstGeom prst="rect">
            <a:avLst/>
          </a:prstGeom>
        </p:spPr>
        <p:txBody>
          <a:bodyPr wrap="square">
            <a:spAutoFit/>
          </a:bodyPr>
          <a:lstStyle/>
          <a:p>
            <a:pPr lvl="0" algn="just" defTabSz="342900"/>
            <a:r>
              <a:rPr lang="vi-VN" sz="2400">
                <a:solidFill>
                  <a:srgbClr val="000000"/>
                </a:solidFill>
                <a:latin typeface="UTM Avo" panose="02040603050506020204" pitchFamily="18" charset="0"/>
                <a:cs typeface="Times New Roman" panose="02020603050405020304" pitchFamily="18" charset="0"/>
              </a:rPr>
              <a:t>Có 3 tấm nhựa trong suốt, mỗi tấm chứa một đối tượng như Hình 8b.4. Em hãy quan sát Hình 8b.4 và trả lời các câu hỏi sau:</a:t>
            </a:r>
          </a:p>
          <a:p>
            <a:pPr lvl="0" algn="just" defTabSz="342900"/>
            <a:r>
              <a:rPr lang="vi-VN" sz="2400">
                <a:solidFill>
                  <a:srgbClr val="000000"/>
                </a:solidFill>
                <a:latin typeface="UTM Avo" panose="02040603050506020204" pitchFamily="18" charset="0"/>
                <a:cs typeface="Times New Roman" panose="02020603050405020304" pitchFamily="18" charset="0"/>
              </a:rPr>
              <a:t>1.	Nếu xếp chồng khít 3 tấm nhựa lên nhau em sẽ nhìn thấy kết quả là gì?</a:t>
            </a:r>
            <a:endParaRPr lang="en-US" sz="2400">
              <a:solidFill>
                <a:srgbClr val="000000"/>
              </a:solidFill>
              <a:latin typeface="UTM Avo" panose="02040603050506020204" pitchFamily="18" charset="0"/>
              <a:cs typeface="Times New Roman" panose="02020603050405020304" pitchFamily="18" charset="0"/>
            </a:endParaRPr>
          </a:p>
          <a:p>
            <a:pPr lvl="0" algn="just" defTabSz="342900"/>
            <a:endParaRPr lang="vi-VN" sz="2400">
              <a:solidFill>
                <a:srgbClr val="000000"/>
              </a:solidFill>
              <a:latin typeface="UTM Avo" panose="02040603050506020204" pitchFamily="18" charset="0"/>
              <a:cs typeface="Times New Roman" panose="02020603050405020304" pitchFamily="18" charset="0"/>
            </a:endParaRPr>
          </a:p>
          <a:p>
            <a:pPr marL="457200" lvl="0" indent="-457200" algn="just" defTabSz="342900">
              <a:buAutoNum type="arabicPeriod" startAt="2"/>
            </a:pPr>
            <a:r>
              <a:rPr lang="vi-VN" sz="2400">
                <a:solidFill>
                  <a:srgbClr val="000000"/>
                </a:solidFill>
                <a:latin typeface="UTM Avo" panose="02040603050506020204" pitchFamily="18" charset="0"/>
                <a:cs typeface="Times New Roman" panose="02020603050405020304" pitchFamily="18" charset="0"/>
              </a:rPr>
              <a:t>Nếu để lớp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ên cùng (có dòng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chữ “ẢNH NHI</a:t>
            </a:r>
            <a:r>
              <a:rPr lang="en-US" sz="2400">
                <a:solidFill>
                  <a:srgbClr val="000000"/>
                </a:solidFill>
                <a:latin typeface="UTM Avo" panose="02040603050506020204" pitchFamily="18" charset="0"/>
                <a:cs typeface="Times New Roman" panose="02020603050405020304" pitchFamily="18" charset="0"/>
              </a:rPr>
              <a:t>Ề</a:t>
            </a:r>
            <a:r>
              <a:rPr lang="vi-VN" sz="2400">
                <a:solidFill>
                  <a:srgbClr val="000000"/>
                </a:solidFill>
                <a:latin typeface="UTM Avo" panose="02040603050506020204" pitchFamily="18" charset="0"/>
                <a:cs typeface="Times New Roman" panose="02020603050405020304" pitchFamily="18" charset="0"/>
              </a:rPr>
              <a:t>U LỚP") vào giữa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hai lớp còn lại, em sẽ nhìn thấy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kết quả là gì?</a:t>
            </a:r>
          </a:p>
          <a:p>
            <a:pPr marL="457200" lvl="0" indent="-457200" algn="just" defTabSz="342900">
              <a:buAutoNum type="arabicPeriod" startAt="3"/>
            </a:pPr>
            <a:r>
              <a:rPr lang="vi-VN" sz="2400">
                <a:solidFill>
                  <a:srgbClr val="000000"/>
                </a:solidFill>
                <a:latin typeface="UTM Avo" panose="02040603050506020204" pitchFamily="18" charset="0"/>
                <a:cs typeface="Times New Roman" panose="02020603050405020304" pitchFamily="18" charset="0"/>
              </a:rPr>
              <a:t>Theo em, để mỗi đối tượng ở một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tấm nhựa như vậy có ưu điểm gì?</a:t>
            </a:r>
          </a:p>
        </p:txBody>
      </p:sp>
      <p:pic>
        <p:nvPicPr>
          <p:cNvPr id="11" name="Shape 499">
            <a:extLst>
              <a:ext uri="{FF2B5EF4-FFF2-40B4-BE49-F238E27FC236}">
                <a16:creationId xmlns:a16="http://schemas.microsoft.com/office/drawing/2014/main" id="{E4E8642B-C861-4BC9-A39C-4EA4F0ACDC64}"/>
              </a:ext>
            </a:extLst>
          </p:cNvPr>
          <p:cNvPicPr/>
          <p:nvPr/>
        </p:nvPicPr>
        <p:blipFill>
          <a:blip r:embed="rId2"/>
          <a:stretch/>
        </p:blipFill>
        <p:spPr>
          <a:xfrm>
            <a:off x="6400383" y="3202890"/>
            <a:ext cx="4863589" cy="3174824"/>
          </a:xfrm>
          <a:prstGeom prst="rect">
            <a:avLst/>
          </a:prstGeom>
        </p:spPr>
      </p:pic>
    </p:spTree>
    <p:extLst>
      <p:ext uri="{BB962C8B-B14F-4D97-AF65-F5344CB8AC3E}">
        <p14:creationId xmlns:p14="http://schemas.microsoft.com/office/powerpoint/2010/main" val="42633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500"/>
                            </p:stCondLst>
                            <p:childTnLst>
                              <p:par>
                                <p:cTn id="24" presetID="10" presetClass="entr" presetSubtype="0" fill="hold" grpId="1"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1000"/>
                            </p:stCondLst>
                            <p:childTnLst>
                              <p:par>
                                <p:cTn id="28" presetID="10" presetClass="entr" presetSubtype="0" fill="hold" grpId="1" nodeType="after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childTnLst>
                          </p:cTn>
                        </p:par>
                        <p:par>
                          <p:cTn id="31" fill="hold">
                            <p:stCondLst>
                              <p:cond delay="1500"/>
                            </p:stCondLst>
                            <p:childTnLst>
                              <p:par>
                                <p:cTn id="32" presetID="10" presetClass="entr" presetSubtype="0" fill="hold" grpId="1" nodeType="after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fade">
                                      <p:cBhvr>
                                        <p:cTn id="34" dur="500"/>
                                        <p:tgtEl>
                                          <p:spTgt spid="10">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Effect transition="in" filter="fade">
                                      <p:cBhvr>
                                        <p:cTn id="39" dur="500"/>
                                        <p:tgtEl>
                                          <p:spTgt spid="10">
                                            <p:txEl>
                                              <p:pRg st="7" end="7"/>
                                            </p:txEl>
                                          </p:spTgt>
                                        </p:tgtEl>
                                      </p:cBhvr>
                                    </p:animEffect>
                                  </p:childTnLst>
                                </p:cTn>
                              </p:par>
                            </p:childTnLst>
                          </p:cTn>
                        </p:par>
                        <p:par>
                          <p:cTn id="40" fill="hold">
                            <p:stCondLst>
                              <p:cond delay="500"/>
                            </p:stCondLst>
                            <p:childTnLst>
                              <p:par>
                                <p:cTn id="41" presetID="10" presetClass="entr" presetSubtype="0" fill="hold" grpId="1" nodeType="after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animEffect transition="in" filter="fade">
                                      <p:cBhvr>
                                        <p:cTn id="43" dur="500"/>
                                        <p:tgtEl>
                                          <p:spTgt spid="10">
                                            <p:txEl>
                                              <p:pRg st="8" end="8"/>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Nếu xếp chồng khít 3 tấm nhựa ở Hình 8b.4 em sẽ thấy kết quả là Hình 8b.5. Hai hình này cho em thấy một minh hoạ trực quan về các lớp trong một bức ảnh.</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C7AE88-B55B-4A28-8334-1C69615F5B80}"/>
              </a:ext>
            </a:extLst>
          </p:cNvPr>
          <p:cNvSpPr txBox="1"/>
          <p:nvPr/>
        </p:nvSpPr>
        <p:spPr>
          <a:xfrm>
            <a:off x="614526" y="5410376"/>
            <a:ext cx="4977576" cy="10248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6350" algn="ctr"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Hình 8b.4. Ba tấm nh</a:t>
            </a:r>
            <a:r>
              <a:rPr lang="en-US" sz="2400">
                <a:solidFill>
                  <a:srgbClr val="000000"/>
                </a:solidFill>
                <a:latin typeface="UTM Avo" panose="02040603050506020204" pitchFamily="18" charset="0"/>
                <a:cs typeface="Times New Roman" panose="02020603050405020304" pitchFamily="18" charset="0"/>
              </a:rPr>
              <a:t>ự</a:t>
            </a:r>
            <a:r>
              <a:rPr lang="vi-VN" sz="2400">
                <a:solidFill>
                  <a:srgbClr val="000000"/>
                </a:solidFill>
                <a:latin typeface="UTM Avo" panose="02040603050506020204" pitchFamily="18" charset="0"/>
                <a:cs typeface="Times New Roman" panose="02020603050405020304" pitchFamily="18" charset="0"/>
              </a:rPr>
              <a:t>a chứa các đối tượng</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04C0F9-5B54-4EA6-A068-7E54B83919BA}"/>
              </a:ext>
            </a:extLst>
          </p:cNvPr>
          <p:cNvSpPr txBox="1"/>
          <p:nvPr/>
        </p:nvSpPr>
        <p:spPr>
          <a:xfrm>
            <a:off x="5592102" y="5410376"/>
            <a:ext cx="5985371" cy="10248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6350" algn="ctr"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Hình 8b. 5. Kết qu</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thu được khi xếp ch</a:t>
            </a:r>
            <a:r>
              <a:rPr lang="en-US" sz="2400">
                <a:solidFill>
                  <a:srgbClr val="000000"/>
                </a:solidFill>
                <a:latin typeface="UTM Avo" panose="02040603050506020204" pitchFamily="18" charset="0"/>
                <a:cs typeface="Times New Roman" panose="02020603050405020304" pitchFamily="18" charset="0"/>
              </a:rPr>
              <a:t>ồ</a:t>
            </a:r>
            <a:r>
              <a:rPr lang="vi-VN" sz="2400">
                <a:solidFill>
                  <a:srgbClr val="000000"/>
                </a:solidFill>
                <a:latin typeface="UTM Avo" panose="02040603050506020204" pitchFamily="18" charset="0"/>
                <a:cs typeface="Times New Roman" panose="02020603050405020304" pitchFamily="18" charset="0"/>
              </a:rPr>
              <a:t>ng khít 3 tấm nhựa </a:t>
            </a:r>
            <a:r>
              <a:rPr lang="en-US" sz="2400">
                <a:solidFill>
                  <a:srgbClr val="000000"/>
                </a:solidFill>
                <a:latin typeface="UTM Avo" panose="02040603050506020204" pitchFamily="18" charset="0"/>
                <a:cs typeface="Times New Roman" panose="02020603050405020304" pitchFamily="18" charset="0"/>
              </a:rPr>
              <a:t>ở</a:t>
            </a:r>
            <a:r>
              <a:rPr lang="vi-VN" sz="2400">
                <a:solidFill>
                  <a:srgbClr val="000000"/>
                </a:solidFill>
                <a:latin typeface="UTM Avo" panose="02040603050506020204" pitchFamily="18" charset="0"/>
                <a:cs typeface="Times New Roman" panose="02020603050405020304" pitchFamily="18" charset="0"/>
              </a:rPr>
              <a:t> Hình 8b.4</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6" name="Shape 499">
            <a:extLst>
              <a:ext uri="{FF2B5EF4-FFF2-40B4-BE49-F238E27FC236}">
                <a16:creationId xmlns:a16="http://schemas.microsoft.com/office/drawing/2014/main" id="{D7B3BABA-2942-4E3F-A714-50026699E13D}"/>
              </a:ext>
            </a:extLst>
          </p:cNvPr>
          <p:cNvPicPr/>
          <p:nvPr/>
        </p:nvPicPr>
        <p:blipFill>
          <a:blip r:embed="rId3"/>
          <a:stretch/>
        </p:blipFill>
        <p:spPr>
          <a:xfrm>
            <a:off x="655830" y="2444432"/>
            <a:ext cx="4936272" cy="2965944"/>
          </a:xfrm>
          <a:prstGeom prst="rect">
            <a:avLst/>
          </a:prstGeom>
        </p:spPr>
      </p:pic>
      <p:pic>
        <p:nvPicPr>
          <p:cNvPr id="8" name="Shape 507">
            <a:extLst>
              <a:ext uri="{FF2B5EF4-FFF2-40B4-BE49-F238E27FC236}">
                <a16:creationId xmlns:a16="http://schemas.microsoft.com/office/drawing/2014/main" id="{8B9A27F2-16A5-4902-8ACD-11EBA53784A5}"/>
              </a:ext>
            </a:extLst>
          </p:cNvPr>
          <p:cNvPicPr/>
          <p:nvPr/>
        </p:nvPicPr>
        <p:blipFill>
          <a:blip r:embed="rId4"/>
          <a:stretch/>
        </p:blipFill>
        <p:spPr>
          <a:xfrm>
            <a:off x="6133172" y="2444432"/>
            <a:ext cx="4818876" cy="2965944"/>
          </a:xfrm>
          <a:prstGeom prst="rect">
            <a:avLst/>
          </a:prstGeom>
        </p:spPr>
      </p:pic>
    </p:spTree>
    <p:extLst>
      <p:ext uri="{BB962C8B-B14F-4D97-AF65-F5344CB8AC3E}">
        <p14:creationId xmlns:p14="http://schemas.microsoft.com/office/powerpoint/2010/main" val="21140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9528"/>
            <a:ext cx="10570890" cy="2856772"/>
            <a:chOff x="541427" y="4308536"/>
            <a:chExt cx="10570890" cy="3102404"/>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8536"/>
              <a:ext cx="10550107" cy="3102403"/>
              <a:chOff x="541575" y="4360490"/>
              <a:chExt cx="10400346" cy="3102403"/>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8"/>
                <a:ext cx="9760387" cy="28684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1575" y="4360490"/>
                <a:ext cx="962441" cy="883537"/>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2744528"/>
            </a:xfrm>
            <a:prstGeom prst="rect">
              <a:avLst/>
            </a:prstGeom>
          </p:spPr>
          <p:txBody>
            <a:bodyPr wrap="square">
              <a:spAutoFit/>
            </a:bodyPr>
            <a:lstStyle/>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Ảnh được tạo nên từ nhiều lớp. Lớp dưới cùng là lớp ảnh nền. Mỗi lớp chứa các đối tượng riêng. Đối tượng nằm ở lớp dưới sẽ bị che bởi đối tượng n</a:t>
              </a:r>
              <a:r>
                <a:rPr lang="en-US" sz="2400">
                  <a:latin typeface="UTM Avo" panose="02040603050506020204" pitchFamily="18" charset="0"/>
                  <a:cs typeface="Times New Roman" panose="02020603050405020304" pitchFamily="18" charset="0"/>
                </a:rPr>
                <a:t>ằ</a:t>
              </a:r>
              <a:r>
                <a:rPr lang="vi-VN" sz="2400">
                  <a:latin typeface="UTM Avo" panose="02040603050506020204" pitchFamily="18" charset="0"/>
                  <a:cs typeface="Times New Roman" panose="02020603050405020304" pitchFamily="18" charset="0"/>
                </a:rPr>
                <a:t>m ở lớp trên.</a:t>
              </a:r>
            </a:p>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Các thao tác chỉnh sửa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có tác dụng với các đối tượng đang được chọn, lớp ảnh đang chọn.</a:t>
              </a:r>
            </a:p>
          </p:txBody>
        </p:sp>
      </p:grpSp>
    </p:spTree>
    <p:extLst>
      <p:ext uri="{BB962C8B-B14F-4D97-AF65-F5344CB8AC3E}">
        <p14:creationId xmlns:p14="http://schemas.microsoft.com/office/powerpoint/2010/main" val="279129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483222" y="453511"/>
            <a:ext cx="10801811" cy="6034881"/>
            <a:chOff x="535911" y="499059"/>
            <a:chExt cx="10801811" cy="6034881"/>
          </a:xfrm>
        </p:grpSpPr>
        <p:grpSp>
          <p:nvGrpSpPr>
            <p:cNvPr id="4" name="Group 3">
              <a:extLst>
                <a:ext uri="{FF2B5EF4-FFF2-40B4-BE49-F238E27FC236}">
                  <a16:creationId xmlns:a16="http://schemas.microsoft.com/office/drawing/2014/main" id="{4E235462-7F70-4717-BBA3-D37344DEB7E6}"/>
                </a:ext>
              </a:extLst>
            </p:cNvPr>
            <p:cNvGrpSpPr/>
            <p:nvPr/>
          </p:nvGrpSpPr>
          <p:grpSpPr>
            <a:xfrm>
              <a:off x="535911" y="716236"/>
              <a:ext cx="10801811" cy="5817704"/>
              <a:chOff x="544543" y="4542475"/>
              <a:chExt cx="10801811" cy="5817704"/>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544543" y="4542475"/>
                <a:ext cx="10801811" cy="5817704"/>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1128386"/>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Có 4 lớp ảnh như sau:</a:t>
                </a:r>
              </a:p>
              <a:p>
                <a:pPr algn="just" defTabSz="342900">
                  <a:lnSpc>
                    <a:spcPct val="150000"/>
                  </a:lnSpc>
                </a:pPr>
                <a:endParaRPr lang="vi-VN" sz="2400" b="1">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075" y="499059"/>
              <a:ext cx="903656" cy="884631"/>
            </a:xfrm>
            <a:prstGeom prst="rect">
              <a:avLst/>
            </a:prstGeom>
          </p:spPr>
        </p:pic>
      </p:grpSp>
      <p:pic>
        <p:nvPicPr>
          <p:cNvPr id="6" name="Picture 5" descr="A picture containing qr code&#10;&#10;Description automatically generated">
            <a:extLst>
              <a:ext uri="{FF2B5EF4-FFF2-40B4-BE49-F238E27FC236}">
                <a16:creationId xmlns:a16="http://schemas.microsoft.com/office/drawing/2014/main" id="{EE31B7D1-EA1C-4EFC-ABE8-CB8CB4189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29" y="1502185"/>
            <a:ext cx="10591596" cy="2009824"/>
          </a:xfrm>
          <a:prstGeom prst="rect">
            <a:avLst/>
          </a:prstGeom>
        </p:spPr>
      </p:pic>
      <p:grpSp>
        <p:nvGrpSpPr>
          <p:cNvPr id="11" name="Group 10">
            <a:extLst>
              <a:ext uri="{FF2B5EF4-FFF2-40B4-BE49-F238E27FC236}">
                <a16:creationId xmlns:a16="http://schemas.microsoft.com/office/drawing/2014/main" id="{A8711DF3-8B79-4A76-BB26-BEEE9E13B19F}"/>
              </a:ext>
            </a:extLst>
          </p:cNvPr>
          <p:cNvGrpSpPr/>
          <p:nvPr/>
        </p:nvGrpSpPr>
        <p:grpSpPr>
          <a:xfrm>
            <a:off x="588329" y="3758860"/>
            <a:ext cx="9704384" cy="3046988"/>
            <a:chOff x="1407933" y="4284656"/>
            <a:chExt cx="9704384" cy="3046988"/>
          </a:xfrm>
        </p:grpSpPr>
        <p:sp>
          <p:nvSpPr>
            <p:cNvPr id="14" name="Rectangle 13">
              <a:extLst>
                <a:ext uri="{FF2B5EF4-FFF2-40B4-BE49-F238E27FC236}">
                  <a16:creationId xmlns:a16="http://schemas.microsoft.com/office/drawing/2014/main" id="{76AD7C88-74A0-40A3-899C-5DC6B0D26991}"/>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B1A1E4A-9243-4F96-9DEA-05CA4067A898}"/>
                </a:ext>
              </a:extLst>
            </p:cNvPr>
            <p:cNvSpPr/>
            <p:nvPr/>
          </p:nvSpPr>
          <p:spPr>
            <a:xfrm>
              <a:off x="1407933" y="4284656"/>
              <a:ext cx="9598058" cy="3046988"/>
            </a:xfrm>
            <a:prstGeom prst="rect">
              <a:avLst/>
            </a:prstGeom>
          </p:spPr>
          <p:txBody>
            <a:bodyPr wrap="square">
              <a:spAutoFit/>
            </a:bodyPr>
            <a:lstStyle/>
            <a:p>
              <a:pPr algn="just" defTabSz="342900"/>
              <a:r>
                <a:rPr lang="vi-VN" sz="2400">
                  <a:latin typeface="UTM Avo" panose="02040603050506020204" pitchFamily="18" charset="0"/>
                  <a:cs typeface="Times New Roman" panose="02020603050405020304" pitchFamily="18" charset="0"/>
                </a:rPr>
                <a:t>Em sẽ xếp các lớp ảnh theo thứ tự nào từ dưới lên trên để có kết quả là ảnh ở Hình 8b.6?</a:t>
              </a:r>
            </a:p>
            <a:p>
              <a:pPr algn="just" defTabSz="342900"/>
              <a:r>
                <a:rPr lang="vi-VN" sz="2400">
                  <a:latin typeface="UTM Avo" panose="02040603050506020204" pitchFamily="18" charset="0"/>
                  <a:cs typeface="Times New Roman" panose="02020603050405020304" pitchFamily="18" charset="0"/>
                </a:rPr>
                <a:t>A.	Lớp ảnh nền dưới cùng rồi đến lớp 1, lớp 2, lớp 3.</a:t>
              </a:r>
            </a:p>
            <a:p>
              <a:pPr algn="just" defTabSz="342900"/>
              <a:r>
                <a:rPr lang="vi-VN" sz="2400">
                  <a:latin typeface="UTM Avo" panose="02040603050506020204" pitchFamily="18" charset="0"/>
                  <a:cs typeface="Times New Roman" panose="02020603050405020304" pitchFamily="18" charset="0"/>
                </a:rPr>
                <a:t>B.	Lớp ảnh nền dưới cùng rồi đến lớp 3, lớp 2, lớp 1.</a:t>
              </a:r>
            </a:p>
            <a:p>
              <a:pPr algn="just" defTabSz="342900"/>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Lớp ảnh nền dưới cùng rồi đến lớp 2, lớp 1, lớp 3.</a:t>
              </a:r>
            </a:p>
            <a:p>
              <a:pPr algn="just" defTabSz="342900"/>
              <a:r>
                <a:rPr lang="vi-VN" sz="2400">
                  <a:latin typeface="UTM Avo" panose="02040603050506020204" pitchFamily="18" charset="0"/>
                  <a:cs typeface="Times New Roman" panose="02020603050405020304" pitchFamily="18" charset="0"/>
                </a:rPr>
                <a:t>D. Lớp ảnh nền dưới cùng rồi đến lớp 3, lớp 1, lớp 2.</a:t>
              </a:r>
            </a:p>
            <a:p>
              <a:pPr algn="just" defTabSz="342900"/>
              <a:endParaRPr lang="en-US" sz="2400" b="1">
                <a:latin typeface="UTM Avo" panose="02040603050506020204" pitchFamily="18" charset="0"/>
                <a:cs typeface="Times New Roman" panose="02020603050405020304" pitchFamily="18" charset="0"/>
              </a:endParaRPr>
            </a:p>
            <a:p>
              <a:pPr algn="just" defTabSz="342900"/>
              <a:endParaRPr lang="vi-VN" sz="2400" b="1">
                <a:latin typeface="UTM Avo" panose="02040603050506020204" pitchFamily="18" charset="0"/>
                <a:cs typeface="Times New Roman" panose="02020603050405020304" pitchFamily="18" charset="0"/>
              </a:endParaRPr>
            </a:p>
          </p:txBody>
        </p:sp>
      </p:grpSp>
      <p:pic>
        <p:nvPicPr>
          <p:cNvPr id="22" name="Shape 519">
            <a:extLst>
              <a:ext uri="{FF2B5EF4-FFF2-40B4-BE49-F238E27FC236}">
                <a16:creationId xmlns:a16="http://schemas.microsoft.com/office/drawing/2014/main" id="{63715821-0890-44F7-AD50-F240CCD4E3DB}"/>
              </a:ext>
            </a:extLst>
          </p:cNvPr>
          <p:cNvPicPr/>
          <p:nvPr/>
        </p:nvPicPr>
        <p:blipFill>
          <a:blip r:embed="rId4">
            <a:extLst>
              <a:ext uri="{28A0092B-C50C-407E-A947-70E740481C1C}">
                <a14:useLocalDpi xmlns:a14="http://schemas.microsoft.com/office/drawing/2010/main" val="0"/>
              </a:ext>
            </a:extLst>
          </a:blip>
          <a:srcRect/>
          <a:stretch/>
        </p:blipFill>
        <p:spPr>
          <a:xfrm>
            <a:off x="8497230" y="4178600"/>
            <a:ext cx="2787804" cy="2007599"/>
          </a:xfrm>
          <a:prstGeom prst="rect">
            <a:avLst/>
          </a:prstGeom>
        </p:spPr>
      </p:pic>
    </p:spTree>
    <p:extLst>
      <p:ext uri="{BB962C8B-B14F-4D97-AF65-F5344CB8AC3E}">
        <p14:creationId xmlns:p14="http://schemas.microsoft.com/office/powerpoint/2010/main" val="26336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673227"/>
            <a:ext cx="11612547" cy="1015663"/>
          </a:xfrm>
          <a:prstGeom prst="rect">
            <a:avLst/>
          </a:prstGeom>
          <a:noFill/>
        </p:spPr>
        <p:txBody>
          <a:bodyPr wrap="square" rtlCol="0">
            <a:spAutoFit/>
          </a:bodyPr>
          <a:lstStyle/>
          <a:p>
            <a:pPr algn="ctr"/>
            <a:r>
              <a:rPr lang="vi-VN" sz="6000">
                <a:solidFill>
                  <a:schemeClr val="accent5">
                    <a:lumMod val="75000"/>
                  </a:schemeClr>
                </a:solidFill>
                <a:latin typeface="+mj-lt"/>
              </a:rPr>
              <a:t>3.	ĐỌC THÔNG TIN ẢNH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28619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2"/>
            <a:ext cx="10649995" cy="2329820"/>
            <a:chOff x="1117200" y="3528268"/>
            <a:chExt cx="10337399" cy="318839"/>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318839"/>
              <a:chOff x="1493120" y="3891280"/>
              <a:chExt cx="10337399" cy="31883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883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21504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218128"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4</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3711115" y="3917266"/>
                <a:ext cx="7982610"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335329" y="3556699"/>
              <a:ext cx="8119137" cy="72920"/>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Đọc thông tin </a:t>
              </a:r>
              <a:r>
                <a:rPr lang="en-US" sz="2400" b="1">
                  <a:solidFill>
                    <a:srgbClr val="000000"/>
                  </a:solidFill>
                  <a:latin typeface="UTM Avo" panose="02040603050506020204" pitchFamily="18" charset="0"/>
                  <a:cs typeface="Times New Roman" panose="02020603050405020304" pitchFamily="18" charset="0"/>
                </a:rPr>
                <a:t>ả</a:t>
              </a:r>
              <a:r>
                <a:rPr lang="vi-VN" sz="2400" b="1">
                  <a:solidFill>
                    <a:srgbClr val="000000"/>
                  </a:solidFill>
                  <a:latin typeface="UTM Avo" panose="02040603050506020204" pitchFamily="18" charset="0"/>
                  <a:cs typeface="Times New Roman" panose="02020603050405020304" pitchFamily="18" charset="0"/>
                </a:rPr>
                <a:t>nh </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1121846"/>
          </a:xfrm>
          <a:prstGeom prst="rect">
            <a:avLst/>
          </a:prstGeom>
        </p:spPr>
        <p:txBody>
          <a:bodyPr wrap="square">
            <a:spAutoFit/>
          </a:bodyPr>
          <a:lstStyle/>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Em hãy cho biết làm thế nào máy tính lưu một hình ảnh, làm thế nào nó nhớ được màu sắc và hình dạng trong một hình ảnh?</a:t>
            </a:r>
          </a:p>
        </p:txBody>
      </p:sp>
    </p:spTree>
    <p:extLst>
      <p:ext uri="{BB962C8B-B14F-4D97-AF65-F5344CB8AC3E}">
        <p14:creationId xmlns:p14="http://schemas.microsoft.com/office/powerpoint/2010/main" val="31884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30192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Màn hình máy tính được tạo thành từ một lưới gồm nhiều </a:t>
            </a:r>
            <a:r>
              <a:rPr lang="vi-VN" sz="2400" b="1">
                <a:solidFill>
                  <a:srgbClr val="000000"/>
                </a:solidFill>
                <a:latin typeface="UTM Avo" panose="02040603050506020204" pitchFamily="18" charset="0"/>
                <a:cs typeface="Times New Roman" panose="02020603050405020304" pitchFamily="18" charset="0"/>
              </a:rPr>
              <a:t>điểm ảnh </a:t>
            </a:r>
            <a:r>
              <a:rPr lang="vi-VN" sz="2400">
                <a:solidFill>
                  <a:srgbClr val="000000"/>
                </a:solidFill>
                <a:latin typeface="UTM Avo" panose="02040603050506020204" pitchFamily="18" charset="0"/>
                <a:cs typeface="Times New Roman" panose="02020603050405020304" pitchFamily="18" charset="0"/>
              </a:rPr>
              <a:t>(pixel). Mỗi pixel đều có </a:t>
            </a:r>
            <a:r>
              <a:rPr lang="vi-VN" sz="2400" b="1">
                <a:solidFill>
                  <a:srgbClr val="000000"/>
                </a:solidFill>
                <a:latin typeface="UTM Avo" panose="02040603050506020204" pitchFamily="18" charset="0"/>
                <a:cs typeface="Times New Roman" panose="02020603050405020304" pitchFamily="18" charset="0"/>
              </a:rPr>
              <a:t>toạ độ X và y </a:t>
            </a:r>
            <a:r>
              <a:rPr lang="vi-VN" sz="2400">
                <a:solidFill>
                  <a:srgbClr val="000000"/>
                </a:solidFill>
                <a:latin typeface="UTM Avo" panose="02040603050506020204" pitchFamily="18" charset="0"/>
                <a:cs typeface="Times New Roman" panose="02020603050405020304" pitchFamily="18" charset="0"/>
              </a:rPr>
              <a:t>trên màn hình và </a:t>
            </a:r>
            <a:r>
              <a:rPr lang="vi-VN" sz="2400" b="1">
                <a:solidFill>
                  <a:srgbClr val="000000"/>
                </a:solidFill>
                <a:latin typeface="UTM Avo" panose="02040603050506020204" pitchFamily="18" charset="0"/>
                <a:cs typeface="Times New Roman" panose="02020603050405020304" pitchFamily="18" charset="0"/>
              </a:rPr>
              <a:t>thông tin về màu sắc </a:t>
            </a:r>
            <a:r>
              <a:rPr lang="vi-VN" sz="2400">
                <a:solidFill>
                  <a:srgbClr val="000000"/>
                </a:solidFill>
                <a:latin typeface="UTM Avo" panose="02040603050506020204" pitchFamily="18" charset="0"/>
                <a:cs typeface="Times New Roman" panose="02020603050405020304" pitchFamily="18" charset="0"/>
              </a:rPr>
              <a:t>mà nó phải hiển thị. Cùng một cỡ ảnh, ảnh có nhiều pixel sẽ sắc nét hơn. Kích thước của ảnh có thể tính theo đơn vị độ dài (inch) hoặc pixel và được biểu diễn dưới dạng tích số của chiều rộng và chiều cao.</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C7AE88-B55B-4A28-8334-1C69615F5B80}"/>
              </a:ext>
            </a:extLst>
          </p:cNvPr>
          <p:cNvSpPr txBox="1"/>
          <p:nvPr/>
        </p:nvSpPr>
        <p:spPr>
          <a:xfrm>
            <a:off x="614526" y="3514154"/>
            <a:ext cx="7324114"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Ví dụ: Hình ảnh có chiều rộng 1280 pixel và chiều cao 960 pixel có độ phân giải 1280 X 960 pixel.</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7170" name="Picture 2" descr="Một điểm ảnh (pixel) to bằng chừng nào? - VinaCamera.com">
            <a:extLst>
              <a:ext uri="{FF2B5EF4-FFF2-40B4-BE49-F238E27FC236}">
                <a16:creationId xmlns:a16="http://schemas.microsoft.com/office/drawing/2014/main" id="{8DF6FA7A-80D4-4FF9-BF82-19171DF52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2984" y="3359217"/>
            <a:ext cx="3019288" cy="301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37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Độ phân giải là gì? Nó ảnh hưởng như nào đến chất lượng ảnh? - Biết Tuốt">
            <a:extLst>
              <a:ext uri="{FF2B5EF4-FFF2-40B4-BE49-F238E27FC236}">
                <a16:creationId xmlns:a16="http://schemas.microsoft.com/office/drawing/2014/main" id="{D034E567-4987-4AE9-A2F6-A53E8ACA0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922" y="959004"/>
            <a:ext cx="4471639" cy="447163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ĐIỂM ẢNH (PIXEL)">
            <a:extLst>
              <a:ext uri="{FF2B5EF4-FFF2-40B4-BE49-F238E27FC236}">
                <a16:creationId xmlns:a16="http://schemas.microsoft.com/office/drawing/2014/main" id="{58BE705E-524E-4E2E-84E5-567EC47C5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498" y="959004"/>
            <a:ext cx="3427141" cy="452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8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oll, toy&#10;&#10;Description automatically generated">
            <a:extLst>
              <a:ext uri="{FF2B5EF4-FFF2-40B4-BE49-F238E27FC236}">
                <a16:creationId xmlns:a16="http://schemas.microsoft.com/office/drawing/2014/main" id="{E5ABDE90-BED7-4789-9EB8-04DB9FC1F1E9}"/>
              </a:ext>
            </a:extLst>
          </p:cNvPr>
          <p:cNvPicPr>
            <a:picLocks noChangeAspect="1"/>
          </p:cNvPicPr>
          <p:nvPr/>
        </p:nvPicPr>
        <p:blipFill rotWithShape="1">
          <a:blip r:embed="rId2">
            <a:extLst>
              <a:ext uri="{28A0092B-C50C-407E-A947-70E740481C1C}">
                <a14:useLocalDpi xmlns:a14="http://schemas.microsoft.com/office/drawing/2010/main" val="0"/>
              </a:ext>
            </a:extLst>
          </a:blip>
          <a:srcRect l="922" t="578" r="67948" b="-578"/>
          <a:stretch/>
        </p:blipFill>
        <p:spPr>
          <a:xfrm>
            <a:off x="911380" y="2632961"/>
            <a:ext cx="1758739" cy="3855892"/>
          </a:xfrm>
          <a:prstGeom prst="rect">
            <a:avLst/>
          </a:prstGeom>
        </p:spPr>
      </p:pic>
      <p:sp>
        <p:nvSpPr>
          <p:cNvPr id="3" name="Thought Bubble: Cloud 2">
            <a:extLst>
              <a:ext uri="{FF2B5EF4-FFF2-40B4-BE49-F238E27FC236}">
                <a16:creationId xmlns:a16="http://schemas.microsoft.com/office/drawing/2014/main" id="{A12DEF83-D41E-4C3A-AC6F-B5CB87478E0A}"/>
              </a:ext>
            </a:extLst>
          </p:cNvPr>
          <p:cNvSpPr/>
          <p:nvPr/>
        </p:nvSpPr>
        <p:spPr>
          <a:xfrm>
            <a:off x="2541626" y="24097"/>
            <a:ext cx="6300438" cy="4207461"/>
          </a:xfrm>
          <a:prstGeom prst="cloudCallout">
            <a:avLst>
              <a:gd name="adj1" fmla="val -52858"/>
              <a:gd name="adj2" fmla="val 49165"/>
            </a:avLst>
          </a:prstGeom>
        </p:spPr>
        <p:style>
          <a:lnRef idx="1">
            <a:schemeClr val="accent2"/>
          </a:lnRef>
          <a:fillRef idx="3">
            <a:schemeClr val="accent2"/>
          </a:fillRef>
          <a:effectRef idx="2">
            <a:schemeClr val="accent2"/>
          </a:effectRef>
          <a:fontRef idx="minor">
            <a:schemeClr val="lt1"/>
          </a:fontRef>
        </p:style>
        <p:txBody>
          <a:bodyPr rtlCol="0" anchor="ctr"/>
          <a:lstStyle/>
          <a:p>
            <a:endParaRPr lang="en-US" b="1"/>
          </a:p>
        </p:txBody>
      </p:sp>
      <p:sp>
        <p:nvSpPr>
          <p:cNvPr id="4" name="TextBox 3">
            <a:extLst>
              <a:ext uri="{FF2B5EF4-FFF2-40B4-BE49-F238E27FC236}">
                <a16:creationId xmlns:a16="http://schemas.microsoft.com/office/drawing/2014/main" id="{EBE36EF0-86B9-4026-A360-3A247D304C33}"/>
              </a:ext>
            </a:extLst>
          </p:cNvPr>
          <p:cNvSpPr txBox="1"/>
          <p:nvPr/>
        </p:nvSpPr>
        <p:spPr>
          <a:xfrm>
            <a:off x="3333910" y="540597"/>
            <a:ext cx="4407082" cy="3526030"/>
          </a:xfrm>
          <a:prstGeom prst="rect">
            <a:avLst/>
          </a:prstGeom>
          <a:noFill/>
        </p:spPr>
        <p:txBody>
          <a:bodyPr wrap="square">
            <a:spAutoFit/>
          </a:bodyPr>
          <a:lstStyle/>
          <a:p>
            <a:pPr lvl="0" algn="ctr" defTabSz="342900">
              <a:lnSpc>
                <a:spcPct val="135000"/>
              </a:lnSpc>
              <a:defRPr/>
            </a:pPr>
            <a:r>
              <a:rPr lang="en-US" sz="2400">
                <a:solidFill>
                  <a:schemeClr val="bg1"/>
                </a:solidFill>
                <a:latin typeface="UTM Avo" panose="02040603050506020204" pitchFamily="18" charset="0"/>
                <a:cs typeface="Times New Roman" panose="02020603050405020304" pitchFamily="18" charset="0"/>
              </a:rPr>
              <a:t>T</a:t>
            </a:r>
            <a:r>
              <a:rPr lang="vi-VN" sz="2400">
                <a:solidFill>
                  <a:schemeClr val="bg1"/>
                </a:solidFill>
                <a:latin typeface="UTM Avo" panose="02040603050506020204" pitchFamily="18" charset="0"/>
                <a:cs typeface="Times New Roman" panose="02020603050405020304" pitchFamily="18" charset="0"/>
              </a:rPr>
              <a:t>ớ chụp được nhiều ảnh phong cảnh trường mình, nhưng xem lại thì thấy có ảnh bị lỗi vì ngón tay che ống kính. Liệu có cách nào để cắt bỏ phần lỗi đó đi không?</a:t>
            </a:r>
            <a:endParaRPr kumimoji="0" lang="en-US" sz="2400" i="0" u="none" strike="noStrike" kern="1200" cap="none" spc="0" normalizeH="0" baseline="0" noProof="0">
              <a:ln>
                <a:noFill/>
              </a:ln>
              <a:solidFill>
                <a:schemeClr val="bg1"/>
              </a:solidFill>
              <a:effectLst/>
              <a:uLnTx/>
              <a:uFillTx/>
              <a:latin typeface="Arial"/>
            </a:endParaRPr>
          </a:p>
        </p:txBody>
      </p:sp>
      <p:pic>
        <p:nvPicPr>
          <p:cNvPr id="5" name="Picture 4" descr="A picture containing doll, toy&#10;&#10;Description automatically generated">
            <a:extLst>
              <a:ext uri="{FF2B5EF4-FFF2-40B4-BE49-F238E27FC236}">
                <a16:creationId xmlns:a16="http://schemas.microsoft.com/office/drawing/2014/main" id="{91A55837-C042-4ABE-B57E-E2A6D7655897}"/>
              </a:ext>
            </a:extLst>
          </p:cNvPr>
          <p:cNvPicPr>
            <a:picLocks noChangeAspect="1"/>
          </p:cNvPicPr>
          <p:nvPr/>
        </p:nvPicPr>
        <p:blipFill rotWithShape="1">
          <a:blip r:embed="rId2">
            <a:extLst>
              <a:ext uri="{28A0092B-C50C-407E-A947-70E740481C1C}">
                <a14:useLocalDpi xmlns:a14="http://schemas.microsoft.com/office/drawing/2010/main" val="0"/>
              </a:ext>
            </a:extLst>
          </a:blip>
          <a:srcRect l="35484" t="578" r="33386" b="-578"/>
          <a:stretch/>
        </p:blipFill>
        <p:spPr>
          <a:xfrm flipH="1">
            <a:off x="9665689" y="2303612"/>
            <a:ext cx="1758739" cy="3855892"/>
          </a:xfrm>
          <a:prstGeom prst="rect">
            <a:avLst/>
          </a:prstGeom>
        </p:spPr>
      </p:pic>
      <p:sp>
        <p:nvSpPr>
          <p:cNvPr id="6" name="Thought Bubble: Cloud 5">
            <a:extLst>
              <a:ext uri="{FF2B5EF4-FFF2-40B4-BE49-F238E27FC236}">
                <a16:creationId xmlns:a16="http://schemas.microsoft.com/office/drawing/2014/main" id="{8139B335-679C-4C0B-9597-06C3E75E08F8}"/>
              </a:ext>
            </a:extLst>
          </p:cNvPr>
          <p:cNvSpPr/>
          <p:nvPr/>
        </p:nvSpPr>
        <p:spPr>
          <a:xfrm>
            <a:off x="3765066" y="1016456"/>
            <a:ext cx="5645634" cy="5289094"/>
          </a:xfrm>
          <a:prstGeom prst="cloudCallout">
            <a:avLst>
              <a:gd name="adj1" fmla="val 65202"/>
              <a:gd name="adj2" fmla="val -10836"/>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b="1"/>
          </a:p>
        </p:txBody>
      </p:sp>
      <p:sp>
        <p:nvSpPr>
          <p:cNvPr id="7" name="TextBox 6">
            <a:extLst>
              <a:ext uri="{FF2B5EF4-FFF2-40B4-BE49-F238E27FC236}">
                <a16:creationId xmlns:a16="http://schemas.microsoft.com/office/drawing/2014/main" id="{5C2CE89B-C8C9-4303-BD81-18B3D72DB25D}"/>
              </a:ext>
            </a:extLst>
          </p:cNvPr>
          <p:cNvSpPr txBox="1"/>
          <p:nvPr/>
        </p:nvSpPr>
        <p:spPr>
          <a:xfrm>
            <a:off x="4491461" y="1599961"/>
            <a:ext cx="4350603" cy="4024628"/>
          </a:xfrm>
          <a:prstGeom prst="rect">
            <a:avLst/>
          </a:prstGeom>
          <a:noFill/>
        </p:spPr>
        <p:txBody>
          <a:bodyPr wrap="square">
            <a:spAutoFit/>
          </a:bodyPr>
          <a:lstStyle/>
          <a:p>
            <a:pPr lvl="0" algn="ctr"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Có chứ! Thậm chí bạn còn có thể làm được nhiều hơn thế. Mình sẽ giới thiệu cho bạn một phần mềm không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làm được việc đó mà còn thay đổi được kích thước, điều chinh ánh sáng, hiệu ứng,... cho ảnh nữa.</a:t>
            </a:r>
            <a:endParaRPr kumimoji="0" lang="en-US" sz="24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6490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6" grpId="1" animBg="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501368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Những định dạng ảnh khác nhau có những yêu cầu khác nhau trong lưu trữ hình ảnh, ví dụ:</a:t>
            </a:r>
          </a:p>
          <a:p>
            <a:pPr marL="169863" lvl="0" indent="396875"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Định dạng jpg </a:t>
            </a:r>
            <a:r>
              <a:rPr lang="vi-VN" sz="2400">
                <a:solidFill>
                  <a:srgbClr val="000000"/>
                </a:solidFill>
                <a:latin typeface="UTM Avo" panose="02040603050506020204" pitchFamily="18" charset="0"/>
                <a:cs typeface="Times New Roman" panose="02020603050405020304" pitchFamily="18" charset="0"/>
              </a:rPr>
              <a:t>ưu tiên hiệu quả nén ảnh nhưng khó khôi phục nguyên gốc. Định dạng jpg không hỗ trợ ảnh không nền (nền trong suốt). Định dạng jpg thường được dùng trong nhiếp ảnh.</a:t>
            </a:r>
          </a:p>
          <a:p>
            <a:pPr marL="169863" lvl="0" indent="396875"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Định dạng png </a:t>
            </a:r>
            <a:r>
              <a:rPr lang="vi-VN" sz="2400">
                <a:solidFill>
                  <a:srgbClr val="000000"/>
                </a:solidFill>
                <a:latin typeface="UTM Avo" panose="02040603050506020204" pitchFamily="18" charset="0"/>
                <a:cs typeface="Times New Roman" panose="02020603050405020304" pitchFamily="18" charset="0"/>
              </a:rPr>
              <a:t>có hiệu quả nén ảnh thấp nhưng bù lại, nó không làm mất dữ liệu gốc. Định dạng png phù hợp với ảnh sử dụng trên web, ảnh làm logo, ảnh có nền trong suốt, ảnh đang trong quá trình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các hình ảnh phức tạp.</a:t>
            </a:r>
          </a:p>
        </p:txBody>
      </p:sp>
    </p:spTree>
    <p:extLst>
      <p:ext uri="{BB962C8B-B14F-4D97-AF65-F5344CB8AC3E}">
        <p14:creationId xmlns:p14="http://schemas.microsoft.com/office/powerpoint/2010/main" val="39715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483222" y="453511"/>
            <a:ext cx="10801811" cy="3962372"/>
            <a:chOff x="535911" y="499059"/>
            <a:chExt cx="10801811" cy="3962372"/>
          </a:xfrm>
        </p:grpSpPr>
        <p:grpSp>
          <p:nvGrpSpPr>
            <p:cNvPr id="4" name="Group 3">
              <a:extLst>
                <a:ext uri="{FF2B5EF4-FFF2-40B4-BE49-F238E27FC236}">
                  <a16:creationId xmlns:a16="http://schemas.microsoft.com/office/drawing/2014/main" id="{4E235462-7F70-4717-BBA3-D37344DEB7E6}"/>
                </a:ext>
              </a:extLst>
            </p:cNvPr>
            <p:cNvGrpSpPr/>
            <p:nvPr/>
          </p:nvGrpSpPr>
          <p:grpSpPr>
            <a:xfrm>
              <a:off x="535911" y="716236"/>
              <a:ext cx="10801811" cy="3745195"/>
              <a:chOff x="544543" y="4542475"/>
              <a:chExt cx="10801811" cy="374519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544543" y="4542475"/>
                <a:ext cx="10801811" cy="3745195"/>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Phương án nào sau đây đúng khi biểu diễn kích thước ảnh có chiều cao là 1509 pixel và chiều rộng là 1268 pixel?</a:t>
                </a: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1509 + 1268. </a:t>
                </a:r>
                <a:endParaRPr lang="en-US" sz="2400" b="1">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1509 ; 1268. </a:t>
                </a:r>
                <a:endParaRPr lang="en-US" sz="2400" b="1">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1509 </a:t>
                </a:r>
                <a:r>
                  <a:rPr lang="en-US" sz="2400" b="1">
                    <a:latin typeface="UTM Avo" panose="02040603050506020204" pitchFamily="18" charset="0"/>
                    <a:cs typeface="Times New Roman" panose="02020603050405020304" pitchFamily="18" charset="0"/>
                  </a:rPr>
                  <a:t>x</a:t>
                </a:r>
                <a:r>
                  <a:rPr lang="vi-VN" sz="2400" b="1">
                    <a:latin typeface="UTM Avo" panose="02040603050506020204" pitchFamily="18" charset="0"/>
                    <a:cs typeface="Times New Roman" panose="02020603050405020304" pitchFamily="18" charset="0"/>
                  </a:rPr>
                  <a:t> 1268. </a:t>
                </a:r>
                <a:endParaRPr lang="en-US" sz="2400" b="1">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1268 </a:t>
                </a:r>
                <a:r>
                  <a:rPr lang="en-US" sz="2400" b="1">
                    <a:latin typeface="UTM Avo" panose="02040603050506020204" pitchFamily="18" charset="0"/>
                    <a:cs typeface="Times New Roman" panose="02020603050405020304" pitchFamily="18" charset="0"/>
                  </a:rPr>
                  <a:t>x</a:t>
                </a:r>
                <a:r>
                  <a:rPr lang="vi-VN" sz="2400" b="1">
                    <a:latin typeface="UTM Avo" panose="02040603050506020204" pitchFamily="18" charset="0"/>
                    <a:cs typeface="Times New Roman" panose="02020603050405020304" pitchFamily="18" charset="0"/>
                  </a:rPr>
                  <a:t> 1509.</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075" y="499059"/>
              <a:ext cx="903656" cy="884631"/>
            </a:xfrm>
            <a:prstGeom prst="rect">
              <a:avLst/>
            </a:prstGeom>
          </p:spPr>
        </p:pic>
      </p:grpSp>
    </p:spTree>
    <p:extLst>
      <p:ext uri="{BB962C8B-B14F-4D97-AF65-F5344CB8AC3E}">
        <p14:creationId xmlns:p14="http://schemas.microsoft.com/office/powerpoint/2010/main" val="17404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5640" y="1055078"/>
            <a:ext cx="8856910" cy="3836614"/>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186224" y="1064549"/>
            <a:ext cx="9104031" cy="3632533"/>
          </a:xfrm>
          <a:prstGeom prst="rect">
            <a:avLst/>
          </a:prstGeom>
          <a:noFill/>
        </p:spPr>
        <p:txBody>
          <a:bodyPr wrap="square" rtlCol="0">
            <a:spAutoFit/>
          </a:bodyPr>
          <a:lstStyle/>
          <a:p>
            <a:pPr marL="914400" indent="-914400" algn="ctr">
              <a:lnSpc>
                <a:spcPct val="150000"/>
              </a:lnSpc>
              <a:buAutoNum type="arabicPeriod" startAt="2"/>
            </a:pPr>
            <a:r>
              <a:rPr lang="vi-VN" sz="5400">
                <a:ln>
                  <a:solidFill>
                    <a:schemeClr val="bg1"/>
                  </a:solidFill>
                </a:ln>
                <a:solidFill>
                  <a:schemeClr val="accent1">
                    <a:lumMod val="75000"/>
                  </a:schemeClr>
                </a:solidFill>
                <a:latin typeface="+mj-lt"/>
              </a:rPr>
              <a:t>THỰC HÀNH: </a:t>
            </a:r>
            <a:endParaRPr lang="en-US" sz="5400">
              <a:ln>
                <a:solidFill>
                  <a:schemeClr val="bg1"/>
                </a:solidFill>
              </a:ln>
              <a:solidFill>
                <a:schemeClr val="accent1">
                  <a:lumMod val="75000"/>
                </a:schemeClr>
              </a:solidFill>
              <a:latin typeface="+mj-lt"/>
            </a:endParaRPr>
          </a:p>
          <a:p>
            <a:pPr algn="ctr">
              <a:lnSpc>
                <a:spcPct val="150000"/>
              </a:lnSpc>
            </a:pPr>
            <a:r>
              <a:rPr lang="vi-VN" sz="5400">
                <a:ln>
                  <a:solidFill>
                    <a:schemeClr val="bg1"/>
                  </a:solidFill>
                </a:ln>
                <a:solidFill>
                  <a:schemeClr val="accent1">
                    <a:lumMod val="75000"/>
                  </a:schemeClr>
                </a:solidFill>
                <a:latin typeface="+mj-lt"/>
              </a:rPr>
              <a:t>LÀM QUEN VỚI PH</a:t>
            </a:r>
            <a:r>
              <a:rPr lang="en-US" sz="5400">
                <a:ln>
                  <a:solidFill>
                    <a:schemeClr val="bg1"/>
                  </a:solidFill>
                </a:ln>
                <a:solidFill>
                  <a:schemeClr val="accent1">
                    <a:lumMod val="75000"/>
                  </a:schemeClr>
                </a:solidFill>
                <a:latin typeface="+mj-lt"/>
              </a:rPr>
              <a:t>Ầ</a:t>
            </a:r>
            <a:r>
              <a:rPr lang="vi-VN" sz="5400">
                <a:ln>
                  <a:solidFill>
                    <a:schemeClr val="bg1"/>
                  </a:solidFill>
                </a:ln>
                <a:solidFill>
                  <a:schemeClr val="accent1">
                    <a:lumMod val="75000"/>
                  </a:schemeClr>
                </a:solidFill>
                <a:latin typeface="+mj-lt"/>
              </a:rPr>
              <a:t>N M</a:t>
            </a:r>
            <a:r>
              <a:rPr lang="en-US" sz="5400">
                <a:ln>
                  <a:solidFill>
                    <a:schemeClr val="bg1"/>
                  </a:solidFill>
                </a:ln>
                <a:solidFill>
                  <a:schemeClr val="accent1">
                    <a:lumMod val="75000"/>
                  </a:schemeClr>
                </a:solidFill>
                <a:latin typeface="+mj-lt"/>
              </a:rPr>
              <a:t>Ề</a:t>
            </a:r>
            <a:r>
              <a:rPr lang="vi-VN" sz="5400">
                <a:ln>
                  <a:solidFill>
                    <a:schemeClr val="bg1"/>
                  </a:solidFill>
                </a:ln>
                <a:solidFill>
                  <a:schemeClr val="accent1">
                    <a:lumMod val="75000"/>
                  </a:schemeClr>
                </a:solidFill>
                <a:latin typeface="+mj-lt"/>
              </a:rPr>
              <a:t>M CHỈNH SỬA </a:t>
            </a:r>
            <a:r>
              <a:rPr lang="en-US" sz="5400">
                <a:ln>
                  <a:solidFill>
                    <a:schemeClr val="bg1"/>
                  </a:solidFill>
                </a:ln>
                <a:solidFill>
                  <a:schemeClr val="accent1">
                    <a:lumMod val="75000"/>
                  </a:schemeClr>
                </a:solidFill>
                <a:latin typeface="+mj-lt"/>
              </a:rPr>
              <a:t>Ả</a:t>
            </a:r>
            <a:r>
              <a:rPr lang="vi-VN" sz="5400">
                <a:ln>
                  <a:solidFill>
                    <a:schemeClr val="bg1"/>
                  </a:solidFill>
                </a:ln>
                <a:solidFill>
                  <a:schemeClr val="accent1">
                    <a:lumMod val="75000"/>
                  </a:schemeClr>
                </a:solidFill>
                <a:latin typeface="+mj-lt"/>
              </a:rPr>
              <a:t>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24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6514" y="706883"/>
            <a:ext cx="8856910" cy="4101257"/>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76819" y="813886"/>
            <a:ext cx="8771853" cy="3430170"/>
          </a:xfrm>
          <a:prstGeom prst="rect">
            <a:avLst/>
          </a:prstGeom>
          <a:noFill/>
        </p:spPr>
        <p:txBody>
          <a:bodyPr wrap="square" rtlCol="0">
            <a:spAutoFit/>
          </a:bodyPr>
          <a:lstStyle/>
          <a:p>
            <a:pPr algn="ctr">
              <a:lnSpc>
                <a:spcPct val="150000"/>
              </a:lnSpc>
            </a:pPr>
            <a:r>
              <a:rPr lang="en-US" sz="2800" b="1">
                <a:solidFill>
                  <a:schemeClr val="accent6">
                    <a:lumMod val="50000"/>
                  </a:schemeClr>
                </a:solidFill>
                <a:latin typeface="UTM Avo" panose="02040603050506020204" pitchFamily="18" charset="0"/>
              </a:rPr>
              <a:t>NHIỆM VỤ: </a:t>
            </a:r>
          </a:p>
          <a:p>
            <a:pPr>
              <a:lnSpc>
                <a:spcPct val="150000"/>
              </a:lnSpc>
            </a:pPr>
            <a:r>
              <a:rPr lang="vi-VN" sz="2400">
                <a:solidFill>
                  <a:schemeClr val="accent6">
                    <a:lumMod val="50000"/>
                  </a:schemeClr>
                </a:solidFill>
                <a:latin typeface="UTM Avo" panose="02040603050506020204" pitchFamily="18" charset="0"/>
              </a:rPr>
              <a:t>-</a:t>
            </a:r>
            <a:r>
              <a:rPr lang="en-US" sz="2400">
                <a:solidFill>
                  <a:schemeClr val="accent6">
                    <a:lumMod val="50000"/>
                  </a:schemeClr>
                </a:solidFill>
                <a:latin typeface="UTM Avo" panose="02040603050506020204" pitchFamily="18" charset="0"/>
              </a:rPr>
              <a:t> </a:t>
            </a:r>
            <a:r>
              <a:rPr lang="vi-VN" sz="2400">
                <a:solidFill>
                  <a:schemeClr val="accent6">
                    <a:lumMod val="50000"/>
                  </a:schemeClr>
                </a:solidFill>
                <a:latin typeface="UTM Avo" panose="02040603050506020204" pitchFamily="18" charset="0"/>
              </a:rPr>
              <a:t>Khởi động phần mềm xử lí ảnh, mở một tệp ảnh có sẵn </a:t>
            </a:r>
            <a:r>
              <a:rPr lang="en-US" sz="2400">
                <a:solidFill>
                  <a:schemeClr val="accent6">
                    <a:lumMod val="50000"/>
                  </a:schemeClr>
                </a:solidFill>
                <a:latin typeface="UTM Avo" panose="02040603050506020204" pitchFamily="18" charset="0"/>
              </a:rPr>
              <a:t>tr</a:t>
            </a:r>
            <a:r>
              <a:rPr lang="vi-VN" sz="2400">
                <a:solidFill>
                  <a:schemeClr val="accent6">
                    <a:lumMod val="50000"/>
                  </a:schemeClr>
                </a:solidFill>
                <a:latin typeface="UTM Avo" panose="02040603050506020204" pitchFamily="18" charset="0"/>
              </a:rPr>
              <a:t>ên máy tính, đọc thông tin ảnh.</a:t>
            </a:r>
          </a:p>
          <a:p>
            <a:pPr>
              <a:lnSpc>
                <a:spcPct val="150000"/>
              </a:lnSpc>
            </a:pPr>
            <a:r>
              <a:rPr lang="vi-VN" sz="2400">
                <a:solidFill>
                  <a:schemeClr val="accent6">
                    <a:lumMod val="50000"/>
                  </a:schemeClr>
                </a:solidFill>
                <a:latin typeface="UTM Avo" panose="02040603050506020204" pitchFamily="18" charset="0"/>
              </a:rPr>
              <a:t>-</a:t>
            </a:r>
            <a:r>
              <a:rPr lang="en-US" sz="2400">
                <a:solidFill>
                  <a:schemeClr val="accent6">
                    <a:lumMod val="50000"/>
                  </a:schemeClr>
                </a:solidFill>
                <a:latin typeface="UTM Avo" panose="02040603050506020204" pitchFamily="18" charset="0"/>
              </a:rPr>
              <a:t> </a:t>
            </a:r>
            <a:r>
              <a:rPr lang="vi-VN" sz="2400">
                <a:solidFill>
                  <a:schemeClr val="accent6">
                    <a:lumMod val="50000"/>
                  </a:schemeClr>
                </a:solidFill>
                <a:latin typeface="UTM Avo" panose="02040603050506020204" pitchFamily="18" charset="0"/>
              </a:rPr>
              <a:t>Làm quen với công cụ phóng to, thu nhỏ, di chuyển ảnh, chọn đối tượng.</a:t>
            </a:r>
          </a:p>
          <a:p>
            <a:pPr>
              <a:lnSpc>
                <a:spcPct val="150000"/>
              </a:lnSpc>
            </a:pPr>
            <a:r>
              <a:rPr lang="vi-VN" sz="2400">
                <a:solidFill>
                  <a:schemeClr val="accent6">
                    <a:lumMod val="50000"/>
                  </a:schemeClr>
                </a:solidFill>
                <a:latin typeface="UTM Avo" panose="02040603050506020204" pitchFamily="18" charset="0"/>
              </a:rPr>
              <a:t>-</a:t>
            </a:r>
            <a:r>
              <a:rPr lang="en-US" sz="2400">
                <a:solidFill>
                  <a:schemeClr val="accent6">
                    <a:lumMod val="50000"/>
                  </a:schemeClr>
                </a:solidFill>
                <a:latin typeface="UTM Avo" panose="02040603050506020204" pitchFamily="18" charset="0"/>
              </a:rPr>
              <a:t> </a:t>
            </a:r>
            <a:r>
              <a:rPr lang="vi-VN" sz="2400">
                <a:solidFill>
                  <a:schemeClr val="accent6">
                    <a:lumMod val="50000"/>
                  </a:schemeClr>
                </a:solidFill>
                <a:latin typeface="UTM Avo" panose="02040603050506020204" pitchFamily="18" charset="0"/>
              </a:rPr>
              <a:t>Lưu tệp ảnh.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52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6" y="1663480"/>
            <a:ext cx="2927648" cy="4524315"/>
          </a:xfrm>
          <a:prstGeom prst="rect">
            <a:avLst/>
          </a:prstGeom>
          <a:noFill/>
        </p:spPr>
        <p:txBody>
          <a:bodyPr wrap="square">
            <a:spAutoFit/>
          </a:bodyPr>
          <a:lstStyle/>
          <a:p>
            <a:pPr algn="just"/>
            <a:r>
              <a:rPr lang="vi-VN" altLang="zh-CN" sz="2400" b="1">
                <a:solidFill>
                  <a:schemeClr val="accent1">
                    <a:lumMod val="75000"/>
                  </a:schemeClr>
                </a:solidFill>
                <a:latin typeface="UTM Avo" panose="02040603050506020204" pitchFamily="18" charset="0"/>
                <a:cs typeface="Times New Roman" panose="02020603050405020304" pitchFamily="18" charset="0"/>
              </a:rPr>
              <a:t>a)</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Kh</a:t>
            </a:r>
            <a:r>
              <a:rPr lang="en-US" altLang="zh-CN" sz="2400" b="1">
                <a:solidFill>
                  <a:schemeClr val="accent1">
                    <a:lumMod val="75000"/>
                  </a:schemeClr>
                </a:solidFill>
                <a:latin typeface="UTM Avo" panose="02040603050506020204" pitchFamily="18" charset="0"/>
                <a:cs typeface="Times New Roman" panose="02020603050405020304" pitchFamily="18" charset="0"/>
              </a:rPr>
              <a:t>ở</a:t>
            </a:r>
            <a:r>
              <a:rPr lang="vi-VN" altLang="zh-CN" sz="2400" b="1">
                <a:solidFill>
                  <a:schemeClr val="accent1">
                    <a:lumMod val="75000"/>
                  </a:schemeClr>
                </a:solidFill>
                <a:latin typeface="UTM Avo" panose="02040603050506020204" pitchFamily="18" charset="0"/>
                <a:cs typeface="Times New Roman" panose="02020603050405020304" pitchFamily="18" charset="0"/>
              </a:rPr>
              <a:t>i động phần mềm</a:t>
            </a:r>
          </a:p>
          <a:p>
            <a:pPr algn="just"/>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Nháy đúp chuột vào biểu tượng trên màn hình nền để mở phần mềm chỉnh sửa ảnh </a:t>
            </a:r>
            <a:r>
              <a:rPr lang="vi-VN" altLang="zh-CN" sz="2400" b="1">
                <a:solidFill>
                  <a:schemeClr val="accent1">
                    <a:lumMod val="75000"/>
                  </a:schemeClr>
                </a:solidFill>
                <a:latin typeface="UTM Avo" panose="02040603050506020204" pitchFamily="18" charset="0"/>
                <a:cs typeface="Times New Roman" panose="02020603050405020304" pitchFamily="18" charset="0"/>
              </a:rPr>
              <a:t>GIMP</a:t>
            </a:r>
            <a:r>
              <a:rPr lang="vi-VN" altLang="zh-CN" sz="2400">
                <a:solidFill>
                  <a:schemeClr val="accent1">
                    <a:lumMod val="75000"/>
                  </a:schemeClr>
                </a:solidFill>
                <a:latin typeface="UTM Avo" panose="02040603050506020204" pitchFamily="18" charset="0"/>
                <a:cs typeface="Times New Roman" panose="02020603050405020304" pitchFamily="18" charset="0"/>
              </a:rPr>
              <a:t>, giao diện phần mềm với các thành phần chính được mở ra như Hình 8b.7.</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pic>
        <p:nvPicPr>
          <p:cNvPr id="109" name="Shape 529">
            <a:extLst>
              <a:ext uri="{FF2B5EF4-FFF2-40B4-BE49-F238E27FC236}">
                <a16:creationId xmlns:a16="http://schemas.microsoft.com/office/drawing/2014/main" id="{2F7DFF61-C9D9-4135-B002-9815D5461487}"/>
              </a:ext>
            </a:extLst>
          </p:cNvPr>
          <p:cNvPicPr/>
          <p:nvPr/>
        </p:nvPicPr>
        <p:blipFill>
          <a:blip r:embed="rId3"/>
          <a:stretch/>
        </p:blipFill>
        <p:spPr>
          <a:xfrm>
            <a:off x="3559344" y="1212825"/>
            <a:ext cx="7656513" cy="4881096"/>
          </a:xfrm>
          <a:prstGeom prst="rect">
            <a:avLst/>
          </a:prstGeom>
        </p:spPr>
      </p:pic>
      <p:sp>
        <p:nvSpPr>
          <p:cNvPr id="110" name="TextBox 109">
            <a:extLst>
              <a:ext uri="{FF2B5EF4-FFF2-40B4-BE49-F238E27FC236}">
                <a16:creationId xmlns:a16="http://schemas.microsoft.com/office/drawing/2014/main" id="{FEAE409E-D5CD-43ED-80EC-F5D8A9D8DF96}"/>
              </a:ext>
            </a:extLst>
          </p:cNvPr>
          <p:cNvSpPr txBox="1"/>
          <p:nvPr/>
        </p:nvSpPr>
        <p:spPr>
          <a:xfrm>
            <a:off x="3846285" y="6050369"/>
            <a:ext cx="7213601" cy="400110"/>
          </a:xfrm>
          <a:prstGeom prst="rect">
            <a:avLst/>
          </a:prstGeom>
          <a:noFill/>
        </p:spPr>
        <p:txBody>
          <a:bodyPr wrap="square">
            <a:spAutoFit/>
          </a:bodyPr>
          <a:lstStyle/>
          <a:p>
            <a:pPr algn="ctr"/>
            <a:r>
              <a:rPr lang="vi-VN" altLang="zh-CN" sz="2000" i="1">
                <a:solidFill>
                  <a:schemeClr val="accent1">
                    <a:lumMod val="75000"/>
                  </a:schemeClr>
                </a:solidFill>
                <a:latin typeface="UTM Avo" panose="02040603050506020204" pitchFamily="18" charset="0"/>
                <a:cs typeface="Times New Roman" panose="02020603050405020304" pitchFamily="18" charset="0"/>
              </a:rPr>
              <a:t>Hình 8b. 7. Màn hình làm việc của phần mềm GIMP</a:t>
            </a:r>
          </a:p>
        </p:txBody>
      </p:sp>
    </p:spTree>
    <p:extLst>
      <p:ext uri="{BB962C8B-B14F-4D97-AF65-F5344CB8AC3E}">
        <p14:creationId xmlns:p14="http://schemas.microsoft.com/office/powerpoint/2010/main" val="26518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6">
                                            <p:txEl>
                                              <p:pRg st="1" end="1"/>
                                            </p:txEl>
                                          </p:spTgt>
                                        </p:tgtEl>
                                        <p:attrNameLst>
                                          <p:attrName>style.visibility</p:attrName>
                                        </p:attrNameLst>
                                      </p:cBhvr>
                                      <p:to>
                                        <p:strVal val="visible"/>
                                      </p:to>
                                    </p:set>
                                    <p:animEffect transition="in" filter="wipe(left)">
                                      <p:cBhvr>
                                        <p:cTn id="17" dur="500"/>
                                        <p:tgtEl>
                                          <p:spTgt spid="186">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fade">
                                      <p:cBhvr>
                                        <p:cTn id="21" dur="500"/>
                                        <p:tgtEl>
                                          <p:spTgt spid="109"/>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10">
                                            <p:txEl>
                                              <p:pRg st="0" end="0"/>
                                            </p:txEl>
                                          </p:spTgt>
                                        </p:tgtEl>
                                        <p:attrNameLst>
                                          <p:attrName>style.visibility</p:attrName>
                                        </p:attrNameLst>
                                      </p:cBhvr>
                                      <p:to>
                                        <p:strVal val="visible"/>
                                      </p:to>
                                    </p:set>
                                    <p:animEffect transition="in" filter="wipe(left)">
                                      <p:cBhvr>
                                        <p:cTn id="25" dur="500"/>
                                        <p:tgtEl>
                                          <p:spTgt spid="1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1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830231" y="1865562"/>
            <a:ext cx="10490912" cy="1200329"/>
          </a:xfrm>
          <a:prstGeom prst="rect">
            <a:avLst/>
          </a:prstGeom>
          <a:noFill/>
        </p:spPr>
        <p:txBody>
          <a:bodyPr wrap="square">
            <a:spAutoFit/>
          </a:bodyPr>
          <a:lstStyle/>
          <a:p>
            <a:r>
              <a:rPr lang="vi-VN" altLang="zh-CN" sz="2400" b="1">
                <a:solidFill>
                  <a:schemeClr val="accent1">
                    <a:lumMod val="75000"/>
                  </a:schemeClr>
                </a:solidFill>
                <a:latin typeface="UTM Avo" panose="02040603050506020204" pitchFamily="18" charset="0"/>
                <a:cs typeface="Times New Roman" panose="02020603050405020304" pitchFamily="18" charset="0"/>
              </a:rPr>
              <a:t>b)</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M</a:t>
            </a:r>
            <a:r>
              <a:rPr lang="en-US" altLang="zh-CN" sz="2400" b="1">
                <a:solidFill>
                  <a:schemeClr val="accent1">
                    <a:lumMod val="75000"/>
                  </a:schemeClr>
                </a:solidFill>
                <a:latin typeface="UTM Avo" panose="02040603050506020204" pitchFamily="18" charset="0"/>
                <a:cs typeface="Times New Roman" panose="02020603050405020304" pitchFamily="18" charset="0"/>
              </a:rPr>
              <a:t>ở</a:t>
            </a:r>
            <a:r>
              <a:rPr lang="vi-VN" altLang="zh-CN" sz="2400" b="1">
                <a:solidFill>
                  <a:schemeClr val="accent1">
                    <a:lumMod val="75000"/>
                  </a:schemeClr>
                </a:solidFill>
                <a:latin typeface="UTM Avo" panose="02040603050506020204" pitchFamily="18" charset="0"/>
                <a:cs typeface="Times New Roman" panose="02020603050405020304" pitchFamily="18" charset="0"/>
              </a:rPr>
              <a:t> tệp ảnh</a:t>
            </a:r>
          </a:p>
          <a:p>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File/Open </a:t>
            </a:r>
            <a:r>
              <a:rPr lang="vi-VN" altLang="zh-CN" sz="2400">
                <a:solidFill>
                  <a:schemeClr val="accent1">
                    <a:lumMod val="75000"/>
                  </a:schemeClr>
                </a:solidFill>
                <a:latin typeface="UTM Avo" panose="02040603050506020204" pitchFamily="18" charset="0"/>
                <a:cs typeface="Times New Roman" panose="02020603050405020304" pitchFamily="18" charset="0"/>
              </a:rPr>
              <a:t>để mở hộp thoại </a:t>
            </a:r>
            <a:r>
              <a:rPr lang="vi-VN" altLang="zh-CN" sz="2400" b="1">
                <a:solidFill>
                  <a:schemeClr val="accent1">
                    <a:lumMod val="75000"/>
                  </a:schemeClr>
                </a:solidFill>
                <a:latin typeface="UTM Avo" panose="02040603050506020204" pitchFamily="18" charset="0"/>
                <a:cs typeface="Times New Roman" panose="02020603050405020304" pitchFamily="18" charset="0"/>
              </a:rPr>
              <a:t>Open Image</a:t>
            </a:r>
            <a:r>
              <a:rPr lang="vi-VN" altLang="zh-CN" sz="2400">
                <a:solidFill>
                  <a:schemeClr val="accent1">
                    <a:lumMod val="75000"/>
                  </a:schemeClr>
                </a:solidFill>
                <a:latin typeface="UTM Avo" panose="02040603050506020204" pitchFamily="18" charset="0"/>
                <a:cs typeface="Times New Roman" panose="02020603050405020304" pitchFamily="18" charset="0"/>
              </a:rPr>
              <a:t>, chọn ảnh và nháy chuột 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Open</a:t>
            </a:r>
            <a:r>
              <a:rPr lang="vi-VN" altLang="zh-CN" sz="2400">
                <a:solidFill>
                  <a:schemeClr val="accent1">
                    <a:lumMod val="75000"/>
                  </a:schemeClr>
                </a:solidFill>
                <a:latin typeface="UTM Avo" panose="02040603050506020204" pitchFamily="18" charset="0"/>
                <a:cs typeface="Times New Roman" panose="02020603050405020304" pitchFamily="18" charset="0"/>
              </a:rPr>
              <a:t>.</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spTree>
    <p:extLst>
      <p:ext uri="{BB962C8B-B14F-4D97-AF65-F5344CB8AC3E}">
        <p14:creationId xmlns:p14="http://schemas.microsoft.com/office/powerpoint/2010/main" val="2351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6">
                                            <p:txEl>
                                              <p:pRg st="1" end="1"/>
                                            </p:txEl>
                                          </p:spTgt>
                                        </p:tgtEl>
                                        <p:attrNameLst>
                                          <p:attrName>style.visibility</p:attrName>
                                        </p:attrNameLst>
                                      </p:cBhvr>
                                      <p:to>
                                        <p:strVal val="visible"/>
                                      </p:to>
                                    </p:set>
                                    <p:animEffect transition="in" filter="wipe(left)">
                                      <p:cBhvr>
                                        <p:cTn id="17" dur="500"/>
                                        <p:tgtEl>
                                          <p:spTgt spid="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3225088" y="579048"/>
            <a:ext cx="8263598" cy="1569660"/>
          </a:xfrm>
          <a:prstGeom prst="rect">
            <a:avLst/>
          </a:prstGeom>
          <a:noFill/>
        </p:spPr>
        <p:txBody>
          <a:bodyPr wrap="square">
            <a:spAutoFit/>
          </a:bodyPr>
          <a:lstStyle/>
          <a:p>
            <a:r>
              <a:rPr lang="vi-VN" altLang="zh-CN" sz="2400" b="1">
                <a:solidFill>
                  <a:schemeClr val="accent1">
                    <a:lumMod val="75000"/>
                  </a:schemeClr>
                </a:solidFill>
                <a:latin typeface="UTM Avo" panose="02040603050506020204" pitchFamily="18" charset="0"/>
                <a:cs typeface="Times New Roman" panose="02020603050405020304" pitchFamily="18" charset="0"/>
              </a:rPr>
              <a:t>c)</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Đọc thông tin ảnh</a:t>
            </a:r>
          </a:p>
          <a:p>
            <a:r>
              <a:rPr lang="vi-VN" altLang="zh-CN" sz="2400" b="1">
                <a:solidFill>
                  <a:schemeClr val="accent1">
                    <a:lumMod val="75000"/>
                  </a:schemeClr>
                </a:solidFill>
                <a:latin typeface="UTM Avo" panose="02040603050506020204" pitchFamily="18" charset="0"/>
                <a:cs typeface="Times New Roman" panose="02020603050405020304" pitchFamily="18" charset="0"/>
              </a:rPr>
              <a:t>-</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Image/lmage Properties</a:t>
            </a:r>
            <a:r>
              <a:rPr lang="vi-VN" altLang="zh-CN" sz="2400">
                <a:solidFill>
                  <a:schemeClr val="accent1">
                    <a:lumMod val="75000"/>
                  </a:schemeClr>
                </a:solidFill>
                <a:latin typeface="UTM Avo" panose="02040603050506020204" pitchFamily="18" charset="0"/>
                <a:cs typeface="Times New Roman" panose="02020603050405020304" pitchFamily="18" charset="0"/>
              </a:rPr>
              <a:t>, cửa sổ Image Properties xuất hiện. Một phần của c</a:t>
            </a:r>
            <a:r>
              <a:rPr lang="en-US" altLang="zh-CN" sz="2400">
                <a:solidFill>
                  <a:schemeClr val="accent1">
                    <a:lumMod val="75000"/>
                  </a:schemeClr>
                </a:solidFill>
                <a:latin typeface="UTM Avo" panose="02040603050506020204" pitchFamily="18" charset="0"/>
                <a:cs typeface="Times New Roman" panose="02020603050405020304" pitchFamily="18" charset="0"/>
              </a:rPr>
              <a:t>ử</a:t>
            </a:r>
            <a:r>
              <a:rPr lang="vi-VN" altLang="zh-CN" sz="2400">
                <a:solidFill>
                  <a:schemeClr val="accent1">
                    <a:lumMod val="75000"/>
                  </a:schemeClr>
                </a:solidFill>
                <a:latin typeface="UTM Avo" panose="02040603050506020204" pitchFamily="18" charset="0"/>
                <a:cs typeface="Times New Roman" panose="02020603050405020304" pitchFamily="18" charset="0"/>
              </a:rPr>
              <a:t>a sổ Image Properties tương tự Hình 8b.8</a:t>
            </a:r>
            <a:r>
              <a:rPr lang="en-US" altLang="zh-CN" sz="2400">
                <a:solidFill>
                  <a:schemeClr val="accent1">
                    <a:lumMod val="75000"/>
                  </a:schemeClr>
                </a:solidFill>
                <a:latin typeface="UTM Avo" panose="02040603050506020204" pitchFamily="18" charset="0"/>
                <a:cs typeface="Times New Roman" panose="02020603050405020304" pitchFamily="18" charset="0"/>
              </a:rPr>
              <a:t>.</a:t>
            </a:r>
            <a:endParaRPr lang="vi-VN" altLang="zh-CN" sz="2400">
              <a:solidFill>
                <a:schemeClr val="accent1">
                  <a:lumMod val="75000"/>
                </a:schemeClr>
              </a:solidFill>
              <a:latin typeface="UTM Avo" panose="02040603050506020204" pitchFamily="18" charset="0"/>
              <a:cs typeface="Times New Roman" panose="02020603050405020304" pitchFamily="18" charset="0"/>
            </a:endParaRP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pic>
        <p:nvPicPr>
          <p:cNvPr id="109" name="Shape 529">
            <a:extLst>
              <a:ext uri="{FF2B5EF4-FFF2-40B4-BE49-F238E27FC236}">
                <a16:creationId xmlns:a16="http://schemas.microsoft.com/office/drawing/2014/main" id="{2F7DFF61-C9D9-4135-B002-9815D5461487}"/>
              </a:ext>
            </a:extLst>
          </p:cNvPr>
          <p:cNvPicPr/>
          <p:nvPr/>
        </p:nvPicPr>
        <p:blipFill>
          <a:blip r:embed="rId3">
            <a:extLst>
              <a:ext uri="{28A0092B-C50C-407E-A947-70E740481C1C}">
                <a14:useLocalDpi xmlns:a14="http://schemas.microsoft.com/office/drawing/2010/main" val="0"/>
              </a:ext>
            </a:extLst>
          </a:blip>
          <a:srcRect/>
          <a:stretch/>
        </p:blipFill>
        <p:spPr>
          <a:xfrm>
            <a:off x="2354747" y="2177399"/>
            <a:ext cx="7482505" cy="3772168"/>
          </a:xfrm>
          <a:prstGeom prst="rect">
            <a:avLst/>
          </a:prstGeom>
        </p:spPr>
      </p:pic>
      <p:sp>
        <p:nvSpPr>
          <p:cNvPr id="110" name="TextBox 109">
            <a:extLst>
              <a:ext uri="{FF2B5EF4-FFF2-40B4-BE49-F238E27FC236}">
                <a16:creationId xmlns:a16="http://schemas.microsoft.com/office/drawing/2014/main" id="{FEAE409E-D5CD-43ED-80EC-F5D8A9D8DF96}"/>
              </a:ext>
            </a:extLst>
          </p:cNvPr>
          <p:cNvSpPr txBox="1"/>
          <p:nvPr/>
        </p:nvSpPr>
        <p:spPr>
          <a:xfrm>
            <a:off x="2260541" y="6034834"/>
            <a:ext cx="7213601" cy="400110"/>
          </a:xfrm>
          <a:prstGeom prst="rect">
            <a:avLst/>
          </a:prstGeom>
          <a:noFill/>
        </p:spPr>
        <p:txBody>
          <a:bodyPr wrap="square">
            <a:spAutoFit/>
          </a:bodyPr>
          <a:lstStyle/>
          <a:p>
            <a:pPr algn="ctr"/>
            <a:r>
              <a:rPr lang="vi-VN" altLang="zh-CN" sz="2000" i="1">
                <a:solidFill>
                  <a:schemeClr val="accent1">
                    <a:lumMod val="75000"/>
                  </a:schemeClr>
                </a:solidFill>
                <a:latin typeface="UTM Avo" panose="02040603050506020204" pitchFamily="18" charset="0"/>
                <a:cs typeface="Times New Roman" panose="02020603050405020304" pitchFamily="18" charset="0"/>
              </a:rPr>
              <a:t>Hình 8b.8. Một phần c</a:t>
            </a:r>
            <a:r>
              <a:rPr lang="en-US" altLang="zh-CN" sz="2000" i="1">
                <a:solidFill>
                  <a:schemeClr val="accent1">
                    <a:lumMod val="75000"/>
                  </a:schemeClr>
                </a:solidFill>
                <a:latin typeface="UTM Avo" panose="02040603050506020204" pitchFamily="18" charset="0"/>
                <a:cs typeface="Times New Roman" panose="02020603050405020304" pitchFamily="18" charset="0"/>
              </a:rPr>
              <a:t>ử</a:t>
            </a:r>
            <a:r>
              <a:rPr lang="vi-VN" altLang="zh-CN" sz="2000" i="1">
                <a:solidFill>
                  <a:schemeClr val="accent1">
                    <a:lumMod val="75000"/>
                  </a:schemeClr>
                </a:solidFill>
                <a:latin typeface="UTM Avo" panose="02040603050506020204" pitchFamily="18" charset="0"/>
                <a:cs typeface="Times New Roman" panose="02020603050405020304" pitchFamily="18" charset="0"/>
              </a:rPr>
              <a:t>a sổ</a:t>
            </a:r>
            <a:r>
              <a:rPr lang="en-US" altLang="zh-CN" sz="2000" i="1">
                <a:solidFill>
                  <a:schemeClr val="accent1">
                    <a:lumMod val="75000"/>
                  </a:schemeClr>
                </a:solidFill>
                <a:latin typeface="UTM Avo" panose="02040603050506020204" pitchFamily="18" charset="0"/>
                <a:cs typeface="Times New Roman" panose="02020603050405020304" pitchFamily="18" charset="0"/>
              </a:rPr>
              <a:t> </a:t>
            </a:r>
            <a:r>
              <a:rPr lang="vi-VN" altLang="zh-CN" sz="2000" i="1">
                <a:solidFill>
                  <a:schemeClr val="accent1">
                    <a:lumMod val="75000"/>
                  </a:schemeClr>
                </a:solidFill>
                <a:latin typeface="UTM Avo" panose="02040603050506020204" pitchFamily="18" charset="0"/>
                <a:cs typeface="Times New Roman" panose="02020603050405020304" pitchFamily="18" charset="0"/>
              </a:rPr>
              <a:t>Image Properties</a:t>
            </a:r>
          </a:p>
        </p:txBody>
      </p:sp>
    </p:spTree>
    <p:extLst>
      <p:ext uri="{BB962C8B-B14F-4D97-AF65-F5344CB8AC3E}">
        <p14:creationId xmlns:p14="http://schemas.microsoft.com/office/powerpoint/2010/main" val="21774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6">
                                            <p:txEl>
                                              <p:pRg st="1" end="1"/>
                                            </p:txEl>
                                          </p:spTgt>
                                        </p:tgtEl>
                                        <p:attrNameLst>
                                          <p:attrName>style.visibility</p:attrName>
                                        </p:attrNameLst>
                                      </p:cBhvr>
                                      <p:to>
                                        <p:strVal val="visible"/>
                                      </p:to>
                                    </p:set>
                                    <p:animEffect transition="in" filter="wipe(left)">
                                      <p:cBhvr>
                                        <p:cTn id="17" dur="500"/>
                                        <p:tgtEl>
                                          <p:spTgt spid="186">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fade">
                                      <p:cBhvr>
                                        <p:cTn id="21" dur="500"/>
                                        <p:tgtEl>
                                          <p:spTgt spid="109"/>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10">
                                            <p:txEl>
                                              <p:pRg st="0" end="0"/>
                                            </p:txEl>
                                          </p:spTgt>
                                        </p:tgtEl>
                                        <p:attrNameLst>
                                          <p:attrName>style.visibility</p:attrName>
                                        </p:attrNameLst>
                                      </p:cBhvr>
                                      <p:to>
                                        <p:strVal val="visible"/>
                                      </p:to>
                                    </p:set>
                                    <p:animEffect transition="in" filter="wipe(left)">
                                      <p:cBhvr>
                                        <p:cTn id="25" dur="500"/>
                                        <p:tgtEl>
                                          <p:spTgt spid="1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1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710574"/>
            <a:ext cx="10689447" cy="3785652"/>
          </a:xfrm>
          <a:prstGeom prst="rect">
            <a:avLst/>
          </a:prstGeom>
          <a:noFill/>
        </p:spPr>
        <p:txBody>
          <a:bodyPr wrap="square">
            <a:spAutoFit/>
          </a:bodyPr>
          <a:lstStyle/>
          <a:p>
            <a:r>
              <a:rPr lang="vi-VN" altLang="zh-CN" sz="2400">
                <a:solidFill>
                  <a:schemeClr val="accent1">
                    <a:lumMod val="75000"/>
                  </a:schemeClr>
                </a:solidFill>
                <a:latin typeface="UTM Avo" panose="02040603050506020204" pitchFamily="18" charset="0"/>
                <a:cs typeface="Times New Roman" panose="02020603050405020304" pitchFamily="18" charset="0"/>
              </a:rPr>
              <a:t>- Trong quá trình chỉnh sửa ảnh, em cần phóng to để nhìn rõ các chi tiết và ngược lại, muốn quan sát được toàn bộ ảnh sau một số thao tác chỉnh sửa, cần thu nhỏ ảnh.</a:t>
            </a:r>
          </a:p>
          <a:p>
            <a:r>
              <a:rPr lang="vi-VN" altLang="zh-CN" sz="2400" b="1">
                <a:solidFill>
                  <a:schemeClr val="accent1">
                    <a:lumMod val="75000"/>
                  </a:schemeClr>
                </a:solidFill>
                <a:latin typeface="UTM Avo" panose="02040603050506020204" pitchFamily="18" charset="0"/>
                <a:cs typeface="Times New Roman" panose="02020603050405020304" pitchFamily="18" charset="0"/>
              </a:rPr>
              <a:t>Cách 1</a:t>
            </a:r>
            <a:r>
              <a:rPr lang="vi-VN" altLang="zh-CN" sz="2400">
                <a:solidFill>
                  <a:schemeClr val="accent1">
                    <a:lumMod val="75000"/>
                  </a:schemeClr>
                </a:solidFill>
                <a:latin typeface="UTM Avo" panose="02040603050506020204" pitchFamily="18" charset="0"/>
                <a:cs typeface="Times New Roman" panose="02020603050405020304" pitchFamily="18" charset="0"/>
              </a:rPr>
              <a:t>. Nhấn giữ phím </a:t>
            </a:r>
            <a:r>
              <a:rPr lang="vi-VN" altLang="zh-CN" sz="2400" b="1">
                <a:solidFill>
                  <a:schemeClr val="accent1">
                    <a:lumMod val="75000"/>
                  </a:schemeClr>
                </a:solidFill>
                <a:latin typeface="UTM Avo" panose="02040603050506020204" pitchFamily="18" charset="0"/>
                <a:cs typeface="Times New Roman" panose="02020603050405020304" pitchFamily="18" charset="0"/>
              </a:rPr>
              <a:t>Ctrl</a:t>
            </a:r>
            <a:r>
              <a:rPr lang="vi-VN" altLang="zh-CN" sz="2400">
                <a:solidFill>
                  <a:schemeClr val="accent1">
                    <a:lumMod val="75000"/>
                  </a:schemeClr>
                </a:solidFill>
                <a:latin typeface="UTM Avo" panose="02040603050506020204" pitchFamily="18" charset="0"/>
                <a:cs typeface="Times New Roman" panose="02020603050405020304" pitchFamily="18" charset="0"/>
              </a:rPr>
              <a:t> trong khi lăn nút cuộn chuột để phóng to, thu nhỏ ảnh.</a:t>
            </a:r>
          </a:p>
          <a:p>
            <a:r>
              <a:rPr lang="vi-VN" altLang="zh-CN" sz="2400" b="1">
                <a:solidFill>
                  <a:schemeClr val="accent1">
                    <a:lumMod val="75000"/>
                  </a:schemeClr>
                </a:solidFill>
                <a:latin typeface="UTM Avo" panose="02040603050506020204" pitchFamily="18" charset="0"/>
                <a:cs typeface="Times New Roman" panose="02020603050405020304" pitchFamily="18" charset="0"/>
              </a:rPr>
              <a:t>Cách 2.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công cụ </a:t>
            </a:r>
            <a:r>
              <a:rPr lang="vi-VN" altLang="zh-CN" sz="2400" b="1">
                <a:solidFill>
                  <a:schemeClr val="accent1">
                    <a:lumMod val="75000"/>
                  </a:schemeClr>
                </a:solidFill>
                <a:latin typeface="UTM Avo" panose="02040603050506020204" pitchFamily="18" charset="0"/>
                <a:cs typeface="Times New Roman" panose="02020603050405020304" pitchFamily="18" charset="0"/>
              </a:rPr>
              <a:t>Zoom</a:t>
            </a:r>
            <a:r>
              <a:rPr lang="vi-VN" altLang="zh-CN" sz="2400">
                <a:solidFill>
                  <a:schemeClr val="accent1">
                    <a:lumMod val="75000"/>
                  </a:schemeClr>
                </a:solidFill>
                <a:latin typeface="UTM Avo" panose="02040603050506020204" pitchFamily="18" charset="0"/>
                <a:cs typeface="Times New Roman" panose="02020603050405020304" pitchFamily="18" charset="0"/>
              </a:rPr>
              <a:t>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 r</a:t>
            </a:r>
            <a:r>
              <a:rPr lang="en-US" altLang="zh-CN" sz="2400">
                <a:solidFill>
                  <a:schemeClr val="accent1">
                    <a:lumMod val="75000"/>
                  </a:schemeClr>
                </a:solidFill>
                <a:latin typeface="UTM Avo" panose="02040603050506020204" pitchFamily="18" charset="0"/>
                <a:cs typeface="Times New Roman" panose="02020603050405020304" pitchFamily="18" charset="0"/>
              </a:rPr>
              <a:t>ồ</a:t>
            </a:r>
            <a:r>
              <a:rPr lang="vi-VN" altLang="zh-CN" sz="2400">
                <a:solidFill>
                  <a:schemeClr val="accent1">
                    <a:lumMod val="75000"/>
                  </a:schemeClr>
                </a:solidFill>
                <a:latin typeface="UTM Avo" panose="02040603050506020204" pitchFamily="18" charset="0"/>
                <a:cs typeface="Times New Roman" panose="02020603050405020304" pitchFamily="18" charset="0"/>
              </a:rPr>
              <a:t>i đưa con trỏ</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chuột vào ảnh và nháy chuột. Mỗi lần nháy </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chuột, ảnh sẽ được phóng to hoặc thu nhỏ theo </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một t</a:t>
            </a:r>
            <a:r>
              <a:rPr lang="en-US" altLang="zh-CN" sz="2400">
                <a:solidFill>
                  <a:schemeClr val="accent1">
                    <a:lumMod val="75000"/>
                  </a:schemeClr>
                </a:solidFill>
                <a:latin typeface="UTM Avo" panose="02040603050506020204" pitchFamily="18" charset="0"/>
                <a:cs typeface="Times New Roman" panose="02020603050405020304" pitchFamily="18" charset="0"/>
              </a:rPr>
              <a:t>ỉ</a:t>
            </a:r>
            <a:r>
              <a:rPr lang="vi-VN" altLang="zh-CN" sz="2400">
                <a:solidFill>
                  <a:schemeClr val="accent1">
                    <a:lumMod val="75000"/>
                  </a:schemeClr>
                </a:solidFill>
                <a:latin typeface="UTM Avo" panose="02040603050506020204" pitchFamily="18" charset="0"/>
                <a:cs typeface="Times New Roman" panose="02020603050405020304" pitchFamily="18" charset="0"/>
              </a:rPr>
              <a:t> lệ thích hợp (chọn Zoom in để phóng to </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ảnh, Zoom out để thu nhỏ ảnh (Hình 8b.9).</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pic>
        <p:nvPicPr>
          <p:cNvPr id="8" name="Picture 7" descr="Logo&#10;&#10;Description automatically generated">
            <a:extLst>
              <a:ext uri="{FF2B5EF4-FFF2-40B4-BE49-F238E27FC236}">
                <a16:creationId xmlns:a16="http://schemas.microsoft.com/office/drawing/2014/main" id="{97EABFCF-79AD-41FB-A81D-82C6AE97C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136" y="3393704"/>
            <a:ext cx="597779" cy="598714"/>
          </a:xfrm>
          <a:prstGeom prst="rect">
            <a:avLst/>
          </a:prstGeom>
        </p:spPr>
      </p:pic>
      <p:pic>
        <p:nvPicPr>
          <p:cNvPr id="10" name="Picture 9" descr="Text&#10;&#10;Description automatically generated">
            <a:extLst>
              <a:ext uri="{FF2B5EF4-FFF2-40B4-BE49-F238E27FC236}">
                <a16:creationId xmlns:a16="http://schemas.microsoft.com/office/drawing/2014/main" id="{086778B6-F9CA-45B2-B535-A95BE153D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871" y="3332101"/>
            <a:ext cx="3259271" cy="2522917"/>
          </a:xfrm>
          <a:prstGeom prst="rect">
            <a:avLst/>
          </a:prstGeom>
        </p:spPr>
      </p:pic>
      <p:sp>
        <p:nvSpPr>
          <p:cNvPr id="22" name="TextBox 21">
            <a:extLst>
              <a:ext uri="{FF2B5EF4-FFF2-40B4-BE49-F238E27FC236}">
                <a16:creationId xmlns:a16="http://schemas.microsoft.com/office/drawing/2014/main" id="{62669FFF-7841-4581-821A-C4E00259AFEE}"/>
              </a:ext>
            </a:extLst>
          </p:cNvPr>
          <p:cNvSpPr txBox="1"/>
          <p:nvPr/>
        </p:nvSpPr>
        <p:spPr>
          <a:xfrm>
            <a:off x="3046142" y="1001818"/>
            <a:ext cx="60997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d)</a:t>
            </a:r>
            <a:r>
              <a:rPr kumimoji="0" lang="en-US"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 </a:t>
            </a:r>
            <a:r>
              <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Phóng to, thu nhỏ </a:t>
            </a:r>
            <a:r>
              <a:rPr kumimoji="0" lang="en-US"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ả</a:t>
            </a:r>
            <a:r>
              <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nh</a:t>
            </a:r>
          </a:p>
        </p:txBody>
      </p:sp>
      <p:sp>
        <p:nvSpPr>
          <p:cNvPr id="23" name="TextBox 22">
            <a:extLst>
              <a:ext uri="{FF2B5EF4-FFF2-40B4-BE49-F238E27FC236}">
                <a16:creationId xmlns:a16="http://schemas.microsoft.com/office/drawing/2014/main" id="{92B14787-FBF6-43E6-8A81-F026289C2D6D}"/>
              </a:ext>
            </a:extLst>
          </p:cNvPr>
          <p:cNvSpPr txBox="1"/>
          <p:nvPr/>
        </p:nvSpPr>
        <p:spPr>
          <a:xfrm>
            <a:off x="7478545" y="5799890"/>
            <a:ext cx="4029515" cy="707886"/>
          </a:xfrm>
          <a:prstGeom prst="rect">
            <a:avLst/>
          </a:prstGeom>
          <a:noFill/>
        </p:spPr>
        <p:txBody>
          <a:bodyPr wrap="square">
            <a:spAutoFit/>
          </a:bodyPr>
          <a:lstStyle/>
          <a:p>
            <a:pPr algn="ctr"/>
            <a:r>
              <a:rPr lang="vi-VN" altLang="zh-CN" sz="2000" i="1">
                <a:solidFill>
                  <a:schemeClr val="accent1">
                    <a:lumMod val="75000"/>
                  </a:schemeClr>
                </a:solidFill>
                <a:latin typeface="UTM Avo" panose="02040603050506020204" pitchFamily="18" charset="0"/>
                <a:cs typeface="Times New Roman" panose="02020603050405020304" pitchFamily="18" charset="0"/>
              </a:rPr>
              <a:t>Hinh 8b. 9. C</a:t>
            </a:r>
            <a:r>
              <a:rPr lang="en-US" altLang="zh-CN" sz="2000" i="1">
                <a:solidFill>
                  <a:schemeClr val="accent1">
                    <a:lumMod val="75000"/>
                  </a:schemeClr>
                </a:solidFill>
                <a:latin typeface="UTM Avo" panose="02040603050506020204" pitchFamily="18" charset="0"/>
                <a:cs typeface="Times New Roman" panose="02020603050405020304" pitchFamily="18" charset="0"/>
              </a:rPr>
              <a:t>á</a:t>
            </a:r>
            <a:r>
              <a:rPr lang="vi-VN" altLang="zh-CN" sz="2000" i="1">
                <a:solidFill>
                  <a:schemeClr val="accent1">
                    <a:lumMod val="75000"/>
                  </a:schemeClr>
                </a:solidFill>
                <a:latin typeface="UTM Avo" panose="02040603050506020204" pitchFamily="18" charset="0"/>
                <a:cs typeface="Times New Roman" panose="02020603050405020304" pitchFamily="18" charset="0"/>
              </a:rPr>
              <a:t>c tuỳ chọn</a:t>
            </a:r>
            <a:r>
              <a:rPr lang="en-US" altLang="zh-CN" sz="2000" i="1">
                <a:solidFill>
                  <a:schemeClr val="accent1">
                    <a:lumMod val="75000"/>
                  </a:schemeClr>
                </a:solidFill>
                <a:latin typeface="UTM Avo" panose="02040603050506020204" pitchFamily="18" charset="0"/>
                <a:cs typeface="Times New Roman" panose="02020603050405020304" pitchFamily="18" charset="0"/>
              </a:rPr>
              <a:t> của công cụ Zoom</a:t>
            </a:r>
            <a:endParaRPr lang="vi-VN" altLang="zh-CN" sz="2000" i="1">
              <a:solidFill>
                <a:schemeClr val="accent1">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3470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
                                            <p:txEl>
                                              <p:pRg st="0" end="0"/>
                                            </p:txEl>
                                          </p:spTgt>
                                        </p:tgtEl>
                                        <p:attrNameLst>
                                          <p:attrName>style.visibility</p:attrName>
                                        </p:attrNameLst>
                                      </p:cBhvr>
                                      <p:to>
                                        <p:strVal val="visible"/>
                                      </p:to>
                                    </p:set>
                                    <p:animEffect transition="in" filter="wipe(left)">
                                      <p:cBhvr>
                                        <p:cTn id="18" dur="500"/>
                                        <p:tgtEl>
                                          <p:spTgt spid="186">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86">
                                            <p:txEl>
                                              <p:pRg st="1" end="1"/>
                                            </p:txEl>
                                          </p:spTgt>
                                        </p:tgtEl>
                                        <p:attrNameLst>
                                          <p:attrName>style.visibility</p:attrName>
                                        </p:attrNameLst>
                                      </p:cBhvr>
                                      <p:to>
                                        <p:strVal val="visible"/>
                                      </p:to>
                                    </p:set>
                                    <p:animEffect transition="in" filter="wipe(left)">
                                      <p:cBhvr>
                                        <p:cTn id="22" dur="500"/>
                                        <p:tgtEl>
                                          <p:spTgt spid="186">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86">
                                            <p:txEl>
                                              <p:pRg st="2" end="2"/>
                                            </p:txEl>
                                          </p:spTgt>
                                        </p:tgtEl>
                                        <p:attrNameLst>
                                          <p:attrName>style.visibility</p:attrName>
                                        </p:attrNameLst>
                                      </p:cBhvr>
                                      <p:to>
                                        <p:strVal val="visible"/>
                                      </p:to>
                                    </p:set>
                                    <p:animEffect transition="in" filter="wipe(left)">
                                      <p:cBhvr>
                                        <p:cTn id="26" dur="500"/>
                                        <p:tgtEl>
                                          <p:spTgt spid="18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86">
                                            <p:txEl>
                                              <p:pRg st="3" end="3"/>
                                            </p:txEl>
                                          </p:spTgt>
                                        </p:tgtEl>
                                        <p:attrNameLst>
                                          <p:attrName>style.visibility</p:attrName>
                                        </p:attrNameLst>
                                      </p:cBhvr>
                                      <p:to>
                                        <p:strVal val="visible"/>
                                      </p:to>
                                    </p:set>
                                    <p:animEffect transition="in" filter="wipe(left)">
                                      <p:cBhvr>
                                        <p:cTn id="33" dur="500"/>
                                        <p:tgtEl>
                                          <p:spTgt spid="186">
                                            <p:txEl>
                                              <p:pRg st="3" end="3"/>
                                            </p:tx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86">
                                            <p:txEl>
                                              <p:pRg st="4" end="4"/>
                                            </p:txEl>
                                          </p:spTgt>
                                        </p:tgtEl>
                                        <p:attrNameLst>
                                          <p:attrName>style.visibility</p:attrName>
                                        </p:attrNameLst>
                                      </p:cBhvr>
                                      <p:to>
                                        <p:strVal val="visible"/>
                                      </p:to>
                                    </p:set>
                                    <p:animEffect transition="in" filter="wipe(left)">
                                      <p:cBhvr>
                                        <p:cTn id="37" dur="500"/>
                                        <p:tgtEl>
                                          <p:spTgt spid="186">
                                            <p:txEl>
                                              <p:pRg st="4" end="4"/>
                                            </p:txEl>
                                          </p:spTgt>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86">
                                            <p:txEl>
                                              <p:pRg st="5" end="5"/>
                                            </p:txEl>
                                          </p:spTgt>
                                        </p:tgtEl>
                                        <p:attrNameLst>
                                          <p:attrName>style.visibility</p:attrName>
                                        </p:attrNameLst>
                                      </p:cBhvr>
                                      <p:to>
                                        <p:strVal val="visible"/>
                                      </p:to>
                                    </p:set>
                                    <p:animEffect transition="in" filter="wipe(left)">
                                      <p:cBhvr>
                                        <p:cTn id="41" dur="500"/>
                                        <p:tgtEl>
                                          <p:spTgt spid="186">
                                            <p:txEl>
                                              <p:pRg st="5" end="5"/>
                                            </p:txEl>
                                          </p:spTgt>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186">
                                            <p:txEl>
                                              <p:pRg st="6" end="6"/>
                                            </p:txEl>
                                          </p:spTgt>
                                        </p:tgtEl>
                                        <p:attrNameLst>
                                          <p:attrName>style.visibility</p:attrName>
                                        </p:attrNameLst>
                                      </p:cBhvr>
                                      <p:to>
                                        <p:strVal val="visible"/>
                                      </p:to>
                                    </p:set>
                                    <p:animEffect transition="in" filter="wipe(left)">
                                      <p:cBhvr>
                                        <p:cTn id="45" dur="500"/>
                                        <p:tgtEl>
                                          <p:spTgt spid="186">
                                            <p:txEl>
                                              <p:pRg st="6" end="6"/>
                                            </p:txEl>
                                          </p:spTgt>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Effect transition="in" filter="wipe(left)">
                                      <p:cBhvr>
                                        <p:cTn id="53"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22" grpId="0"/>
      <p:bldP spid="2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710574"/>
            <a:ext cx="10689447" cy="830997"/>
          </a:xfrm>
          <a:prstGeom prst="rect">
            <a:avLst/>
          </a:prstGeom>
          <a:noFill/>
        </p:spPr>
        <p:txBody>
          <a:bodyPr wrap="square">
            <a:spAutoFit/>
          </a:bodyPr>
          <a:lstStyle/>
          <a:p>
            <a:r>
              <a:rPr lang="vi-VN" altLang="zh-CN" sz="2400">
                <a:solidFill>
                  <a:schemeClr val="accent1">
                    <a:lumMod val="75000"/>
                  </a:schemeClr>
                </a:solidFill>
                <a:latin typeface="UTM Avo" panose="02040603050506020204" pitchFamily="18" charset="0"/>
                <a:cs typeface="Times New Roman" panose="02020603050405020304" pitchFamily="18" charset="0"/>
              </a:rPr>
              <a:t>- Để di chuyển ảnh, chọn công cụ Move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trong bảng công cụ rồi đưa con trỏ chuột vào ảnh và kéo thả ảnh đến vị trí mới.</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sp>
        <p:nvSpPr>
          <p:cNvPr id="22" name="TextBox 21">
            <a:extLst>
              <a:ext uri="{FF2B5EF4-FFF2-40B4-BE49-F238E27FC236}">
                <a16:creationId xmlns:a16="http://schemas.microsoft.com/office/drawing/2014/main" id="{62669FFF-7841-4581-821A-C4E00259AFEE}"/>
              </a:ext>
            </a:extLst>
          </p:cNvPr>
          <p:cNvSpPr txBox="1"/>
          <p:nvPr/>
        </p:nvSpPr>
        <p:spPr>
          <a:xfrm>
            <a:off x="3046142" y="1001818"/>
            <a:ext cx="6099716" cy="461665"/>
          </a:xfrm>
          <a:prstGeom prst="rect">
            <a:avLst/>
          </a:prstGeom>
          <a:noFill/>
        </p:spPr>
        <p:txBody>
          <a:bodyPr wrap="square">
            <a:spAutoFit/>
          </a:bodyPr>
          <a:lstStyle/>
          <a:p>
            <a:pPr lvl="0">
              <a:defRPr/>
            </a:pPr>
            <a:r>
              <a:rPr lang="vi-VN" altLang="zh-CN" sz="2400" b="1">
                <a:solidFill>
                  <a:srgbClr val="92278F">
                    <a:lumMod val="75000"/>
                  </a:srgbClr>
                </a:solidFill>
                <a:latin typeface="UTM Avo" panose="02040603050506020204" pitchFamily="18" charset="0"/>
                <a:cs typeface="Times New Roman" panose="02020603050405020304" pitchFamily="18" charset="0"/>
              </a:rPr>
              <a:t>e)</a:t>
            </a:r>
            <a:r>
              <a:rPr lang="en-US" altLang="zh-CN" sz="2400" b="1">
                <a:solidFill>
                  <a:srgbClr val="92278F">
                    <a:lumMod val="75000"/>
                  </a:srgbClr>
                </a:solidFill>
                <a:latin typeface="UTM Avo" panose="02040603050506020204" pitchFamily="18" charset="0"/>
                <a:cs typeface="Times New Roman" panose="02020603050405020304" pitchFamily="18" charset="0"/>
              </a:rPr>
              <a:t> </a:t>
            </a:r>
            <a:r>
              <a:rPr lang="vi-VN" altLang="zh-CN" sz="2400" b="1">
                <a:solidFill>
                  <a:srgbClr val="92278F">
                    <a:lumMod val="75000"/>
                  </a:srgbClr>
                </a:solidFill>
                <a:latin typeface="UTM Avo" panose="02040603050506020204" pitchFamily="18" charset="0"/>
                <a:cs typeface="Times New Roman" panose="02020603050405020304" pitchFamily="18" charset="0"/>
              </a:rPr>
              <a:t>Di chuyển ảnh</a:t>
            </a:r>
            <a:endPar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endParaRPr>
          </a:p>
        </p:txBody>
      </p:sp>
      <p:sp>
        <p:nvSpPr>
          <p:cNvPr id="2" name="Arrow: Quad 1">
            <a:extLst>
              <a:ext uri="{FF2B5EF4-FFF2-40B4-BE49-F238E27FC236}">
                <a16:creationId xmlns:a16="http://schemas.microsoft.com/office/drawing/2014/main" id="{345AAFBA-2BB7-4414-AF82-008E40C087D4}"/>
              </a:ext>
            </a:extLst>
          </p:cNvPr>
          <p:cNvSpPr/>
          <p:nvPr/>
        </p:nvSpPr>
        <p:spPr>
          <a:xfrm>
            <a:off x="6867420" y="1533233"/>
            <a:ext cx="597779" cy="598714"/>
          </a:xfrm>
          <a:prstGeom prst="quadArrow">
            <a:avLst>
              <a:gd name="adj1" fmla="val 9753"/>
              <a:gd name="adj2" fmla="val 22500"/>
              <a:gd name="adj3" fmla="val 161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DB37B3-A28D-4FD7-A598-4810C21F9ED5}"/>
              </a:ext>
            </a:extLst>
          </p:cNvPr>
          <p:cNvSpPr txBox="1"/>
          <p:nvPr/>
        </p:nvSpPr>
        <p:spPr>
          <a:xfrm>
            <a:off x="631695" y="3250327"/>
            <a:ext cx="10689447" cy="2308324"/>
          </a:xfrm>
          <a:prstGeom prst="rect">
            <a:avLst/>
          </a:prstGeom>
          <a:noFill/>
        </p:spPr>
        <p:txBody>
          <a:bodyPr wrap="square">
            <a:spAutoFit/>
          </a:bodyPr>
          <a:lstStyle/>
          <a:p>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Phần mềm GIMP </a:t>
            </a:r>
            <a:r>
              <a:rPr lang="vi-VN" altLang="zh-CN" sz="2400">
                <a:solidFill>
                  <a:schemeClr val="accent1">
                    <a:lumMod val="75000"/>
                  </a:schemeClr>
                </a:solidFill>
                <a:latin typeface="UTM Avo" panose="02040603050506020204" pitchFamily="18" charset="0"/>
                <a:cs typeface="Times New Roman" panose="02020603050405020304" pitchFamily="18" charset="0"/>
              </a:rPr>
              <a:t>cung cấp hai loại công cụ chọn là công cụ chọn theo </a:t>
            </a:r>
            <a:r>
              <a:rPr lang="vi-VN" altLang="zh-CN" sz="2400" b="1">
                <a:solidFill>
                  <a:schemeClr val="accent1">
                    <a:lumMod val="75000"/>
                  </a:schemeClr>
                </a:solidFill>
                <a:latin typeface="UTM Avo" panose="02040603050506020204" pitchFamily="18" charset="0"/>
                <a:cs typeface="Times New Roman" panose="02020603050405020304" pitchFamily="18" charset="0"/>
              </a:rPr>
              <a:t>hình dạng </a:t>
            </a:r>
            <a:r>
              <a:rPr lang="vi-VN" altLang="zh-CN" sz="2400">
                <a:solidFill>
                  <a:schemeClr val="accent1">
                    <a:lumMod val="75000"/>
                  </a:schemeClr>
                </a:solidFill>
                <a:latin typeface="UTM Avo" panose="02040603050506020204" pitchFamily="18" charset="0"/>
                <a:cs typeface="Times New Roman" panose="02020603050405020304" pitchFamily="18" charset="0"/>
              </a:rPr>
              <a:t>(Rectangle select tool, Ellipse select tool) và công cụ </a:t>
            </a:r>
            <a:r>
              <a:rPr lang="vi-VN" altLang="zh-CN" sz="2400" b="1">
                <a:solidFill>
                  <a:schemeClr val="accent1">
                    <a:lumMod val="75000"/>
                  </a:schemeClr>
                </a:solidFill>
                <a:latin typeface="UTM Avo" panose="02040603050506020204" pitchFamily="18" charset="0"/>
                <a:cs typeface="Times New Roman" panose="02020603050405020304" pitchFamily="18" charset="0"/>
              </a:rPr>
              <a:t>chọn tự do </a:t>
            </a:r>
            <a:r>
              <a:rPr lang="vi-VN" altLang="zh-CN" sz="2400">
                <a:solidFill>
                  <a:schemeClr val="accent1">
                    <a:lumMod val="75000"/>
                  </a:schemeClr>
                </a:solidFill>
                <a:latin typeface="UTM Avo" panose="02040603050506020204" pitchFamily="18" charset="0"/>
                <a:cs typeface="Times New Roman" panose="02020603050405020304" pitchFamily="18" charset="0"/>
              </a:rPr>
              <a:t>(Free select tool).</a:t>
            </a:r>
          </a:p>
          <a:p>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Để chọn đối tượng, tuỳ theo hình dạng mà em chọn công cụ</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 hoặc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trong bảng công cụ rồi kéo thả chuột để lựa chọn một vùng hoặc di chuyển chuột theo hình em muốn chọn.</a:t>
            </a:r>
          </a:p>
        </p:txBody>
      </p:sp>
      <p:sp>
        <p:nvSpPr>
          <p:cNvPr id="16" name="TextBox 15">
            <a:extLst>
              <a:ext uri="{FF2B5EF4-FFF2-40B4-BE49-F238E27FC236}">
                <a16:creationId xmlns:a16="http://schemas.microsoft.com/office/drawing/2014/main" id="{391504F4-B055-4820-8017-758D4F7F5162}"/>
              </a:ext>
            </a:extLst>
          </p:cNvPr>
          <p:cNvSpPr txBox="1"/>
          <p:nvPr/>
        </p:nvSpPr>
        <p:spPr>
          <a:xfrm>
            <a:off x="703314" y="2681668"/>
            <a:ext cx="6099716" cy="461665"/>
          </a:xfrm>
          <a:prstGeom prst="rect">
            <a:avLst/>
          </a:prstGeom>
          <a:noFill/>
        </p:spPr>
        <p:txBody>
          <a:bodyPr wrap="square">
            <a:spAutoFit/>
          </a:bodyPr>
          <a:lstStyle/>
          <a:p>
            <a:pPr lvl="0">
              <a:defRPr/>
            </a:pPr>
            <a:r>
              <a:rPr lang="vi-VN" altLang="zh-CN" sz="2400" b="1">
                <a:solidFill>
                  <a:srgbClr val="92278F">
                    <a:lumMod val="75000"/>
                  </a:srgbClr>
                </a:solidFill>
                <a:latin typeface="UTM Avo" panose="02040603050506020204" pitchFamily="18" charset="0"/>
                <a:cs typeface="Times New Roman" panose="02020603050405020304" pitchFamily="18" charset="0"/>
              </a:rPr>
              <a:t>f)</a:t>
            </a:r>
            <a:r>
              <a:rPr lang="en-US" altLang="zh-CN" sz="2400" b="1">
                <a:solidFill>
                  <a:srgbClr val="92278F">
                    <a:lumMod val="75000"/>
                  </a:srgbClr>
                </a:solidFill>
                <a:latin typeface="UTM Avo" panose="02040603050506020204" pitchFamily="18" charset="0"/>
                <a:cs typeface="Times New Roman" panose="02020603050405020304" pitchFamily="18" charset="0"/>
              </a:rPr>
              <a:t> </a:t>
            </a:r>
            <a:r>
              <a:rPr lang="vi-VN" altLang="zh-CN" sz="2400" b="1">
                <a:solidFill>
                  <a:srgbClr val="92278F">
                    <a:lumMod val="75000"/>
                  </a:srgbClr>
                </a:solidFill>
                <a:latin typeface="UTM Avo" panose="02040603050506020204" pitchFamily="18" charset="0"/>
                <a:cs typeface="Times New Roman" panose="02020603050405020304" pitchFamily="18" charset="0"/>
              </a:rPr>
              <a:t>Chọn đ</a:t>
            </a:r>
            <a:r>
              <a:rPr lang="en-US" altLang="zh-CN" sz="2400" b="1">
                <a:solidFill>
                  <a:srgbClr val="92278F">
                    <a:lumMod val="75000"/>
                  </a:srgbClr>
                </a:solidFill>
                <a:latin typeface="UTM Avo" panose="02040603050506020204" pitchFamily="18" charset="0"/>
                <a:cs typeface="Times New Roman" panose="02020603050405020304" pitchFamily="18" charset="0"/>
              </a:rPr>
              <a:t>ố</a:t>
            </a:r>
            <a:r>
              <a:rPr lang="vi-VN" altLang="zh-CN" sz="2400" b="1">
                <a:solidFill>
                  <a:srgbClr val="92278F">
                    <a:lumMod val="75000"/>
                  </a:srgbClr>
                </a:solidFill>
                <a:latin typeface="UTM Avo" panose="02040603050506020204" pitchFamily="18" charset="0"/>
                <a:cs typeface="Times New Roman" panose="02020603050405020304" pitchFamily="18" charset="0"/>
              </a:rPr>
              <a:t>i tượng</a:t>
            </a:r>
            <a:endPar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F64704D3-A1A3-4693-96CF-B16E4515B20F}"/>
              </a:ext>
            </a:extLst>
          </p:cNvPr>
          <p:cNvSpPr/>
          <p:nvPr/>
        </p:nvSpPr>
        <p:spPr>
          <a:xfrm>
            <a:off x="10058400" y="4456493"/>
            <a:ext cx="446049" cy="27162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21A5608-E46B-437F-9FE3-99ADF46AE0D3}"/>
              </a:ext>
            </a:extLst>
          </p:cNvPr>
          <p:cNvSpPr/>
          <p:nvPr/>
        </p:nvSpPr>
        <p:spPr>
          <a:xfrm>
            <a:off x="10727473" y="4456493"/>
            <a:ext cx="446049" cy="27162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94048A46-4048-4BCB-98B5-6FF9DD335738}"/>
              </a:ext>
            </a:extLst>
          </p:cNvPr>
          <p:cNvSpPr/>
          <p:nvPr/>
        </p:nvSpPr>
        <p:spPr>
          <a:xfrm>
            <a:off x="1555233" y="4728117"/>
            <a:ext cx="379828" cy="461665"/>
          </a:xfrm>
          <a:custGeom>
            <a:avLst/>
            <a:gdLst>
              <a:gd name="connsiteX0" fmla="*/ 283171 w 437915"/>
              <a:gd name="connsiteY0" fmla="*/ 633046 h 928468"/>
              <a:gd name="connsiteX1" fmla="*/ 128426 w 437915"/>
              <a:gd name="connsiteY1" fmla="*/ 506437 h 928468"/>
              <a:gd name="connsiteX2" fmla="*/ 29952 w 437915"/>
              <a:gd name="connsiteY2" fmla="*/ 379828 h 928468"/>
              <a:gd name="connsiteX3" fmla="*/ 29952 w 437915"/>
              <a:gd name="connsiteY3" fmla="*/ 42203 h 928468"/>
              <a:gd name="connsiteX4" fmla="*/ 58088 w 437915"/>
              <a:gd name="connsiteY4" fmla="*/ 14068 h 928468"/>
              <a:gd name="connsiteX5" fmla="*/ 114358 w 437915"/>
              <a:gd name="connsiteY5" fmla="*/ 0 h 928468"/>
              <a:gd name="connsiteX6" fmla="*/ 184697 w 437915"/>
              <a:gd name="connsiteY6" fmla="*/ 14068 h 928468"/>
              <a:gd name="connsiteX7" fmla="*/ 255035 w 437915"/>
              <a:gd name="connsiteY7" fmla="*/ 56271 h 928468"/>
              <a:gd name="connsiteX8" fmla="*/ 311306 w 437915"/>
              <a:gd name="connsiteY8" fmla="*/ 84406 h 928468"/>
              <a:gd name="connsiteX9" fmla="*/ 381645 w 437915"/>
              <a:gd name="connsiteY9" fmla="*/ 154745 h 928468"/>
              <a:gd name="connsiteX10" fmla="*/ 437915 w 437915"/>
              <a:gd name="connsiteY10" fmla="*/ 267286 h 928468"/>
              <a:gd name="connsiteX11" fmla="*/ 423848 w 437915"/>
              <a:gd name="connsiteY11" fmla="*/ 492369 h 928468"/>
              <a:gd name="connsiteX12" fmla="*/ 395712 w 437915"/>
              <a:gd name="connsiteY12" fmla="*/ 534572 h 928468"/>
              <a:gd name="connsiteX13" fmla="*/ 325374 w 437915"/>
              <a:gd name="connsiteY13" fmla="*/ 590843 h 928468"/>
              <a:gd name="connsiteX14" fmla="*/ 297238 w 437915"/>
              <a:gd name="connsiteY14" fmla="*/ 618979 h 928468"/>
              <a:gd name="connsiteX15" fmla="*/ 240968 w 437915"/>
              <a:gd name="connsiteY15" fmla="*/ 633046 h 928468"/>
              <a:gd name="connsiteX16" fmla="*/ 212832 w 437915"/>
              <a:gd name="connsiteY16" fmla="*/ 633046 h 928468"/>
              <a:gd name="connsiteX17" fmla="*/ 240968 w 437915"/>
              <a:gd name="connsiteY17" fmla="*/ 661182 h 928468"/>
              <a:gd name="connsiteX18" fmla="*/ 255035 w 437915"/>
              <a:gd name="connsiteY18" fmla="*/ 731520 h 928468"/>
              <a:gd name="connsiteX19" fmla="*/ 226900 w 437915"/>
              <a:gd name="connsiteY19" fmla="*/ 900332 h 928468"/>
              <a:gd name="connsiteX20" fmla="*/ 212832 w 437915"/>
              <a:gd name="connsiteY20" fmla="*/ 928468 h 9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7915" h="928468">
                <a:moveTo>
                  <a:pt x="283171" y="633046"/>
                </a:moveTo>
                <a:cubicBezTo>
                  <a:pt x="231589" y="590843"/>
                  <a:pt x="169343" y="559045"/>
                  <a:pt x="128426" y="506437"/>
                </a:cubicBezTo>
                <a:lnTo>
                  <a:pt x="29952" y="379828"/>
                </a:lnTo>
                <a:cubicBezTo>
                  <a:pt x="-2800" y="216067"/>
                  <a:pt x="-16579" y="228325"/>
                  <a:pt x="29952" y="42203"/>
                </a:cubicBezTo>
                <a:cubicBezTo>
                  <a:pt x="33169" y="29336"/>
                  <a:pt x="46225" y="19999"/>
                  <a:pt x="58088" y="14068"/>
                </a:cubicBezTo>
                <a:cubicBezTo>
                  <a:pt x="75381" y="5422"/>
                  <a:pt x="95601" y="4689"/>
                  <a:pt x="114358" y="0"/>
                </a:cubicBezTo>
                <a:cubicBezTo>
                  <a:pt x="137804" y="4689"/>
                  <a:pt x="162497" y="5188"/>
                  <a:pt x="184697" y="14068"/>
                </a:cubicBezTo>
                <a:cubicBezTo>
                  <a:pt x="210084" y="24223"/>
                  <a:pt x="231133" y="42992"/>
                  <a:pt x="255035" y="56271"/>
                </a:cubicBezTo>
                <a:cubicBezTo>
                  <a:pt x="273367" y="66455"/>
                  <a:pt x="292549" y="75028"/>
                  <a:pt x="311306" y="84406"/>
                </a:cubicBezTo>
                <a:cubicBezTo>
                  <a:pt x="334752" y="107852"/>
                  <a:pt x="360931" y="128853"/>
                  <a:pt x="381645" y="154745"/>
                </a:cubicBezTo>
                <a:cubicBezTo>
                  <a:pt x="419614" y="202205"/>
                  <a:pt x="421636" y="218446"/>
                  <a:pt x="437915" y="267286"/>
                </a:cubicBezTo>
                <a:cubicBezTo>
                  <a:pt x="433226" y="342314"/>
                  <a:pt x="435572" y="418115"/>
                  <a:pt x="423848" y="492369"/>
                </a:cubicBezTo>
                <a:cubicBezTo>
                  <a:pt x="421211" y="509069"/>
                  <a:pt x="406274" y="521370"/>
                  <a:pt x="395712" y="534572"/>
                </a:cubicBezTo>
                <a:cubicBezTo>
                  <a:pt x="365516" y="572317"/>
                  <a:pt x="366000" y="558342"/>
                  <a:pt x="325374" y="590843"/>
                </a:cubicBezTo>
                <a:cubicBezTo>
                  <a:pt x="315017" y="599129"/>
                  <a:pt x="309101" y="613047"/>
                  <a:pt x="297238" y="618979"/>
                </a:cubicBezTo>
                <a:cubicBezTo>
                  <a:pt x="279945" y="627625"/>
                  <a:pt x="259725" y="628357"/>
                  <a:pt x="240968" y="633046"/>
                </a:cubicBezTo>
                <a:cubicBezTo>
                  <a:pt x="123458" y="586043"/>
                  <a:pt x="170690" y="599332"/>
                  <a:pt x="212832" y="633046"/>
                </a:cubicBezTo>
                <a:cubicBezTo>
                  <a:pt x="223189" y="641332"/>
                  <a:pt x="231589" y="651803"/>
                  <a:pt x="240968" y="661182"/>
                </a:cubicBezTo>
                <a:cubicBezTo>
                  <a:pt x="245657" y="684628"/>
                  <a:pt x="255035" y="707610"/>
                  <a:pt x="255035" y="731520"/>
                </a:cubicBezTo>
                <a:cubicBezTo>
                  <a:pt x="255035" y="794241"/>
                  <a:pt x="248912" y="845303"/>
                  <a:pt x="226900" y="900332"/>
                </a:cubicBezTo>
                <a:cubicBezTo>
                  <a:pt x="223006" y="910068"/>
                  <a:pt x="217521" y="919089"/>
                  <a:pt x="212832" y="928468"/>
                </a:cubicBez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
                                            <p:txEl>
                                              <p:pRg st="0" end="0"/>
                                            </p:txEl>
                                          </p:spTgt>
                                        </p:tgtEl>
                                        <p:attrNameLst>
                                          <p:attrName>style.visibility</p:attrName>
                                        </p:attrNameLst>
                                      </p:cBhvr>
                                      <p:to>
                                        <p:strVal val="visible"/>
                                      </p:to>
                                    </p:set>
                                    <p:animEffect transition="in" filter="wipe(left)">
                                      <p:cBhvr>
                                        <p:cTn id="18" dur="500"/>
                                        <p:tgtEl>
                                          <p:spTgt spid="18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left)">
                                      <p:cBhvr>
                                        <p:cTn id="30" dur="500"/>
                                        <p:tgtEl>
                                          <p:spTgt spid="1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wipe(left)">
                                      <p:cBhvr>
                                        <p:cTn id="3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22" grpId="0"/>
      <p:bldP spid="2" grpId="0" animBg="1"/>
      <p:bldP spid="15" grpId="0" uiExpand="1" build="p"/>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710574"/>
            <a:ext cx="10689447" cy="1675843"/>
          </a:xfrm>
          <a:prstGeom prst="rect">
            <a:avLst/>
          </a:prstGeom>
          <a:noFill/>
        </p:spPr>
        <p:txBody>
          <a:bodyPr wrap="square">
            <a:spAutoFit/>
          </a:bodyPr>
          <a:lstStyle/>
          <a:p>
            <a:pPr>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File/Save </a:t>
            </a:r>
            <a:r>
              <a:rPr lang="vi-VN" altLang="zh-CN" sz="2400">
                <a:solidFill>
                  <a:schemeClr val="accent1">
                    <a:lumMod val="75000"/>
                  </a:schemeClr>
                </a:solidFill>
                <a:latin typeface="UTM Avo" panose="02040603050506020204" pitchFamily="18" charset="0"/>
                <a:cs typeface="Times New Roman" panose="02020603050405020304" pitchFamily="18" charset="0"/>
              </a:rPr>
              <a:t>hoặc </a:t>
            </a:r>
            <a:r>
              <a:rPr lang="vi-VN" altLang="zh-CN" sz="2400" b="1">
                <a:solidFill>
                  <a:schemeClr val="accent1">
                    <a:lumMod val="75000"/>
                  </a:schemeClr>
                </a:solidFill>
                <a:latin typeface="UTM Avo" panose="02040603050506020204" pitchFamily="18" charset="0"/>
                <a:cs typeface="Times New Roman" panose="02020603050405020304" pitchFamily="18" charset="0"/>
              </a:rPr>
              <a:t>File/Save As </a:t>
            </a:r>
            <a:r>
              <a:rPr lang="vi-VN" altLang="zh-CN" sz="2400">
                <a:solidFill>
                  <a:schemeClr val="accent1">
                    <a:lumMod val="75000"/>
                  </a:schemeClr>
                </a:solidFill>
                <a:latin typeface="UTM Avo" panose="02040603050506020204" pitchFamily="18" charset="0"/>
                <a:cs typeface="Times New Roman" panose="02020603050405020304" pitchFamily="18" charset="0"/>
              </a:rPr>
              <a:t>để mở hộp thoại </a:t>
            </a:r>
            <a:r>
              <a:rPr lang="vi-VN" altLang="zh-CN" sz="2400" b="1">
                <a:solidFill>
                  <a:schemeClr val="accent1">
                    <a:lumMod val="75000"/>
                  </a:schemeClr>
                </a:solidFill>
                <a:latin typeface="UTM Avo" panose="02040603050506020204" pitchFamily="18" charset="0"/>
                <a:cs typeface="Times New Roman" panose="02020603050405020304" pitchFamily="18" charset="0"/>
              </a:rPr>
              <a:t>Save Image</a:t>
            </a:r>
            <a:r>
              <a:rPr lang="vi-VN" altLang="zh-CN" sz="2400">
                <a:solidFill>
                  <a:schemeClr val="accent1">
                    <a:lumMod val="75000"/>
                  </a:schemeClr>
                </a:solidFill>
                <a:latin typeface="UTM Avo" panose="02040603050506020204" pitchFamily="18" charset="0"/>
                <a:cs typeface="Times New Roman" panose="02020603050405020304" pitchFamily="18" charset="0"/>
              </a:rPr>
              <a:t>. Lựa chọn thư mục lưu tệp ảnh, nhập tên tệp vào ô </a:t>
            </a:r>
            <a:r>
              <a:rPr lang="vi-VN" altLang="zh-CN" sz="2400" b="1">
                <a:solidFill>
                  <a:schemeClr val="accent1">
                    <a:lumMod val="75000"/>
                  </a:schemeClr>
                </a:solidFill>
                <a:latin typeface="UTM Avo" panose="02040603050506020204" pitchFamily="18" charset="0"/>
                <a:cs typeface="Times New Roman" panose="02020603050405020304" pitchFamily="18" charset="0"/>
              </a:rPr>
              <a:t>Name</a:t>
            </a:r>
            <a:r>
              <a:rPr lang="vi-VN" altLang="zh-CN" sz="2400">
                <a:solidFill>
                  <a:schemeClr val="accent1">
                    <a:lumMod val="75000"/>
                  </a:schemeClr>
                </a:solidFill>
                <a:latin typeface="UTM Avo" panose="02040603050506020204" pitchFamily="18" charset="0"/>
                <a:cs typeface="Times New Roman" panose="02020603050405020304" pitchFamily="18" charset="0"/>
              </a:rPr>
              <a:t>.</a:t>
            </a:r>
          </a:p>
          <a:p>
            <a:pPr>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Nháy chuột chọn Save để hoàn thành việc lưu tệp.</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sp>
        <p:nvSpPr>
          <p:cNvPr id="22" name="TextBox 21">
            <a:extLst>
              <a:ext uri="{FF2B5EF4-FFF2-40B4-BE49-F238E27FC236}">
                <a16:creationId xmlns:a16="http://schemas.microsoft.com/office/drawing/2014/main" id="{62669FFF-7841-4581-821A-C4E00259AFEE}"/>
              </a:ext>
            </a:extLst>
          </p:cNvPr>
          <p:cNvSpPr txBox="1"/>
          <p:nvPr/>
        </p:nvSpPr>
        <p:spPr>
          <a:xfrm>
            <a:off x="3046142" y="1001818"/>
            <a:ext cx="6099716" cy="461665"/>
          </a:xfrm>
          <a:prstGeom prst="rect">
            <a:avLst/>
          </a:prstGeom>
          <a:noFill/>
        </p:spPr>
        <p:txBody>
          <a:bodyPr wrap="square">
            <a:spAutoFit/>
          </a:bodyPr>
          <a:lstStyle/>
          <a:p>
            <a:pPr lvl="0">
              <a:defRPr/>
            </a:pPr>
            <a:r>
              <a:rPr lang="vi-VN" altLang="zh-CN" sz="2400" b="1">
                <a:solidFill>
                  <a:srgbClr val="92278F">
                    <a:lumMod val="75000"/>
                  </a:srgbClr>
                </a:solidFill>
                <a:latin typeface="UTM Avo" panose="02040603050506020204" pitchFamily="18" charset="0"/>
                <a:cs typeface="Times New Roman" panose="02020603050405020304" pitchFamily="18" charset="0"/>
              </a:rPr>
              <a:t>g)</a:t>
            </a:r>
            <a:r>
              <a:rPr lang="en-US" altLang="zh-CN" sz="2400" b="1">
                <a:solidFill>
                  <a:srgbClr val="92278F">
                    <a:lumMod val="75000"/>
                  </a:srgbClr>
                </a:solidFill>
                <a:latin typeface="UTM Avo" panose="02040603050506020204" pitchFamily="18" charset="0"/>
                <a:cs typeface="Times New Roman" panose="02020603050405020304" pitchFamily="18" charset="0"/>
              </a:rPr>
              <a:t> </a:t>
            </a:r>
            <a:r>
              <a:rPr lang="vi-VN" altLang="zh-CN" sz="2400" b="1">
                <a:solidFill>
                  <a:srgbClr val="92278F">
                    <a:lumMod val="75000"/>
                  </a:srgbClr>
                </a:solidFill>
                <a:latin typeface="UTM Avo" panose="02040603050506020204" pitchFamily="18" charset="0"/>
                <a:cs typeface="Times New Roman" panose="02020603050405020304" pitchFamily="18" charset="0"/>
              </a:rPr>
              <a:t>Lưu tệp ảnh</a:t>
            </a:r>
            <a:endPar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727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
                                            <p:txEl>
                                              <p:pRg st="0" end="0"/>
                                            </p:txEl>
                                          </p:spTgt>
                                        </p:tgtEl>
                                        <p:attrNameLst>
                                          <p:attrName>style.visibility</p:attrName>
                                        </p:attrNameLst>
                                      </p:cBhvr>
                                      <p:to>
                                        <p:strVal val="visible"/>
                                      </p:to>
                                    </p:set>
                                    <p:animEffect transition="in" filter="wipe(left)">
                                      <p:cBhvr>
                                        <p:cTn id="18" dur="500"/>
                                        <p:tgtEl>
                                          <p:spTgt spid="18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6">
                                            <p:txEl>
                                              <p:pRg st="1" end="1"/>
                                            </p:txEl>
                                          </p:spTgt>
                                        </p:tgtEl>
                                        <p:attrNameLst>
                                          <p:attrName>style.visibility</p:attrName>
                                        </p:attrNameLst>
                                      </p:cBhvr>
                                      <p:to>
                                        <p:strVal val="visible"/>
                                      </p:to>
                                    </p:set>
                                    <p:animEffect transition="in" filter="wipe(left)">
                                      <p:cBhvr>
                                        <p:cTn id="23" dur="500"/>
                                        <p:tgtEl>
                                          <p:spTgt spid="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414" y="1318832"/>
            <a:ext cx="11612547" cy="2862322"/>
          </a:xfrm>
          <a:prstGeom prst="rect">
            <a:avLst/>
          </a:prstGeom>
          <a:noFill/>
        </p:spPr>
        <p:txBody>
          <a:bodyPr wrap="square" rtlCol="0">
            <a:spAutoFit/>
          </a:bodyPr>
          <a:lstStyle/>
          <a:p>
            <a:pPr marL="1143000" indent="-1143000" algn="ctr">
              <a:buAutoNum type="arabicPeriod"/>
            </a:pPr>
            <a:r>
              <a:rPr lang="vi-VN" sz="6000">
                <a:solidFill>
                  <a:schemeClr val="accent5">
                    <a:lumMod val="75000"/>
                  </a:schemeClr>
                </a:solidFill>
                <a:latin typeface="+mj-lt"/>
              </a:rPr>
              <a:t>PHẦN MỀM </a:t>
            </a:r>
            <a:endParaRPr lang="en-US" sz="6000">
              <a:solidFill>
                <a:schemeClr val="accent5">
                  <a:lumMod val="75000"/>
                </a:schemeClr>
              </a:solidFill>
              <a:latin typeface="+mj-lt"/>
            </a:endParaRPr>
          </a:p>
          <a:p>
            <a:pPr algn="ctr"/>
            <a:r>
              <a:rPr lang="en-US" sz="6000">
                <a:solidFill>
                  <a:schemeClr val="accent5">
                    <a:lumMod val="75000"/>
                  </a:schemeClr>
                </a:solidFill>
                <a:latin typeface="+mj-lt"/>
              </a:rPr>
              <a:t>CHỈNH SỬA ẢNH</a:t>
            </a:r>
            <a:endParaRPr lang="vi-VN" sz="6000">
              <a:solidFill>
                <a:schemeClr val="accent5">
                  <a:lumMod val="75000"/>
                </a:schemeClr>
              </a:solidFill>
              <a:latin typeface="+mj-lt"/>
            </a:endParaRPr>
          </a:p>
          <a:p>
            <a:pPr marL="1143000" indent="-1143000" algn="ctr">
              <a:buAutoNum type="arabicPeriod"/>
            </a:pPr>
            <a:endParaRPr lang="vi-VN" sz="6000">
              <a:solidFill>
                <a:schemeClr val="accent5">
                  <a:lumMod val="75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852741"/>
            <a:ext cx="10336503" cy="5029005"/>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000" b="1">
                <a:solidFill>
                  <a:srgbClr val="000000"/>
                </a:solidFill>
                <a:latin typeface="UTM Avo" panose="02040603050506020204" pitchFamily="18" charset="0"/>
                <a:cs typeface="Times New Roman" panose="02020603050405020304" pitchFamily="18" charset="0"/>
              </a:rPr>
              <a:t>Lưu ý:</a:t>
            </a:r>
          </a:p>
          <a:p>
            <a:pPr marL="169863" lvl="0" indent="396875"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Chọn </a:t>
            </a:r>
            <a:r>
              <a:rPr lang="vi-VN" sz="2000" b="1">
                <a:solidFill>
                  <a:srgbClr val="000000"/>
                </a:solidFill>
                <a:latin typeface="UTM Avo" panose="02040603050506020204" pitchFamily="18" charset="0"/>
                <a:cs typeface="Times New Roman" panose="02020603050405020304" pitchFamily="18" charset="0"/>
              </a:rPr>
              <a:t>File/Save </a:t>
            </a:r>
            <a:r>
              <a:rPr lang="vi-VN" sz="2000">
                <a:solidFill>
                  <a:srgbClr val="000000"/>
                </a:solidFill>
                <a:latin typeface="UTM Avo" panose="02040603050506020204" pitchFamily="18" charset="0"/>
                <a:cs typeface="Times New Roman" panose="02020603050405020304" pitchFamily="18" charset="0"/>
              </a:rPr>
              <a:t>hoặc </a:t>
            </a:r>
            <a:r>
              <a:rPr lang="vi-VN" sz="2000" b="1">
                <a:solidFill>
                  <a:srgbClr val="000000"/>
                </a:solidFill>
                <a:latin typeface="UTM Avo" panose="02040603050506020204" pitchFamily="18" charset="0"/>
                <a:cs typeface="Times New Roman" panose="02020603050405020304" pitchFamily="18" charset="0"/>
              </a:rPr>
              <a:t>File/Save As</a:t>
            </a:r>
            <a:r>
              <a:rPr lang="vi-VN" sz="2000">
                <a:solidFill>
                  <a:srgbClr val="000000"/>
                </a:solidFill>
                <a:latin typeface="UTM Avo" panose="02040603050506020204" pitchFamily="18" charset="0"/>
                <a:cs typeface="Times New Roman" panose="02020603050405020304" pitchFamily="18" charset="0"/>
              </a:rPr>
              <a:t>, tệp ảnh sẽ được lưu với phần mở rộng là xc</a:t>
            </a:r>
            <a:r>
              <a:rPr lang="en-US" sz="2000">
                <a:solidFill>
                  <a:srgbClr val="000000"/>
                </a:solidFill>
                <a:latin typeface="UTM Avo" panose="02040603050506020204" pitchFamily="18" charset="0"/>
                <a:cs typeface="Times New Roman" panose="02020603050405020304" pitchFamily="18" charset="0"/>
              </a:rPr>
              <a:t>f</a:t>
            </a:r>
            <a:r>
              <a:rPr lang="vi-VN" sz="2000">
                <a:solidFill>
                  <a:srgbClr val="000000"/>
                </a:solidFill>
                <a:latin typeface="UTM Avo" panose="02040603050506020204" pitchFamily="18" charset="0"/>
                <a:cs typeface="Times New Roman" panose="02020603050405020304" pitchFamily="18" charset="0"/>
              </a:rPr>
              <a:t> (định dạng tệp của GIMP). Định dạng này phù hợp với các ảnh đang trong quá trình xử lí bằng phần mềm GIMP.</a:t>
            </a:r>
          </a:p>
          <a:p>
            <a:pPr marL="169863" lvl="0" indent="396875"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Nếu em muốn lưu tệp ảnh dưới các dạng tệp khác như </a:t>
            </a:r>
            <a:r>
              <a:rPr lang="vi-VN" sz="2000" b="1">
                <a:solidFill>
                  <a:srgbClr val="000000"/>
                </a:solidFill>
                <a:latin typeface="UTM Avo" panose="02040603050506020204" pitchFamily="18" charset="0"/>
                <a:cs typeface="Times New Roman" panose="02020603050405020304" pitchFamily="18" charset="0"/>
              </a:rPr>
              <a:t>jpg</a:t>
            </a:r>
            <a:r>
              <a:rPr lang="vi-VN" sz="2000">
                <a:solidFill>
                  <a:srgbClr val="000000"/>
                </a:solidFill>
                <a:latin typeface="UTM Avo" panose="02040603050506020204" pitchFamily="18" charset="0"/>
                <a:cs typeface="Times New Roman" panose="02020603050405020304" pitchFamily="18" charset="0"/>
              </a:rPr>
              <a:t>, </a:t>
            </a:r>
            <a:r>
              <a:rPr lang="vi-VN" sz="2000" b="1">
                <a:solidFill>
                  <a:srgbClr val="000000"/>
                </a:solidFill>
                <a:latin typeface="UTM Avo" panose="02040603050506020204" pitchFamily="18" charset="0"/>
                <a:cs typeface="Times New Roman" panose="02020603050405020304" pitchFamily="18" charset="0"/>
              </a:rPr>
              <a:t>png</a:t>
            </a:r>
            <a:r>
              <a:rPr lang="vi-VN" sz="2000">
                <a:solidFill>
                  <a:srgbClr val="000000"/>
                </a:solidFill>
                <a:latin typeface="UTM Avo" panose="02040603050506020204" pitchFamily="18" charset="0"/>
                <a:cs typeface="Times New Roman" panose="02020603050405020304" pitchFamily="18" charset="0"/>
              </a:rPr>
              <a:t> hoặc </a:t>
            </a:r>
            <a:r>
              <a:rPr lang="vi-VN" sz="2000" b="1">
                <a:solidFill>
                  <a:srgbClr val="000000"/>
                </a:solidFill>
                <a:latin typeface="UTM Avo" panose="02040603050506020204" pitchFamily="18" charset="0"/>
                <a:cs typeface="Times New Roman" panose="02020603050405020304" pitchFamily="18" charset="0"/>
              </a:rPr>
              <a:t>gif </a:t>
            </a:r>
            <a:r>
              <a:rPr lang="vi-VN" sz="2000">
                <a:solidFill>
                  <a:srgbClr val="000000"/>
                </a:solidFill>
                <a:latin typeface="UTM Avo" panose="02040603050506020204" pitchFamily="18" charset="0"/>
                <a:cs typeface="Times New Roman" panose="02020603050405020304" pitchFamily="18" charset="0"/>
              </a:rPr>
              <a:t>thì chọn </a:t>
            </a:r>
            <a:r>
              <a:rPr lang="vi-VN" sz="2000" b="1">
                <a:solidFill>
                  <a:srgbClr val="000000"/>
                </a:solidFill>
                <a:latin typeface="UTM Avo" panose="02040603050506020204" pitchFamily="18" charset="0"/>
                <a:cs typeface="Times New Roman" panose="02020603050405020304" pitchFamily="18" charset="0"/>
              </a:rPr>
              <a:t>File/ Export As</a:t>
            </a:r>
            <a:r>
              <a:rPr lang="vi-VN" sz="2000">
                <a:solidFill>
                  <a:srgbClr val="000000"/>
                </a:solidFill>
                <a:latin typeface="UTM Avo" panose="02040603050506020204" pitchFamily="18" charset="0"/>
                <a:cs typeface="Times New Roman" panose="02020603050405020304" pitchFamily="18" charset="0"/>
              </a:rPr>
              <a:t>. Hộp thoại </a:t>
            </a:r>
            <a:r>
              <a:rPr lang="vi-VN" sz="2000" b="1">
                <a:solidFill>
                  <a:srgbClr val="000000"/>
                </a:solidFill>
                <a:latin typeface="UTM Avo" panose="02040603050506020204" pitchFamily="18" charset="0"/>
                <a:cs typeface="Times New Roman" panose="02020603050405020304" pitchFamily="18" charset="0"/>
              </a:rPr>
              <a:t>Export Image </a:t>
            </a:r>
            <a:r>
              <a:rPr lang="vi-VN" sz="2000">
                <a:solidFill>
                  <a:srgbClr val="000000"/>
                </a:solidFill>
                <a:latin typeface="UTM Avo" panose="02040603050506020204" pitchFamily="18" charset="0"/>
                <a:cs typeface="Times New Roman" panose="02020603050405020304" pitchFamily="18" charset="0"/>
              </a:rPr>
              <a:t>xuất hiện. Đặt tên tệp và lựa chọn định dạng tệp tại mục </a:t>
            </a:r>
            <a:r>
              <a:rPr lang="vi-VN" sz="2000" b="1">
                <a:solidFill>
                  <a:srgbClr val="000000"/>
                </a:solidFill>
                <a:latin typeface="UTM Avo" panose="02040603050506020204" pitchFamily="18" charset="0"/>
                <a:cs typeface="Times New Roman" panose="02020603050405020304" pitchFamily="18" charset="0"/>
              </a:rPr>
              <a:t>Select File Type. </a:t>
            </a:r>
            <a:r>
              <a:rPr lang="vi-VN" sz="2000">
                <a:solidFill>
                  <a:srgbClr val="000000"/>
                </a:solidFill>
                <a:latin typeface="UTM Avo" panose="02040603050506020204" pitchFamily="18" charset="0"/>
                <a:cs typeface="Times New Roman" panose="02020603050405020304" pitchFamily="18" charset="0"/>
              </a:rPr>
              <a:t>Nháy chuột chọn </a:t>
            </a:r>
            <a:r>
              <a:rPr lang="vi-VN" sz="2000" b="1">
                <a:solidFill>
                  <a:srgbClr val="000000"/>
                </a:solidFill>
                <a:latin typeface="UTM Avo" panose="02040603050506020204" pitchFamily="18" charset="0"/>
                <a:cs typeface="Times New Roman" panose="02020603050405020304" pitchFamily="18" charset="0"/>
              </a:rPr>
              <a:t>Export</a:t>
            </a:r>
            <a:r>
              <a:rPr lang="vi-VN" sz="2000">
                <a:solidFill>
                  <a:srgbClr val="000000"/>
                </a:solidFill>
                <a:latin typeface="UTM Avo" panose="02040603050506020204" pitchFamily="18" charset="0"/>
                <a:cs typeface="Times New Roman" panose="02020603050405020304" pitchFamily="18" charset="0"/>
              </a:rPr>
              <a:t> để hoàn thành việc lưu tệp.</a:t>
            </a:r>
          </a:p>
          <a:p>
            <a:pPr marL="169863" lvl="0" indent="396875"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Em có thể đổi giao diện của GIMP từ màu đen sang màu xám</a:t>
            </a:r>
            <a:endParaRPr lang="en-US" sz="2000">
              <a:solidFill>
                <a:srgbClr val="000000"/>
              </a:solidFill>
              <a:latin typeface="UTM Avo" panose="02040603050506020204" pitchFamily="18" charset="0"/>
              <a:cs typeface="Times New Roman" panose="02020603050405020304" pitchFamily="18" charset="0"/>
            </a:endParaRPr>
          </a:p>
          <a:p>
            <a:pPr marL="169863" lvl="0" indent="7938"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hoặc màu ghi sáng (Hình 8b.7) băng cách chọn </a:t>
            </a:r>
            <a:endParaRPr lang="en-US" sz="2000">
              <a:solidFill>
                <a:srgbClr val="000000"/>
              </a:solidFill>
              <a:latin typeface="UTM Avo" panose="02040603050506020204" pitchFamily="18" charset="0"/>
              <a:cs typeface="Times New Roman" panose="02020603050405020304" pitchFamily="18" charset="0"/>
            </a:endParaRPr>
          </a:p>
          <a:p>
            <a:pPr marL="169863" lvl="0" indent="7938" algn="just" defTabSz="342900">
              <a:lnSpc>
                <a:spcPct val="135000"/>
              </a:lnSpc>
              <a:defRPr/>
            </a:pPr>
            <a:r>
              <a:rPr lang="vi-VN" sz="2000" b="1">
                <a:solidFill>
                  <a:srgbClr val="000000"/>
                </a:solidFill>
                <a:latin typeface="UTM Avo" panose="02040603050506020204" pitchFamily="18" charset="0"/>
                <a:cs typeface="Times New Roman" panose="02020603050405020304" pitchFamily="18" charset="0"/>
              </a:rPr>
              <a:t>Edit/Preferences/lnterface </a:t>
            </a:r>
            <a:r>
              <a:rPr lang="vi-VN" sz="2000">
                <a:solidFill>
                  <a:srgbClr val="000000"/>
                </a:solidFill>
                <a:latin typeface="UTM Avo" panose="02040603050506020204" pitchFamily="18" charset="0"/>
                <a:cs typeface="Times New Roman" panose="02020603050405020304" pitchFamily="18" charset="0"/>
              </a:rPr>
              <a:t>rồi chọn màu trong mục</a:t>
            </a:r>
            <a:endParaRPr lang="en-US" sz="2000">
              <a:solidFill>
                <a:srgbClr val="000000"/>
              </a:solidFill>
              <a:latin typeface="UTM Avo" panose="02040603050506020204" pitchFamily="18" charset="0"/>
              <a:cs typeface="Times New Roman" panose="02020603050405020304" pitchFamily="18" charset="0"/>
            </a:endParaRPr>
          </a:p>
          <a:p>
            <a:pPr marL="169863" lvl="0" indent="7938" algn="just" defTabSz="342900">
              <a:lnSpc>
                <a:spcPct val="135000"/>
              </a:lnSpc>
              <a:defRPr/>
            </a:pPr>
            <a:r>
              <a:rPr lang="vi-VN" sz="2000" b="1">
                <a:solidFill>
                  <a:srgbClr val="000000"/>
                </a:solidFill>
                <a:latin typeface="UTM Avo" panose="02040603050506020204" pitchFamily="18" charset="0"/>
                <a:cs typeface="Times New Roman" panose="02020603050405020304" pitchFamily="18" charset="0"/>
              </a:rPr>
              <a:t>Theme</a:t>
            </a:r>
            <a:r>
              <a:rPr lang="vi-VN" sz="2000">
                <a:solidFill>
                  <a:srgbClr val="000000"/>
                </a:solidFill>
                <a:latin typeface="UTM Avo" panose="02040603050506020204" pitchFamily="18" charset="0"/>
                <a:cs typeface="Times New Roman" panose="02020603050405020304" pitchFamily="18" charset="0"/>
              </a:rPr>
              <a:t> và </a:t>
            </a:r>
            <a:r>
              <a:rPr lang="vi-VN" sz="2000" b="1">
                <a:solidFill>
                  <a:srgbClr val="000000"/>
                </a:solidFill>
                <a:latin typeface="UTM Avo" panose="02040603050506020204" pitchFamily="18" charset="0"/>
                <a:cs typeface="Times New Roman" panose="02020603050405020304" pitchFamily="18" charset="0"/>
              </a:rPr>
              <a:t>Icon Theme</a:t>
            </a:r>
            <a:r>
              <a:rPr lang="en-US" sz="2000">
                <a:solidFill>
                  <a:srgbClr val="000000"/>
                </a:solidFill>
                <a:latin typeface="UTM Avo" panose="02040603050506020204" pitchFamily="18" charset="0"/>
                <a:cs typeface="Times New Roman" panose="02020603050405020304" pitchFamily="18" charset="0"/>
              </a:rPr>
              <a:t>.</a:t>
            </a:r>
            <a:endParaRPr lang="vi-VN" sz="2000">
              <a:solidFill>
                <a:srgbClr val="000000"/>
              </a:solidFill>
              <a:latin typeface="UTM Avo" panose="020406030505060202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88605" y="4000575"/>
            <a:ext cx="2388869" cy="24518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rotWithShape="1">
          <a:blip r:embed="rId3">
            <a:extLst>
              <a:ext uri="{28A0092B-C50C-407E-A947-70E740481C1C}">
                <a14:useLocalDpi xmlns:a14="http://schemas.microsoft.com/office/drawing/2010/main" val="0"/>
              </a:ext>
            </a:extLst>
          </a:blip>
          <a:srcRect l="1240" b="1240"/>
          <a:stretch/>
        </p:blipFill>
        <p:spPr>
          <a:xfrm>
            <a:off x="498801" y="282051"/>
            <a:ext cx="866879" cy="885725"/>
          </a:xfrm>
          <a:prstGeom prst="rect">
            <a:avLst/>
          </a:prstGeom>
        </p:spPr>
      </p:pic>
    </p:spTree>
    <p:extLst>
      <p:ext uri="{BB962C8B-B14F-4D97-AF65-F5344CB8AC3E}">
        <p14:creationId xmlns:p14="http://schemas.microsoft.com/office/powerpoint/2010/main" val="2795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3337837"/>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chụp hoặc sưu tầm các hình ảnh về ngôi trường em đang học và lưu vào các tệp (ví dụ </a:t>
            </a:r>
            <a:r>
              <a:rPr lang="vi-VN" sz="2400" b="1">
                <a:latin typeface="UTM Avo" panose="02040603050506020204" pitchFamily="18" charset="0"/>
                <a:cs typeface="Times New Roman" panose="02020603050405020304" pitchFamily="18" charset="0"/>
              </a:rPr>
              <a:t>Congtruong.jpg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Santruong.jpg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Thuvien.jpg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Phongthuchanh.jpg</a:t>
            </a:r>
            <a:r>
              <a:rPr lang="vi-VN" sz="2400">
                <a:latin typeface="UTM Avo" panose="02040603050506020204" pitchFamily="18" charset="0"/>
                <a:cs typeface="Times New Roman" panose="02020603050405020304" pitchFamily="18" charset="0"/>
              </a:rPr>
              <a:t>,...) trong thư mục </a:t>
            </a:r>
            <a:r>
              <a:rPr lang="vi-VN" sz="2400" b="1">
                <a:latin typeface="UTM Avo" panose="02040603050506020204" pitchFamily="18" charset="0"/>
                <a:cs typeface="Times New Roman" panose="02020603050405020304" pitchFamily="18" charset="0"/>
              </a:rPr>
              <a:t>HINHANH</a:t>
            </a:r>
            <a:r>
              <a:rPr lang="vi-VN" sz="2400">
                <a:latin typeface="UTM Avo" panose="02040603050506020204" pitchFamily="18" charset="0"/>
                <a:cs typeface="Times New Roman" panose="02020603050405020304" pitchFamily="18" charset="0"/>
              </a:rPr>
              <a:t>.</a:t>
            </a:r>
          </a:p>
          <a:p>
            <a:pPr algn="just" defTabSz="342900">
              <a:lnSpc>
                <a:spcPct val="150000"/>
              </a:lnSpc>
            </a:pPr>
            <a:r>
              <a:rPr lang="vi-VN" sz="2400">
                <a:latin typeface="UTM Avo" panose="02040603050506020204" pitchFamily="18" charset="0"/>
                <a:cs typeface="Times New Roman" panose="02020603050405020304" pitchFamily="18" charset="0"/>
              </a:rPr>
              <a:t>2.	Em hãy sử dụng phần mềm GIMP để mở các tệp ảnh đã lưu, đọc thông tin ảnh, phóng to, thu nhỏ, di chuyển ảnh và ghi lại ảnh với định dạng png.</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1">
                    <a:lumMod val="75000"/>
                  </a:schemeClr>
                </a:solidFill>
                <a:latin typeface="UTM Avo" panose="02040603050506020204" pitchFamily="18" charset="0"/>
                <a:cs typeface="Times New Roman" panose="02020603050405020304" pitchFamily="18" charset="0"/>
              </a:rPr>
              <a:t>LUYỆN TẬP</a:t>
            </a:r>
            <a:endParaRPr lang="vi-VN" sz="3200">
              <a:solidFill>
                <a:schemeClr val="accent1">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75292" cy="2229841"/>
          </a:xfrm>
          <a:prstGeom prst="rect">
            <a:avLst/>
          </a:prstGeom>
        </p:spPr>
        <p:txBody>
          <a:bodyPr wrap="square">
            <a:spAutoFit/>
          </a:bodyPr>
          <a:lstStyle/>
          <a:p>
            <a:pPr lvl="0"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Em hãy chụp hoặc sưu tầm các hình ảnh về một chủ đề mà em yêu thích (ví dụ một thành phố, một di tích lịch sử, một bài biển,...). Ghi lại các tệp ảnh vào một thư mục và sử dụng phần mềm chỉnh sửa ảnh để đọc thông tin ảnh.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1">
                    <a:lumMod val="75000"/>
                  </a:schemeClr>
                </a:solidFill>
                <a:latin typeface="UTM Avo" panose="02040603050506020204" pitchFamily="18" charset="0"/>
                <a:cs typeface="Times New Roman" panose="02020603050405020304" pitchFamily="18" charset="0"/>
              </a:rPr>
              <a:t>VẬN DỤNG</a:t>
            </a:r>
            <a:endParaRPr lang="vi-VN" sz="3200">
              <a:solidFill>
                <a:schemeClr val="accent1">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6"/>
            <a:ext cx="10649995" cy="2948711"/>
            <a:chOff x="1117200" y="3528268"/>
            <a:chExt cx="10337399" cy="403535"/>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403535"/>
              <a:chOff x="1493120" y="3891280"/>
              <a:chExt cx="10337399" cy="403535"/>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035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299739"/>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925392" cy="122686"/>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17266"/>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2" y="3556699"/>
              <a:ext cx="7528413" cy="72920"/>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Phần mềm chỉnh sửa ảnh</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1675843"/>
          </a:xfrm>
          <a:prstGeom prst="rect">
            <a:avLst/>
          </a:prstGeom>
        </p:spPr>
        <p:txBody>
          <a:bodyPr wrap="square">
            <a:spAutoFit/>
          </a:bodyPr>
          <a:lstStyle/>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1.	Em hãy liệt kê một số yêu cầu mà em muốn làm thay đổi một bức ảnh.</a:t>
            </a:r>
          </a:p>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2.	Phần mềm ứng dụng nào có thể giúp em làm việc đó?</a:t>
            </a: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252069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Không phải mọi hình ảnh đều đẹp ngay từ khi nó được tạo ra. Mỗi hình ảnh đều cần được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để mang được thông điệp tích cực đến người xem. Phần mềm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ảnh là công cụ giúp em tạo ra hoặc thay đổi một hình ảnh để có được hình ảnh mới theo cách mà em mong muốn.</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5" name="Shape 483">
            <a:extLst>
              <a:ext uri="{FF2B5EF4-FFF2-40B4-BE49-F238E27FC236}">
                <a16:creationId xmlns:a16="http://schemas.microsoft.com/office/drawing/2014/main" id="{0C576327-351F-46C9-8051-1A6B5F35BE37}"/>
              </a:ext>
            </a:extLst>
          </p:cNvPr>
          <p:cNvPicPr/>
          <p:nvPr/>
        </p:nvPicPr>
        <p:blipFill>
          <a:blip r:embed="rId3"/>
          <a:stretch/>
        </p:blipFill>
        <p:spPr>
          <a:xfrm>
            <a:off x="2079463" y="3015556"/>
            <a:ext cx="7577083" cy="2642246"/>
          </a:xfrm>
          <a:prstGeom prst="rect">
            <a:avLst/>
          </a:prstGeom>
        </p:spPr>
      </p:pic>
      <p:sp>
        <p:nvSpPr>
          <p:cNvPr id="6" name="Shape 485">
            <a:extLst>
              <a:ext uri="{FF2B5EF4-FFF2-40B4-BE49-F238E27FC236}">
                <a16:creationId xmlns:a16="http://schemas.microsoft.com/office/drawing/2014/main" id="{F60CC396-2F63-4765-8E56-24C3D704A022}"/>
              </a:ext>
            </a:extLst>
          </p:cNvPr>
          <p:cNvSpPr txBox="1"/>
          <p:nvPr/>
        </p:nvSpPr>
        <p:spPr>
          <a:xfrm>
            <a:off x="1699911" y="5896307"/>
            <a:ext cx="9228283" cy="502896"/>
          </a:xfrm>
          <a:prstGeom prst="rect">
            <a:avLst/>
          </a:prstGeom>
          <a:noFill/>
        </p:spPr>
        <p:txBody>
          <a:bodyPr lIns="0" tIns="0" rIns="0" bIns="0"/>
          <a:lstStyle/>
          <a:p>
            <a:pPr>
              <a:tabLst>
                <a:tab pos="2891155" algn="l"/>
              </a:tabLst>
            </a:pPr>
            <a:r>
              <a:rPr lang="en-US" sz="2400" i="1">
                <a:effectLst/>
                <a:latin typeface="UTM Avo" panose="02040603050506020204" pitchFamily="18" charset="0"/>
                <a:ea typeface="Arial" panose="020B0604020202020204" pitchFamily="34" charset="0"/>
              </a:rPr>
              <a:t>Hình 8b. 1. Ảnh gốc bị lỗi	        Hình 8b.2. Ảnh sau khi chỉnh sửa</a:t>
            </a:r>
          </a:p>
          <a:p>
            <a:pPr>
              <a:tabLst>
                <a:tab pos="2891155" algn="l"/>
              </a:tabLst>
            </a:pPr>
            <a:endParaRPr lang="en-US" sz="2400" i="1">
              <a:effectLst/>
              <a:latin typeface="UTM Avo" panose="02040603050506020204" pitchFamily="18" charset="0"/>
              <a:ea typeface="Arial" panose="020B0604020202020204" pitchFamily="34" charset="0"/>
            </a:endParaRPr>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252069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Phần mềm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ảnh có thể được c</a:t>
            </a:r>
            <a:r>
              <a:rPr lang="en-US" sz="2400">
                <a:solidFill>
                  <a:srgbClr val="000000"/>
                </a:solidFill>
                <a:latin typeface="UTM Avo" panose="02040603050506020204" pitchFamily="18" charset="0"/>
                <a:cs typeface="Times New Roman" panose="02020603050405020304" pitchFamily="18" charset="0"/>
              </a:rPr>
              <a:t>à</a:t>
            </a:r>
            <a:r>
              <a:rPr lang="vi-VN" sz="2400">
                <a:solidFill>
                  <a:srgbClr val="000000"/>
                </a:solidFill>
                <a:latin typeface="UTM Avo" panose="02040603050506020204" pitchFamily="18" charset="0"/>
                <a:cs typeface="Times New Roman" panose="02020603050405020304" pitchFamily="18" charset="0"/>
              </a:rPr>
              <a:t>i đặt trên máy tính hoặc chạy trực tuyến trên Internet. Những chức năng chính của phần mềm chỉnh sửa ảnh gồm: </a:t>
            </a:r>
            <a:r>
              <a:rPr lang="vi-VN" sz="2400" b="1">
                <a:solidFill>
                  <a:srgbClr val="000000"/>
                </a:solidFill>
                <a:latin typeface="UTM Avo" panose="02040603050506020204" pitchFamily="18" charset="0"/>
                <a:cs typeface="Times New Roman" panose="02020603050405020304" pitchFamily="18" charset="0"/>
              </a:rPr>
              <a:t>tạo mới ảnh</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chỉnh sửa ảnh</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chuyển đổi ảnh sang các định dạng và độ phân giải khác nhau.</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6782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20"/>
            <a:ext cx="10570890" cy="2538132"/>
            <a:chOff x="541427" y="4307442"/>
            <a:chExt cx="10570890" cy="2756367"/>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2756367"/>
              <a:chOff x="541575" y="4359396"/>
              <a:chExt cx="10400346" cy="2756367"/>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2521334"/>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2195957"/>
            </a:xfrm>
            <a:prstGeom prst="rect">
              <a:avLst/>
            </a:prstGeom>
          </p:spPr>
          <p:txBody>
            <a:bodyPr wrap="square">
              <a:spAutoFit/>
            </a:bodyPr>
            <a:lstStyle/>
            <a:p>
              <a:pPr marL="342900" indent="-342900" algn="just" defTabSz="342900">
                <a:lnSpc>
                  <a:spcPct val="135000"/>
                </a:lnSpc>
                <a:buFont typeface="Arial" pitchFamily="34" charset="0"/>
                <a:buChar char="•"/>
              </a:pPr>
              <a:r>
                <a:rPr lang="vi-VN" sz="2400" b="1">
                  <a:latin typeface="UTM Avo" panose="02040603050506020204" pitchFamily="18" charset="0"/>
                  <a:cs typeface="Times New Roman" panose="02020603050405020304" pitchFamily="18" charset="0"/>
                </a:rPr>
                <a:t>Chỉnh sửa ảnh </a:t>
              </a:r>
              <a:r>
                <a:rPr lang="vi-VN" sz="2400">
                  <a:latin typeface="UTM Avo" panose="02040603050506020204" pitchFamily="18" charset="0"/>
                  <a:cs typeface="Times New Roman" panose="02020603050405020304" pitchFamily="18" charset="0"/>
                </a:rPr>
                <a:t>là thay đổi hình ảnh ban đầu để tạo ra hình ảnh mới.</a:t>
              </a:r>
            </a:p>
            <a:p>
              <a:pPr marL="342900" indent="-342900" algn="just" defTabSz="342900">
                <a:lnSpc>
                  <a:spcPct val="135000"/>
                </a:lnSpc>
                <a:buFont typeface="Arial" pitchFamily="34" charset="0"/>
                <a:buChar char="•"/>
              </a:pPr>
              <a:r>
                <a:rPr lang="vi-VN" sz="2400" b="1">
                  <a:latin typeface="UTM Avo" panose="02040603050506020204" pitchFamily="18" charset="0"/>
                  <a:cs typeface="Times New Roman" panose="02020603050405020304" pitchFamily="18" charset="0"/>
                </a:rPr>
                <a:t>Phần mềm chỉnh sửa ảnh </a:t>
              </a:r>
              <a:r>
                <a:rPr lang="vi-VN" sz="2400">
                  <a:latin typeface="UTM Avo" panose="02040603050506020204" pitchFamily="18" charset="0"/>
                  <a:cs typeface="Times New Roman" panose="02020603050405020304" pitchFamily="18" charset="0"/>
                </a:rPr>
                <a:t>là công cụ giúp tạo ra hoặc thay đổi một ảnh gốc để có được ảnh mới theo yêu cầu.</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471124" y="1306231"/>
            <a:ext cx="10501714" cy="2975837"/>
            <a:chOff x="601971" y="415703"/>
            <a:chExt cx="10501714" cy="2975837"/>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2675304"/>
              <a:chOff x="1190601" y="4542475"/>
              <a:chExt cx="9921716" cy="2675304"/>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2675304"/>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222984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Em hãy nêu một vài chức năng chính của phần mềm chỉnh sửa </a:t>
                </a:r>
                <a:r>
                  <a:rPr lang="en-US" sz="2400" b="1">
                    <a:latin typeface="UTM Avo" panose="02040603050506020204" pitchFamily="18" charset="0"/>
                    <a:cs typeface="Times New Roman" panose="02020603050405020304" pitchFamily="18" charset="0"/>
                  </a:rPr>
                  <a:t>ả</a:t>
                </a:r>
                <a:r>
                  <a:rPr lang="vi-VN" sz="2400" b="1">
                    <a:latin typeface="UTM Avo" panose="02040603050506020204" pitchFamily="18" charset="0"/>
                    <a:cs typeface="Times New Roman" panose="02020603050405020304" pitchFamily="18" charset="0"/>
                  </a:rPr>
                  <a:t>nh.</a:t>
                </a:r>
              </a:p>
              <a:p>
                <a:pPr algn="just" defTabSz="342900">
                  <a:lnSpc>
                    <a:spcPct val="150000"/>
                  </a:lnSpc>
                </a:pPr>
                <a:r>
                  <a:rPr lang="vi-VN" sz="2400" b="1">
                    <a:latin typeface="UTM Avo" panose="02040603050506020204" pitchFamily="18" charset="0"/>
                    <a:cs typeface="Times New Roman" panose="02020603050405020304" pitchFamily="18" charset="0"/>
                  </a:rPr>
                  <a:t>2.	Theo em, để thu được ảnh kết quả như Hình 8b.2 từ Hình 8b.1 thì cần chỉnh sửa những gì?</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414" y="1312688"/>
            <a:ext cx="11612547" cy="1938992"/>
          </a:xfrm>
          <a:prstGeom prst="rect">
            <a:avLst/>
          </a:prstGeom>
          <a:noFill/>
        </p:spPr>
        <p:txBody>
          <a:bodyPr wrap="square" rtlCol="0">
            <a:spAutoFit/>
          </a:bodyPr>
          <a:lstStyle/>
          <a:p>
            <a:pPr marL="1143000" indent="-1143000" algn="ctr">
              <a:buAutoNum type="arabicPeriod" startAt="2"/>
            </a:pPr>
            <a:r>
              <a:rPr lang="vi-VN" sz="6000">
                <a:solidFill>
                  <a:schemeClr val="accent5">
                    <a:lumMod val="75000"/>
                  </a:schemeClr>
                </a:solidFill>
                <a:latin typeface="+mj-lt"/>
              </a:rPr>
              <a:t>ĐỐI TƯỢNG </a:t>
            </a:r>
            <a:endParaRPr lang="en-US" sz="6000">
              <a:solidFill>
                <a:schemeClr val="accent5">
                  <a:lumMod val="75000"/>
                </a:schemeClr>
              </a:solidFill>
              <a:latin typeface="+mj-lt"/>
            </a:endParaRPr>
          </a:p>
          <a:p>
            <a:pPr algn="ctr"/>
            <a:r>
              <a:rPr lang="vi-VN" sz="6000">
                <a:solidFill>
                  <a:schemeClr val="accent5">
                    <a:lumMod val="75000"/>
                  </a:schemeClr>
                </a:solidFill>
                <a:latin typeface="+mj-lt"/>
              </a:rPr>
              <a:t>VÀ LỚP TRONG ẢNH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322479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632E62"/>
      </a:dk2>
      <a:lt2>
        <a:srgbClr val="EAE5EB"/>
      </a:lt2>
      <a:accent1>
        <a:srgbClr val="92278F"/>
      </a:accent1>
      <a:accent2>
        <a:srgbClr val="9B57D3"/>
      </a:accent2>
      <a:accent3>
        <a:srgbClr val="755DD9"/>
      </a:accent3>
      <a:accent4>
        <a:srgbClr val="E398E1"/>
      </a:accent4>
      <a:accent5>
        <a:srgbClr val="762EB1"/>
      </a:accent5>
      <a:accent6>
        <a:srgbClr val="5982DB"/>
      </a:accent6>
      <a:hlink>
        <a:srgbClr val="0066FF"/>
      </a:hlink>
      <a:folHlink>
        <a:srgbClr val="666699"/>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2267</TotalTime>
  <Words>2134</Words>
  <Application>Microsoft Office PowerPoint</Application>
  <PresentationFormat>Widescreen</PresentationFormat>
  <Paragraphs>114</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UTM Avo</vt:lpstr>
      <vt:lpstr>字魂59号-创粗黑</vt:lpstr>
      <vt:lpstr>Segoe Print</vt:lpstr>
      <vt:lpstr>UTM Cookies</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hiền Nguyễn Thu</cp:lastModifiedBy>
  <cp:revision>291</cp:revision>
  <dcterms:created xsi:type="dcterms:W3CDTF">2021-06-02T01:34:28Z</dcterms:created>
  <dcterms:modified xsi:type="dcterms:W3CDTF">2023-02-19T08:45:13Z</dcterms:modified>
</cp:coreProperties>
</file>