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5" r:id="rId3"/>
    <p:sldMasterId id="2147483687" r:id="rId4"/>
  </p:sldMasterIdLst>
  <p:notesMasterIdLst>
    <p:notesMasterId r:id="rId47"/>
  </p:notesMasterIdLst>
  <p:sldIdLst>
    <p:sldId id="2007579296" r:id="rId5"/>
    <p:sldId id="2007578111" r:id="rId6"/>
    <p:sldId id="2007579123" r:id="rId7"/>
    <p:sldId id="2007579241" r:id="rId8"/>
    <p:sldId id="2007579121" r:id="rId9"/>
    <p:sldId id="2007579122" r:id="rId10"/>
    <p:sldId id="2007578113" r:id="rId11"/>
    <p:sldId id="2007578110" r:id="rId12"/>
    <p:sldId id="2007579242" r:id="rId13"/>
    <p:sldId id="2007579243" r:id="rId14"/>
    <p:sldId id="2007579245" r:id="rId15"/>
    <p:sldId id="2007579244" r:id="rId16"/>
    <p:sldId id="2007579126" r:id="rId17"/>
    <p:sldId id="2007579246" r:id="rId18"/>
    <p:sldId id="2007579247" r:id="rId19"/>
    <p:sldId id="2007579248" r:id="rId20"/>
    <p:sldId id="2007579249" r:id="rId21"/>
    <p:sldId id="2007579250" r:id="rId22"/>
    <p:sldId id="2007579210" r:id="rId23"/>
    <p:sldId id="2007579291" r:id="rId24"/>
    <p:sldId id="2007579289" r:id="rId25"/>
    <p:sldId id="2007579290" r:id="rId26"/>
    <p:sldId id="2007579020" r:id="rId27"/>
    <p:sldId id="2007579019" r:id="rId28"/>
    <p:sldId id="2007579104" r:id="rId29"/>
    <p:sldId id="2007579101" r:id="rId30"/>
    <p:sldId id="2007579211" r:id="rId31"/>
    <p:sldId id="2007579292" r:id="rId32"/>
    <p:sldId id="2007579293" r:id="rId33"/>
    <p:sldId id="2007579138" r:id="rId34"/>
    <p:sldId id="2007579212" r:id="rId35"/>
    <p:sldId id="513" r:id="rId36"/>
    <p:sldId id="2007579295" r:id="rId37"/>
    <p:sldId id="2007579201" r:id="rId38"/>
    <p:sldId id="2007579139" r:id="rId39"/>
    <p:sldId id="2007579294" r:id="rId40"/>
    <p:sldId id="2007579087" r:id="rId41"/>
    <p:sldId id="2007579213" r:id="rId42"/>
    <p:sldId id="2007579133" r:id="rId43"/>
    <p:sldId id="2007579105" r:id="rId44"/>
    <p:sldId id="2007579076" r:id="rId45"/>
    <p:sldId id="200757912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DEF1ED"/>
    <a:srgbClr val="E7F4D8"/>
    <a:srgbClr val="FFF5ED"/>
    <a:srgbClr val="FFE7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26F7C-D7D6-4565-ADE0-6C330B8D995F}" type="datetimeFigureOut">
              <a:rPr lang="en-SG" smtClean="0"/>
              <a:t>12/2/2025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9EDFC-8EBF-4FE5-A83B-3D4901B50D80}" type="slidenum">
              <a:rPr lang="en-SG" smtClean="0"/>
              <a:t>‹#›</a:t>
            </a:fld>
            <a:endParaRPr lang="en-SG"/>
          </a:p>
        </p:txBody>
      </p:sp>
    </p:spTree>
    <p:extLst>
      <p:ext uri="{BB962C8B-B14F-4D97-AF65-F5344CB8AC3E}">
        <p14:creationId xmlns:p14="http://schemas.microsoft.com/office/powerpoint/2010/main" val="37045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4B829-1987-0063-5A08-FBE9406415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A2E48-4090-0CA9-1CD8-E0F1D8F969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70C94-C11D-5DFE-983F-573FA652DA34}"/>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10770469-9B6F-98D6-4507-CD49D964F8AF}"/>
              </a:ext>
            </a:extLst>
          </p:cNvPr>
          <p:cNvSpPr>
            <a:spLocks noGrp="1"/>
          </p:cNvSpPr>
          <p:nvPr>
            <p:ph type="sldNum" sz="quarter" idx="5"/>
          </p:nvPr>
        </p:nvSpPr>
        <p:spPr/>
        <p:txBody>
          <a:bodyPr/>
          <a:lstStyle/>
          <a:p>
            <a:fld id="{AB89EDFC-8EBF-4FE5-A83B-3D4901B50D80}" type="slidenum">
              <a:rPr lang="en-SG" smtClean="0"/>
              <a:t>1</a:t>
            </a:fld>
            <a:endParaRPr lang="en-SG"/>
          </a:p>
        </p:txBody>
      </p:sp>
    </p:spTree>
    <p:extLst>
      <p:ext uri="{BB962C8B-B14F-4D97-AF65-F5344CB8AC3E}">
        <p14:creationId xmlns:p14="http://schemas.microsoft.com/office/powerpoint/2010/main" val="3645906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682001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9FCAD-37CA-2102-2902-7D6BF734D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8DACC-0300-F8FA-D28D-E5C65EB637A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6F79268-3CC4-B8AF-3E32-714485D85A59}"/>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4902EB9E-C423-4442-1F20-F9EE0A3A60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466493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4A17D-91A6-75F6-A16B-7B4F17E4F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BF62A3-09EF-D07D-6058-19B3475D443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88D3377-62A4-2C8C-49EA-EC888CD63742}"/>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05ACE14D-23C8-B1FB-2D9B-10031D2B4D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721295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682001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35"/>
        <p:cNvGrpSpPr/>
        <p:nvPr/>
      </p:nvGrpSpPr>
      <p:grpSpPr>
        <a:xfrm>
          <a:off x="0" y="0"/>
          <a:ext cx="0" cy="0"/>
          <a:chOff x="0" y="0"/>
          <a:chExt cx="0" cy="0"/>
        </a:xfrm>
      </p:grpSpPr>
    </p:spTree>
    <p:extLst>
      <p:ext uri="{BB962C8B-B14F-4D97-AF65-F5344CB8AC3E}">
        <p14:creationId xmlns:p14="http://schemas.microsoft.com/office/powerpoint/2010/main" val="1987490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3" y="766355"/>
            <a:ext cx="5817375" cy="5094447"/>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dirty="0"/>
          </a:p>
        </p:txBody>
      </p:sp>
      <p:sp>
        <p:nvSpPr>
          <p:cNvPr id="4" name="文本占位符 3"/>
          <p:cNvSpPr>
            <a:spLocks noGrp="1"/>
          </p:cNvSpPr>
          <p:nvPr>
            <p:ph type="body" sz="half" idx="2"/>
          </p:nvPr>
        </p:nvSpPr>
        <p:spPr>
          <a:xfrm>
            <a:off x="651827" y="2057402"/>
            <a:ext cx="4165200" cy="3811588"/>
          </a:xfrm>
        </p:spPr>
        <p:txBody>
          <a:bodyPr>
            <a:normAutofit/>
          </a:bodyPr>
          <a:lstStyle>
            <a:lvl1pPr marL="0" indent="0">
              <a:lnSpc>
                <a:spcPct val="150000"/>
              </a:lnSpc>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2025/2/12</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72246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6" y="365127"/>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2" y="365127"/>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0659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93339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047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6858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2487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7266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4058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4972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5544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3744"/>
        <p:cNvGrpSpPr/>
        <p:nvPr/>
      </p:nvGrpSpPr>
      <p:grpSpPr>
        <a:xfrm>
          <a:off x="0" y="0"/>
          <a:ext cx="0" cy="0"/>
          <a:chOff x="0" y="0"/>
          <a:chExt cx="0" cy="0"/>
        </a:xfrm>
      </p:grpSpPr>
      <p:sp>
        <p:nvSpPr>
          <p:cNvPr id="3745" name="Google Shape;3745;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Tree>
    <p:extLst>
      <p:ext uri="{BB962C8B-B14F-4D97-AF65-F5344CB8AC3E}">
        <p14:creationId xmlns:p14="http://schemas.microsoft.com/office/powerpoint/2010/main" val="1753834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6784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7382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8417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9604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2"/>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4" y="275263"/>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407319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5" y="6082909"/>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5"/>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4" y="275263"/>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14502206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7"/>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9"/>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48526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7" y="-718706"/>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4" y="275263"/>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32432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4222855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9"/>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91530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5"/>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dirty="0"/>
              <a:t>单击此处添加副标题</a:t>
            </a:r>
          </a:p>
        </p:txBody>
      </p:sp>
    </p:spTree>
    <p:extLst>
      <p:ext uri="{BB962C8B-B14F-4D97-AF65-F5344CB8AC3E}">
        <p14:creationId xmlns:p14="http://schemas.microsoft.com/office/powerpoint/2010/main" val="1150994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2015500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86249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1" y="4610029"/>
            <a:ext cx="7321551" cy="647555"/>
          </a:xfrm>
        </p:spPr>
        <p:txBody>
          <a:bodyPr>
            <a:normAutofit/>
          </a:bodyPr>
          <a:lstStyle>
            <a:lvl1pPr marL="0" indent="0">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44509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99009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1"/>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2" y="17449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2" y="2615611"/>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2025/2/12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19938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59491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1513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1pPr>
            <a:lvl2pPr lvl="1"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2pPr>
            <a:lvl3pPr lvl="2"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3pPr>
            <a:lvl4pPr lvl="3"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4pPr>
            <a:lvl5pPr lvl="4"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5pPr>
            <a:lvl6pPr lvl="5"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6pPr>
            <a:lvl7pPr lvl="6"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7pPr>
            <a:lvl8pPr lvl="7"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8pPr>
            <a:lvl9pPr lvl="8"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1pPr>
            <a:lvl2pPr marL="914400" lvl="1"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2pPr>
            <a:lvl3pPr marL="1371600" lvl="2"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3pPr>
            <a:lvl4pPr marL="1828800" lvl="3"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4pPr>
            <a:lvl5pPr marL="2286000" lvl="4"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5pPr>
            <a:lvl6pPr marL="2743200" lvl="5"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6pPr>
            <a:lvl7pPr marL="3200400" lvl="6"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7pPr>
            <a:lvl8pPr marL="3657600" lvl="7"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8pPr>
            <a:lvl9pPr marL="4114800" lvl="8"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9pPr>
          </a:lstStyle>
          <a:p>
            <a:endParaRPr/>
          </a:p>
        </p:txBody>
      </p:sp>
    </p:spTree>
    <p:extLst>
      <p:ext uri="{BB962C8B-B14F-4D97-AF65-F5344CB8AC3E}">
        <p14:creationId xmlns:p14="http://schemas.microsoft.com/office/powerpoint/2010/main" val="3060143297"/>
      </p:ext>
    </p:extLst>
  </p:cSld>
  <p:clrMap bg1="lt1" tx1="dk1" bg2="dk2" tx2="lt2" accent1="accent1" accent2="accent2" accent3="accent3" accent4="accent4" accent5="accent5" accent6="accent6" hlink="hlink" folHlink="folHlink"/>
  <p:sldLayoutIdLst>
    <p:sldLayoutId id="2147483661" r:id="rId1"/>
    <p:sldLayoutId id="2147483662"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2025/2/12</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2626554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54"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2/12/2025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812367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10715932"/>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4.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61.svg"/></Relationships>
</file>

<file path=ppt/slides/_rels/slide3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19.xml"/><Relationship Id="rId5" Type="http://schemas.openxmlformats.org/officeDocument/2006/relationships/image" Target="../media/image14.sv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19.xml"/><Relationship Id="rId6" Type="http://schemas.openxmlformats.org/officeDocument/2006/relationships/image" Target="../media/image64.png"/><Relationship Id="rId5" Type="http://schemas.openxmlformats.org/officeDocument/2006/relationships/image" Target="../media/image14.sv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7.sv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67.png"/><Relationship Id="rId4" Type="http://schemas.openxmlformats.org/officeDocument/2006/relationships/image" Target="../media/image31.sv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70.sv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7.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1.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5A144-021B-5FCF-B94D-98A7D6575E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6B2771-6E4D-C147-C74D-21472B385965}"/>
              </a:ext>
            </a:extLst>
          </p:cNvPr>
          <p:cNvPicPr>
            <a:picLocks noChangeAspect="1"/>
          </p:cNvPicPr>
          <p:nvPr/>
        </p:nvPicPr>
        <p:blipFill>
          <a:blip r:embed="rId3"/>
          <a:stretch>
            <a:fillRect/>
          </a:stretch>
        </p:blipFill>
        <p:spPr>
          <a:xfrm>
            <a:off x="0" y="0"/>
            <a:ext cx="12192000" cy="6858000"/>
          </a:xfrm>
          <a:prstGeom prst="rect">
            <a:avLst/>
          </a:prstGeom>
        </p:spPr>
      </p:pic>
      <p:sp>
        <p:nvSpPr>
          <p:cNvPr id="10" name="Google Shape;4209;p39">
            <a:extLst>
              <a:ext uri="{FF2B5EF4-FFF2-40B4-BE49-F238E27FC236}">
                <a16:creationId xmlns:a16="http://schemas.microsoft.com/office/drawing/2014/main" id="{71DE41AB-EA62-AC2F-2B42-83CE1B51BF1B}"/>
              </a:ext>
            </a:extLst>
          </p:cNvPr>
          <p:cNvSpPr txBox="1">
            <a:spLocks/>
          </p:cNvSpPr>
          <p:nvPr/>
        </p:nvSpPr>
        <p:spPr>
          <a:xfrm>
            <a:off x="692721" y="339485"/>
            <a:ext cx="10272000"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SG" sz="4800" b="1" i="0" u="none" strike="noStrike" kern="0" cap="none" spc="0" normalizeH="0" baseline="0" noProof="0" dirty="0" err="1">
                <a:ln>
                  <a:noFill/>
                </a:ln>
                <a:solidFill>
                  <a:srgbClr val="0033CC"/>
                </a:solidFill>
                <a:effectLst/>
                <a:uLnTx/>
                <a:uFillTx/>
                <a:latin typeface="Times New Roman" panose="02020603050405020304" pitchFamily="18" charset="0"/>
                <a:cs typeface="Times New Roman" panose="02020603050405020304" pitchFamily="18" charset="0"/>
                <a:sym typeface="Arial"/>
              </a:rPr>
              <a:t>Tiết</a:t>
            </a:r>
            <a:r>
              <a:rPr kumimoji="0" lang="en-SG" sz="4800" b="1" i="0" u="none" strike="noStrike" kern="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sym typeface="Arial"/>
              </a:rPr>
              <a:t>: 81-82</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SG" sz="4800" b="1" i="0" u="none" strike="noStrike" kern="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sym typeface="Arial"/>
            </a:endParaRPr>
          </a:p>
        </p:txBody>
      </p:sp>
      <p:sp>
        <p:nvSpPr>
          <p:cNvPr id="2" name="Google Shape;4209;p39">
            <a:extLst>
              <a:ext uri="{FF2B5EF4-FFF2-40B4-BE49-F238E27FC236}">
                <a16:creationId xmlns:a16="http://schemas.microsoft.com/office/drawing/2014/main" id="{3AD51816-5A6C-9140-47E0-0EECFF2D4696}"/>
              </a:ext>
            </a:extLst>
          </p:cNvPr>
          <p:cNvSpPr txBox="1">
            <a:spLocks/>
          </p:cNvSpPr>
          <p:nvPr/>
        </p:nvSpPr>
        <p:spPr>
          <a:xfrm>
            <a:off x="835694" y="1943612"/>
            <a:ext cx="10272000"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SG" sz="4800" b="1" i="0" u="none" strike="noStrike" kern="0" cap="none" spc="0" normalizeH="0" baseline="0" noProof="0" dirty="0">
                <a:ln>
                  <a:noFill/>
                </a:ln>
                <a:solidFill>
                  <a:schemeClr val="bg2">
                    <a:lumMod val="75000"/>
                  </a:schemeClr>
                </a:solidFill>
                <a:effectLst/>
                <a:uLnTx/>
                <a:uFillTx/>
                <a:latin typeface="Times New Roman" panose="02020603050405020304" pitchFamily="18" charset="0"/>
                <a:cs typeface="Times New Roman" panose="02020603050405020304" pitchFamily="18" charset="0"/>
                <a:sym typeface="Arial"/>
              </a:rPr>
              <a:t>VIẾT BÀI VĂN NGHỊ LUẬN VỀ MỘT VẤN ĐỀ CẦN GIẢI QUYẾT</a:t>
            </a:r>
          </a:p>
        </p:txBody>
      </p:sp>
    </p:spTree>
    <p:extLst>
      <p:ext uri="{BB962C8B-B14F-4D97-AF65-F5344CB8AC3E}">
        <p14:creationId xmlns:p14="http://schemas.microsoft.com/office/powerpoint/2010/main" val="1775920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909740" y="-58058"/>
            <a:ext cx="6096000" cy="752065"/>
          </a:xfrm>
          <a:prstGeom prst="rect">
            <a:avLst/>
          </a:prstGeom>
          <a:noFill/>
        </p:spPr>
        <p:txBody>
          <a:bodyPr wrap="square">
            <a:spAutoFit/>
          </a:bodyPr>
          <a:lstStyle/>
          <a:p>
            <a:pPr marL="0" marR="0" lvl="0" indent="0" algn="ctr" defTabSz="1219140" rtl="0" eaLnBrk="1" fontAlgn="auto" latinLnBrk="0" hangingPunct="1">
              <a:lnSpc>
                <a:spcPct val="150000"/>
              </a:lnSpc>
              <a:spcBef>
                <a:spcPts val="0"/>
              </a:spcBef>
              <a:spcAft>
                <a:spcPts val="1067"/>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TRI THỨC VỀ KIỂU BÀI</a:t>
            </a:r>
            <a:endParaRPr kumimoji="0" lang="en-SG"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B19BA919-CDDF-25DF-FED7-2A19E475F196}"/>
              </a:ext>
            </a:extLst>
          </p:cNvPr>
          <p:cNvGraphicFramePr>
            <a:graphicFrameLocks noGrp="1"/>
          </p:cNvGraphicFramePr>
          <p:nvPr>
            <p:extLst>
              <p:ext uri="{D42A27DB-BD31-4B8C-83A1-F6EECF244321}">
                <p14:modId xmlns:p14="http://schemas.microsoft.com/office/powerpoint/2010/main" val="1829595044"/>
              </p:ext>
            </p:extLst>
          </p:nvPr>
        </p:nvGraphicFramePr>
        <p:xfrm>
          <a:off x="108583" y="872613"/>
          <a:ext cx="11941902" cy="5800330"/>
        </p:xfrm>
        <a:graphic>
          <a:graphicData uri="http://schemas.openxmlformats.org/drawingml/2006/table">
            <a:tbl>
              <a:tblPr firstRow="1" firstCol="1" bandRow="1">
                <a:tableStyleId>{1E171933-4619-4E11-9A3F-F7608DF75F80}</a:tableStyleId>
              </a:tblPr>
              <a:tblGrid>
                <a:gridCol w="2493103">
                  <a:extLst>
                    <a:ext uri="{9D8B030D-6E8A-4147-A177-3AD203B41FA5}">
                      <a16:colId xmlns:a16="http://schemas.microsoft.com/office/drawing/2014/main" val="803115949"/>
                    </a:ext>
                  </a:extLst>
                </a:gridCol>
                <a:gridCol w="9448799">
                  <a:extLst>
                    <a:ext uri="{9D8B030D-6E8A-4147-A177-3AD203B41FA5}">
                      <a16:colId xmlns:a16="http://schemas.microsoft.com/office/drawing/2014/main" val="4274085921"/>
                    </a:ext>
                  </a:extLst>
                </a:gridCol>
              </a:tblGrid>
              <a:tr h="580033">
                <a:tc>
                  <a:txBody>
                    <a:bodyPr/>
                    <a:lstStyle/>
                    <a:p>
                      <a:pPr algn="ctr">
                        <a:lnSpc>
                          <a:spcPct val="100000"/>
                        </a:lnSpc>
                        <a:spcAft>
                          <a:spcPts val="800"/>
                        </a:spcAft>
                      </a:pPr>
                      <a:r>
                        <a:rPr lang="vi-VN" sz="2800" dirty="0">
                          <a:solidFill>
                            <a:schemeClr val="bg1">
                              <a:lumMod val="10000"/>
                            </a:schemeClr>
                          </a:solidFill>
                          <a:effectLst/>
                          <a:latin typeface="Times New Roman" panose="02020603050405020304" pitchFamily="18" charset="0"/>
                          <a:cs typeface="Times New Roman" panose="02020603050405020304" pitchFamily="18" charset="0"/>
                        </a:rPr>
                        <a:t>Nhiệm vụ</a:t>
                      </a: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2800" dirty="0">
                          <a:solidFill>
                            <a:schemeClr val="bg1">
                              <a:lumMod val="10000"/>
                            </a:schemeClr>
                          </a:solidFill>
                          <a:effectLst/>
                          <a:latin typeface="Times New Roman" panose="02020603050405020304" pitchFamily="18" charset="0"/>
                          <a:cs typeface="Times New Roman" panose="02020603050405020304" pitchFamily="18" charset="0"/>
                        </a:rPr>
                        <a:t>Câu trả lời</a:t>
                      </a: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77490082"/>
                  </a:ext>
                </a:extLst>
              </a:tr>
              <a:tr h="1160066">
                <a:tc>
                  <a:txBody>
                    <a:bodyPr/>
                    <a:lstStyle/>
                    <a:p>
                      <a:pPr algn="just">
                        <a:lnSpc>
                          <a:spcPct val="100000"/>
                        </a:lnSpc>
                        <a:spcAft>
                          <a:spcPts val="800"/>
                        </a:spcAft>
                      </a:pPr>
                      <a:r>
                        <a:rPr lang="vi-VN" sz="2800" dirty="0">
                          <a:solidFill>
                            <a:schemeClr val="bg1">
                              <a:lumMod val="10000"/>
                            </a:schemeClr>
                          </a:solidFill>
                          <a:effectLst/>
                          <a:latin typeface="Times New Roman" panose="02020603050405020304" pitchFamily="18" charset="0"/>
                          <a:cs typeface="Times New Roman" panose="02020603050405020304" pitchFamily="18" charset="0"/>
                        </a:rPr>
                        <a:t>Nêu khái niệm về kiểu bài</a:t>
                      </a: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800"/>
                        </a:spcAft>
                        <a:buClrTx/>
                        <a:buSzTx/>
                        <a:buFontTx/>
                        <a:buNone/>
                        <a:tabLst/>
                        <a:defRPr/>
                      </a:pPr>
                      <a:endParaRPr lang="en-SG" sz="1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5241909"/>
                  </a:ext>
                </a:extLst>
              </a:tr>
              <a:tr h="1740099">
                <a:tc>
                  <a:txBody>
                    <a:bodyPr/>
                    <a:lstStyle/>
                    <a:p>
                      <a:pPr algn="just">
                        <a:lnSpc>
                          <a:spcPct val="100000"/>
                        </a:lnSpc>
                        <a:spcAft>
                          <a:spcPts val="800"/>
                        </a:spcAft>
                      </a:pPr>
                      <a:r>
                        <a:rPr lang="vi-VN" sz="2800">
                          <a:solidFill>
                            <a:schemeClr val="bg1">
                              <a:lumMod val="10000"/>
                            </a:schemeClr>
                          </a:solidFill>
                          <a:effectLst/>
                          <a:latin typeface="Times New Roman" panose="02020603050405020304" pitchFamily="18" charset="0"/>
                          <a:cs typeface="Times New Roman" panose="02020603050405020304" pitchFamily="18" charset="0"/>
                        </a:rPr>
                        <a:t> Em hãy chỉ ra yêu cầu đối với kiểu bài</a:t>
                      </a:r>
                      <a:endParaRPr lang="en-SG" sz="28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2625754"/>
                  </a:ext>
                </a:extLst>
              </a:tr>
              <a:tr h="2320132">
                <a:tc>
                  <a:txBody>
                    <a:bodyPr/>
                    <a:lstStyle/>
                    <a:p>
                      <a:pPr algn="just">
                        <a:lnSpc>
                          <a:spcPct val="100000"/>
                        </a:lnSpc>
                        <a:spcAft>
                          <a:spcPts val="800"/>
                        </a:spcAft>
                      </a:pPr>
                      <a:r>
                        <a:rPr lang="vi-VN" sz="2800" dirty="0">
                          <a:solidFill>
                            <a:schemeClr val="bg1">
                              <a:lumMod val="10000"/>
                            </a:schemeClr>
                          </a:solidFill>
                          <a:effectLst/>
                          <a:latin typeface="Times New Roman" panose="02020603050405020304" pitchFamily="18" charset="0"/>
                          <a:cs typeface="Times New Roman" panose="02020603050405020304" pitchFamily="18" charset="0"/>
                        </a:rPr>
                        <a:t>Trình bày bố cục của bài viết về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vấn</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đề</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cần</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giải</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quyết</a:t>
                      </a: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3537737"/>
                  </a:ext>
                </a:extLst>
              </a:tr>
            </a:tbl>
          </a:graphicData>
        </a:graphic>
      </p:graphicFrame>
    </p:spTree>
    <p:extLst>
      <p:ext uri="{BB962C8B-B14F-4D97-AF65-F5344CB8AC3E}">
        <p14:creationId xmlns:p14="http://schemas.microsoft.com/office/powerpoint/2010/main" val="2584505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7EA3E-9568-BE6D-BA97-EC2AA012525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E84292A-3697-B5AE-5C34-F3C50DADCFC9}"/>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2815286-DD6C-537F-75C0-62787E260F63}"/>
              </a:ext>
            </a:extLst>
          </p:cNvPr>
          <p:cNvSpPr txBox="1"/>
          <p:nvPr/>
        </p:nvSpPr>
        <p:spPr>
          <a:xfrm>
            <a:off x="2909740" y="-58058"/>
            <a:ext cx="6096000" cy="752065"/>
          </a:xfrm>
          <a:prstGeom prst="rect">
            <a:avLst/>
          </a:prstGeom>
          <a:noFill/>
        </p:spPr>
        <p:txBody>
          <a:bodyPr wrap="square">
            <a:spAutoFit/>
          </a:bodyPr>
          <a:lstStyle/>
          <a:p>
            <a:pPr marL="0" marR="0" lvl="0" indent="0" algn="ctr" defTabSz="1219140" rtl="0" eaLnBrk="1" fontAlgn="auto" latinLnBrk="0" hangingPunct="1">
              <a:lnSpc>
                <a:spcPct val="150000"/>
              </a:lnSpc>
              <a:spcBef>
                <a:spcPts val="0"/>
              </a:spcBef>
              <a:spcAft>
                <a:spcPts val="1067"/>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TRI THỨC VỀ KIỂU BÀI</a:t>
            </a:r>
            <a:endParaRPr kumimoji="0" lang="en-SG"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5C1D1EC3-9475-0112-A887-ACA5EE66688C}"/>
              </a:ext>
            </a:extLst>
          </p:cNvPr>
          <p:cNvGraphicFramePr>
            <a:graphicFrameLocks noGrp="1"/>
          </p:cNvGraphicFramePr>
          <p:nvPr>
            <p:extLst>
              <p:ext uri="{D42A27DB-BD31-4B8C-83A1-F6EECF244321}">
                <p14:modId xmlns:p14="http://schemas.microsoft.com/office/powerpoint/2010/main" val="432175669"/>
              </p:ext>
            </p:extLst>
          </p:nvPr>
        </p:nvGraphicFramePr>
        <p:xfrm>
          <a:off x="108583" y="872613"/>
          <a:ext cx="11941902" cy="5853651"/>
        </p:xfrm>
        <a:graphic>
          <a:graphicData uri="http://schemas.openxmlformats.org/drawingml/2006/table">
            <a:tbl>
              <a:tblPr firstRow="1" firstCol="1" bandRow="1">
                <a:tableStyleId>{1E171933-4619-4E11-9A3F-F7608DF75F80}</a:tableStyleId>
              </a:tblPr>
              <a:tblGrid>
                <a:gridCol w="1952692">
                  <a:extLst>
                    <a:ext uri="{9D8B030D-6E8A-4147-A177-3AD203B41FA5}">
                      <a16:colId xmlns:a16="http://schemas.microsoft.com/office/drawing/2014/main" val="803115949"/>
                    </a:ext>
                  </a:extLst>
                </a:gridCol>
                <a:gridCol w="9989210">
                  <a:extLst>
                    <a:ext uri="{9D8B030D-6E8A-4147-A177-3AD203B41FA5}">
                      <a16:colId xmlns:a16="http://schemas.microsoft.com/office/drawing/2014/main" val="4274085921"/>
                    </a:ext>
                  </a:extLst>
                </a:gridCol>
              </a:tblGrid>
              <a:tr h="622213">
                <a:tc>
                  <a:txBody>
                    <a:bodyPr/>
                    <a:lstStyle/>
                    <a:p>
                      <a:pPr algn="ctr">
                        <a:lnSpc>
                          <a:spcPct val="100000"/>
                        </a:lnSpc>
                        <a:spcAft>
                          <a:spcPts val="800"/>
                        </a:spcAft>
                      </a:pPr>
                      <a:r>
                        <a:rPr lang="vi-VN" sz="3200" dirty="0">
                          <a:solidFill>
                            <a:schemeClr val="bg1">
                              <a:lumMod val="10000"/>
                            </a:schemeClr>
                          </a:solidFill>
                          <a:effectLst/>
                          <a:latin typeface="Times New Roman" panose="02020603050405020304" pitchFamily="18" charset="0"/>
                          <a:cs typeface="Times New Roman" panose="02020603050405020304" pitchFamily="18" charset="0"/>
                        </a:rPr>
                        <a:t>Nhiệm vụ</a:t>
                      </a:r>
                      <a:endParaRPr lang="en-SG" sz="3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3200" dirty="0">
                          <a:solidFill>
                            <a:schemeClr val="bg1">
                              <a:lumMod val="10000"/>
                            </a:schemeClr>
                          </a:solidFill>
                          <a:effectLst/>
                          <a:latin typeface="Times New Roman" panose="02020603050405020304" pitchFamily="18" charset="0"/>
                          <a:cs typeface="Times New Roman" panose="02020603050405020304" pitchFamily="18" charset="0"/>
                        </a:rPr>
                        <a:t>Câu trả lời</a:t>
                      </a:r>
                      <a:endParaRPr lang="en-SG" sz="3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77490082"/>
                  </a:ext>
                </a:extLst>
              </a:tr>
              <a:tr h="2092575">
                <a:tc>
                  <a:txBody>
                    <a:bodyPr/>
                    <a:lstStyle/>
                    <a:p>
                      <a:pPr algn="just">
                        <a:lnSpc>
                          <a:spcPct val="100000"/>
                        </a:lnSpc>
                        <a:spcAft>
                          <a:spcPts val="800"/>
                        </a:spcAft>
                      </a:pPr>
                      <a:r>
                        <a:rPr lang="vi-VN" sz="3200">
                          <a:solidFill>
                            <a:schemeClr val="bg1">
                              <a:lumMod val="10000"/>
                            </a:schemeClr>
                          </a:solidFill>
                          <a:effectLst/>
                          <a:latin typeface="Times New Roman" panose="02020603050405020304" pitchFamily="18" charset="0"/>
                          <a:cs typeface="Times New Roman" panose="02020603050405020304" pitchFamily="18" charset="0"/>
                        </a:rPr>
                        <a:t>Nêu khái niệm về kiểu bài</a:t>
                      </a:r>
                      <a:endParaRPr lang="en-SG" sz="3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800"/>
                        </a:spcAft>
                        <a:buClrTx/>
                        <a:buSzTx/>
                        <a:buFontTx/>
                        <a:buNone/>
                        <a:tabLst/>
                        <a:defRPr/>
                      </a:pPr>
                      <a:endParaRPr lang="en-SG" sz="3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5241909"/>
                  </a:ext>
                </a:extLst>
              </a:tr>
              <a:tr h="3138863">
                <a:tc>
                  <a:txBody>
                    <a:bodyPr/>
                    <a:lstStyle/>
                    <a:p>
                      <a:pPr algn="just">
                        <a:lnSpc>
                          <a:spcPct val="100000"/>
                        </a:lnSpc>
                        <a:spcAft>
                          <a:spcPts val="800"/>
                        </a:spcAft>
                      </a:pPr>
                      <a:r>
                        <a:rPr lang="vi-VN" sz="3200">
                          <a:solidFill>
                            <a:schemeClr val="bg1">
                              <a:lumMod val="10000"/>
                            </a:schemeClr>
                          </a:solidFill>
                          <a:effectLst/>
                          <a:latin typeface="Times New Roman" panose="02020603050405020304" pitchFamily="18" charset="0"/>
                          <a:cs typeface="Times New Roman" panose="02020603050405020304" pitchFamily="18" charset="0"/>
                        </a:rPr>
                        <a:t> Em hãy chỉ ra yêu cầu đối với kiểu bài</a:t>
                      </a:r>
                      <a:endParaRPr lang="en-SG" sz="3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3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2625754"/>
                  </a:ext>
                </a:extLst>
              </a:tr>
            </a:tbl>
          </a:graphicData>
        </a:graphic>
      </p:graphicFrame>
      <p:sp>
        <p:nvSpPr>
          <p:cNvPr id="4" name="TextBox 3">
            <a:extLst>
              <a:ext uri="{FF2B5EF4-FFF2-40B4-BE49-F238E27FC236}">
                <a16:creationId xmlns:a16="http://schemas.microsoft.com/office/drawing/2014/main" id="{2F22D28C-E342-FBB9-7D8B-15F5D3EDA47E}"/>
              </a:ext>
            </a:extLst>
          </p:cNvPr>
          <p:cNvSpPr txBox="1"/>
          <p:nvPr/>
        </p:nvSpPr>
        <p:spPr>
          <a:xfrm>
            <a:off x="2119393" y="1482987"/>
            <a:ext cx="9814301" cy="2062103"/>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Bài văn nghị luận về một vấn đề cần giải quyết thuộc kiểu bài nghị luận xã hội, trong đó, người viết nêu lí lẽ, bằng chứng để phân tích một vấn đề cần giải quyết, từ đó, đưa ra những giải pháp khả thi, thuyết phục cho vấn đề.</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5F3578DC-CBB4-9294-4468-B74095A731D6}"/>
              </a:ext>
            </a:extLst>
          </p:cNvPr>
          <p:cNvSpPr txBox="1"/>
          <p:nvPr/>
        </p:nvSpPr>
        <p:spPr>
          <a:xfrm>
            <a:off x="2119392" y="3614743"/>
            <a:ext cx="9814301" cy="304698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Về nội dung: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xác định, phân tích được vấn đề cần giải quyết và đề xuất những giải pháp phù hợp, khả thi, thuyết phục.</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Về hình thức: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lập luận chặt chẽ, đưa ra được lí lẽ và bằng chứng để làm sáng tỏ luận điểm; các luận điểm, lí lẽ, bằng chứng được sắp xếp theo trình tự hợp lí.</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63350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41581-841A-FD48-F7AD-58E73D0773B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9E9E27D-580D-622F-EE17-B265E07237FD}"/>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3E167F5-8936-B948-BAD6-6DD945F8EF99}"/>
              </a:ext>
            </a:extLst>
          </p:cNvPr>
          <p:cNvSpPr txBox="1"/>
          <p:nvPr/>
        </p:nvSpPr>
        <p:spPr>
          <a:xfrm>
            <a:off x="2909740" y="-58058"/>
            <a:ext cx="6096000" cy="752065"/>
          </a:xfrm>
          <a:prstGeom prst="rect">
            <a:avLst/>
          </a:prstGeom>
          <a:noFill/>
        </p:spPr>
        <p:txBody>
          <a:bodyPr wrap="square">
            <a:spAutoFit/>
          </a:bodyPr>
          <a:lstStyle/>
          <a:p>
            <a:pPr marL="0" marR="0" lvl="0" indent="0" algn="ctr" defTabSz="1219140" rtl="0" eaLnBrk="1" fontAlgn="auto" latinLnBrk="0" hangingPunct="1">
              <a:lnSpc>
                <a:spcPct val="150000"/>
              </a:lnSpc>
              <a:spcBef>
                <a:spcPts val="0"/>
              </a:spcBef>
              <a:spcAft>
                <a:spcPts val="1067"/>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TRI THỨC VỀ KIỂU BÀI</a:t>
            </a:r>
            <a:endParaRPr kumimoji="0" lang="en-SG"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EA25F616-1DB2-C796-9C04-25FD7957D72C}"/>
              </a:ext>
            </a:extLst>
          </p:cNvPr>
          <p:cNvGraphicFramePr>
            <a:graphicFrameLocks noGrp="1"/>
          </p:cNvGraphicFramePr>
          <p:nvPr>
            <p:extLst>
              <p:ext uri="{D42A27DB-BD31-4B8C-83A1-F6EECF244321}">
                <p14:modId xmlns:p14="http://schemas.microsoft.com/office/powerpoint/2010/main" val="2764918635"/>
              </p:ext>
            </p:extLst>
          </p:nvPr>
        </p:nvGraphicFramePr>
        <p:xfrm>
          <a:off x="108583" y="872613"/>
          <a:ext cx="11941902" cy="5791658"/>
        </p:xfrm>
        <a:graphic>
          <a:graphicData uri="http://schemas.openxmlformats.org/drawingml/2006/table">
            <a:tbl>
              <a:tblPr firstRow="1" firstCol="1" bandRow="1">
                <a:tableStyleId>{1E171933-4619-4E11-9A3F-F7608DF75F80}</a:tableStyleId>
              </a:tblPr>
              <a:tblGrid>
                <a:gridCol w="2493103">
                  <a:extLst>
                    <a:ext uri="{9D8B030D-6E8A-4147-A177-3AD203B41FA5}">
                      <a16:colId xmlns:a16="http://schemas.microsoft.com/office/drawing/2014/main" val="803115949"/>
                    </a:ext>
                  </a:extLst>
                </a:gridCol>
                <a:gridCol w="9448799">
                  <a:extLst>
                    <a:ext uri="{9D8B030D-6E8A-4147-A177-3AD203B41FA5}">
                      <a16:colId xmlns:a16="http://schemas.microsoft.com/office/drawing/2014/main" val="4274085921"/>
                    </a:ext>
                  </a:extLst>
                </a:gridCol>
              </a:tblGrid>
              <a:tr h="676041">
                <a:tc>
                  <a:txBody>
                    <a:bodyPr/>
                    <a:lstStyle/>
                    <a:p>
                      <a:pPr algn="ctr">
                        <a:lnSpc>
                          <a:spcPct val="100000"/>
                        </a:lnSpc>
                        <a:spcAft>
                          <a:spcPts val="800"/>
                        </a:spcAft>
                      </a:pPr>
                      <a:r>
                        <a:rPr lang="vi-VN" sz="3600" dirty="0">
                          <a:solidFill>
                            <a:schemeClr val="bg1">
                              <a:lumMod val="10000"/>
                            </a:schemeClr>
                          </a:solidFill>
                          <a:effectLst/>
                          <a:latin typeface="Times New Roman" panose="02020603050405020304" pitchFamily="18" charset="0"/>
                          <a:cs typeface="Times New Roman" panose="02020603050405020304" pitchFamily="18" charset="0"/>
                        </a:rPr>
                        <a:t>Nhiệm vụ</a:t>
                      </a:r>
                      <a:endParaRPr lang="en-SG" sz="3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3600" dirty="0">
                          <a:solidFill>
                            <a:schemeClr val="bg1">
                              <a:lumMod val="10000"/>
                            </a:schemeClr>
                          </a:solidFill>
                          <a:effectLst/>
                          <a:latin typeface="Times New Roman" panose="02020603050405020304" pitchFamily="18" charset="0"/>
                          <a:cs typeface="Times New Roman" panose="02020603050405020304" pitchFamily="18" charset="0"/>
                        </a:rPr>
                        <a:t>Câu trả lời</a:t>
                      </a:r>
                      <a:endParaRPr lang="en-SG" sz="3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77490082"/>
                  </a:ext>
                </a:extLst>
              </a:tr>
              <a:tr h="5115617">
                <a:tc>
                  <a:txBody>
                    <a:bodyPr/>
                    <a:lstStyle/>
                    <a:p>
                      <a:pPr algn="just">
                        <a:lnSpc>
                          <a:spcPct val="100000"/>
                        </a:lnSpc>
                        <a:spcAft>
                          <a:spcPts val="800"/>
                        </a:spcAft>
                      </a:pPr>
                      <a:r>
                        <a:rPr lang="vi-VN" sz="3600" dirty="0">
                          <a:solidFill>
                            <a:schemeClr val="bg1">
                              <a:lumMod val="10000"/>
                            </a:schemeClr>
                          </a:solidFill>
                          <a:effectLst/>
                          <a:latin typeface="Times New Roman" panose="02020603050405020304" pitchFamily="18" charset="0"/>
                          <a:cs typeface="Times New Roman" panose="02020603050405020304" pitchFamily="18" charset="0"/>
                        </a:rPr>
                        <a:t>Trình bày bố cục của bài viết về </a:t>
                      </a:r>
                      <a:r>
                        <a:rPr lang="en-US" sz="3600" dirty="0" err="1">
                          <a:solidFill>
                            <a:schemeClr val="bg1">
                              <a:lumMod val="10000"/>
                            </a:schemeClr>
                          </a:solidFill>
                          <a:effectLst/>
                          <a:latin typeface="Times New Roman" panose="02020603050405020304" pitchFamily="18" charset="0"/>
                          <a:cs typeface="Times New Roman" panose="02020603050405020304" pitchFamily="18" charset="0"/>
                        </a:rPr>
                        <a:t>vấn</a:t>
                      </a:r>
                      <a:r>
                        <a:rPr lang="en-US" sz="36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3600" dirty="0" err="1">
                          <a:solidFill>
                            <a:schemeClr val="bg1">
                              <a:lumMod val="10000"/>
                            </a:schemeClr>
                          </a:solidFill>
                          <a:effectLst/>
                          <a:latin typeface="Times New Roman" panose="02020603050405020304" pitchFamily="18" charset="0"/>
                          <a:cs typeface="Times New Roman" panose="02020603050405020304" pitchFamily="18" charset="0"/>
                        </a:rPr>
                        <a:t>đề</a:t>
                      </a:r>
                      <a:r>
                        <a:rPr lang="en-US" sz="36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3600" dirty="0" err="1">
                          <a:solidFill>
                            <a:schemeClr val="bg1">
                              <a:lumMod val="10000"/>
                            </a:schemeClr>
                          </a:solidFill>
                          <a:effectLst/>
                          <a:latin typeface="Times New Roman" panose="02020603050405020304" pitchFamily="18" charset="0"/>
                          <a:cs typeface="Times New Roman" panose="02020603050405020304" pitchFamily="18" charset="0"/>
                        </a:rPr>
                        <a:t>cần</a:t>
                      </a:r>
                      <a:r>
                        <a:rPr lang="en-US" sz="36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3600" dirty="0" err="1">
                          <a:solidFill>
                            <a:schemeClr val="bg1">
                              <a:lumMod val="10000"/>
                            </a:schemeClr>
                          </a:solidFill>
                          <a:effectLst/>
                          <a:latin typeface="Times New Roman" panose="02020603050405020304" pitchFamily="18" charset="0"/>
                          <a:cs typeface="Times New Roman" panose="02020603050405020304" pitchFamily="18" charset="0"/>
                        </a:rPr>
                        <a:t>giải</a:t>
                      </a:r>
                      <a:r>
                        <a:rPr lang="en-US" sz="36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3600" dirty="0" err="1">
                          <a:solidFill>
                            <a:schemeClr val="bg1">
                              <a:lumMod val="10000"/>
                            </a:schemeClr>
                          </a:solidFill>
                          <a:effectLst/>
                          <a:latin typeface="Times New Roman" panose="02020603050405020304" pitchFamily="18" charset="0"/>
                          <a:cs typeface="Times New Roman" panose="02020603050405020304" pitchFamily="18" charset="0"/>
                        </a:rPr>
                        <a:t>quyết</a:t>
                      </a:r>
                      <a:endParaRPr lang="en-SG" sz="3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3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3537737"/>
                  </a:ext>
                </a:extLst>
              </a:tr>
            </a:tbl>
          </a:graphicData>
        </a:graphic>
      </p:graphicFrame>
      <p:sp>
        <p:nvSpPr>
          <p:cNvPr id="4" name="TextBox 3">
            <a:extLst>
              <a:ext uri="{FF2B5EF4-FFF2-40B4-BE49-F238E27FC236}">
                <a16:creationId xmlns:a16="http://schemas.microsoft.com/office/drawing/2014/main" id="{E2BC20E3-BD70-F60E-1F1A-B9D7561667DD}"/>
              </a:ext>
            </a:extLst>
          </p:cNvPr>
          <p:cNvSpPr txBox="1"/>
          <p:nvPr/>
        </p:nvSpPr>
        <p:spPr>
          <a:xfrm>
            <a:off x="2615340" y="1566620"/>
            <a:ext cx="9271860" cy="5078313"/>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Mở bài: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giới thiệu vấn đề cần giải quyết, tầm quan trọng của việc khắc phục, giải quyết vấn đề.</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Thân bài: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giải thích vấn đề cần giải quyết, phân tích vấn đề (thực trạng, nguyên nhân, tác hại) và đề xuất các giải pháp khả thi, thuyết phục.</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Kết bài: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khẳng định lại ý kiến về tầm quan trọng của việc khắc phục, giải quyết vấn đề; nêu bài học cho bản thân (về suy nghĩ, hành động).</a:t>
            </a:r>
            <a:endParaRPr kumimoji="0" lang="en-SG" sz="3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9240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additive="base">
                                        <p:cTn id="2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B703E-B5B3-C167-C34D-C2AFBB6377ED}"/>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270;p51">
            <a:extLst>
              <a:ext uri="{FF2B5EF4-FFF2-40B4-BE49-F238E27FC236}">
                <a16:creationId xmlns:a16="http://schemas.microsoft.com/office/drawing/2014/main" id="{3D6C40C2-5D6B-4AB0-FECA-B8F9843A2186}"/>
              </a:ext>
            </a:extLst>
          </p:cNvPr>
          <p:cNvSpPr txBox="1">
            <a:spLocks/>
          </p:cNvSpPr>
          <p:nvPr/>
        </p:nvSpPr>
        <p:spPr>
          <a:xfrm>
            <a:off x="2794386" y="3151201"/>
            <a:ext cx="6603228" cy="2099200"/>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7000"/>
              <a:buFont typeface="Denk One"/>
              <a:buNone/>
              <a:defRPr sz="7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914400" rtl="0" eaLnBrk="1" fontAlgn="auto" latinLnBrk="0" hangingPunct="1">
              <a:lnSpc>
                <a:spcPct val="100000"/>
              </a:lnSpc>
              <a:spcBef>
                <a:spcPts val="0"/>
              </a:spcBef>
              <a:spcAft>
                <a:spcPts val="0"/>
              </a:spcAft>
              <a:buClr>
                <a:srgbClr val="66241B"/>
              </a:buClr>
              <a:buSzPts val="7000"/>
              <a:buFont typeface="Denk One"/>
              <a:buNone/>
              <a:tabLst/>
              <a:defRPr/>
            </a:pPr>
            <a:r>
              <a:rPr kumimoji="0" lang="vi-VN" sz="6600" b="1" i="0" u="none" strike="noStrike" kern="1200" cap="none" spc="0" normalizeH="0" baseline="0" noProof="0" dirty="0">
                <a:ln>
                  <a:noFill/>
                </a:ln>
                <a:solidFill>
                  <a:srgbClr val="FFFCEC">
                    <a:lumMod val="10000"/>
                  </a:srgbClr>
                </a:solidFill>
                <a:effectLst/>
                <a:uLnTx/>
                <a:uFillTx/>
                <a:latin typeface="Denk One"/>
                <a:sym typeface="Denk One"/>
              </a:rPr>
              <a:t>Hoạt động hướng dẫn phân tích kiểu văn bản</a:t>
            </a:r>
            <a:endParaRPr kumimoji="0" lang="en-SG" sz="6600" b="0" i="0" u="none" strike="noStrike" kern="1200" cap="none" spc="0" normalizeH="0" baseline="0" noProof="0" dirty="0">
              <a:ln>
                <a:noFill/>
              </a:ln>
              <a:solidFill>
                <a:srgbClr val="FFFCEC">
                  <a:lumMod val="10000"/>
                </a:srgbClr>
              </a:solidFill>
              <a:effectLst/>
              <a:uLnTx/>
              <a:uFillTx/>
              <a:latin typeface="Denk One"/>
              <a:sym typeface="Denk One"/>
            </a:endParaRPr>
          </a:p>
        </p:txBody>
      </p:sp>
      <p:sp>
        <p:nvSpPr>
          <p:cNvPr id="5" name="Google Shape;1272;p51">
            <a:extLst>
              <a:ext uri="{FF2B5EF4-FFF2-40B4-BE49-F238E27FC236}">
                <a16:creationId xmlns:a16="http://schemas.microsoft.com/office/drawing/2014/main" id="{400D137E-6171-1FD4-2A91-D57C7FDA71EB}"/>
              </a:ext>
            </a:extLst>
          </p:cNvPr>
          <p:cNvSpPr txBox="1">
            <a:spLocks/>
          </p:cNvSpPr>
          <p:nvPr/>
        </p:nvSpPr>
        <p:spPr>
          <a:xfrm>
            <a:off x="4961679" y="236614"/>
            <a:ext cx="1899291" cy="1743053"/>
          </a:xfrm>
          <a:prstGeom prst="rect">
            <a:avLst/>
          </a:prstGeom>
          <a:solidFill>
            <a:srgbClr val="F9DB0E">
              <a:lumMod val="20000"/>
              <a:lumOff val="80000"/>
            </a:srgbClr>
          </a:solid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5000"/>
              <a:buFont typeface="Denk One"/>
              <a:buNone/>
              <a:defRPr sz="13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1219170" rtl="0" eaLnBrk="1" fontAlgn="auto" latinLnBrk="0" hangingPunct="1">
              <a:lnSpc>
                <a:spcPct val="115000"/>
              </a:lnSpc>
              <a:spcBef>
                <a:spcPts val="0"/>
              </a:spcBef>
              <a:spcAft>
                <a:spcPts val="0"/>
              </a:spcAft>
              <a:buClr>
                <a:srgbClr val="2A1B4C"/>
              </a:buClr>
              <a:buSzPts val="5000"/>
              <a:buFont typeface="Denk One"/>
              <a:buNone/>
              <a:tabLst/>
              <a:defRPr/>
            </a:pPr>
            <a:r>
              <a:rPr kumimoji="0" lang="en" sz="10666" b="1" i="0" u="none" strike="noStrike" kern="0" cap="none" spc="0" normalizeH="0" baseline="0" noProof="0" dirty="0">
                <a:ln>
                  <a:noFill/>
                </a:ln>
                <a:solidFill>
                  <a:srgbClr val="2A1B4C"/>
                </a:solidFill>
                <a:effectLst/>
                <a:uLnTx/>
                <a:uFillTx/>
                <a:latin typeface="Denk One"/>
                <a:sym typeface="Denk One"/>
              </a:rPr>
              <a:t>II</a:t>
            </a:r>
          </a:p>
        </p:txBody>
      </p:sp>
      <p:sp>
        <p:nvSpPr>
          <p:cNvPr id="6" name="Google Shape;1290;p51">
            <a:extLst>
              <a:ext uri="{FF2B5EF4-FFF2-40B4-BE49-F238E27FC236}">
                <a16:creationId xmlns:a16="http://schemas.microsoft.com/office/drawing/2014/main" id="{4384F7BE-6F38-A8F6-1B1A-696689CD2AAF}"/>
              </a:ext>
            </a:extLst>
          </p:cNvPr>
          <p:cNvSpPr/>
          <p:nvPr/>
        </p:nvSpPr>
        <p:spPr>
          <a:xfrm>
            <a:off x="3751566" y="2575889"/>
            <a:ext cx="4441879" cy="98623"/>
          </a:xfrm>
          <a:custGeom>
            <a:avLst/>
            <a:gdLst/>
            <a:ahLst/>
            <a:cxnLst/>
            <a:rect l="l" t="t" r="r" b="b"/>
            <a:pathLst>
              <a:path w="14773" h="328" extrusionOk="0">
                <a:moveTo>
                  <a:pt x="8311" y="0"/>
                </a:moveTo>
                <a:cubicBezTo>
                  <a:pt x="8003" y="0"/>
                  <a:pt x="7695" y="2"/>
                  <a:pt x="7387" y="5"/>
                </a:cubicBezTo>
                <a:cubicBezTo>
                  <a:pt x="6155" y="5"/>
                  <a:pt x="4923" y="28"/>
                  <a:pt x="3691" y="58"/>
                </a:cubicBezTo>
                <a:cubicBezTo>
                  <a:pt x="2465" y="87"/>
                  <a:pt x="1233" y="134"/>
                  <a:pt x="1" y="175"/>
                </a:cubicBezTo>
                <a:lnTo>
                  <a:pt x="7" y="263"/>
                </a:lnTo>
                <a:cubicBezTo>
                  <a:pt x="1233" y="198"/>
                  <a:pt x="2465" y="169"/>
                  <a:pt x="3697" y="151"/>
                </a:cubicBezTo>
                <a:cubicBezTo>
                  <a:pt x="4253" y="144"/>
                  <a:pt x="4808" y="140"/>
                  <a:pt x="5362" y="140"/>
                </a:cubicBezTo>
                <a:cubicBezTo>
                  <a:pt x="6037" y="140"/>
                  <a:pt x="6711" y="145"/>
                  <a:pt x="7387" y="151"/>
                </a:cubicBezTo>
                <a:cubicBezTo>
                  <a:pt x="8003" y="163"/>
                  <a:pt x="8619" y="175"/>
                  <a:pt x="9235" y="193"/>
                </a:cubicBezTo>
                <a:lnTo>
                  <a:pt x="10156" y="210"/>
                </a:lnTo>
                <a:lnTo>
                  <a:pt x="11077" y="239"/>
                </a:lnTo>
                <a:cubicBezTo>
                  <a:pt x="12309" y="269"/>
                  <a:pt x="13535" y="316"/>
                  <a:pt x="14767" y="327"/>
                </a:cubicBezTo>
                <a:lnTo>
                  <a:pt x="14772" y="245"/>
                </a:lnTo>
                <a:cubicBezTo>
                  <a:pt x="13546" y="128"/>
                  <a:pt x="12314" y="75"/>
                  <a:pt x="11082" y="40"/>
                </a:cubicBezTo>
                <a:cubicBezTo>
                  <a:pt x="10467" y="28"/>
                  <a:pt x="9851" y="11"/>
                  <a:pt x="9235" y="5"/>
                </a:cubicBezTo>
                <a:cubicBezTo>
                  <a:pt x="8927" y="2"/>
                  <a:pt x="8619" y="0"/>
                  <a:pt x="8311" y="0"/>
                </a:cubicBezTo>
                <a:close/>
              </a:path>
            </a:pathLst>
          </a:custGeom>
          <a:solidFill>
            <a:schemeClr val="bg1">
              <a:lumMod val="10000"/>
            </a:schemeClr>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Tree>
    <p:extLst>
      <p:ext uri="{BB962C8B-B14F-4D97-AF65-F5344CB8AC3E}">
        <p14:creationId xmlns:p14="http://schemas.microsoft.com/office/powerpoint/2010/main" val="852700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FCAFD-3E59-C7C9-161C-6D81632DC0C9}"/>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B99A158A-6887-BFF6-B447-316B91FA04E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47BB3B8-43C7-8EF0-168A-A08A9C25ED57}"/>
              </a:ext>
            </a:extLst>
          </p:cNvPr>
          <p:cNvSpPr txBox="1"/>
          <p:nvPr/>
        </p:nvSpPr>
        <p:spPr>
          <a:xfrm>
            <a:off x="2808102" y="311025"/>
            <a:ext cx="7780214" cy="538609"/>
          </a:xfrm>
          <a:prstGeom prst="rect">
            <a:avLst/>
          </a:prstGeom>
          <a:noFill/>
        </p:spPr>
        <p:txBody>
          <a:bodyPr wrap="square">
            <a:spAutoFit/>
          </a:bodyPr>
          <a:lstStyle/>
          <a:p>
            <a:r>
              <a:rPr lang="vi-VN" sz="2900" b="1" dirty="0">
                <a:latin typeface="Times New Roman" panose="02020603050405020304" pitchFamily="18" charset="0"/>
                <a:cs typeface="Times New Roman" panose="02020603050405020304" pitchFamily="18" charset="0"/>
              </a:rPr>
              <a:t>2. Hoạt động </a:t>
            </a:r>
            <a:r>
              <a:rPr lang="en-US" sz="2900" b="1" dirty="0" err="1">
                <a:latin typeface="Times New Roman" panose="02020603050405020304" pitchFamily="18" charset="0"/>
                <a:cs typeface="Times New Roman" panose="02020603050405020304" pitchFamily="18" charset="0"/>
              </a:rPr>
              <a:t>hướng</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dẫn</a:t>
            </a:r>
            <a:r>
              <a:rPr lang="en-US" sz="2900" b="1" dirty="0">
                <a:latin typeface="Times New Roman" panose="02020603050405020304" pitchFamily="18" charset="0"/>
                <a:cs typeface="Times New Roman" panose="02020603050405020304" pitchFamily="18" charset="0"/>
              </a:rPr>
              <a:t> </a:t>
            </a:r>
            <a:r>
              <a:rPr lang="vi-VN" sz="2900" b="1" dirty="0">
                <a:latin typeface="Times New Roman" panose="02020603050405020304" pitchFamily="18" charset="0"/>
                <a:cs typeface="Times New Roman" panose="02020603050405020304" pitchFamily="18" charset="0"/>
              </a:rPr>
              <a:t>phân tích kiểu </a:t>
            </a:r>
            <a:r>
              <a:rPr lang="en-US" sz="2900" b="1" dirty="0" err="1">
                <a:latin typeface="Times New Roman" panose="02020603050405020304" pitchFamily="18" charset="0"/>
                <a:cs typeface="Times New Roman" panose="02020603050405020304" pitchFamily="18" charset="0"/>
              </a:rPr>
              <a:t>vb</a:t>
            </a:r>
            <a:endParaRPr lang="en-SG" sz="2900" dirty="0">
              <a:latin typeface="Times New Roman" panose="02020603050405020304" pitchFamily="18" charset="0"/>
              <a:cs typeface="Times New Roman" panose="02020603050405020304" pitchFamily="18" charset="0"/>
            </a:endParaRPr>
          </a:p>
        </p:txBody>
      </p:sp>
      <p:grpSp>
        <p:nvGrpSpPr>
          <p:cNvPr id="2" name="组合 39">
            <a:extLst>
              <a:ext uri="{FF2B5EF4-FFF2-40B4-BE49-F238E27FC236}">
                <a16:creationId xmlns:a16="http://schemas.microsoft.com/office/drawing/2014/main" id="{41637EA7-8886-7B40-7CC7-78D20A6FBAF2}"/>
              </a:ext>
            </a:extLst>
          </p:cNvPr>
          <p:cNvGrpSpPr/>
          <p:nvPr/>
        </p:nvGrpSpPr>
        <p:grpSpPr>
          <a:xfrm>
            <a:off x="5355088" y="1228351"/>
            <a:ext cx="4518581" cy="1105991"/>
            <a:chOff x="73349" y="1614466"/>
            <a:chExt cx="5749785" cy="1960373"/>
          </a:xfrm>
        </p:grpSpPr>
        <p:grpSp>
          <p:nvGrpSpPr>
            <p:cNvPr id="4" name="组合 34">
              <a:extLst>
                <a:ext uri="{FF2B5EF4-FFF2-40B4-BE49-F238E27FC236}">
                  <a16:creationId xmlns:a16="http://schemas.microsoft.com/office/drawing/2014/main" id="{FABCAA8B-6123-EF47-C73A-71982C4BB1F3}"/>
                </a:ext>
              </a:extLst>
            </p:cNvPr>
            <p:cNvGrpSpPr/>
            <p:nvPr/>
          </p:nvGrpSpPr>
          <p:grpSpPr>
            <a:xfrm>
              <a:off x="73349" y="1614467"/>
              <a:ext cx="5749785" cy="1960372"/>
              <a:chOff x="569774" y="1614467"/>
              <a:chExt cx="4732684" cy="1960372"/>
            </a:xfrm>
          </p:grpSpPr>
          <p:sp>
            <p:nvSpPr>
              <p:cNvPr id="7" name="圆角矩形 30">
                <a:extLst>
                  <a:ext uri="{FF2B5EF4-FFF2-40B4-BE49-F238E27FC236}">
                    <a16:creationId xmlns:a16="http://schemas.microsoft.com/office/drawing/2014/main" id="{ED475838-CD38-E8D1-CECB-42920589ECEF}"/>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0" cap="none" spc="0" normalizeH="0" baseline="0" noProof="0">
                  <a:ln>
                    <a:noFill/>
                  </a:ln>
                  <a:solidFill>
                    <a:prstClr val="white"/>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8" name="圆角矩形 31">
                <a:extLst>
                  <a:ext uri="{FF2B5EF4-FFF2-40B4-BE49-F238E27FC236}">
                    <a16:creationId xmlns:a16="http://schemas.microsoft.com/office/drawing/2014/main" id="{EA37905D-0A83-521A-CAF4-0BD79EFE3BBF}"/>
                  </a:ext>
                </a:extLst>
              </p:cNvPr>
              <p:cNvSpPr/>
              <p:nvPr/>
            </p:nvSpPr>
            <p:spPr>
              <a:xfrm>
                <a:off x="694221" y="1820039"/>
                <a:ext cx="4561871" cy="1550312"/>
              </a:xfrm>
              <a:prstGeom prst="roundRect">
                <a:avLst>
                  <a:gd name="adj" fmla="val 10006"/>
                </a:avLst>
              </a:prstGeom>
              <a:solidFill>
                <a:srgbClr val="DC541E">
                  <a:lumMod val="20000"/>
                  <a:lumOff val="80000"/>
                </a:srgbClr>
              </a:solidFill>
              <a:ln w="25400" cap="rnd" cmpd="sng" algn="ctr">
                <a:noFill/>
                <a:prstDash val="lgDash"/>
                <a:round/>
              </a:ln>
              <a:effectLst/>
            </p:spPr>
            <p:txBody>
              <a:bodyPr rtlCol="0" anchor="ctr"/>
              <a:lstStyle/>
              <a:p>
                <a:pPr marL="0" marR="0" lvl="0" indent="0" algn="ctr" defTabSz="914354" rtl="0" eaLnBrk="1" fontAlgn="auto" latinLnBrk="0" hangingPunct="1">
                  <a:lnSpc>
                    <a:spcPct val="100000"/>
                  </a:lnSpc>
                  <a:spcBef>
                    <a:spcPts val="0"/>
                  </a:spcBef>
                  <a:spcAft>
                    <a:spcPts val="80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NHIỆM VỤ</a:t>
                </a:r>
                <a:endParaRPr kumimoji="0" lang="en-SG" sz="7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6" name="矩形 33">
              <a:extLst>
                <a:ext uri="{FF2B5EF4-FFF2-40B4-BE49-F238E27FC236}">
                  <a16:creationId xmlns:a16="http://schemas.microsoft.com/office/drawing/2014/main" id="{00C4CA4A-E5ED-5840-66D2-495CC915C519}"/>
                </a:ext>
              </a:extLst>
            </p:cNvPr>
            <p:cNvSpPr/>
            <p:nvPr/>
          </p:nvSpPr>
          <p:spPr>
            <a:xfrm>
              <a:off x="627264" y="1614466"/>
              <a:ext cx="4572002" cy="1748327"/>
            </a:xfrm>
            <a:prstGeom prst="rect">
              <a:avLst/>
            </a:prstGeom>
          </p:spPr>
          <p:txBody>
            <a:bodyPr>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sz="4400" b="1" i="0" u="none" strike="noStrike" kern="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Arial"/>
              </a:endParaRPr>
            </a:p>
          </p:txBody>
        </p:sp>
      </p:grpSp>
      <p:grpSp>
        <p:nvGrpSpPr>
          <p:cNvPr id="9" name="组合 38">
            <a:extLst>
              <a:ext uri="{FF2B5EF4-FFF2-40B4-BE49-F238E27FC236}">
                <a16:creationId xmlns:a16="http://schemas.microsoft.com/office/drawing/2014/main" id="{D57C7B96-9B52-39F3-BB11-23114979B93D}"/>
              </a:ext>
            </a:extLst>
          </p:cNvPr>
          <p:cNvGrpSpPr/>
          <p:nvPr/>
        </p:nvGrpSpPr>
        <p:grpSpPr>
          <a:xfrm>
            <a:off x="3601845" y="2860985"/>
            <a:ext cx="8204332" cy="3685990"/>
            <a:chOff x="440180" y="3419486"/>
            <a:chExt cx="4946168" cy="2127299"/>
          </a:xfrm>
        </p:grpSpPr>
        <p:grpSp>
          <p:nvGrpSpPr>
            <p:cNvPr id="10" name="组合 35">
              <a:extLst>
                <a:ext uri="{FF2B5EF4-FFF2-40B4-BE49-F238E27FC236}">
                  <a16:creationId xmlns:a16="http://schemas.microsoft.com/office/drawing/2014/main" id="{8930E1E1-0819-BF63-F71B-E2B3B20ED876}"/>
                </a:ext>
              </a:extLst>
            </p:cNvPr>
            <p:cNvGrpSpPr/>
            <p:nvPr/>
          </p:nvGrpSpPr>
          <p:grpSpPr>
            <a:xfrm>
              <a:off x="440180" y="3419486"/>
              <a:ext cx="4946168" cy="2127299"/>
              <a:chOff x="871714" y="1500142"/>
              <a:chExt cx="4071222" cy="1553976"/>
            </a:xfrm>
          </p:grpSpPr>
          <p:sp>
            <p:nvSpPr>
              <p:cNvPr id="12" name="圆角矩形 36">
                <a:extLst>
                  <a:ext uri="{FF2B5EF4-FFF2-40B4-BE49-F238E27FC236}">
                    <a16:creationId xmlns:a16="http://schemas.microsoft.com/office/drawing/2014/main" id="{97CEE329-F656-A9E0-AF41-7AA6666DF6D1}"/>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3" name="圆角矩形 37">
                <a:extLst>
                  <a:ext uri="{FF2B5EF4-FFF2-40B4-BE49-F238E27FC236}">
                    <a16:creationId xmlns:a16="http://schemas.microsoft.com/office/drawing/2014/main" id="{082CD38F-2A3C-E01A-8686-26068677ACFB}"/>
                  </a:ext>
                </a:extLst>
              </p:cNvPr>
              <p:cNvSpPr/>
              <p:nvPr/>
            </p:nvSpPr>
            <p:spPr>
              <a:xfrm>
                <a:off x="916564" y="1618129"/>
                <a:ext cx="3909351" cy="1355747"/>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1" name="矩形 1">
              <a:extLst>
                <a:ext uri="{FF2B5EF4-FFF2-40B4-BE49-F238E27FC236}">
                  <a16:creationId xmlns:a16="http://schemas.microsoft.com/office/drawing/2014/main" id="{55D5983D-1B30-D0B9-02B0-3B74BE0E3B81}"/>
                </a:ext>
              </a:extLst>
            </p:cNvPr>
            <p:cNvSpPr/>
            <p:nvPr/>
          </p:nvSpPr>
          <p:spPr>
            <a:xfrm>
              <a:off x="627264" y="3712591"/>
              <a:ext cx="4463927" cy="251845"/>
            </a:xfrm>
            <a:prstGeom prst="rect">
              <a:avLst/>
            </a:prstGeom>
          </p:spPr>
          <p:txBody>
            <a:bodyPr wrap="square">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4" name="组合 11">
            <a:extLst>
              <a:ext uri="{FF2B5EF4-FFF2-40B4-BE49-F238E27FC236}">
                <a16:creationId xmlns:a16="http://schemas.microsoft.com/office/drawing/2014/main" id="{591218A3-397C-DFD2-4B69-E97C6180AA34}"/>
              </a:ext>
            </a:extLst>
          </p:cNvPr>
          <p:cNvGrpSpPr/>
          <p:nvPr/>
        </p:nvGrpSpPr>
        <p:grpSpPr>
          <a:xfrm>
            <a:off x="6685562" y="2479420"/>
            <a:ext cx="2356231" cy="296980"/>
            <a:chOff x="1500706" y="3155738"/>
            <a:chExt cx="2697446" cy="362310"/>
          </a:xfrm>
        </p:grpSpPr>
        <p:sp>
          <p:nvSpPr>
            <p:cNvPr id="15" name="燕尾形 40">
              <a:extLst>
                <a:ext uri="{FF2B5EF4-FFF2-40B4-BE49-F238E27FC236}">
                  <a16:creationId xmlns:a16="http://schemas.microsoft.com/office/drawing/2014/main" id="{3F03360F-FA32-B5C5-4C89-3FFB1810BE17}"/>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6" name="燕尾形 41">
              <a:extLst>
                <a:ext uri="{FF2B5EF4-FFF2-40B4-BE49-F238E27FC236}">
                  <a16:creationId xmlns:a16="http://schemas.microsoft.com/office/drawing/2014/main" id="{3B49A261-7EE0-3532-FDA7-96B29E33B67B}"/>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燕尾形 42">
              <a:extLst>
                <a:ext uri="{FF2B5EF4-FFF2-40B4-BE49-F238E27FC236}">
                  <a16:creationId xmlns:a16="http://schemas.microsoft.com/office/drawing/2014/main" id="{CE3C4F54-6CD8-03D7-FFA6-98B54365AFBC}"/>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8" name="TextBox 17">
            <a:extLst>
              <a:ext uri="{FF2B5EF4-FFF2-40B4-BE49-F238E27FC236}">
                <a16:creationId xmlns:a16="http://schemas.microsoft.com/office/drawing/2014/main" id="{5D4DE765-3AAA-114E-5C4B-6AD084F0C21E}"/>
              </a:ext>
            </a:extLst>
          </p:cNvPr>
          <p:cNvSpPr txBox="1"/>
          <p:nvPr/>
        </p:nvSpPr>
        <p:spPr>
          <a:xfrm>
            <a:off x="3720478" y="3146691"/>
            <a:ext cx="7746592" cy="3170099"/>
          </a:xfrm>
          <a:prstGeom prst="rect">
            <a:avLst/>
          </a:prstGeom>
          <a:noFill/>
        </p:spPr>
        <p:txBody>
          <a:bodyPr wrap="square">
            <a:spAutoFit/>
          </a:bodyPr>
          <a:lstStyle/>
          <a:p>
            <a:pPr algn="just"/>
            <a:r>
              <a:rPr lang="vi-VN" sz="4000" dirty="0">
                <a:solidFill>
                  <a:schemeClr val="bg1">
                    <a:lumMod val="10000"/>
                  </a:schemeClr>
                </a:solidFill>
                <a:latin typeface="+mj-lt"/>
              </a:rPr>
              <a:t>HS đọc thầm VB </a:t>
            </a:r>
            <a:r>
              <a:rPr lang="vi-VN" sz="4000" i="1" dirty="0">
                <a:solidFill>
                  <a:schemeClr val="bg1">
                    <a:lumMod val="10000"/>
                  </a:schemeClr>
                </a:solidFill>
                <a:latin typeface="+mj-lt"/>
              </a:rPr>
              <a:t>Những giải pháp khắc phục tình trạng tin giả trên mạng Internet, </a:t>
            </a:r>
            <a:r>
              <a:rPr lang="vi-VN" sz="4000" dirty="0">
                <a:solidFill>
                  <a:schemeClr val="bg1">
                    <a:lumMod val="10000"/>
                  </a:schemeClr>
                </a:solidFill>
                <a:latin typeface="+mj-lt"/>
              </a:rPr>
              <a:t>chú ý đến những phần được đánh số và khung thông tin tương ứng bên phải VB.</a:t>
            </a:r>
            <a:endParaRPr lang="en-SG" sz="4000" dirty="0">
              <a:solidFill>
                <a:schemeClr val="bg1">
                  <a:lumMod val="10000"/>
                </a:schemeClr>
              </a:solidFill>
              <a:latin typeface="+mj-lt"/>
            </a:endParaRPr>
          </a:p>
        </p:txBody>
      </p:sp>
      <p:grpSp>
        <p:nvGrpSpPr>
          <p:cNvPr id="19" name="Google Shape;897;p36">
            <a:extLst>
              <a:ext uri="{FF2B5EF4-FFF2-40B4-BE49-F238E27FC236}">
                <a16:creationId xmlns:a16="http://schemas.microsoft.com/office/drawing/2014/main" id="{384C006A-C9F4-400B-E314-7BAF0A95CA00}"/>
              </a:ext>
            </a:extLst>
          </p:cNvPr>
          <p:cNvGrpSpPr/>
          <p:nvPr/>
        </p:nvGrpSpPr>
        <p:grpSpPr>
          <a:xfrm>
            <a:off x="529949" y="3667550"/>
            <a:ext cx="3071895" cy="3058041"/>
            <a:chOff x="698048" y="2449711"/>
            <a:chExt cx="2518653" cy="2339916"/>
          </a:xfrm>
        </p:grpSpPr>
        <p:sp>
          <p:nvSpPr>
            <p:cNvPr id="21" name="Google Shape;902;p36">
              <a:extLst>
                <a:ext uri="{FF2B5EF4-FFF2-40B4-BE49-F238E27FC236}">
                  <a16:creationId xmlns:a16="http://schemas.microsoft.com/office/drawing/2014/main" id="{43C74EAD-882A-5FF0-EB52-ECD7B29ABD0E}"/>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2" name="Google Shape;903;p36">
              <a:extLst>
                <a:ext uri="{FF2B5EF4-FFF2-40B4-BE49-F238E27FC236}">
                  <a16:creationId xmlns:a16="http://schemas.microsoft.com/office/drawing/2014/main" id="{08E1F47B-C51A-4FC3-5B3E-A62B6A60FAD1}"/>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3" name="Google Shape;904;p36">
              <a:extLst>
                <a:ext uri="{FF2B5EF4-FFF2-40B4-BE49-F238E27FC236}">
                  <a16:creationId xmlns:a16="http://schemas.microsoft.com/office/drawing/2014/main" id="{279BF436-D9B1-0F0E-8F1C-B6D4B584E70C}"/>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4" name="Google Shape;905;p36">
              <a:extLst>
                <a:ext uri="{FF2B5EF4-FFF2-40B4-BE49-F238E27FC236}">
                  <a16:creationId xmlns:a16="http://schemas.microsoft.com/office/drawing/2014/main" id="{383522F5-C366-8F13-1B34-DFDBAB795F00}"/>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5" name="Google Shape;906;p36">
              <a:extLst>
                <a:ext uri="{FF2B5EF4-FFF2-40B4-BE49-F238E27FC236}">
                  <a16:creationId xmlns:a16="http://schemas.microsoft.com/office/drawing/2014/main" id="{7E879BF3-B036-7F77-2AB8-77C15670997B}"/>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6" name="Google Shape;907;p36">
              <a:extLst>
                <a:ext uri="{FF2B5EF4-FFF2-40B4-BE49-F238E27FC236}">
                  <a16:creationId xmlns:a16="http://schemas.microsoft.com/office/drawing/2014/main" id="{4348AFEA-E35C-9A84-4311-ADB6AFC8BCBD}"/>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7" name="Google Shape;908;p36">
              <a:extLst>
                <a:ext uri="{FF2B5EF4-FFF2-40B4-BE49-F238E27FC236}">
                  <a16:creationId xmlns:a16="http://schemas.microsoft.com/office/drawing/2014/main" id="{32B4A93D-37E2-37E5-C22B-EDAD1340DC12}"/>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8" name="Google Shape;910;p36">
              <a:extLst>
                <a:ext uri="{FF2B5EF4-FFF2-40B4-BE49-F238E27FC236}">
                  <a16:creationId xmlns:a16="http://schemas.microsoft.com/office/drawing/2014/main" id="{5B6EC50C-B2C4-98A5-1CA0-4A0E29BC8DB0}"/>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9" name="Google Shape;911;p36">
              <a:extLst>
                <a:ext uri="{FF2B5EF4-FFF2-40B4-BE49-F238E27FC236}">
                  <a16:creationId xmlns:a16="http://schemas.microsoft.com/office/drawing/2014/main" id="{DFD43AB1-B373-CD00-5770-3780E022677B}"/>
                </a:ext>
              </a:extLst>
            </p:cNvPr>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30" name="Google Shape;912;p36">
              <a:extLst>
                <a:ext uri="{FF2B5EF4-FFF2-40B4-BE49-F238E27FC236}">
                  <a16:creationId xmlns:a16="http://schemas.microsoft.com/office/drawing/2014/main" id="{D108FA76-73BE-023B-947F-302E511A0784}"/>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31" name="Google Shape;913;p36">
              <a:extLst>
                <a:ext uri="{FF2B5EF4-FFF2-40B4-BE49-F238E27FC236}">
                  <a16:creationId xmlns:a16="http://schemas.microsoft.com/office/drawing/2014/main" id="{3678EF5D-DAA5-5D72-3658-36DAE456D408}"/>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32" name="Google Shape;914;p36">
              <a:extLst>
                <a:ext uri="{FF2B5EF4-FFF2-40B4-BE49-F238E27FC236}">
                  <a16:creationId xmlns:a16="http://schemas.microsoft.com/office/drawing/2014/main" id="{CFB70461-0F29-D740-FC15-41ECD72B2E3E}"/>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33" name="Google Shape;915;p36">
              <a:extLst>
                <a:ext uri="{FF2B5EF4-FFF2-40B4-BE49-F238E27FC236}">
                  <a16:creationId xmlns:a16="http://schemas.microsoft.com/office/drawing/2014/main" id="{DF1F8144-9DDD-AFAF-B928-AB0BD75C875A}"/>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34" name="Google Shape;916;p36">
              <a:extLst>
                <a:ext uri="{FF2B5EF4-FFF2-40B4-BE49-F238E27FC236}">
                  <a16:creationId xmlns:a16="http://schemas.microsoft.com/office/drawing/2014/main" id="{B67C034D-CDA6-935D-067B-9F1645CA966D}"/>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35" name="Google Shape;917;p36">
              <a:extLst>
                <a:ext uri="{FF2B5EF4-FFF2-40B4-BE49-F238E27FC236}">
                  <a16:creationId xmlns:a16="http://schemas.microsoft.com/office/drawing/2014/main" id="{9B62DBD2-C6D3-B636-DBD8-188087042BF9}"/>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36" name="Google Shape;918;p36">
              <a:extLst>
                <a:ext uri="{FF2B5EF4-FFF2-40B4-BE49-F238E27FC236}">
                  <a16:creationId xmlns:a16="http://schemas.microsoft.com/office/drawing/2014/main" id="{DC8B3025-39AC-18B7-BFC0-57C4EBD3CCAC}"/>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37" name="Google Shape;919;p36">
              <a:extLst>
                <a:ext uri="{FF2B5EF4-FFF2-40B4-BE49-F238E27FC236}">
                  <a16:creationId xmlns:a16="http://schemas.microsoft.com/office/drawing/2014/main" id="{A43FD377-C7BD-FBEF-8B69-51B596C97332}"/>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38" name="Google Shape;920;p36">
              <a:extLst>
                <a:ext uri="{FF2B5EF4-FFF2-40B4-BE49-F238E27FC236}">
                  <a16:creationId xmlns:a16="http://schemas.microsoft.com/office/drawing/2014/main" id="{A5E7A8D1-0748-6CDB-C8BC-B20EDF0262B4}"/>
                </a:ext>
              </a:extLst>
            </p:cNvPr>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39" name="Google Shape;924;p36">
              <a:extLst>
                <a:ext uri="{FF2B5EF4-FFF2-40B4-BE49-F238E27FC236}">
                  <a16:creationId xmlns:a16="http://schemas.microsoft.com/office/drawing/2014/main" id="{1B803933-D7C4-7258-8D7A-9CD12BC73499}"/>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999E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40" name="Google Shape;925;p36">
              <a:extLst>
                <a:ext uri="{FF2B5EF4-FFF2-40B4-BE49-F238E27FC236}">
                  <a16:creationId xmlns:a16="http://schemas.microsoft.com/office/drawing/2014/main" id="{D1C8DC1D-635C-BD47-15AD-CF4B84BD73A5}"/>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999E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41" name="Google Shape;926;p36">
              <a:extLst>
                <a:ext uri="{FF2B5EF4-FFF2-40B4-BE49-F238E27FC236}">
                  <a16:creationId xmlns:a16="http://schemas.microsoft.com/office/drawing/2014/main" id="{B144C9C5-6613-ADED-0BA0-EA2AAF40902B}"/>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42" name="Google Shape;927;p36">
              <a:extLst>
                <a:ext uri="{FF2B5EF4-FFF2-40B4-BE49-F238E27FC236}">
                  <a16:creationId xmlns:a16="http://schemas.microsoft.com/office/drawing/2014/main" id="{C300C8C7-2657-4FA8-E985-7C6D8CD36B95}"/>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43" name="Google Shape;928;p36">
              <a:extLst>
                <a:ext uri="{FF2B5EF4-FFF2-40B4-BE49-F238E27FC236}">
                  <a16:creationId xmlns:a16="http://schemas.microsoft.com/office/drawing/2014/main" id="{B12A1B64-6AE9-5A1A-5DFB-812E95F0C226}"/>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999E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44" name="Google Shape;929;p36">
              <a:extLst>
                <a:ext uri="{FF2B5EF4-FFF2-40B4-BE49-F238E27FC236}">
                  <a16:creationId xmlns:a16="http://schemas.microsoft.com/office/drawing/2014/main" id="{8B6D92DA-B1CA-7608-0C09-56F578900A29}"/>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45" name="Google Shape;930;p36">
              <a:extLst>
                <a:ext uri="{FF2B5EF4-FFF2-40B4-BE49-F238E27FC236}">
                  <a16:creationId xmlns:a16="http://schemas.microsoft.com/office/drawing/2014/main" id="{6D292386-57A7-2E3C-B911-4B80611F20FD}"/>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46" name="Google Shape;931;p36">
              <a:extLst>
                <a:ext uri="{FF2B5EF4-FFF2-40B4-BE49-F238E27FC236}">
                  <a16:creationId xmlns:a16="http://schemas.microsoft.com/office/drawing/2014/main" id="{488F3649-50A0-D307-3B13-F0347B17E99A}"/>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47" name="Google Shape;932;p36">
              <a:extLst>
                <a:ext uri="{FF2B5EF4-FFF2-40B4-BE49-F238E27FC236}">
                  <a16:creationId xmlns:a16="http://schemas.microsoft.com/office/drawing/2014/main" id="{011AA8C7-D509-8F38-14EE-7A65DD8735AE}"/>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48" name="Google Shape;933;p36">
              <a:extLst>
                <a:ext uri="{FF2B5EF4-FFF2-40B4-BE49-F238E27FC236}">
                  <a16:creationId xmlns:a16="http://schemas.microsoft.com/office/drawing/2014/main" id="{73A2F87C-7947-41DF-B0DF-BDFE15E3A862}"/>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49" name="Google Shape;934;p36">
              <a:extLst>
                <a:ext uri="{FF2B5EF4-FFF2-40B4-BE49-F238E27FC236}">
                  <a16:creationId xmlns:a16="http://schemas.microsoft.com/office/drawing/2014/main" id="{4D4F4C84-694C-6981-57A4-7615AC0E8D8A}"/>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50" name="Google Shape;935;p36">
              <a:extLst>
                <a:ext uri="{FF2B5EF4-FFF2-40B4-BE49-F238E27FC236}">
                  <a16:creationId xmlns:a16="http://schemas.microsoft.com/office/drawing/2014/main" id="{3CDD0FD4-4556-6294-1D11-C0CFB7CA217A}"/>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51" name="Google Shape;936;p36">
              <a:extLst>
                <a:ext uri="{FF2B5EF4-FFF2-40B4-BE49-F238E27FC236}">
                  <a16:creationId xmlns:a16="http://schemas.microsoft.com/office/drawing/2014/main" id="{A76150BD-CA2E-1591-C579-FB275599807B}"/>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52" name="Google Shape;937;p36">
              <a:extLst>
                <a:ext uri="{FF2B5EF4-FFF2-40B4-BE49-F238E27FC236}">
                  <a16:creationId xmlns:a16="http://schemas.microsoft.com/office/drawing/2014/main" id="{2B3FD999-D6F0-F397-AD48-B67A581A58C2}"/>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F095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53" name="Google Shape;938;p36">
              <a:extLst>
                <a:ext uri="{FF2B5EF4-FFF2-40B4-BE49-F238E27FC236}">
                  <a16:creationId xmlns:a16="http://schemas.microsoft.com/office/drawing/2014/main" id="{7C93A9D0-E79C-740B-2F16-0BD4BBBFF15C}"/>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54" name="Google Shape;939;p36">
              <a:extLst>
                <a:ext uri="{FF2B5EF4-FFF2-40B4-BE49-F238E27FC236}">
                  <a16:creationId xmlns:a16="http://schemas.microsoft.com/office/drawing/2014/main" id="{3135041D-73E4-3186-A112-BAB60E4E1DAC}"/>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55" name="Google Shape;940;p36">
              <a:extLst>
                <a:ext uri="{FF2B5EF4-FFF2-40B4-BE49-F238E27FC236}">
                  <a16:creationId xmlns:a16="http://schemas.microsoft.com/office/drawing/2014/main" id="{4BE1545D-3DD3-2257-1357-CBD75B2A4784}"/>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56" name="Google Shape;941;p36">
              <a:extLst>
                <a:ext uri="{FF2B5EF4-FFF2-40B4-BE49-F238E27FC236}">
                  <a16:creationId xmlns:a16="http://schemas.microsoft.com/office/drawing/2014/main" id="{695FCD57-25D2-F3AC-E64F-84294DF94C00}"/>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57" name="Google Shape;942;p36">
              <a:extLst>
                <a:ext uri="{FF2B5EF4-FFF2-40B4-BE49-F238E27FC236}">
                  <a16:creationId xmlns:a16="http://schemas.microsoft.com/office/drawing/2014/main" id="{80BB0D8A-0A92-EF14-8830-34298215E028}"/>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58" name="Google Shape;943;p36">
              <a:extLst>
                <a:ext uri="{FF2B5EF4-FFF2-40B4-BE49-F238E27FC236}">
                  <a16:creationId xmlns:a16="http://schemas.microsoft.com/office/drawing/2014/main" id="{907A02A7-AA27-1F23-A000-67A7F05FEC8D}"/>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59" name="Google Shape;944;p36">
              <a:extLst>
                <a:ext uri="{FF2B5EF4-FFF2-40B4-BE49-F238E27FC236}">
                  <a16:creationId xmlns:a16="http://schemas.microsoft.com/office/drawing/2014/main" id="{32A9075B-CF16-3519-145A-AC884EF9FFB1}"/>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60" name="Google Shape;945;p36">
              <a:extLst>
                <a:ext uri="{FF2B5EF4-FFF2-40B4-BE49-F238E27FC236}">
                  <a16:creationId xmlns:a16="http://schemas.microsoft.com/office/drawing/2014/main" id="{B5579A32-2C4B-3F95-0660-1C1A0F95BD75}"/>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61" name="Google Shape;946;p36">
              <a:extLst>
                <a:ext uri="{FF2B5EF4-FFF2-40B4-BE49-F238E27FC236}">
                  <a16:creationId xmlns:a16="http://schemas.microsoft.com/office/drawing/2014/main" id="{97FC7DD2-D1CC-93CF-5376-32CF505D8AE8}"/>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62" name="Google Shape;947;p36">
              <a:extLst>
                <a:ext uri="{FF2B5EF4-FFF2-40B4-BE49-F238E27FC236}">
                  <a16:creationId xmlns:a16="http://schemas.microsoft.com/office/drawing/2014/main" id="{FA838461-6C5F-A9E6-BA4A-F45DAA97369A}"/>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63" name="Google Shape;948;p36">
              <a:extLst>
                <a:ext uri="{FF2B5EF4-FFF2-40B4-BE49-F238E27FC236}">
                  <a16:creationId xmlns:a16="http://schemas.microsoft.com/office/drawing/2014/main" id="{71C9247E-C3C1-01A9-0461-323F94DE8C78}"/>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64" name="Google Shape;949;p36">
              <a:extLst>
                <a:ext uri="{FF2B5EF4-FFF2-40B4-BE49-F238E27FC236}">
                  <a16:creationId xmlns:a16="http://schemas.microsoft.com/office/drawing/2014/main" id="{E48097CB-773B-2791-3A14-75B803F6D343}"/>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65" name="Google Shape;950;p36">
              <a:extLst>
                <a:ext uri="{FF2B5EF4-FFF2-40B4-BE49-F238E27FC236}">
                  <a16:creationId xmlns:a16="http://schemas.microsoft.com/office/drawing/2014/main" id="{A644DB7C-D081-1915-B886-6AB5380C323E}"/>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66" name="Google Shape;951;p36">
              <a:extLst>
                <a:ext uri="{FF2B5EF4-FFF2-40B4-BE49-F238E27FC236}">
                  <a16:creationId xmlns:a16="http://schemas.microsoft.com/office/drawing/2014/main" id="{9CB01690-6CBB-AC45-D605-D2252DAC2BA8}"/>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67" name="Google Shape;952;p36">
              <a:extLst>
                <a:ext uri="{FF2B5EF4-FFF2-40B4-BE49-F238E27FC236}">
                  <a16:creationId xmlns:a16="http://schemas.microsoft.com/office/drawing/2014/main" id="{39D12DE5-269A-D418-CD77-D75111D3E08D}"/>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68" name="Google Shape;953;p36">
              <a:extLst>
                <a:ext uri="{FF2B5EF4-FFF2-40B4-BE49-F238E27FC236}">
                  <a16:creationId xmlns:a16="http://schemas.microsoft.com/office/drawing/2014/main" id="{6BAC409D-564D-2540-26CD-A2F16D65A0EC}"/>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69" name="Google Shape;954;p36">
              <a:extLst>
                <a:ext uri="{FF2B5EF4-FFF2-40B4-BE49-F238E27FC236}">
                  <a16:creationId xmlns:a16="http://schemas.microsoft.com/office/drawing/2014/main" id="{53FC4A86-B8F7-B3BD-991B-1A82A1481ADE}"/>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70" name="Google Shape;955;p36">
              <a:extLst>
                <a:ext uri="{FF2B5EF4-FFF2-40B4-BE49-F238E27FC236}">
                  <a16:creationId xmlns:a16="http://schemas.microsoft.com/office/drawing/2014/main" id="{AC40BFB5-F4AF-D4D9-5CD1-247E2059C621}"/>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71" name="Google Shape;956;p36">
              <a:extLst>
                <a:ext uri="{FF2B5EF4-FFF2-40B4-BE49-F238E27FC236}">
                  <a16:creationId xmlns:a16="http://schemas.microsoft.com/office/drawing/2014/main" id="{ECAE7A08-E02E-6C9F-3AA6-BCD4D01B695A}"/>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72" name="Google Shape;957;p36">
              <a:extLst>
                <a:ext uri="{FF2B5EF4-FFF2-40B4-BE49-F238E27FC236}">
                  <a16:creationId xmlns:a16="http://schemas.microsoft.com/office/drawing/2014/main" id="{8B564CE4-D4E4-85C1-318E-723445258508}"/>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73" name="Google Shape;958;p36">
              <a:extLst>
                <a:ext uri="{FF2B5EF4-FFF2-40B4-BE49-F238E27FC236}">
                  <a16:creationId xmlns:a16="http://schemas.microsoft.com/office/drawing/2014/main" id="{7C973759-20B0-879E-F657-AD8DF3965838}"/>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74" name="Google Shape;959;p36">
              <a:extLst>
                <a:ext uri="{FF2B5EF4-FFF2-40B4-BE49-F238E27FC236}">
                  <a16:creationId xmlns:a16="http://schemas.microsoft.com/office/drawing/2014/main" id="{F6E7538F-7A6E-7857-D882-36DB139865E5}"/>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grpSp>
    </p:spTree>
    <p:extLst>
      <p:ext uri="{BB962C8B-B14F-4D97-AF65-F5344CB8AC3E}">
        <p14:creationId xmlns:p14="http://schemas.microsoft.com/office/powerpoint/2010/main" val="484051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BDBC9-FA00-CF0D-EE0F-8505DF8638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5B51CED-A974-479A-75AF-3A653792D1C2}"/>
              </a:ext>
            </a:extLst>
          </p:cNvPr>
          <p:cNvPicPr>
            <a:picLocks noChangeAspect="1"/>
          </p:cNvPicPr>
          <p:nvPr/>
        </p:nvPicPr>
        <p:blipFill>
          <a:blip r:embed="rId2"/>
          <a:stretch>
            <a:fillRect/>
          </a:stretch>
        </p:blipFill>
        <p:spPr>
          <a:xfrm>
            <a:off x="-48804" y="0"/>
            <a:ext cx="12192000" cy="6858000"/>
          </a:xfrm>
          <a:prstGeom prst="rect">
            <a:avLst/>
          </a:prstGeom>
        </p:spPr>
      </p:pic>
      <p:sp>
        <p:nvSpPr>
          <p:cNvPr id="5" name="TextBox 4">
            <a:extLst>
              <a:ext uri="{FF2B5EF4-FFF2-40B4-BE49-F238E27FC236}">
                <a16:creationId xmlns:a16="http://schemas.microsoft.com/office/drawing/2014/main" id="{24D12873-BBBA-750A-E3F3-68F3335AA5FC}"/>
              </a:ext>
            </a:extLst>
          </p:cNvPr>
          <p:cNvSpPr txBox="1"/>
          <p:nvPr/>
        </p:nvSpPr>
        <p:spPr>
          <a:xfrm>
            <a:off x="3166176" y="157192"/>
            <a:ext cx="6096000"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2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a:t>
            </a:r>
            <a:r>
              <a:rPr kumimoji="0" lang="en-US" sz="32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vụ</a:t>
            </a:r>
            <a:r>
              <a:rPr kumimoji="0" lang="en-US" sz="32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Nhóm</a:t>
            </a:r>
            <a:r>
              <a:rPr kumimoji="0" lang="en-US" sz="32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2 HS </a:t>
            </a:r>
            <a:r>
              <a:rPr kumimoji="0" lang="en-US" sz="32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thảo</a:t>
            </a:r>
            <a:r>
              <a:rPr kumimoji="0" lang="en-US" sz="32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a:t>
            </a:r>
            <a:endParaRPr kumimoji="0" lang="en-SG" sz="32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Freeform 4">
            <a:extLst>
              <a:ext uri="{FF2B5EF4-FFF2-40B4-BE49-F238E27FC236}">
                <a16:creationId xmlns:a16="http://schemas.microsoft.com/office/drawing/2014/main" id="{896261DE-A14A-C9F7-7516-35E9D3BC7D75}"/>
              </a:ext>
            </a:extLst>
          </p:cNvPr>
          <p:cNvSpPr/>
          <p:nvPr/>
        </p:nvSpPr>
        <p:spPr>
          <a:xfrm>
            <a:off x="4367965" y="2151082"/>
            <a:ext cx="2476269" cy="2469062"/>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09599">
              <a:buClrTx/>
              <a:defRPr/>
            </a:pPr>
            <a:endParaRPr lang="en-SG" sz="1200" dirty="0">
              <a:solidFill>
                <a:prstClr val="black"/>
              </a:solidFill>
              <a:latin typeface="Calibri"/>
              <a:ea typeface="+mn-ea"/>
            </a:endParaRPr>
          </a:p>
        </p:txBody>
      </p:sp>
      <p:grpSp>
        <p:nvGrpSpPr>
          <p:cNvPr id="75" name="Group 74">
            <a:extLst>
              <a:ext uri="{FF2B5EF4-FFF2-40B4-BE49-F238E27FC236}">
                <a16:creationId xmlns:a16="http://schemas.microsoft.com/office/drawing/2014/main" id="{A34A61FA-0461-4B81-97E3-B7FBB0311D41}"/>
              </a:ext>
            </a:extLst>
          </p:cNvPr>
          <p:cNvGrpSpPr/>
          <p:nvPr/>
        </p:nvGrpSpPr>
        <p:grpSpPr>
          <a:xfrm>
            <a:off x="3342161" y="-147623"/>
            <a:ext cx="4714335" cy="6016072"/>
            <a:chOff x="2650957" y="-147444"/>
            <a:chExt cx="4297186" cy="4383925"/>
          </a:xfrm>
        </p:grpSpPr>
        <p:sp>
          <p:nvSpPr>
            <p:cNvPr id="76" name="Google Shape;1004;p25">
              <a:extLst>
                <a:ext uri="{FF2B5EF4-FFF2-40B4-BE49-F238E27FC236}">
                  <a16:creationId xmlns:a16="http://schemas.microsoft.com/office/drawing/2014/main" id="{ABC99C83-3F3B-B988-49DD-A57D154104DD}"/>
                </a:ext>
              </a:extLst>
            </p:cNvPr>
            <p:cNvSpPr txBox="1"/>
            <p:nvPr/>
          </p:nvSpPr>
          <p:spPr>
            <a:xfrm>
              <a:off x="6208683" y="1466568"/>
              <a:ext cx="739460" cy="598200"/>
            </a:xfrm>
            <a:prstGeom prst="rect">
              <a:avLst/>
            </a:prstGeom>
            <a:solidFill>
              <a:srgbClr val="DCE6BF"/>
            </a:solidFill>
            <a:ln>
              <a:noFill/>
            </a:ln>
          </p:spPr>
          <p:txBody>
            <a:bodyPr spcFirstLastPara="1" wrap="square" lIns="121900" tIns="121900" rIns="121900" bIns="121900" anchor="ctr" anchorCtr="0">
              <a:noAutofit/>
            </a:bodyPr>
            <a:lstStyle/>
            <a:p>
              <a:pPr algn="ctr" defTabSz="1219170">
                <a:defRPr/>
              </a:pPr>
              <a:r>
                <a:rPr lang="en" sz="3200" b="1" kern="0" dirty="0">
                  <a:solidFill>
                    <a:srgbClr val="191919"/>
                  </a:solidFill>
                  <a:latin typeface="Fira Sans Extra Condensed SemiBold"/>
                  <a:ea typeface="Fira Sans Extra Condensed SemiBold"/>
                  <a:cs typeface="Fira Sans Extra Condensed SemiBold"/>
                  <a:sym typeface="Fira Sans Extra Condensed SemiBold"/>
                </a:rPr>
                <a:t>04</a:t>
              </a:r>
              <a:endParaRPr sz="3200" b="1" kern="0" dirty="0">
                <a:solidFill>
                  <a:srgbClr val="191919"/>
                </a:solidFill>
                <a:latin typeface="Fira Sans Extra Condensed SemiBold"/>
                <a:ea typeface="Fira Sans Extra Condensed SemiBold"/>
                <a:cs typeface="Fira Sans Extra Condensed SemiBold"/>
                <a:sym typeface="Fira Sans Extra Condensed SemiBold"/>
              </a:endParaRPr>
            </a:p>
          </p:txBody>
        </p:sp>
        <p:grpSp>
          <p:nvGrpSpPr>
            <p:cNvPr id="77" name="Group 76">
              <a:extLst>
                <a:ext uri="{FF2B5EF4-FFF2-40B4-BE49-F238E27FC236}">
                  <a16:creationId xmlns:a16="http://schemas.microsoft.com/office/drawing/2014/main" id="{B6533C92-5B73-D283-2607-57898FCB617F}"/>
                </a:ext>
              </a:extLst>
            </p:cNvPr>
            <p:cNvGrpSpPr/>
            <p:nvPr/>
          </p:nvGrpSpPr>
          <p:grpSpPr>
            <a:xfrm>
              <a:off x="2650957" y="-147444"/>
              <a:ext cx="4075611" cy="4383925"/>
              <a:chOff x="2129896" y="-427433"/>
              <a:chExt cx="4697050" cy="4383925"/>
            </a:xfrm>
          </p:grpSpPr>
          <p:grpSp>
            <p:nvGrpSpPr>
              <p:cNvPr id="78" name="Google Shape;999;p25">
                <a:extLst>
                  <a:ext uri="{FF2B5EF4-FFF2-40B4-BE49-F238E27FC236}">
                    <a16:creationId xmlns:a16="http://schemas.microsoft.com/office/drawing/2014/main" id="{0FD8987C-4511-6E9C-AD26-857B935DA3CD}"/>
                  </a:ext>
                </a:extLst>
              </p:cNvPr>
              <p:cNvGrpSpPr/>
              <p:nvPr/>
            </p:nvGrpSpPr>
            <p:grpSpPr>
              <a:xfrm>
                <a:off x="2443021" y="-427433"/>
                <a:ext cx="4383925" cy="4383925"/>
                <a:chOff x="2380050" y="330213"/>
                <a:chExt cx="4383925" cy="4383925"/>
              </a:xfrm>
            </p:grpSpPr>
            <p:sp>
              <p:nvSpPr>
                <p:cNvPr id="82" name="Google Shape;1000;p25">
                  <a:extLst>
                    <a:ext uri="{FF2B5EF4-FFF2-40B4-BE49-F238E27FC236}">
                      <a16:creationId xmlns:a16="http://schemas.microsoft.com/office/drawing/2014/main" id="{01C7D57E-7327-5AB0-73F2-7F159B285DFF}"/>
                    </a:ext>
                  </a:extLst>
                </p:cNvPr>
                <p:cNvSpPr/>
                <p:nvPr/>
              </p:nvSpPr>
              <p:spPr>
                <a:xfrm rot="10800000">
                  <a:off x="2380075" y="330238"/>
                  <a:ext cx="4383900" cy="4383900"/>
                </a:xfrm>
                <a:prstGeom prst="arc">
                  <a:avLst>
                    <a:gd name="adj1" fmla="val 18949289"/>
                    <a:gd name="adj2" fmla="val 21268808"/>
                  </a:avLst>
                </a:prstGeom>
                <a:noFill/>
                <a:ln w="9525" cap="flat" cmpd="sng">
                  <a:solidFill>
                    <a:srgbClr val="414042"/>
                  </a:solidFill>
                  <a:prstDash val="solid"/>
                  <a:round/>
                  <a:headEnd type="triangle" w="sm" len="sm"/>
                  <a:tailEnd type="none" w="sm" len="sm"/>
                </a:ln>
              </p:spPr>
              <p:txBody>
                <a:bodyPr spcFirstLastPara="1" wrap="square" lIns="121900" tIns="121900" rIns="121900" bIns="121900" anchor="ctr" anchorCtr="0">
                  <a:noAutofit/>
                </a:bodyPr>
                <a:lstStyle/>
                <a:p>
                  <a:pPr defTabSz="1219170">
                    <a:defRPr/>
                  </a:pPr>
                  <a:endParaRPr sz="3200" b="1" kern="0">
                    <a:solidFill>
                      <a:sysClr val="windowText" lastClr="000000"/>
                    </a:solidFill>
                    <a:latin typeface="Arial"/>
                    <a:cs typeface="Arial"/>
                    <a:sym typeface="Arial"/>
                  </a:endParaRPr>
                </a:p>
              </p:txBody>
            </p:sp>
            <p:sp>
              <p:nvSpPr>
                <p:cNvPr id="83" name="Google Shape;1001;p25">
                  <a:extLst>
                    <a:ext uri="{FF2B5EF4-FFF2-40B4-BE49-F238E27FC236}">
                      <a16:creationId xmlns:a16="http://schemas.microsoft.com/office/drawing/2014/main" id="{4BC19D40-47B2-C863-5459-B4BD0C2D6A8D}"/>
                    </a:ext>
                  </a:extLst>
                </p:cNvPr>
                <p:cNvSpPr/>
                <p:nvPr/>
              </p:nvSpPr>
              <p:spPr>
                <a:xfrm rot="10800000">
                  <a:off x="2380075" y="330225"/>
                  <a:ext cx="4383900" cy="4383900"/>
                </a:xfrm>
                <a:prstGeom prst="arc">
                  <a:avLst>
                    <a:gd name="adj1" fmla="val 14934205"/>
                    <a:gd name="adj2" fmla="val 17448800"/>
                  </a:avLst>
                </a:prstGeom>
                <a:noFill/>
                <a:ln w="9525" cap="flat" cmpd="sng">
                  <a:solidFill>
                    <a:srgbClr val="414042"/>
                  </a:solidFill>
                  <a:prstDash val="solid"/>
                  <a:round/>
                  <a:headEnd type="triangle" w="sm" len="sm"/>
                  <a:tailEnd type="none" w="sm" len="sm"/>
                </a:ln>
              </p:spPr>
              <p:txBody>
                <a:bodyPr spcFirstLastPara="1" wrap="square" lIns="121900" tIns="121900" rIns="121900" bIns="121900" anchor="ctr" anchorCtr="0">
                  <a:noAutofit/>
                </a:bodyPr>
                <a:lstStyle/>
                <a:p>
                  <a:pPr defTabSz="1219170">
                    <a:defRPr/>
                  </a:pPr>
                  <a:endParaRPr sz="3200" b="1" kern="0">
                    <a:solidFill>
                      <a:sysClr val="windowText" lastClr="000000"/>
                    </a:solidFill>
                    <a:latin typeface="Arial"/>
                    <a:cs typeface="Arial"/>
                    <a:sym typeface="Arial"/>
                  </a:endParaRPr>
                </a:p>
              </p:txBody>
            </p:sp>
            <p:sp>
              <p:nvSpPr>
                <p:cNvPr id="84" name="Google Shape;1002;p25">
                  <a:extLst>
                    <a:ext uri="{FF2B5EF4-FFF2-40B4-BE49-F238E27FC236}">
                      <a16:creationId xmlns:a16="http://schemas.microsoft.com/office/drawing/2014/main" id="{6733416E-F5BA-DD10-2BF0-FCBFE72908D1}"/>
                    </a:ext>
                  </a:extLst>
                </p:cNvPr>
                <p:cNvSpPr/>
                <p:nvPr/>
              </p:nvSpPr>
              <p:spPr>
                <a:xfrm rot="10800000" flipH="1">
                  <a:off x="2380050" y="330213"/>
                  <a:ext cx="4383900" cy="4383900"/>
                </a:xfrm>
                <a:prstGeom prst="arc">
                  <a:avLst>
                    <a:gd name="adj1" fmla="val 18949289"/>
                    <a:gd name="adj2" fmla="val 21268808"/>
                  </a:avLst>
                </a:prstGeom>
                <a:noFill/>
                <a:ln w="9525" cap="flat" cmpd="sng">
                  <a:solidFill>
                    <a:srgbClr val="414042"/>
                  </a:solidFill>
                  <a:prstDash val="solid"/>
                  <a:round/>
                  <a:headEnd type="none" w="sm" len="sm"/>
                  <a:tailEnd type="triangle" w="sm" len="sm"/>
                </a:ln>
              </p:spPr>
              <p:txBody>
                <a:bodyPr spcFirstLastPara="1" wrap="square" lIns="121900" tIns="121900" rIns="121900" bIns="121900" anchor="ctr" anchorCtr="0">
                  <a:noAutofit/>
                </a:bodyPr>
                <a:lstStyle/>
                <a:p>
                  <a:pPr defTabSz="1219170">
                    <a:defRPr/>
                  </a:pPr>
                  <a:endParaRPr sz="3200" b="1" kern="0">
                    <a:solidFill>
                      <a:sysClr val="windowText" lastClr="000000"/>
                    </a:solidFill>
                    <a:latin typeface="Arial"/>
                    <a:cs typeface="Arial"/>
                    <a:sym typeface="Arial"/>
                  </a:endParaRPr>
                </a:p>
              </p:txBody>
            </p:sp>
          </p:grpSp>
          <p:sp>
            <p:nvSpPr>
              <p:cNvPr id="79" name="Google Shape;1003;p25">
                <a:extLst>
                  <a:ext uri="{FF2B5EF4-FFF2-40B4-BE49-F238E27FC236}">
                    <a16:creationId xmlns:a16="http://schemas.microsoft.com/office/drawing/2014/main" id="{6B6AE8AE-4952-2C51-247B-B427F87483A5}"/>
                  </a:ext>
                </a:extLst>
              </p:cNvPr>
              <p:cNvSpPr txBox="1"/>
              <p:nvPr/>
            </p:nvSpPr>
            <p:spPr>
              <a:xfrm>
                <a:off x="2129896" y="1186579"/>
                <a:ext cx="852211" cy="598200"/>
              </a:xfrm>
              <a:prstGeom prst="rect">
                <a:avLst/>
              </a:prstGeom>
              <a:solidFill>
                <a:srgbClr val="54C6BE"/>
              </a:solidFill>
              <a:ln>
                <a:noFill/>
              </a:ln>
            </p:spPr>
            <p:txBody>
              <a:bodyPr spcFirstLastPara="1" wrap="square" lIns="121900" tIns="121900" rIns="121900" bIns="121900" anchor="ctr" anchorCtr="0">
                <a:noAutofit/>
              </a:bodyPr>
              <a:lstStyle/>
              <a:p>
                <a:pPr algn="ctr" defTabSz="1219170">
                  <a:defRPr/>
                </a:pPr>
                <a:r>
                  <a:rPr lang="en" sz="3200" b="1" kern="0" dirty="0">
                    <a:solidFill>
                      <a:srgbClr val="FFFFFF"/>
                    </a:solidFill>
                    <a:latin typeface="Fira Sans Extra Condensed SemiBold"/>
                    <a:ea typeface="Fira Sans Extra Condensed SemiBold"/>
                    <a:cs typeface="Fira Sans Extra Condensed SemiBold"/>
                    <a:sym typeface="Fira Sans Extra Condensed SemiBold"/>
                  </a:rPr>
                  <a:t>01</a:t>
                </a:r>
                <a:endParaRPr sz="3200" b="1" kern="0" dirty="0">
                  <a:solidFill>
                    <a:srgbClr val="FFFFFF"/>
                  </a:solidFill>
                  <a:latin typeface="Fira Sans Extra Condensed SemiBold"/>
                  <a:ea typeface="Fira Sans Extra Condensed SemiBold"/>
                  <a:cs typeface="Fira Sans Extra Condensed SemiBold"/>
                  <a:sym typeface="Fira Sans Extra Condensed SemiBold"/>
                </a:endParaRPr>
              </a:p>
            </p:txBody>
          </p:sp>
          <p:sp>
            <p:nvSpPr>
              <p:cNvPr id="80" name="Google Shape;1005;p25">
                <a:extLst>
                  <a:ext uri="{FF2B5EF4-FFF2-40B4-BE49-F238E27FC236}">
                    <a16:creationId xmlns:a16="http://schemas.microsoft.com/office/drawing/2014/main" id="{ADECA76E-8B01-9B96-5713-A4FE2BF44F1C}"/>
                  </a:ext>
                </a:extLst>
              </p:cNvPr>
              <p:cNvSpPr txBox="1"/>
              <p:nvPr/>
            </p:nvSpPr>
            <p:spPr>
              <a:xfrm>
                <a:off x="5617034" y="3173254"/>
                <a:ext cx="856106" cy="598200"/>
              </a:xfrm>
              <a:prstGeom prst="rect">
                <a:avLst/>
              </a:prstGeom>
              <a:solidFill>
                <a:srgbClr val="F65C51"/>
              </a:solidFill>
              <a:ln>
                <a:noFill/>
              </a:ln>
            </p:spPr>
            <p:txBody>
              <a:bodyPr spcFirstLastPara="1" wrap="square" lIns="121900" tIns="121900" rIns="121900" bIns="121900" anchor="ctr" anchorCtr="0">
                <a:noAutofit/>
              </a:bodyPr>
              <a:lstStyle/>
              <a:p>
                <a:pPr algn="ctr" defTabSz="1219170">
                  <a:defRPr/>
                </a:pPr>
                <a:r>
                  <a:rPr lang="en" sz="3200" b="1" kern="0" dirty="0">
                    <a:solidFill>
                      <a:srgbClr val="FFFFFF"/>
                    </a:solidFill>
                    <a:latin typeface="Fira Sans Extra Condensed SemiBold"/>
                    <a:ea typeface="Fira Sans Extra Condensed SemiBold"/>
                    <a:cs typeface="Fira Sans Extra Condensed SemiBold"/>
                    <a:sym typeface="Fira Sans Extra Condensed SemiBold"/>
                  </a:rPr>
                  <a:t>03</a:t>
                </a:r>
                <a:endParaRPr sz="3200" b="1" kern="0" dirty="0">
                  <a:solidFill>
                    <a:srgbClr val="FFFFFF"/>
                  </a:solidFill>
                  <a:latin typeface="Fira Sans Extra Condensed SemiBold"/>
                  <a:ea typeface="Fira Sans Extra Condensed SemiBold"/>
                  <a:cs typeface="Fira Sans Extra Condensed SemiBold"/>
                  <a:sym typeface="Fira Sans Extra Condensed SemiBold"/>
                </a:endParaRPr>
              </a:p>
            </p:txBody>
          </p:sp>
          <p:sp>
            <p:nvSpPr>
              <p:cNvPr id="81" name="Google Shape;1006;p25">
                <a:extLst>
                  <a:ext uri="{FF2B5EF4-FFF2-40B4-BE49-F238E27FC236}">
                    <a16:creationId xmlns:a16="http://schemas.microsoft.com/office/drawing/2014/main" id="{3E2804B2-34E0-6D2F-D8F8-8FD06902F8BA}"/>
                  </a:ext>
                </a:extLst>
              </p:cNvPr>
              <p:cNvSpPr txBox="1"/>
              <p:nvPr/>
            </p:nvSpPr>
            <p:spPr>
              <a:xfrm>
                <a:off x="3037109" y="3173254"/>
                <a:ext cx="748186" cy="598200"/>
              </a:xfrm>
              <a:prstGeom prst="rect">
                <a:avLst/>
              </a:prstGeom>
              <a:solidFill>
                <a:srgbClr val="F7B15B"/>
              </a:solidFill>
              <a:ln>
                <a:noFill/>
              </a:ln>
            </p:spPr>
            <p:txBody>
              <a:bodyPr spcFirstLastPara="1" wrap="square" lIns="121900" tIns="121900" rIns="121900" bIns="121900" anchor="ctr" anchorCtr="0">
                <a:noAutofit/>
              </a:bodyPr>
              <a:lstStyle/>
              <a:p>
                <a:pPr algn="ctr" defTabSz="1219170">
                  <a:defRPr/>
                </a:pPr>
                <a:r>
                  <a:rPr lang="en" sz="3200" b="1" kern="0" dirty="0">
                    <a:solidFill>
                      <a:srgbClr val="FFFFFF"/>
                    </a:solidFill>
                    <a:latin typeface="Fira Sans Extra Condensed SemiBold"/>
                    <a:ea typeface="Fira Sans Extra Condensed SemiBold"/>
                    <a:cs typeface="Fira Sans Extra Condensed SemiBold"/>
                    <a:sym typeface="Fira Sans Extra Condensed SemiBold"/>
                  </a:rPr>
                  <a:t>02</a:t>
                </a:r>
                <a:endParaRPr sz="3200" b="1" kern="0" dirty="0">
                  <a:solidFill>
                    <a:srgbClr val="FFFFFF"/>
                  </a:solidFill>
                  <a:latin typeface="Fira Sans Extra Condensed SemiBold"/>
                  <a:ea typeface="Fira Sans Extra Condensed SemiBold"/>
                  <a:cs typeface="Fira Sans Extra Condensed SemiBold"/>
                  <a:sym typeface="Fira Sans Extra Condensed SemiBold"/>
                </a:endParaRPr>
              </a:p>
            </p:txBody>
          </p:sp>
        </p:grpSp>
      </p:grpSp>
      <p:sp>
        <p:nvSpPr>
          <p:cNvPr id="85" name="TextBox 84">
            <a:extLst>
              <a:ext uri="{FF2B5EF4-FFF2-40B4-BE49-F238E27FC236}">
                <a16:creationId xmlns:a16="http://schemas.microsoft.com/office/drawing/2014/main" id="{5D83A57F-D60C-C0D3-6125-4634456718EF}"/>
              </a:ext>
            </a:extLst>
          </p:cNvPr>
          <p:cNvSpPr txBox="1"/>
          <p:nvPr/>
        </p:nvSpPr>
        <p:spPr>
          <a:xfrm>
            <a:off x="200084" y="1483234"/>
            <a:ext cx="3142077" cy="1569660"/>
          </a:xfrm>
          <a:prstGeom prst="rect">
            <a:avLst/>
          </a:prstGeom>
          <a:noFill/>
        </p:spPr>
        <p:txBody>
          <a:bodyPr wrap="square">
            <a:spAutoFit/>
          </a:bodyPr>
          <a:lstStyle/>
          <a:p>
            <a:pPr algn="ctr"/>
            <a:r>
              <a:rPr lang="vi-VN" sz="3200" dirty="0">
                <a:solidFill>
                  <a:schemeClr val="bg1">
                    <a:lumMod val="10000"/>
                  </a:schemeClr>
                </a:solidFill>
                <a:latin typeface="+mj-lt"/>
              </a:rPr>
              <a:t>Câu 1: Văn bản trên bàn luận đến vấn đề gì?</a:t>
            </a:r>
            <a:endParaRPr lang="en-SG" sz="3200" dirty="0">
              <a:solidFill>
                <a:schemeClr val="bg1">
                  <a:lumMod val="10000"/>
                </a:schemeClr>
              </a:solidFill>
              <a:latin typeface="+mj-lt"/>
            </a:endParaRPr>
          </a:p>
        </p:txBody>
      </p:sp>
      <p:sp>
        <p:nvSpPr>
          <p:cNvPr id="86" name="TextBox 85">
            <a:extLst>
              <a:ext uri="{FF2B5EF4-FFF2-40B4-BE49-F238E27FC236}">
                <a16:creationId xmlns:a16="http://schemas.microsoft.com/office/drawing/2014/main" id="{6F91D26D-EB3C-E9E1-B47E-1B4AFCFD5D56}"/>
              </a:ext>
            </a:extLst>
          </p:cNvPr>
          <p:cNvSpPr txBox="1"/>
          <p:nvPr/>
        </p:nvSpPr>
        <p:spPr>
          <a:xfrm>
            <a:off x="48804" y="3931686"/>
            <a:ext cx="3831108" cy="2554545"/>
          </a:xfrm>
          <a:prstGeom prst="rect">
            <a:avLst/>
          </a:prstGeom>
          <a:noFill/>
        </p:spPr>
        <p:txBody>
          <a:bodyPr wrap="square">
            <a:spAutoFit/>
          </a:bodyPr>
          <a:lstStyle/>
          <a:p>
            <a:pPr algn="ctr"/>
            <a:r>
              <a:rPr lang="vi-VN" sz="3200" dirty="0">
                <a:solidFill>
                  <a:schemeClr val="bg1">
                    <a:lumMod val="10000"/>
                  </a:schemeClr>
                </a:solidFill>
                <a:latin typeface="+mj-lt"/>
              </a:rPr>
              <a:t>Câu 2: Xác định đoạn văn giải thích và nêu ý nghĩa của thao tác giải thích đối với nội dung văn bản.</a:t>
            </a:r>
            <a:endParaRPr lang="en-SG" sz="3200" dirty="0">
              <a:solidFill>
                <a:schemeClr val="bg1">
                  <a:lumMod val="10000"/>
                </a:schemeClr>
              </a:solidFill>
              <a:latin typeface="+mj-lt"/>
            </a:endParaRPr>
          </a:p>
        </p:txBody>
      </p:sp>
      <p:sp>
        <p:nvSpPr>
          <p:cNvPr id="87" name="TextBox 86">
            <a:extLst>
              <a:ext uri="{FF2B5EF4-FFF2-40B4-BE49-F238E27FC236}">
                <a16:creationId xmlns:a16="http://schemas.microsoft.com/office/drawing/2014/main" id="{1E1B6809-FD28-0D8C-1912-EDD67AEFF6F3}"/>
              </a:ext>
            </a:extLst>
          </p:cNvPr>
          <p:cNvSpPr txBox="1"/>
          <p:nvPr/>
        </p:nvSpPr>
        <p:spPr>
          <a:xfrm>
            <a:off x="7813388" y="4191455"/>
            <a:ext cx="3693797" cy="2062103"/>
          </a:xfrm>
          <a:prstGeom prst="rect">
            <a:avLst/>
          </a:prstGeom>
          <a:noFill/>
        </p:spPr>
        <p:txBody>
          <a:bodyPr wrap="square">
            <a:spAutoFit/>
          </a:bodyPr>
          <a:lstStyle/>
          <a:p>
            <a:pPr algn="ctr"/>
            <a:r>
              <a:rPr lang="vi-VN" sz="3200" dirty="0">
                <a:solidFill>
                  <a:schemeClr val="bg1">
                    <a:lumMod val="10000"/>
                  </a:schemeClr>
                </a:solidFill>
                <a:latin typeface="+mj-lt"/>
              </a:rPr>
              <a:t>Câu 3: Tác giả bài viết đã phân tích vấn đề trên những khía cạnh nào?</a:t>
            </a:r>
            <a:endParaRPr lang="en-SG" sz="3200" dirty="0">
              <a:solidFill>
                <a:schemeClr val="bg1">
                  <a:lumMod val="10000"/>
                </a:schemeClr>
              </a:solidFill>
              <a:latin typeface="+mj-lt"/>
            </a:endParaRPr>
          </a:p>
        </p:txBody>
      </p:sp>
      <p:sp>
        <p:nvSpPr>
          <p:cNvPr id="88" name="TextBox 87">
            <a:extLst>
              <a:ext uri="{FF2B5EF4-FFF2-40B4-BE49-F238E27FC236}">
                <a16:creationId xmlns:a16="http://schemas.microsoft.com/office/drawing/2014/main" id="{7E0ED743-7B68-CD91-4796-EAF3C2AD9FF0}"/>
              </a:ext>
            </a:extLst>
          </p:cNvPr>
          <p:cNvSpPr txBox="1"/>
          <p:nvPr/>
        </p:nvSpPr>
        <p:spPr>
          <a:xfrm>
            <a:off x="8027949" y="1366897"/>
            <a:ext cx="3992339" cy="2062103"/>
          </a:xfrm>
          <a:prstGeom prst="rect">
            <a:avLst/>
          </a:prstGeom>
          <a:noFill/>
        </p:spPr>
        <p:txBody>
          <a:bodyPr wrap="square">
            <a:spAutoFit/>
          </a:bodyPr>
          <a:lstStyle/>
          <a:p>
            <a:pPr algn="ctr"/>
            <a:r>
              <a:rPr lang="vi-VN" sz="3200" dirty="0">
                <a:solidFill>
                  <a:schemeClr val="bg1">
                    <a:lumMod val="10000"/>
                  </a:schemeClr>
                </a:solidFill>
                <a:latin typeface="+mj-lt"/>
              </a:rPr>
              <a:t>Câu 4: Các giải pháp tác giả đưa ra là gì? Em có nhận xét gì về các giải pháp này?</a:t>
            </a:r>
            <a:endParaRPr lang="en-SG" sz="3200" dirty="0">
              <a:solidFill>
                <a:schemeClr val="bg1">
                  <a:lumMod val="10000"/>
                </a:schemeClr>
              </a:solidFill>
              <a:latin typeface="+mj-lt"/>
            </a:endParaRPr>
          </a:p>
        </p:txBody>
      </p:sp>
    </p:spTree>
    <p:extLst>
      <p:ext uri="{BB962C8B-B14F-4D97-AF65-F5344CB8AC3E}">
        <p14:creationId xmlns:p14="http://schemas.microsoft.com/office/powerpoint/2010/main" val="419408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barn(inVertical)">
                                      <p:cBhvr>
                                        <p:cTn id="14" dur="500"/>
                                        <p:tgtEl>
                                          <p:spTgt spid="85"/>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2000"/>
                                        <p:tgtEl>
                                          <p:spTgt spid="86"/>
                                        </p:tgtEl>
                                      </p:cBhvr>
                                    </p:animEffect>
                                    <p:anim calcmode="lin" valueType="num">
                                      <p:cBhvr>
                                        <p:cTn id="20" dur="2000" fill="hold"/>
                                        <p:tgtEl>
                                          <p:spTgt spid="86"/>
                                        </p:tgtEl>
                                        <p:attrNameLst>
                                          <p:attrName>ppt_w</p:attrName>
                                        </p:attrNameLst>
                                      </p:cBhvr>
                                      <p:tavLst>
                                        <p:tav tm="0" fmla="#ppt_w*sin(2.5*pi*$)">
                                          <p:val>
                                            <p:fltVal val="0"/>
                                          </p:val>
                                        </p:tav>
                                        <p:tav tm="100000">
                                          <p:val>
                                            <p:fltVal val="1"/>
                                          </p:val>
                                        </p:tav>
                                      </p:tavLst>
                                    </p:anim>
                                    <p:anim calcmode="lin" valueType="num">
                                      <p:cBhvr>
                                        <p:cTn id="21" dur="2000" fill="hold"/>
                                        <p:tgtEl>
                                          <p:spTgt spid="86"/>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87"/>
                                        </p:tgtEl>
                                        <p:attrNameLst>
                                          <p:attrName>style.visibility</p:attrName>
                                        </p:attrNameLst>
                                      </p:cBhvr>
                                      <p:to>
                                        <p:strVal val="visible"/>
                                      </p:to>
                                    </p:set>
                                    <p:anim calcmode="lin" valueType="num">
                                      <p:cBhvr>
                                        <p:cTn id="26" dur="1000" fill="hold"/>
                                        <p:tgtEl>
                                          <p:spTgt spid="87"/>
                                        </p:tgtEl>
                                        <p:attrNameLst>
                                          <p:attrName>ppt_w</p:attrName>
                                        </p:attrNameLst>
                                      </p:cBhvr>
                                      <p:tavLst>
                                        <p:tav tm="0">
                                          <p:val>
                                            <p:fltVal val="0"/>
                                          </p:val>
                                        </p:tav>
                                        <p:tav tm="100000">
                                          <p:val>
                                            <p:strVal val="#ppt_w"/>
                                          </p:val>
                                        </p:tav>
                                      </p:tavLst>
                                    </p:anim>
                                    <p:anim calcmode="lin" valueType="num">
                                      <p:cBhvr>
                                        <p:cTn id="27" dur="1000" fill="hold"/>
                                        <p:tgtEl>
                                          <p:spTgt spid="87"/>
                                        </p:tgtEl>
                                        <p:attrNameLst>
                                          <p:attrName>ppt_h</p:attrName>
                                        </p:attrNameLst>
                                      </p:cBhvr>
                                      <p:tavLst>
                                        <p:tav tm="0">
                                          <p:val>
                                            <p:fltVal val="0"/>
                                          </p:val>
                                        </p:tav>
                                        <p:tav tm="100000">
                                          <p:val>
                                            <p:strVal val="#ppt_h"/>
                                          </p:val>
                                        </p:tav>
                                      </p:tavLst>
                                    </p:anim>
                                    <p:anim calcmode="lin" valueType="num">
                                      <p:cBhvr>
                                        <p:cTn id="28" dur="1000" fill="hold"/>
                                        <p:tgtEl>
                                          <p:spTgt spid="87"/>
                                        </p:tgtEl>
                                        <p:attrNameLst>
                                          <p:attrName>style.rotation</p:attrName>
                                        </p:attrNameLst>
                                      </p:cBhvr>
                                      <p:tavLst>
                                        <p:tav tm="0">
                                          <p:val>
                                            <p:fltVal val="90"/>
                                          </p:val>
                                        </p:tav>
                                        <p:tav tm="100000">
                                          <p:val>
                                            <p:fltVal val="0"/>
                                          </p:val>
                                        </p:tav>
                                      </p:tavLst>
                                    </p:anim>
                                    <p:animEffect transition="in" filter="fade">
                                      <p:cBhvr>
                                        <p:cTn id="29" dur="1000"/>
                                        <p:tgtEl>
                                          <p:spTgt spid="87"/>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wipe(down)">
                                      <p:cBhvr>
                                        <p:cTn id="34" dur="580">
                                          <p:stCondLst>
                                            <p:cond delay="0"/>
                                          </p:stCondLst>
                                        </p:cTn>
                                        <p:tgtEl>
                                          <p:spTgt spid="88"/>
                                        </p:tgtEl>
                                      </p:cBhvr>
                                    </p:animEffect>
                                    <p:anim calcmode="lin" valueType="num">
                                      <p:cBhvr>
                                        <p:cTn id="35"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40" dur="26">
                                          <p:stCondLst>
                                            <p:cond delay="650"/>
                                          </p:stCondLst>
                                        </p:cTn>
                                        <p:tgtEl>
                                          <p:spTgt spid="88"/>
                                        </p:tgtEl>
                                      </p:cBhvr>
                                      <p:to x="100000" y="60000"/>
                                    </p:animScale>
                                    <p:animScale>
                                      <p:cBhvr>
                                        <p:cTn id="41" dur="166" decel="50000">
                                          <p:stCondLst>
                                            <p:cond delay="676"/>
                                          </p:stCondLst>
                                        </p:cTn>
                                        <p:tgtEl>
                                          <p:spTgt spid="88"/>
                                        </p:tgtEl>
                                      </p:cBhvr>
                                      <p:to x="100000" y="100000"/>
                                    </p:animScale>
                                    <p:animScale>
                                      <p:cBhvr>
                                        <p:cTn id="42" dur="26">
                                          <p:stCondLst>
                                            <p:cond delay="1312"/>
                                          </p:stCondLst>
                                        </p:cTn>
                                        <p:tgtEl>
                                          <p:spTgt spid="88"/>
                                        </p:tgtEl>
                                      </p:cBhvr>
                                      <p:to x="100000" y="80000"/>
                                    </p:animScale>
                                    <p:animScale>
                                      <p:cBhvr>
                                        <p:cTn id="43" dur="166" decel="50000">
                                          <p:stCondLst>
                                            <p:cond delay="1338"/>
                                          </p:stCondLst>
                                        </p:cTn>
                                        <p:tgtEl>
                                          <p:spTgt spid="88"/>
                                        </p:tgtEl>
                                      </p:cBhvr>
                                      <p:to x="100000" y="100000"/>
                                    </p:animScale>
                                    <p:animScale>
                                      <p:cBhvr>
                                        <p:cTn id="44" dur="26">
                                          <p:stCondLst>
                                            <p:cond delay="1642"/>
                                          </p:stCondLst>
                                        </p:cTn>
                                        <p:tgtEl>
                                          <p:spTgt spid="88"/>
                                        </p:tgtEl>
                                      </p:cBhvr>
                                      <p:to x="100000" y="90000"/>
                                    </p:animScale>
                                    <p:animScale>
                                      <p:cBhvr>
                                        <p:cTn id="45" dur="166" decel="50000">
                                          <p:stCondLst>
                                            <p:cond delay="1668"/>
                                          </p:stCondLst>
                                        </p:cTn>
                                        <p:tgtEl>
                                          <p:spTgt spid="88"/>
                                        </p:tgtEl>
                                      </p:cBhvr>
                                      <p:to x="100000" y="100000"/>
                                    </p:animScale>
                                    <p:animScale>
                                      <p:cBhvr>
                                        <p:cTn id="46" dur="26">
                                          <p:stCondLst>
                                            <p:cond delay="1808"/>
                                          </p:stCondLst>
                                        </p:cTn>
                                        <p:tgtEl>
                                          <p:spTgt spid="88"/>
                                        </p:tgtEl>
                                      </p:cBhvr>
                                      <p:to x="100000" y="95000"/>
                                    </p:animScale>
                                    <p:animScale>
                                      <p:cBhvr>
                                        <p:cTn id="47" dur="166" decel="50000">
                                          <p:stCondLst>
                                            <p:cond delay="1834"/>
                                          </p:stCondLst>
                                        </p:cTn>
                                        <p:tgtEl>
                                          <p:spTgt spid="8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5" grpId="0"/>
      <p:bldP spid="86" grpId="0"/>
      <p:bldP spid="87" grpId="0"/>
      <p:bldP spid="8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9C7A8-0777-27BC-9ADF-AD3F08CB79A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646575-B85D-8431-9674-E81D4548CF4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F575A87-1F41-9C49-60AD-D80F568D1BBE}"/>
              </a:ext>
            </a:extLst>
          </p:cNvPr>
          <p:cNvSpPr txBox="1"/>
          <p:nvPr/>
        </p:nvSpPr>
        <p:spPr>
          <a:xfrm>
            <a:off x="5203312" y="267753"/>
            <a:ext cx="6489396" cy="58477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CÂU 1</a:t>
            </a:r>
            <a:endParaRPr kumimoji="0" lang="en-SG" sz="48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5" name="图片 11">
            <a:extLst>
              <a:ext uri="{FF2B5EF4-FFF2-40B4-BE49-F238E27FC236}">
                <a16:creationId xmlns:a16="http://schemas.microsoft.com/office/drawing/2014/main" id="{00169CDE-D360-5419-2B73-98901152D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090" y="466617"/>
            <a:ext cx="7418070" cy="6592599"/>
          </a:xfrm>
          <a:prstGeom prst="rect">
            <a:avLst/>
          </a:prstGeom>
        </p:spPr>
      </p:pic>
      <p:sp>
        <p:nvSpPr>
          <p:cNvPr id="16" name="TextBox 15">
            <a:extLst>
              <a:ext uri="{FF2B5EF4-FFF2-40B4-BE49-F238E27FC236}">
                <a16:creationId xmlns:a16="http://schemas.microsoft.com/office/drawing/2014/main" id="{B7A52CFF-1103-D4A5-75D9-7EBAC6C3D4C4}"/>
              </a:ext>
            </a:extLst>
          </p:cNvPr>
          <p:cNvSpPr txBox="1"/>
          <p:nvPr/>
        </p:nvSpPr>
        <p:spPr>
          <a:xfrm>
            <a:off x="5066307" y="1941639"/>
            <a:ext cx="6096000" cy="3046988"/>
          </a:xfrm>
          <a:prstGeom prst="rect">
            <a:avLst/>
          </a:prstGeom>
          <a:noFill/>
        </p:spPr>
        <p:txBody>
          <a:bodyPr wrap="square">
            <a:spAutoFit/>
          </a:bodyPr>
          <a:lstStyle/>
          <a:p>
            <a:pPr algn="ctr"/>
            <a:r>
              <a:rPr lang="vi-VN" sz="4800" dirty="0">
                <a:latin typeface="Times New Roman" panose="02020603050405020304" pitchFamily="18" charset="0"/>
                <a:cs typeface="Times New Roman" panose="02020603050405020304" pitchFamily="18" charset="0"/>
              </a:rPr>
              <a:t>VB bàn về vấn đề hiện tượng tin giả trên Internet và những giải pháp khắc phục.</a:t>
            </a:r>
            <a:endParaRPr lang="en-SG" sz="13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8" name="Freeform 20">
            <a:extLst>
              <a:ext uri="{FF2B5EF4-FFF2-40B4-BE49-F238E27FC236}">
                <a16:creationId xmlns:a16="http://schemas.microsoft.com/office/drawing/2014/main" id="{FCB0E4CB-F9D6-0FCA-FDD2-8EE31FB4BE7F}"/>
              </a:ext>
            </a:extLst>
          </p:cNvPr>
          <p:cNvSpPr/>
          <p:nvPr/>
        </p:nvSpPr>
        <p:spPr>
          <a:xfrm>
            <a:off x="402956" y="1941639"/>
            <a:ext cx="3341281" cy="214913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algn="ctr" defTabSz="685783">
              <a:defRPr/>
            </a:pPr>
            <a:r>
              <a:rPr lang="en-US" sz="3600" b="1" dirty="0">
                <a:solidFill>
                  <a:prstClr val="black"/>
                </a:solidFill>
                <a:latin typeface="Times New Roman" panose="02020603050405020304" pitchFamily="18" charset="0"/>
                <a:cs typeface="Times New Roman" panose="02020603050405020304" pitchFamily="18" charset="0"/>
                <a:sym typeface="Arial"/>
              </a:rPr>
              <a:t>VẤN ĐỀ BÀN LUẬN</a:t>
            </a:r>
            <a:endParaRPr lang="en-SG" sz="36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20" name="Picture 19">
            <a:extLst>
              <a:ext uri="{FF2B5EF4-FFF2-40B4-BE49-F238E27FC236}">
                <a16:creationId xmlns:a16="http://schemas.microsoft.com/office/drawing/2014/main" id="{7A1B7457-7DBE-D169-AAE3-30D5BF640AFE}"/>
              </a:ext>
            </a:extLst>
          </p:cNvPr>
          <p:cNvPicPr>
            <a:picLocks noChangeAspect="1"/>
          </p:cNvPicPr>
          <p:nvPr/>
        </p:nvPicPr>
        <p:blipFill>
          <a:blip r:embed="rId6"/>
          <a:stretch>
            <a:fillRect/>
          </a:stretch>
        </p:blipFill>
        <p:spPr>
          <a:xfrm>
            <a:off x="243840" y="3099270"/>
            <a:ext cx="4286250" cy="4286250"/>
          </a:xfrm>
          <a:prstGeom prst="rect">
            <a:avLst/>
          </a:prstGeom>
        </p:spPr>
      </p:pic>
    </p:spTree>
    <p:extLst>
      <p:ext uri="{BB962C8B-B14F-4D97-AF65-F5344CB8AC3E}">
        <p14:creationId xmlns:p14="http://schemas.microsoft.com/office/powerpoint/2010/main" val="2045177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FC487-CB67-9D2A-76FD-1187B2648C6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756B916-C05F-7DEA-1F58-DAB37A08D11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BBF204B-9855-0E1C-2A40-A30BF2DB729C}"/>
              </a:ext>
            </a:extLst>
          </p:cNvPr>
          <p:cNvSpPr txBox="1"/>
          <p:nvPr/>
        </p:nvSpPr>
        <p:spPr>
          <a:xfrm>
            <a:off x="5203312" y="267753"/>
            <a:ext cx="6489396" cy="58477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CÂU 2</a:t>
            </a:r>
            <a:endParaRPr kumimoji="0" lang="en-SG" sz="48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 name="图片 40">
            <a:extLst>
              <a:ext uri="{FF2B5EF4-FFF2-40B4-BE49-F238E27FC236}">
                <a16:creationId xmlns:a16="http://schemas.microsoft.com/office/drawing/2014/main" id="{67A69499-751A-F331-408C-48B4F35F8A40}"/>
              </a:ext>
            </a:extLst>
          </p:cNvPr>
          <p:cNvPicPr>
            <a:picLocks noChangeAspect="1"/>
          </p:cNvPicPr>
          <p:nvPr/>
        </p:nvPicPr>
        <p:blipFill>
          <a:blip r:embed="rId3" cstate="hqprint">
            <a:extLst>
              <a:ext uri="{28A0092B-C50C-407E-A947-70E740481C1C}">
                <a14:useLocalDpi xmlns:a14="http://schemas.microsoft.com/office/drawing/2010/main" val="0"/>
              </a:ext>
            </a:extLst>
          </a:blip>
          <a:srcRect t="8219" r="79378" b="59187"/>
          <a:stretch>
            <a:fillRect/>
          </a:stretch>
        </p:blipFill>
        <p:spPr>
          <a:xfrm>
            <a:off x="3318616" y="993287"/>
            <a:ext cx="2258532" cy="1699791"/>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3" name="TextBox 2">
            <a:extLst>
              <a:ext uri="{FF2B5EF4-FFF2-40B4-BE49-F238E27FC236}">
                <a16:creationId xmlns:a16="http://schemas.microsoft.com/office/drawing/2014/main" id="{74F5F5D7-2ACA-A3AB-4589-C6906DD72D93}"/>
              </a:ext>
            </a:extLst>
          </p:cNvPr>
          <p:cNvSpPr txBox="1"/>
          <p:nvPr/>
        </p:nvSpPr>
        <p:spPr>
          <a:xfrm>
            <a:off x="5617585" y="1379091"/>
            <a:ext cx="5619747" cy="1200329"/>
          </a:xfrm>
          <a:prstGeom prst="rect">
            <a:avLst/>
          </a:prstGeom>
          <a:noFill/>
        </p:spPr>
        <p:txBody>
          <a:bodyPr wrap="square">
            <a:spAutoFit/>
          </a:bodyPr>
          <a:lstStyle/>
          <a:p>
            <a:pPr algn="just"/>
            <a:r>
              <a:rPr lang="vi-VN" sz="3600" dirty="0">
                <a:solidFill>
                  <a:schemeClr val="bg1">
                    <a:lumMod val="10000"/>
                  </a:schemeClr>
                </a:solidFill>
                <a:latin typeface="+mj-lt"/>
              </a:rPr>
              <a:t>Đoạn giải thích là đoạn thứ hai trong VB</a:t>
            </a:r>
            <a:r>
              <a:rPr lang="en-US" sz="3600" dirty="0">
                <a:solidFill>
                  <a:schemeClr val="bg1">
                    <a:lumMod val="10000"/>
                  </a:schemeClr>
                </a:solidFill>
                <a:latin typeface="+mj-lt"/>
              </a:rPr>
              <a:t>.</a:t>
            </a:r>
            <a:endParaRPr lang="en-SG" sz="8000" dirty="0">
              <a:solidFill>
                <a:schemeClr val="bg1">
                  <a:lumMod val="10000"/>
                </a:schemeClr>
              </a:solidFill>
              <a:latin typeface="+mj-lt"/>
            </a:endParaRPr>
          </a:p>
        </p:txBody>
      </p:sp>
      <p:pic>
        <p:nvPicPr>
          <p:cNvPr id="6" name="图片 40">
            <a:extLst>
              <a:ext uri="{FF2B5EF4-FFF2-40B4-BE49-F238E27FC236}">
                <a16:creationId xmlns:a16="http://schemas.microsoft.com/office/drawing/2014/main" id="{492140DA-80B6-F8B9-8C91-830AAEE386D9}"/>
              </a:ext>
            </a:extLst>
          </p:cNvPr>
          <p:cNvPicPr>
            <a:picLocks noChangeAspect="1"/>
          </p:cNvPicPr>
          <p:nvPr/>
        </p:nvPicPr>
        <p:blipFill>
          <a:blip r:embed="rId3" cstate="hqprint">
            <a:extLst>
              <a:ext uri="{28A0092B-C50C-407E-A947-70E740481C1C}">
                <a14:useLocalDpi xmlns:a14="http://schemas.microsoft.com/office/drawing/2010/main" val="0"/>
              </a:ext>
            </a:extLst>
          </a:blip>
          <a:srcRect t="8219" r="79378" b="59187"/>
          <a:stretch>
            <a:fillRect/>
          </a:stretch>
        </p:blipFill>
        <p:spPr>
          <a:xfrm>
            <a:off x="2695877" y="3734554"/>
            <a:ext cx="2258532" cy="1699791"/>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7" name="TextBox 6">
            <a:extLst>
              <a:ext uri="{FF2B5EF4-FFF2-40B4-BE49-F238E27FC236}">
                <a16:creationId xmlns:a16="http://schemas.microsoft.com/office/drawing/2014/main" id="{B9DDFDC9-D17E-362A-5091-90390F836129}"/>
              </a:ext>
            </a:extLst>
          </p:cNvPr>
          <p:cNvSpPr txBox="1"/>
          <p:nvPr/>
        </p:nvSpPr>
        <p:spPr>
          <a:xfrm>
            <a:off x="4717542" y="3353301"/>
            <a:ext cx="6975165" cy="3416320"/>
          </a:xfrm>
          <a:prstGeom prst="rect">
            <a:avLst/>
          </a:prstGeom>
          <a:noFill/>
        </p:spPr>
        <p:txBody>
          <a:bodyPr wrap="square">
            <a:spAutoFit/>
          </a:bodyPr>
          <a:lstStyle/>
          <a:p>
            <a:pPr algn="just"/>
            <a:r>
              <a:rPr lang="vi-VN" sz="3600" dirty="0">
                <a:solidFill>
                  <a:schemeClr val="bg1">
                    <a:lumMod val="10000"/>
                  </a:schemeClr>
                </a:solidFill>
                <a:latin typeface="+mj-lt"/>
              </a:rPr>
              <a:t>Đối với nội dung VB, việc giải thích các khái niệm quan trọng giúp thống nhất cách hiểu về vấn đề cần bàn luận, từ đó giúp người đọc hiểu rõ ràng, chính xác VB, tăng sức thuyết phục của VB.</a:t>
            </a:r>
            <a:endParaRPr lang="en-SG" sz="3600" dirty="0">
              <a:solidFill>
                <a:schemeClr val="bg1">
                  <a:lumMod val="10000"/>
                </a:schemeClr>
              </a:solidFill>
              <a:latin typeface="+mj-lt"/>
            </a:endParaRPr>
          </a:p>
        </p:txBody>
      </p:sp>
      <p:pic>
        <p:nvPicPr>
          <p:cNvPr id="8" name="Picture 7">
            <a:extLst>
              <a:ext uri="{FF2B5EF4-FFF2-40B4-BE49-F238E27FC236}">
                <a16:creationId xmlns:a16="http://schemas.microsoft.com/office/drawing/2014/main" id="{1FCA0EB5-7AA7-8898-570E-042B9FB58B72}"/>
              </a:ext>
            </a:extLst>
          </p:cNvPr>
          <p:cNvPicPr>
            <a:picLocks noChangeAspect="1"/>
          </p:cNvPicPr>
          <p:nvPr/>
        </p:nvPicPr>
        <p:blipFill>
          <a:blip r:embed="rId4"/>
          <a:stretch>
            <a:fillRect/>
          </a:stretch>
        </p:blipFill>
        <p:spPr>
          <a:xfrm>
            <a:off x="234418" y="3493868"/>
            <a:ext cx="3135186" cy="3135186"/>
          </a:xfrm>
          <a:prstGeom prst="rect">
            <a:avLst/>
          </a:prstGeom>
        </p:spPr>
      </p:pic>
    </p:spTree>
    <p:extLst>
      <p:ext uri="{BB962C8B-B14F-4D97-AF65-F5344CB8AC3E}">
        <p14:creationId xmlns:p14="http://schemas.microsoft.com/office/powerpoint/2010/main" val="2885229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5CF2F-4205-5D5D-6DF0-593E3A95A07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BE93D56-0BBB-026A-CCF1-55DBFAFC2119}"/>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2055A09-789F-4AA2-9DE6-FF3E02CCC938}"/>
              </a:ext>
            </a:extLst>
          </p:cNvPr>
          <p:cNvSpPr txBox="1"/>
          <p:nvPr/>
        </p:nvSpPr>
        <p:spPr>
          <a:xfrm>
            <a:off x="5203312" y="267753"/>
            <a:ext cx="6489396" cy="58477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CÂU 3</a:t>
            </a:r>
            <a:endParaRPr kumimoji="0" lang="en-SG" sz="48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205C4499-0F70-94BC-DCA1-66929B4247B3}"/>
              </a:ext>
            </a:extLst>
          </p:cNvPr>
          <p:cNvPicPr>
            <a:picLocks noChangeAspect="1"/>
          </p:cNvPicPr>
          <p:nvPr/>
        </p:nvPicPr>
        <p:blipFill>
          <a:blip r:embed="rId3"/>
          <a:stretch>
            <a:fillRect/>
          </a:stretch>
        </p:blipFill>
        <p:spPr>
          <a:xfrm>
            <a:off x="-722766" y="3289516"/>
            <a:ext cx="5220724" cy="3676566"/>
          </a:xfrm>
          <a:prstGeom prst="rect">
            <a:avLst/>
          </a:prstGeom>
        </p:spPr>
      </p:pic>
      <p:grpSp>
        <p:nvGrpSpPr>
          <p:cNvPr id="3" name="组合 39">
            <a:extLst>
              <a:ext uri="{FF2B5EF4-FFF2-40B4-BE49-F238E27FC236}">
                <a16:creationId xmlns:a16="http://schemas.microsoft.com/office/drawing/2014/main" id="{F1A7753B-0ACF-EB4F-ED4A-B6E928B5EE28}"/>
              </a:ext>
            </a:extLst>
          </p:cNvPr>
          <p:cNvGrpSpPr/>
          <p:nvPr/>
        </p:nvGrpSpPr>
        <p:grpSpPr>
          <a:xfrm>
            <a:off x="5439905" y="1216645"/>
            <a:ext cx="4649491" cy="1538342"/>
            <a:chOff x="73349" y="1614466"/>
            <a:chExt cx="5749785" cy="1960373"/>
          </a:xfrm>
        </p:grpSpPr>
        <p:grpSp>
          <p:nvGrpSpPr>
            <p:cNvPr id="6" name="组合 34">
              <a:extLst>
                <a:ext uri="{FF2B5EF4-FFF2-40B4-BE49-F238E27FC236}">
                  <a16:creationId xmlns:a16="http://schemas.microsoft.com/office/drawing/2014/main" id="{4E624299-6920-D805-ED5D-99E68FBF654D}"/>
                </a:ext>
              </a:extLst>
            </p:cNvPr>
            <p:cNvGrpSpPr/>
            <p:nvPr/>
          </p:nvGrpSpPr>
          <p:grpSpPr>
            <a:xfrm>
              <a:off x="73349" y="1614467"/>
              <a:ext cx="5749785" cy="1960372"/>
              <a:chOff x="569774" y="1614467"/>
              <a:chExt cx="4732684" cy="1960372"/>
            </a:xfrm>
          </p:grpSpPr>
          <p:sp>
            <p:nvSpPr>
              <p:cNvPr id="8" name="圆角矩形 30">
                <a:extLst>
                  <a:ext uri="{FF2B5EF4-FFF2-40B4-BE49-F238E27FC236}">
                    <a16:creationId xmlns:a16="http://schemas.microsoft.com/office/drawing/2014/main" id="{42D54AFD-6C85-748D-6D5F-FC72DD88FDB4}"/>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0" cap="none" spc="0" normalizeH="0" baseline="0" noProof="0">
                  <a:ln>
                    <a:noFill/>
                  </a:ln>
                  <a:solidFill>
                    <a:prstClr val="white"/>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9" name="圆角矩形 31">
                <a:extLst>
                  <a:ext uri="{FF2B5EF4-FFF2-40B4-BE49-F238E27FC236}">
                    <a16:creationId xmlns:a16="http://schemas.microsoft.com/office/drawing/2014/main" id="{9933B86D-173F-0EB2-E3FB-93FDEFD19D7D}"/>
                  </a:ext>
                </a:extLst>
              </p:cNvPr>
              <p:cNvSpPr/>
              <p:nvPr/>
            </p:nvSpPr>
            <p:spPr>
              <a:xfrm>
                <a:off x="694221" y="1820039"/>
                <a:ext cx="4561871" cy="1550312"/>
              </a:xfrm>
              <a:prstGeom prst="roundRect">
                <a:avLst>
                  <a:gd name="adj" fmla="val 10006"/>
                </a:avLst>
              </a:prstGeom>
              <a:solidFill>
                <a:srgbClr val="DC541E">
                  <a:lumMod val="20000"/>
                  <a:lumOff val="80000"/>
                </a:srgbClr>
              </a:solidFill>
              <a:ln w="25400" cap="rnd" cmpd="sng" algn="ctr">
                <a:noFill/>
                <a:prstDash val="lgDash"/>
                <a:round/>
              </a:ln>
              <a:effectLst/>
            </p:spPr>
            <p:txBody>
              <a:bodyPr rtlCol="0" anchor="ctr"/>
              <a:lstStyle/>
              <a:p>
                <a:pPr marL="0" marR="0" lvl="0" indent="0" algn="ctr" defTabSz="914354" rtl="0" eaLnBrk="1" fontAlgn="auto" latinLnBrk="0" hangingPunct="1">
                  <a:lnSpc>
                    <a:spcPct val="100000"/>
                  </a:lnSpc>
                  <a:spcBef>
                    <a:spcPts val="0"/>
                  </a:spcBef>
                  <a:spcAft>
                    <a:spcPts val="80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KHÍA CẠNH PHÂN TÍCH</a:t>
                </a:r>
                <a:endParaRPr kumimoji="0" lang="en-SG" sz="7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7" name="矩形 33">
              <a:extLst>
                <a:ext uri="{FF2B5EF4-FFF2-40B4-BE49-F238E27FC236}">
                  <a16:creationId xmlns:a16="http://schemas.microsoft.com/office/drawing/2014/main" id="{11D72901-971F-E9AF-C935-7EBAB448339B}"/>
                </a:ext>
              </a:extLst>
            </p:cNvPr>
            <p:cNvSpPr/>
            <p:nvPr/>
          </p:nvSpPr>
          <p:spPr>
            <a:xfrm>
              <a:off x="627264" y="1614466"/>
              <a:ext cx="4572002" cy="1748327"/>
            </a:xfrm>
            <a:prstGeom prst="rect">
              <a:avLst/>
            </a:prstGeom>
          </p:spPr>
          <p:txBody>
            <a:bodyPr>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sz="4400" b="1" i="0" u="none" strike="noStrike" kern="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Arial"/>
              </a:endParaRPr>
            </a:p>
          </p:txBody>
        </p:sp>
      </p:grpSp>
      <p:grpSp>
        <p:nvGrpSpPr>
          <p:cNvPr id="10" name="组合 38">
            <a:extLst>
              <a:ext uri="{FF2B5EF4-FFF2-40B4-BE49-F238E27FC236}">
                <a16:creationId xmlns:a16="http://schemas.microsoft.com/office/drawing/2014/main" id="{4B07542B-CB2F-0556-41C3-AAA55A6ACCE1}"/>
              </a:ext>
            </a:extLst>
          </p:cNvPr>
          <p:cNvGrpSpPr/>
          <p:nvPr/>
        </p:nvGrpSpPr>
        <p:grpSpPr>
          <a:xfrm>
            <a:off x="4448014" y="3344476"/>
            <a:ext cx="7244694" cy="3170099"/>
            <a:chOff x="440180" y="3419486"/>
            <a:chExt cx="4946168" cy="2127299"/>
          </a:xfrm>
        </p:grpSpPr>
        <p:grpSp>
          <p:nvGrpSpPr>
            <p:cNvPr id="11" name="组合 35">
              <a:extLst>
                <a:ext uri="{FF2B5EF4-FFF2-40B4-BE49-F238E27FC236}">
                  <a16:creationId xmlns:a16="http://schemas.microsoft.com/office/drawing/2014/main" id="{8F094781-54A8-D882-C3A3-BCE377C9AE8B}"/>
                </a:ext>
              </a:extLst>
            </p:cNvPr>
            <p:cNvGrpSpPr/>
            <p:nvPr/>
          </p:nvGrpSpPr>
          <p:grpSpPr>
            <a:xfrm>
              <a:off x="440180" y="3419486"/>
              <a:ext cx="4946168" cy="2127299"/>
              <a:chOff x="871714" y="1500142"/>
              <a:chExt cx="4071222" cy="1553976"/>
            </a:xfrm>
          </p:grpSpPr>
          <p:sp>
            <p:nvSpPr>
              <p:cNvPr id="13" name="圆角矩形 36">
                <a:extLst>
                  <a:ext uri="{FF2B5EF4-FFF2-40B4-BE49-F238E27FC236}">
                    <a16:creationId xmlns:a16="http://schemas.microsoft.com/office/drawing/2014/main" id="{D8468464-56CC-D2B5-A728-345D47507F30}"/>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4" name="圆角矩形 37">
                <a:extLst>
                  <a:ext uri="{FF2B5EF4-FFF2-40B4-BE49-F238E27FC236}">
                    <a16:creationId xmlns:a16="http://schemas.microsoft.com/office/drawing/2014/main" id="{89E2C71E-C851-94CE-99BC-D256D31F4481}"/>
                  </a:ext>
                </a:extLst>
              </p:cNvPr>
              <p:cNvSpPr/>
              <p:nvPr/>
            </p:nvSpPr>
            <p:spPr>
              <a:xfrm>
                <a:off x="916564" y="1618129"/>
                <a:ext cx="3909351" cy="1355747"/>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2" name="矩形 1">
              <a:extLst>
                <a:ext uri="{FF2B5EF4-FFF2-40B4-BE49-F238E27FC236}">
                  <a16:creationId xmlns:a16="http://schemas.microsoft.com/office/drawing/2014/main" id="{794E30F9-D64B-D098-B91C-BD030BF2A66C}"/>
                </a:ext>
              </a:extLst>
            </p:cNvPr>
            <p:cNvSpPr/>
            <p:nvPr/>
          </p:nvSpPr>
          <p:spPr>
            <a:xfrm>
              <a:off x="627264" y="3712591"/>
              <a:ext cx="4463927" cy="251845"/>
            </a:xfrm>
            <a:prstGeom prst="rect">
              <a:avLst/>
            </a:prstGeom>
          </p:spPr>
          <p:txBody>
            <a:bodyPr wrap="square">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5" name="组合 11">
            <a:extLst>
              <a:ext uri="{FF2B5EF4-FFF2-40B4-BE49-F238E27FC236}">
                <a16:creationId xmlns:a16="http://schemas.microsoft.com/office/drawing/2014/main" id="{5882DF37-1B96-1796-6D7A-0BA059AFA174}"/>
              </a:ext>
            </a:extLst>
          </p:cNvPr>
          <p:cNvGrpSpPr/>
          <p:nvPr/>
        </p:nvGrpSpPr>
        <p:grpSpPr>
          <a:xfrm>
            <a:off x="6828031" y="2863070"/>
            <a:ext cx="2356231" cy="296980"/>
            <a:chOff x="1500706" y="3155738"/>
            <a:chExt cx="2697446" cy="362310"/>
          </a:xfrm>
        </p:grpSpPr>
        <p:sp>
          <p:nvSpPr>
            <p:cNvPr id="16" name="燕尾形 40">
              <a:extLst>
                <a:ext uri="{FF2B5EF4-FFF2-40B4-BE49-F238E27FC236}">
                  <a16:creationId xmlns:a16="http://schemas.microsoft.com/office/drawing/2014/main" id="{78B34A87-A636-E63C-A443-9E9FCB87623C}"/>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燕尾形 41">
              <a:extLst>
                <a:ext uri="{FF2B5EF4-FFF2-40B4-BE49-F238E27FC236}">
                  <a16:creationId xmlns:a16="http://schemas.microsoft.com/office/drawing/2014/main" id="{91EED655-BD11-DE8F-D35F-47B5211EEE03}"/>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8" name="燕尾形 42">
              <a:extLst>
                <a:ext uri="{FF2B5EF4-FFF2-40B4-BE49-F238E27FC236}">
                  <a16:creationId xmlns:a16="http://schemas.microsoft.com/office/drawing/2014/main" id="{28667902-29D7-4B64-FAAD-620F30A43765}"/>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9" name="TextBox 18">
            <a:extLst>
              <a:ext uri="{FF2B5EF4-FFF2-40B4-BE49-F238E27FC236}">
                <a16:creationId xmlns:a16="http://schemas.microsoft.com/office/drawing/2014/main" id="{CDE541E7-FF14-0BED-427D-B9506B6D83D3}"/>
              </a:ext>
            </a:extLst>
          </p:cNvPr>
          <p:cNvSpPr txBox="1"/>
          <p:nvPr/>
        </p:nvSpPr>
        <p:spPr>
          <a:xfrm>
            <a:off x="4617010" y="3467587"/>
            <a:ext cx="6956646" cy="3046988"/>
          </a:xfrm>
          <a:prstGeom prst="rect">
            <a:avLst/>
          </a:prstGeom>
          <a:noFill/>
        </p:spPr>
        <p:txBody>
          <a:bodyPr wrap="square">
            <a:spAutoFit/>
          </a:bodyPr>
          <a:lstStyle/>
          <a:p>
            <a:pPr algn="just"/>
            <a:r>
              <a:rPr lang="vi-VN" sz="4800" dirty="0">
                <a:solidFill>
                  <a:schemeClr val="bg1">
                    <a:lumMod val="10000"/>
                  </a:schemeClr>
                </a:solidFill>
                <a:latin typeface="+mj-lt"/>
              </a:rPr>
              <a:t>Tác giả bài viết đã phân tích vấn đề trên các khía cạnh là thực trạng, nguyên nhân, tác hại</a:t>
            </a:r>
            <a:endParaRPr lang="en-SG" sz="8800" dirty="0">
              <a:solidFill>
                <a:schemeClr val="bg1">
                  <a:lumMod val="10000"/>
                </a:schemeClr>
              </a:solidFill>
              <a:latin typeface="+mj-lt"/>
            </a:endParaRPr>
          </a:p>
        </p:txBody>
      </p:sp>
    </p:spTree>
    <p:extLst>
      <p:ext uri="{BB962C8B-B14F-4D97-AF65-F5344CB8AC3E}">
        <p14:creationId xmlns:p14="http://schemas.microsoft.com/office/powerpoint/2010/main" val="1403257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F9105-893F-45A0-86F3-7CED32123A9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BCA5E42-A2EE-FED3-90D8-527E62B5D564}"/>
              </a:ext>
            </a:extLst>
          </p:cNvPr>
          <p:cNvPicPr>
            <a:picLocks noChangeAspect="1"/>
          </p:cNvPicPr>
          <p:nvPr/>
        </p:nvPicPr>
        <p:blipFill>
          <a:blip r:embed="rId2"/>
          <a:stretch>
            <a:fillRect/>
          </a:stretch>
        </p:blipFill>
        <p:spPr>
          <a:xfrm>
            <a:off x="0" y="0"/>
            <a:ext cx="12192000" cy="6858000"/>
          </a:xfrm>
          <a:prstGeom prst="rect">
            <a:avLst/>
          </a:prstGeom>
        </p:spPr>
      </p:pic>
      <p:sp>
        <p:nvSpPr>
          <p:cNvPr id="3" name="Freeform 3">
            <a:extLst>
              <a:ext uri="{FF2B5EF4-FFF2-40B4-BE49-F238E27FC236}">
                <a16:creationId xmlns:a16="http://schemas.microsoft.com/office/drawing/2014/main" id="{A7B1E7C5-A676-7E5D-28CA-1D73928D4CA1}"/>
              </a:ext>
            </a:extLst>
          </p:cNvPr>
          <p:cNvSpPr/>
          <p:nvPr/>
        </p:nvSpPr>
        <p:spPr>
          <a:xfrm rot="-5859846">
            <a:off x="34700" y="1638166"/>
            <a:ext cx="5066938" cy="4500791"/>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3"/>
            <a:stretch>
              <a:fillRect l="-4554" r="-27031"/>
            </a:stretch>
          </a:blipFill>
        </p:spPr>
        <p:txBody>
          <a:bodyPr/>
          <a:lstStyle/>
          <a:p>
            <a:pPr defTabSz="812820">
              <a:defRPr/>
            </a:pPr>
            <a:endParaRPr lang="en-SG" sz="1600">
              <a:solidFill>
                <a:prstClr val="black"/>
              </a:solidFill>
              <a:latin typeface="Calibri"/>
              <a:cs typeface="Arial"/>
              <a:sym typeface="Arial"/>
            </a:endParaRPr>
          </a:p>
        </p:txBody>
      </p:sp>
      <p:sp>
        <p:nvSpPr>
          <p:cNvPr id="6" name="Freeform 5">
            <a:extLst>
              <a:ext uri="{FF2B5EF4-FFF2-40B4-BE49-F238E27FC236}">
                <a16:creationId xmlns:a16="http://schemas.microsoft.com/office/drawing/2014/main" id="{95999DC9-3999-2678-E13A-0D782BFA5D24}"/>
              </a:ext>
            </a:extLst>
          </p:cNvPr>
          <p:cNvSpPr/>
          <p:nvPr/>
        </p:nvSpPr>
        <p:spPr>
          <a:xfrm flipH="1">
            <a:off x="1159965" y="1321910"/>
            <a:ext cx="1727063" cy="439656"/>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4"/>
            <a:stretch>
              <a:fillRect l="-88701" t="-111098" r="-4196" b="-123704"/>
            </a:stretch>
          </a:blipFill>
        </p:spPr>
        <p:txBody>
          <a:bodyPr/>
          <a:lstStyle/>
          <a:p>
            <a:pPr defTabSz="812820">
              <a:defRPr/>
            </a:pPr>
            <a:endParaRPr lang="en-SG" sz="1600">
              <a:solidFill>
                <a:prstClr val="black"/>
              </a:solidFill>
              <a:latin typeface="Calibri"/>
              <a:cs typeface="Arial"/>
              <a:sym typeface="Arial"/>
            </a:endParaRPr>
          </a:p>
        </p:txBody>
      </p:sp>
      <p:sp>
        <p:nvSpPr>
          <p:cNvPr id="7" name="TextBox 6">
            <a:extLst>
              <a:ext uri="{FF2B5EF4-FFF2-40B4-BE49-F238E27FC236}">
                <a16:creationId xmlns:a16="http://schemas.microsoft.com/office/drawing/2014/main" id="{545AD408-095D-CA09-4319-6B17DCDCE955}"/>
              </a:ext>
            </a:extLst>
          </p:cNvPr>
          <p:cNvSpPr txBox="1"/>
          <p:nvPr/>
        </p:nvSpPr>
        <p:spPr>
          <a:xfrm>
            <a:off x="688054" y="1693153"/>
            <a:ext cx="3560844" cy="1200329"/>
          </a:xfrm>
          <a:prstGeom prst="rect">
            <a:avLst/>
          </a:prstGeom>
          <a:noFill/>
        </p:spPr>
        <p:txBody>
          <a:bodyPr wrap="square">
            <a:spAutoFit/>
          </a:bodyPr>
          <a:lstStyle/>
          <a:p>
            <a:pPr algn="ctr" defTabSz="1219170">
              <a:spcBef>
                <a:spcPts val="533"/>
              </a:spcBef>
              <a:spcAft>
                <a:spcPts val="533"/>
              </a:spcAft>
            </a:pPr>
            <a:r>
              <a:rPr lang="vi-VN" sz="3600" b="1" dirty="0">
                <a:solidFill>
                  <a:schemeClr val="bg1">
                    <a:lumMod val="10000"/>
                  </a:schemeClr>
                </a:solidFill>
                <a:latin typeface="+mj-lt"/>
              </a:rPr>
              <a:t>Tác giả đưa ra hai giải pháp</a:t>
            </a:r>
            <a:endParaRPr lang="en-SG" sz="59500" b="1" dirty="0">
              <a:solidFill>
                <a:schemeClr val="bg1">
                  <a:lumMod val="10000"/>
                </a:schemeClr>
              </a:solidFill>
              <a:latin typeface="+mj-lt"/>
              <a:ea typeface="Calibri" panose="020F0502020204030204" pitchFamily="34" charset="0"/>
              <a:cs typeface="Times New Roman" panose="02020603050405020304" pitchFamily="18" charset="0"/>
              <a:sym typeface="Arial"/>
            </a:endParaRPr>
          </a:p>
        </p:txBody>
      </p:sp>
      <p:sp>
        <p:nvSpPr>
          <p:cNvPr id="8" name="Freeform 25">
            <a:extLst>
              <a:ext uri="{FF2B5EF4-FFF2-40B4-BE49-F238E27FC236}">
                <a16:creationId xmlns:a16="http://schemas.microsoft.com/office/drawing/2014/main" id="{1667FAA5-C070-1F12-F4B3-32D96835F99F}"/>
              </a:ext>
            </a:extLst>
          </p:cNvPr>
          <p:cNvSpPr/>
          <p:nvPr/>
        </p:nvSpPr>
        <p:spPr>
          <a:xfrm>
            <a:off x="5438007" y="1495163"/>
            <a:ext cx="737501" cy="66339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219170">
              <a:buClr>
                <a:srgbClr val="000000"/>
              </a:buClr>
              <a:defRPr/>
            </a:pPr>
            <a:endParaRPr lang="en-SG" sz="1867" kern="0">
              <a:solidFill>
                <a:srgbClr val="000000"/>
              </a:solidFill>
              <a:latin typeface="Arial"/>
              <a:cs typeface="Arial"/>
              <a:sym typeface="Arial"/>
            </a:endParaRPr>
          </a:p>
        </p:txBody>
      </p:sp>
      <p:sp>
        <p:nvSpPr>
          <p:cNvPr id="9" name="Freeform 25">
            <a:extLst>
              <a:ext uri="{FF2B5EF4-FFF2-40B4-BE49-F238E27FC236}">
                <a16:creationId xmlns:a16="http://schemas.microsoft.com/office/drawing/2014/main" id="{74B9EFD5-4052-CB84-9774-1805C024721E}"/>
              </a:ext>
            </a:extLst>
          </p:cNvPr>
          <p:cNvSpPr/>
          <p:nvPr/>
        </p:nvSpPr>
        <p:spPr>
          <a:xfrm>
            <a:off x="5871715" y="3760948"/>
            <a:ext cx="737501" cy="66339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219170">
              <a:buClr>
                <a:srgbClr val="000000"/>
              </a:buClr>
              <a:defRPr/>
            </a:pPr>
            <a:endParaRPr lang="en-SG" sz="1867" kern="0">
              <a:solidFill>
                <a:srgbClr val="000000"/>
              </a:solidFill>
              <a:latin typeface="Arial"/>
              <a:cs typeface="Arial"/>
              <a:sym typeface="Arial"/>
            </a:endParaRPr>
          </a:p>
        </p:txBody>
      </p:sp>
      <p:sp>
        <p:nvSpPr>
          <p:cNvPr id="13" name="TextBox 12">
            <a:extLst>
              <a:ext uri="{FF2B5EF4-FFF2-40B4-BE49-F238E27FC236}">
                <a16:creationId xmlns:a16="http://schemas.microsoft.com/office/drawing/2014/main" id="{C61891C8-1C8C-9E88-5EE5-518322CAEE85}"/>
              </a:ext>
            </a:extLst>
          </p:cNvPr>
          <p:cNvSpPr txBox="1"/>
          <p:nvPr/>
        </p:nvSpPr>
        <p:spPr>
          <a:xfrm>
            <a:off x="6427294" y="1077600"/>
            <a:ext cx="5512919" cy="2308324"/>
          </a:xfrm>
          <a:prstGeom prst="rect">
            <a:avLst/>
          </a:prstGeom>
          <a:noFill/>
        </p:spPr>
        <p:txBody>
          <a:bodyPr wrap="square">
            <a:spAutoFit/>
          </a:bodyPr>
          <a:lstStyle/>
          <a:p>
            <a:pPr algn="just"/>
            <a:r>
              <a:rPr lang="vi-VN" sz="3600" dirty="0">
                <a:solidFill>
                  <a:schemeClr val="bg1">
                    <a:lumMod val="10000"/>
                  </a:schemeClr>
                </a:solidFill>
                <a:latin typeface="+mj-lt"/>
              </a:rPr>
              <a:t>Tuyên truyền về tác hại của tin giả và giúp mọi người hình thành kĩ năng nhận biết tin giả</a:t>
            </a:r>
            <a:endParaRPr lang="en-SG" sz="5400" dirty="0">
              <a:solidFill>
                <a:schemeClr val="bg1">
                  <a:lumMod val="10000"/>
                </a:schemeClr>
              </a:solidFill>
              <a:latin typeface="+mj-lt"/>
              <a:cs typeface="Times New Roman" panose="02020603050405020304" pitchFamily="18" charset="0"/>
            </a:endParaRPr>
          </a:p>
        </p:txBody>
      </p:sp>
      <p:sp>
        <p:nvSpPr>
          <p:cNvPr id="14" name="TextBox 13">
            <a:extLst>
              <a:ext uri="{FF2B5EF4-FFF2-40B4-BE49-F238E27FC236}">
                <a16:creationId xmlns:a16="http://schemas.microsoft.com/office/drawing/2014/main" id="{F0B99D74-8556-C126-77AA-56FFD8FAD33A}"/>
              </a:ext>
            </a:extLst>
          </p:cNvPr>
          <p:cNvSpPr txBox="1"/>
          <p:nvPr/>
        </p:nvSpPr>
        <p:spPr>
          <a:xfrm>
            <a:off x="6786636" y="3655852"/>
            <a:ext cx="4906072" cy="2862322"/>
          </a:xfrm>
          <a:prstGeom prst="rect">
            <a:avLst/>
          </a:prstGeom>
          <a:noFill/>
        </p:spPr>
        <p:txBody>
          <a:bodyPr wrap="square">
            <a:spAutoFit/>
          </a:bodyPr>
          <a:lstStyle/>
          <a:p>
            <a:pPr algn="just"/>
            <a:r>
              <a:rPr lang="vi-VN" sz="3600" dirty="0">
                <a:solidFill>
                  <a:schemeClr val="bg1">
                    <a:lumMod val="10000"/>
                  </a:schemeClr>
                </a:solidFill>
                <a:latin typeface="+mj-lt"/>
              </a:rPr>
              <a:t>mỗi cá nhân cần học cách xác thực thông tin trên mạng và chịu trách nhiệm với hành vi lan truyền thông tin. </a:t>
            </a:r>
            <a:endParaRPr lang="en-SG" sz="5400" dirty="0">
              <a:solidFill>
                <a:schemeClr val="bg1">
                  <a:lumMod val="10000"/>
                </a:schemeClr>
              </a:solidFill>
              <a:latin typeface="+mj-lt"/>
              <a:cs typeface="Times New Roman" panose="02020603050405020304" pitchFamily="18" charset="0"/>
            </a:endParaRPr>
          </a:p>
        </p:txBody>
      </p:sp>
      <p:sp>
        <p:nvSpPr>
          <p:cNvPr id="5" name="TextBox 4">
            <a:extLst>
              <a:ext uri="{FF2B5EF4-FFF2-40B4-BE49-F238E27FC236}">
                <a16:creationId xmlns:a16="http://schemas.microsoft.com/office/drawing/2014/main" id="{9BC4AE18-5505-0A10-343F-BAD08D8E6290}"/>
              </a:ext>
            </a:extLst>
          </p:cNvPr>
          <p:cNvSpPr txBox="1"/>
          <p:nvPr/>
        </p:nvSpPr>
        <p:spPr>
          <a:xfrm>
            <a:off x="5203312" y="267753"/>
            <a:ext cx="6489396" cy="58477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CÂU 4</a:t>
            </a:r>
            <a:endParaRPr kumimoji="0" lang="en-SG" sz="48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2BEABC9B-E8E3-DB7B-7D13-484AAACF356A}"/>
              </a:ext>
            </a:extLst>
          </p:cNvPr>
          <p:cNvSpPr txBox="1"/>
          <p:nvPr/>
        </p:nvSpPr>
        <p:spPr>
          <a:xfrm>
            <a:off x="620905" y="3088343"/>
            <a:ext cx="4110487" cy="3416320"/>
          </a:xfrm>
          <a:prstGeom prst="rect">
            <a:avLst/>
          </a:prstGeom>
          <a:noFill/>
        </p:spPr>
        <p:txBody>
          <a:bodyPr wrap="square">
            <a:spAutoFit/>
          </a:bodyPr>
          <a:lstStyle/>
          <a:p>
            <a:pPr algn="just">
              <a:spcAft>
                <a:spcPts val="80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phù hợp, khả thi, được chỉ dẫn rõ ràng về cách thực hiện, có sự kết hợp hành động giữa cá nhân và tập thể.</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848F7BD5-75B7-5A5C-0677-C05AC3A5644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89074" y="4331335"/>
            <a:ext cx="5136340" cy="2696578"/>
          </a:xfrm>
          <a:prstGeom prst="rect">
            <a:avLst/>
          </a:prstGeom>
        </p:spPr>
      </p:pic>
    </p:spTree>
    <p:extLst>
      <p:ext uri="{BB962C8B-B14F-4D97-AF65-F5344CB8AC3E}">
        <p14:creationId xmlns:p14="http://schemas.microsoft.com/office/powerpoint/2010/main" val="3742169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P spid="8" grpId="0" animBg="1"/>
      <p:bldP spid="9" grpId="0" animBg="1"/>
      <p:bldP spid="13" grpId="0"/>
      <p:bldP spid="14"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1EB90-FDC8-6B4B-E42A-AC5A6BC3B846}"/>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DEC52F5-40AE-FA01-5C1A-7BBD0226DBDA}"/>
              </a:ext>
            </a:extLst>
          </p:cNvPr>
          <p:cNvPicPr>
            <a:picLocks noChangeAspect="1"/>
          </p:cNvPicPr>
          <p:nvPr/>
        </p:nvPicPr>
        <p:blipFill rotWithShape="1">
          <a:blip r:embed="rId3">
            <a:clrChange>
              <a:clrFrom>
                <a:srgbClr val="FFFFFF"/>
              </a:clrFrom>
              <a:clrTo>
                <a:srgbClr val="FFFFFF">
                  <a:alpha val="0"/>
                </a:srgbClr>
              </a:clrTo>
            </a:clrChange>
          </a:blip>
          <a:srcRect t="44609" r="8125"/>
          <a:stretch/>
        </p:blipFill>
        <p:spPr>
          <a:xfrm>
            <a:off x="0" y="932979"/>
            <a:ext cx="11731413" cy="4800408"/>
          </a:xfrm>
          <a:prstGeom prst="rect">
            <a:avLst/>
          </a:prstGeom>
        </p:spPr>
      </p:pic>
    </p:spTree>
    <p:extLst>
      <p:ext uri="{BB962C8B-B14F-4D97-AF65-F5344CB8AC3E}">
        <p14:creationId xmlns:p14="http://schemas.microsoft.com/office/powerpoint/2010/main" val="6977919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05DDA-83BE-0A39-A662-835359D12A03}"/>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ACD3FD51-4C03-C260-CD19-D3F356B690A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EB82A48-7370-5B8E-57E9-B1DB60A11B22}"/>
              </a:ext>
            </a:extLst>
          </p:cNvPr>
          <p:cNvSpPr txBox="1"/>
          <p:nvPr/>
        </p:nvSpPr>
        <p:spPr>
          <a:xfrm>
            <a:off x="2808102" y="311025"/>
            <a:ext cx="7780214"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srgbClr val="66241B"/>
                </a:solidFill>
                <a:effectLst/>
                <a:uLnTx/>
                <a:uFillTx/>
                <a:latin typeface="Times New Roman" panose="02020603050405020304" pitchFamily="18" charset="0"/>
                <a:ea typeface="+mn-ea"/>
                <a:cs typeface="Times New Roman" panose="02020603050405020304" pitchFamily="18" charset="0"/>
              </a:rPr>
              <a:t>2. Hoạt động </a:t>
            </a:r>
            <a:r>
              <a:rPr kumimoji="0" lang="en-US" sz="2900" b="1" i="0" u="none" strike="noStrike" kern="1200" cap="none" spc="0" normalizeH="0" baseline="0" noProof="0" dirty="0" err="1">
                <a:ln>
                  <a:noFill/>
                </a:ln>
                <a:solidFill>
                  <a:srgbClr val="66241B"/>
                </a:solidFill>
                <a:effectLst/>
                <a:uLnTx/>
                <a:uFillTx/>
                <a:latin typeface="Times New Roman" panose="02020603050405020304" pitchFamily="18" charset="0"/>
                <a:ea typeface="+mn-ea"/>
                <a:cs typeface="Times New Roman" panose="02020603050405020304" pitchFamily="18" charset="0"/>
              </a:rPr>
              <a:t>hướng</a:t>
            </a:r>
            <a:r>
              <a:rPr kumimoji="0" lang="en-US" sz="2900" b="1" i="0" u="none" strike="noStrike" kern="1200" cap="none" spc="0" normalizeH="0" baseline="0" noProof="0" dirty="0">
                <a:ln>
                  <a:noFill/>
                </a:ln>
                <a:solidFill>
                  <a:srgbClr val="66241B"/>
                </a:solidFill>
                <a:effectLst/>
                <a:uLnTx/>
                <a:uFillTx/>
                <a:latin typeface="Times New Roman" panose="02020603050405020304" pitchFamily="18" charset="0"/>
                <a:ea typeface="+mn-ea"/>
                <a:cs typeface="Times New Roman" panose="02020603050405020304" pitchFamily="18" charset="0"/>
              </a:rPr>
              <a:t> </a:t>
            </a:r>
            <a:r>
              <a:rPr kumimoji="0" lang="en-US" sz="2900" b="1" i="0" u="none" strike="noStrike" kern="1200" cap="none" spc="0" normalizeH="0" baseline="0" noProof="0" dirty="0" err="1">
                <a:ln>
                  <a:noFill/>
                </a:ln>
                <a:solidFill>
                  <a:srgbClr val="66241B"/>
                </a:solidFill>
                <a:effectLst/>
                <a:uLnTx/>
                <a:uFillTx/>
                <a:latin typeface="Times New Roman" panose="02020603050405020304" pitchFamily="18" charset="0"/>
                <a:ea typeface="+mn-ea"/>
                <a:cs typeface="Times New Roman" panose="02020603050405020304" pitchFamily="18" charset="0"/>
              </a:rPr>
              <a:t>dẫn</a:t>
            </a:r>
            <a:r>
              <a:rPr kumimoji="0" lang="en-US" sz="2900" b="1" i="0" u="none" strike="noStrike" kern="1200" cap="none" spc="0" normalizeH="0" baseline="0" noProof="0" dirty="0">
                <a:ln>
                  <a:noFill/>
                </a:ln>
                <a:solidFill>
                  <a:srgbClr val="66241B"/>
                </a:solidFill>
                <a:effectLst/>
                <a:uLnTx/>
                <a:uFillTx/>
                <a:latin typeface="Times New Roman" panose="02020603050405020304" pitchFamily="18" charset="0"/>
                <a:ea typeface="+mn-ea"/>
                <a:cs typeface="Times New Roman" panose="02020603050405020304" pitchFamily="18" charset="0"/>
              </a:rPr>
              <a:t> </a:t>
            </a:r>
            <a:r>
              <a:rPr kumimoji="0" lang="vi-VN" sz="2900" b="1" i="0" u="none" strike="noStrike" kern="1200" cap="none" spc="0" normalizeH="0" baseline="0" noProof="0" dirty="0">
                <a:ln>
                  <a:noFill/>
                </a:ln>
                <a:solidFill>
                  <a:srgbClr val="66241B"/>
                </a:solidFill>
                <a:effectLst/>
                <a:uLnTx/>
                <a:uFillTx/>
                <a:latin typeface="Times New Roman" panose="02020603050405020304" pitchFamily="18" charset="0"/>
                <a:ea typeface="+mn-ea"/>
                <a:cs typeface="Times New Roman" panose="02020603050405020304" pitchFamily="18" charset="0"/>
              </a:rPr>
              <a:t>phân tích kiểu </a:t>
            </a:r>
            <a:r>
              <a:rPr kumimoji="0" lang="en-US" sz="2900" b="1" i="0" u="none" strike="noStrike" kern="1200" cap="none" spc="0" normalizeH="0" baseline="0" noProof="0" dirty="0" err="1">
                <a:ln>
                  <a:noFill/>
                </a:ln>
                <a:solidFill>
                  <a:srgbClr val="66241B"/>
                </a:solidFill>
                <a:effectLst/>
                <a:uLnTx/>
                <a:uFillTx/>
                <a:latin typeface="Times New Roman" panose="02020603050405020304" pitchFamily="18" charset="0"/>
                <a:ea typeface="+mn-ea"/>
                <a:cs typeface="Times New Roman" panose="02020603050405020304" pitchFamily="18" charset="0"/>
              </a:rPr>
              <a:t>vb</a:t>
            </a:r>
            <a:endParaRPr kumimoji="0" lang="en-SG" sz="2900" b="0" i="0" u="none" strike="noStrike" kern="1200" cap="none" spc="0" normalizeH="0" baseline="0" noProof="0" dirty="0">
              <a:ln>
                <a:noFill/>
              </a:ln>
              <a:solidFill>
                <a:srgbClr val="66241B"/>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F0315F7B-5A67-96A7-052F-876A12F13AE3}"/>
              </a:ext>
            </a:extLst>
          </p:cNvPr>
          <p:cNvGrpSpPr/>
          <p:nvPr/>
        </p:nvGrpSpPr>
        <p:grpSpPr>
          <a:xfrm>
            <a:off x="2004686" y="691130"/>
            <a:ext cx="9207135" cy="5751781"/>
            <a:chOff x="2305772" y="1070101"/>
            <a:chExt cx="15017671" cy="8839884"/>
          </a:xfrm>
        </p:grpSpPr>
        <p:sp>
          <p:nvSpPr>
            <p:cNvPr id="75" name="Freeform 4">
              <a:extLst>
                <a:ext uri="{FF2B5EF4-FFF2-40B4-BE49-F238E27FC236}">
                  <a16:creationId xmlns:a16="http://schemas.microsoft.com/office/drawing/2014/main" id="{795C27C2-096D-D4EF-FD1D-575568065109}"/>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377">
                <a:defRPr/>
              </a:pPr>
              <a:endParaRPr lang="en-SG">
                <a:solidFill>
                  <a:prstClr val="black"/>
                </a:solidFill>
                <a:latin typeface="Calibri"/>
                <a:ea typeface="微软雅黑"/>
                <a:cs typeface="Arial"/>
                <a:sym typeface="Arial"/>
              </a:endParaRPr>
            </a:p>
          </p:txBody>
        </p:sp>
        <p:grpSp>
          <p:nvGrpSpPr>
            <p:cNvPr id="76" name="Group 75">
              <a:extLst>
                <a:ext uri="{FF2B5EF4-FFF2-40B4-BE49-F238E27FC236}">
                  <a16:creationId xmlns:a16="http://schemas.microsoft.com/office/drawing/2014/main" id="{59240EC4-5A62-CCA4-FFEC-BCAE881C9B47}"/>
                </a:ext>
              </a:extLst>
            </p:cNvPr>
            <p:cNvGrpSpPr/>
            <p:nvPr/>
          </p:nvGrpSpPr>
          <p:grpSpPr>
            <a:xfrm>
              <a:off x="2305772" y="2396800"/>
              <a:ext cx="13676457" cy="5725820"/>
              <a:chOff x="0" y="0"/>
              <a:chExt cx="5065354" cy="2120674"/>
            </a:xfrm>
          </p:grpSpPr>
          <p:sp>
            <p:nvSpPr>
              <p:cNvPr id="82" name="Freeform 6">
                <a:extLst>
                  <a:ext uri="{FF2B5EF4-FFF2-40B4-BE49-F238E27FC236}">
                    <a16:creationId xmlns:a16="http://schemas.microsoft.com/office/drawing/2014/main" id="{81F23C1E-E006-E762-33DB-EAFB3F2D0F93}"/>
                  </a:ext>
                </a:extLst>
              </p:cNvPr>
              <p:cNvSpPr/>
              <p:nvPr/>
            </p:nvSpPr>
            <p:spPr>
              <a:xfrm>
                <a:off x="0" y="0"/>
                <a:ext cx="5065354" cy="2120674"/>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defTabSz="914377">
                  <a:defRPr/>
                </a:pPr>
                <a:endParaRPr lang="en-SG" dirty="0">
                  <a:solidFill>
                    <a:prstClr val="black"/>
                  </a:solidFill>
                  <a:latin typeface="Calibri"/>
                  <a:ea typeface="微软雅黑"/>
                  <a:cs typeface="Arial"/>
                  <a:sym typeface="Arial"/>
                </a:endParaRPr>
              </a:p>
            </p:txBody>
          </p:sp>
          <p:sp>
            <p:nvSpPr>
              <p:cNvPr id="83" name="TextBox 7">
                <a:extLst>
                  <a:ext uri="{FF2B5EF4-FFF2-40B4-BE49-F238E27FC236}">
                    <a16:creationId xmlns:a16="http://schemas.microsoft.com/office/drawing/2014/main" id="{CB1E54E8-9C38-E2E3-33CA-ECC7F89CC0CB}"/>
                  </a:ext>
                </a:extLst>
              </p:cNvPr>
              <p:cNvSpPr txBox="1"/>
              <p:nvPr/>
            </p:nvSpPr>
            <p:spPr>
              <a:xfrm>
                <a:off x="0" y="9525"/>
                <a:ext cx="5065354" cy="1936045"/>
              </a:xfrm>
              <a:prstGeom prst="rect">
                <a:avLst/>
              </a:prstGeom>
            </p:spPr>
            <p:txBody>
              <a:bodyPr lIns="50800" tIns="50800" rIns="50800" bIns="50800" rtlCol="0" anchor="ctr"/>
              <a:lstStyle/>
              <a:p>
                <a:pPr algn="ctr" defTabSz="914377">
                  <a:lnSpc>
                    <a:spcPts val="1540"/>
                  </a:lnSpc>
                  <a:defRPr/>
                </a:pPr>
                <a:endParaRPr>
                  <a:solidFill>
                    <a:prstClr val="black"/>
                  </a:solidFill>
                  <a:latin typeface="Calibri"/>
                  <a:ea typeface="微软雅黑"/>
                  <a:cs typeface="Arial"/>
                  <a:sym typeface="Arial"/>
                </a:endParaRPr>
              </a:p>
            </p:txBody>
          </p:sp>
        </p:grpSp>
        <p:sp>
          <p:nvSpPr>
            <p:cNvPr id="77" name="Freeform 8">
              <a:extLst>
                <a:ext uri="{FF2B5EF4-FFF2-40B4-BE49-F238E27FC236}">
                  <a16:creationId xmlns:a16="http://schemas.microsoft.com/office/drawing/2014/main" id="{34BD126A-0D7F-16E3-6C44-DA7ED6619815}"/>
                </a:ext>
              </a:extLst>
            </p:cNvPr>
            <p:cNvSpPr/>
            <p:nvPr/>
          </p:nvSpPr>
          <p:spPr>
            <a:xfrm rot="1537641">
              <a:off x="14824264" y="6817871"/>
              <a:ext cx="2476026" cy="3092114"/>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377">
                <a:defRPr/>
              </a:pPr>
              <a:endParaRPr lang="en-SG">
                <a:solidFill>
                  <a:prstClr val="black"/>
                </a:solidFill>
                <a:latin typeface="Calibri"/>
                <a:ea typeface="微软雅黑"/>
                <a:cs typeface="Arial"/>
                <a:sym typeface="Arial"/>
              </a:endParaRPr>
            </a:p>
          </p:txBody>
        </p:sp>
        <p:sp>
          <p:nvSpPr>
            <p:cNvPr id="78" name="Freeform 10">
              <a:extLst>
                <a:ext uri="{FF2B5EF4-FFF2-40B4-BE49-F238E27FC236}">
                  <a16:creationId xmlns:a16="http://schemas.microsoft.com/office/drawing/2014/main" id="{0014F0CC-702F-0DA5-2FEF-8825AFE60EBA}"/>
                </a:ext>
              </a:extLst>
            </p:cNvPr>
            <p:cNvSpPr/>
            <p:nvPr/>
          </p:nvSpPr>
          <p:spPr>
            <a:xfrm>
              <a:off x="8036994" y="1935225"/>
              <a:ext cx="2308527"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377">
                <a:defRPr/>
              </a:pPr>
              <a:endParaRPr lang="en-SG" dirty="0">
                <a:solidFill>
                  <a:prstClr val="black"/>
                </a:solidFill>
                <a:latin typeface="Calibri"/>
                <a:ea typeface="微软雅黑"/>
                <a:cs typeface="Arial"/>
                <a:sym typeface="Arial"/>
              </a:endParaRPr>
            </a:p>
          </p:txBody>
        </p:sp>
        <p:sp>
          <p:nvSpPr>
            <p:cNvPr id="79" name="Freeform 12">
              <a:extLst>
                <a:ext uri="{FF2B5EF4-FFF2-40B4-BE49-F238E27FC236}">
                  <a16:creationId xmlns:a16="http://schemas.microsoft.com/office/drawing/2014/main" id="{49AAC973-E3A8-A6AA-960A-9C68F196AF19}"/>
                </a:ext>
              </a:extLst>
            </p:cNvPr>
            <p:cNvSpPr/>
            <p:nvPr/>
          </p:nvSpPr>
          <p:spPr>
            <a:xfrm rot="4483766">
              <a:off x="3479054" y="7755039"/>
              <a:ext cx="1488229" cy="2470091"/>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377">
                <a:defRPr/>
              </a:pPr>
              <a:endParaRPr lang="en-SG">
                <a:solidFill>
                  <a:prstClr val="black"/>
                </a:solidFill>
                <a:latin typeface="Calibri"/>
                <a:ea typeface="微软雅黑"/>
                <a:cs typeface="Arial"/>
                <a:sym typeface="Arial"/>
              </a:endParaRPr>
            </a:p>
          </p:txBody>
        </p:sp>
        <p:sp>
          <p:nvSpPr>
            <p:cNvPr id="80" name="Freeform 13">
              <a:extLst>
                <a:ext uri="{FF2B5EF4-FFF2-40B4-BE49-F238E27FC236}">
                  <a16:creationId xmlns:a16="http://schemas.microsoft.com/office/drawing/2014/main" id="{038F6E0F-9C52-233B-36D1-E79A18DC1636}"/>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1">
                <a:extLst>
                  <a:ext uri="{96DAC541-7B7A-43D3-8B79-37D633B846F1}">
                    <asvg:svgBlip xmlns:asvg="http://schemas.microsoft.com/office/drawing/2016/SVG/main" r:embed="rId12"/>
                  </a:ext>
                </a:extLst>
              </a:blip>
              <a:stretch>
                <a:fillRect t="-19117" r="-25904"/>
              </a:stretch>
            </a:blipFill>
          </p:spPr>
          <p:txBody>
            <a:bodyPr/>
            <a:lstStyle/>
            <a:p>
              <a:pPr defTabSz="914377">
                <a:defRPr/>
              </a:pPr>
              <a:endParaRPr lang="en-SG">
                <a:solidFill>
                  <a:prstClr val="black"/>
                </a:solidFill>
                <a:latin typeface="Calibri"/>
                <a:ea typeface="微软雅黑"/>
                <a:cs typeface="Arial"/>
                <a:sym typeface="Arial"/>
              </a:endParaRPr>
            </a:p>
          </p:txBody>
        </p:sp>
        <p:sp>
          <p:nvSpPr>
            <p:cNvPr id="81" name="Freeform 14">
              <a:extLst>
                <a:ext uri="{FF2B5EF4-FFF2-40B4-BE49-F238E27FC236}">
                  <a16:creationId xmlns:a16="http://schemas.microsoft.com/office/drawing/2014/main" id="{E24EAE6B-BEE3-40A1-0727-E38AF56D1E59}"/>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14377">
                <a:defRPr/>
              </a:pPr>
              <a:endParaRPr lang="en-SG" dirty="0">
                <a:solidFill>
                  <a:prstClr val="black"/>
                </a:solidFill>
                <a:latin typeface="Calibri"/>
                <a:ea typeface="微软雅黑"/>
                <a:cs typeface="Arial"/>
                <a:sym typeface="Arial"/>
              </a:endParaRPr>
            </a:p>
          </p:txBody>
        </p:sp>
      </p:grpSp>
      <p:grpSp>
        <p:nvGrpSpPr>
          <p:cNvPr id="84" name="Google Shape;49;p15">
            <a:extLst>
              <a:ext uri="{FF2B5EF4-FFF2-40B4-BE49-F238E27FC236}">
                <a16:creationId xmlns:a16="http://schemas.microsoft.com/office/drawing/2014/main" id="{447ECC0A-C2ED-7068-0F61-81DBADCE123D}"/>
              </a:ext>
            </a:extLst>
          </p:cNvPr>
          <p:cNvGrpSpPr/>
          <p:nvPr/>
        </p:nvGrpSpPr>
        <p:grpSpPr>
          <a:xfrm>
            <a:off x="54318" y="4139777"/>
            <a:ext cx="2946156" cy="2854223"/>
            <a:chOff x="457200" y="1608525"/>
            <a:chExt cx="3653750" cy="3648425"/>
          </a:xfrm>
        </p:grpSpPr>
        <p:sp>
          <p:nvSpPr>
            <p:cNvPr id="85" name="Google Shape;50;p15">
              <a:extLst>
                <a:ext uri="{FF2B5EF4-FFF2-40B4-BE49-F238E27FC236}">
                  <a16:creationId xmlns:a16="http://schemas.microsoft.com/office/drawing/2014/main" id="{7A4F9EBB-6A02-505E-EC10-ED386BDEB90C}"/>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86" name="Google Shape;51;p15">
              <a:extLst>
                <a:ext uri="{FF2B5EF4-FFF2-40B4-BE49-F238E27FC236}">
                  <a16:creationId xmlns:a16="http://schemas.microsoft.com/office/drawing/2014/main" id="{A5C2440A-EC1C-4BA4-BAF6-EF99B1FC8BDF}"/>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87" name="Google Shape;52;p15">
              <a:extLst>
                <a:ext uri="{FF2B5EF4-FFF2-40B4-BE49-F238E27FC236}">
                  <a16:creationId xmlns:a16="http://schemas.microsoft.com/office/drawing/2014/main" id="{D7D1F4A4-5025-8A27-E7B4-EEDFC2E953CD}"/>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88" name="Google Shape;53;p15">
              <a:extLst>
                <a:ext uri="{FF2B5EF4-FFF2-40B4-BE49-F238E27FC236}">
                  <a16:creationId xmlns:a16="http://schemas.microsoft.com/office/drawing/2014/main" id="{7AD546BC-E392-D8AC-F575-0D693F247416}"/>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89" name="Google Shape;54;p15">
              <a:extLst>
                <a:ext uri="{FF2B5EF4-FFF2-40B4-BE49-F238E27FC236}">
                  <a16:creationId xmlns:a16="http://schemas.microsoft.com/office/drawing/2014/main" id="{B55557F5-D1FC-93DE-E5AC-788F596EE5EA}"/>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90" name="Google Shape;55;p15">
              <a:extLst>
                <a:ext uri="{FF2B5EF4-FFF2-40B4-BE49-F238E27FC236}">
                  <a16:creationId xmlns:a16="http://schemas.microsoft.com/office/drawing/2014/main" id="{2C9522A5-8986-10C8-338C-EFA208D14B94}"/>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91" name="Google Shape;56;p15">
              <a:extLst>
                <a:ext uri="{FF2B5EF4-FFF2-40B4-BE49-F238E27FC236}">
                  <a16:creationId xmlns:a16="http://schemas.microsoft.com/office/drawing/2014/main" id="{A7E28C83-9AF1-F278-ACE4-CC14B1AF1860}"/>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92" name="Google Shape;57;p15">
              <a:extLst>
                <a:ext uri="{FF2B5EF4-FFF2-40B4-BE49-F238E27FC236}">
                  <a16:creationId xmlns:a16="http://schemas.microsoft.com/office/drawing/2014/main" id="{937B8E39-0EB4-D318-8F78-2CA488628CC4}"/>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93" name="Google Shape;58;p15">
              <a:extLst>
                <a:ext uri="{FF2B5EF4-FFF2-40B4-BE49-F238E27FC236}">
                  <a16:creationId xmlns:a16="http://schemas.microsoft.com/office/drawing/2014/main" id="{054A0762-BE77-B64E-E462-8DD3B3B77613}"/>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94" name="Google Shape;59;p15">
              <a:extLst>
                <a:ext uri="{FF2B5EF4-FFF2-40B4-BE49-F238E27FC236}">
                  <a16:creationId xmlns:a16="http://schemas.microsoft.com/office/drawing/2014/main" id="{8F54E882-925C-1739-3602-49C71DE7DD8B}"/>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95" name="Google Shape;60;p15">
              <a:extLst>
                <a:ext uri="{FF2B5EF4-FFF2-40B4-BE49-F238E27FC236}">
                  <a16:creationId xmlns:a16="http://schemas.microsoft.com/office/drawing/2014/main" id="{C6CB7EC3-7FE3-4C44-FC60-EBD4FC8BD5D1}"/>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96" name="Google Shape;61;p15">
              <a:extLst>
                <a:ext uri="{FF2B5EF4-FFF2-40B4-BE49-F238E27FC236}">
                  <a16:creationId xmlns:a16="http://schemas.microsoft.com/office/drawing/2014/main" id="{73CA337B-186E-E980-6AFE-ECB116643842}"/>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97" name="Google Shape;62;p15">
              <a:extLst>
                <a:ext uri="{FF2B5EF4-FFF2-40B4-BE49-F238E27FC236}">
                  <a16:creationId xmlns:a16="http://schemas.microsoft.com/office/drawing/2014/main" id="{ECC4C77D-8B8B-23B4-218F-89F3B916B3CC}"/>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98" name="Google Shape;63;p15">
              <a:extLst>
                <a:ext uri="{FF2B5EF4-FFF2-40B4-BE49-F238E27FC236}">
                  <a16:creationId xmlns:a16="http://schemas.microsoft.com/office/drawing/2014/main" id="{1DDF25E2-70BF-4D7F-B276-8479DF10A59E}"/>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99" name="Google Shape;64;p15">
              <a:extLst>
                <a:ext uri="{FF2B5EF4-FFF2-40B4-BE49-F238E27FC236}">
                  <a16:creationId xmlns:a16="http://schemas.microsoft.com/office/drawing/2014/main" id="{5946FDA7-2AE2-5ABA-BAA0-643EF5F2FA10}"/>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00" name="Google Shape;65;p15">
              <a:extLst>
                <a:ext uri="{FF2B5EF4-FFF2-40B4-BE49-F238E27FC236}">
                  <a16:creationId xmlns:a16="http://schemas.microsoft.com/office/drawing/2014/main" id="{A4D790D9-D53E-4835-45F6-FB082CC998B4}"/>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01" name="Google Shape;66;p15">
              <a:extLst>
                <a:ext uri="{FF2B5EF4-FFF2-40B4-BE49-F238E27FC236}">
                  <a16:creationId xmlns:a16="http://schemas.microsoft.com/office/drawing/2014/main" id="{AD4BE558-D328-DADF-0EB9-5D47F4926087}"/>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02" name="Google Shape;67;p15">
              <a:extLst>
                <a:ext uri="{FF2B5EF4-FFF2-40B4-BE49-F238E27FC236}">
                  <a16:creationId xmlns:a16="http://schemas.microsoft.com/office/drawing/2014/main" id="{88758F18-3AA8-3143-5163-FB7486D5CA1C}"/>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03" name="Google Shape;68;p15">
              <a:extLst>
                <a:ext uri="{FF2B5EF4-FFF2-40B4-BE49-F238E27FC236}">
                  <a16:creationId xmlns:a16="http://schemas.microsoft.com/office/drawing/2014/main" id="{8038B3F7-707B-8C61-0071-3497DBE92B31}"/>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104" name="Google Shape;69;p15">
              <a:extLst>
                <a:ext uri="{FF2B5EF4-FFF2-40B4-BE49-F238E27FC236}">
                  <a16:creationId xmlns:a16="http://schemas.microsoft.com/office/drawing/2014/main" id="{F0C75EA7-78D3-104B-C3B9-E3FA8FE019FC}"/>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05" name="Google Shape;70;p15">
              <a:extLst>
                <a:ext uri="{FF2B5EF4-FFF2-40B4-BE49-F238E27FC236}">
                  <a16:creationId xmlns:a16="http://schemas.microsoft.com/office/drawing/2014/main" id="{5061576F-B822-0196-71BE-22B78A4CA5BF}"/>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06" name="Google Shape;71;p15">
              <a:extLst>
                <a:ext uri="{FF2B5EF4-FFF2-40B4-BE49-F238E27FC236}">
                  <a16:creationId xmlns:a16="http://schemas.microsoft.com/office/drawing/2014/main" id="{E57DE841-0A20-A8E1-AC63-A5FE93B562C3}"/>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07" name="Google Shape;72;p15">
              <a:extLst>
                <a:ext uri="{FF2B5EF4-FFF2-40B4-BE49-F238E27FC236}">
                  <a16:creationId xmlns:a16="http://schemas.microsoft.com/office/drawing/2014/main" id="{411E5570-ACA0-207F-06BA-4EF3CE6C7349}"/>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08" name="Google Shape;73;p15">
              <a:extLst>
                <a:ext uri="{FF2B5EF4-FFF2-40B4-BE49-F238E27FC236}">
                  <a16:creationId xmlns:a16="http://schemas.microsoft.com/office/drawing/2014/main" id="{C823DF2F-0A53-AC75-DE0C-36031F508F4E}"/>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09" name="Google Shape;74;p15">
              <a:extLst>
                <a:ext uri="{FF2B5EF4-FFF2-40B4-BE49-F238E27FC236}">
                  <a16:creationId xmlns:a16="http://schemas.microsoft.com/office/drawing/2014/main" id="{F955F2F3-293D-7DC7-8A90-10ADBF5184FB}"/>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10" name="Google Shape;75;p15">
              <a:extLst>
                <a:ext uri="{FF2B5EF4-FFF2-40B4-BE49-F238E27FC236}">
                  <a16:creationId xmlns:a16="http://schemas.microsoft.com/office/drawing/2014/main" id="{448B0CB5-8090-B6DF-E66D-D40245660EF3}"/>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11" name="Google Shape;76;p15">
              <a:extLst>
                <a:ext uri="{FF2B5EF4-FFF2-40B4-BE49-F238E27FC236}">
                  <a16:creationId xmlns:a16="http://schemas.microsoft.com/office/drawing/2014/main" id="{6672211F-4A07-3BE4-8300-AF9D84310FCA}"/>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12" name="Google Shape;77;p15">
              <a:extLst>
                <a:ext uri="{FF2B5EF4-FFF2-40B4-BE49-F238E27FC236}">
                  <a16:creationId xmlns:a16="http://schemas.microsoft.com/office/drawing/2014/main" id="{36C0EA0C-3026-D3AB-9A11-27E5649DDC1E}"/>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13" name="Google Shape;83;p15">
              <a:extLst>
                <a:ext uri="{FF2B5EF4-FFF2-40B4-BE49-F238E27FC236}">
                  <a16:creationId xmlns:a16="http://schemas.microsoft.com/office/drawing/2014/main" id="{039DC995-7D26-CFC0-2EA0-54F0D4974D4D}"/>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114" name="Google Shape;84;p15">
              <a:extLst>
                <a:ext uri="{FF2B5EF4-FFF2-40B4-BE49-F238E27FC236}">
                  <a16:creationId xmlns:a16="http://schemas.microsoft.com/office/drawing/2014/main" id="{D428ECCE-0A7C-BEB3-453A-E2B00DA25EE4}"/>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15" name="Google Shape;85;p15">
              <a:extLst>
                <a:ext uri="{FF2B5EF4-FFF2-40B4-BE49-F238E27FC236}">
                  <a16:creationId xmlns:a16="http://schemas.microsoft.com/office/drawing/2014/main" id="{B2D56605-F6DF-8FD6-0B45-26E24EA70451}"/>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16" name="Google Shape;86;p15">
              <a:extLst>
                <a:ext uri="{FF2B5EF4-FFF2-40B4-BE49-F238E27FC236}">
                  <a16:creationId xmlns:a16="http://schemas.microsoft.com/office/drawing/2014/main" id="{40BA64D0-55DA-340E-7951-1E0C109F27E6}"/>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17" name="Google Shape;87;p15">
              <a:extLst>
                <a:ext uri="{FF2B5EF4-FFF2-40B4-BE49-F238E27FC236}">
                  <a16:creationId xmlns:a16="http://schemas.microsoft.com/office/drawing/2014/main" id="{EC19ECD6-5885-E235-6F17-8340D3805A9F}"/>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18" name="Google Shape;88;p15">
              <a:extLst>
                <a:ext uri="{FF2B5EF4-FFF2-40B4-BE49-F238E27FC236}">
                  <a16:creationId xmlns:a16="http://schemas.microsoft.com/office/drawing/2014/main" id="{6C7B9846-D037-5D55-CC80-7A68EE90A249}"/>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grpSp>
      <p:sp>
        <p:nvSpPr>
          <p:cNvPr id="119" name="TextBox 118">
            <a:extLst>
              <a:ext uri="{FF2B5EF4-FFF2-40B4-BE49-F238E27FC236}">
                <a16:creationId xmlns:a16="http://schemas.microsoft.com/office/drawing/2014/main" id="{FD7A6F31-3057-77A6-7E17-133421FFC2B6}"/>
              </a:ext>
            </a:extLst>
          </p:cNvPr>
          <p:cNvSpPr txBox="1"/>
          <p:nvPr/>
        </p:nvSpPr>
        <p:spPr>
          <a:xfrm>
            <a:off x="2172626" y="1719126"/>
            <a:ext cx="8120011" cy="3477875"/>
          </a:xfrm>
          <a:prstGeom prst="rect">
            <a:avLst/>
          </a:prstGeom>
          <a:noFill/>
        </p:spPr>
        <p:txBody>
          <a:bodyPr wrap="square">
            <a:spAutoFit/>
          </a:bodyPr>
          <a:lstStyle/>
          <a:p>
            <a:pPr algn="just" defTabSz="914377">
              <a:defRPr/>
            </a:pPr>
            <a:r>
              <a:rPr lang="vi-VN" sz="4400" dirty="0">
                <a:solidFill>
                  <a:schemeClr val="bg1">
                    <a:lumMod val="10000"/>
                  </a:schemeClr>
                </a:solidFill>
                <a:latin typeface="+mj-lt"/>
              </a:rPr>
              <a:t>HS phân biệt kiểu bài nghị luận về một vấn đề cần giải quyết (học ở lớp 9) với kiểu bài nghị luận về một vấn đề đời sống (đã học </a:t>
            </a:r>
            <a:r>
              <a:rPr lang="vi-VN" sz="4400" b="1" i="1" dirty="0">
                <a:solidFill>
                  <a:schemeClr val="bg1">
                    <a:lumMod val="10000"/>
                  </a:schemeClr>
                </a:solidFill>
                <a:latin typeface="+mj-lt"/>
              </a:rPr>
              <a:t>ở</a:t>
            </a:r>
            <a:r>
              <a:rPr lang="vi-VN" sz="4400" dirty="0">
                <a:solidFill>
                  <a:schemeClr val="bg1">
                    <a:lumMod val="10000"/>
                  </a:schemeClr>
                </a:solidFill>
                <a:latin typeface="+mj-lt"/>
              </a:rPr>
              <a:t> lớp 7, lớp 8)</a:t>
            </a:r>
            <a:endParaRPr lang="en-SG" sz="19900" kern="0" dirty="0">
              <a:solidFill>
                <a:schemeClr val="bg1">
                  <a:lumMod val="10000"/>
                </a:schemeClr>
              </a:solidFill>
              <a:latin typeface="+mj-lt"/>
              <a:cs typeface="Arial"/>
              <a:sym typeface="Arial"/>
            </a:endParaRPr>
          </a:p>
        </p:txBody>
      </p:sp>
    </p:spTree>
    <p:extLst>
      <p:ext uri="{BB962C8B-B14F-4D97-AF65-F5344CB8AC3E}">
        <p14:creationId xmlns:p14="http://schemas.microsoft.com/office/powerpoint/2010/main" val="3319837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 calcmode="lin" valueType="num">
                                      <p:cBhvr>
                                        <p:cTn id="12" dur="500" fill="hold"/>
                                        <p:tgtEl>
                                          <p:spTgt spid="84"/>
                                        </p:tgtEl>
                                        <p:attrNameLst>
                                          <p:attrName>ppt_w</p:attrName>
                                        </p:attrNameLst>
                                      </p:cBhvr>
                                      <p:tavLst>
                                        <p:tav tm="0">
                                          <p:val>
                                            <p:fltVal val="0"/>
                                          </p:val>
                                        </p:tav>
                                        <p:tav tm="100000">
                                          <p:val>
                                            <p:strVal val="#ppt_w"/>
                                          </p:val>
                                        </p:tav>
                                      </p:tavLst>
                                    </p:anim>
                                    <p:anim calcmode="lin" valueType="num">
                                      <p:cBhvr>
                                        <p:cTn id="13" dur="500" fill="hold"/>
                                        <p:tgtEl>
                                          <p:spTgt spid="84"/>
                                        </p:tgtEl>
                                        <p:attrNameLst>
                                          <p:attrName>ppt_h</p:attrName>
                                        </p:attrNameLst>
                                      </p:cBhvr>
                                      <p:tavLst>
                                        <p:tav tm="0">
                                          <p:val>
                                            <p:fltVal val="0"/>
                                          </p:val>
                                        </p:tav>
                                        <p:tav tm="100000">
                                          <p:val>
                                            <p:strVal val="#ppt_h"/>
                                          </p:val>
                                        </p:tav>
                                      </p:tavLst>
                                    </p:anim>
                                    <p:animEffect transition="in" filter="fade">
                                      <p:cBhvr>
                                        <p:cTn id="14" dur="500"/>
                                        <p:tgtEl>
                                          <p:spTgt spid="8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9"/>
                                        </p:tgtEl>
                                        <p:attrNameLst>
                                          <p:attrName>style.visibility</p:attrName>
                                        </p:attrNameLst>
                                      </p:cBhvr>
                                      <p:to>
                                        <p:strVal val="visible"/>
                                      </p:to>
                                    </p:set>
                                    <p:anim calcmode="lin" valueType="num">
                                      <p:cBhvr>
                                        <p:cTn id="17" dur="500" fill="hold"/>
                                        <p:tgtEl>
                                          <p:spTgt spid="119"/>
                                        </p:tgtEl>
                                        <p:attrNameLst>
                                          <p:attrName>ppt_w</p:attrName>
                                        </p:attrNameLst>
                                      </p:cBhvr>
                                      <p:tavLst>
                                        <p:tav tm="0">
                                          <p:val>
                                            <p:fltVal val="0"/>
                                          </p:val>
                                        </p:tav>
                                        <p:tav tm="100000">
                                          <p:val>
                                            <p:strVal val="#ppt_w"/>
                                          </p:val>
                                        </p:tav>
                                      </p:tavLst>
                                    </p:anim>
                                    <p:anim calcmode="lin" valueType="num">
                                      <p:cBhvr>
                                        <p:cTn id="18" dur="500" fill="hold"/>
                                        <p:tgtEl>
                                          <p:spTgt spid="119"/>
                                        </p:tgtEl>
                                        <p:attrNameLst>
                                          <p:attrName>ppt_h</p:attrName>
                                        </p:attrNameLst>
                                      </p:cBhvr>
                                      <p:tavLst>
                                        <p:tav tm="0">
                                          <p:val>
                                            <p:fltVal val="0"/>
                                          </p:val>
                                        </p:tav>
                                        <p:tav tm="100000">
                                          <p:val>
                                            <p:strVal val="#ppt_h"/>
                                          </p:val>
                                        </p:tav>
                                      </p:tavLst>
                                    </p:anim>
                                    <p:animEffect transition="in" filter="fade">
                                      <p:cBhvr>
                                        <p:cTn id="19"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5F072-4194-67CA-8625-CBA520E59EE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14CC301-E450-0CB3-A458-AE1A02D7BEA1}"/>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BE5182E2-79CB-5911-7199-C5B6F79EF850}"/>
              </a:ext>
            </a:extLst>
          </p:cNvPr>
          <p:cNvGraphicFramePr>
            <a:graphicFrameLocks noGrp="1"/>
          </p:cNvGraphicFramePr>
          <p:nvPr>
            <p:extLst>
              <p:ext uri="{D42A27DB-BD31-4B8C-83A1-F6EECF244321}">
                <p14:modId xmlns:p14="http://schemas.microsoft.com/office/powerpoint/2010/main" val="355580544"/>
              </p:ext>
            </p:extLst>
          </p:nvPr>
        </p:nvGraphicFramePr>
        <p:xfrm>
          <a:off x="176086" y="852407"/>
          <a:ext cx="11881595" cy="5882203"/>
        </p:xfrm>
        <a:graphic>
          <a:graphicData uri="http://schemas.openxmlformats.org/drawingml/2006/table">
            <a:tbl>
              <a:tblPr firstRow="1" firstCol="1" bandRow="1">
                <a:tableStyleId>{1FECB4D8-DB02-4DC6-A0A2-4F2EBAE1DC90}</a:tableStyleId>
              </a:tblPr>
              <a:tblGrid>
                <a:gridCol w="1854064">
                  <a:extLst>
                    <a:ext uri="{9D8B030D-6E8A-4147-A177-3AD203B41FA5}">
                      <a16:colId xmlns:a16="http://schemas.microsoft.com/office/drawing/2014/main" val="195475026"/>
                    </a:ext>
                  </a:extLst>
                </a:gridCol>
                <a:gridCol w="4973688">
                  <a:extLst>
                    <a:ext uri="{9D8B030D-6E8A-4147-A177-3AD203B41FA5}">
                      <a16:colId xmlns:a16="http://schemas.microsoft.com/office/drawing/2014/main" val="4097680730"/>
                    </a:ext>
                  </a:extLst>
                </a:gridCol>
                <a:gridCol w="5053843">
                  <a:extLst>
                    <a:ext uri="{9D8B030D-6E8A-4147-A177-3AD203B41FA5}">
                      <a16:colId xmlns:a16="http://schemas.microsoft.com/office/drawing/2014/main" val="1000264732"/>
                    </a:ext>
                  </a:extLst>
                </a:gridCol>
              </a:tblGrid>
              <a:tr h="866647">
                <a:tc>
                  <a:txBody>
                    <a:bodyPr/>
                    <a:lstStyle/>
                    <a:p>
                      <a:pPr algn="just">
                        <a:lnSpc>
                          <a:spcPct val="100000"/>
                        </a:lnSpc>
                        <a:spcAft>
                          <a:spcPts val="800"/>
                        </a:spcAft>
                      </a:pP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endParaRPr lang="en-SG" sz="25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Bài</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văn</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nghị</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luận</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về</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một</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vấn</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đề</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của</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đời</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sống</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đã</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học</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ở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lớp</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7,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lớp</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8)</a:t>
                      </a:r>
                      <a:endParaRPr lang="en-SG" sz="25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Bài</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văn</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nghị</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luận</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về</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một</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vấn</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đề</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cần</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giải</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quyết</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500" dirty="0" err="1">
                          <a:solidFill>
                            <a:schemeClr val="bg1">
                              <a:lumMod val="10000"/>
                            </a:schemeClr>
                          </a:solidFill>
                          <a:effectLst/>
                          <a:latin typeface="Times New Roman" panose="02020603050405020304" pitchFamily="18" charset="0"/>
                          <a:cs typeface="Times New Roman" panose="02020603050405020304" pitchFamily="18" charset="0"/>
                        </a:rPr>
                        <a:t>lớp</a:t>
                      </a:r>
                      <a:r>
                        <a:rPr lang="en-US" sz="2500" dirty="0">
                          <a:solidFill>
                            <a:schemeClr val="bg1">
                              <a:lumMod val="10000"/>
                            </a:schemeClr>
                          </a:solidFill>
                          <a:effectLst/>
                          <a:latin typeface="Times New Roman" panose="02020603050405020304" pitchFamily="18" charset="0"/>
                          <a:cs typeface="Times New Roman" panose="02020603050405020304" pitchFamily="18" charset="0"/>
                        </a:rPr>
                        <a:t> 9)</a:t>
                      </a:r>
                      <a:endParaRPr lang="en-SG" sz="25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4229417151"/>
                  </a:ext>
                </a:extLst>
              </a:tr>
              <a:tr h="1278467">
                <a:tc>
                  <a:txBody>
                    <a:bodyPr/>
                    <a:lstStyle/>
                    <a:p>
                      <a:pPr algn="ctr">
                        <a:lnSpc>
                          <a:spcPct val="100000"/>
                        </a:lnSpc>
                        <a:spcAft>
                          <a:spcPts val="800"/>
                        </a:spcAft>
                      </a:pPr>
                      <a:r>
                        <a:rPr lang="en-US" sz="2500">
                          <a:solidFill>
                            <a:schemeClr val="bg1">
                              <a:lumMod val="10000"/>
                            </a:schemeClr>
                          </a:solidFill>
                          <a:effectLst/>
                          <a:latin typeface="Times New Roman" panose="02020603050405020304" pitchFamily="18" charset="0"/>
                          <a:cs typeface="Times New Roman" panose="02020603050405020304" pitchFamily="18" charset="0"/>
                        </a:rPr>
                        <a:t>Mục đích giao tiếp</a:t>
                      </a:r>
                      <a:endParaRPr lang="en-SG" sz="25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5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5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642565"/>
                  </a:ext>
                </a:extLst>
              </a:tr>
              <a:tr h="1369557">
                <a:tc>
                  <a:txBody>
                    <a:bodyPr/>
                    <a:lstStyle/>
                    <a:p>
                      <a:pPr algn="ctr">
                        <a:lnSpc>
                          <a:spcPct val="100000"/>
                        </a:lnSpc>
                        <a:spcAft>
                          <a:spcPts val="800"/>
                        </a:spcAft>
                      </a:pPr>
                      <a:r>
                        <a:rPr lang="en-US" sz="2500">
                          <a:solidFill>
                            <a:schemeClr val="bg1">
                              <a:lumMod val="10000"/>
                            </a:schemeClr>
                          </a:solidFill>
                          <a:effectLst/>
                          <a:latin typeface="Times New Roman" panose="02020603050405020304" pitchFamily="18" charset="0"/>
                          <a:cs typeface="Times New Roman" panose="02020603050405020304" pitchFamily="18" charset="0"/>
                        </a:rPr>
                        <a:t>Vấn  đề bàn luận</a:t>
                      </a:r>
                      <a:endParaRPr lang="en-SG" sz="25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5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5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1309079"/>
                  </a:ext>
                </a:extLst>
              </a:tr>
              <a:tr h="2367532">
                <a:tc>
                  <a:txBody>
                    <a:bodyPr/>
                    <a:lstStyle/>
                    <a:p>
                      <a:pPr algn="ctr">
                        <a:lnSpc>
                          <a:spcPct val="100000"/>
                        </a:lnSpc>
                        <a:spcAft>
                          <a:spcPts val="800"/>
                        </a:spcAft>
                      </a:pPr>
                      <a:r>
                        <a:rPr lang="en-US" sz="2500">
                          <a:solidFill>
                            <a:schemeClr val="bg1">
                              <a:lumMod val="10000"/>
                            </a:schemeClr>
                          </a:solidFill>
                          <a:effectLst/>
                          <a:latin typeface="Times New Roman" panose="02020603050405020304" pitchFamily="18" charset="0"/>
                          <a:cs typeface="Times New Roman" panose="02020603050405020304" pitchFamily="18" charset="0"/>
                        </a:rPr>
                        <a:t>Hệ thống luận điểm</a:t>
                      </a:r>
                      <a:endParaRPr lang="en-SG" sz="25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5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5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1086895"/>
                  </a:ext>
                </a:extLst>
              </a:tr>
            </a:tbl>
          </a:graphicData>
        </a:graphic>
      </p:graphicFrame>
    </p:spTree>
    <p:extLst>
      <p:ext uri="{BB962C8B-B14F-4D97-AF65-F5344CB8AC3E}">
        <p14:creationId xmlns:p14="http://schemas.microsoft.com/office/powerpoint/2010/main" val="1345930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A6224-39F7-3B75-D544-497CD5060D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4C6648E-CFB8-F266-A8EA-5EFE5A578C09}"/>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FFE8AF63-9CFE-F026-9408-321CBA6D8108}"/>
              </a:ext>
            </a:extLst>
          </p:cNvPr>
          <p:cNvGraphicFramePr>
            <a:graphicFrameLocks noGrp="1"/>
          </p:cNvGraphicFramePr>
          <p:nvPr>
            <p:extLst>
              <p:ext uri="{D42A27DB-BD31-4B8C-83A1-F6EECF244321}">
                <p14:modId xmlns:p14="http://schemas.microsoft.com/office/powerpoint/2010/main" val="3996165339"/>
              </p:ext>
            </p:extLst>
          </p:nvPr>
        </p:nvGraphicFramePr>
        <p:xfrm>
          <a:off x="0" y="0"/>
          <a:ext cx="12192000" cy="6858000"/>
        </p:xfrm>
        <a:graphic>
          <a:graphicData uri="http://schemas.openxmlformats.org/drawingml/2006/table">
            <a:tbl>
              <a:tblPr firstRow="1" firstCol="1" bandRow="1">
                <a:tableStyleId>{1FECB4D8-DB02-4DC6-A0A2-4F2EBAE1DC90}</a:tableStyleId>
              </a:tblPr>
              <a:tblGrid>
                <a:gridCol w="1348353">
                  <a:extLst>
                    <a:ext uri="{9D8B030D-6E8A-4147-A177-3AD203B41FA5}">
                      <a16:colId xmlns:a16="http://schemas.microsoft.com/office/drawing/2014/main" val="195475026"/>
                    </a:ext>
                  </a:extLst>
                </a:gridCol>
                <a:gridCol w="5408908">
                  <a:extLst>
                    <a:ext uri="{9D8B030D-6E8A-4147-A177-3AD203B41FA5}">
                      <a16:colId xmlns:a16="http://schemas.microsoft.com/office/drawing/2014/main" val="4097680730"/>
                    </a:ext>
                  </a:extLst>
                </a:gridCol>
                <a:gridCol w="5434739">
                  <a:extLst>
                    <a:ext uri="{9D8B030D-6E8A-4147-A177-3AD203B41FA5}">
                      <a16:colId xmlns:a16="http://schemas.microsoft.com/office/drawing/2014/main" val="1000264732"/>
                    </a:ext>
                  </a:extLst>
                </a:gridCol>
              </a:tblGrid>
              <a:tr h="947487">
                <a:tc>
                  <a:txBody>
                    <a:bodyPr/>
                    <a:lstStyle/>
                    <a:p>
                      <a:pPr algn="just">
                        <a:lnSpc>
                          <a:spcPct val="100000"/>
                        </a:lnSpc>
                        <a:spcAft>
                          <a:spcPts val="800"/>
                        </a:spcAft>
                      </a:pP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800"/>
                        </a:spcAft>
                      </a:pP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Bài</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văn</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nghị</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luận</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về</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một</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vấn</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đề</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của</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đời</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sống</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đã</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học</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ở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lớp</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7,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lớp</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8)</a:t>
                      </a: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Bài</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văn</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nghị</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luận</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về</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một</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vấn</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đề</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cần</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giải</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quyết</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bg1">
                              <a:lumMod val="10000"/>
                            </a:schemeClr>
                          </a:solidFill>
                          <a:effectLst/>
                          <a:latin typeface="Times New Roman" panose="02020603050405020304" pitchFamily="18" charset="0"/>
                          <a:cs typeface="Times New Roman" panose="02020603050405020304" pitchFamily="18" charset="0"/>
                        </a:rPr>
                        <a:t>lớp</a:t>
                      </a:r>
                      <a:r>
                        <a:rPr lang="en-US" sz="2800" dirty="0">
                          <a:solidFill>
                            <a:schemeClr val="bg1">
                              <a:lumMod val="10000"/>
                            </a:schemeClr>
                          </a:solidFill>
                          <a:effectLst/>
                          <a:latin typeface="Times New Roman" panose="02020603050405020304" pitchFamily="18" charset="0"/>
                          <a:cs typeface="Times New Roman" panose="02020603050405020304" pitchFamily="18" charset="0"/>
                        </a:rPr>
                        <a:t> 9)</a:t>
                      </a: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4229417151"/>
                  </a:ext>
                </a:extLst>
              </a:tr>
              <a:tr h="1421230">
                <a:tc>
                  <a:txBody>
                    <a:bodyPr/>
                    <a:lstStyle/>
                    <a:p>
                      <a:pPr algn="ctr">
                        <a:lnSpc>
                          <a:spcPct val="100000"/>
                        </a:lnSpc>
                        <a:spcAft>
                          <a:spcPts val="800"/>
                        </a:spcAft>
                      </a:pPr>
                      <a:r>
                        <a:rPr lang="en-US" sz="2800">
                          <a:solidFill>
                            <a:schemeClr val="bg1">
                              <a:lumMod val="10000"/>
                            </a:schemeClr>
                          </a:solidFill>
                          <a:effectLst/>
                          <a:latin typeface="Times New Roman" panose="02020603050405020304" pitchFamily="18" charset="0"/>
                          <a:cs typeface="Times New Roman" panose="02020603050405020304" pitchFamily="18" charset="0"/>
                        </a:rPr>
                        <a:t>Mục đích giao tiếp</a:t>
                      </a:r>
                      <a:endParaRPr lang="en-SG" sz="28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755642565"/>
                  </a:ext>
                </a:extLst>
              </a:tr>
              <a:tr h="1894974">
                <a:tc>
                  <a:txBody>
                    <a:bodyPr/>
                    <a:lstStyle/>
                    <a:p>
                      <a:pPr algn="ctr">
                        <a:lnSpc>
                          <a:spcPct val="100000"/>
                        </a:lnSpc>
                        <a:spcAft>
                          <a:spcPts val="800"/>
                        </a:spcAft>
                      </a:pPr>
                      <a:r>
                        <a:rPr lang="en-US" sz="2800">
                          <a:solidFill>
                            <a:schemeClr val="bg1">
                              <a:lumMod val="10000"/>
                            </a:schemeClr>
                          </a:solidFill>
                          <a:effectLst/>
                          <a:latin typeface="Times New Roman" panose="02020603050405020304" pitchFamily="18" charset="0"/>
                          <a:cs typeface="Times New Roman" panose="02020603050405020304" pitchFamily="18" charset="0"/>
                        </a:rPr>
                        <a:t>Vấn  đề bàn luận</a:t>
                      </a:r>
                      <a:endParaRPr lang="en-SG" sz="28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extLst>
                  <a:ext uri="{0D108BD9-81ED-4DB2-BD59-A6C34878D82A}">
                    <a16:rowId xmlns:a16="http://schemas.microsoft.com/office/drawing/2014/main" val="1431309079"/>
                  </a:ext>
                </a:extLst>
              </a:tr>
              <a:tr h="2594309">
                <a:tc>
                  <a:txBody>
                    <a:bodyPr/>
                    <a:lstStyle/>
                    <a:p>
                      <a:pPr algn="ctr">
                        <a:lnSpc>
                          <a:spcPct val="100000"/>
                        </a:lnSpc>
                        <a:spcAft>
                          <a:spcPts val="800"/>
                        </a:spcAft>
                      </a:pPr>
                      <a:r>
                        <a:rPr lang="en-US" sz="2800">
                          <a:solidFill>
                            <a:schemeClr val="bg1">
                              <a:lumMod val="10000"/>
                            </a:schemeClr>
                          </a:solidFill>
                          <a:effectLst/>
                          <a:latin typeface="Times New Roman" panose="02020603050405020304" pitchFamily="18" charset="0"/>
                          <a:cs typeface="Times New Roman" panose="02020603050405020304" pitchFamily="18" charset="0"/>
                        </a:rPr>
                        <a:t>Hệ thống luận điểm</a:t>
                      </a:r>
                      <a:endParaRPr lang="en-SG" sz="28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123" marR="23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1086895"/>
                  </a:ext>
                </a:extLst>
              </a:tr>
            </a:tbl>
          </a:graphicData>
        </a:graphic>
      </p:graphicFrame>
      <p:sp>
        <p:nvSpPr>
          <p:cNvPr id="5" name="TextBox 4">
            <a:extLst>
              <a:ext uri="{FF2B5EF4-FFF2-40B4-BE49-F238E27FC236}">
                <a16:creationId xmlns:a16="http://schemas.microsoft.com/office/drawing/2014/main" id="{7D95BE29-B516-364E-88AB-7FA6C91821B3}"/>
              </a:ext>
            </a:extLst>
          </p:cNvPr>
          <p:cNvSpPr txBox="1"/>
          <p:nvPr/>
        </p:nvSpPr>
        <p:spPr>
          <a:xfrm>
            <a:off x="1383223" y="955247"/>
            <a:ext cx="5312043"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Thuyết</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phục</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đọc</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tin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quan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viết</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vấn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đời</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sống</a:t>
            </a:r>
            <a:endParaRPr kumimoji="0" lang="en-SG"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E1CBE919-3A98-5741-47DB-36B02B5B48A0}"/>
              </a:ext>
            </a:extLst>
          </p:cNvPr>
          <p:cNvSpPr txBox="1"/>
          <p:nvPr/>
        </p:nvSpPr>
        <p:spPr>
          <a:xfrm>
            <a:off x="6757263" y="934824"/>
            <a:ext cx="5439905"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Thuyết</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phục</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đọc</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tin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viết</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xuất</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vấn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cần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quyết</a:t>
            </a:r>
            <a:endParaRPr kumimoji="0" lang="en-SG"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9395DC4F-DA7F-EF11-46C2-A0282A0D1289}"/>
              </a:ext>
            </a:extLst>
          </p:cNvPr>
          <p:cNvSpPr txBox="1"/>
          <p:nvPr/>
        </p:nvSpPr>
        <p:spPr>
          <a:xfrm>
            <a:off x="1383223" y="2607110"/>
            <a:ext cx="5312043"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vấn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đời</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sống</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thể</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tích</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cực</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hoặc</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tiêu</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cực</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B3F9A0D3-B496-832B-3EED-61E3A812A888}"/>
              </a:ext>
            </a:extLst>
          </p:cNvPr>
          <p:cNvSpPr txBox="1"/>
          <p:nvPr/>
        </p:nvSpPr>
        <p:spPr>
          <a:xfrm>
            <a:off x="6823128" y="2391665"/>
            <a:ext cx="5312043"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vấn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đời</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sống</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cần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phải</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quyết</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tiêu</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cực</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gây</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ra</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hại</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mong</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muốn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đời</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sống</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F213DF2F-EE10-0158-0D43-448D90C8D7B9}"/>
              </a:ext>
            </a:extLst>
          </p:cNvPr>
          <p:cNvSpPr txBox="1"/>
          <p:nvPr/>
        </p:nvSpPr>
        <p:spPr>
          <a:xfrm>
            <a:off x="6817961" y="4279393"/>
            <a:ext cx="5312043" cy="245195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Luận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1: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Phân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tích</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vấn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cần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quyết</a:t>
            </a:r>
            <a:endParaRPr kumimoji="0" lang="en-SG"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Luận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2: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cần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quyết</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vấn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đề</a:t>
            </a:r>
            <a:endParaRPr kumimoji="0" lang="en-SG"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Luận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endParaRPr kumimoji="0" lang="en-SG"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3652AB55-0A8D-2B5D-F805-0128B9284E4F}"/>
              </a:ext>
            </a:extLst>
          </p:cNvPr>
          <p:cNvSpPr txBox="1"/>
          <p:nvPr/>
        </p:nvSpPr>
        <p:spPr>
          <a:xfrm>
            <a:off x="1383223" y="4294814"/>
            <a:ext cx="5312043" cy="245195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Luận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1: Quan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nhất</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vấn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đề</a:t>
            </a:r>
            <a:endParaRPr kumimoji="0" lang="en-SG"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Luận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2: Quan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hai</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vấn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đề</a:t>
            </a:r>
            <a:endParaRPr kumimoji="0" lang="en-SG"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Luận</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endParaRPr kumimoji="0" lang="en-SG" sz="28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30072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barn(inVertical)">
                                      <p:cBhvr>
                                        <p:cTn id="30" dur="5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animEffect transition="in" filter="barn(inVertical)">
                                      <p:cBhvr>
                                        <p:cTn id="35" dur="500"/>
                                        <p:tgtEl>
                                          <p:spTgt spid="16">
                                            <p:txEl>
                                              <p:pRg st="1" end="1"/>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16">
                                            <p:txEl>
                                              <p:pRg st="2" end="2"/>
                                            </p:txEl>
                                          </p:spTgt>
                                        </p:tgtEl>
                                        <p:attrNameLst>
                                          <p:attrName>style.visibility</p:attrName>
                                        </p:attrNameLst>
                                      </p:cBhvr>
                                      <p:to>
                                        <p:strVal val="visible"/>
                                      </p:to>
                                    </p:set>
                                    <p:animEffect transition="in" filter="barn(inVertical)">
                                      <p:cBhvr>
                                        <p:cTn id="38" dur="500"/>
                                        <p:tgtEl>
                                          <p:spTgt spid="1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barn(inVertical)">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4">
                                            <p:txEl>
                                              <p:pRg st="1" end="1"/>
                                            </p:txEl>
                                          </p:spTgt>
                                        </p:tgtEl>
                                        <p:attrNameLst>
                                          <p:attrName>style.visibility</p:attrName>
                                        </p:attrNameLst>
                                      </p:cBhvr>
                                      <p:to>
                                        <p:strVal val="visible"/>
                                      </p:to>
                                    </p:set>
                                    <p:animEffect transition="in" filter="fade">
                                      <p:cBhvr>
                                        <p:cTn id="48" dur="1000"/>
                                        <p:tgtEl>
                                          <p:spTgt spid="14">
                                            <p:txEl>
                                              <p:pRg st="1" end="1"/>
                                            </p:txEl>
                                          </p:spTgt>
                                        </p:tgtEl>
                                      </p:cBhvr>
                                    </p:animEffect>
                                    <p:anim calcmode="lin" valueType="num">
                                      <p:cBhvr>
                                        <p:cTn id="49"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4">
                                            <p:txEl>
                                              <p:pRg st="2" end="2"/>
                                            </p:txEl>
                                          </p:spTgt>
                                        </p:tgtEl>
                                        <p:attrNameLst>
                                          <p:attrName>style.visibility</p:attrName>
                                        </p:attrNameLst>
                                      </p:cBhvr>
                                      <p:to>
                                        <p:strVal val="visible"/>
                                      </p:to>
                                    </p:set>
                                    <p:animEffect transition="in" filter="fade">
                                      <p:cBhvr>
                                        <p:cTn id="53" dur="1000"/>
                                        <p:tgtEl>
                                          <p:spTgt spid="14">
                                            <p:txEl>
                                              <p:pRg st="2" end="2"/>
                                            </p:txEl>
                                          </p:spTgt>
                                        </p:tgtEl>
                                      </p:cBhvr>
                                    </p:animEffect>
                                    <p:anim calcmode="lin" valueType="num">
                                      <p:cBhvr>
                                        <p:cTn id="54"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55"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1EB90-FDC8-6B4B-E42A-AC5A6BC3B84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46C91D7-D371-3498-C0AC-D6367021BC4A}"/>
              </a:ext>
            </a:extLst>
          </p:cNvPr>
          <p:cNvPicPr>
            <a:picLocks noChangeAspect="1"/>
          </p:cNvPicPr>
          <p:nvPr/>
        </p:nvPicPr>
        <p:blipFill rotWithShape="1">
          <a:blip r:embed="rId3">
            <a:clrChange>
              <a:clrFrom>
                <a:srgbClr val="FFFFFF"/>
              </a:clrFrom>
              <a:clrTo>
                <a:srgbClr val="FFFFFF">
                  <a:alpha val="0"/>
                </a:srgbClr>
              </a:clrTo>
            </a:clrChange>
          </a:blip>
          <a:srcRect t="43829" r="15058"/>
          <a:stretch/>
        </p:blipFill>
        <p:spPr>
          <a:xfrm>
            <a:off x="594855" y="828966"/>
            <a:ext cx="9611591" cy="4380349"/>
          </a:xfrm>
          <a:prstGeom prst="rect">
            <a:avLst/>
          </a:prstGeom>
        </p:spPr>
      </p:pic>
    </p:spTree>
    <p:extLst>
      <p:ext uri="{BB962C8B-B14F-4D97-AF65-F5344CB8AC3E}">
        <p14:creationId xmlns:p14="http://schemas.microsoft.com/office/powerpoint/2010/main" val="34818785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B703E-B5B3-C167-C34D-C2AFBB6377ED}"/>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270;p51">
            <a:extLst>
              <a:ext uri="{FF2B5EF4-FFF2-40B4-BE49-F238E27FC236}">
                <a16:creationId xmlns:a16="http://schemas.microsoft.com/office/drawing/2014/main" id="{3D6C40C2-5D6B-4AB0-FECA-B8F9843A2186}"/>
              </a:ext>
            </a:extLst>
          </p:cNvPr>
          <p:cNvSpPr txBox="1">
            <a:spLocks/>
          </p:cNvSpPr>
          <p:nvPr/>
        </p:nvSpPr>
        <p:spPr>
          <a:xfrm>
            <a:off x="1972471" y="3467463"/>
            <a:ext cx="7877707" cy="2099200"/>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7000"/>
              <a:buFont typeface="Denk One"/>
              <a:buNone/>
              <a:defRPr sz="7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1219170" rtl="0" eaLnBrk="1" fontAlgn="auto" latinLnBrk="0" hangingPunct="1">
              <a:lnSpc>
                <a:spcPct val="115000"/>
              </a:lnSpc>
              <a:spcBef>
                <a:spcPts val="0"/>
              </a:spcBef>
              <a:spcAft>
                <a:spcPts val="0"/>
              </a:spcAft>
              <a:buClr>
                <a:srgbClr val="66241B"/>
              </a:buClr>
              <a:buSzPts val="7000"/>
              <a:buFont typeface="Denk One"/>
              <a:buNone/>
              <a:tabLst/>
              <a:defRPr/>
            </a:pPr>
            <a:r>
              <a:rPr kumimoji="0" lang="en-SG" sz="10666" b="1" i="0" u="none" strike="noStrike" kern="0" cap="none" spc="0" normalizeH="0" baseline="0" noProof="0" dirty="0" err="1">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Thực</a:t>
            </a:r>
            <a:r>
              <a:rPr kumimoji="0" lang="en-SG" sz="10666" b="1" i="0" u="none" strike="noStrike" kern="0" cap="none" spc="0" normalizeH="0" baseline="0" noProof="0" dirty="0">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 </a:t>
            </a:r>
            <a:r>
              <a:rPr kumimoji="0" lang="en-SG" sz="10666" b="1" i="0" u="none" strike="noStrike" kern="0" cap="none" spc="0" normalizeH="0" baseline="0" noProof="0" dirty="0" err="1">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hành</a:t>
            </a:r>
            <a:r>
              <a:rPr kumimoji="0" lang="en-SG" sz="10666" b="1" i="0" u="none" strike="noStrike" kern="0" cap="none" spc="0" normalizeH="0" baseline="0" noProof="0" dirty="0">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 </a:t>
            </a:r>
            <a:r>
              <a:rPr kumimoji="0" lang="en-SG" sz="10666" b="1" i="0" u="none" strike="noStrike" kern="0" cap="none" spc="0" normalizeH="0" baseline="0" noProof="0" dirty="0" err="1">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viết</a:t>
            </a:r>
            <a:endParaRPr kumimoji="0" lang="en-SG" sz="10666" b="1" i="0" u="none" strike="noStrike" kern="0" cap="none" spc="0" normalizeH="0" baseline="0" noProof="0" dirty="0">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endParaRPr>
          </a:p>
        </p:txBody>
      </p:sp>
      <p:sp>
        <p:nvSpPr>
          <p:cNvPr id="5" name="Google Shape;1272;p51">
            <a:extLst>
              <a:ext uri="{FF2B5EF4-FFF2-40B4-BE49-F238E27FC236}">
                <a16:creationId xmlns:a16="http://schemas.microsoft.com/office/drawing/2014/main" id="{400D137E-6171-1FD4-2A91-D57C7FDA71EB}"/>
              </a:ext>
            </a:extLst>
          </p:cNvPr>
          <p:cNvSpPr txBox="1">
            <a:spLocks/>
          </p:cNvSpPr>
          <p:nvPr/>
        </p:nvSpPr>
        <p:spPr>
          <a:xfrm>
            <a:off x="4961679" y="236614"/>
            <a:ext cx="1899291" cy="1743053"/>
          </a:xfrm>
          <a:prstGeom prst="rect">
            <a:avLst/>
          </a:prstGeom>
          <a:solidFill>
            <a:srgbClr val="F9DB0E">
              <a:lumMod val="20000"/>
              <a:lumOff val="80000"/>
            </a:srgbClr>
          </a:solid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5000"/>
              <a:buFont typeface="Denk One"/>
              <a:buNone/>
              <a:defRPr sz="13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1219170" rtl="0" eaLnBrk="1" fontAlgn="auto" latinLnBrk="0" hangingPunct="1">
              <a:lnSpc>
                <a:spcPct val="115000"/>
              </a:lnSpc>
              <a:spcBef>
                <a:spcPts val="0"/>
              </a:spcBef>
              <a:spcAft>
                <a:spcPts val="0"/>
              </a:spcAft>
              <a:buClr>
                <a:srgbClr val="2A1B4C"/>
              </a:buClr>
              <a:buSzPts val="5000"/>
              <a:buFont typeface="Denk One"/>
              <a:buNone/>
              <a:tabLst/>
              <a:defRPr/>
            </a:pPr>
            <a:r>
              <a:rPr kumimoji="0" lang="en" sz="10666" b="1" i="0" u="none" strike="noStrike" kern="0" cap="none" spc="0" normalizeH="0" baseline="0" noProof="0" dirty="0">
                <a:ln>
                  <a:noFill/>
                </a:ln>
                <a:solidFill>
                  <a:srgbClr val="2A1B4C"/>
                </a:solidFill>
                <a:effectLst/>
                <a:uLnTx/>
                <a:uFillTx/>
                <a:latin typeface="Denk One"/>
                <a:sym typeface="Denk One"/>
              </a:rPr>
              <a:t>II</a:t>
            </a:r>
          </a:p>
        </p:txBody>
      </p:sp>
      <p:sp>
        <p:nvSpPr>
          <p:cNvPr id="6" name="Google Shape;1290;p51">
            <a:extLst>
              <a:ext uri="{FF2B5EF4-FFF2-40B4-BE49-F238E27FC236}">
                <a16:creationId xmlns:a16="http://schemas.microsoft.com/office/drawing/2014/main" id="{4384F7BE-6F38-A8F6-1B1A-696689CD2AAF}"/>
              </a:ext>
            </a:extLst>
          </p:cNvPr>
          <p:cNvSpPr/>
          <p:nvPr/>
        </p:nvSpPr>
        <p:spPr>
          <a:xfrm>
            <a:off x="3751566" y="2575889"/>
            <a:ext cx="4441879" cy="98623"/>
          </a:xfrm>
          <a:custGeom>
            <a:avLst/>
            <a:gdLst/>
            <a:ahLst/>
            <a:cxnLst/>
            <a:rect l="l" t="t" r="r" b="b"/>
            <a:pathLst>
              <a:path w="14773" h="328" extrusionOk="0">
                <a:moveTo>
                  <a:pt x="8311" y="0"/>
                </a:moveTo>
                <a:cubicBezTo>
                  <a:pt x="8003" y="0"/>
                  <a:pt x="7695" y="2"/>
                  <a:pt x="7387" y="5"/>
                </a:cubicBezTo>
                <a:cubicBezTo>
                  <a:pt x="6155" y="5"/>
                  <a:pt x="4923" y="28"/>
                  <a:pt x="3691" y="58"/>
                </a:cubicBezTo>
                <a:cubicBezTo>
                  <a:pt x="2465" y="87"/>
                  <a:pt x="1233" y="134"/>
                  <a:pt x="1" y="175"/>
                </a:cubicBezTo>
                <a:lnTo>
                  <a:pt x="7" y="263"/>
                </a:lnTo>
                <a:cubicBezTo>
                  <a:pt x="1233" y="198"/>
                  <a:pt x="2465" y="169"/>
                  <a:pt x="3697" y="151"/>
                </a:cubicBezTo>
                <a:cubicBezTo>
                  <a:pt x="4253" y="144"/>
                  <a:pt x="4808" y="140"/>
                  <a:pt x="5362" y="140"/>
                </a:cubicBezTo>
                <a:cubicBezTo>
                  <a:pt x="6037" y="140"/>
                  <a:pt x="6711" y="145"/>
                  <a:pt x="7387" y="151"/>
                </a:cubicBezTo>
                <a:cubicBezTo>
                  <a:pt x="8003" y="163"/>
                  <a:pt x="8619" y="175"/>
                  <a:pt x="9235" y="193"/>
                </a:cubicBezTo>
                <a:lnTo>
                  <a:pt x="10156" y="210"/>
                </a:lnTo>
                <a:lnTo>
                  <a:pt x="11077" y="239"/>
                </a:lnTo>
                <a:cubicBezTo>
                  <a:pt x="12309" y="269"/>
                  <a:pt x="13535" y="316"/>
                  <a:pt x="14767" y="327"/>
                </a:cubicBezTo>
                <a:lnTo>
                  <a:pt x="14772" y="245"/>
                </a:lnTo>
                <a:cubicBezTo>
                  <a:pt x="13546" y="128"/>
                  <a:pt x="12314" y="75"/>
                  <a:pt x="11082" y="40"/>
                </a:cubicBezTo>
                <a:cubicBezTo>
                  <a:pt x="10467" y="28"/>
                  <a:pt x="9851" y="11"/>
                  <a:pt x="9235" y="5"/>
                </a:cubicBezTo>
                <a:cubicBezTo>
                  <a:pt x="8927" y="2"/>
                  <a:pt x="8619" y="0"/>
                  <a:pt x="8311" y="0"/>
                </a:cubicBezTo>
                <a:close/>
              </a:path>
            </a:pathLst>
          </a:custGeom>
          <a:solidFill>
            <a:schemeClr val="bg1">
              <a:lumMod val="10000"/>
            </a:schemeClr>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Tree>
    <p:extLst>
      <p:ext uri="{BB962C8B-B14F-4D97-AF65-F5344CB8AC3E}">
        <p14:creationId xmlns:p14="http://schemas.microsoft.com/office/powerpoint/2010/main" val="3580205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29BEA-0335-B7BB-9323-5E7C4405F49F}"/>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9230CF1D-A4CC-7287-294C-71BC3CBB615A}"/>
              </a:ext>
            </a:extLst>
          </p:cNvPr>
          <p:cNvGrpSpPr/>
          <p:nvPr/>
        </p:nvGrpSpPr>
        <p:grpSpPr>
          <a:xfrm>
            <a:off x="4609737" y="1"/>
            <a:ext cx="2380343" cy="2358847"/>
            <a:chOff x="1214509" y="294991"/>
            <a:chExt cx="1852779" cy="1992865"/>
          </a:xfrm>
        </p:grpSpPr>
        <p:sp>
          <p:nvSpPr>
            <p:cNvPr id="5" name="椭圆 12">
              <a:extLst>
                <a:ext uri="{FF2B5EF4-FFF2-40B4-BE49-F238E27FC236}">
                  <a16:creationId xmlns:a16="http://schemas.microsoft.com/office/drawing/2014/main" id="{C4382906-99CF-B463-A28C-81A97D78FA6E}"/>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1</a:t>
              </a:r>
              <a:endParaRPr kumimoji="0" lang="zh-CN" altLang="en-US"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097DCF72-A2D9-9277-F9E9-63D2137DB8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93761F04-2383-284F-EF49-F7F8AB9246E7}"/>
              </a:ext>
            </a:extLst>
          </p:cNvPr>
          <p:cNvSpPr txBox="1"/>
          <p:nvPr/>
        </p:nvSpPr>
        <p:spPr>
          <a:xfrm>
            <a:off x="1479979" y="2770040"/>
            <a:ext cx="9232043"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mn-ea"/>
                <a:cs typeface="+mn-cs"/>
              </a:rPr>
              <a:t>Hoạt động chuẩn bị trước khi viết</a:t>
            </a:r>
            <a:endParaRPr kumimoji="0" lang="en-SG" sz="6600" b="0" i="0" u="none" strike="noStrike" kern="1200" cap="none" spc="0" normalizeH="0" baseline="0" noProof="0" dirty="0">
              <a:ln>
                <a:noFill/>
              </a:ln>
              <a:solidFill>
                <a:srgbClr val="FFFCEC">
                  <a:lumMod val="10000"/>
                </a:srgbClr>
              </a:solidFill>
              <a:effectLst/>
              <a:uLnTx/>
              <a:uFillTx/>
              <a:latin typeface="Arial"/>
              <a:ea typeface="+mn-ea"/>
              <a:cs typeface="+mn-cs"/>
            </a:endParaRPr>
          </a:p>
        </p:txBody>
      </p:sp>
    </p:spTree>
    <p:extLst>
      <p:ext uri="{BB962C8B-B14F-4D97-AF65-F5344CB8AC3E}">
        <p14:creationId xmlns:p14="http://schemas.microsoft.com/office/powerpoint/2010/main" val="330583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166176" y="157192"/>
            <a:ext cx="6096000" cy="6695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1. Hoạt động chuẩn bị trước khi viết</a:t>
            </a:r>
            <a:endParaRPr kumimoji="0" lang="en-SG" sz="28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39">
            <a:extLst>
              <a:ext uri="{FF2B5EF4-FFF2-40B4-BE49-F238E27FC236}">
                <a16:creationId xmlns:a16="http://schemas.microsoft.com/office/drawing/2014/main" id="{71535958-8F49-9169-32EF-123E9C461B53}"/>
              </a:ext>
            </a:extLst>
          </p:cNvPr>
          <p:cNvGrpSpPr/>
          <p:nvPr/>
        </p:nvGrpSpPr>
        <p:grpSpPr>
          <a:xfrm>
            <a:off x="5355088" y="1228351"/>
            <a:ext cx="4518581" cy="1105991"/>
            <a:chOff x="73349" y="1614466"/>
            <a:chExt cx="5749785" cy="1960373"/>
          </a:xfrm>
        </p:grpSpPr>
        <p:grpSp>
          <p:nvGrpSpPr>
            <p:cNvPr id="4" name="组合 34">
              <a:extLst>
                <a:ext uri="{FF2B5EF4-FFF2-40B4-BE49-F238E27FC236}">
                  <a16:creationId xmlns:a16="http://schemas.microsoft.com/office/drawing/2014/main" id="{501F2DB1-E34D-5949-A0AF-418F6841EF88}"/>
                </a:ext>
              </a:extLst>
            </p:cNvPr>
            <p:cNvGrpSpPr/>
            <p:nvPr/>
          </p:nvGrpSpPr>
          <p:grpSpPr>
            <a:xfrm>
              <a:off x="73349" y="1614467"/>
              <a:ext cx="5749785" cy="1960372"/>
              <a:chOff x="569774" y="1614467"/>
              <a:chExt cx="4732684" cy="1960372"/>
            </a:xfrm>
          </p:grpSpPr>
          <p:sp>
            <p:nvSpPr>
              <p:cNvPr id="7" name="圆角矩形 30">
                <a:extLst>
                  <a:ext uri="{FF2B5EF4-FFF2-40B4-BE49-F238E27FC236}">
                    <a16:creationId xmlns:a16="http://schemas.microsoft.com/office/drawing/2014/main" id="{60167426-4352-B63F-DF2C-135841064DD8}"/>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0" cap="none" spc="0" normalizeH="0" baseline="0" noProof="0">
                  <a:ln>
                    <a:noFill/>
                  </a:ln>
                  <a:solidFill>
                    <a:prstClr val="white"/>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8" name="圆角矩形 31">
                <a:extLst>
                  <a:ext uri="{FF2B5EF4-FFF2-40B4-BE49-F238E27FC236}">
                    <a16:creationId xmlns:a16="http://schemas.microsoft.com/office/drawing/2014/main" id="{21EB899F-F130-990D-7C6B-BF2ADAB7E9DA}"/>
                  </a:ext>
                </a:extLst>
              </p:cNvPr>
              <p:cNvSpPr/>
              <p:nvPr/>
            </p:nvSpPr>
            <p:spPr>
              <a:xfrm>
                <a:off x="694221" y="1820039"/>
                <a:ext cx="4561871" cy="1550312"/>
              </a:xfrm>
              <a:prstGeom prst="roundRect">
                <a:avLst>
                  <a:gd name="adj" fmla="val 10006"/>
                </a:avLst>
              </a:prstGeom>
              <a:solidFill>
                <a:srgbClr val="DC541E">
                  <a:lumMod val="20000"/>
                  <a:lumOff val="80000"/>
                </a:srgbClr>
              </a:solidFill>
              <a:ln w="25400" cap="rnd" cmpd="sng" algn="ctr">
                <a:noFill/>
                <a:prstDash val="lgDash"/>
                <a:round/>
              </a:ln>
              <a:effectLst/>
            </p:spPr>
            <p:txBody>
              <a:bodyPr rtlCol="0" anchor="ctr"/>
              <a:lstStyle/>
              <a:p>
                <a:pPr marL="0" marR="0" lvl="0" indent="0" algn="ctr" defTabSz="914354" rtl="0" eaLnBrk="1" fontAlgn="auto" latinLnBrk="0" hangingPunct="1">
                  <a:lnSpc>
                    <a:spcPct val="100000"/>
                  </a:lnSpc>
                  <a:spcBef>
                    <a:spcPts val="0"/>
                  </a:spcBef>
                  <a:spcAft>
                    <a:spcPts val="80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ĐỀ BÀI</a:t>
                </a:r>
                <a:endParaRPr kumimoji="0" lang="en-SG" sz="7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6" name="矩形 33">
              <a:extLst>
                <a:ext uri="{FF2B5EF4-FFF2-40B4-BE49-F238E27FC236}">
                  <a16:creationId xmlns:a16="http://schemas.microsoft.com/office/drawing/2014/main" id="{EE9CEB67-3F4A-7912-A866-DACDE951B19A}"/>
                </a:ext>
              </a:extLst>
            </p:cNvPr>
            <p:cNvSpPr/>
            <p:nvPr/>
          </p:nvSpPr>
          <p:spPr>
            <a:xfrm>
              <a:off x="627264" y="1614466"/>
              <a:ext cx="4572002" cy="1748327"/>
            </a:xfrm>
            <a:prstGeom prst="rect">
              <a:avLst/>
            </a:prstGeom>
          </p:spPr>
          <p:txBody>
            <a:bodyPr>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sz="4400" b="1" i="0" u="none" strike="noStrike" kern="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Arial"/>
              </a:endParaRPr>
            </a:p>
          </p:txBody>
        </p:sp>
      </p:grpSp>
      <p:grpSp>
        <p:nvGrpSpPr>
          <p:cNvPr id="9" name="组合 38">
            <a:extLst>
              <a:ext uri="{FF2B5EF4-FFF2-40B4-BE49-F238E27FC236}">
                <a16:creationId xmlns:a16="http://schemas.microsoft.com/office/drawing/2014/main" id="{FC9C8AD2-88B3-185E-C5B9-8DFFA19B1D4B}"/>
              </a:ext>
            </a:extLst>
          </p:cNvPr>
          <p:cNvGrpSpPr/>
          <p:nvPr/>
        </p:nvGrpSpPr>
        <p:grpSpPr>
          <a:xfrm>
            <a:off x="3781789" y="2860985"/>
            <a:ext cx="8204332" cy="3685990"/>
            <a:chOff x="440180" y="3419486"/>
            <a:chExt cx="4946168" cy="2127299"/>
          </a:xfrm>
        </p:grpSpPr>
        <p:grpSp>
          <p:nvGrpSpPr>
            <p:cNvPr id="10" name="组合 35">
              <a:extLst>
                <a:ext uri="{FF2B5EF4-FFF2-40B4-BE49-F238E27FC236}">
                  <a16:creationId xmlns:a16="http://schemas.microsoft.com/office/drawing/2014/main" id="{0C3F654C-DA0F-CECA-8C33-FEF2919B9CBC}"/>
                </a:ext>
              </a:extLst>
            </p:cNvPr>
            <p:cNvGrpSpPr/>
            <p:nvPr/>
          </p:nvGrpSpPr>
          <p:grpSpPr>
            <a:xfrm>
              <a:off x="440180" y="3419486"/>
              <a:ext cx="4946168" cy="2127299"/>
              <a:chOff x="871714" y="1500142"/>
              <a:chExt cx="4071222" cy="1553976"/>
            </a:xfrm>
          </p:grpSpPr>
          <p:sp>
            <p:nvSpPr>
              <p:cNvPr id="12" name="圆角矩形 36">
                <a:extLst>
                  <a:ext uri="{FF2B5EF4-FFF2-40B4-BE49-F238E27FC236}">
                    <a16:creationId xmlns:a16="http://schemas.microsoft.com/office/drawing/2014/main" id="{EE0592C6-2C53-B633-B7E4-04EB1ACEBD19}"/>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3" name="圆角矩形 37">
                <a:extLst>
                  <a:ext uri="{FF2B5EF4-FFF2-40B4-BE49-F238E27FC236}">
                    <a16:creationId xmlns:a16="http://schemas.microsoft.com/office/drawing/2014/main" id="{F207312F-CB8E-D3E4-B988-8F93777729DE}"/>
                  </a:ext>
                </a:extLst>
              </p:cNvPr>
              <p:cNvSpPr/>
              <p:nvPr/>
            </p:nvSpPr>
            <p:spPr>
              <a:xfrm>
                <a:off x="916564" y="1618129"/>
                <a:ext cx="3909351" cy="1355747"/>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1" name="矩形 1">
              <a:extLst>
                <a:ext uri="{FF2B5EF4-FFF2-40B4-BE49-F238E27FC236}">
                  <a16:creationId xmlns:a16="http://schemas.microsoft.com/office/drawing/2014/main" id="{8480574B-9294-8CD1-6F7B-ABDE050F2C1A}"/>
                </a:ext>
              </a:extLst>
            </p:cNvPr>
            <p:cNvSpPr/>
            <p:nvPr/>
          </p:nvSpPr>
          <p:spPr>
            <a:xfrm>
              <a:off x="627264" y="3712591"/>
              <a:ext cx="4463927" cy="251845"/>
            </a:xfrm>
            <a:prstGeom prst="rect">
              <a:avLst/>
            </a:prstGeom>
          </p:spPr>
          <p:txBody>
            <a:bodyPr wrap="square">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4" name="组合 11">
            <a:extLst>
              <a:ext uri="{FF2B5EF4-FFF2-40B4-BE49-F238E27FC236}">
                <a16:creationId xmlns:a16="http://schemas.microsoft.com/office/drawing/2014/main" id="{B02A24ED-F212-05B2-5B55-AF49AAB43FD2}"/>
              </a:ext>
            </a:extLst>
          </p:cNvPr>
          <p:cNvGrpSpPr/>
          <p:nvPr/>
        </p:nvGrpSpPr>
        <p:grpSpPr>
          <a:xfrm>
            <a:off x="6685562" y="2479420"/>
            <a:ext cx="2356231" cy="296980"/>
            <a:chOff x="1500706" y="3155738"/>
            <a:chExt cx="2697446" cy="362310"/>
          </a:xfrm>
        </p:grpSpPr>
        <p:sp>
          <p:nvSpPr>
            <p:cNvPr id="15" name="燕尾形 40">
              <a:extLst>
                <a:ext uri="{FF2B5EF4-FFF2-40B4-BE49-F238E27FC236}">
                  <a16:creationId xmlns:a16="http://schemas.microsoft.com/office/drawing/2014/main" id="{31245322-8288-84E7-2A68-317BEF80BFFC}"/>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6" name="燕尾形 41">
              <a:extLst>
                <a:ext uri="{FF2B5EF4-FFF2-40B4-BE49-F238E27FC236}">
                  <a16:creationId xmlns:a16="http://schemas.microsoft.com/office/drawing/2014/main" id="{24718165-80FC-DB0E-15AE-5A11DE578817}"/>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燕尾形 42">
              <a:extLst>
                <a:ext uri="{FF2B5EF4-FFF2-40B4-BE49-F238E27FC236}">
                  <a16:creationId xmlns:a16="http://schemas.microsoft.com/office/drawing/2014/main" id="{A8CBC514-F252-2FE8-925A-313827B3CA97}"/>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8" name="TextBox 17">
            <a:extLst>
              <a:ext uri="{FF2B5EF4-FFF2-40B4-BE49-F238E27FC236}">
                <a16:creationId xmlns:a16="http://schemas.microsoft.com/office/drawing/2014/main" id="{7AF56B93-F86B-C181-3E3D-D7A77396F44F}"/>
              </a:ext>
            </a:extLst>
          </p:cNvPr>
          <p:cNvSpPr txBox="1"/>
          <p:nvPr/>
        </p:nvSpPr>
        <p:spPr>
          <a:xfrm>
            <a:off x="3900422" y="3146691"/>
            <a:ext cx="7746592" cy="3139321"/>
          </a:xfrm>
          <a:prstGeom prst="rect">
            <a:avLst/>
          </a:prstGeom>
          <a:noFill/>
        </p:spPr>
        <p:txBody>
          <a:bodyPr wrap="square">
            <a:spAutoFit/>
          </a:bodyPr>
          <a:lstStyle/>
          <a:p>
            <a:pPr algn="just"/>
            <a:r>
              <a:rPr lang="vi-VN" sz="3300" dirty="0">
                <a:solidFill>
                  <a:schemeClr val="bg1">
                    <a:lumMod val="10000"/>
                  </a:schemeClr>
                </a:solidFill>
                <a:latin typeface="+mj-lt"/>
              </a:rPr>
              <a:t>Câu lạc bộ truyền thông của trường tổ chức diễn đàn Giúp nhau tiến bộ, đăng những bài viết đề xuất giải pháp cho các vấn đề mà học sinh thường gặp phải. Em hãy chọn một vấn đề mà mình quan tâm, viết bài nghị luận để gửi đăng ở diễn đàn này.</a:t>
            </a:r>
            <a:endParaRPr lang="en-SG" sz="3300" dirty="0">
              <a:solidFill>
                <a:schemeClr val="bg1">
                  <a:lumMod val="10000"/>
                </a:schemeClr>
              </a:solidFill>
              <a:latin typeface="+mj-lt"/>
            </a:endParaRPr>
          </a:p>
        </p:txBody>
      </p:sp>
      <p:pic>
        <p:nvPicPr>
          <p:cNvPr id="75" name="Picture 74" descr="A group of people sitting at a table with laptops and a person pointing at a screen&#10;&#10;Description automatically generated">
            <a:extLst>
              <a:ext uri="{FF2B5EF4-FFF2-40B4-BE49-F238E27FC236}">
                <a16:creationId xmlns:a16="http://schemas.microsoft.com/office/drawing/2014/main" id="{3455598C-14EF-8745-5DD5-FBADB92DF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55" y="3206768"/>
            <a:ext cx="3977588" cy="3977588"/>
          </a:xfrm>
          <a:prstGeom prst="rect">
            <a:avLst/>
          </a:prstGeom>
        </p:spPr>
      </p:pic>
    </p:spTree>
    <p:extLst>
      <p:ext uri="{BB962C8B-B14F-4D97-AF65-F5344CB8AC3E}">
        <p14:creationId xmlns:p14="http://schemas.microsoft.com/office/powerpoint/2010/main" val="209006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32B26-999F-3121-8D5A-7F6A99ADB1B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A5E821-4534-A9AA-A942-3AE7A1B54A9C}"/>
              </a:ext>
            </a:extLst>
          </p:cNvPr>
          <p:cNvPicPr>
            <a:picLocks noChangeAspect="1"/>
          </p:cNvPicPr>
          <p:nvPr/>
        </p:nvPicPr>
        <p:blipFill>
          <a:blip r:embed="rId2"/>
          <a:stretch>
            <a:fillRect/>
          </a:stretch>
        </p:blipFill>
        <p:spPr>
          <a:xfrm>
            <a:off x="-48804" y="0"/>
            <a:ext cx="12192000" cy="6858000"/>
          </a:xfrm>
          <a:prstGeom prst="rect">
            <a:avLst/>
          </a:prstGeom>
        </p:spPr>
      </p:pic>
      <p:sp>
        <p:nvSpPr>
          <p:cNvPr id="5" name="TextBox 4">
            <a:extLst>
              <a:ext uri="{FF2B5EF4-FFF2-40B4-BE49-F238E27FC236}">
                <a16:creationId xmlns:a16="http://schemas.microsoft.com/office/drawing/2014/main" id="{A4C75F9C-498F-3D62-B621-0EAC09E8B721}"/>
              </a:ext>
            </a:extLst>
          </p:cNvPr>
          <p:cNvSpPr txBox="1"/>
          <p:nvPr/>
        </p:nvSpPr>
        <p:spPr>
          <a:xfrm>
            <a:off x="3166176" y="157192"/>
            <a:ext cx="6096000" cy="6695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1. Hoạt động chuẩn bị trước khi viết</a:t>
            </a:r>
            <a:endParaRPr kumimoji="0" lang="en-SG" sz="28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D5FD9D9D-022E-D94A-240B-65C7D4DACB2B}"/>
              </a:ext>
            </a:extLst>
          </p:cNvPr>
          <p:cNvGrpSpPr/>
          <p:nvPr/>
        </p:nvGrpSpPr>
        <p:grpSpPr>
          <a:xfrm>
            <a:off x="346108" y="983926"/>
            <a:ext cx="4491793" cy="5874074"/>
            <a:chOff x="61193" y="1110931"/>
            <a:chExt cx="2813090" cy="3962280"/>
          </a:xfrm>
        </p:grpSpPr>
        <p:grpSp>
          <p:nvGrpSpPr>
            <p:cNvPr id="4" name="组合 9">
              <a:extLst>
                <a:ext uri="{FF2B5EF4-FFF2-40B4-BE49-F238E27FC236}">
                  <a16:creationId xmlns:a16="http://schemas.microsoft.com/office/drawing/2014/main" id="{1C2BC9EF-B72C-6B8E-9683-D9981ABA36B5}"/>
                </a:ext>
              </a:extLst>
            </p:cNvPr>
            <p:cNvGrpSpPr/>
            <p:nvPr/>
          </p:nvGrpSpPr>
          <p:grpSpPr>
            <a:xfrm rot="5400000" flipH="1">
              <a:off x="1267654" y="2638979"/>
              <a:ext cx="3134678" cy="78581"/>
              <a:chOff x="513" y="10419"/>
              <a:chExt cx="18316" cy="258"/>
            </a:xfrm>
          </p:grpSpPr>
          <p:cxnSp>
            <p:nvCxnSpPr>
              <p:cNvPr id="12" name="直接连接符 7">
                <a:extLst>
                  <a:ext uri="{FF2B5EF4-FFF2-40B4-BE49-F238E27FC236}">
                    <a16:creationId xmlns:a16="http://schemas.microsoft.com/office/drawing/2014/main" id="{EEEBE414-E56B-AAA7-3777-B88012499840}"/>
                  </a:ext>
                </a:extLst>
              </p:cNvPr>
              <p:cNvCxnSpPr/>
              <p:nvPr/>
            </p:nvCxnSpPr>
            <p:spPr>
              <a:xfrm>
                <a:off x="513" y="10419"/>
                <a:ext cx="18316" cy="0"/>
              </a:xfrm>
              <a:prstGeom prst="line">
                <a:avLst/>
              </a:prstGeom>
              <a:ln w="254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8">
                <a:extLst>
                  <a:ext uri="{FF2B5EF4-FFF2-40B4-BE49-F238E27FC236}">
                    <a16:creationId xmlns:a16="http://schemas.microsoft.com/office/drawing/2014/main" id="{538453AF-0B44-BF35-EE1F-79A80409CC93}"/>
                  </a:ext>
                </a:extLst>
              </p:cNvPr>
              <p:cNvCxnSpPr/>
              <p:nvPr/>
            </p:nvCxnSpPr>
            <p:spPr>
              <a:xfrm>
                <a:off x="513" y="10677"/>
                <a:ext cx="1831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27DB2A4C-2A19-1464-1921-D88A1046A0E1}"/>
                </a:ext>
              </a:extLst>
            </p:cNvPr>
            <p:cNvGrpSpPr/>
            <p:nvPr/>
          </p:nvGrpSpPr>
          <p:grpSpPr>
            <a:xfrm>
              <a:off x="61193" y="1333432"/>
              <a:ext cx="2542670" cy="3739779"/>
              <a:chOff x="61192" y="1333432"/>
              <a:chExt cx="2827239" cy="3739779"/>
            </a:xfrm>
          </p:grpSpPr>
          <p:grpSp>
            <p:nvGrpSpPr>
              <p:cNvPr id="7" name="组合 5">
                <a:extLst>
                  <a:ext uri="{FF2B5EF4-FFF2-40B4-BE49-F238E27FC236}">
                    <a16:creationId xmlns:a16="http://schemas.microsoft.com/office/drawing/2014/main" id="{FE91E781-8415-E8BD-A8C1-17E69D94DFC3}"/>
                  </a:ext>
                </a:extLst>
              </p:cNvPr>
              <p:cNvGrpSpPr/>
              <p:nvPr/>
            </p:nvGrpSpPr>
            <p:grpSpPr>
              <a:xfrm>
                <a:off x="61192" y="1333432"/>
                <a:ext cx="2827239" cy="2828190"/>
                <a:chOff x="2719" y="3965"/>
                <a:chExt cx="5004" cy="5005"/>
              </a:xfrm>
            </p:grpSpPr>
            <p:sp>
              <p:nvSpPr>
                <p:cNvPr id="10" name="矩形 4">
                  <a:extLst>
                    <a:ext uri="{FF2B5EF4-FFF2-40B4-BE49-F238E27FC236}">
                      <a16:creationId xmlns:a16="http://schemas.microsoft.com/office/drawing/2014/main" id="{7F77A18F-2E00-00A7-26A5-D0E5AAE9508E}"/>
                    </a:ext>
                  </a:extLst>
                </p:cNvPr>
                <p:cNvSpPr/>
                <p:nvPr/>
              </p:nvSpPr>
              <p:spPr>
                <a:xfrm>
                  <a:off x="2719" y="3965"/>
                  <a:ext cx="4734" cy="473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3200" b="1">
                    <a:solidFill>
                      <a:srgbClr val="F2F2F2"/>
                    </a:solidFill>
                    <a:latin typeface="Abril Fatface"/>
                  </a:endParaRPr>
                </a:p>
              </p:txBody>
            </p:sp>
            <p:sp>
              <p:nvSpPr>
                <p:cNvPr id="11" name="矩形 3">
                  <a:extLst>
                    <a:ext uri="{FF2B5EF4-FFF2-40B4-BE49-F238E27FC236}">
                      <a16:creationId xmlns:a16="http://schemas.microsoft.com/office/drawing/2014/main" id="{8F3D23A2-1F62-6D4A-20C9-8F63DBA00E3E}"/>
                    </a:ext>
                  </a:extLst>
                </p:cNvPr>
                <p:cNvSpPr/>
                <p:nvPr/>
              </p:nvSpPr>
              <p:spPr>
                <a:xfrm>
                  <a:off x="2989" y="4060"/>
                  <a:ext cx="4734" cy="4910"/>
                </a:xfrm>
                <a:prstGeom prst="rect">
                  <a:avLst/>
                </a:prstGeom>
                <a:solidFill>
                  <a:srgbClr val="FFD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3200" b="1">
                    <a:solidFill>
                      <a:srgbClr val="F2F2F2"/>
                    </a:solidFill>
                    <a:latin typeface="Abril Fatface"/>
                  </a:endParaRPr>
                </a:p>
              </p:txBody>
            </p:sp>
          </p:grpSp>
          <p:sp>
            <p:nvSpPr>
              <p:cNvPr id="8" name="TextBox 7">
                <a:extLst>
                  <a:ext uri="{FF2B5EF4-FFF2-40B4-BE49-F238E27FC236}">
                    <a16:creationId xmlns:a16="http://schemas.microsoft.com/office/drawing/2014/main" id="{AA352764-8D96-878B-20F7-9B0EB1B7BDD6}"/>
                  </a:ext>
                </a:extLst>
              </p:cNvPr>
              <p:cNvSpPr txBox="1"/>
              <p:nvPr/>
            </p:nvSpPr>
            <p:spPr>
              <a:xfrm>
                <a:off x="250015" y="1438542"/>
                <a:ext cx="2522141" cy="2055306"/>
              </a:xfrm>
              <a:prstGeom prst="rect">
                <a:avLst/>
              </a:prstGeom>
              <a:noFill/>
            </p:spPr>
            <p:txBody>
              <a:bodyPr wrap="square">
                <a:spAutoFit/>
              </a:bodyPr>
              <a:lstStyle/>
              <a:p>
                <a:pPr algn="ctr">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HS đọc đề bài trong SGK, xác định mục đích, đối tượng và đề tài cho bài viết bằng cách trả lời các câu hỏi:</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645DA4C4-7896-BE38-A14F-2C5F4F07E337}"/>
                  </a:ext>
                </a:extLst>
              </p:cNvPr>
              <p:cNvPicPr>
                <a:picLocks noChangeAspect="1"/>
              </p:cNvPicPr>
              <p:nvPr/>
            </p:nvPicPr>
            <p:blipFill>
              <a:blip r:embed="rId3"/>
              <a:stretch>
                <a:fillRect/>
              </a:stretch>
            </p:blipFill>
            <p:spPr>
              <a:xfrm>
                <a:off x="488299" y="3493848"/>
                <a:ext cx="2072543" cy="1579363"/>
              </a:xfrm>
              <a:prstGeom prst="rect">
                <a:avLst/>
              </a:prstGeom>
            </p:spPr>
          </p:pic>
        </p:grpSp>
      </p:grpSp>
      <p:sp>
        <p:nvSpPr>
          <p:cNvPr id="14" name="PA-椭圆 49">
            <a:extLst>
              <a:ext uri="{FF2B5EF4-FFF2-40B4-BE49-F238E27FC236}">
                <a16:creationId xmlns:a16="http://schemas.microsoft.com/office/drawing/2014/main" id="{D125478B-71E3-78B4-C5CD-42A26E53DC15}"/>
              </a:ext>
            </a:extLst>
          </p:cNvPr>
          <p:cNvSpPr/>
          <p:nvPr/>
        </p:nvSpPr>
        <p:spPr>
          <a:xfrm>
            <a:off x="4931492" y="1581228"/>
            <a:ext cx="657520" cy="673464"/>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625479">
              <a:spcBef>
                <a:spcPct val="0"/>
              </a:spcBef>
              <a:spcAft>
                <a:spcPct val="0"/>
              </a:spcAft>
              <a:buClrTx/>
              <a:defRPr/>
            </a:pPr>
            <a:r>
              <a:rPr lang="en-US" altLang="zh-CN" sz="4267" b="1" kern="0" dirty="0">
                <a:solidFill>
                  <a:prstClr val="black"/>
                </a:solidFill>
                <a:latin typeface="Source Han Sans SC"/>
                <a:ea typeface="Source Han Sans SC"/>
              </a:rPr>
              <a:t>1</a:t>
            </a:r>
            <a:endParaRPr sz="4267" b="1" kern="0" dirty="0">
              <a:solidFill>
                <a:prstClr val="black"/>
              </a:solidFill>
              <a:latin typeface="字魂59号-创粗黑" panose="00000500000000000000" pitchFamily="2" charset="-122"/>
              <a:ea typeface="字魂59号-创粗黑" panose="00000500000000000000" pitchFamily="2" charset="-122"/>
            </a:endParaRPr>
          </a:p>
        </p:txBody>
      </p:sp>
      <p:sp>
        <p:nvSpPr>
          <p:cNvPr id="15" name="PA-矩形 28">
            <a:extLst>
              <a:ext uri="{FF2B5EF4-FFF2-40B4-BE49-F238E27FC236}">
                <a16:creationId xmlns:a16="http://schemas.microsoft.com/office/drawing/2014/main" id="{BAFA05FA-49F5-9372-9594-483E842A902B}"/>
              </a:ext>
            </a:extLst>
          </p:cNvPr>
          <p:cNvSpPr/>
          <p:nvPr/>
        </p:nvSpPr>
        <p:spPr>
          <a:xfrm flipH="1">
            <a:off x="5735856" y="1540805"/>
            <a:ext cx="7097447" cy="87179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600" dirty="0">
                <a:latin typeface="+mj-lt"/>
              </a:rPr>
              <a:t>Em sẽ chọn viết về đề tài gì?</a:t>
            </a:r>
            <a:endParaRPr lang="en-SG" sz="3600" dirty="0">
              <a:latin typeface="+mj-lt"/>
            </a:endParaRPr>
          </a:p>
        </p:txBody>
      </p:sp>
      <p:sp>
        <p:nvSpPr>
          <p:cNvPr id="16" name="PA-椭圆 49">
            <a:extLst>
              <a:ext uri="{FF2B5EF4-FFF2-40B4-BE49-F238E27FC236}">
                <a16:creationId xmlns:a16="http://schemas.microsoft.com/office/drawing/2014/main" id="{4370607A-3084-F07B-FA3F-CFB4B518F469}"/>
              </a:ext>
            </a:extLst>
          </p:cNvPr>
          <p:cNvSpPr/>
          <p:nvPr/>
        </p:nvSpPr>
        <p:spPr>
          <a:xfrm>
            <a:off x="4958119" y="3168903"/>
            <a:ext cx="657520" cy="673464"/>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625479">
              <a:spcBef>
                <a:spcPct val="0"/>
              </a:spcBef>
              <a:spcAft>
                <a:spcPct val="0"/>
              </a:spcAft>
              <a:buClrTx/>
              <a:defRPr/>
            </a:pPr>
            <a:r>
              <a:rPr lang="en-US" altLang="zh-CN" sz="4267" b="1" kern="0" dirty="0">
                <a:solidFill>
                  <a:prstClr val="black"/>
                </a:solidFill>
                <a:latin typeface="Source Han Sans SC"/>
                <a:ea typeface="Source Han Sans SC"/>
              </a:rPr>
              <a:t>2</a:t>
            </a:r>
            <a:endParaRPr sz="4267" b="1" kern="0" dirty="0">
              <a:solidFill>
                <a:prstClr val="black"/>
              </a:solidFill>
              <a:latin typeface="字魂59号-创粗黑" panose="00000500000000000000" pitchFamily="2" charset="-122"/>
              <a:ea typeface="字魂59号-创粗黑" panose="00000500000000000000" pitchFamily="2" charset="-122"/>
            </a:endParaRPr>
          </a:p>
        </p:txBody>
      </p:sp>
      <p:sp>
        <p:nvSpPr>
          <p:cNvPr id="17" name="PA-矩形 28">
            <a:extLst>
              <a:ext uri="{FF2B5EF4-FFF2-40B4-BE49-F238E27FC236}">
                <a16:creationId xmlns:a16="http://schemas.microsoft.com/office/drawing/2014/main" id="{81FEEE58-6026-D64B-8D6E-92C87B562A48}"/>
              </a:ext>
            </a:extLst>
          </p:cNvPr>
          <p:cNvSpPr/>
          <p:nvPr/>
        </p:nvSpPr>
        <p:spPr>
          <a:xfrm flipH="1">
            <a:off x="5651698" y="2993102"/>
            <a:ext cx="6882006" cy="87179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600" dirty="0">
                <a:latin typeface="+mj-lt"/>
              </a:rPr>
              <a:t>Với đề bài này, em sẽ viết bài văn cho ai đọc, nhằm mục đích gì?</a:t>
            </a:r>
            <a:endParaRPr lang="en-SG" sz="3600" dirty="0">
              <a:latin typeface="+mj-lt"/>
            </a:endParaRPr>
          </a:p>
        </p:txBody>
      </p:sp>
      <p:sp>
        <p:nvSpPr>
          <p:cNvPr id="18" name="PA-椭圆 49">
            <a:extLst>
              <a:ext uri="{FF2B5EF4-FFF2-40B4-BE49-F238E27FC236}">
                <a16:creationId xmlns:a16="http://schemas.microsoft.com/office/drawing/2014/main" id="{F13D5946-F6DB-5D6E-026E-88D5E0720D40}"/>
              </a:ext>
            </a:extLst>
          </p:cNvPr>
          <p:cNvSpPr/>
          <p:nvPr/>
        </p:nvSpPr>
        <p:spPr>
          <a:xfrm>
            <a:off x="5036837" y="5049492"/>
            <a:ext cx="657520" cy="673464"/>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625479">
              <a:spcBef>
                <a:spcPct val="0"/>
              </a:spcBef>
              <a:spcAft>
                <a:spcPct val="0"/>
              </a:spcAft>
              <a:buClrTx/>
              <a:defRPr/>
            </a:pPr>
            <a:r>
              <a:rPr lang="en-US" altLang="zh-CN" sz="4267" b="1" kern="0" dirty="0">
                <a:solidFill>
                  <a:prstClr val="black"/>
                </a:solidFill>
                <a:latin typeface="Source Han Sans SC"/>
                <a:ea typeface="Source Han Sans SC"/>
              </a:rPr>
              <a:t>3</a:t>
            </a:r>
            <a:endParaRPr sz="4267" b="1" kern="0" dirty="0">
              <a:solidFill>
                <a:prstClr val="black"/>
              </a:solidFill>
              <a:latin typeface="字魂59号-创粗黑" panose="00000500000000000000" pitchFamily="2" charset="-122"/>
              <a:ea typeface="字魂59号-创粗黑" panose="00000500000000000000" pitchFamily="2" charset="-122"/>
            </a:endParaRPr>
          </a:p>
        </p:txBody>
      </p:sp>
      <p:sp>
        <p:nvSpPr>
          <p:cNvPr id="19" name="PA-矩形 28">
            <a:extLst>
              <a:ext uri="{FF2B5EF4-FFF2-40B4-BE49-F238E27FC236}">
                <a16:creationId xmlns:a16="http://schemas.microsoft.com/office/drawing/2014/main" id="{E71E26C8-1DD7-4361-50A3-41F532E93E14}"/>
              </a:ext>
            </a:extLst>
          </p:cNvPr>
          <p:cNvSpPr/>
          <p:nvPr/>
        </p:nvSpPr>
        <p:spPr>
          <a:xfrm flipH="1">
            <a:off x="5790219" y="4653830"/>
            <a:ext cx="5969911" cy="87179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600" dirty="0">
                <a:latin typeface="+mj-lt"/>
              </a:rPr>
              <a:t>Với đối tượng và mục đích ấy, em dự định sẽ chọn cách viết như thế nào?</a:t>
            </a:r>
            <a:endParaRPr lang="en-SG" sz="3600" dirty="0">
              <a:latin typeface="+mj-lt"/>
            </a:endParaRPr>
          </a:p>
        </p:txBody>
      </p:sp>
    </p:spTree>
    <p:extLst>
      <p:ext uri="{BB962C8B-B14F-4D97-AF65-F5344CB8AC3E}">
        <p14:creationId xmlns:p14="http://schemas.microsoft.com/office/powerpoint/2010/main" val="4230069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P spid="18"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BF9A1-B925-C98E-FFCB-9C91BA8D22A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8957453-1CDC-4781-1652-BC98E4FE8858}"/>
              </a:ext>
            </a:extLst>
          </p:cNvPr>
          <p:cNvPicPr>
            <a:picLocks noChangeAspect="1"/>
          </p:cNvPicPr>
          <p:nvPr/>
        </p:nvPicPr>
        <p:blipFill>
          <a:blip r:embed="rId2"/>
          <a:stretch>
            <a:fillRect/>
          </a:stretch>
        </p:blipFill>
        <p:spPr>
          <a:xfrm>
            <a:off x="-48804" y="0"/>
            <a:ext cx="12192000" cy="6858000"/>
          </a:xfrm>
          <a:prstGeom prst="rect">
            <a:avLst/>
          </a:prstGeom>
        </p:spPr>
      </p:pic>
      <p:sp>
        <p:nvSpPr>
          <p:cNvPr id="5" name="TextBox 4">
            <a:extLst>
              <a:ext uri="{FF2B5EF4-FFF2-40B4-BE49-F238E27FC236}">
                <a16:creationId xmlns:a16="http://schemas.microsoft.com/office/drawing/2014/main" id="{F877D2FB-D551-AF72-4A5F-30D3D3B944D5}"/>
              </a:ext>
            </a:extLst>
          </p:cNvPr>
          <p:cNvSpPr txBox="1"/>
          <p:nvPr/>
        </p:nvSpPr>
        <p:spPr>
          <a:xfrm>
            <a:off x="3166176" y="157192"/>
            <a:ext cx="6096000" cy="6695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1. Hoạt động chuẩn bị trước khi viết</a:t>
            </a:r>
            <a:endParaRPr kumimoji="0" lang="en-SG" sz="28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Freeform 4">
            <a:extLst>
              <a:ext uri="{FF2B5EF4-FFF2-40B4-BE49-F238E27FC236}">
                <a16:creationId xmlns:a16="http://schemas.microsoft.com/office/drawing/2014/main" id="{60E5B516-7564-F91E-A975-0A369AE8F414}"/>
              </a:ext>
            </a:extLst>
          </p:cNvPr>
          <p:cNvSpPr/>
          <p:nvPr/>
        </p:nvSpPr>
        <p:spPr>
          <a:xfrm>
            <a:off x="4372726" y="2455897"/>
            <a:ext cx="2476269" cy="2469062"/>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09599">
              <a:buClrTx/>
              <a:defRPr/>
            </a:pPr>
            <a:endParaRPr lang="en-SG" sz="1200" dirty="0">
              <a:solidFill>
                <a:prstClr val="black"/>
              </a:solidFill>
              <a:latin typeface="Calibri"/>
              <a:ea typeface="+mn-ea"/>
            </a:endParaRPr>
          </a:p>
        </p:txBody>
      </p:sp>
      <p:grpSp>
        <p:nvGrpSpPr>
          <p:cNvPr id="75" name="Group 74">
            <a:extLst>
              <a:ext uri="{FF2B5EF4-FFF2-40B4-BE49-F238E27FC236}">
                <a16:creationId xmlns:a16="http://schemas.microsoft.com/office/drawing/2014/main" id="{80207178-44B8-AE50-26B0-E68CA923AB20}"/>
              </a:ext>
            </a:extLst>
          </p:cNvPr>
          <p:cNvGrpSpPr/>
          <p:nvPr/>
        </p:nvGrpSpPr>
        <p:grpSpPr>
          <a:xfrm>
            <a:off x="3346922" y="157192"/>
            <a:ext cx="4714335" cy="6016072"/>
            <a:chOff x="2650957" y="-147444"/>
            <a:chExt cx="4297186" cy="4383925"/>
          </a:xfrm>
        </p:grpSpPr>
        <p:sp>
          <p:nvSpPr>
            <p:cNvPr id="76" name="Google Shape;1004;p25">
              <a:extLst>
                <a:ext uri="{FF2B5EF4-FFF2-40B4-BE49-F238E27FC236}">
                  <a16:creationId xmlns:a16="http://schemas.microsoft.com/office/drawing/2014/main" id="{B8FDC714-4583-B4D2-C02D-38B3FD727F4A}"/>
                </a:ext>
              </a:extLst>
            </p:cNvPr>
            <p:cNvSpPr txBox="1"/>
            <p:nvPr/>
          </p:nvSpPr>
          <p:spPr>
            <a:xfrm>
              <a:off x="6208683" y="1466568"/>
              <a:ext cx="739460" cy="598200"/>
            </a:xfrm>
            <a:prstGeom prst="rect">
              <a:avLst/>
            </a:prstGeom>
            <a:solidFill>
              <a:srgbClr val="DCE6BF"/>
            </a:solidFill>
            <a:ln>
              <a:noFill/>
            </a:ln>
          </p:spPr>
          <p:txBody>
            <a:bodyPr spcFirstLastPara="1" wrap="square" lIns="121900" tIns="121900" rIns="121900" bIns="121900" anchor="ctr" anchorCtr="0">
              <a:noAutofit/>
            </a:bodyPr>
            <a:lstStyle/>
            <a:p>
              <a:pPr algn="ctr" defTabSz="1219170">
                <a:defRPr/>
              </a:pPr>
              <a:r>
                <a:rPr lang="en" sz="3200" b="1" kern="0" dirty="0">
                  <a:solidFill>
                    <a:srgbClr val="191919"/>
                  </a:solidFill>
                  <a:latin typeface="Fira Sans Extra Condensed SemiBold"/>
                  <a:ea typeface="Fira Sans Extra Condensed SemiBold"/>
                  <a:cs typeface="Fira Sans Extra Condensed SemiBold"/>
                  <a:sym typeface="Fira Sans Extra Condensed SemiBold"/>
                </a:rPr>
                <a:t>04</a:t>
              </a:r>
              <a:endParaRPr sz="3200" b="1" kern="0" dirty="0">
                <a:solidFill>
                  <a:srgbClr val="191919"/>
                </a:solidFill>
                <a:latin typeface="Fira Sans Extra Condensed SemiBold"/>
                <a:ea typeface="Fira Sans Extra Condensed SemiBold"/>
                <a:cs typeface="Fira Sans Extra Condensed SemiBold"/>
                <a:sym typeface="Fira Sans Extra Condensed SemiBold"/>
              </a:endParaRPr>
            </a:p>
          </p:txBody>
        </p:sp>
        <p:grpSp>
          <p:nvGrpSpPr>
            <p:cNvPr id="77" name="Group 76">
              <a:extLst>
                <a:ext uri="{FF2B5EF4-FFF2-40B4-BE49-F238E27FC236}">
                  <a16:creationId xmlns:a16="http://schemas.microsoft.com/office/drawing/2014/main" id="{D3DDBDD7-258E-7129-8E17-B944314226E9}"/>
                </a:ext>
              </a:extLst>
            </p:cNvPr>
            <p:cNvGrpSpPr/>
            <p:nvPr/>
          </p:nvGrpSpPr>
          <p:grpSpPr>
            <a:xfrm>
              <a:off x="2650957" y="-147444"/>
              <a:ext cx="4075611" cy="4383925"/>
              <a:chOff x="2129896" y="-427433"/>
              <a:chExt cx="4697050" cy="4383925"/>
            </a:xfrm>
          </p:grpSpPr>
          <p:grpSp>
            <p:nvGrpSpPr>
              <p:cNvPr id="78" name="Google Shape;999;p25">
                <a:extLst>
                  <a:ext uri="{FF2B5EF4-FFF2-40B4-BE49-F238E27FC236}">
                    <a16:creationId xmlns:a16="http://schemas.microsoft.com/office/drawing/2014/main" id="{77F8EE8C-D3F0-291D-E645-E70F0328AE35}"/>
                  </a:ext>
                </a:extLst>
              </p:cNvPr>
              <p:cNvGrpSpPr/>
              <p:nvPr/>
            </p:nvGrpSpPr>
            <p:grpSpPr>
              <a:xfrm>
                <a:off x="2443021" y="-427433"/>
                <a:ext cx="4383925" cy="4383925"/>
                <a:chOff x="2380050" y="330213"/>
                <a:chExt cx="4383925" cy="4383925"/>
              </a:xfrm>
            </p:grpSpPr>
            <p:sp>
              <p:nvSpPr>
                <p:cNvPr id="82" name="Google Shape;1000;p25">
                  <a:extLst>
                    <a:ext uri="{FF2B5EF4-FFF2-40B4-BE49-F238E27FC236}">
                      <a16:creationId xmlns:a16="http://schemas.microsoft.com/office/drawing/2014/main" id="{798FDB4F-B7DC-8494-B784-81BA6D592370}"/>
                    </a:ext>
                  </a:extLst>
                </p:cNvPr>
                <p:cNvSpPr/>
                <p:nvPr/>
              </p:nvSpPr>
              <p:spPr>
                <a:xfrm rot="10800000">
                  <a:off x="2380075" y="330238"/>
                  <a:ext cx="4383900" cy="4383900"/>
                </a:xfrm>
                <a:prstGeom prst="arc">
                  <a:avLst>
                    <a:gd name="adj1" fmla="val 18949289"/>
                    <a:gd name="adj2" fmla="val 21268808"/>
                  </a:avLst>
                </a:prstGeom>
                <a:noFill/>
                <a:ln w="9525" cap="flat" cmpd="sng">
                  <a:solidFill>
                    <a:srgbClr val="414042"/>
                  </a:solidFill>
                  <a:prstDash val="solid"/>
                  <a:round/>
                  <a:headEnd type="triangle" w="sm" len="sm"/>
                  <a:tailEnd type="none" w="sm" len="sm"/>
                </a:ln>
              </p:spPr>
              <p:txBody>
                <a:bodyPr spcFirstLastPara="1" wrap="square" lIns="121900" tIns="121900" rIns="121900" bIns="121900" anchor="ctr" anchorCtr="0">
                  <a:noAutofit/>
                </a:bodyPr>
                <a:lstStyle/>
                <a:p>
                  <a:pPr defTabSz="1219170">
                    <a:defRPr/>
                  </a:pPr>
                  <a:endParaRPr sz="3200" b="1" kern="0">
                    <a:solidFill>
                      <a:sysClr val="windowText" lastClr="000000"/>
                    </a:solidFill>
                    <a:latin typeface="Arial"/>
                    <a:cs typeface="Arial"/>
                    <a:sym typeface="Arial"/>
                  </a:endParaRPr>
                </a:p>
              </p:txBody>
            </p:sp>
            <p:sp>
              <p:nvSpPr>
                <p:cNvPr id="83" name="Google Shape;1001;p25">
                  <a:extLst>
                    <a:ext uri="{FF2B5EF4-FFF2-40B4-BE49-F238E27FC236}">
                      <a16:creationId xmlns:a16="http://schemas.microsoft.com/office/drawing/2014/main" id="{6F8EC74B-B081-03CE-9BBB-90858258EBAD}"/>
                    </a:ext>
                  </a:extLst>
                </p:cNvPr>
                <p:cNvSpPr/>
                <p:nvPr/>
              </p:nvSpPr>
              <p:spPr>
                <a:xfrm rot="10800000">
                  <a:off x="2380075" y="330225"/>
                  <a:ext cx="4383900" cy="4383900"/>
                </a:xfrm>
                <a:prstGeom prst="arc">
                  <a:avLst>
                    <a:gd name="adj1" fmla="val 14934205"/>
                    <a:gd name="adj2" fmla="val 17448800"/>
                  </a:avLst>
                </a:prstGeom>
                <a:noFill/>
                <a:ln w="9525" cap="flat" cmpd="sng">
                  <a:solidFill>
                    <a:srgbClr val="414042"/>
                  </a:solidFill>
                  <a:prstDash val="solid"/>
                  <a:round/>
                  <a:headEnd type="triangle" w="sm" len="sm"/>
                  <a:tailEnd type="none" w="sm" len="sm"/>
                </a:ln>
              </p:spPr>
              <p:txBody>
                <a:bodyPr spcFirstLastPara="1" wrap="square" lIns="121900" tIns="121900" rIns="121900" bIns="121900" anchor="ctr" anchorCtr="0">
                  <a:noAutofit/>
                </a:bodyPr>
                <a:lstStyle/>
                <a:p>
                  <a:pPr defTabSz="1219170">
                    <a:defRPr/>
                  </a:pPr>
                  <a:endParaRPr sz="3200" b="1" kern="0">
                    <a:solidFill>
                      <a:sysClr val="windowText" lastClr="000000"/>
                    </a:solidFill>
                    <a:latin typeface="Arial"/>
                    <a:cs typeface="Arial"/>
                    <a:sym typeface="Arial"/>
                  </a:endParaRPr>
                </a:p>
              </p:txBody>
            </p:sp>
            <p:sp>
              <p:nvSpPr>
                <p:cNvPr id="84" name="Google Shape;1002;p25">
                  <a:extLst>
                    <a:ext uri="{FF2B5EF4-FFF2-40B4-BE49-F238E27FC236}">
                      <a16:creationId xmlns:a16="http://schemas.microsoft.com/office/drawing/2014/main" id="{4ED2F2E2-1C38-29F2-AA68-560C7F66AB36}"/>
                    </a:ext>
                  </a:extLst>
                </p:cNvPr>
                <p:cNvSpPr/>
                <p:nvPr/>
              </p:nvSpPr>
              <p:spPr>
                <a:xfrm rot="10800000" flipH="1">
                  <a:off x="2380050" y="330213"/>
                  <a:ext cx="4383900" cy="4383900"/>
                </a:xfrm>
                <a:prstGeom prst="arc">
                  <a:avLst>
                    <a:gd name="adj1" fmla="val 18949289"/>
                    <a:gd name="adj2" fmla="val 21268808"/>
                  </a:avLst>
                </a:prstGeom>
                <a:noFill/>
                <a:ln w="9525" cap="flat" cmpd="sng">
                  <a:solidFill>
                    <a:srgbClr val="414042"/>
                  </a:solidFill>
                  <a:prstDash val="solid"/>
                  <a:round/>
                  <a:headEnd type="none" w="sm" len="sm"/>
                  <a:tailEnd type="triangle" w="sm" len="sm"/>
                </a:ln>
              </p:spPr>
              <p:txBody>
                <a:bodyPr spcFirstLastPara="1" wrap="square" lIns="121900" tIns="121900" rIns="121900" bIns="121900" anchor="ctr" anchorCtr="0">
                  <a:noAutofit/>
                </a:bodyPr>
                <a:lstStyle/>
                <a:p>
                  <a:pPr defTabSz="1219170">
                    <a:defRPr/>
                  </a:pPr>
                  <a:endParaRPr sz="3200" b="1" kern="0">
                    <a:solidFill>
                      <a:sysClr val="windowText" lastClr="000000"/>
                    </a:solidFill>
                    <a:latin typeface="Arial"/>
                    <a:cs typeface="Arial"/>
                    <a:sym typeface="Arial"/>
                  </a:endParaRPr>
                </a:p>
              </p:txBody>
            </p:sp>
          </p:grpSp>
          <p:sp>
            <p:nvSpPr>
              <p:cNvPr id="79" name="Google Shape;1003;p25">
                <a:extLst>
                  <a:ext uri="{FF2B5EF4-FFF2-40B4-BE49-F238E27FC236}">
                    <a16:creationId xmlns:a16="http://schemas.microsoft.com/office/drawing/2014/main" id="{3BD4C317-2A3E-0771-3A95-065321B98149}"/>
                  </a:ext>
                </a:extLst>
              </p:cNvPr>
              <p:cNvSpPr txBox="1"/>
              <p:nvPr/>
            </p:nvSpPr>
            <p:spPr>
              <a:xfrm>
                <a:off x="2129896" y="1186579"/>
                <a:ext cx="852211" cy="598200"/>
              </a:xfrm>
              <a:prstGeom prst="rect">
                <a:avLst/>
              </a:prstGeom>
              <a:solidFill>
                <a:srgbClr val="54C6BE"/>
              </a:solidFill>
              <a:ln>
                <a:noFill/>
              </a:ln>
            </p:spPr>
            <p:txBody>
              <a:bodyPr spcFirstLastPara="1" wrap="square" lIns="121900" tIns="121900" rIns="121900" bIns="121900" anchor="ctr" anchorCtr="0">
                <a:noAutofit/>
              </a:bodyPr>
              <a:lstStyle/>
              <a:p>
                <a:pPr algn="ctr" defTabSz="1219170">
                  <a:defRPr/>
                </a:pPr>
                <a:r>
                  <a:rPr lang="en" sz="3200" b="1" kern="0" dirty="0">
                    <a:solidFill>
                      <a:srgbClr val="FFFFFF"/>
                    </a:solidFill>
                    <a:latin typeface="Fira Sans Extra Condensed SemiBold"/>
                    <a:ea typeface="Fira Sans Extra Condensed SemiBold"/>
                    <a:cs typeface="Fira Sans Extra Condensed SemiBold"/>
                    <a:sym typeface="Fira Sans Extra Condensed SemiBold"/>
                  </a:rPr>
                  <a:t>01</a:t>
                </a:r>
                <a:endParaRPr sz="3200" b="1" kern="0" dirty="0">
                  <a:solidFill>
                    <a:srgbClr val="FFFFFF"/>
                  </a:solidFill>
                  <a:latin typeface="Fira Sans Extra Condensed SemiBold"/>
                  <a:ea typeface="Fira Sans Extra Condensed SemiBold"/>
                  <a:cs typeface="Fira Sans Extra Condensed SemiBold"/>
                  <a:sym typeface="Fira Sans Extra Condensed SemiBold"/>
                </a:endParaRPr>
              </a:p>
            </p:txBody>
          </p:sp>
          <p:sp>
            <p:nvSpPr>
              <p:cNvPr id="80" name="Google Shape;1005;p25">
                <a:extLst>
                  <a:ext uri="{FF2B5EF4-FFF2-40B4-BE49-F238E27FC236}">
                    <a16:creationId xmlns:a16="http://schemas.microsoft.com/office/drawing/2014/main" id="{61F4BB5B-AE0A-4C2C-6DA4-819D1645451B}"/>
                  </a:ext>
                </a:extLst>
              </p:cNvPr>
              <p:cNvSpPr txBox="1"/>
              <p:nvPr/>
            </p:nvSpPr>
            <p:spPr>
              <a:xfrm>
                <a:off x="5617034" y="3173254"/>
                <a:ext cx="856106" cy="598200"/>
              </a:xfrm>
              <a:prstGeom prst="rect">
                <a:avLst/>
              </a:prstGeom>
              <a:solidFill>
                <a:srgbClr val="F65C51"/>
              </a:solidFill>
              <a:ln>
                <a:noFill/>
              </a:ln>
            </p:spPr>
            <p:txBody>
              <a:bodyPr spcFirstLastPara="1" wrap="square" lIns="121900" tIns="121900" rIns="121900" bIns="121900" anchor="ctr" anchorCtr="0">
                <a:noAutofit/>
              </a:bodyPr>
              <a:lstStyle/>
              <a:p>
                <a:pPr algn="ctr" defTabSz="1219170">
                  <a:defRPr/>
                </a:pPr>
                <a:r>
                  <a:rPr lang="en" sz="3200" b="1" kern="0" dirty="0">
                    <a:solidFill>
                      <a:srgbClr val="FFFFFF"/>
                    </a:solidFill>
                    <a:latin typeface="Fira Sans Extra Condensed SemiBold"/>
                    <a:ea typeface="Fira Sans Extra Condensed SemiBold"/>
                    <a:cs typeface="Fira Sans Extra Condensed SemiBold"/>
                    <a:sym typeface="Fira Sans Extra Condensed SemiBold"/>
                  </a:rPr>
                  <a:t>03</a:t>
                </a:r>
                <a:endParaRPr sz="3200" b="1" kern="0" dirty="0">
                  <a:solidFill>
                    <a:srgbClr val="FFFFFF"/>
                  </a:solidFill>
                  <a:latin typeface="Fira Sans Extra Condensed SemiBold"/>
                  <a:ea typeface="Fira Sans Extra Condensed SemiBold"/>
                  <a:cs typeface="Fira Sans Extra Condensed SemiBold"/>
                  <a:sym typeface="Fira Sans Extra Condensed SemiBold"/>
                </a:endParaRPr>
              </a:p>
            </p:txBody>
          </p:sp>
          <p:sp>
            <p:nvSpPr>
              <p:cNvPr id="81" name="Google Shape;1006;p25">
                <a:extLst>
                  <a:ext uri="{FF2B5EF4-FFF2-40B4-BE49-F238E27FC236}">
                    <a16:creationId xmlns:a16="http://schemas.microsoft.com/office/drawing/2014/main" id="{B439FCAC-4695-AAFC-707E-8C2DC4464881}"/>
                  </a:ext>
                </a:extLst>
              </p:cNvPr>
              <p:cNvSpPr txBox="1"/>
              <p:nvPr/>
            </p:nvSpPr>
            <p:spPr>
              <a:xfrm>
                <a:off x="3037109" y="3173254"/>
                <a:ext cx="748186" cy="598200"/>
              </a:xfrm>
              <a:prstGeom prst="rect">
                <a:avLst/>
              </a:prstGeom>
              <a:solidFill>
                <a:srgbClr val="F7B15B"/>
              </a:solidFill>
              <a:ln>
                <a:noFill/>
              </a:ln>
            </p:spPr>
            <p:txBody>
              <a:bodyPr spcFirstLastPara="1" wrap="square" lIns="121900" tIns="121900" rIns="121900" bIns="121900" anchor="ctr" anchorCtr="0">
                <a:noAutofit/>
              </a:bodyPr>
              <a:lstStyle/>
              <a:p>
                <a:pPr algn="ctr" defTabSz="1219170">
                  <a:defRPr/>
                </a:pPr>
                <a:r>
                  <a:rPr lang="en" sz="3200" b="1" kern="0" dirty="0">
                    <a:solidFill>
                      <a:srgbClr val="FFFFFF"/>
                    </a:solidFill>
                    <a:latin typeface="Fira Sans Extra Condensed SemiBold"/>
                    <a:ea typeface="Fira Sans Extra Condensed SemiBold"/>
                    <a:cs typeface="Fira Sans Extra Condensed SemiBold"/>
                    <a:sym typeface="Fira Sans Extra Condensed SemiBold"/>
                  </a:rPr>
                  <a:t>02</a:t>
                </a:r>
                <a:endParaRPr sz="3200" b="1" kern="0" dirty="0">
                  <a:solidFill>
                    <a:srgbClr val="FFFFFF"/>
                  </a:solidFill>
                  <a:latin typeface="Fira Sans Extra Condensed SemiBold"/>
                  <a:ea typeface="Fira Sans Extra Condensed SemiBold"/>
                  <a:cs typeface="Fira Sans Extra Condensed SemiBold"/>
                  <a:sym typeface="Fira Sans Extra Condensed SemiBold"/>
                </a:endParaRPr>
              </a:p>
            </p:txBody>
          </p:sp>
        </p:grpSp>
      </p:grpSp>
      <p:sp>
        <p:nvSpPr>
          <p:cNvPr id="85" name="TextBox 84">
            <a:extLst>
              <a:ext uri="{FF2B5EF4-FFF2-40B4-BE49-F238E27FC236}">
                <a16:creationId xmlns:a16="http://schemas.microsoft.com/office/drawing/2014/main" id="{B2BADB11-2D86-38FF-BF02-B2CF2A81DDD0}"/>
              </a:ext>
            </a:extLst>
          </p:cNvPr>
          <p:cNvSpPr txBox="1"/>
          <p:nvPr/>
        </p:nvSpPr>
        <p:spPr>
          <a:xfrm>
            <a:off x="204845" y="1527073"/>
            <a:ext cx="3142077" cy="2554545"/>
          </a:xfrm>
          <a:prstGeom prst="rect">
            <a:avLst/>
          </a:prstGeom>
          <a:noFill/>
        </p:spPr>
        <p:txBody>
          <a:bodyPr wrap="square">
            <a:spAutoFit/>
          </a:bodyPr>
          <a:lstStyle/>
          <a:p>
            <a:pPr algn="ctr"/>
            <a:r>
              <a:rPr lang="vi-VN" sz="4000" dirty="0">
                <a:solidFill>
                  <a:schemeClr val="bg1">
                    <a:lumMod val="10000"/>
                  </a:schemeClr>
                </a:solidFill>
                <a:latin typeface="+mj-lt"/>
              </a:rPr>
              <a:t>Hiện tượng xả rác bừa bãi trong trường học.</a:t>
            </a:r>
            <a:endParaRPr lang="en-SG" sz="4000" dirty="0">
              <a:solidFill>
                <a:schemeClr val="bg1">
                  <a:lumMod val="10000"/>
                </a:schemeClr>
              </a:solidFill>
              <a:latin typeface="+mj-lt"/>
            </a:endParaRPr>
          </a:p>
        </p:txBody>
      </p:sp>
      <p:sp>
        <p:nvSpPr>
          <p:cNvPr id="86" name="TextBox 85">
            <a:extLst>
              <a:ext uri="{FF2B5EF4-FFF2-40B4-BE49-F238E27FC236}">
                <a16:creationId xmlns:a16="http://schemas.microsoft.com/office/drawing/2014/main" id="{9439F0BB-343D-1197-C2BC-FB53A3B0E1A7}"/>
              </a:ext>
            </a:extLst>
          </p:cNvPr>
          <p:cNvSpPr txBox="1"/>
          <p:nvPr/>
        </p:nvSpPr>
        <p:spPr>
          <a:xfrm>
            <a:off x="148914" y="5098424"/>
            <a:ext cx="3715740" cy="1323439"/>
          </a:xfrm>
          <a:prstGeom prst="rect">
            <a:avLst/>
          </a:prstGeom>
          <a:noFill/>
        </p:spPr>
        <p:txBody>
          <a:bodyPr wrap="square">
            <a:spAutoFit/>
          </a:bodyPr>
          <a:lstStyle/>
          <a:p>
            <a:pPr algn="ctr"/>
            <a:r>
              <a:rPr lang="vi-VN" sz="4000" dirty="0">
                <a:solidFill>
                  <a:schemeClr val="bg1">
                    <a:lumMod val="10000"/>
                  </a:schemeClr>
                </a:solidFill>
                <a:latin typeface="+mj-lt"/>
              </a:rPr>
              <a:t>Tình trạng học đối phó.</a:t>
            </a:r>
            <a:endParaRPr lang="en-SG" sz="4000" dirty="0">
              <a:solidFill>
                <a:schemeClr val="bg1">
                  <a:lumMod val="10000"/>
                </a:schemeClr>
              </a:solidFill>
              <a:latin typeface="+mj-lt"/>
            </a:endParaRPr>
          </a:p>
        </p:txBody>
      </p:sp>
      <p:sp>
        <p:nvSpPr>
          <p:cNvPr id="87" name="TextBox 86">
            <a:extLst>
              <a:ext uri="{FF2B5EF4-FFF2-40B4-BE49-F238E27FC236}">
                <a16:creationId xmlns:a16="http://schemas.microsoft.com/office/drawing/2014/main" id="{4282FA1D-0640-E9B0-E54A-9F161AFE272F}"/>
              </a:ext>
            </a:extLst>
          </p:cNvPr>
          <p:cNvSpPr txBox="1"/>
          <p:nvPr/>
        </p:nvSpPr>
        <p:spPr>
          <a:xfrm>
            <a:off x="7558451" y="4533820"/>
            <a:ext cx="3992339" cy="1938992"/>
          </a:xfrm>
          <a:prstGeom prst="rect">
            <a:avLst/>
          </a:prstGeom>
          <a:noFill/>
        </p:spPr>
        <p:txBody>
          <a:bodyPr wrap="square">
            <a:spAutoFit/>
          </a:bodyPr>
          <a:lstStyle/>
          <a:p>
            <a:pPr algn="ctr"/>
            <a:r>
              <a:rPr lang="vi-VN" sz="4000" dirty="0">
                <a:solidFill>
                  <a:schemeClr val="bg1">
                    <a:lumMod val="10000"/>
                  </a:schemeClr>
                </a:solidFill>
                <a:latin typeface="+mj-lt"/>
              </a:rPr>
              <a:t>Thói quen nói chuyện riêng trong giờ học.</a:t>
            </a:r>
            <a:endParaRPr lang="en-SG" sz="4000" dirty="0">
              <a:solidFill>
                <a:schemeClr val="bg1">
                  <a:lumMod val="10000"/>
                </a:schemeClr>
              </a:solidFill>
              <a:latin typeface="+mj-lt"/>
            </a:endParaRPr>
          </a:p>
        </p:txBody>
      </p:sp>
      <p:sp>
        <p:nvSpPr>
          <p:cNvPr id="88" name="TextBox 87">
            <a:extLst>
              <a:ext uri="{FF2B5EF4-FFF2-40B4-BE49-F238E27FC236}">
                <a16:creationId xmlns:a16="http://schemas.microsoft.com/office/drawing/2014/main" id="{647ED394-0CBE-2DB4-8C82-AB3360F1FD46}"/>
              </a:ext>
            </a:extLst>
          </p:cNvPr>
          <p:cNvSpPr txBox="1"/>
          <p:nvPr/>
        </p:nvSpPr>
        <p:spPr>
          <a:xfrm>
            <a:off x="8050543" y="1425898"/>
            <a:ext cx="3719907" cy="1938992"/>
          </a:xfrm>
          <a:prstGeom prst="rect">
            <a:avLst/>
          </a:prstGeom>
          <a:noFill/>
        </p:spPr>
        <p:txBody>
          <a:bodyPr wrap="square">
            <a:spAutoFit/>
          </a:bodyPr>
          <a:lstStyle/>
          <a:p>
            <a:pPr algn="ctr"/>
            <a:r>
              <a:rPr lang="vi-VN" sz="4000" dirty="0">
                <a:solidFill>
                  <a:schemeClr val="bg1">
                    <a:lumMod val="10000"/>
                  </a:schemeClr>
                </a:solidFill>
                <a:latin typeface="+mj-lt"/>
              </a:rPr>
              <a:t>Tình trạng học sinh thiếu kĩ năng sống.</a:t>
            </a:r>
            <a:endParaRPr lang="en-SG" sz="4000" dirty="0">
              <a:solidFill>
                <a:schemeClr val="bg1">
                  <a:lumMod val="10000"/>
                </a:schemeClr>
              </a:solidFill>
              <a:latin typeface="+mj-lt"/>
            </a:endParaRPr>
          </a:p>
        </p:txBody>
      </p:sp>
    </p:spTree>
    <p:extLst>
      <p:ext uri="{BB962C8B-B14F-4D97-AF65-F5344CB8AC3E}">
        <p14:creationId xmlns:p14="http://schemas.microsoft.com/office/powerpoint/2010/main" val="2765565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barn(inVertical)">
                                      <p:cBhvr>
                                        <p:cTn id="14" dur="500"/>
                                        <p:tgtEl>
                                          <p:spTgt spid="85"/>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2000"/>
                                        <p:tgtEl>
                                          <p:spTgt spid="86"/>
                                        </p:tgtEl>
                                      </p:cBhvr>
                                    </p:animEffect>
                                    <p:anim calcmode="lin" valueType="num">
                                      <p:cBhvr>
                                        <p:cTn id="20" dur="2000" fill="hold"/>
                                        <p:tgtEl>
                                          <p:spTgt spid="86"/>
                                        </p:tgtEl>
                                        <p:attrNameLst>
                                          <p:attrName>ppt_w</p:attrName>
                                        </p:attrNameLst>
                                      </p:cBhvr>
                                      <p:tavLst>
                                        <p:tav tm="0" fmla="#ppt_w*sin(2.5*pi*$)">
                                          <p:val>
                                            <p:fltVal val="0"/>
                                          </p:val>
                                        </p:tav>
                                        <p:tav tm="100000">
                                          <p:val>
                                            <p:fltVal val="1"/>
                                          </p:val>
                                        </p:tav>
                                      </p:tavLst>
                                    </p:anim>
                                    <p:anim calcmode="lin" valueType="num">
                                      <p:cBhvr>
                                        <p:cTn id="21" dur="2000" fill="hold"/>
                                        <p:tgtEl>
                                          <p:spTgt spid="86"/>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87"/>
                                        </p:tgtEl>
                                        <p:attrNameLst>
                                          <p:attrName>style.visibility</p:attrName>
                                        </p:attrNameLst>
                                      </p:cBhvr>
                                      <p:to>
                                        <p:strVal val="visible"/>
                                      </p:to>
                                    </p:set>
                                    <p:anim calcmode="lin" valueType="num">
                                      <p:cBhvr>
                                        <p:cTn id="26" dur="1000" fill="hold"/>
                                        <p:tgtEl>
                                          <p:spTgt spid="87"/>
                                        </p:tgtEl>
                                        <p:attrNameLst>
                                          <p:attrName>ppt_w</p:attrName>
                                        </p:attrNameLst>
                                      </p:cBhvr>
                                      <p:tavLst>
                                        <p:tav tm="0">
                                          <p:val>
                                            <p:fltVal val="0"/>
                                          </p:val>
                                        </p:tav>
                                        <p:tav tm="100000">
                                          <p:val>
                                            <p:strVal val="#ppt_w"/>
                                          </p:val>
                                        </p:tav>
                                      </p:tavLst>
                                    </p:anim>
                                    <p:anim calcmode="lin" valueType="num">
                                      <p:cBhvr>
                                        <p:cTn id="27" dur="1000" fill="hold"/>
                                        <p:tgtEl>
                                          <p:spTgt spid="87"/>
                                        </p:tgtEl>
                                        <p:attrNameLst>
                                          <p:attrName>ppt_h</p:attrName>
                                        </p:attrNameLst>
                                      </p:cBhvr>
                                      <p:tavLst>
                                        <p:tav tm="0">
                                          <p:val>
                                            <p:fltVal val="0"/>
                                          </p:val>
                                        </p:tav>
                                        <p:tav tm="100000">
                                          <p:val>
                                            <p:strVal val="#ppt_h"/>
                                          </p:val>
                                        </p:tav>
                                      </p:tavLst>
                                    </p:anim>
                                    <p:anim calcmode="lin" valueType="num">
                                      <p:cBhvr>
                                        <p:cTn id="28" dur="1000" fill="hold"/>
                                        <p:tgtEl>
                                          <p:spTgt spid="87"/>
                                        </p:tgtEl>
                                        <p:attrNameLst>
                                          <p:attrName>style.rotation</p:attrName>
                                        </p:attrNameLst>
                                      </p:cBhvr>
                                      <p:tavLst>
                                        <p:tav tm="0">
                                          <p:val>
                                            <p:fltVal val="90"/>
                                          </p:val>
                                        </p:tav>
                                        <p:tav tm="100000">
                                          <p:val>
                                            <p:fltVal val="0"/>
                                          </p:val>
                                        </p:tav>
                                      </p:tavLst>
                                    </p:anim>
                                    <p:animEffect transition="in" filter="fade">
                                      <p:cBhvr>
                                        <p:cTn id="29" dur="1000"/>
                                        <p:tgtEl>
                                          <p:spTgt spid="87"/>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wipe(down)">
                                      <p:cBhvr>
                                        <p:cTn id="34" dur="580">
                                          <p:stCondLst>
                                            <p:cond delay="0"/>
                                          </p:stCondLst>
                                        </p:cTn>
                                        <p:tgtEl>
                                          <p:spTgt spid="88"/>
                                        </p:tgtEl>
                                      </p:cBhvr>
                                    </p:animEffect>
                                    <p:anim calcmode="lin" valueType="num">
                                      <p:cBhvr>
                                        <p:cTn id="35"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40" dur="26">
                                          <p:stCondLst>
                                            <p:cond delay="650"/>
                                          </p:stCondLst>
                                        </p:cTn>
                                        <p:tgtEl>
                                          <p:spTgt spid="88"/>
                                        </p:tgtEl>
                                      </p:cBhvr>
                                      <p:to x="100000" y="60000"/>
                                    </p:animScale>
                                    <p:animScale>
                                      <p:cBhvr>
                                        <p:cTn id="41" dur="166" decel="50000">
                                          <p:stCondLst>
                                            <p:cond delay="676"/>
                                          </p:stCondLst>
                                        </p:cTn>
                                        <p:tgtEl>
                                          <p:spTgt spid="88"/>
                                        </p:tgtEl>
                                      </p:cBhvr>
                                      <p:to x="100000" y="100000"/>
                                    </p:animScale>
                                    <p:animScale>
                                      <p:cBhvr>
                                        <p:cTn id="42" dur="26">
                                          <p:stCondLst>
                                            <p:cond delay="1312"/>
                                          </p:stCondLst>
                                        </p:cTn>
                                        <p:tgtEl>
                                          <p:spTgt spid="88"/>
                                        </p:tgtEl>
                                      </p:cBhvr>
                                      <p:to x="100000" y="80000"/>
                                    </p:animScale>
                                    <p:animScale>
                                      <p:cBhvr>
                                        <p:cTn id="43" dur="166" decel="50000">
                                          <p:stCondLst>
                                            <p:cond delay="1338"/>
                                          </p:stCondLst>
                                        </p:cTn>
                                        <p:tgtEl>
                                          <p:spTgt spid="88"/>
                                        </p:tgtEl>
                                      </p:cBhvr>
                                      <p:to x="100000" y="100000"/>
                                    </p:animScale>
                                    <p:animScale>
                                      <p:cBhvr>
                                        <p:cTn id="44" dur="26">
                                          <p:stCondLst>
                                            <p:cond delay="1642"/>
                                          </p:stCondLst>
                                        </p:cTn>
                                        <p:tgtEl>
                                          <p:spTgt spid="88"/>
                                        </p:tgtEl>
                                      </p:cBhvr>
                                      <p:to x="100000" y="90000"/>
                                    </p:animScale>
                                    <p:animScale>
                                      <p:cBhvr>
                                        <p:cTn id="45" dur="166" decel="50000">
                                          <p:stCondLst>
                                            <p:cond delay="1668"/>
                                          </p:stCondLst>
                                        </p:cTn>
                                        <p:tgtEl>
                                          <p:spTgt spid="88"/>
                                        </p:tgtEl>
                                      </p:cBhvr>
                                      <p:to x="100000" y="100000"/>
                                    </p:animScale>
                                    <p:animScale>
                                      <p:cBhvr>
                                        <p:cTn id="46" dur="26">
                                          <p:stCondLst>
                                            <p:cond delay="1808"/>
                                          </p:stCondLst>
                                        </p:cTn>
                                        <p:tgtEl>
                                          <p:spTgt spid="88"/>
                                        </p:tgtEl>
                                      </p:cBhvr>
                                      <p:to x="100000" y="95000"/>
                                    </p:animScale>
                                    <p:animScale>
                                      <p:cBhvr>
                                        <p:cTn id="47" dur="166" decel="50000">
                                          <p:stCondLst>
                                            <p:cond delay="1834"/>
                                          </p:stCondLst>
                                        </p:cTn>
                                        <p:tgtEl>
                                          <p:spTgt spid="8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5" grpId="0"/>
      <p:bldP spid="86" grpId="0"/>
      <p:bldP spid="87" grpId="0"/>
      <p:bldP spid="8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0DB2E-BC61-8AC6-DB84-93645ACBEC0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F6A718F-A11F-4A21-CB30-7BE62E6F0841}"/>
              </a:ext>
            </a:extLst>
          </p:cNvPr>
          <p:cNvPicPr>
            <a:picLocks noChangeAspect="1"/>
          </p:cNvPicPr>
          <p:nvPr/>
        </p:nvPicPr>
        <p:blipFill>
          <a:blip r:embed="rId2"/>
          <a:stretch>
            <a:fillRect/>
          </a:stretch>
        </p:blipFill>
        <p:spPr>
          <a:xfrm>
            <a:off x="-48804" y="0"/>
            <a:ext cx="12192000" cy="6858000"/>
          </a:xfrm>
          <a:prstGeom prst="rect">
            <a:avLst/>
          </a:prstGeom>
        </p:spPr>
      </p:pic>
      <p:sp>
        <p:nvSpPr>
          <p:cNvPr id="5" name="TextBox 4">
            <a:extLst>
              <a:ext uri="{FF2B5EF4-FFF2-40B4-BE49-F238E27FC236}">
                <a16:creationId xmlns:a16="http://schemas.microsoft.com/office/drawing/2014/main" id="{ADD5B41A-9E08-6026-4253-01A21D30D960}"/>
              </a:ext>
            </a:extLst>
          </p:cNvPr>
          <p:cNvSpPr txBox="1"/>
          <p:nvPr/>
        </p:nvSpPr>
        <p:spPr>
          <a:xfrm>
            <a:off x="3166176" y="157192"/>
            <a:ext cx="6096000" cy="6695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1. Hoạt động chuẩn bị trước khi viết</a:t>
            </a:r>
            <a:endParaRPr kumimoji="0" lang="en-SG" sz="28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2" name="Google Shape;660;p56">
            <a:extLst>
              <a:ext uri="{FF2B5EF4-FFF2-40B4-BE49-F238E27FC236}">
                <a16:creationId xmlns:a16="http://schemas.microsoft.com/office/drawing/2014/main" id="{C296DA4E-8431-6EA8-B43A-D3A4C1CB85DE}"/>
              </a:ext>
            </a:extLst>
          </p:cNvPr>
          <p:cNvCxnSpPr>
            <a:cxnSpLocks/>
          </p:cNvCxnSpPr>
          <p:nvPr/>
        </p:nvCxnSpPr>
        <p:spPr>
          <a:xfrm flipH="1">
            <a:off x="2307455" y="1725031"/>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4" name="Google Shape;660;p56">
            <a:extLst>
              <a:ext uri="{FF2B5EF4-FFF2-40B4-BE49-F238E27FC236}">
                <a16:creationId xmlns:a16="http://schemas.microsoft.com/office/drawing/2014/main" id="{020CD267-A490-5A04-C73E-EF55D24096F1}"/>
              </a:ext>
            </a:extLst>
          </p:cNvPr>
          <p:cNvCxnSpPr>
            <a:cxnSpLocks/>
          </p:cNvCxnSpPr>
          <p:nvPr/>
        </p:nvCxnSpPr>
        <p:spPr>
          <a:xfrm>
            <a:off x="8263073" y="1725031"/>
            <a:ext cx="1954985" cy="896448"/>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6" name="Google Shape;676;p56">
            <a:extLst>
              <a:ext uri="{FF2B5EF4-FFF2-40B4-BE49-F238E27FC236}">
                <a16:creationId xmlns:a16="http://schemas.microsoft.com/office/drawing/2014/main" id="{22CEBF7E-AA1C-F48D-45F7-70F2FEE48A9F}"/>
              </a:ext>
            </a:extLst>
          </p:cNvPr>
          <p:cNvSpPr/>
          <p:nvPr/>
        </p:nvSpPr>
        <p:spPr>
          <a:xfrm>
            <a:off x="3309258" y="1317201"/>
            <a:ext cx="4953816" cy="993752"/>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algn="ctr" defTabSz="1219140">
              <a:buClr>
                <a:srgbClr val="000000"/>
              </a:buClr>
              <a:defRPr/>
            </a:pPr>
            <a:endParaRPr lang="en-US" sz="4267" kern="0">
              <a:solidFill>
                <a:srgbClr val="000000"/>
              </a:solidFill>
              <a:latin typeface="Arial"/>
              <a:ea typeface="等线" panose="020F0502020204030204"/>
              <a:cs typeface="Arial"/>
              <a:sym typeface="Arial"/>
            </a:endParaRPr>
          </a:p>
        </p:txBody>
      </p:sp>
      <p:sp>
        <p:nvSpPr>
          <p:cNvPr id="7" name="Google Shape;661;p56">
            <a:extLst>
              <a:ext uri="{FF2B5EF4-FFF2-40B4-BE49-F238E27FC236}">
                <a16:creationId xmlns:a16="http://schemas.microsoft.com/office/drawing/2014/main" id="{7F138AB5-D787-F4EB-978B-817FF613CFAA}"/>
              </a:ext>
            </a:extLst>
          </p:cNvPr>
          <p:cNvSpPr txBox="1"/>
          <p:nvPr/>
        </p:nvSpPr>
        <p:spPr>
          <a:xfrm>
            <a:off x="3224255" y="1460539"/>
            <a:ext cx="4953817"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4000" b="1" dirty="0">
                <a:solidFill>
                  <a:schemeClr val="accent1"/>
                </a:solidFill>
                <a:latin typeface="Times New Roman" panose="02020603050405020304" pitchFamily="18" charset="0"/>
                <a:cs typeface="Times New Roman" panose="02020603050405020304" pitchFamily="18" charset="0"/>
              </a:rPr>
              <a:t>GỢI Ý</a:t>
            </a:r>
            <a:endParaRPr sz="6600" b="1" kern="0" dirty="0">
              <a:solidFill>
                <a:schemeClr val="accent1"/>
              </a:solidFill>
              <a:latin typeface="Times New Roman" panose="02020603050405020304" pitchFamily="18" charset="0"/>
              <a:ea typeface="Reggae One"/>
              <a:cs typeface="Times New Roman" panose="02020603050405020304" pitchFamily="18" charset="0"/>
              <a:sym typeface="Reggae One"/>
            </a:endParaRPr>
          </a:p>
        </p:txBody>
      </p:sp>
      <p:sp>
        <p:nvSpPr>
          <p:cNvPr id="8" name="Google Shape;678;p56">
            <a:extLst>
              <a:ext uri="{FF2B5EF4-FFF2-40B4-BE49-F238E27FC236}">
                <a16:creationId xmlns:a16="http://schemas.microsoft.com/office/drawing/2014/main" id="{3135FF15-9087-0AB8-FDD0-338B92B9AF19}"/>
              </a:ext>
            </a:extLst>
          </p:cNvPr>
          <p:cNvSpPr/>
          <p:nvPr/>
        </p:nvSpPr>
        <p:spPr>
          <a:xfrm>
            <a:off x="8027504" y="2588821"/>
            <a:ext cx="3163136" cy="66147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9" name="Google Shape;670;p56">
            <a:extLst>
              <a:ext uri="{FF2B5EF4-FFF2-40B4-BE49-F238E27FC236}">
                <a16:creationId xmlns:a16="http://schemas.microsoft.com/office/drawing/2014/main" id="{B9CC5422-EB63-C802-5C89-5E3567569ADA}"/>
              </a:ext>
            </a:extLst>
          </p:cNvPr>
          <p:cNvSpPr txBox="1"/>
          <p:nvPr/>
        </p:nvSpPr>
        <p:spPr>
          <a:xfrm>
            <a:off x="8263072" y="2718783"/>
            <a:ext cx="2692000" cy="425107"/>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200" b="1" kern="0" dirty="0">
                <a:solidFill>
                  <a:srgbClr val="FFFCEC"/>
                </a:solidFill>
                <a:latin typeface="Times New Roman" panose="02020603050405020304" pitchFamily="18" charset="0"/>
                <a:cs typeface="Arial"/>
                <a:sym typeface="Arial"/>
              </a:rPr>
              <a:t>MỤC ĐÍCH</a:t>
            </a:r>
            <a:endParaRPr sz="5333" b="1" kern="0" dirty="0">
              <a:solidFill>
                <a:srgbClr val="FFFCEC"/>
              </a:solidFill>
              <a:latin typeface="Arial"/>
              <a:ea typeface="Reggae One"/>
              <a:cs typeface="Times New Roman" panose="02020603050405020304" pitchFamily="18" charset="0"/>
              <a:sym typeface="Reggae One"/>
            </a:endParaRPr>
          </a:p>
        </p:txBody>
      </p:sp>
      <p:sp>
        <p:nvSpPr>
          <p:cNvPr id="10" name="Google Shape;682;p56">
            <a:extLst>
              <a:ext uri="{FF2B5EF4-FFF2-40B4-BE49-F238E27FC236}">
                <a16:creationId xmlns:a16="http://schemas.microsoft.com/office/drawing/2014/main" id="{B51E3013-D350-5A48-8C64-54626A02E91F}"/>
              </a:ext>
            </a:extLst>
          </p:cNvPr>
          <p:cNvSpPr/>
          <p:nvPr/>
        </p:nvSpPr>
        <p:spPr>
          <a:xfrm>
            <a:off x="848787" y="2588816"/>
            <a:ext cx="3163136" cy="66147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11" name="Google Shape;664;p56">
            <a:extLst>
              <a:ext uri="{FF2B5EF4-FFF2-40B4-BE49-F238E27FC236}">
                <a16:creationId xmlns:a16="http://schemas.microsoft.com/office/drawing/2014/main" id="{F30EA03D-A87B-4612-3D4E-D0566F9C702A}"/>
              </a:ext>
            </a:extLst>
          </p:cNvPr>
          <p:cNvSpPr txBox="1"/>
          <p:nvPr/>
        </p:nvSpPr>
        <p:spPr>
          <a:xfrm>
            <a:off x="936492" y="2611185"/>
            <a:ext cx="2692000"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200" b="1" kern="0" dirty="0">
                <a:solidFill>
                  <a:srgbClr val="FFFCEC"/>
                </a:solidFill>
                <a:latin typeface="Times New Roman" panose="02020603050405020304" pitchFamily="18" charset="0"/>
                <a:cs typeface="Arial"/>
                <a:sym typeface="Arial"/>
              </a:rPr>
              <a:t>NGƯỜI ĐỌC</a:t>
            </a:r>
            <a:endParaRPr sz="5333" b="1" kern="0" dirty="0">
              <a:solidFill>
                <a:srgbClr val="FFFCEC"/>
              </a:solidFill>
              <a:latin typeface="Arial"/>
              <a:ea typeface="Reggae One"/>
              <a:cs typeface="Times New Roman" panose="02020603050405020304" pitchFamily="18" charset="0"/>
              <a:sym typeface="Reggae One"/>
            </a:endParaRPr>
          </a:p>
        </p:txBody>
      </p:sp>
      <p:sp>
        <p:nvSpPr>
          <p:cNvPr id="12" name="TextBox 11">
            <a:extLst>
              <a:ext uri="{FF2B5EF4-FFF2-40B4-BE49-F238E27FC236}">
                <a16:creationId xmlns:a16="http://schemas.microsoft.com/office/drawing/2014/main" id="{EF77F2AF-790E-33CC-6B73-3DD20BE52431}"/>
              </a:ext>
            </a:extLst>
          </p:cNvPr>
          <p:cNvSpPr txBox="1"/>
          <p:nvPr/>
        </p:nvSpPr>
        <p:spPr>
          <a:xfrm>
            <a:off x="504547" y="3412244"/>
            <a:ext cx="2808514" cy="1446550"/>
          </a:xfrm>
          <a:prstGeom prst="rect">
            <a:avLst/>
          </a:prstGeom>
          <a:noFill/>
        </p:spPr>
        <p:txBody>
          <a:bodyPr wrap="square">
            <a:spAutoFit/>
          </a:bodyPr>
          <a:lstStyle/>
          <a:p>
            <a:pPr algn="ctr"/>
            <a:r>
              <a:rPr lang="vi-VN" sz="4400" dirty="0">
                <a:solidFill>
                  <a:schemeClr val="bg1">
                    <a:lumMod val="10000"/>
                  </a:schemeClr>
                </a:solidFill>
                <a:latin typeface="Times New Roman" panose="02020603050405020304" pitchFamily="18" charset="0"/>
                <a:cs typeface="Times New Roman" panose="02020603050405020304" pitchFamily="18" charset="0"/>
              </a:rPr>
              <a:t>Bạn bè, thầy cô</a:t>
            </a:r>
            <a:endParaRPr lang="en-SG"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21463AB-2680-72F3-9F76-C36300B152E7}"/>
              </a:ext>
            </a:extLst>
          </p:cNvPr>
          <p:cNvSpPr txBox="1"/>
          <p:nvPr/>
        </p:nvSpPr>
        <p:spPr>
          <a:xfrm>
            <a:off x="7554686" y="3319796"/>
            <a:ext cx="4132767" cy="2800767"/>
          </a:xfrm>
          <a:prstGeom prst="rect">
            <a:avLst/>
          </a:prstGeom>
          <a:noFill/>
        </p:spPr>
        <p:txBody>
          <a:bodyPr wrap="square">
            <a:spAutoFit/>
          </a:bodyPr>
          <a:lstStyle/>
          <a:p>
            <a:pPr algn="ctr"/>
            <a:r>
              <a:rPr lang="en-US" sz="4400" dirty="0">
                <a:solidFill>
                  <a:schemeClr val="bg1">
                    <a:lumMod val="10000"/>
                  </a:schemeClr>
                </a:solidFill>
                <a:latin typeface="Times New Roman" panose="02020603050405020304" pitchFamily="18" charset="0"/>
                <a:cs typeface="Times New Roman" panose="02020603050405020304" pitchFamily="18" charset="0"/>
              </a:rPr>
              <a:t>Đ</a:t>
            </a:r>
            <a:r>
              <a:rPr lang="vi-VN" sz="4400" dirty="0">
                <a:solidFill>
                  <a:schemeClr val="bg1">
                    <a:lumMod val="10000"/>
                  </a:schemeClr>
                </a:solidFill>
                <a:latin typeface="Times New Roman" panose="02020603050405020304" pitchFamily="18" charset="0"/>
                <a:cs typeface="Times New Roman" panose="02020603050405020304" pitchFamily="18" charset="0"/>
              </a:rPr>
              <a:t>ề xuất giải pháp cho các vấn đề mà học sinh thường gặp phải</a:t>
            </a:r>
            <a:endParaRPr lang="en-SG" sz="115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4" name="Freeform 10">
            <a:extLst>
              <a:ext uri="{FF2B5EF4-FFF2-40B4-BE49-F238E27FC236}">
                <a16:creationId xmlns:a16="http://schemas.microsoft.com/office/drawing/2014/main" id="{CF4B0B63-2286-6E97-4501-8F9D22C37578}"/>
              </a:ext>
            </a:extLst>
          </p:cNvPr>
          <p:cNvSpPr/>
          <p:nvPr/>
        </p:nvSpPr>
        <p:spPr>
          <a:xfrm>
            <a:off x="3693921" y="3535796"/>
            <a:ext cx="3860765" cy="3322204"/>
          </a:xfrm>
          <a:custGeom>
            <a:avLst/>
            <a:gdLst/>
            <a:ahLst/>
            <a:cxnLst/>
            <a:rect l="l" t="t" r="r" b="b"/>
            <a:pathLst>
              <a:path w="2706998" h="2401846">
                <a:moveTo>
                  <a:pt x="0" y="0"/>
                </a:moveTo>
                <a:lnTo>
                  <a:pt x="2706998" y="0"/>
                </a:lnTo>
                <a:lnTo>
                  <a:pt x="2706998" y="2401846"/>
                </a:lnTo>
                <a:lnTo>
                  <a:pt x="0" y="24018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847485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par>
                                <p:cTn id="40" presetID="16" presetClass="entr" presetSubtype="21"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198281" y="155832"/>
            <a:ext cx="6096000" cy="6695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vụ</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endParaRPr kumimoji="0" lang="en-SG" sz="28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4674A3E6-EC1D-9B04-F3D3-868F3A2BB5E5}"/>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8F32745-7789-E38B-93C3-603A116CEEB1}"/>
              </a:ext>
            </a:extLst>
          </p:cNvPr>
          <p:cNvSpPr txBox="1"/>
          <p:nvPr/>
        </p:nvSpPr>
        <p:spPr>
          <a:xfrm>
            <a:off x="3563783" y="73341"/>
            <a:ext cx="7268753" cy="834524"/>
          </a:xfrm>
          <a:prstGeom prst="rect">
            <a:avLst/>
          </a:prstGeom>
          <a:noFill/>
        </p:spPr>
        <p:txBody>
          <a:bodyPr wrap="square">
            <a:spAutoFit/>
          </a:bodyPr>
          <a:lstStyle/>
          <a:p>
            <a:pPr algn="just">
              <a:lnSpc>
                <a:spcPct val="150000"/>
              </a:lnSpc>
              <a:spcAft>
                <a:spcPts val="800"/>
              </a:spcAft>
            </a:pPr>
            <a:r>
              <a:rPr lang="en-US" sz="3600" b="1"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600" b="1"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3600" b="1"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b="1"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khởi</a:t>
            </a:r>
            <a:r>
              <a:rPr lang="vi-VN" sz="3600" b="1"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động</a:t>
            </a:r>
            <a:endParaRPr lang="en-SG" sz="36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A_图片 4">
            <a:extLst>
              <a:ext uri="{FF2B5EF4-FFF2-40B4-BE49-F238E27FC236}">
                <a16:creationId xmlns:a16="http://schemas.microsoft.com/office/drawing/2014/main" id="{F8B5234E-8868-31BD-A6B2-CA9B3FC757B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763650" y="1270221"/>
            <a:ext cx="6888981" cy="5323315"/>
          </a:xfrm>
          <a:prstGeom prst="rect">
            <a:avLst/>
          </a:prstGeom>
        </p:spPr>
      </p:pic>
      <p:sp>
        <p:nvSpPr>
          <p:cNvPr id="7" name="文本框 5">
            <a:extLst>
              <a:ext uri="{FF2B5EF4-FFF2-40B4-BE49-F238E27FC236}">
                <a16:creationId xmlns:a16="http://schemas.microsoft.com/office/drawing/2014/main" id="{2B1F580C-C4CE-C8FA-9ADC-C113948AD4A6}"/>
              </a:ext>
            </a:extLst>
          </p:cNvPr>
          <p:cNvSpPr txBox="1"/>
          <p:nvPr/>
        </p:nvSpPr>
        <p:spPr>
          <a:xfrm>
            <a:off x="5216238" y="2632837"/>
            <a:ext cx="5983804" cy="3046988"/>
          </a:xfrm>
          <a:prstGeom prst="rect">
            <a:avLst/>
          </a:prstGeom>
          <a:noFill/>
        </p:spPr>
        <p:txBody>
          <a:bodyPr wrap="square" rtlCol="0">
            <a:spAutoFit/>
          </a:bodyPr>
          <a:lstStyle/>
          <a:p>
            <a:pPr algn="ctr"/>
            <a:r>
              <a:rPr lang="en-US" sz="4800" dirty="0">
                <a:latin typeface="Times New Roman" panose="02020603050405020304" pitchFamily="18" charset="0"/>
                <a:cs typeface="Times New Roman" panose="02020603050405020304" pitchFamily="18" charset="0"/>
              </a:rPr>
              <a:t>Theo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vi-VN" sz="4800" dirty="0">
                <a:latin typeface="Times New Roman" panose="02020603050405020304" pitchFamily="18" charset="0"/>
                <a:cs typeface="Times New Roman" panose="02020603050405020304" pitchFamily="18" charset="0"/>
              </a:rPr>
              <a:t> nay có những vấn đề bất cập nào liên quan đến những người trẻ tuổi?</a:t>
            </a:r>
            <a:endParaRPr lang="en-SG" sz="4800" dirty="0">
              <a:latin typeface="Times New Roman" panose="02020603050405020304" pitchFamily="18" charset="0"/>
              <a:cs typeface="Times New Roman" panose="02020603050405020304" pitchFamily="18" charset="0"/>
            </a:endParaRPr>
          </a:p>
        </p:txBody>
      </p:sp>
      <p:pic>
        <p:nvPicPr>
          <p:cNvPr id="8" name="그림 3">
            <a:extLst>
              <a:ext uri="{FF2B5EF4-FFF2-40B4-BE49-F238E27FC236}">
                <a16:creationId xmlns:a16="http://schemas.microsoft.com/office/drawing/2014/main" id="{3183655E-6534-46B3-28CF-10B81D0D0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3713" y="4335037"/>
            <a:ext cx="4050567" cy="2522963"/>
          </a:xfrm>
          <a:prstGeom prst="rect">
            <a:avLst/>
          </a:prstGeom>
        </p:spPr>
      </p:pic>
    </p:spTree>
    <p:extLst>
      <p:ext uri="{BB962C8B-B14F-4D97-AF65-F5344CB8AC3E}">
        <p14:creationId xmlns:p14="http://schemas.microsoft.com/office/powerpoint/2010/main" val="374494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29BEA-0335-B7BB-9323-5E7C4405F49F}"/>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9230CF1D-A4CC-7287-294C-71BC3CBB615A}"/>
              </a:ext>
            </a:extLst>
          </p:cNvPr>
          <p:cNvGrpSpPr/>
          <p:nvPr/>
        </p:nvGrpSpPr>
        <p:grpSpPr>
          <a:xfrm>
            <a:off x="4609737" y="1"/>
            <a:ext cx="2380343" cy="2358847"/>
            <a:chOff x="1214509" y="294991"/>
            <a:chExt cx="1852779" cy="1992865"/>
          </a:xfrm>
        </p:grpSpPr>
        <p:sp>
          <p:nvSpPr>
            <p:cNvPr id="5" name="椭圆 12">
              <a:extLst>
                <a:ext uri="{FF2B5EF4-FFF2-40B4-BE49-F238E27FC236}">
                  <a16:creationId xmlns:a16="http://schemas.microsoft.com/office/drawing/2014/main" id="{C4382906-99CF-B463-A28C-81A97D78FA6E}"/>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2</a:t>
              </a:r>
              <a:endParaRPr kumimoji="0" lang="zh-CN" altLang="en-US"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097DCF72-A2D9-9277-F9E9-63D2137DB8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93761F04-2383-284F-EF49-F7F8AB9246E7}"/>
              </a:ext>
            </a:extLst>
          </p:cNvPr>
          <p:cNvSpPr txBox="1"/>
          <p:nvPr/>
        </p:nvSpPr>
        <p:spPr>
          <a:xfrm>
            <a:off x="1479979" y="2770040"/>
            <a:ext cx="9232043"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mn-ea"/>
                <a:cs typeface="+mn-cs"/>
              </a:rPr>
              <a:t>Hoạt động tìm ý, lập dàn ý và viết bài </a:t>
            </a:r>
            <a:endParaRPr kumimoji="0" lang="en-SG" sz="34400" b="0" i="0" u="none" strike="noStrike" kern="1200" cap="none" spc="0" normalizeH="0" baseline="0" noProof="0" dirty="0">
              <a:ln>
                <a:noFill/>
              </a:ln>
              <a:solidFill>
                <a:srgbClr val="FFFCEC">
                  <a:lumMod val="10000"/>
                </a:srgbClr>
              </a:solidFill>
              <a:effectLst/>
              <a:uLnTx/>
              <a:uFillTx/>
              <a:latin typeface="Arial"/>
              <a:ea typeface="+mn-ea"/>
              <a:cs typeface="+mn-cs"/>
            </a:endParaRPr>
          </a:p>
        </p:txBody>
      </p:sp>
    </p:spTree>
    <p:extLst>
      <p:ext uri="{BB962C8B-B14F-4D97-AF65-F5344CB8AC3E}">
        <p14:creationId xmlns:p14="http://schemas.microsoft.com/office/powerpoint/2010/main" val="273823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067E7-223B-CA55-F994-3DF7DBA6FB9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9CE6D48-FEAC-B4E7-A641-429F51C59A1F}"/>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77FD83C-5469-E7E6-A193-35F55076151F}"/>
              </a:ext>
            </a:extLst>
          </p:cNvPr>
          <p:cNvSpPr txBox="1"/>
          <p:nvPr/>
        </p:nvSpPr>
        <p:spPr>
          <a:xfrm>
            <a:off x="2978728" y="229829"/>
            <a:ext cx="6587696" cy="6695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2. Hoạt động tìm ý, lập dàn ý và viết bài </a:t>
            </a:r>
            <a:endParaRPr kumimoji="0" lang="en-SG" sz="28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组合 10">
            <a:extLst>
              <a:ext uri="{FF2B5EF4-FFF2-40B4-BE49-F238E27FC236}">
                <a16:creationId xmlns:a16="http://schemas.microsoft.com/office/drawing/2014/main" id="{A4063F1F-DC39-B9D6-5620-B8FAFD6B8DE7}"/>
              </a:ext>
            </a:extLst>
          </p:cNvPr>
          <p:cNvGrpSpPr/>
          <p:nvPr/>
        </p:nvGrpSpPr>
        <p:grpSpPr>
          <a:xfrm>
            <a:off x="568520" y="2227156"/>
            <a:ext cx="3217100" cy="3041584"/>
            <a:chOff x="743" y="6427"/>
            <a:chExt cx="4630" cy="4791"/>
          </a:xfrm>
        </p:grpSpPr>
        <p:grpSp>
          <p:nvGrpSpPr>
            <p:cNvPr id="7" name="组合 11">
              <a:extLst>
                <a:ext uri="{FF2B5EF4-FFF2-40B4-BE49-F238E27FC236}">
                  <a16:creationId xmlns:a16="http://schemas.microsoft.com/office/drawing/2014/main" id="{A5092586-B3D6-DB61-D452-D36975169101}"/>
                </a:ext>
              </a:extLst>
            </p:cNvPr>
            <p:cNvGrpSpPr/>
            <p:nvPr/>
          </p:nvGrpSpPr>
          <p:grpSpPr>
            <a:xfrm>
              <a:off x="2522" y="6427"/>
              <a:ext cx="1146" cy="1146"/>
              <a:chOff x="3250" y="6121"/>
              <a:chExt cx="1146" cy="1146"/>
            </a:xfrm>
          </p:grpSpPr>
          <p:sp>
            <p:nvSpPr>
              <p:cNvPr id="9" name="椭圆 1">
                <a:extLst>
                  <a:ext uri="{FF2B5EF4-FFF2-40B4-BE49-F238E27FC236}">
                    <a16:creationId xmlns:a16="http://schemas.microsoft.com/office/drawing/2014/main" id="{C4D6AF01-C593-D56D-60D4-65C946BEF862}"/>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4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0" name="TextBox 32">
                <a:extLst>
                  <a:ext uri="{FF2B5EF4-FFF2-40B4-BE49-F238E27FC236}">
                    <a16:creationId xmlns:a16="http://schemas.microsoft.com/office/drawing/2014/main" id="{7AD25E91-875F-FB0D-0397-C2EF0D5DDBEA}"/>
                  </a:ext>
                </a:extLst>
              </p:cNvPr>
              <p:cNvSpPr txBox="1">
                <a:spLocks noChangeArrowheads="1"/>
              </p:cNvSpPr>
              <p:nvPr/>
            </p:nvSpPr>
            <p:spPr bwMode="auto">
              <a:xfrm>
                <a:off x="3398" y="6227"/>
                <a:ext cx="856"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49"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8" name="TextBox 76">
              <a:extLst>
                <a:ext uri="{FF2B5EF4-FFF2-40B4-BE49-F238E27FC236}">
                  <a16:creationId xmlns:a16="http://schemas.microsoft.com/office/drawing/2014/main" id="{8B3A5B82-71EE-3355-9EED-020109F580ED}"/>
                </a:ext>
              </a:extLst>
            </p:cNvPr>
            <p:cNvSpPr txBox="1"/>
            <p:nvPr/>
          </p:nvSpPr>
          <p:spPr>
            <a:xfrm>
              <a:off x="743" y="7873"/>
              <a:ext cx="4630" cy="3345"/>
            </a:xfrm>
            <a:prstGeom prst="rect">
              <a:avLst/>
            </a:prstGeom>
            <a:noFill/>
          </p:spPr>
          <p:txBody>
            <a:bodyPr wrap="square" rtlCol="0">
              <a:spAutoFit/>
            </a:bodyPr>
            <a:lstStyle/>
            <a:p>
              <a:pPr algn="ctr">
                <a:spcAft>
                  <a:spcPts val="800"/>
                </a:spcAft>
              </a:pPr>
              <a:r>
                <a:rPr lang="vi-VN" sz="4400" dirty="0">
                  <a:solidFill>
                    <a:srgbClr val="000000"/>
                  </a:solidFill>
                  <a:effectLst/>
                  <a:latin typeface="Times New Roman" panose="02020603050405020304" pitchFamily="18" charset="0"/>
                  <a:ea typeface="Times New Roman" panose="02020603050405020304" pitchFamily="18" charset="0"/>
                </a:rPr>
                <a:t>Tìm ý cho bài viết theo </a:t>
              </a:r>
              <a:r>
                <a:rPr lang="vi-VN" sz="4400" b="1" dirty="0">
                  <a:solidFill>
                    <a:srgbClr val="000000"/>
                  </a:solidFill>
                  <a:effectLst/>
                  <a:latin typeface="Times New Roman" panose="02020603050405020304" pitchFamily="18" charset="0"/>
                  <a:ea typeface="Times New Roman" panose="02020603050405020304" pitchFamily="18" charset="0"/>
                </a:rPr>
                <a:t>PHT số 1</a:t>
              </a:r>
              <a:endParaRPr lang="en-SG" sz="7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图片 2">
            <a:extLst>
              <a:ext uri="{FF2B5EF4-FFF2-40B4-BE49-F238E27FC236}">
                <a16:creationId xmlns:a16="http://schemas.microsoft.com/office/drawing/2014/main" id="{F68EB12C-5D39-0533-837B-89CB3BECEE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2121" y="1476857"/>
            <a:ext cx="1701283" cy="1701283"/>
          </a:xfrm>
          <a:prstGeom prst="rect">
            <a:avLst/>
          </a:prstGeom>
        </p:spPr>
      </p:pic>
      <p:grpSp>
        <p:nvGrpSpPr>
          <p:cNvPr id="15" name="组合 33">
            <a:extLst>
              <a:ext uri="{FF2B5EF4-FFF2-40B4-BE49-F238E27FC236}">
                <a16:creationId xmlns:a16="http://schemas.microsoft.com/office/drawing/2014/main" id="{939FA322-B79C-08DB-BB44-E369E11348C1}"/>
              </a:ext>
            </a:extLst>
          </p:cNvPr>
          <p:cNvGrpSpPr/>
          <p:nvPr/>
        </p:nvGrpSpPr>
        <p:grpSpPr>
          <a:xfrm>
            <a:off x="7769251" y="1476857"/>
            <a:ext cx="3942461" cy="4485890"/>
            <a:chOff x="4971" y="6427"/>
            <a:chExt cx="5001" cy="7066"/>
          </a:xfrm>
        </p:grpSpPr>
        <p:grpSp>
          <p:nvGrpSpPr>
            <p:cNvPr id="16" name="组合 34">
              <a:extLst>
                <a:ext uri="{FF2B5EF4-FFF2-40B4-BE49-F238E27FC236}">
                  <a16:creationId xmlns:a16="http://schemas.microsoft.com/office/drawing/2014/main" id="{4782052D-B2F7-2E7C-072A-87BFCC93C330}"/>
                </a:ext>
              </a:extLst>
            </p:cNvPr>
            <p:cNvGrpSpPr/>
            <p:nvPr/>
          </p:nvGrpSpPr>
          <p:grpSpPr>
            <a:xfrm>
              <a:off x="6744" y="6427"/>
              <a:ext cx="1146" cy="1146"/>
              <a:chOff x="11167" y="6123"/>
              <a:chExt cx="1146" cy="1146"/>
            </a:xfrm>
          </p:grpSpPr>
          <p:sp>
            <p:nvSpPr>
              <p:cNvPr id="18" name="椭圆 1">
                <a:extLst>
                  <a:ext uri="{FF2B5EF4-FFF2-40B4-BE49-F238E27FC236}">
                    <a16:creationId xmlns:a16="http://schemas.microsoft.com/office/drawing/2014/main" id="{D9BF4D65-7C7C-21AD-5E96-3626F6E1D8C3}"/>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4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9" name="TextBox 32">
                <a:extLst>
                  <a:ext uri="{FF2B5EF4-FFF2-40B4-BE49-F238E27FC236}">
                    <a16:creationId xmlns:a16="http://schemas.microsoft.com/office/drawing/2014/main" id="{5676B8D2-AD9E-D6E7-ACD7-6F15B046DA4B}"/>
                  </a:ext>
                </a:extLst>
              </p:cNvPr>
              <p:cNvSpPr txBox="1">
                <a:spLocks noChangeArrowheads="1"/>
              </p:cNvSpPr>
              <p:nvPr/>
            </p:nvSpPr>
            <p:spPr bwMode="auto">
              <a:xfrm>
                <a:off x="11266" y="6236"/>
                <a:ext cx="755"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49"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7" name="TextBox 76">
              <a:extLst>
                <a:ext uri="{FF2B5EF4-FFF2-40B4-BE49-F238E27FC236}">
                  <a16:creationId xmlns:a16="http://schemas.microsoft.com/office/drawing/2014/main" id="{8A27C188-0A30-7F20-52CF-1595AC47D8C9}"/>
                </a:ext>
              </a:extLst>
            </p:cNvPr>
            <p:cNvSpPr txBox="1"/>
            <p:nvPr/>
          </p:nvSpPr>
          <p:spPr>
            <a:xfrm>
              <a:off x="4971" y="8015"/>
              <a:ext cx="5001" cy="5478"/>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spcAft>
                  <a:spcPts val="800"/>
                </a:spcAft>
              </a:pP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vi-VN"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PHT số 1</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vi-VN"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vi-VN"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PHT số 2</a:t>
              </a:r>
              <a:r>
                <a:rPr lang="vi-VN"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0" name="图片 40">
            <a:extLst>
              <a:ext uri="{FF2B5EF4-FFF2-40B4-BE49-F238E27FC236}">
                <a16:creationId xmlns:a16="http://schemas.microsoft.com/office/drawing/2014/main" id="{72136F21-37A2-C56B-5565-0A708E3CD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4821" y="711904"/>
            <a:ext cx="1701283" cy="1701283"/>
          </a:xfrm>
          <a:prstGeom prst="rect">
            <a:avLst/>
          </a:prstGeom>
        </p:spPr>
      </p:pic>
      <p:grpSp>
        <p:nvGrpSpPr>
          <p:cNvPr id="21" name="Group 20">
            <a:extLst>
              <a:ext uri="{FF2B5EF4-FFF2-40B4-BE49-F238E27FC236}">
                <a16:creationId xmlns:a16="http://schemas.microsoft.com/office/drawing/2014/main" id="{98D00C87-18FF-FCB0-745A-81B692F50402}"/>
              </a:ext>
            </a:extLst>
          </p:cNvPr>
          <p:cNvGrpSpPr/>
          <p:nvPr/>
        </p:nvGrpSpPr>
        <p:grpSpPr>
          <a:xfrm>
            <a:off x="4415655" y="3020363"/>
            <a:ext cx="2720695" cy="3607808"/>
            <a:chOff x="11604736" y="839607"/>
            <a:chExt cx="6309347" cy="8177673"/>
          </a:xfrm>
        </p:grpSpPr>
        <p:sp>
          <p:nvSpPr>
            <p:cNvPr id="22" name="Freeform 16">
              <a:extLst>
                <a:ext uri="{FF2B5EF4-FFF2-40B4-BE49-F238E27FC236}">
                  <a16:creationId xmlns:a16="http://schemas.microsoft.com/office/drawing/2014/main" id="{4B57D0C7-D1DD-F7B2-58D0-7ACD012027D9}"/>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Freeform 17">
              <a:extLst>
                <a:ext uri="{FF2B5EF4-FFF2-40B4-BE49-F238E27FC236}">
                  <a16:creationId xmlns:a16="http://schemas.microsoft.com/office/drawing/2014/main" id="{51DF42F9-042C-ECE9-4ADA-CD7063188666}"/>
                </a:ext>
              </a:extLst>
            </p:cNvPr>
            <p:cNvSpPr/>
            <p:nvPr/>
          </p:nvSpPr>
          <p:spPr>
            <a:xfrm rot="20709433">
              <a:off x="11604736" y="4324391"/>
              <a:ext cx="3946268"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Freeform 18">
              <a:extLst>
                <a:ext uri="{FF2B5EF4-FFF2-40B4-BE49-F238E27FC236}">
                  <a16:creationId xmlns:a16="http://schemas.microsoft.com/office/drawing/2014/main" id="{F089B5E9-0A0F-E6E0-A3F9-6D99B2157D8B}"/>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74062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1+#ppt_w/2"/>
                                          </p:val>
                                        </p:tav>
                                        <p:tav tm="100000">
                                          <p:val>
                                            <p:strVal val="#ppt_x"/>
                                          </p:val>
                                        </p:tav>
                                      </p:tavLst>
                                    </p:anim>
                                    <p:anim calcmode="lin" valueType="num">
                                      <p:cBhvr additive="base">
                                        <p:cTn id="14"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ppt_x"/>
                                          </p:val>
                                        </p:tav>
                                        <p:tav tm="100000">
                                          <p:val>
                                            <p:strVal val="#ppt_x"/>
                                          </p:val>
                                        </p:tav>
                                      </p:tavLst>
                                    </p:anim>
                                    <p:anim calcmode="lin" valueType="num">
                                      <p:cBhvr additive="base">
                                        <p:cTn id="20" dur="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750" fill="hold"/>
                                        <p:tgtEl>
                                          <p:spTgt spid="20"/>
                                        </p:tgtEl>
                                        <p:attrNameLst>
                                          <p:attrName>ppt_x</p:attrName>
                                        </p:attrNameLst>
                                      </p:cBhvr>
                                      <p:tavLst>
                                        <p:tav tm="0">
                                          <p:val>
                                            <p:strVal val="1+#ppt_w/2"/>
                                          </p:val>
                                        </p:tav>
                                        <p:tav tm="100000">
                                          <p:val>
                                            <p:strVal val="#ppt_x"/>
                                          </p:val>
                                        </p:tav>
                                      </p:tavLst>
                                    </p:anim>
                                    <p:anim calcmode="lin" valueType="num">
                                      <p:cBhvr additive="base">
                                        <p:cTn id="26"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750" fill="hold"/>
                                        <p:tgtEl>
                                          <p:spTgt spid="15"/>
                                        </p:tgtEl>
                                        <p:attrNameLst>
                                          <p:attrName>ppt_x</p:attrName>
                                        </p:attrNameLst>
                                      </p:cBhvr>
                                      <p:tavLst>
                                        <p:tav tm="0">
                                          <p:val>
                                            <p:strVal val="#ppt_x"/>
                                          </p:val>
                                        </p:tav>
                                        <p:tav tm="100000">
                                          <p:val>
                                            <p:strVal val="#ppt_x"/>
                                          </p:val>
                                        </p:tav>
                                      </p:tavLst>
                                    </p:anim>
                                    <p:anim calcmode="lin" valueType="num">
                                      <p:cBhvr additive="base">
                                        <p:cTn id="32"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69" name="AutoShape 12">
            <a:extLst>
              <a:ext uri="{FF2B5EF4-FFF2-40B4-BE49-F238E27FC236}">
                <a16:creationId xmlns:a16="http://schemas.microsoft.com/office/drawing/2014/main" id="{FBEDA0F8-C3E2-8B08-11E4-933B1A2F6C7C}"/>
              </a:ext>
            </a:extLst>
          </p:cNvPr>
          <p:cNvSpPr/>
          <p:nvPr/>
        </p:nvSpPr>
        <p:spPr>
          <a:xfrm>
            <a:off x="830444" y="370229"/>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599"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502229" y="61440"/>
            <a:ext cx="9143999" cy="535324"/>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b"/>
          <a:lstStyle/>
          <a:p>
            <a:pPr algn="ctr">
              <a:spcAft>
                <a:spcPts val="800"/>
              </a:spcAft>
            </a:pPr>
            <a:r>
              <a:rPr lang="vi-VN" sz="2400" b="1" dirty="0">
                <a:solidFill>
                  <a:schemeClr val="accent6">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PHT số 1: TÌM Ý CHO CÁC GIẢI PHÁP GIẢI QUYẾT VẤN ĐỀ</a:t>
            </a:r>
            <a:endParaRPr lang="en-SG" sz="24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69" y="0"/>
            <a:ext cx="950203" cy="596763"/>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1" name="Freeform 8">
            <a:extLst>
              <a:ext uri="{FF2B5EF4-FFF2-40B4-BE49-F238E27FC236}">
                <a16:creationId xmlns:a16="http://schemas.microsoft.com/office/drawing/2014/main" id="{DF4A488D-7E3F-2B95-B8E6-BEE289E2724B}"/>
              </a:ext>
            </a:extLst>
          </p:cNvPr>
          <p:cNvSpPr/>
          <p:nvPr/>
        </p:nvSpPr>
        <p:spPr>
          <a:xfrm rot="20719017">
            <a:off x="11327161" y="1226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599"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aphicFrame>
        <p:nvGraphicFramePr>
          <p:cNvPr id="3" name="Table 2">
            <a:extLst>
              <a:ext uri="{FF2B5EF4-FFF2-40B4-BE49-F238E27FC236}">
                <a16:creationId xmlns:a16="http://schemas.microsoft.com/office/drawing/2014/main" id="{6057BCFD-F1C8-A0B4-8F72-E632FC4129ED}"/>
              </a:ext>
            </a:extLst>
          </p:cNvPr>
          <p:cNvGraphicFramePr>
            <a:graphicFrameLocks noGrp="1"/>
          </p:cNvGraphicFramePr>
          <p:nvPr>
            <p:extLst>
              <p:ext uri="{D42A27DB-BD31-4B8C-83A1-F6EECF244321}">
                <p14:modId xmlns:p14="http://schemas.microsoft.com/office/powerpoint/2010/main" val="3032524703"/>
              </p:ext>
            </p:extLst>
          </p:nvPr>
        </p:nvGraphicFramePr>
        <p:xfrm>
          <a:off x="138369" y="756937"/>
          <a:ext cx="11891812" cy="5959549"/>
        </p:xfrm>
        <a:graphic>
          <a:graphicData uri="http://schemas.openxmlformats.org/drawingml/2006/table">
            <a:tbl>
              <a:tblPr firstRow="1" firstCol="1" bandRow="1">
                <a:tableStyleId>{10A1B5D5-9B99-4C35-A422-299274C87663}</a:tableStyleId>
              </a:tblPr>
              <a:tblGrid>
                <a:gridCol w="1821398">
                  <a:extLst>
                    <a:ext uri="{9D8B030D-6E8A-4147-A177-3AD203B41FA5}">
                      <a16:colId xmlns:a16="http://schemas.microsoft.com/office/drawing/2014/main" val="3049084071"/>
                    </a:ext>
                  </a:extLst>
                </a:gridCol>
                <a:gridCol w="1821398">
                  <a:extLst>
                    <a:ext uri="{9D8B030D-6E8A-4147-A177-3AD203B41FA5}">
                      <a16:colId xmlns:a16="http://schemas.microsoft.com/office/drawing/2014/main" val="1274729771"/>
                    </a:ext>
                  </a:extLst>
                </a:gridCol>
                <a:gridCol w="2023909">
                  <a:extLst>
                    <a:ext uri="{9D8B030D-6E8A-4147-A177-3AD203B41FA5}">
                      <a16:colId xmlns:a16="http://schemas.microsoft.com/office/drawing/2014/main" val="1527071061"/>
                    </a:ext>
                  </a:extLst>
                </a:gridCol>
                <a:gridCol w="2023909">
                  <a:extLst>
                    <a:ext uri="{9D8B030D-6E8A-4147-A177-3AD203B41FA5}">
                      <a16:colId xmlns:a16="http://schemas.microsoft.com/office/drawing/2014/main" val="1492618947"/>
                    </a:ext>
                  </a:extLst>
                </a:gridCol>
                <a:gridCol w="1924617">
                  <a:extLst>
                    <a:ext uri="{9D8B030D-6E8A-4147-A177-3AD203B41FA5}">
                      <a16:colId xmlns:a16="http://schemas.microsoft.com/office/drawing/2014/main" val="506966099"/>
                    </a:ext>
                  </a:extLst>
                </a:gridCol>
                <a:gridCol w="2276581">
                  <a:extLst>
                    <a:ext uri="{9D8B030D-6E8A-4147-A177-3AD203B41FA5}">
                      <a16:colId xmlns:a16="http://schemas.microsoft.com/office/drawing/2014/main" val="1377639408"/>
                    </a:ext>
                  </a:extLst>
                </a:gridCol>
              </a:tblGrid>
              <a:tr h="1628727">
                <a:tc rowSpan="3">
                  <a:txBody>
                    <a:bodyPr/>
                    <a:lstStyle/>
                    <a:p>
                      <a:pPr algn="ctr">
                        <a:lnSpc>
                          <a:spcPct val="100000"/>
                        </a:lnSpc>
                        <a:spcAft>
                          <a:spcPts val="800"/>
                        </a:spcAft>
                      </a:pPr>
                      <a:r>
                        <a:rPr lang="vi-VN" sz="2800" dirty="0">
                          <a:solidFill>
                            <a:schemeClr val="tx1"/>
                          </a:solidFill>
                          <a:effectLst/>
                          <a:latin typeface="+mj-lt"/>
                        </a:rPr>
                        <a:t>Vấn đề cần</a:t>
                      </a:r>
                      <a:endParaRPr lang="en-SG" sz="2800" dirty="0">
                        <a:solidFill>
                          <a:schemeClr val="tx1"/>
                        </a:solidFill>
                        <a:effectLst/>
                        <a:latin typeface="+mj-lt"/>
                      </a:endParaRPr>
                    </a:p>
                    <a:p>
                      <a:pPr algn="ctr">
                        <a:lnSpc>
                          <a:spcPct val="100000"/>
                        </a:lnSpc>
                        <a:spcAft>
                          <a:spcPts val="800"/>
                        </a:spcAft>
                      </a:pPr>
                      <a:r>
                        <a:rPr lang="vi-VN" sz="2800" dirty="0">
                          <a:solidFill>
                            <a:schemeClr val="tx1"/>
                          </a:solidFill>
                          <a:effectLst/>
                          <a:latin typeface="+mj-lt"/>
                        </a:rPr>
                        <a:t>giải quyết </a:t>
                      </a:r>
                      <a:r>
                        <a:rPr lang="en-US" sz="2800" dirty="0">
                          <a:solidFill>
                            <a:schemeClr val="tx1"/>
                          </a:solidFill>
                          <a:effectLst/>
                          <a:latin typeface="+mj-lt"/>
                        </a:rPr>
                        <a:t>…</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9707" marR="59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800" dirty="0">
                          <a:solidFill>
                            <a:schemeClr val="tx1"/>
                          </a:solidFill>
                          <a:effectLst/>
                          <a:latin typeface="+mj-lt"/>
                        </a:rPr>
                        <a:t>Người</a:t>
                      </a:r>
                      <a:endParaRPr lang="en-SG" sz="2800" dirty="0">
                        <a:solidFill>
                          <a:schemeClr val="tx1"/>
                        </a:solidFill>
                        <a:effectLst/>
                        <a:latin typeface="+mj-lt"/>
                      </a:endParaRPr>
                    </a:p>
                    <a:p>
                      <a:pPr algn="ctr">
                        <a:lnSpc>
                          <a:spcPct val="100000"/>
                        </a:lnSpc>
                        <a:spcAft>
                          <a:spcPts val="800"/>
                        </a:spcAft>
                      </a:pPr>
                      <a:r>
                        <a:rPr lang="vi-VN" sz="2800" dirty="0">
                          <a:solidFill>
                            <a:schemeClr val="tx1"/>
                          </a:solidFill>
                          <a:effectLst/>
                          <a:latin typeface="+mj-lt"/>
                        </a:rPr>
                        <a:t>thực hiện</a:t>
                      </a:r>
                      <a:endParaRPr lang="en-SG" sz="2800" dirty="0">
                        <a:solidFill>
                          <a:schemeClr val="tx1"/>
                        </a:solidFill>
                        <a:effectLst/>
                        <a:latin typeface="+mj-lt"/>
                      </a:endParaRPr>
                    </a:p>
                    <a:p>
                      <a:pPr algn="ctr">
                        <a:lnSpc>
                          <a:spcPct val="100000"/>
                        </a:lnSpc>
                        <a:spcAft>
                          <a:spcPts val="800"/>
                        </a:spcAft>
                      </a:pPr>
                      <a:r>
                        <a:rPr lang="vi-VN" sz="2800" dirty="0">
                          <a:solidFill>
                            <a:schemeClr val="tx1"/>
                          </a:solidFill>
                          <a:effectLst/>
                          <a:latin typeface="+mj-lt"/>
                        </a:rPr>
                        <a:t>giải pháp</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9707" marR="59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800" dirty="0">
                          <a:solidFill>
                            <a:schemeClr val="tx1"/>
                          </a:solidFill>
                          <a:effectLst/>
                          <a:latin typeface="+mj-lt"/>
                        </a:rPr>
                        <a:t>Cách thức</a:t>
                      </a:r>
                      <a:endParaRPr lang="en-SG" sz="2800" dirty="0">
                        <a:solidFill>
                          <a:schemeClr val="tx1"/>
                        </a:solidFill>
                        <a:effectLst/>
                        <a:latin typeface="+mj-lt"/>
                      </a:endParaRPr>
                    </a:p>
                    <a:p>
                      <a:pPr algn="ctr">
                        <a:lnSpc>
                          <a:spcPct val="100000"/>
                        </a:lnSpc>
                        <a:spcAft>
                          <a:spcPts val="800"/>
                        </a:spcAft>
                      </a:pPr>
                      <a:r>
                        <a:rPr lang="vi-VN" sz="2800" dirty="0">
                          <a:solidFill>
                            <a:schemeClr val="tx1"/>
                          </a:solidFill>
                          <a:effectLst/>
                          <a:latin typeface="+mj-lt"/>
                        </a:rPr>
                        <a:t>thực hiện</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9707" marR="59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800" dirty="0">
                          <a:solidFill>
                            <a:schemeClr val="tx1"/>
                          </a:solidFill>
                          <a:effectLst/>
                          <a:latin typeface="+mj-lt"/>
                        </a:rPr>
                        <a:t>Công cụ/</a:t>
                      </a:r>
                      <a:endParaRPr lang="en-SG" sz="2800" dirty="0">
                        <a:solidFill>
                          <a:schemeClr val="tx1"/>
                        </a:solidFill>
                        <a:effectLst/>
                        <a:latin typeface="+mj-lt"/>
                      </a:endParaRPr>
                    </a:p>
                    <a:p>
                      <a:pPr algn="ctr">
                        <a:lnSpc>
                          <a:spcPct val="100000"/>
                        </a:lnSpc>
                        <a:spcAft>
                          <a:spcPts val="800"/>
                        </a:spcAft>
                      </a:pPr>
                      <a:r>
                        <a:rPr lang="vi-VN" sz="2800" dirty="0">
                          <a:solidFill>
                            <a:schemeClr val="tx1"/>
                          </a:solidFill>
                          <a:effectLst/>
                          <a:latin typeface="+mj-lt"/>
                        </a:rPr>
                        <a:t>phương pháp</a:t>
                      </a:r>
                      <a:endParaRPr lang="en-SG" sz="2800" dirty="0">
                        <a:solidFill>
                          <a:schemeClr val="tx1"/>
                        </a:solidFill>
                        <a:effectLst/>
                        <a:latin typeface="+mj-lt"/>
                      </a:endParaRPr>
                    </a:p>
                    <a:p>
                      <a:pPr algn="ctr">
                        <a:lnSpc>
                          <a:spcPct val="100000"/>
                        </a:lnSpc>
                        <a:spcAft>
                          <a:spcPts val="800"/>
                        </a:spcAft>
                      </a:pPr>
                      <a:r>
                        <a:rPr lang="vi-VN" sz="2800" dirty="0">
                          <a:solidFill>
                            <a:schemeClr val="tx1"/>
                          </a:solidFill>
                          <a:effectLst/>
                          <a:latin typeface="+mj-lt"/>
                        </a:rPr>
                        <a:t>hỗ trợ</a:t>
                      </a:r>
                      <a:endParaRPr lang="en-SG" sz="2800" dirty="0">
                        <a:solidFill>
                          <a:schemeClr val="tx1"/>
                        </a:solidFill>
                        <a:effectLst/>
                        <a:latin typeface="+mj-lt"/>
                      </a:endParaRPr>
                    </a:p>
                    <a:p>
                      <a:pPr algn="ctr">
                        <a:lnSpc>
                          <a:spcPct val="100000"/>
                        </a:lnSpc>
                        <a:spcAft>
                          <a:spcPts val="800"/>
                        </a:spcAft>
                      </a:pPr>
                      <a:r>
                        <a:rPr lang="vi-VN" sz="2800" dirty="0">
                          <a:solidFill>
                            <a:schemeClr val="tx1"/>
                          </a:solidFill>
                          <a:effectLst/>
                          <a:latin typeface="+mj-lt"/>
                        </a:rPr>
                        <a:t>(nếu có)</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9707" marR="59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800" dirty="0">
                          <a:solidFill>
                            <a:schemeClr val="tx1"/>
                          </a:solidFill>
                          <a:effectLst/>
                          <a:latin typeface="+mj-lt"/>
                        </a:rPr>
                        <a:t>Lí giải,</a:t>
                      </a:r>
                      <a:endParaRPr lang="en-SG" sz="2800" dirty="0">
                        <a:solidFill>
                          <a:schemeClr val="tx1"/>
                        </a:solidFill>
                        <a:effectLst/>
                        <a:latin typeface="+mj-lt"/>
                      </a:endParaRPr>
                    </a:p>
                    <a:p>
                      <a:pPr algn="ctr">
                        <a:lnSpc>
                          <a:spcPct val="100000"/>
                        </a:lnSpc>
                        <a:spcAft>
                          <a:spcPts val="800"/>
                        </a:spcAft>
                      </a:pPr>
                      <a:r>
                        <a:rPr lang="vi-VN" sz="2800" dirty="0">
                          <a:solidFill>
                            <a:schemeClr val="tx1"/>
                          </a:solidFill>
                          <a:effectLst/>
                          <a:latin typeface="+mj-lt"/>
                        </a:rPr>
                        <a:t>phân tích</a:t>
                      </a:r>
                      <a:endParaRPr lang="en-SG" sz="2800" dirty="0">
                        <a:solidFill>
                          <a:schemeClr val="tx1"/>
                        </a:solidFill>
                        <a:effectLst/>
                        <a:latin typeface="+mj-lt"/>
                      </a:endParaRPr>
                    </a:p>
                    <a:p>
                      <a:pPr algn="ctr">
                        <a:lnSpc>
                          <a:spcPct val="100000"/>
                        </a:lnSpc>
                        <a:spcAft>
                          <a:spcPts val="800"/>
                        </a:spcAft>
                      </a:pPr>
                      <a:r>
                        <a:rPr lang="vi-VN" sz="2800" dirty="0">
                          <a:solidFill>
                            <a:schemeClr val="tx1"/>
                          </a:solidFill>
                          <a:effectLst/>
                          <a:latin typeface="+mj-lt"/>
                        </a:rPr>
                        <a:t>(nếu có)</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9707" marR="59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800" dirty="0">
                          <a:solidFill>
                            <a:schemeClr val="tx1"/>
                          </a:solidFill>
                          <a:effectLst/>
                          <a:latin typeface="+mj-lt"/>
                        </a:rPr>
                        <a:t>Bằng chứng</a:t>
                      </a:r>
                      <a:endParaRPr lang="en-SG" sz="2800" dirty="0">
                        <a:solidFill>
                          <a:schemeClr val="tx1"/>
                        </a:solidFill>
                        <a:effectLst/>
                        <a:latin typeface="+mj-lt"/>
                      </a:endParaRPr>
                    </a:p>
                    <a:p>
                      <a:pPr algn="ctr">
                        <a:lnSpc>
                          <a:spcPct val="100000"/>
                        </a:lnSpc>
                        <a:spcAft>
                          <a:spcPts val="800"/>
                        </a:spcAft>
                      </a:pPr>
                      <a:r>
                        <a:rPr lang="vi-VN" sz="2800" dirty="0">
                          <a:solidFill>
                            <a:schemeClr val="tx1"/>
                          </a:solidFill>
                          <a:effectLst/>
                          <a:latin typeface="+mj-lt"/>
                        </a:rPr>
                        <a:t>về việc áp</a:t>
                      </a:r>
                      <a:endParaRPr lang="en-SG" sz="2800" dirty="0">
                        <a:solidFill>
                          <a:schemeClr val="tx1"/>
                        </a:solidFill>
                        <a:effectLst/>
                        <a:latin typeface="+mj-lt"/>
                      </a:endParaRPr>
                    </a:p>
                    <a:p>
                      <a:pPr algn="ctr">
                        <a:lnSpc>
                          <a:spcPct val="100000"/>
                        </a:lnSpc>
                        <a:spcAft>
                          <a:spcPts val="800"/>
                        </a:spcAft>
                      </a:pPr>
                      <a:r>
                        <a:rPr lang="vi-VN" sz="2800" dirty="0">
                          <a:solidFill>
                            <a:schemeClr val="tx1"/>
                          </a:solidFill>
                          <a:effectLst/>
                          <a:latin typeface="+mj-lt"/>
                        </a:rPr>
                        <a:t>dụng thành</a:t>
                      </a:r>
                      <a:endParaRPr lang="en-SG" sz="2800" dirty="0">
                        <a:solidFill>
                          <a:schemeClr val="tx1"/>
                        </a:solidFill>
                        <a:effectLst/>
                        <a:latin typeface="+mj-lt"/>
                      </a:endParaRPr>
                    </a:p>
                    <a:p>
                      <a:pPr algn="ctr">
                        <a:lnSpc>
                          <a:spcPct val="100000"/>
                        </a:lnSpc>
                        <a:spcAft>
                          <a:spcPts val="800"/>
                        </a:spcAft>
                      </a:pPr>
                      <a:r>
                        <a:rPr lang="vi-VN" sz="2800" dirty="0">
                          <a:solidFill>
                            <a:schemeClr val="tx1"/>
                          </a:solidFill>
                          <a:effectLst/>
                          <a:latin typeface="+mj-lt"/>
                        </a:rPr>
                        <a:t>công (nếu có)</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9707" marR="59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2171561883"/>
                  </a:ext>
                </a:extLst>
              </a:tr>
              <a:tr h="1740407">
                <a:tc vMerge="1">
                  <a:txBody>
                    <a:bodyPr/>
                    <a:lstStyle/>
                    <a:p>
                      <a:endParaRPr lang="en-SG"/>
                    </a:p>
                  </a:txBody>
                  <a:tcPr/>
                </a:tc>
                <a:tc>
                  <a:txBody>
                    <a:bodyPr/>
                    <a:lstStyle/>
                    <a:p>
                      <a:pPr algn="ctr">
                        <a:lnSpc>
                          <a:spcPct val="100000"/>
                        </a:lnSpc>
                        <a:spcAft>
                          <a:spcPts val="800"/>
                        </a:spcAft>
                      </a:pPr>
                      <a:r>
                        <a:rPr lang="vi-VN" sz="2800">
                          <a:solidFill>
                            <a:schemeClr val="tx1"/>
                          </a:solidFill>
                          <a:effectLst/>
                          <a:latin typeface="+mj-lt"/>
                        </a:rPr>
                        <a:t>…</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9707" marR="59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800">
                          <a:solidFill>
                            <a:schemeClr val="tx1"/>
                          </a:solidFill>
                          <a:effectLst/>
                          <a:latin typeface="+mj-lt"/>
                        </a:rPr>
                        <a:t>…</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9707" marR="59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800">
                          <a:solidFill>
                            <a:schemeClr val="tx1"/>
                          </a:solidFill>
                          <a:effectLst/>
                          <a:latin typeface="+mj-lt"/>
                        </a:rPr>
                        <a:t>…</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9707" marR="59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800">
                          <a:solidFill>
                            <a:schemeClr val="tx1"/>
                          </a:solidFill>
                          <a:effectLst/>
                          <a:latin typeface="+mj-lt"/>
                        </a:rPr>
                        <a:t>…</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9707" marR="59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800">
                          <a:solidFill>
                            <a:schemeClr val="tx1"/>
                          </a:solidFill>
                          <a:effectLst/>
                          <a:latin typeface="+mj-lt"/>
                        </a:rPr>
                        <a:t>…</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9707" marR="59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6700717"/>
                  </a:ext>
                </a:extLst>
              </a:tr>
              <a:tr h="1780742">
                <a:tc vMerge="1">
                  <a:txBody>
                    <a:bodyPr/>
                    <a:lstStyle/>
                    <a:p>
                      <a:endParaRPr lang="en-SG"/>
                    </a:p>
                  </a:txBody>
                  <a:tcPr/>
                </a:tc>
                <a:tc>
                  <a:txBody>
                    <a:bodyPr/>
                    <a:lstStyle/>
                    <a:p>
                      <a:pPr algn="ctr">
                        <a:lnSpc>
                          <a:spcPct val="100000"/>
                        </a:lnSpc>
                        <a:spcAft>
                          <a:spcPts val="800"/>
                        </a:spcAft>
                      </a:pPr>
                      <a:r>
                        <a:rPr lang="vi-VN" sz="2800">
                          <a:solidFill>
                            <a:schemeClr val="tx1"/>
                          </a:solidFill>
                          <a:effectLst/>
                          <a:latin typeface="+mj-lt"/>
                        </a:rPr>
                        <a:t>…</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9707" marR="59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800">
                          <a:solidFill>
                            <a:schemeClr val="tx1"/>
                          </a:solidFill>
                          <a:effectLst/>
                          <a:latin typeface="+mj-lt"/>
                        </a:rPr>
                        <a:t>…</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9707" marR="59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800">
                          <a:solidFill>
                            <a:schemeClr val="tx1"/>
                          </a:solidFill>
                          <a:effectLst/>
                          <a:latin typeface="+mj-lt"/>
                        </a:rPr>
                        <a:t>…</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9707" marR="59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800">
                          <a:solidFill>
                            <a:schemeClr val="tx1"/>
                          </a:solidFill>
                          <a:effectLst/>
                          <a:latin typeface="+mj-lt"/>
                        </a:rPr>
                        <a:t>…</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9707" marR="59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800" dirty="0">
                          <a:solidFill>
                            <a:schemeClr val="tx1"/>
                          </a:solidFill>
                          <a:effectLst/>
                          <a:latin typeface="+mj-lt"/>
                        </a:rPr>
                        <a:t>…</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9707" marR="59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192885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a:extLst>
            <a:ext uri="{FF2B5EF4-FFF2-40B4-BE49-F238E27FC236}">
              <a16:creationId xmlns:a16="http://schemas.microsoft.com/office/drawing/2014/main" id="{6918E25E-6366-2304-2C60-CC64B49BB810}"/>
            </a:ext>
          </a:extLst>
        </p:cNvPr>
        <p:cNvGrpSpPr/>
        <p:nvPr/>
      </p:nvGrpSpPr>
      <p:grpSpPr>
        <a:xfrm>
          <a:off x="0" y="0"/>
          <a:ext cx="0" cy="0"/>
          <a:chOff x="0" y="0"/>
          <a:chExt cx="0" cy="0"/>
        </a:xfrm>
      </p:grpSpPr>
      <p:sp>
        <p:nvSpPr>
          <p:cNvPr id="69" name="AutoShape 12">
            <a:extLst>
              <a:ext uri="{FF2B5EF4-FFF2-40B4-BE49-F238E27FC236}">
                <a16:creationId xmlns:a16="http://schemas.microsoft.com/office/drawing/2014/main" id="{84D2B444-653E-98B0-E53E-116F5FCF25BD}"/>
              </a:ext>
            </a:extLst>
          </p:cNvPr>
          <p:cNvSpPr/>
          <p:nvPr/>
        </p:nvSpPr>
        <p:spPr>
          <a:xfrm>
            <a:off x="810993" y="436385"/>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599"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D4976FF2-80E6-6E97-A5FA-4CABF2BFA48A}"/>
              </a:ext>
            </a:extLst>
          </p:cNvPr>
          <p:cNvSpPr/>
          <p:nvPr/>
        </p:nvSpPr>
        <p:spPr>
          <a:xfrm>
            <a:off x="1502229" y="61440"/>
            <a:ext cx="9143999" cy="838950"/>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b"/>
          <a:lstStyle/>
          <a:p>
            <a:pPr algn="ctr">
              <a:spcAft>
                <a:spcPts val="800"/>
              </a:spcAft>
            </a:pPr>
            <a:r>
              <a:rPr lang="vi-VN" sz="2400" b="1" dirty="0">
                <a:solidFill>
                  <a:schemeClr val="accent6">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VÍ DỤ: MỘT SỐ GIẢI PHÁP KHẮC PHỤC GIẢI QUYẾT</a:t>
            </a:r>
            <a:br>
              <a:rPr lang="vi-VN" sz="2400" b="1" dirty="0">
                <a:solidFill>
                  <a:schemeClr val="accent6">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vi-VN" sz="2400" b="1" dirty="0">
                <a:solidFill>
                  <a:schemeClr val="accent6">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TÌNH TRẠNG ĐI HỌC MUỘN CỦA HỌC SINH</a:t>
            </a:r>
            <a:endParaRPr lang="en-SG" sz="24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6">
            <a:extLst>
              <a:ext uri="{FF2B5EF4-FFF2-40B4-BE49-F238E27FC236}">
                <a16:creationId xmlns:a16="http://schemas.microsoft.com/office/drawing/2014/main" id="{589DEFDD-3A7E-AA8D-EB6E-B111989244FC}"/>
              </a:ext>
            </a:extLst>
          </p:cNvPr>
          <p:cNvSpPr/>
          <p:nvPr/>
        </p:nvSpPr>
        <p:spPr>
          <a:xfrm>
            <a:off x="138369" y="0"/>
            <a:ext cx="950203" cy="596763"/>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1" name="Freeform 8">
            <a:extLst>
              <a:ext uri="{FF2B5EF4-FFF2-40B4-BE49-F238E27FC236}">
                <a16:creationId xmlns:a16="http://schemas.microsoft.com/office/drawing/2014/main" id="{2D3B687F-7BF5-F2D8-D86B-18D7C6E38BE4}"/>
              </a:ext>
            </a:extLst>
          </p:cNvPr>
          <p:cNvSpPr/>
          <p:nvPr/>
        </p:nvSpPr>
        <p:spPr>
          <a:xfrm rot="20719017">
            <a:off x="11327161" y="1226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599"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aphicFrame>
        <p:nvGraphicFramePr>
          <p:cNvPr id="2" name="Table 1">
            <a:extLst>
              <a:ext uri="{FF2B5EF4-FFF2-40B4-BE49-F238E27FC236}">
                <a16:creationId xmlns:a16="http://schemas.microsoft.com/office/drawing/2014/main" id="{88603F01-55FA-C564-A56B-2EAB6A2409B6}"/>
              </a:ext>
            </a:extLst>
          </p:cNvPr>
          <p:cNvGraphicFramePr>
            <a:graphicFrameLocks noGrp="1"/>
          </p:cNvGraphicFramePr>
          <p:nvPr>
            <p:extLst>
              <p:ext uri="{D42A27DB-BD31-4B8C-83A1-F6EECF244321}">
                <p14:modId xmlns:p14="http://schemas.microsoft.com/office/powerpoint/2010/main" val="375559020"/>
              </p:ext>
            </p:extLst>
          </p:nvPr>
        </p:nvGraphicFramePr>
        <p:xfrm>
          <a:off x="52855" y="993559"/>
          <a:ext cx="12042746" cy="5802999"/>
        </p:xfrm>
        <a:graphic>
          <a:graphicData uri="http://schemas.openxmlformats.org/drawingml/2006/table">
            <a:tbl>
              <a:tblPr firstRow="1" firstCol="1" bandRow="1">
                <a:tableStyleId>{10A1B5D5-9B99-4C35-A422-299274C87663}</a:tableStyleId>
              </a:tblPr>
              <a:tblGrid>
                <a:gridCol w="768555">
                  <a:extLst>
                    <a:ext uri="{9D8B030D-6E8A-4147-A177-3AD203B41FA5}">
                      <a16:colId xmlns:a16="http://schemas.microsoft.com/office/drawing/2014/main" val="3108545386"/>
                    </a:ext>
                  </a:extLst>
                </a:gridCol>
                <a:gridCol w="1193370">
                  <a:extLst>
                    <a:ext uri="{9D8B030D-6E8A-4147-A177-3AD203B41FA5}">
                      <a16:colId xmlns:a16="http://schemas.microsoft.com/office/drawing/2014/main" val="76744074"/>
                    </a:ext>
                  </a:extLst>
                </a:gridCol>
                <a:gridCol w="3177152">
                  <a:extLst>
                    <a:ext uri="{9D8B030D-6E8A-4147-A177-3AD203B41FA5}">
                      <a16:colId xmlns:a16="http://schemas.microsoft.com/office/drawing/2014/main" val="3241886887"/>
                    </a:ext>
                  </a:extLst>
                </a:gridCol>
                <a:gridCol w="2045776">
                  <a:extLst>
                    <a:ext uri="{9D8B030D-6E8A-4147-A177-3AD203B41FA5}">
                      <a16:colId xmlns:a16="http://schemas.microsoft.com/office/drawing/2014/main" val="3499521161"/>
                    </a:ext>
                  </a:extLst>
                </a:gridCol>
                <a:gridCol w="2495228">
                  <a:extLst>
                    <a:ext uri="{9D8B030D-6E8A-4147-A177-3AD203B41FA5}">
                      <a16:colId xmlns:a16="http://schemas.microsoft.com/office/drawing/2014/main" val="1984023960"/>
                    </a:ext>
                  </a:extLst>
                </a:gridCol>
                <a:gridCol w="2362665">
                  <a:extLst>
                    <a:ext uri="{9D8B030D-6E8A-4147-A177-3AD203B41FA5}">
                      <a16:colId xmlns:a16="http://schemas.microsoft.com/office/drawing/2014/main" val="216442844"/>
                    </a:ext>
                  </a:extLst>
                </a:gridCol>
              </a:tblGrid>
              <a:tr h="1024059">
                <a:tc rowSpan="4">
                  <a:txBody>
                    <a:bodyPr/>
                    <a:lstStyle/>
                    <a:p>
                      <a:pPr algn="ctr">
                        <a:lnSpc>
                          <a:spcPct val="100000"/>
                        </a:lnSpc>
                        <a:spcAft>
                          <a:spcPts val="800"/>
                        </a:spcAft>
                      </a:pPr>
                      <a:r>
                        <a:rPr lang="vi-VN" sz="2200" dirty="0">
                          <a:solidFill>
                            <a:schemeClr val="tx1"/>
                          </a:solidFill>
                          <a:effectLst/>
                          <a:latin typeface="Times New Roman" panose="02020603050405020304" pitchFamily="18" charset="0"/>
                          <a:cs typeface="Times New Roman" panose="02020603050405020304" pitchFamily="18" charset="0"/>
                        </a:rPr>
                        <a:t>Vấn đề cần giải  quyết: Tình trạng đi học muộn của HS</a:t>
                      </a:r>
                      <a:endParaRPr lang="en-SG" sz="220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2200" dirty="0">
                          <a:solidFill>
                            <a:schemeClr val="tx1"/>
                          </a:solidFill>
                          <a:effectLst/>
                          <a:latin typeface="Times New Roman" panose="02020603050405020304" pitchFamily="18" charset="0"/>
                          <a:cs typeface="Times New Roman" panose="02020603050405020304" pitchFamily="18" charset="0"/>
                        </a:rPr>
                        <a:t> </a:t>
                      </a:r>
                    </a:p>
                    <a:p>
                      <a:pPr algn="just">
                        <a:lnSpc>
                          <a:spcPct val="100000"/>
                        </a:lnSpc>
                        <a:spcAft>
                          <a:spcPts val="800"/>
                        </a:spcAft>
                      </a:pPr>
                      <a:r>
                        <a:rPr lang="vi-VN" sz="2200" dirty="0">
                          <a:solidFill>
                            <a:schemeClr val="tx1"/>
                          </a:solidFill>
                          <a:effectLst/>
                          <a:latin typeface="Times New Roman" panose="02020603050405020304" pitchFamily="18" charset="0"/>
                          <a:cs typeface="Times New Roman" panose="02020603050405020304" pitchFamily="18" charset="0"/>
                        </a:rPr>
                        <a:t> </a:t>
                      </a: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200" dirty="0">
                          <a:solidFill>
                            <a:schemeClr val="tx1"/>
                          </a:solidFill>
                          <a:effectLst/>
                          <a:latin typeface="Times New Roman" panose="02020603050405020304" pitchFamily="18" charset="0"/>
                          <a:cs typeface="Times New Roman" panose="02020603050405020304" pitchFamily="18" charset="0"/>
                        </a:rPr>
                        <a:t>Người</a:t>
                      </a:r>
                      <a:r>
                        <a:rPr lang="en-SG" sz="2200" dirty="0">
                          <a:solidFill>
                            <a:schemeClr val="tx1"/>
                          </a:solidFill>
                          <a:effectLst/>
                          <a:latin typeface="Times New Roman" panose="02020603050405020304" pitchFamily="18" charset="0"/>
                          <a:cs typeface="Times New Roman" panose="02020603050405020304" pitchFamily="18" charset="0"/>
                        </a:rPr>
                        <a:t> </a:t>
                      </a:r>
                      <a:r>
                        <a:rPr lang="vi-VN" sz="2200" dirty="0">
                          <a:solidFill>
                            <a:schemeClr val="tx1"/>
                          </a:solidFill>
                          <a:effectLst/>
                          <a:latin typeface="Times New Roman" panose="02020603050405020304" pitchFamily="18" charset="0"/>
                          <a:cs typeface="Times New Roman" panose="02020603050405020304" pitchFamily="18" charset="0"/>
                        </a:rPr>
                        <a:t>thực hiện</a:t>
                      </a:r>
                      <a:r>
                        <a:rPr lang="en-SG" sz="2200" dirty="0">
                          <a:solidFill>
                            <a:schemeClr val="tx1"/>
                          </a:solidFill>
                          <a:effectLst/>
                          <a:latin typeface="Times New Roman" panose="02020603050405020304" pitchFamily="18" charset="0"/>
                          <a:cs typeface="Times New Roman" panose="02020603050405020304" pitchFamily="18" charset="0"/>
                        </a:rPr>
                        <a:t> </a:t>
                      </a:r>
                      <a:r>
                        <a:rPr lang="vi-VN" sz="2200" dirty="0">
                          <a:solidFill>
                            <a:schemeClr val="tx1"/>
                          </a:solidFill>
                          <a:effectLst/>
                          <a:latin typeface="Times New Roman" panose="02020603050405020304" pitchFamily="18" charset="0"/>
                          <a:cs typeface="Times New Roman" panose="02020603050405020304" pitchFamily="18" charset="0"/>
                        </a:rPr>
                        <a:t>giải pháp</a:t>
                      </a: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200" dirty="0">
                          <a:solidFill>
                            <a:schemeClr val="tx1"/>
                          </a:solidFill>
                          <a:effectLst/>
                          <a:latin typeface="Times New Roman" panose="02020603050405020304" pitchFamily="18" charset="0"/>
                          <a:cs typeface="Times New Roman" panose="02020603050405020304" pitchFamily="18" charset="0"/>
                        </a:rPr>
                        <a:t>Cách thức</a:t>
                      </a:r>
                      <a:r>
                        <a:rPr lang="en-SG" sz="2200" dirty="0">
                          <a:solidFill>
                            <a:schemeClr val="tx1"/>
                          </a:solidFill>
                          <a:effectLst/>
                          <a:latin typeface="Times New Roman" panose="02020603050405020304" pitchFamily="18" charset="0"/>
                          <a:cs typeface="Times New Roman" panose="02020603050405020304" pitchFamily="18" charset="0"/>
                        </a:rPr>
                        <a:t> </a:t>
                      </a:r>
                      <a:r>
                        <a:rPr lang="vi-VN" sz="2200" dirty="0">
                          <a:solidFill>
                            <a:schemeClr val="tx1"/>
                          </a:solidFill>
                          <a:effectLst/>
                          <a:latin typeface="Times New Roman" panose="02020603050405020304" pitchFamily="18" charset="0"/>
                          <a:cs typeface="Times New Roman" panose="02020603050405020304" pitchFamily="18" charset="0"/>
                        </a:rPr>
                        <a:t>thực hiện</a:t>
                      </a: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200" dirty="0">
                          <a:solidFill>
                            <a:schemeClr val="tx1"/>
                          </a:solidFill>
                          <a:effectLst/>
                          <a:latin typeface="Times New Roman" panose="02020603050405020304" pitchFamily="18" charset="0"/>
                          <a:cs typeface="Times New Roman" panose="02020603050405020304" pitchFamily="18" charset="0"/>
                        </a:rPr>
                        <a:t>Công cụ/</a:t>
                      </a:r>
                      <a:r>
                        <a:rPr lang="en-SG" sz="2200" dirty="0">
                          <a:solidFill>
                            <a:schemeClr val="tx1"/>
                          </a:solidFill>
                          <a:effectLst/>
                          <a:latin typeface="Times New Roman" panose="02020603050405020304" pitchFamily="18" charset="0"/>
                          <a:cs typeface="Times New Roman" panose="02020603050405020304" pitchFamily="18" charset="0"/>
                        </a:rPr>
                        <a:t> </a:t>
                      </a:r>
                      <a:r>
                        <a:rPr lang="vi-VN" sz="2200" dirty="0">
                          <a:solidFill>
                            <a:schemeClr val="tx1"/>
                          </a:solidFill>
                          <a:effectLst/>
                          <a:latin typeface="Times New Roman" panose="02020603050405020304" pitchFamily="18" charset="0"/>
                          <a:cs typeface="Times New Roman" panose="02020603050405020304" pitchFamily="18" charset="0"/>
                        </a:rPr>
                        <a:t>phương pháp</a:t>
                      </a:r>
                      <a:r>
                        <a:rPr lang="en-SG" sz="2200" dirty="0">
                          <a:solidFill>
                            <a:schemeClr val="tx1"/>
                          </a:solidFill>
                          <a:effectLst/>
                          <a:latin typeface="Times New Roman" panose="02020603050405020304" pitchFamily="18" charset="0"/>
                          <a:cs typeface="Times New Roman" panose="02020603050405020304" pitchFamily="18" charset="0"/>
                        </a:rPr>
                        <a:t> </a:t>
                      </a:r>
                      <a:r>
                        <a:rPr lang="vi-VN" sz="2200" dirty="0">
                          <a:solidFill>
                            <a:schemeClr val="tx1"/>
                          </a:solidFill>
                          <a:effectLst/>
                          <a:latin typeface="Times New Roman" panose="02020603050405020304" pitchFamily="18" charset="0"/>
                          <a:cs typeface="Times New Roman" panose="02020603050405020304" pitchFamily="18" charset="0"/>
                        </a:rPr>
                        <a:t>hỗ trợ</a:t>
                      </a:r>
                      <a:r>
                        <a:rPr lang="en-SG" sz="2200" dirty="0">
                          <a:solidFill>
                            <a:schemeClr val="tx1"/>
                          </a:solidFill>
                          <a:effectLst/>
                          <a:latin typeface="Times New Roman" panose="02020603050405020304" pitchFamily="18" charset="0"/>
                          <a:cs typeface="Times New Roman" panose="02020603050405020304" pitchFamily="18" charset="0"/>
                        </a:rPr>
                        <a:t> </a:t>
                      </a:r>
                      <a:r>
                        <a:rPr lang="vi-VN" sz="2200" dirty="0">
                          <a:solidFill>
                            <a:schemeClr val="tx1"/>
                          </a:solidFill>
                          <a:effectLst/>
                          <a:latin typeface="Times New Roman" panose="02020603050405020304" pitchFamily="18" charset="0"/>
                          <a:cs typeface="Times New Roman" panose="02020603050405020304" pitchFamily="18" charset="0"/>
                        </a:rPr>
                        <a:t>(nếu có)</a:t>
                      </a: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200" dirty="0">
                          <a:solidFill>
                            <a:schemeClr val="tx1"/>
                          </a:solidFill>
                          <a:effectLst/>
                          <a:latin typeface="Times New Roman" panose="02020603050405020304" pitchFamily="18" charset="0"/>
                          <a:cs typeface="Times New Roman" panose="02020603050405020304" pitchFamily="18" charset="0"/>
                        </a:rPr>
                        <a:t>Lí giải,</a:t>
                      </a:r>
                      <a:r>
                        <a:rPr lang="en-SG" sz="2200" dirty="0">
                          <a:solidFill>
                            <a:schemeClr val="tx1"/>
                          </a:solidFill>
                          <a:effectLst/>
                          <a:latin typeface="Times New Roman" panose="02020603050405020304" pitchFamily="18" charset="0"/>
                          <a:cs typeface="Times New Roman" panose="02020603050405020304" pitchFamily="18" charset="0"/>
                        </a:rPr>
                        <a:t> </a:t>
                      </a:r>
                      <a:r>
                        <a:rPr lang="vi-VN" sz="2200" dirty="0">
                          <a:solidFill>
                            <a:schemeClr val="tx1"/>
                          </a:solidFill>
                          <a:effectLst/>
                          <a:latin typeface="Times New Roman" panose="02020603050405020304" pitchFamily="18" charset="0"/>
                          <a:cs typeface="Times New Roman" panose="02020603050405020304" pitchFamily="18" charset="0"/>
                        </a:rPr>
                        <a:t>phân tích</a:t>
                      </a:r>
                      <a:r>
                        <a:rPr lang="en-SG" sz="2200" dirty="0">
                          <a:solidFill>
                            <a:schemeClr val="tx1"/>
                          </a:solidFill>
                          <a:effectLst/>
                          <a:latin typeface="Times New Roman" panose="02020603050405020304" pitchFamily="18" charset="0"/>
                          <a:cs typeface="Times New Roman" panose="02020603050405020304" pitchFamily="18" charset="0"/>
                        </a:rPr>
                        <a:t> </a:t>
                      </a:r>
                      <a:r>
                        <a:rPr lang="vi-VN" sz="2200" dirty="0">
                          <a:solidFill>
                            <a:schemeClr val="tx1"/>
                          </a:solidFill>
                          <a:effectLst/>
                          <a:latin typeface="Times New Roman" panose="02020603050405020304" pitchFamily="18" charset="0"/>
                          <a:cs typeface="Times New Roman" panose="02020603050405020304" pitchFamily="18" charset="0"/>
                        </a:rPr>
                        <a:t>(nếu có)</a:t>
                      </a: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200" dirty="0">
                          <a:solidFill>
                            <a:schemeClr val="tx1"/>
                          </a:solidFill>
                          <a:effectLst/>
                          <a:latin typeface="Times New Roman" panose="02020603050405020304" pitchFamily="18" charset="0"/>
                          <a:cs typeface="Times New Roman" panose="02020603050405020304" pitchFamily="18" charset="0"/>
                        </a:rPr>
                        <a:t>Bằng chứng</a:t>
                      </a:r>
                      <a:r>
                        <a:rPr lang="en-SG" sz="2200" dirty="0">
                          <a:solidFill>
                            <a:schemeClr val="tx1"/>
                          </a:solidFill>
                          <a:effectLst/>
                          <a:latin typeface="Times New Roman" panose="02020603050405020304" pitchFamily="18" charset="0"/>
                          <a:cs typeface="Times New Roman" panose="02020603050405020304" pitchFamily="18" charset="0"/>
                        </a:rPr>
                        <a:t> </a:t>
                      </a:r>
                      <a:r>
                        <a:rPr lang="vi-VN" sz="2200" dirty="0">
                          <a:solidFill>
                            <a:schemeClr val="tx1"/>
                          </a:solidFill>
                          <a:effectLst/>
                          <a:latin typeface="Times New Roman" panose="02020603050405020304" pitchFamily="18" charset="0"/>
                          <a:cs typeface="Times New Roman" panose="02020603050405020304" pitchFamily="18" charset="0"/>
                        </a:rPr>
                        <a:t>về việc áp</a:t>
                      </a:r>
                      <a:r>
                        <a:rPr lang="en-SG" sz="2200" dirty="0">
                          <a:solidFill>
                            <a:schemeClr val="tx1"/>
                          </a:solidFill>
                          <a:effectLst/>
                          <a:latin typeface="Times New Roman" panose="02020603050405020304" pitchFamily="18" charset="0"/>
                          <a:cs typeface="Times New Roman" panose="02020603050405020304" pitchFamily="18" charset="0"/>
                        </a:rPr>
                        <a:t> </a:t>
                      </a:r>
                      <a:r>
                        <a:rPr lang="vi-VN" sz="2200" dirty="0">
                          <a:solidFill>
                            <a:schemeClr val="tx1"/>
                          </a:solidFill>
                          <a:effectLst/>
                          <a:latin typeface="Times New Roman" panose="02020603050405020304" pitchFamily="18" charset="0"/>
                          <a:cs typeface="Times New Roman" panose="02020603050405020304" pitchFamily="18" charset="0"/>
                        </a:rPr>
                        <a:t>dụng thành</a:t>
                      </a:r>
                      <a:r>
                        <a:rPr lang="en-SG" sz="2200" dirty="0">
                          <a:solidFill>
                            <a:schemeClr val="tx1"/>
                          </a:solidFill>
                          <a:effectLst/>
                          <a:latin typeface="Times New Roman" panose="02020603050405020304" pitchFamily="18" charset="0"/>
                          <a:cs typeface="Times New Roman" panose="02020603050405020304" pitchFamily="18" charset="0"/>
                        </a:rPr>
                        <a:t> </a:t>
                      </a:r>
                      <a:r>
                        <a:rPr lang="vi-VN" sz="2200" dirty="0">
                          <a:solidFill>
                            <a:schemeClr val="tx1"/>
                          </a:solidFill>
                          <a:effectLst/>
                          <a:latin typeface="Times New Roman" panose="02020603050405020304" pitchFamily="18" charset="0"/>
                          <a:cs typeface="Times New Roman" panose="02020603050405020304" pitchFamily="18" charset="0"/>
                        </a:rPr>
                        <a:t>công (nếu có)</a:t>
                      </a: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2503527312"/>
                  </a:ext>
                </a:extLst>
              </a:tr>
              <a:tr h="2048117">
                <a:tc vMerge="1">
                  <a:txBody>
                    <a:bodyPr/>
                    <a:lstStyle/>
                    <a:p>
                      <a:endParaRPr lang="en-SG"/>
                    </a:p>
                  </a:txBody>
                  <a:tcPr/>
                </a:tc>
                <a:tc>
                  <a:txBody>
                    <a:bodyPr/>
                    <a:lstStyle/>
                    <a:p>
                      <a:pPr algn="ctr">
                        <a:lnSpc>
                          <a:spcPct val="100000"/>
                        </a:lnSpc>
                        <a:spcAft>
                          <a:spcPts val="800"/>
                        </a:spcAft>
                      </a:pPr>
                      <a:r>
                        <a:rPr lang="vi-VN" sz="2200" b="1" dirty="0">
                          <a:solidFill>
                            <a:schemeClr val="tx1"/>
                          </a:solidFill>
                          <a:effectLst/>
                          <a:latin typeface="Times New Roman" panose="02020603050405020304" pitchFamily="18" charset="0"/>
                          <a:cs typeface="Times New Roman" panose="02020603050405020304" pitchFamily="18" charset="0"/>
                        </a:rPr>
                        <a:t>HS</a:t>
                      </a:r>
                      <a:endParaRPr lang="en-SG" sz="2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tx1"/>
                        </a:solidFill>
                        <a:effectLst/>
                        <a:latin typeface="Times New Roman" panose="02020603050405020304" pitchFamily="18"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200" dirty="0">
                          <a:solidFill>
                            <a:schemeClr val="tx1"/>
                          </a:solidFill>
                          <a:effectLst/>
                          <a:latin typeface="Times New Roman" panose="02020603050405020304" pitchFamily="18" charset="0"/>
                          <a:cs typeface="Times New Roman" panose="02020603050405020304" pitchFamily="18" charset="0"/>
                        </a:rPr>
                        <a:t> </a:t>
                      </a: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2440856"/>
                  </a:ext>
                </a:extLst>
              </a:tr>
              <a:tr h="1024059">
                <a:tc vMerge="1">
                  <a:txBody>
                    <a:bodyPr/>
                    <a:lstStyle/>
                    <a:p>
                      <a:endParaRPr lang="en-SG"/>
                    </a:p>
                  </a:txBody>
                  <a:tcPr/>
                </a:tc>
                <a:tc>
                  <a:txBody>
                    <a:bodyPr/>
                    <a:lstStyle/>
                    <a:p>
                      <a:pPr algn="ctr">
                        <a:lnSpc>
                          <a:spcPct val="100000"/>
                        </a:lnSpc>
                        <a:spcAft>
                          <a:spcPts val="800"/>
                        </a:spcAft>
                      </a:pPr>
                      <a:r>
                        <a:rPr lang="vi-VN" sz="2200" b="1" dirty="0">
                          <a:solidFill>
                            <a:schemeClr val="tx1"/>
                          </a:solidFill>
                          <a:effectLst/>
                          <a:latin typeface="Times New Roman" panose="02020603050405020304" pitchFamily="18" charset="0"/>
                          <a:cs typeface="Times New Roman" panose="02020603050405020304" pitchFamily="18" charset="0"/>
                        </a:rPr>
                        <a:t>HS</a:t>
                      </a:r>
                      <a:endParaRPr lang="en-SG" sz="2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681248"/>
                  </a:ext>
                </a:extLst>
              </a:tr>
              <a:tr h="1706764">
                <a:tc vMerge="1">
                  <a:txBody>
                    <a:bodyPr/>
                    <a:lstStyle/>
                    <a:p>
                      <a:endParaRPr dirty="0"/>
                    </a:p>
                  </a:txBody>
                  <a:tcPr marL="18393" marR="18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200" b="1" dirty="0">
                          <a:solidFill>
                            <a:schemeClr val="tx1"/>
                          </a:solidFill>
                          <a:effectLst/>
                          <a:latin typeface="Times New Roman" panose="02020603050405020304" pitchFamily="18" charset="0"/>
                          <a:cs typeface="Times New Roman" panose="02020603050405020304" pitchFamily="18" charset="0"/>
                        </a:rPr>
                        <a:t>Phụ huynh</a:t>
                      </a:r>
                      <a:endParaRPr lang="en-SG" sz="2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393" marR="18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7903785"/>
                  </a:ext>
                </a:extLst>
              </a:tr>
            </a:tbl>
          </a:graphicData>
        </a:graphic>
      </p:graphicFrame>
      <p:sp>
        <p:nvSpPr>
          <p:cNvPr id="5" name="TextBox 4">
            <a:extLst>
              <a:ext uri="{FF2B5EF4-FFF2-40B4-BE49-F238E27FC236}">
                <a16:creationId xmlns:a16="http://schemas.microsoft.com/office/drawing/2014/main" id="{A6B7C2C7-F3E5-2E02-9F90-6DB7CA7F484A}"/>
              </a:ext>
            </a:extLst>
          </p:cNvPr>
          <p:cNvSpPr txBox="1"/>
          <p:nvPr/>
        </p:nvSpPr>
        <p:spPr>
          <a:xfrm>
            <a:off x="2010904" y="2133755"/>
            <a:ext cx="3057041" cy="1446550"/>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Đi ngủ đúng giờ bằng cách không sử dụng thiết bị điện thoại ít nhất 01 giờ</a:t>
            </a:r>
            <a:r>
              <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trước khi ngủ</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A5D457DF-4905-EE21-628C-1D314FC6C103}"/>
              </a:ext>
            </a:extLst>
          </p:cNvPr>
          <p:cNvSpPr txBox="1"/>
          <p:nvPr/>
        </p:nvSpPr>
        <p:spPr>
          <a:xfrm>
            <a:off x="5218602" y="2113246"/>
            <a:ext cx="2005181" cy="1107996"/>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Nằm  thư giãn, hít thở đều và đếm nhịp thở</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18AC019B-9B82-40DD-61BE-EACB4C788DBA}"/>
              </a:ext>
            </a:extLst>
          </p:cNvPr>
          <p:cNvSpPr txBox="1"/>
          <p:nvPr/>
        </p:nvSpPr>
        <p:spPr>
          <a:xfrm>
            <a:off x="7223783" y="1994422"/>
            <a:ext cx="2462658" cy="2123658"/>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Việc hít thở và đếm nhịp thở giúp tâm trí thoải mái, dễ chìm vào giấc ngủ và giúp tỉnh táo hơn vào sáng hôm sau</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F0493F17-06CA-3760-CF45-1C1FFD847DA8}"/>
              </a:ext>
            </a:extLst>
          </p:cNvPr>
          <p:cNvSpPr txBox="1"/>
          <p:nvPr/>
        </p:nvSpPr>
        <p:spPr>
          <a:xfrm>
            <a:off x="9718962" y="2008521"/>
            <a:ext cx="2344118" cy="1107995"/>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 nghiên cứu  khoa học về giấc ngủ</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C3AE852-7816-3A08-B723-E087BA7FB45C}"/>
              </a:ext>
            </a:extLst>
          </p:cNvPr>
          <p:cNvSpPr txBox="1"/>
          <p:nvPr/>
        </p:nvSpPr>
        <p:spPr>
          <a:xfrm>
            <a:off x="2010904" y="4052853"/>
            <a:ext cx="3207698" cy="1107996"/>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sách vở, đồ dùng học tập vào buổi tối trước khi ngủ</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053BD7E6-491B-96FB-2388-CD3A95170309}"/>
              </a:ext>
            </a:extLst>
          </p:cNvPr>
          <p:cNvSpPr txBox="1"/>
          <p:nvPr/>
        </p:nvSpPr>
        <p:spPr>
          <a:xfrm>
            <a:off x="5136538" y="4012501"/>
            <a:ext cx="2169310" cy="1107996"/>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Sử dụng checklist để không sai sót</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4113986E-DD33-5078-1713-FEDBD38738F6}"/>
              </a:ext>
            </a:extLst>
          </p:cNvPr>
          <p:cNvSpPr txBox="1"/>
          <p:nvPr/>
        </p:nvSpPr>
        <p:spPr>
          <a:xfrm>
            <a:off x="7203173" y="4010769"/>
            <a:ext cx="2638251" cy="1107996"/>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Giúp chủ động vào buổi sáng, không mất thời gian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huẩn bị</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6EE9DDD2-D673-788B-6CD2-CA476536AF32}"/>
              </a:ext>
            </a:extLst>
          </p:cNvPr>
          <p:cNvSpPr txBox="1"/>
          <p:nvPr/>
        </p:nvSpPr>
        <p:spPr>
          <a:xfrm>
            <a:off x="7241307" y="5073860"/>
            <a:ext cx="2462658" cy="1446550"/>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Giúp đỡ HS thuận tiện hơn trong việc đi lại, đảm bảo giờ giấc đến lớp</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614950AA-7E20-6E3B-02ED-45A0EE4118B6}"/>
              </a:ext>
            </a:extLst>
          </p:cNvPr>
          <p:cNvSpPr txBox="1"/>
          <p:nvPr/>
        </p:nvSpPr>
        <p:spPr>
          <a:xfrm>
            <a:off x="2010905" y="5067671"/>
            <a:ext cx="3125634" cy="1785104"/>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Đánh thức HS dậy đúng giờ, hỗ trợ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HS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về việc di chuyển, trừ hao thời gian di chuyển để phòng các sự cố</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Multiplication Sign 22">
            <a:extLst>
              <a:ext uri="{FF2B5EF4-FFF2-40B4-BE49-F238E27FC236}">
                <a16:creationId xmlns:a16="http://schemas.microsoft.com/office/drawing/2014/main" id="{C7C3F3B8-EDA2-C739-DCCB-9991E673A912}"/>
              </a:ext>
            </a:extLst>
          </p:cNvPr>
          <p:cNvSpPr/>
          <p:nvPr/>
        </p:nvSpPr>
        <p:spPr>
          <a:xfrm>
            <a:off x="5832165" y="5521640"/>
            <a:ext cx="712922" cy="780232"/>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4" name="Multiplication Sign 23">
            <a:extLst>
              <a:ext uri="{FF2B5EF4-FFF2-40B4-BE49-F238E27FC236}">
                <a16:creationId xmlns:a16="http://schemas.microsoft.com/office/drawing/2014/main" id="{FB36FBB2-2135-4E94-83F5-E673B15307E1}"/>
              </a:ext>
            </a:extLst>
          </p:cNvPr>
          <p:cNvSpPr/>
          <p:nvPr/>
        </p:nvSpPr>
        <p:spPr>
          <a:xfrm>
            <a:off x="10519684" y="5557267"/>
            <a:ext cx="712922" cy="780232"/>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25" name="Picture 24">
            <a:extLst>
              <a:ext uri="{FF2B5EF4-FFF2-40B4-BE49-F238E27FC236}">
                <a16:creationId xmlns:a16="http://schemas.microsoft.com/office/drawing/2014/main" id="{D89543A3-89B1-0A0D-7655-FFD3F733590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25929" y="5266523"/>
            <a:ext cx="1528750" cy="1786687"/>
          </a:xfrm>
          <a:prstGeom prst="rect">
            <a:avLst/>
          </a:prstGeom>
        </p:spPr>
      </p:pic>
    </p:spTree>
    <p:extLst>
      <p:ext uri="{BB962C8B-B14F-4D97-AF65-F5344CB8AC3E}">
        <p14:creationId xmlns:p14="http://schemas.microsoft.com/office/powerpoint/2010/main" val="25220666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barn(inVertical)">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barn(inVertical)">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2" grpId="0"/>
      <p:bldP spid="14" grpId="0"/>
      <p:bldP spid="16" grpId="0"/>
      <p:bldP spid="18" grpId="0"/>
      <p:bldP spid="20" grpId="0"/>
      <p:bldP spid="22" grpId="0"/>
      <p:bldP spid="23"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8D9F1-1F9D-1BE7-8C13-71FB18FE9FD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32D769-A548-0C6D-3833-9957CA961B03}"/>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1C84769-118D-3A76-D98C-D01E64B822B1}"/>
              </a:ext>
            </a:extLst>
          </p:cNvPr>
          <p:cNvSpPr txBox="1"/>
          <p:nvPr/>
        </p:nvSpPr>
        <p:spPr>
          <a:xfrm>
            <a:off x="2795428" y="101175"/>
            <a:ext cx="7529189" cy="584775"/>
          </a:xfrm>
          <a:prstGeom prst="rect">
            <a:avLst/>
          </a:prstGeom>
          <a:solidFill>
            <a:srgbClr val="FBCFB5"/>
          </a:solidFill>
        </p:spPr>
        <p:txBody>
          <a:bodyPr wrap="square" anchor="t">
            <a:spAutoFit/>
          </a:bodyPr>
          <a:lstStyle/>
          <a:p>
            <a:pPr marL="0" marR="0" lvl="0" indent="0" algn="ctr" defTabSz="914377" rtl="0" eaLnBrk="1" fontAlgn="auto" latinLnBrk="0" hangingPunct="1">
              <a:lnSpc>
                <a:spcPct val="100000"/>
              </a:lnSpc>
              <a:spcBef>
                <a:spcPts val="0"/>
              </a:spcBef>
              <a:spcAft>
                <a:spcPts val="1000"/>
              </a:spcAft>
              <a:buClrTx/>
              <a:buSzTx/>
              <a:buFontTx/>
              <a:buNone/>
              <a:tabLst/>
              <a:defRPr/>
            </a:pPr>
            <a:r>
              <a:rPr lang="vi-VN" sz="3200" b="1" dirty="0">
                <a:effectLst/>
                <a:latin typeface="Times New Roman" panose="02020603050405020304" pitchFamily="18" charset="0"/>
                <a:ea typeface="Calibri" panose="020F0502020204030204" pitchFamily="34" charset="0"/>
              </a:rPr>
              <a:t>PHT số 2: Phiếu Lập dàn ý</a:t>
            </a:r>
            <a:endParaRPr kumimoji="0" lang="en-SG" sz="7200" b="0"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Arial"/>
              <a:sym typeface="Arial"/>
            </a:endParaRPr>
          </a:p>
        </p:txBody>
      </p:sp>
      <p:graphicFrame>
        <p:nvGraphicFramePr>
          <p:cNvPr id="4" name="Table 3">
            <a:extLst>
              <a:ext uri="{FF2B5EF4-FFF2-40B4-BE49-F238E27FC236}">
                <a16:creationId xmlns:a16="http://schemas.microsoft.com/office/drawing/2014/main" id="{EA2EE72C-2AE6-8B7A-3E99-873594EDEE6D}"/>
              </a:ext>
            </a:extLst>
          </p:cNvPr>
          <p:cNvGraphicFramePr>
            <a:graphicFrameLocks noGrp="1"/>
          </p:cNvGraphicFramePr>
          <p:nvPr>
            <p:extLst>
              <p:ext uri="{D42A27DB-BD31-4B8C-83A1-F6EECF244321}">
                <p14:modId xmlns:p14="http://schemas.microsoft.com/office/powerpoint/2010/main" val="1212340533"/>
              </p:ext>
            </p:extLst>
          </p:nvPr>
        </p:nvGraphicFramePr>
        <p:xfrm>
          <a:off x="141207" y="787125"/>
          <a:ext cx="11931343" cy="5969701"/>
        </p:xfrm>
        <a:graphic>
          <a:graphicData uri="http://schemas.openxmlformats.org/drawingml/2006/table">
            <a:tbl>
              <a:tblPr firstRow="1" firstCol="1" bandRow="1">
                <a:tableStyleId>{1FECB4D8-DB02-4DC6-A0A2-4F2EBAE1DC90}</a:tableStyleId>
              </a:tblPr>
              <a:tblGrid>
                <a:gridCol w="995615">
                  <a:extLst>
                    <a:ext uri="{9D8B030D-6E8A-4147-A177-3AD203B41FA5}">
                      <a16:colId xmlns:a16="http://schemas.microsoft.com/office/drawing/2014/main" val="1926388034"/>
                    </a:ext>
                  </a:extLst>
                </a:gridCol>
                <a:gridCol w="2656702">
                  <a:extLst>
                    <a:ext uri="{9D8B030D-6E8A-4147-A177-3AD203B41FA5}">
                      <a16:colId xmlns:a16="http://schemas.microsoft.com/office/drawing/2014/main" val="2708387612"/>
                    </a:ext>
                  </a:extLst>
                </a:gridCol>
                <a:gridCol w="2706130">
                  <a:extLst>
                    <a:ext uri="{9D8B030D-6E8A-4147-A177-3AD203B41FA5}">
                      <a16:colId xmlns:a16="http://schemas.microsoft.com/office/drawing/2014/main" val="3973362078"/>
                    </a:ext>
                  </a:extLst>
                </a:gridCol>
                <a:gridCol w="5572896">
                  <a:extLst>
                    <a:ext uri="{9D8B030D-6E8A-4147-A177-3AD203B41FA5}">
                      <a16:colId xmlns:a16="http://schemas.microsoft.com/office/drawing/2014/main" val="949273830"/>
                    </a:ext>
                  </a:extLst>
                </a:gridCol>
              </a:tblGrid>
              <a:tr h="785920">
                <a:tc>
                  <a:txBody>
                    <a:bodyPr/>
                    <a:lstStyle/>
                    <a:p>
                      <a:pPr algn="ctr">
                        <a:lnSpc>
                          <a:spcPct val="100000"/>
                        </a:lnSpc>
                        <a:spcAft>
                          <a:spcPts val="800"/>
                        </a:spcAft>
                      </a:pPr>
                      <a:r>
                        <a:rPr lang="vi-VN" sz="3000" dirty="0">
                          <a:solidFill>
                            <a:schemeClr val="tx1"/>
                          </a:solidFill>
                          <a:effectLst/>
                          <a:latin typeface="+mj-lt"/>
                        </a:rPr>
                        <a:t>Phần</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gridSpan="2">
                  <a:txBody>
                    <a:bodyPr/>
                    <a:lstStyle/>
                    <a:p>
                      <a:pPr algn="ctr">
                        <a:lnSpc>
                          <a:spcPct val="100000"/>
                        </a:lnSpc>
                        <a:spcAft>
                          <a:spcPts val="800"/>
                        </a:spcAft>
                      </a:pPr>
                      <a:r>
                        <a:rPr lang="vi-VN" sz="3000" dirty="0">
                          <a:solidFill>
                            <a:schemeClr val="tx1"/>
                          </a:solidFill>
                          <a:effectLst/>
                          <a:latin typeface="+mj-lt"/>
                        </a:rPr>
                        <a:t>Nhiệm vụ</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hMerge="1">
                  <a:txBody>
                    <a:bodyPr/>
                    <a:lstStyle/>
                    <a:p>
                      <a:endParaRPr lang="en-SG"/>
                    </a:p>
                  </a:txBody>
                  <a:tcPr/>
                </a:tc>
                <a:tc>
                  <a:txBody>
                    <a:bodyPr/>
                    <a:lstStyle/>
                    <a:p>
                      <a:pPr algn="ctr">
                        <a:lnSpc>
                          <a:spcPct val="100000"/>
                        </a:lnSpc>
                        <a:spcAft>
                          <a:spcPts val="800"/>
                        </a:spcAft>
                      </a:pPr>
                      <a:r>
                        <a:rPr lang="vi-VN" sz="3000" dirty="0">
                          <a:solidFill>
                            <a:schemeClr val="tx1"/>
                          </a:solidFill>
                          <a:effectLst/>
                          <a:latin typeface="+mj-lt"/>
                        </a:rPr>
                        <a:t>Áp dụng trong đề tài của em</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2207453763"/>
                  </a:ext>
                </a:extLst>
              </a:tr>
              <a:tr h="461695">
                <a:tc rowSpan="2">
                  <a:txBody>
                    <a:bodyPr/>
                    <a:lstStyle/>
                    <a:p>
                      <a:pPr algn="ctr">
                        <a:lnSpc>
                          <a:spcPct val="100000"/>
                        </a:lnSpc>
                        <a:spcAft>
                          <a:spcPts val="800"/>
                        </a:spcAft>
                      </a:pPr>
                      <a:r>
                        <a:rPr lang="vi-VN" sz="3000">
                          <a:solidFill>
                            <a:schemeClr val="tx1"/>
                          </a:solidFill>
                          <a:effectLst/>
                          <a:latin typeface="+mj-lt"/>
                        </a:rPr>
                        <a:t>Mở bài</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00000"/>
                        </a:lnSpc>
                        <a:spcAft>
                          <a:spcPts val="800"/>
                        </a:spcAft>
                      </a:pPr>
                      <a:r>
                        <a:rPr lang="vi-VN" sz="3000">
                          <a:solidFill>
                            <a:schemeClr val="tx1"/>
                          </a:solidFill>
                          <a:effectLst/>
                          <a:latin typeface="+mj-lt"/>
                        </a:rPr>
                        <a:t>Giới thiệu vấn đề.</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tc>
                  <a:txBody>
                    <a:bodyPr/>
                    <a:lstStyle/>
                    <a:p>
                      <a:pPr algn="ctr">
                        <a:lnSpc>
                          <a:spcPct val="100000"/>
                        </a:lnSpc>
                        <a:spcAft>
                          <a:spcPts val="800"/>
                        </a:spcAft>
                      </a:pPr>
                      <a:r>
                        <a:rPr lang="vi-VN" sz="3000">
                          <a:solidFill>
                            <a:schemeClr val="tx1"/>
                          </a:solidFill>
                          <a:effectLst/>
                          <a:latin typeface="+mj-lt"/>
                        </a:rPr>
                        <a:t> </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4469854"/>
                  </a:ext>
                </a:extLst>
              </a:tr>
              <a:tr h="923390">
                <a:tc vMerge="1">
                  <a:txBody>
                    <a:bodyPr/>
                    <a:lstStyle/>
                    <a:p>
                      <a:endParaRPr lang="en-SG"/>
                    </a:p>
                  </a:txBody>
                  <a:tcPr/>
                </a:tc>
                <a:tc gridSpan="2">
                  <a:txBody>
                    <a:bodyPr/>
                    <a:lstStyle/>
                    <a:p>
                      <a:pPr algn="just">
                        <a:lnSpc>
                          <a:spcPct val="100000"/>
                        </a:lnSpc>
                        <a:spcAft>
                          <a:spcPts val="800"/>
                        </a:spcAft>
                      </a:pPr>
                      <a:r>
                        <a:rPr lang="vi-VN" sz="3000">
                          <a:solidFill>
                            <a:schemeClr val="tx1"/>
                          </a:solidFill>
                          <a:effectLst/>
                          <a:latin typeface="+mj-lt"/>
                        </a:rPr>
                        <a:t>Nêu tầm quan trọng của việc giải quyết, khắc phục vấn đề.</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tc>
                  <a:txBody>
                    <a:bodyPr/>
                    <a:lstStyle/>
                    <a:p>
                      <a:pPr algn="ctr">
                        <a:lnSpc>
                          <a:spcPct val="100000"/>
                        </a:lnSpc>
                        <a:spcAft>
                          <a:spcPts val="800"/>
                        </a:spcAft>
                      </a:pPr>
                      <a:r>
                        <a:rPr lang="vi-VN" sz="3000">
                          <a:solidFill>
                            <a:schemeClr val="tx1"/>
                          </a:solidFill>
                          <a:effectLst/>
                          <a:latin typeface="+mj-lt"/>
                        </a:rPr>
                        <a:t> </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161968"/>
                  </a:ext>
                </a:extLst>
              </a:tr>
              <a:tr h="461695">
                <a:tc rowSpan="5">
                  <a:txBody>
                    <a:bodyPr/>
                    <a:lstStyle/>
                    <a:p>
                      <a:pPr algn="ctr">
                        <a:lnSpc>
                          <a:spcPct val="100000"/>
                        </a:lnSpc>
                        <a:spcAft>
                          <a:spcPts val="800"/>
                        </a:spcAft>
                      </a:pPr>
                      <a:r>
                        <a:rPr lang="vi-VN" sz="3000">
                          <a:solidFill>
                            <a:schemeClr val="tx1"/>
                          </a:solidFill>
                          <a:effectLst/>
                          <a:latin typeface="+mj-lt"/>
                        </a:rPr>
                        <a:t>Thân bài</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00000"/>
                        </a:lnSpc>
                        <a:spcAft>
                          <a:spcPts val="800"/>
                        </a:spcAft>
                      </a:pPr>
                      <a:r>
                        <a:rPr lang="vi-VN" sz="3000">
                          <a:solidFill>
                            <a:schemeClr val="tx1"/>
                          </a:solidFill>
                          <a:effectLst/>
                          <a:latin typeface="+mj-lt"/>
                        </a:rPr>
                        <a:t>Giải thích vấn đề</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tc>
                  <a:txBody>
                    <a:bodyPr/>
                    <a:lstStyle/>
                    <a:p>
                      <a:pPr algn="ctr">
                        <a:lnSpc>
                          <a:spcPct val="100000"/>
                        </a:lnSpc>
                        <a:spcAft>
                          <a:spcPts val="800"/>
                        </a:spcAft>
                      </a:pPr>
                      <a:r>
                        <a:rPr lang="vi-VN" sz="3000">
                          <a:solidFill>
                            <a:schemeClr val="tx1"/>
                          </a:solidFill>
                          <a:effectLst/>
                          <a:latin typeface="+mj-lt"/>
                        </a:rPr>
                        <a:t> </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3918482"/>
                  </a:ext>
                </a:extLst>
              </a:tr>
              <a:tr h="461695">
                <a:tc vMerge="1">
                  <a:txBody>
                    <a:bodyPr/>
                    <a:lstStyle/>
                    <a:p>
                      <a:endParaRPr lang="en-SG"/>
                    </a:p>
                  </a:txBody>
                  <a:tcPr/>
                </a:tc>
                <a:tc rowSpan="3">
                  <a:txBody>
                    <a:bodyPr/>
                    <a:lstStyle/>
                    <a:p>
                      <a:pPr algn="just">
                        <a:lnSpc>
                          <a:spcPct val="100000"/>
                        </a:lnSpc>
                        <a:spcAft>
                          <a:spcPts val="800"/>
                        </a:spcAft>
                      </a:pPr>
                      <a:r>
                        <a:rPr lang="vi-VN" sz="3000">
                          <a:solidFill>
                            <a:schemeClr val="tx1"/>
                          </a:solidFill>
                          <a:effectLst/>
                          <a:latin typeface="+mj-lt"/>
                        </a:rPr>
                        <a:t>Phân tích vấn đề</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000">
                          <a:solidFill>
                            <a:schemeClr val="tx1"/>
                          </a:solidFill>
                          <a:effectLst/>
                          <a:latin typeface="+mj-lt"/>
                        </a:rPr>
                        <a:t>Thực trạng</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000">
                          <a:solidFill>
                            <a:schemeClr val="tx1"/>
                          </a:solidFill>
                          <a:effectLst/>
                          <a:latin typeface="+mj-lt"/>
                        </a:rPr>
                        <a:t> </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9526557"/>
                  </a:ext>
                </a:extLst>
              </a:tr>
              <a:tr h="514263">
                <a:tc vMerge="1">
                  <a:txBody>
                    <a:bodyPr/>
                    <a:lstStyle/>
                    <a:p>
                      <a:endParaRPr lang="en-SG"/>
                    </a:p>
                  </a:txBody>
                  <a:tcPr/>
                </a:tc>
                <a:tc vMerge="1">
                  <a:txBody>
                    <a:bodyPr/>
                    <a:lstStyle/>
                    <a:p>
                      <a:endParaRPr lang="en-SG"/>
                    </a:p>
                  </a:txBody>
                  <a:tcPr/>
                </a:tc>
                <a:tc>
                  <a:txBody>
                    <a:bodyPr/>
                    <a:lstStyle/>
                    <a:p>
                      <a:pPr algn="just">
                        <a:lnSpc>
                          <a:spcPct val="100000"/>
                        </a:lnSpc>
                        <a:spcAft>
                          <a:spcPts val="800"/>
                        </a:spcAft>
                      </a:pPr>
                      <a:r>
                        <a:rPr lang="vi-VN" sz="3000">
                          <a:solidFill>
                            <a:schemeClr val="tx1"/>
                          </a:solidFill>
                          <a:effectLst/>
                          <a:latin typeface="+mj-lt"/>
                        </a:rPr>
                        <a:t>Nguyên nhân</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000">
                          <a:solidFill>
                            <a:schemeClr val="tx1"/>
                          </a:solidFill>
                          <a:effectLst/>
                          <a:latin typeface="+mj-lt"/>
                        </a:rPr>
                        <a:t> </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5947140"/>
                  </a:ext>
                </a:extLst>
              </a:tr>
              <a:tr h="461695">
                <a:tc vMerge="1">
                  <a:txBody>
                    <a:bodyPr/>
                    <a:lstStyle/>
                    <a:p>
                      <a:endParaRPr lang="en-SG"/>
                    </a:p>
                  </a:txBody>
                  <a:tcPr/>
                </a:tc>
                <a:tc vMerge="1">
                  <a:txBody>
                    <a:bodyPr/>
                    <a:lstStyle/>
                    <a:p>
                      <a:endParaRPr lang="en-SG"/>
                    </a:p>
                  </a:txBody>
                  <a:tcPr/>
                </a:tc>
                <a:tc>
                  <a:txBody>
                    <a:bodyPr/>
                    <a:lstStyle/>
                    <a:p>
                      <a:pPr algn="just">
                        <a:lnSpc>
                          <a:spcPct val="100000"/>
                        </a:lnSpc>
                        <a:spcAft>
                          <a:spcPts val="800"/>
                        </a:spcAft>
                      </a:pPr>
                      <a:r>
                        <a:rPr lang="vi-VN" sz="3000">
                          <a:solidFill>
                            <a:schemeClr val="tx1"/>
                          </a:solidFill>
                          <a:effectLst/>
                          <a:latin typeface="+mj-lt"/>
                        </a:rPr>
                        <a:t>Giải pháo</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000">
                          <a:solidFill>
                            <a:schemeClr val="tx1"/>
                          </a:solidFill>
                          <a:effectLst/>
                          <a:latin typeface="+mj-lt"/>
                        </a:rPr>
                        <a:t> </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8752233"/>
                  </a:ext>
                </a:extLst>
              </a:tr>
              <a:tr h="514263">
                <a:tc vMerge="1">
                  <a:txBody>
                    <a:bodyPr/>
                    <a:lstStyle/>
                    <a:p>
                      <a:endParaRPr lang="en-SG"/>
                    </a:p>
                  </a:txBody>
                  <a:tcPr/>
                </a:tc>
                <a:tc gridSpan="2">
                  <a:txBody>
                    <a:bodyPr/>
                    <a:lstStyle/>
                    <a:p>
                      <a:pPr algn="just">
                        <a:lnSpc>
                          <a:spcPct val="100000"/>
                        </a:lnSpc>
                        <a:spcAft>
                          <a:spcPts val="800"/>
                        </a:spcAft>
                      </a:pPr>
                      <a:r>
                        <a:rPr lang="vi-VN" sz="3000">
                          <a:solidFill>
                            <a:schemeClr val="tx1"/>
                          </a:solidFill>
                          <a:effectLst/>
                          <a:latin typeface="+mj-lt"/>
                        </a:rPr>
                        <a:t>Nêu giải pháp khắc phục vấn đề</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tc>
                  <a:txBody>
                    <a:bodyPr/>
                    <a:lstStyle/>
                    <a:p>
                      <a:pPr algn="ctr">
                        <a:lnSpc>
                          <a:spcPct val="100000"/>
                        </a:lnSpc>
                        <a:spcAft>
                          <a:spcPts val="800"/>
                        </a:spcAft>
                      </a:pPr>
                      <a:r>
                        <a:rPr lang="vi-VN" sz="3000">
                          <a:solidFill>
                            <a:schemeClr val="tx1"/>
                          </a:solidFill>
                          <a:effectLst/>
                          <a:latin typeface="+mj-lt"/>
                        </a:rPr>
                        <a:t> </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7592595"/>
                  </a:ext>
                </a:extLst>
              </a:tr>
              <a:tr h="923390">
                <a:tc rowSpan="2">
                  <a:txBody>
                    <a:bodyPr/>
                    <a:lstStyle/>
                    <a:p>
                      <a:pPr algn="ctr">
                        <a:lnSpc>
                          <a:spcPct val="100000"/>
                        </a:lnSpc>
                        <a:spcAft>
                          <a:spcPts val="800"/>
                        </a:spcAft>
                      </a:pPr>
                      <a:r>
                        <a:rPr lang="vi-VN" sz="3000">
                          <a:solidFill>
                            <a:schemeClr val="tx1"/>
                          </a:solidFill>
                          <a:effectLst/>
                          <a:latin typeface="+mj-lt"/>
                        </a:rPr>
                        <a:t>Kết bài</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00000"/>
                        </a:lnSpc>
                        <a:spcAft>
                          <a:spcPts val="800"/>
                        </a:spcAft>
                      </a:pPr>
                      <a:r>
                        <a:rPr lang="vi-VN" sz="3000">
                          <a:solidFill>
                            <a:schemeClr val="tx1"/>
                          </a:solidFill>
                          <a:effectLst/>
                          <a:latin typeface="+mj-lt"/>
                        </a:rPr>
                        <a:t>Khẳng định lại ý nghĩa của việc khắc phục, giải quyết vấn đề.</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tc>
                  <a:txBody>
                    <a:bodyPr/>
                    <a:lstStyle/>
                    <a:p>
                      <a:pPr algn="ctr">
                        <a:lnSpc>
                          <a:spcPct val="100000"/>
                        </a:lnSpc>
                        <a:spcAft>
                          <a:spcPts val="800"/>
                        </a:spcAft>
                      </a:pPr>
                      <a:r>
                        <a:rPr lang="vi-VN" sz="3000">
                          <a:solidFill>
                            <a:schemeClr val="tx1"/>
                          </a:solidFill>
                          <a:effectLst/>
                          <a:latin typeface="+mj-lt"/>
                        </a:rPr>
                        <a:t> </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6619421"/>
                  </a:ext>
                </a:extLst>
              </a:tr>
              <a:tr h="461695">
                <a:tc vMerge="1">
                  <a:txBody>
                    <a:bodyPr/>
                    <a:lstStyle/>
                    <a:p>
                      <a:endParaRPr lang="en-SG"/>
                    </a:p>
                  </a:txBody>
                  <a:tcPr/>
                </a:tc>
                <a:tc gridSpan="2">
                  <a:txBody>
                    <a:bodyPr/>
                    <a:lstStyle/>
                    <a:p>
                      <a:pPr algn="just">
                        <a:lnSpc>
                          <a:spcPct val="100000"/>
                        </a:lnSpc>
                        <a:spcAft>
                          <a:spcPts val="800"/>
                        </a:spcAft>
                      </a:pPr>
                      <a:r>
                        <a:rPr lang="vi-VN" sz="3000">
                          <a:solidFill>
                            <a:schemeClr val="tx1"/>
                          </a:solidFill>
                          <a:effectLst/>
                          <a:latin typeface="+mj-lt"/>
                        </a:rPr>
                        <a:t>Rút ra bài học cho bản thân.</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tc>
                  <a:txBody>
                    <a:bodyPr/>
                    <a:lstStyle/>
                    <a:p>
                      <a:pPr algn="ctr">
                        <a:lnSpc>
                          <a:spcPct val="100000"/>
                        </a:lnSpc>
                        <a:spcAft>
                          <a:spcPts val="800"/>
                        </a:spcAft>
                      </a:pPr>
                      <a:r>
                        <a:rPr lang="vi-VN" sz="3000" dirty="0">
                          <a:solidFill>
                            <a:schemeClr val="tx1"/>
                          </a:solidFill>
                          <a:effectLst/>
                          <a:latin typeface="+mj-lt"/>
                        </a:rPr>
                        <a:t> </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7646" marR="57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4720278"/>
                  </a:ext>
                </a:extLst>
              </a:tr>
            </a:tbl>
          </a:graphicData>
        </a:graphic>
      </p:graphicFrame>
    </p:spTree>
    <p:extLst>
      <p:ext uri="{BB962C8B-B14F-4D97-AF65-F5344CB8AC3E}">
        <p14:creationId xmlns:p14="http://schemas.microsoft.com/office/powerpoint/2010/main" val="1644021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4118341" y="64678"/>
            <a:ext cx="6360600"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6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Bước</a:t>
            </a: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36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A person writing on a book&#10;&#10;Description automatically generated">
            <a:extLst>
              <a:ext uri="{FF2B5EF4-FFF2-40B4-BE49-F238E27FC236}">
                <a16:creationId xmlns:a16="http://schemas.microsoft.com/office/drawing/2014/main" id="{7D92D671-99D3-4B88-0F14-4A5125D9B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1" y="2632928"/>
            <a:ext cx="5406552" cy="4507107"/>
          </a:xfrm>
          <a:prstGeom prst="rect">
            <a:avLst/>
          </a:prstGeom>
        </p:spPr>
      </p:pic>
      <p:grpSp>
        <p:nvGrpSpPr>
          <p:cNvPr id="14" name="组合 15">
            <a:extLst>
              <a:ext uri="{FF2B5EF4-FFF2-40B4-BE49-F238E27FC236}">
                <a16:creationId xmlns:a16="http://schemas.microsoft.com/office/drawing/2014/main" id="{FAB89A05-05D8-CEC3-FAED-CD5158EDE823}"/>
              </a:ext>
            </a:extLst>
          </p:cNvPr>
          <p:cNvGrpSpPr/>
          <p:nvPr/>
        </p:nvGrpSpPr>
        <p:grpSpPr>
          <a:xfrm>
            <a:off x="4307840" y="1084461"/>
            <a:ext cx="7814984" cy="5534463"/>
            <a:chOff x="7388353" y="2526841"/>
            <a:chExt cx="3873506" cy="3873506"/>
          </a:xfrm>
        </p:grpSpPr>
        <p:pic>
          <p:nvPicPr>
            <p:cNvPr id="15" name="图片 14">
              <a:extLst>
                <a:ext uri="{FF2B5EF4-FFF2-40B4-BE49-F238E27FC236}">
                  <a16:creationId xmlns:a16="http://schemas.microsoft.com/office/drawing/2014/main" id="{77C2F9F9-31D5-ABB9-66B5-70094C991E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16" name="矩形 13">
              <a:extLst>
                <a:ext uri="{FF2B5EF4-FFF2-40B4-BE49-F238E27FC236}">
                  <a16:creationId xmlns:a16="http://schemas.microsoft.com/office/drawing/2014/main" id="{BE7F3C48-2D06-DAAC-5E76-12141C619E1A}"/>
                </a:ext>
              </a:extLst>
            </p:cNvPr>
            <p:cNvSpPr/>
            <p:nvPr/>
          </p:nvSpPr>
          <p:spPr>
            <a:xfrm>
              <a:off x="8542339" y="3429000"/>
              <a:ext cx="1797050" cy="115813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字魂95号-手刻宋" panose="00000500000000000000" pitchFamily="2" charset="-122"/>
                <a:cs typeface="Times New Roman" panose="02020603050405020304" pitchFamily="18" charset="0"/>
                <a:sym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grpSp>
      <p:sp>
        <p:nvSpPr>
          <p:cNvPr id="17" name="TextBox 16">
            <a:extLst>
              <a:ext uri="{FF2B5EF4-FFF2-40B4-BE49-F238E27FC236}">
                <a16:creationId xmlns:a16="http://schemas.microsoft.com/office/drawing/2014/main" id="{5F7513A3-9A99-D7A2-497B-10612A5101F2}"/>
              </a:ext>
            </a:extLst>
          </p:cNvPr>
          <p:cNvSpPr txBox="1"/>
          <p:nvPr/>
        </p:nvSpPr>
        <p:spPr>
          <a:xfrm>
            <a:off x="6096001" y="2312809"/>
            <a:ext cx="4382940" cy="2800767"/>
          </a:xfrm>
          <a:prstGeom prst="rect">
            <a:avLst/>
          </a:prstGeom>
          <a:noFill/>
        </p:spPr>
        <p:txBody>
          <a:bodyPr wrap="square">
            <a:spAutoFit/>
          </a:bodyPr>
          <a:lstStyle/>
          <a:p>
            <a:r>
              <a:rPr lang="vi-VN" sz="4400" dirty="0">
                <a:solidFill>
                  <a:schemeClr val="bg1">
                    <a:lumMod val="10000"/>
                  </a:schemeClr>
                </a:solidFill>
                <a:latin typeface="+mj-lt"/>
              </a:rPr>
              <a:t>Viết bài văn hoàn chỉnh, đảm bảo đúng chính tả, từ ngữ, ngữ pháp.</a:t>
            </a:r>
            <a:endParaRPr lang="en-SG" sz="4400" dirty="0">
              <a:solidFill>
                <a:schemeClr val="bg1">
                  <a:lumMod val="10000"/>
                </a:schemeClr>
              </a:solidFill>
              <a:latin typeface="+mj-lt"/>
            </a:endParaRPr>
          </a:p>
        </p:txBody>
      </p:sp>
    </p:spTree>
    <p:extLst>
      <p:ext uri="{BB962C8B-B14F-4D97-AF65-F5344CB8AC3E}">
        <p14:creationId xmlns:p14="http://schemas.microsoft.com/office/powerpoint/2010/main" val="2675963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E49A3-0020-DC33-62C6-DBB49C4E5A4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78908BA-8A94-3330-7908-3902D9AD5B6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EAE3AC2-22D3-A821-39E0-4EFE6D590898}"/>
              </a:ext>
            </a:extLst>
          </p:cNvPr>
          <p:cNvSpPr txBox="1"/>
          <p:nvPr/>
        </p:nvSpPr>
        <p:spPr>
          <a:xfrm>
            <a:off x="4118341" y="64678"/>
            <a:ext cx="6360600"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6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Bước</a:t>
            </a: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36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PA-任意多边形 17">
            <a:extLst>
              <a:ext uri="{FF2B5EF4-FFF2-40B4-BE49-F238E27FC236}">
                <a16:creationId xmlns:a16="http://schemas.microsoft.com/office/drawing/2014/main" id="{9D4895ED-0D47-EF1C-4193-DAFA0C63525B}"/>
              </a:ext>
            </a:extLst>
          </p:cNvPr>
          <p:cNvSpPr/>
          <p:nvPr/>
        </p:nvSpPr>
        <p:spPr>
          <a:xfrm>
            <a:off x="302142" y="1781555"/>
            <a:ext cx="2520519" cy="3712028"/>
          </a:xfrm>
          <a:custGeom>
            <a:avLst/>
            <a:gdLst>
              <a:gd name="connsiteX0" fmla="*/ 0 w 3111146"/>
              <a:gd name="connsiteY0" fmla="*/ 0 h 3268371"/>
              <a:gd name="connsiteX1" fmla="*/ 3111146 w 3111146"/>
              <a:gd name="connsiteY1" fmla="*/ 0 h 3268371"/>
              <a:gd name="connsiteX2" fmla="*/ 3111146 w 3111146"/>
              <a:gd name="connsiteY2" fmla="*/ 675124 h 3268371"/>
              <a:gd name="connsiteX3" fmla="*/ 3027296 w 3111146"/>
              <a:gd name="connsiteY3" fmla="*/ 670890 h 3268371"/>
              <a:gd name="connsiteX4" fmla="*/ 1968317 w 3111146"/>
              <a:gd name="connsiteY4" fmla="*/ 1729869 h 3268371"/>
              <a:gd name="connsiteX5" fmla="*/ 3027296 w 3111146"/>
              <a:gd name="connsiteY5" fmla="*/ 2788848 h 3268371"/>
              <a:gd name="connsiteX6" fmla="*/ 3111146 w 3111146"/>
              <a:gd name="connsiteY6" fmla="*/ 2784614 h 3268371"/>
              <a:gd name="connsiteX7" fmla="*/ 3111146 w 3111146"/>
              <a:gd name="connsiteY7" fmla="*/ 3268371 h 3268371"/>
              <a:gd name="connsiteX8" fmla="*/ 0 w 3111146"/>
              <a:gd name="connsiteY8" fmla="*/ 3268371 h 326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1146" h="3268371">
                <a:moveTo>
                  <a:pt x="0" y="0"/>
                </a:moveTo>
                <a:lnTo>
                  <a:pt x="3111146" y="0"/>
                </a:lnTo>
                <a:lnTo>
                  <a:pt x="3111146" y="675124"/>
                </a:lnTo>
                <a:lnTo>
                  <a:pt x="3027296" y="670890"/>
                </a:lnTo>
                <a:cubicBezTo>
                  <a:pt x="2442438" y="670890"/>
                  <a:pt x="1968317" y="1145011"/>
                  <a:pt x="1968317" y="1729869"/>
                </a:cubicBezTo>
                <a:cubicBezTo>
                  <a:pt x="1968317" y="2314727"/>
                  <a:pt x="2442438" y="2788848"/>
                  <a:pt x="3027296" y="2788848"/>
                </a:cubicBezTo>
                <a:lnTo>
                  <a:pt x="3111146" y="2784614"/>
                </a:lnTo>
                <a:lnTo>
                  <a:pt x="3111146" y="3268371"/>
                </a:lnTo>
                <a:lnTo>
                  <a:pt x="0" y="3268371"/>
                </a:lnTo>
                <a:close/>
              </a:path>
            </a:pathLst>
          </a:custGeom>
          <a:solidFill>
            <a:srgbClr val="C4CD6E">
              <a:lumMod val="90000"/>
            </a:srgbClr>
          </a:solidFill>
          <a:ln w="12700" cap="flat" cmpd="sng" algn="ctr">
            <a:noFill/>
            <a:prstDash val="solid"/>
            <a:miter lim="800000"/>
          </a:ln>
          <a:effectLst/>
        </p:spPr>
        <p:txBody>
          <a:bodyPr wrap="square"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endParaRPr sz="2400" kern="0" dirty="0">
              <a:solidFill>
                <a:prstClr val="black"/>
              </a:solidFill>
              <a:latin typeface="字魂59号-创粗黑" panose="00000500000000000000" pitchFamily="2" charset="-122"/>
              <a:ea typeface="字魂59号-创粗黑" panose="00000500000000000000" pitchFamily="2" charset="-122"/>
            </a:endParaRPr>
          </a:p>
        </p:txBody>
      </p:sp>
      <p:sp>
        <p:nvSpPr>
          <p:cNvPr id="4" name="PA-椭圆 49">
            <a:extLst>
              <a:ext uri="{FF2B5EF4-FFF2-40B4-BE49-F238E27FC236}">
                <a16:creationId xmlns:a16="http://schemas.microsoft.com/office/drawing/2014/main" id="{C15CDE85-E735-D777-42C2-639CACC0583D}"/>
              </a:ext>
            </a:extLst>
          </p:cNvPr>
          <p:cNvSpPr/>
          <p:nvPr/>
        </p:nvSpPr>
        <p:spPr>
          <a:xfrm>
            <a:off x="3631043" y="1175211"/>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1</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6" name="PA-椭圆 47">
            <a:extLst>
              <a:ext uri="{FF2B5EF4-FFF2-40B4-BE49-F238E27FC236}">
                <a16:creationId xmlns:a16="http://schemas.microsoft.com/office/drawing/2014/main" id="{92721F0F-1F59-0FC2-7141-5C09C4F7EE83}"/>
              </a:ext>
            </a:extLst>
          </p:cNvPr>
          <p:cNvSpPr/>
          <p:nvPr/>
        </p:nvSpPr>
        <p:spPr>
          <a:xfrm>
            <a:off x="3574269" y="2568096"/>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2</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7" name="PA-椭圆 45">
            <a:extLst>
              <a:ext uri="{FF2B5EF4-FFF2-40B4-BE49-F238E27FC236}">
                <a16:creationId xmlns:a16="http://schemas.microsoft.com/office/drawing/2014/main" id="{C885A243-30B6-9AEC-5229-2754B2458CCC}"/>
              </a:ext>
            </a:extLst>
          </p:cNvPr>
          <p:cNvSpPr/>
          <p:nvPr/>
        </p:nvSpPr>
        <p:spPr>
          <a:xfrm>
            <a:off x="3631043" y="4846652"/>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3</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8" name="PA-矩形 28">
            <a:extLst>
              <a:ext uri="{FF2B5EF4-FFF2-40B4-BE49-F238E27FC236}">
                <a16:creationId xmlns:a16="http://schemas.microsoft.com/office/drawing/2014/main" id="{DDAF88EC-311C-4A41-E392-55097AB167A9}"/>
              </a:ext>
            </a:extLst>
          </p:cNvPr>
          <p:cNvSpPr/>
          <p:nvPr/>
        </p:nvSpPr>
        <p:spPr>
          <a:xfrm flipH="1">
            <a:off x="4456487" y="1079106"/>
            <a:ext cx="7433371" cy="88927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4000" dirty="0">
                <a:latin typeface="+mj-lt"/>
              </a:rPr>
              <a:t>Kết hợp nêu luận điểm, lí lẽ, bằng chứng</a:t>
            </a:r>
            <a:r>
              <a:rPr lang="en-US" sz="4000" dirty="0">
                <a:latin typeface="+mj-lt"/>
              </a:rPr>
              <a:t>.</a:t>
            </a:r>
            <a:endParaRPr lang="en-SG" sz="8000" dirty="0">
              <a:latin typeface="+mj-lt"/>
              <a:cs typeface="Times New Roman" panose="02020603050405020304" pitchFamily="18" charset="0"/>
            </a:endParaRPr>
          </a:p>
        </p:txBody>
      </p:sp>
      <p:sp>
        <p:nvSpPr>
          <p:cNvPr id="9" name="PA-矩形 28">
            <a:extLst>
              <a:ext uri="{FF2B5EF4-FFF2-40B4-BE49-F238E27FC236}">
                <a16:creationId xmlns:a16="http://schemas.microsoft.com/office/drawing/2014/main" id="{DE3A0836-F022-E189-A12C-E4C58319A583}"/>
              </a:ext>
            </a:extLst>
          </p:cNvPr>
          <p:cNvSpPr/>
          <p:nvPr/>
        </p:nvSpPr>
        <p:spPr>
          <a:xfrm flipH="1">
            <a:off x="4409128" y="2568096"/>
            <a:ext cx="7386293" cy="1830604"/>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4000" dirty="0">
                <a:latin typeface="+mj-lt"/>
              </a:rPr>
              <a:t>Tách đoạn hợp lí, sử dụng các phương tiện liên kết để liên kết luận điểm, lí lẽ, bằng chứng.</a:t>
            </a:r>
            <a:endParaRPr lang="en-SG" sz="4000" dirty="0">
              <a:latin typeface="+mj-lt"/>
            </a:endParaRPr>
          </a:p>
        </p:txBody>
      </p:sp>
      <p:sp>
        <p:nvSpPr>
          <p:cNvPr id="10" name="TextBox 19">
            <a:extLst>
              <a:ext uri="{FF2B5EF4-FFF2-40B4-BE49-F238E27FC236}">
                <a16:creationId xmlns:a16="http://schemas.microsoft.com/office/drawing/2014/main" id="{7CC70260-7A4F-3B25-86EB-29A9628B1877}"/>
              </a:ext>
            </a:extLst>
          </p:cNvPr>
          <p:cNvSpPr txBox="1"/>
          <p:nvPr/>
        </p:nvSpPr>
        <p:spPr>
          <a:xfrm>
            <a:off x="621581" y="2436354"/>
            <a:ext cx="1000608" cy="212365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b="1" dirty="0">
                <a:latin typeface="Times New Roman" panose="02020603050405020304" pitchFamily="18" charset="0"/>
                <a:cs typeface="Times New Roman" panose="02020603050405020304" pitchFamily="18" charset="0"/>
              </a:rPr>
              <a:t>HS </a:t>
            </a:r>
            <a:r>
              <a:rPr lang="en-US" sz="4400" b="1" dirty="0" err="1">
                <a:latin typeface="Times New Roman" panose="02020603050405020304" pitchFamily="18" charset="0"/>
                <a:cs typeface="Times New Roman" panose="02020603050405020304" pitchFamily="18" charset="0"/>
              </a:rPr>
              <a:t>lưu</a:t>
            </a:r>
            <a:r>
              <a:rPr lang="en-US" sz="4400" b="1" dirty="0">
                <a:latin typeface="Times New Roman" panose="02020603050405020304" pitchFamily="18" charset="0"/>
                <a:cs typeface="Times New Roman" panose="02020603050405020304" pitchFamily="18" charset="0"/>
              </a:rPr>
              <a:t> ý</a:t>
            </a:r>
            <a:endParaRPr lang="en-SG" sz="4400" b="1" dirty="0">
              <a:latin typeface="Times New Roman" panose="02020603050405020304" pitchFamily="18" charset="0"/>
              <a:cs typeface="Times New Roman" panose="02020603050405020304" pitchFamily="18" charset="0"/>
            </a:endParaRPr>
          </a:p>
        </p:txBody>
      </p:sp>
      <p:sp>
        <p:nvSpPr>
          <p:cNvPr id="11" name="PA-矩形 28">
            <a:extLst>
              <a:ext uri="{FF2B5EF4-FFF2-40B4-BE49-F238E27FC236}">
                <a16:creationId xmlns:a16="http://schemas.microsoft.com/office/drawing/2014/main" id="{57100B5D-3C83-4217-BA44-B565729EE8F4}"/>
              </a:ext>
            </a:extLst>
          </p:cNvPr>
          <p:cNvSpPr/>
          <p:nvPr/>
        </p:nvSpPr>
        <p:spPr>
          <a:xfrm flipH="1">
            <a:off x="4305277" y="4700805"/>
            <a:ext cx="7584583" cy="1279419"/>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4000" dirty="0">
                <a:latin typeface="+mj-lt"/>
              </a:rPr>
              <a:t>Có thể trích dẫn danh ngôn, nhận định để tăng sức thuyết phục cho bài viết.</a:t>
            </a:r>
            <a:endParaRPr lang="en-SG" sz="8000" dirty="0">
              <a:latin typeface="+mj-lt"/>
              <a:cs typeface="Times New Roman" panose="02020603050405020304" pitchFamily="18" charset="0"/>
            </a:endParaRPr>
          </a:p>
        </p:txBody>
      </p:sp>
      <p:sp>
        <p:nvSpPr>
          <p:cNvPr id="12" name="Freeform 21">
            <a:extLst>
              <a:ext uri="{FF2B5EF4-FFF2-40B4-BE49-F238E27FC236}">
                <a16:creationId xmlns:a16="http://schemas.microsoft.com/office/drawing/2014/main" id="{55E93A19-9508-82C0-9907-5CC599695F6E}"/>
              </a:ext>
            </a:extLst>
          </p:cNvPr>
          <p:cNvSpPr/>
          <p:nvPr/>
        </p:nvSpPr>
        <p:spPr>
          <a:xfrm>
            <a:off x="1121885" y="2810806"/>
            <a:ext cx="2954265" cy="2323615"/>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3">
              <a:extLst>
                <a:ext uri="{96DAC541-7B7A-43D3-8B79-37D633B846F1}">
                  <asvg:svgBlip xmlns:asvg="http://schemas.microsoft.com/office/drawing/2016/SVG/main" r:embed="rId4"/>
                </a:ext>
              </a:extLst>
            </a:blip>
            <a:stretch>
              <a:fillRect r="-69273" b="-52568"/>
            </a:stretch>
          </a:blipFill>
          <a:ln cap="sq">
            <a:noFill/>
            <a:prstDash val="solid"/>
            <a:miter/>
          </a:ln>
        </p:spPr>
        <p:txBody>
          <a:bodyPr/>
          <a:lstStyle/>
          <a:p>
            <a:pPr defTabSz="1219140">
              <a:defRPr/>
            </a:pPr>
            <a:endParaRPr lang="en-SG" sz="2400" kern="0" dirty="0">
              <a:solidFill>
                <a:sysClr val="windowText" lastClr="000000"/>
              </a:solidFill>
              <a:latin typeface="Arial"/>
              <a:cs typeface="Arial"/>
              <a:sym typeface="Arial"/>
            </a:endParaRPr>
          </a:p>
        </p:txBody>
      </p:sp>
    </p:spTree>
    <p:extLst>
      <p:ext uri="{BB962C8B-B14F-4D97-AF65-F5344CB8AC3E}">
        <p14:creationId xmlns:p14="http://schemas.microsoft.com/office/powerpoint/2010/main" val="2289970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8" grpId="0"/>
      <p:bldP spid="9" grpId="0"/>
      <p:bldP spid="10" grpId="0"/>
      <p:bldP spid="11" grpId="0"/>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29BEA-0335-B7BB-9323-5E7C4405F49F}"/>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9230CF1D-A4CC-7287-294C-71BC3CBB615A}"/>
              </a:ext>
            </a:extLst>
          </p:cNvPr>
          <p:cNvGrpSpPr/>
          <p:nvPr/>
        </p:nvGrpSpPr>
        <p:grpSpPr>
          <a:xfrm>
            <a:off x="4609737" y="1"/>
            <a:ext cx="2380343" cy="2358847"/>
            <a:chOff x="1214509" y="294991"/>
            <a:chExt cx="1852779" cy="1992865"/>
          </a:xfrm>
        </p:grpSpPr>
        <p:sp>
          <p:nvSpPr>
            <p:cNvPr id="5" name="椭圆 12">
              <a:extLst>
                <a:ext uri="{FF2B5EF4-FFF2-40B4-BE49-F238E27FC236}">
                  <a16:creationId xmlns:a16="http://schemas.microsoft.com/office/drawing/2014/main" id="{C4382906-99CF-B463-A28C-81A97D78FA6E}"/>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3</a:t>
              </a:r>
              <a:endParaRPr kumimoji="0" lang="zh-CN" altLang="en-US"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097DCF72-A2D9-9277-F9E9-63D2137DB8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93761F04-2383-284F-EF49-F7F8AB9246E7}"/>
              </a:ext>
            </a:extLst>
          </p:cNvPr>
          <p:cNvSpPr txBox="1"/>
          <p:nvPr/>
        </p:nvSpPr>
        <p:spPr>
          <a:xfrm>
            <a:off x="1822036" y="2479754"/>
            <a:ext cx="9232043"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mn-ea"/>
                <a:cs typeface="+mn-cs"/>
              </a:rPr>
              <a:t>Hoạt động xem lại và chỉnh sửa, rút kinh nghiệm </a:t>
            </a:r>
            <a:endParaRPr kumimoji="0" lang="en-SG" sz="5400" b="0" i="0" u="none" strike="noStrike" kern="1200" cap="none" spc="0" normalizeH="0" baseline="0" noProof="0" dirty="0">
              <a:ln>
                <a:noFill/>
              </a:ln>
              <a:solidFill>
                <a:srgbClr val="FFFCEC">
                  <a:lumMod val="10000"/>
                </a:srgbClr>
              </a:solidFill>
              <a:effectLst/>
              <a:uLnTx/>
              <a:uFillTx/>
              <a:latin typeface="Arial"/>
              <a:ea typeface="+mn-ea"/>
              <a:cs typeface="+mn-cs"/>
            </a:endParaRPr>
          </a:p>
        </p:txBody>
      </p:sp>
    </p:spTree>
    <p:extLst>
      <p:ext uri="{BB962C8B-B14F-4D97-AF65-F5344CB8AC3E}">
        <p14:creationId xmlns:p14="http://schemas.microsoft.com/office/powerpoint/2010/main" val="355040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3D1CF-8EE1-6911-78AF-301A92C2F15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88D0FE8-03C6-B5AD-09B4-1DD2F922312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2F6E507-C702-2A71-E3AF-D613957F0A8E}"/>
              </a:ext>
            </a:extLst>
          </p:cNvPr>
          <p:cNvSpPr txBox="1"/>
          <p:nvPr/>
        </p:nvSpPr>
        <p:spPr>
          <a:xfrm>
            <a:off x="3018221" y="113975"/>
            <a:ext cx="6587696"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3.1. Hoạt động xem lại và chỉnh sửa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C33FCECA-0AE1-7CE3-A268-27FEAB4AE0A2}"/>
              </a:ext>
            </a:extLst>
          </p:cNvPr>
          <p:cNvGrpSpPr/>
          <p:nvPr/>
        </p:nvGrpSpPr>
        <p:grpSpPr>
          <a:xfrm>
            <a:off x="461623" y="3144254"/>
            <a:ext cx="3739568" cy="3720877"/>
            <a:chOff x="862249" y="2523666"/>
            <a:chExt cx="3698176" cy="4048125"/>
          </a:xfrm>
        </p:grpSpPr>
        <p:sp>
          <p:nvSpPr>
            <p:cNvPr id="4" name="Freeform 20">
              <a:extLst>
                <a:ext uri="{FF2B5EF4-FFF2-40B4-BE49-F238E27FC236}">
                  <a16:creationId xmlns:a16="http://schemas.microsoft.com/office/drawing/2014/main" id="{3F4932BE-9FBB-3918-3AAD-47A9C24AF769}"/>
                </a:ext>
              </a:extLst>
            </p:cNvPr>
            <p:cNvSpPr/>
            <p:nvPr/>
          </p:nvSpPr>
          <p:spPr>
            <a:xfrm>
              <a:off x="2375337" y="2523666"/>
              <a:ext cx="1962877"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ctr" defTabSz="685783">
                <a:defRPr/>
              </a:pPr>
              <a:endParaRPr lang="en-SG" sz="2400" dirty="0">
                <a:solidFill>
                  <a:prstClr val="black"/>
                </a:solidFill>
                <a:latin typeface="Calibri" panose="020F0502020204030204"/>
                <a:cs typeface="Arial"/>
                <a:sym typeface="Arial"/>
              </a:endParaRPr>
            </a:p>
          </p:txBody>
        </p:sp>
        <p:sp>
          <p:nvSpPr>
            <p:cNvPr id="12" name="Freeform 21">
              <a:extLst>
                <a:ext uri="{FF2B5EF4-FFF2-40B4-BE49-F238E27FC236}">
                  <a16:creationId xmlns:a16="http://schemas.microsoft.com/office/drawing/2014/main" id="{3425ABE1-BD3F-C5DE-29B9-22D4E81C9D53}"/>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5">
                <a:extLst>
                  <a:ext uri="{96DAC541-7B7A-43D3-8B79-37D633B846F1}">
                    <asvg:svgBlip xmlns:asvg="http://schemas.microsoft.com/office/drawing/2016/SVG/main" r:embed="rId6"/>
                  </a:ext>
                </a:extLst>
              </a:blip>
              <a:stretch>
                <a:fillRect r="-69273" b="-52568"/>
              </a:stretch>
            </a:blipFill>
            <a:ln cap="sq">
              <a:noFill/>
              <a:prstDash val="solid"/>
              <a:miter/>
            </a:ln>
          </p:spPr>
          <p:txBody>
            <a:bodyPr/>
            <a:lstStyle/>
            <a:p>
              <a:pPr algn="ctr" defTabSz="685783">
                <a:defRPr/>
              </a:pPr>
              <a:endParaRPr lang="en-SG" sz="2400">
                <a:solidFill>
                  <a:prstClr val="black"/>
                </a:solidFill>
                <a:latin typeface="Calibri" panose="020F0502020204030204"/>
                <a:cs typeface="Arial"/>
                <a:sym typeface="Arial"/>
              </a:endParaRPr>
            </a:p>
          </p:txBody>
        </p:sp>
      </p:grpSp>
      <p:grpSp>
        <p:nvGrpSpPr>
          <p:cNvPr id="13" name="Group 12">
            <a:extLst>
              <a:ext uri="{FF2B5EF4-FFF2-40B4-BE49-F238E27FC236}">
                <a16:creationId xmlns:a16="http://schemas.microsoft.com/office/drawing/2014/main" id="{3A402205-4564-9858-9E5A-3151E0AC8BBC}"/>
              </a:ext>
            </a:extLst>
          </p:cNvPr>
          <p:cNvGrpSpPr/>
          <p:nvPr/>
        </p:nvGrpSpPr>
        <p:grpSpPr>
          <a:xfrm>
            <a:off x="4304144" y="1375504"/>
            <a:ext cx="7560203" cy="4776423"/>
            <a:chOff x="4557820" y="1639032"/>
            <a:chExt cx="6879004" cy="3437936"/>
          </a:xfrm>
        </p:grpSpPr>
        <p:sp>
          <p:nvSpPr>
            <p:cNvPr id="14" name="Google Shape;1486;p46">
              <a:extLst>
                <a:ext uri="{FF2B5EF4-FFF2-40B4-BE49-F238E27FC236}">
                  <a16:creationId xmlns:a16="http://schemas.microsoft.com/office/drawing/2014/main" id="{D3163A1E-4AE3-9765-CF48-84F76F9A0D05}"/>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1"/>
            </a:solidFill>
            <a:ln w="12700" cmpd="sng">
              <a:solidFill>
                <a:srgbClr val="682F2D"/>
              </a:solidFill>
              <a:prstDash val="dash"/>
            </a:ln>
          </p:spPr>
          <p:txBody>
            <a:bodyPr spcFirstLastPara="1" wrap="square" lIns="121900" tIns="121900" rIns="121900" bIns="121900" anchor="ctr" anchorCtr="0">
              <a:noAutofit/>
            </a:bodyPr>
            <a:lstStyle/>
            <a:p>
              <a:pPr algn="ctr" defTabSz="1219170">
                <a:defRPr/>
              </a:pPr>
              <a:endParaRPr sz="4400" dirty="0">
                <a:solidFill>
                  <a:srgbClr val="000000"/>
                </a:solidFill>
                <a:latin typeface="Arial"/>
                <a:ea typeface="字魂86号-杨任东楷书"/>
                <a:cs typeface="Arial"/>
                <a:sym typeface="Arial"/>
              </a:endParaRPr>
            </a:p>
          </p:txBody>
        </p:sp>
        <p:sp>
          <p:nvSpPr>
            <p:cNvPr id="25" name="TextBox 24">
              <a:extLst>
                <a:ext uri="{FF2B5EF4-FFF2-40B4-BE49-F238E27FC236}">
                  <a16:creationId xmlns:a16="http://schemas.microsoft.com/office/drawing/2014/main" id="{02CDEF09-B04C-FAE3-C6E2-853660ED1AD4}"/>
                </a:ext>
              </a:extLst>
            </p:cNvPr>
            <p:cNvSpPr txBox="1"/>
            <p:nvPr/>
          </p:nvSpPr>
          <p:spPr>
            <a:xfrm flipH="1">
              <a:off x="4884172" y="2023282"/>
              <a:ext cx="6192526" cy="2503277"/>
            </a:xfrm>
            <a:prstGeom prst="rect">
              <a:avLst/>
            </a:prstGeom>
            <a:noFill/>
          </p:spPr>
          <p:txBody>
            <a:bodyPr wrap="square">
              <a:spAutoFit/>
            </a:bodyPr>
            <a:lstStyle/>
            <a:p>
              <a:pPr algn="ctr">
                <a:spcAft>
                  <a:spcPts val="800"/>
                </a:spcAft>
              </a:pPr>
              <a:r>
                <a:rPr lang="vi-VN"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 2 HS trao đổi bài viết cho nhau để đọc và dựa vào bảng kiểm trong SGK để đánh giá, nhận xét bài viết của bạn.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571464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309258" y="108975"/>
            <a:ext cx="6252254"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3.2. Hoạt động rút kinh nghiệm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11">
            <a:extLst>
              <a:ext uri="{FF2B5EF4-FFF2-40B4-BE49-F238E27FC236}">
                <a16:creationId xmlns:a16="http://schemas.microsoft.com/office/drawing/2014/main" id="{321B1516-07B9-1806-4C1D-8C85C33275B7}"/>
              </a:ext>
            </a:extLst>
          </p:cNvPr>
          <p:cNvSpPr/>
          <p:nvPr/>
        </p:nvSpPr>
        <p:spPr>
          <a:xfrm>
            <a:off x="4619196" y="1083644"/>
            <a:ext cx="7109825" cy="5484423"/>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3"/>
            <a:stretch>
              <a:fillRect/>
            </a:stretch>
          </a:blipFill>
        </p:spPr>
        <p:txBody>
          <a:bodyPr/>
          <a:lstStyle/>
          <a:p>
            <a:pPr defTabSz="1219170">
              <a:buClr>
                <a:srgbClr val="000000"/>
              </a:buClr>
            </a:pPr>
            <a:endParaRPr lang="en-SG" sz="1867" kern="0">
              <a:solidFill>
                <a:srgbClr val="000000"/>
              </a:solidFill>
              <a:cs typeface="Arial"/>
              <a:sym typeface="Arial"/>
            </a:endParaRPr>
          </a:p>
        </p:txBody>
      </p:sp>
      <p:grpSp>
        <p:nvGrpSpPr>
          <p:cNvPr id="6" name="Google Shape;897;p36">
            <a:extLst>
              <a:ext uri="{FF2B5EF4-FFF2-40B4-BE49-F238E27FC236}">
                <a16:creationId xmlns:a16="http://schemas.microsoft.com/office/drawing/2014/main" id="{13A82F74-4833-BC35-7664-5151B49CAC18}"/>
              </a:ext>
            </a:extLst>
          </p:cNvPr>
          <p:cNvGrpSpPr/>
          <p:nvPr/>
        </p:nvGrpSpPr>
        <p:grpSpPr>
          <a:xfrm>
            <a:off x="608774" y="3500502"/>
            <a:ext cx="3358204" cy="3119888"/>
            <a:chOff x="698048" y="2449711"/>
            <a:chExt cx="2518653" cy="2339916"/>
          </a:xfrm>
        </p:grpSpPr>
        <p:sp>
          <p:nvSpPr>
            <p:cNvPr id="7" name="Google Shape;902;p36">
              <a:extLst>
                <a:ext uri="{FF2B5EF4-FFF2-40B4-BE49-F238E27FC236}">
                  <a16:creationId xmlns:a16="http://schemas.microsoft.com/office/drawing/2014/main" id="{D2426E70-917F-FA6D-CD65-004040D49387}"/>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 name="Google Shape;903;p36">
              <a:extLst>
                <a:ext uri="{FF2B5EF4-FFF2-40B4-BE49-F238E27FC236}">
                  <a16:creationId xmlns:a16="http://schemas.microsoft.com/office/drawing/2014/main" id="{682A1D0B-EF55-376B-BCE2-03036D010641}"/>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 name="Google Shape;904;p36">
              <a:extLst>
                <a:ext uri="{FF2B5EF4-FFF2-40B4-BE49-F238E27FC236}">
                  <a16:creationId xmlns:a16="http://schemas.microsoft.com/office/drawing/2014/main" id="{8051C20B-1B03-636B-8F4F-866BED50F8B2}"/>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 name="Google Shape;905;p36">
              <a:extLst>
                <a:ext uri="{FF2B5EF4-FFF2-40B4-BE49-F238E27FC236}">
                  <a16:creationId xmlns:a16="http://schemas.microsoft.com/office/drawing/2014/main" id="{4D0D8FEA-896A-804F-E0BE-6FA11384F3A5}"/>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 name="Google Shape;906;p36">
              <a:extLst>
                <a:ext uri="{FF2B5EF4-FFF2-40B4-BE49-F238E27FC236}">
                  <a16:creationId xmlns:a16="http://schemas.microsoft.com/office/drawing/2014/main" id="{26AAB635-9424-612D-00DB-BB43E767E1BF}"/>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 name="Google Shape;907;p36">
              <a:extLst>
                <a:ext uri="{FF2B5EF4-FFF2-40B4-BE49-F238E27FC236}">
                  <a16:creationId xmlns:a16="http://schemas.microsoft.com/office/drawing/2014/main" id="{9B53B86E-E5BF-9B0C-83C4-0D33A50F79F7}"/>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 name="Google Shape;908;p36">
              <a:extLst>
                <a:ext uri="{FF2B5EF4-FFF2-40B4-BE49-F238E27FC236}">
                  <a16:creationId xmlns:a16="http://schemas.microsoft.com/office/drawing/2014/main" id="{A445B3ED-F5A0-CF79-71E2-B11E9D9D2171}"/>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 name="Google Shape;910;p36">
              <a:extLst>
                <a:ext uri="{FF2B5EF4-FFF2-40B4-BE49-F238E27FC236}">
                  <a16:creationId xmlns:a16="http://schemas.microsoft.com/office/drawing/2014/main" id="{0C0B73D3-1428-CAF1-1E0C-BDD9C1C074E1}"/>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 name="Google Shape;911;p36">
              <a:extLst>
                <a:ext uri="{FF2B5EF4-FFF2-40B4-BE49-F238E27FC236}">
                  <a16:creationId xmlns:a16="http://schemas.microsoft.com/office/drawing/2014/main" id="{276DD032-4D54-09B6-9F8C-9E055875598B}"/>
                </a:ext>
              </a:extLst>
            </p:cNvPr>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 name="Google Shape;912;p36">
              <a:extLst>
                <a:ext uri="{FF2B5EF4-FFF2-40B4-BE49-F238E27FC236}">
                  <a16:creationId xmlns:a16="http://schemas.microsoft.com/office/drawing/2014/main" id="{ADA1FB10-878B-7243-BDCA-074869031C73}"/>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 name="Google Shape;913;p36">
              <a:extLst>
                <a:ext uri="{FF2B5EF4-FFF2-40B4-BE49-F238E27FC236}">
                  <a16:creationId xmlns:a16="http://schemas.microsoft.com/office/drawing/2014/main" id="{0548087B-0B4F-CC8D-8CBB-1E44C1AC018D}"/>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 name="Google Shape;914;p36">
              <a:extLst>
                <a:ext uri="{FF2B5EF4-FFF2-40B4-BE49-F238E27FC236}">
                  <a16:creationId xmlns:a16="http://schemas.microsoft.com/office/drawing/2014/main" id="{D96C8B1F-8893-6FD4-84FF-C138D3D097A7}"/>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 name="Google Shape;915;p36">
              <a:extLst>
                <a:ext uri="{FF2B5EF4-FFF2-40B4-BE49-F238E27FC236}">
                  <a16:creationId xmlns:a16="http://schemas.microsoft.com/office/drawing/2014/main" id="{6B48BD80-91F7-3586-1537-FC785E9BB013}"/>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 name="Google Shape;916;p36">
              <a:extLst>
                <a:ext uri="{FF2B5EF4-FFF2-40B4-BE49-F238E27FC236}">
                  <a16:creationId xmlns:a16="http://schemas.microsoft.com/office/drawing/2014/main" id="{9EB5502D-2697-EC46-25C3-435FC1885E5D}"/>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 name="Google Shape;917;p36">
              <a:extLst>
                <a:ext uri="{FF2B5EF4-FFF2-40B4-BE49-F238E27FC236}">
                  <a16:creationId xmlns:a16="http://schemas.microsoft.com/office/drawing/2014/main" id="{BAB0705E-C0D1-0588-D8C8-1683500CD39E}"/>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 name="Google Shape;918;p36">
              <a:extLst>
                <a:ext uri="{FF2B5EF4-FFF2-40B4-BE49-F238E27FC236}">
                  <a16:creationId xmlns:a16="http://schemas.microsoft.com/office/drawing/2014/main" id="{EC2D24A2-C2A7-0A26-70A0-02B824797671}"/>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 name="Google Shape;919;p36">
              <a:extLst>
                <a:ext uri="{FF2B5EF4-FFF2-40B4-BE49-F238E27FC236}">
                  <a16:creationId xmlns:a16="http://schemas.microsoft.com/office/drawing/2014/main" id="{21F8EEA6-EB8B-7CB4-779F-57C66CF0ED0D}"/>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 name="Google Shape;920;p36">
              <a:extLst>
                <a:ext uri="{FF2B5EF4-FFF2-40B4-BE49-F238E27FC236}">
                  <a16:creationId xmlns:a16="http://schemas.microsoft.com/office/drawing/2014/main" id="{853DD367-A69F-202D-88AE-665F897467CB}"/>
                </a:ext>
              </a:extLst>
            </p:cNvPr>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 name="Google Shape;924;p36">
              <a:extLst>
                <a:ext uri="{FF2B5EF4-FFF2-40B4-BE49-F238E27FC236}">
                  <a16:creationId xmlns:a16="http://schemas.microsoft.com/office/drawing/2014/main" id="{A2B74DAF-005C-8258-78ED-C978BE3F219F}"/>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999ED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 name="Google Shape;925;p36">
              <a:extLst>
                <a:ext uri="{FF2B5EF4-FFF2-40B4-BE49-F238E27FC236}">
                  <a16:creationId xmlns:a16="http://schemas.microsoft.com/office/drawing/2014/main" id="{767190B1-4972-486B-7CD3-7E06F06B0E50}"/>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999ED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926;p36">
              <a:extLst>
                <a:ext uri="{FF2B5EF4-FFF2-40B4-BE49-F238E27FC236}">
                  <a16:creationId xmlns:a16="http://schemas.microsoft.com/office/drawing/2014/main" id="{518EFE8A-5BC9-421C-70C5-2BD9DCB54243}"/>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927;p36">
              <a:extLst>
                <a:ext uri="{FF2B5EF4-FFF2-40B4-BE49-F238E27FC236}">
                  <a16:creationId xmlns:a16="http://schemas.microsoft.com/office/drawing/2014/main" id="{660AAFF2-0D49-7ED3-AC29-B730ACBBA61B}"/>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928;p36">
              <a:extLst>
                <a:ext uri="{FF2B5EF4-FFF2-40B4-BE49-F238E27FC236}">
                  <a16:creationId xmlns:a16="http://schemas.microsoft.com/office/drawing/2014/main" id="{D4353920-8EDD-7181-2882-33C6C9712E2D}"/>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999ED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 name="Google Shape;929;p36">
              <a:extLst>
                <a:ext uri="{FF2B5EF4-FFF2-40B4-BE49-F238E27FC236}">
                  <a16:creationId xmlns:a16="http://schemas.microsoft.com/office/drawing/2014/main" id="{8D6B5C33-85A2-3A06-CA93-C75CFD04B4CE}"/>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 name="Google Shape;930;p36">
              <a:extLst>
                <a:ext uri="{FF2B5EF4-FFF2-40B4-BE49-F238E27FC236}">
                  <a16:creationId xmlns:a16="http://schemas.microsoft.com/office/drawing/2014/main" id="{FA2DBDBA-309A-B197-A60E-AD70030EE693}"/>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 name="Google Shape;931;p36">
              <a:extLst>
                <a:ext uri="{FF2B5EF4-FFF2-40B4-BE49-F238E27FC236}">
                  <a16:creationId xmlns:a16="http://schemas.microsoft.com/office/drawing/2014/main" id="{4E3FA1A5-3A01-59F0-DEFC-578F27D10D09}"/>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 name="Google Shape;932;p36">
              <a:extLst>
                <a:ext uri="{FF2B5EF4-FFF2-40B4-BE49-F238E27FC236}">
                  <a16:creationId xmlns:a16="http://schemas.microsoft.com/office/drawing/2014/main" id="{274E6B47-84DF-3810-29F0-27DCBAE7DF38}"/>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 name="Google Shape;933;p36">
              <a:extLst>
                <a:ext uri="{FF2B5EF4-FFF2-40B4-BE49-F238E27FC236}">
                  <a16:creationId xmlns:a16="http://schemas.microsoft.com/office/drawing/2014/main" id="{1067DC56-C3B5-1A39-EA46-321908BB693E}"/>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5" name="Google Shape;934;p36">
              <a:extLst>
                <a:ext uri="{FF2B5EF4-FFF2-40B4-BE49-F238E27FC236}">
                  <a16:creationId xmlns:a16="http://schemas.microsoft.com/office/drawing/2014/main" id="{B01C313C-553B-6BFA-2EB9-D15CFFD50864}"/>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6" name="Google Shape;935;p36">
              <a:extLst>
                <a:ext uri="{FF2B5EF4-FFF2-40B4-BE49-F238E27FC236}">
                  <a16:creationId xmlns:a16="http://schemas.microsoft.com/office/drawing/2014/main" id="{6426A27B-AE91-CA10-DC5B-801FD0E29D4E}"/>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7" name="Google Shape;936;p36">
              <a:extLst>
                <a:ext uri="{FF2B5EF4-FFF2-40B4-BE49-F238E27FC236}">
                  <a16:creationId xmlns:a16="http://schemas.microsoft.com/office/drawing/2014/main" id="{5198C2E4-2B1F-17EF-8763-40260FD08DA9}"/>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8" name="Google Shape;937;p36">
              <a:extLst>
                <a:ext uri="{FF2B5EF4-FFF2-40B4-BE49-F238E27FC236}">
                  <a16:creationId xmlns:a16="http://schemas.microsoft.com/office/drawing/2014/main" id="{C2536C53-556F-1DC3-75C7-E491DA801903}"/>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F095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9" name="Google Shape;938;p36">
              <a:extLst>
                <a:ext uri="{FF2B5EF4-FFF2-40B4-BE49-F238E27FC236}">
                  <a16:creationId xmlns:a16="http://schemas.microsoft.com/office/drawing/2014/main" id="{233166E7-BE0C-23A4-A99C-D9D1B6370AD5}"/>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0" name="Google Shape;939;p36">
              <a:extLst>
                <a:ext uri="{FF2B5EF4-FFF2-40B4-BE49-F238E27FC236}">
                  <a16:creationId xmlns:a16="http://schemas.microsoft.com/office/drawing/2014/main" id="{56E30B15-A6B3-7872-1100-4DF8045BDD62}"/>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1" name="Google Shape;940;p36">
              <a:extLst>
                <a:ext uri="{FF2B5EF4-FFF2-40B4-BE49-F238E27FC236}">
                  <a16:creationId xmlns:a16="http://schemas.microsoft.com/office/drawing/2014/main" id="{93C5633F-93ED-16A0-1A13-AACB2FB21058}"/>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2" name="Google Shape;941;p36">
              <a:extLst>
                <a:ext uri="{FF2B5EF4-FFF2-40B4-BE49-F238E27FC236}">
                  <a16:creationId xmlns:a16="http://schemas.microsoft.com/office/drawing/2014/main" id="{276A4509-9EA9-7317-7F55-47B8203C064E}"/>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3" name="Google Shape;942;p36">
              <a:extLst>
                <a:ext uri="{FF2B5EF4-FFF2-40B4-BE49-F238E27FC236}">
                  <a16:creationId xmlns:a16="http://schemas.microsoft.com/office/drawing/2014/main" id="{7D1EFC4A-50C2-8B91-DB01-6491525A51E5}"/>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943;p36">
              <a:extLst>
                <a:ext uri="{FF2B5EF4-FFF2-40B4-BE49-F238E27FC236}">
                  <a16:creationId xmlns:a16="http://schemas.microsoft.com/office/drawing/2014/main" id="{D5C83153-99FB-354B-F192-8F79885E33AD}"/>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5" name="Google Shape;944;p36">
              <a:extLst>
                <a:ext uri="{FF2B5EF4-FFF2-40B4-BE49-F238E27FC236}">
                  <a16:creationId xmlns:a16="http://schemas.microsoft.com/office/drawing/2014/main" id="{2C2DA4B2-229D-B0C3-13D0-F1108DB9A5AF}"/>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6" name="Google Shape;945;p36">
              <a:extLst>
                <a:ext uri="{FF2B5EF4-FFF2-40B4-BE49-F238E27FC236}">
                  <a16:creationId xmlns:a16="http://schemas.microsoft.com/office/drawing/2014/main" id="{A5F83D62-BAAB-E719-0E95-64B2E1F84D33}"/>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946;p36">
              <a:extLst>
                <a:ext uri="{FF2B5EF4-FFF2-40B4-BE49-F238E27FC236}">
                  <a16:creationId xmlns:a16="http://schemas.microsoft.com/office/drawing/2014/main" id="{2272EAEA-FBD9-0143-017A-ABFF71C92232}"/>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8" name="Google Shape;947;p36">
              <a:extLst>
                <a:ext uri="{FF2B5EF4-FFF2-40B4-BE49-F238E27FC236}">
                  <a16:creationId xmlns:a16="http://schemas.microsoft.com/office/drawing/2014/main" id="{596B932F-8823-FA00-04E9-68E4FA3E202A}"/>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9" name="Google Shape;948;p36">
              <a:extLst>
                <a:ext uri="{FF2B5EF4-FFF2-40B4-BE49-F238E27FC236}">
                  <a16:creationId xmlns:a16="http://schemas.microsoft.com/office/drawing/2014/main" id="{0A199D44-C549-6DFC-0279-2104F7793066}"/>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0" name="Google Shape;949;p36">
              <a:extLst>
                <a:ext uri="{FF2B5EF4-FFF2-40B4-BE49-F238E27FC236}">
                  <a16:creationId xmlns:a16="http://schemas.microsoft.com/office/drawing/2014/main" id="{90A945FC-D664-3F46-388A-A01D45D313CB}"/>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1" name="Google Shape;950;p36">
              <a:extLst>
                <a:ext uri="{FF2B5EF4-FFF2-40B4-BE49-F238E27FC236}">
                  <a16:creationId xmlns:a16="http://schemas.microsoft.com/office/drawing/2014/main" id="{EF6E5131-E46B-4BA9-B322-80616AB346ED}"/>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2" name="Google Shape;951;p36">
              <a:extLst>
                <a:ext uri="{FF2B5EF4-FFF2-40B4-BE49-F238E27FC236}">
                  <a16:creationId xmlns:a16="http://schemas.microsoft.com/office/drawing/2014/main" id="{4525001A-969F-DE8F-3725-AFD1EFB035DC}"/>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3" name="Google Shape;952;p36">
              <a:extLst>
                <a:ext uri="{FF2B5EF4-FFF2-40B4-BE49-F238E27FC236}">
                  <a16:creationId xmlns:a16="http://schemas.microsoft.com/office/drawing/2014/main" id="{5072FBA2-1DB6-1117-8CAD-F4A441D3520B}"/>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4" name="Google Shape;953;p36">
              <a:extLst>
                <a:ext uri="{FF2B5EF4-FFF2-40B4-BE49-F238E27FC236}">
                  <a16:creationId xmlns:a16="http://schemas.microsoft.com/office/drawing/2014/main" id="{077F3C9C-8A0D-7B7E-00DB-AF58864E3D75}"/>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5" name="Google Shape;954;p36">
              <a:extLst>
                <a:ext uri="{FF2B5EF4-FFF2-40B4-BE49-F238E27FC236}">
                  <a16:creationId xmlns:a16="http://schemas.microsoft.com/office/drawing/2014/main" id="{84A15A63-41E6-63EB-6586-09EE68C28415}"/>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6" name="Google Shape;955;p36">
              <a:extLst>
                <a:ext uri="{FF2B5EF4-FFF2-40B4-BE49-F238E27FC236}">
                  <a16:creationId xmlns:a16="http://schemas.microsoft.com/office/drawing/2014/main" id="{F1D732B0-C312-1E47-5BF4-BB77E47CB599}"/>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7" name="Google Shape;956;p36">
              <a:extLst>
                <a:ext uri="{FF2B5EF4-FFF2-40B4-BE49-F238E27FC236}">
                  <a16:creationId xmlns:a16="http://schemas.microsoft.com/office/drawing/2014/main" id="{B2600573-3D2B-6A51-CE48-0415BCCD3370}"/>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8" name="Google Shape;957;p36">
              <a:extLst>
                <a:ext uri="{FF2B5EF4-FFF2-40B4-BE49-F238E27FC236}">
                  <a16:creationId xmlns:a16="http://schemas.microsoft.com/office/drawing/2014/main" id="{F3B9DC3D-D53A-0BF9-62FA-EC4F6625DB13}"/>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9" name="Google Shape;958;p36">
              <a:extLst>
                <a:ext uri="{FF2B5EF4-FFF2-40B4-BE49-F238E27FC236}">
                  <a16:creationId xmlns:a16="http://schemas.microsoft.com/office/drawing/2014/main" id="{50633125-2541-5F6B-5986-10D4A329364A}"/>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0" name="Google Shape;959;p36">
              <a:extLst>
                <a:ext uri="{FF2B5EF4-FFF2-40B4-BE49-F238E27FC236}">
                  <a16:creationId xmlns:a16="http://schemas.microsoft.com/office/drawing/2014/main" id="{308EB95B-E426-C2C6-43BE-86E6A78871D1}"/>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71" name="TextBox 70">
            <a:extLst>
              <a:ext uri="{FF2B5EF4-FFF2-40B4-BE49-F238E27FC236}">
                <a16:creationId xmlns:a16="http://schemas.microsoft.com/office/drawing/2014/main" id="{0D072A66-3581-728B-8677-60E15FE7EFB7}"/>
              </a:ext>
            </a:extLst>
          </p:cNvPr>
          <p:cNvSpPr txBox="1"/>
          <p:nvPr/>
        </p:nvSpPr>
        <p:spPr>
          <a:xfrm>
            <a:off x="4794205" y="2350593"/>
            <a:ext cx="6448807" cy="3785652"/>
          </a:xfrm>
          <a:prstGeom prst="rect">
            <a:avLst/>
          </a:prstGeom>
          <a:noFill/>
        </p:spPr>
        <p:txBody>
          <a:bodyPr wrap="square">
            <a:spAutoFit/>
          </a:bodyPr>
          <a:lstStyle/>
          <a:p>
            <a:pPr algn="ctr"/>
            <a:r>
              <a:rPr lang="vi-VN" sz="4800" dirty="0">
                <a:latin typeface="+mj-lt"/>
              </a:rPr>
              <a:t>HS ghi lại những kinh nghiệm của bản thân sau khi viết bài văn nghị luận về một vấn đề cần giải quyết.</a:t>
            </a:r>
            <a:endParaRPr lang="en-SG" sz="4800" dirty="0">
              <a:latin typeface="+mj-lt"/>
            </a:endParaRPr>
          </a:p>
        </p:txBody>
      </p:sp>
    </p:spTree>
    <p:extLst>
      <p:ext uri="{BB962C8B-B14F-4D97-AF65-F5344CB8AC3E}">
        <p14:creationId xmlns:p14="http://schemas.microsoft.com/office/powerpoint/2010/main" val="292547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0E1C7-8779-2263-2630-A2FE566A639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F448EE9-E313-F398-CFCC-68E1A773A4C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BCEC265-3721-E339-0C0E-C3A696573A43}"/>
              </a:ext>
            </a:extLst>
          </p:cNvPr>
          <p:cNvSpPr txBox="1"/>
          <p:nvPr/>
        </p:nvSpPr>
        <p:spPr>
          <a:xfrm>
            <a:off x="3198281" y="155832"/>
            <a:ext cx="6096000" cy="6695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vụ</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endParaRPr kumimoji="0" lang="en-SG" sz="28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C49C71E5-58A9-05D7-885A-8A4AB79FDAAE}"/>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663D40-A73D-2F3B-4847-53519823D6C9}"/>
              </a:ext>
            </a:extLst>
          </p:cNvPr>
          <p:cNvSpPr txBox="1"/>
          <p:nvPr/>
        </p:nvSpPr>
        <p:spPr>
          <a:xfrm>
            <a:off x="3563783" y="73341"/>
            <a:ext cx="7268753" cy="834524"/>
          </a:xfrm>
          <a:prstGeom prst="rect">
            <a:avLst/>
          </a:prstGeom>
          <a:noFill/>
        </p:spPr>
        <p:txBody>
          <a:bodyPr wrap="square">
            <a:spAutoFit/>
          </a:bodyPr>
          <a:lstStyle/>
          <a:p>
            <a:pPr algn="just">
              <a:lnSpc>
                <a:spcPct val="150000"/>
              </a:lnSpc>
              <a:spcAft>
                <a:spcPts val="800"/>
              </a:spcAft>
            </a:pPr>
            <a:r>
              <a:rPr lang="en-US" sz="3600" b="1"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600" b="1"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3600" b="1"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b="1"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khởi</a:t>
            </a:r>
            <a:r>
              <a:rPr lang="vi-VN" sz="3600" b="1"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động</a:t>
            </a:r>
            <a:endParaRPr lang="en-SG" sz="36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Graphic 1866">
            <a:extLst>
              <a:ext uri="{FF2B5EF4-FFF2-40B4-BE49-F238E27FC236}">
                <a16:creationId xmlns:a16="http://schemas.microsoft.com/office/drawing/2014/main" id="{FE8F1EF7-36BA-3575-6E57-DF212164077D}"/>
              </a:ext>
            </a:extLst>
          </p:cNvPr>
          <p:cNvSpPr/>
          <p:nvPr/>
        </p:nvSpPr>
        <p:spPr>
          <a:xfrm>
            <a:off x="584165" y="2475530"/>
            <a:ext cx="2411243" cy="1348577"/>
          </a:xfrm>
          <a:custGeom>
            <a:avLst/>
            <a:gdLst>
              <a:gd name="connsiteX0" fmla="*/ 144012 w 6980289"/>
              <a:gd name="connsiteY0" fmla="*/ 1472094 h 5347915"/>
              <a:gd name="connsiteX1" fmla="*/ 900774 w 6980289"/>
              <a:gd name="connsiteY1" fmla="*/ 455205 h 5347915"/>
              <a:gd name="connsiteX2" fmla="*/ 2595557 w 6980289"/>
              <a:gd name="connsiteY2" fmla="*/ 13817 h 5347915"/>
              <a:gd name="connsiteX3" fmla="*/ 4408546 w 6980289"/>
              <a:gd name="connsiteY3" fmla="*/ 644467 h 5347915"/>
              <a:gd name="connsiteX4" fmla="*/ 5125874 w 6980289"/>
              <a:gd name="connsiteY4" fmla="*/ 849445 h 5347915"/>
              <a:gd name="connsiteX5" fmla="*/ 6371362 w 6980289"/>
              <a:gd name="connsiteY5" fmla="*/ 1456378 h 5347915"/>
              <a:gd name="connsiteX6" fmla="*/ 6852185 w 6980289"/>
              <a:gd name="connsiteY6" fmla="*/ 3766000 h 5347915"/>
              <a:gd name="connsiteX7" fmla="*/ 5322946 w 6980289"/>
              <a:gd name="connsiteY7" fmla="*/ 5224277 h 5347915"/>
              <a:gd name="connsiteX8" fmla="*/ 4108984 w 6980289"/>
              <a:gd name="connsiteY8" fmla="*/ 5326766 h 5347915"/>
              <a:gd name="connsiteX9" fmla="*/ 2327524 w 6980289"/>
              <a:gd name="connsiteY9" fmla="*/ 5263711 h 5347915"/>
              <a:gd name="connsiteX10" fmla="*/ 917442 w 6980289"/>
              <a:gd name="connsiteY10" fmla="*/ 4584102 h 5347915"/>
              <a:gd name="connsiteX11" fmla="*/ 9996 w 6980289"/>
              <a:gd name="connsiteY11" fmla="*/ 2086933 h 5347915"/>
              <a:gd name="connsiteX12" fmla="*/ 144012 w 6980289"/>
              <a:gd name="connsiteY12" fmla="*/ 1472094 h 53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80289" h="5347915">
                <a:moveTo>
                  <a:pt x="144012" y="1472094"/>
                </a:moveTo>
                <a:cubicBezTo>
                  <a:pt x="187637" y="1354937"/>
                  <a:pt x="390900" y="840206"/>
                  <a:pt x="900774" y="455205"/>
                </a:cubicBezTo>
                <a:cubicBezTo>
                  <a:pt x="1600671" y="-73242"/>
                  <a:pt x="2413629" y="-6091"/>
                  <a:pt x="2595557" y="13817"/>
                </a:cubicBezTo>
                <a:cubicBezTo>
                  <a:pt x="3172772" y="76967"/>
                  <a:pt x="3187726" y="298043"/>
                  <a:pt x="4408546" y="644467"/>
                </a:cubicBezTo>
                <a:cubicBezTo>
                  <a:pt x="4752970" y="742193"/>
                  <a:pt x="4841838" y="750099"/>
                  <a:pt x="5125874" y="849445"/>
                </a:cubicBezTo>
                <a:cubicBezTo>
                  <a:pt x="5616887" y="1021085"/>
                  <a:pt x="6059800" y="1175867"/>
                  <a:pt x="6371362" y="1456378"/>
                </a:cubicBezTo>
                <a:cubicBezTo>
                  <a:pt x="6935338" y="1964156"/>
                  <a:pt x="7136410" y="2944373"/>
                  <a:pt x="6852185" y="3766000"/>
                </a:cubicBezTo>
                <a:cubicBezTo>
                  <a:pt x="6556433" y="4621155"/>
                  <a:pt x="5819294" y="5061114"/>
                  <a:pt x="5322946" y="5224277"/>
                </a:cubicBezTo>
                <a:cubicBezTo>
                  <a:pt x="5111300" y="5293810"/>
                  <a:pt x="4777258" y="5304859"/>
                  <a:pt x="4108984" y="5326766"/>
                </a:cubicBezTo>
                <a:cubicBezTo>
                  <a:pt x="3219921" y="5355913"/>
                  <a:pt x="2775389" y="5370486"/>
                  <a:pt x="2327524" y="5263711"/>
                </a:cubicBezTo>
                <a:cubicBezTo>
                  <a:pt x="2002054" y="5186082"/>
                  <a:pt x="1433888" y="5050541"/>
                  <a:pt x="917442" y="4584102"/>
                </a:cubicBezTo>
                <a:cubicBezTo>
                  <a:pt x="-106781" y="3658844"/>
                  <a:pt x="-5721" y="2264003"/>
                  <a:pt x="9996" y="2086933"/>
                </a:cubicBezTo>
                <a:cubicBezTo>
                  <a:pt x="38380" y="1766607"/>
                  <a:pt x="117628" y="1542865"/>
                  <a:pt x="144012" y="1472094"/>
                </a:cubicBezTo>
                <a:close/>
              </a:path>
            </a:pathLst>
          </a:custGeom>
          <a:solidFill>
            <a:schemeClr val="accent5">
              <a:lumMod val="20000"/>
              <a:lumOff val="80000"/>
            </a:schemeClr>
          </a:solidFill>
          <a:ln w="9525"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sym typeface="Arial"/>
            </a:endParaRPr>
          </a:p>
        </p:txBody>
      </p:sp>
      <p:sp>
        <p:nvSpPr>
          <p:cNvPr id="10" name="Graphic 1866">
            <a:extLst>
              <a:ext uri="{FF2B5EF4-FFF2-40B4-BE49-F238E27FC236}">
                <a16:creationId xmlns:a16="http://schemas.microsoft.com/office/drawing/2014/main" id="{FFE7A270-D790-C71D-C294-D39D7D4B8B24}"/>
              </a:ext>
            </a:extLst>
          </p:cNvPr>
          <p:cNvSpPr/>
          <p:nvPr/>
        </p:nvSpPr>
        <p:spPr>
          <a:xfrm>
            <a:off x="5128408" y="3554733"/>
            <a:ext cx="2066617" cy="1391251"/>
          </a:xfrm>
          <a:custGeom>
            <a:avLst/>
            <a:gdLst>
              <a:gd name="connsiteX0" fmla="*/ 144012 w 6980289"/>
              <a:gd name="connsiteY0" fmla="*/ 1472094 h 5347915"/>
              <a:gd name="connsiteX1" fmla="*/ 900774 w 6980289"/>
              <a:gd name="connsiteY1" fmla="*/ 455205 h 5347915"/>
              <a:gd name="connsiteX2" fmla="*/ 2595557 w 6980289"/>
              <a:gd name="connsiteY2" fmla="*/ 13817 h 5347915"/>
              <a:gd name="connsiteX3" fmla="*/ 4408546 w 6980289"/>
              <a:gd name="connsiteY3" fmla="*/ 644467 h 5347915"/>
              <a:gd name="connsiteX4" fmla="*/ 5125874 w 6980289"/>
              <a:gd name="connsiteY4" fmla="*/ 849445 h 5347915"/>
              <a:gd name="connsiteX5" fmla="*/ 6371362 w 6980289"/>
              <a:gd name="connsiteY5" fmla="*/ 1456378 h 5347915"/>
              <a:gd name="connsiteX6" fmla="*/ 6852185 w 6980289"/>
              <a:gd name="connsiteY6" fmla="*/ 3766000 h 5347915"/>
              <a:gd name="connsiteX7" fmla="*/ 5322946 w 6980289"/>
              <a:gd name="connsiteY7" fmla="*/ 5224277 h 5347915"/>
              <a:gd name="connsiteX8" fmla="*/ 4108984 w 6980289"/>
              <a:gd name="connsiteY8" fmla="*/ 5326766 h 5347915"/>
              <a:gd name="connsiteX9" fmla="*/ 2327524 w 6980289"/>
              <a:gd name="connsiteY9" fmla="*/ 5263711 h 5347915"/>
              <a:gd name="connsiteX10" fmla="*/ 917442 w 6980289"/>
              <a:gd name="connsiteY10" fmla="*/ 4584102 h 5347915"/>
              <a:gd name="connsiteX11" fmla="*/ 9996 w 6980289"/>
              <a:gd name="connsiteY11" fmla="*/ 2086933 h 5347915"/>
              <a:gd name="connsiteX12" fmla="*/ 144012 w 6980289"/>
              <a:gd name="connsiteY12" fmla="*/ 1472094 h 53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80289" h="5347915">
                <a:moveTo>
                  <a:pt x="144012" y="1472094"/>
                </a:moveTo>
                <a:cubicBezTo>
                  <a:pt x="187637" y="1354937"/>
                  <a:pt x="390900" y="840206"/>
                  <a:pt x="900774" y="455205"/>
                </a:cubicBezTo>
                <a:cubicBezTo>
                  <a:pt x="1600671" y="-73242"/>
                  <a:pt x="2413629" y="-6091"/>
                  <a:pt x="2595557" y="13817"/>
                </a:cubicBezTo>
                <a:cubicBezTo>
                  <a:pt x="3172772" y="76967"/>
                  <a:pt x="3187726" y="298043"/>
                  <a:pt x="4408546" y="644467"/>
                </a:cubicBezTo>
                <a:cubicBezTo>
                  <a:pt x="4752970" y="742193"/>
                  <a:pt x="4841838" y="750099"/>
                  <a:pt x="5125874" y="849445"/>
                </a:cubicBezTo>
                <a:cubicBezTo>
                  <a:pt x="5616887" y="1021085"/>
                  <a:pt x="6059800" y="1175867"/>
                  <a:pt x="6371362" y="1456378"/>
                </a:cubicBezTo>
                <a:cubicBezTo>
                  <a:pt x="6935338" y="1964156"/>
                  <a:pt x="7136410" y="2944373"/>
                  <a:pt x="6852185" y="3766000"/>
                </a:cubicBezTo>
                <a:cubicBezTo>
                  <a:pt x="6556433" y="4621155"/>
                  <a:pt x="5819294" y="5061114"/>
                  <a:pt x="5322946" y="5224277"/>
                </a:cubicBezTo>
                <a:cubicBezTo>
                  <a:pt x="5111300" y="5293810"/>
                  <a:pt x="4777258" y="5304859"/>
                  <a:pt x="4108984" y="5326766"/>
                </a:cubicBezTo>
                <a:cubicBezTo>
                  <a:pt x="3219921" y="5355913"/>
                  <a:pt x="2775389" y="5370486"/>
                  <a:pt x="2327524" y="5263711"/>
                </a:cubicBezTo>
                <a:cubicBezTo>
                  <a:pt x="2002054" y="5186082"/>
                  <a:pt x="1433888" y="5050541"/>
                  <a:pt x="917442" y="4584102"/>
                </a:cubicBezTo>
                <a:cubicBezTo>
                  <a:pt x="-106781" y="3658844"/>
                  <a:pt x="-5721" y="2264003"/>
                  <a:pt x="9996" y="2086933"/>
                </a:cubicBezTo>
                <a:cubicBezTo>
                  <a:pt x="38380" y="1766607"/>
                  <a:pt x="117628" y="1542865"/>
                  <a:pt x="144012" y="1472094"/>
                </a:cubicBezTo>
                <a:close/>
              </a:path>
            </a:pathLst>
          </a:custGeom>
          <a:solidFill>
            <a:schemeClr val="accent2">
              <a:lumMod val="40000"/>
              <a:lumOff val="60000"/>
            </a:schemeClr>
          </a:solidFill>
          <a:ln w="9525"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sym typeface="Arial"/>
            </a:endParaRPr>
          </a:p>
        </p:txBody>
      </p:sp>
      <p:sp>
        <p:nvSpPr>
          <p:cNvPr id="11" name="Graphic 1866">
            <a:extLst>
              <a:ext uri="{FF2B5EF4-FFF2-40B4-BE49-F238E27FC236}">
                <a16:creationId xmlns:a16="http://schemas.microsoft.com/office/drawing/2014/main" id="{04328C47-BCDA-5168-C973-0C4B9F61F70B}"/>
              </a:ext>
            </a:extLst>
          </p:cNvPr>
          <p:cNvSpPr/>
          <p:nvPr/>
        </p:nvSpPr>
        <p:spPr>
          <a:xfrm>
            <a:off x="9198752" y="2214408"/>
            <a:ext cx="2270825" cy="1522265"/>
          </a:xfrm>
          <a:custGeom>
            <a:avLst/>
            <a:gdLst>
              <a:gd name="connsiteX0" fmla="*/ 144012 w 6980289"/>
              <a:gd name="connsiteY0" fmla="*/ 1472094 h 5347915"/>
              <a:gd name="connsiteX1" fmla="*/ 900774 w 6980289"/>
              <a:gd name="connsiteY1" fmla="*/ 455205 h 5347915"/>
              <a:gd name="connsiteX2" fmla="*/ 2595557 w 6980289"/>
              <a:gd name="connsiteY2" fmla="*/ 13817 h 5347915"/>
              <a:gd name="connsiteX3" fmla="*/ 4408546 w 6980289"/>
              <a:gd name="connsiteY3" fmla="*/ 644467 h 5347915"/>
              <a:gd name="connsiteX4" fmla="*/ 5125874 w 6980289"/>
              <a:gd name="connsiteY4" fmla="*/ 849445 h 5347915"/>
              <a:gd name="connsiteX5" fmla="*/ 6371362 w 6980289"/>
              <a:gd name="connsiteY5" fmla="*/ 1456378 h 5347915"/>
              <a:gd name="connsiteX6" fmla="*/ 6852185 w 6980289"/>
              <a:gd name="connsiteY6" fmla="*/ 3766000 h 5347915"/>
              <a:gd name="connsiteX7" fmla="*/ 5322946 w 6980289"/>
              <a:gd name="connsiteY7" fmla="*/ 5224277 h 5347915"/>
              <a:gd name="connsiteX8" fmla="*/ 4108984 w 6980289"/>
              <a:gd name="connsiteY8" fmla="*/ 5326766 h 5347915"/>
              <a:gd name="connsiteX9" fmla="*/ 2327524 w 6980289"/>
              <a:gd name="connsiteY9" fmla="*/ 5263711 h 5347915"/>
              <a:gd name="connsiteX10" fmla="*/ 917442 w 6980289"/>
              <a:gd name="connsiteY10" fmla="*/ 4584102 h 5347915"/>
              <a:gd name="connsiteX11" fmla="*/ 9996 w 6980289"/>
              <a:gd name="connsiteY11" fmla="*/ 2086933 h 5347915"/>
              <a:gd name="connsiteX12" fmla="*/ 144012 w 6980289"/>
              <a:gd name="connsiteY12" fmla="*/ 1472094 h 53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80289" h="5347915">
                <a:moveTo>
                  <a:pt x="144012" y="1472094"/>
                </a:moveTo>
                <a:cubicBezTo>
                  <a:pt x="187637" y="1354937"/>
                  <a:pt x="390900" y="840206"/>
                  <a:pt x="900774" y="455205"/>
                </a:cubicBezTo>
                <a:cubicBezTo>
                  <a:pt x="1600671" y="-73242"/>
                  <a:pt x="2413629" y="-6091"/>
                  <a:pt x="2595557" y="13817"/>
                </a:cubicBezTo>
                <a:cubicBezTo>
                  <a:pt x="3172772" y="76967"/>
                  <a:pt x="3187726" y="298043"/>
                  <a:pt x="4408546" y="644467"/>
                </a:cubicBezTo>
                <a:cubicBezTo>
                  <a:pt x="4752970" y="742193"/>
                  <a:pt x="4841838" y="750099"/>
                  <a:pt x="5125874" y="849445"/>
                </a:cubicBezTo>
                <a:cubicBezTo>
                  <a:pt x="5616887" y="1021085"/>
                  <a:pt x="6059800" y="1175867"/>
                  <a:pt x="6371362" y="1456378"/>
                </a:cubicBezTo>
                <a:cubicBezTo>
                  <a:pt x="6935338" y="1964156"/>
                  <a:pt x="7136410" y="2944373"/>
                  <a:pt x="6852185" y="3766000"/>
                </a:cubicBezTo>
                <a:cubicBezTo>
                  <a:pt x="6556433" y="4621155"/>
                  <a:pt x="5819294" y="5061114"/>
                  <a:pt x="5322946" y="5224277"/>
                </a:cubicBezTo>
                <a:cubicBezTo>
                  <a:pt x="5111300" y="5293810"/>
                  <a:pt x="4777258" y="5304859"/>
                  <a:pt x="4108984" y="5326766"/>
                </a:cubicBezTo>
                <a:cubicBezTo>
                  <a:pt x="3219921" y="5355913"/>
                  <a:pt x="2775389" y="5370486"/>
                  <a:pt x="2327524" y="5263711"/>
                </a:cubicBezTo>
                <a:cubicBezTo>
                  <a:pt x="2002054" y="5186082"/>
                  <a:pt x="1433888" y="5050541"/>
                  <a:pt x="917442" y="4584102"/>
                </a:cubicBezTo>
                <a:cubicBezTo>
                  <a:pt x="-106781" y="3658844"/>
                  <a:pt x="-5721" y="2264003"/>
                  <a:pt x="9996" y="2086933"/>
                </a:cubicBezTo>
                <a:cubicBezTo>
                  <a:pt x="38380" y="1766607"/>
                  <a:pt x="117628" y="1542865"/>
                  <a:pt x="144012" y="1472094"/>
                </a:cubicBezTo>
                <a:close/>
              </a:path>
            </a:pathLst>
          </a:custGeom>
          <a:solidFill>
            <a:schemeClr val="accent1"/>
          </a:solidFill>
          <a:ln w="9525"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sym typeface="Arial"/>
            </a:endParaRPr>
          </a:p>
        </p:txBody>
      </p:sp>
      <p:sp>
        <p:nvSpPr>
          <p:cNvPr id="12" name="TextBox 11">
            <a:extLst>
              <a:ext uri="{FF2B5EF4-FFF2-40B4-BE49-F238E27FC236}">
                <a16:creationId xmlns:a16="http://schemas.microsoft.com/office/drawing/2014/main" id="{D6CFFA25-E0DB-ABB6-1896-27E2E3ED39CF}"/>
              </a:ext>
            </a:extLst>
          </p:cNvPr>
          <p:cNvSpPr txBox="1"/>
          <p:nvPr/>
        </p:nvSpPr>
        <p:spPr>
          <a:xfrm>
            <a:off x="113312" y="4003251"/>
            <a:ext cx="3407113" cy="2800767"/>
          </a:xfrm>
          <a:prstGeom prst="rect">
            <a:avLst/>
          </a:prstGeom>
          <a:noFill/>
        </p:spPr>
        <p:txBody>
          <a:bodyPr wrap="square">
            <a:spAutoFit/>
          </a:bodyPr>
          <a:lstStyle/>
          <a:p>
            <a:pPr algn="ctr"/>
            <a:r>
              <a:rPr lang="vi-VN" sz="4400" dirty="0">
                <a:solidFill>
                  <a:schemeClr val="bg1">
                    <a:lumMod val="10000"/>
                  </a:schemeClr>
                </a:solidFill>
                <a:latin typeface="+mj-lt"/>
              </a:rPr>
              <a:t>Gian lận trong thi cử; bạo lực học đường,...</a:t>
            </a:r>
            <a:endParaRPr lang="en-SG" sz="4400" dirty="0">
              <a:solidFill>
                <a:schemeClr val="bg1">
                  <a:lumMod val="10000"/>
                </a:schemeClr>
              </a:solidFill>
              <a:latin typeface="+mj-lt"/>
            </a:endParaRPr>
          </a:p>
        </p:txBody>
      </p:sp>
      <p:sp>
        <p:nvSpPr>
          <p:cNvPr id="13" name="TextBox 12">
            <a:extLst>
              <a:ext uri="{FF2B5EF4-FFF2-40B4-BE49-F238E27FC236}">
                <a16:creationId xmlns:a16="http://schemas.microsoft.com/office/drawing/2014/main" id="{24DFA57E-A139-CC30-59DD-FA46C0A9CDB9}"/>
              </a:ext>
            </a:extLst>
          </p:cNvPr>
          <p:cNvSpPr txBox="1"/>
          <p:nvPr/>
        </p:nvSpPr>
        <p:spPr>
          <a:xfrm>
            <a:off x="3884507" y="4945984"/>
            <a:ext cx="4486205" cy="1446550"/>
          </a:xfrm>
          <a:prstGeom prst="rect">
            <a:avLst/>
          </a:prstGeom>
          <a:noFill/>
        </p:spPr>
        <p:txBody>
          <a:bodyPr wrap="square">
            <a:spAutoFit/>
          </a:bodyPr>
          <a:lstStyle/>
          <a:p>
            <a:pPr algn="ctr"/>
            <a:r>
              <a:rPr lang="vi-VN" sz="4400" dirty="0">
                <a:solidFill>
                  <a:schemeClr val="bg1">
                    <a:lumMod val="10000"/>
                  </a:schemeClr>
                </a:solidFill>
                <a:latin typeface="+mj-lt"/>
              </a:rPr>
              <a:t>Bất đồng với quan điểm của cha mẹ</a:t>
            </a:r>
            <a:endParaRPr lang="en-SG" sz="4400" dirty="0">
              <a:solidFill>
                <a:schemeClr val="bg1">
                  <a:lumMod val="10000"/>
                </a:schemeClr>
              </a:solidFill>
              <a:latin typeface="+mj-lt"/>
            </a:endParaRPr>
          </a:p>
        </p:txBody>
      </p:sp>
      <p:sp>
        <p:nvSpPr>
          <p:cNvPr id="14" name="TextBox 13">
            <a:extLst>
              <a:ext uri="{FF2B5EF4-FFF2-40B4-BE49-F238E27FC236}">
                <a16:creationId xmlns:a16="http://schemas.microsoft.com/office/drawing/2014/main" id="{ECDA0A6B-D1DF-FA4C-842D-317C37BD2DFE}"/>
              </a:ext>
            </a:extLst>
          </p:cNvPr>
          <p:cNvSpPr txBox="1"/>
          <p:nvPr/>
        </p:nvSpPr>
        <p:spPr>
          <a:xfrm>
            <a:off x="8370712" y="3863158"/>
            <a:ext cx="3762885" cy="2123658"/>
          </a:xfrm>
          <a:prstGeom prst="rect">
            <a:avLst/>
          </a:prstGeom>
          <a:noFill/>
        </p:spPr>
        <p:txBody>
          <a:bodyPr wrap="square">
            <a:spAutoFit/>
          </a:bodyPr>
          <a:lstStyle/>
          <a:p>
            <a:pPr lvl="0" algn="ctr">
              <a:defRPr/>
            </a:pPr>
            <a:r>
              <a:rPr lang="vi-VN" sz="4400" dirty="0">
                <a:solidFill>
                  <a:schemeClr val="bg1">
                    <a:lumMod val="10000"/>
                  </a:schemeClr>
                </a:solidFill>
                <a:latin typeface="+mj-lt"/>
              </a:rPr>
              <a:t>Thiếu sự tự tin, mục tiêu, ý chí, nghị lực,...</a:t>
            </a:r>
            <a:endParaRPr kumimoji="0" lang="en-SG" sz="8000" b="0" i="0" u="none" strike="noStrike" kern="1200" cap="none" spc="0" normalizeH="0" baseline="0" noProof="0" dirty="0">
              <a:ln>
                <a:noFill/>
              </a:ln>
              <a:solidFill>
                <a:schemeClr val="bg1">
                  <a:lumMod val="10000"/>
                </a:schemeClr>
              </a:solidFill>
              <a:effectLst/>
              <a:uLnTx/>
              <a:uFillTx/>
              <a:latin typeface="+mj-lt"/>
            </a:endParaRPr>
          </a:p>
        </p:txBody>
      </p:sp>
      <p:pic>
        <p:nvPicPr>
          <p:cNvPr id="15" name="Picture 14">
            <a:extLst>
              <a:ext uri="{FF2B5EF4-FFF2-40B4-BE49-F238E27FC236}">
                <a16:creationId xmlns:a16="http://schemas.microsoft.com/office/drawing/2014/main" id="{EDB3D8B1-91E5-5292-4D01-0B5A94E974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12188" y="1097379"/>
            <a:ext cx="2695647" cy="2695647"/>
          </a:xfrm>
          <a:prstGeom prst="rect">
            <a:avLst/>
          </a:prstGeom>
        </p:spPr>
      </p:pic>
      <p:pic>
        <p:nvPicPr>
          <p:cNvPr id="17" name="Picture 16">
            <a:extLst>
              <a:ext uri="{FF2B5EF4-FFF2-40B4-BE49-F238E27FC236}">
                <a16:creationId xmlns:a16="http://schemas.microsoft.com/office/drawing/2014/main" id="{5879DA9E-91FD-322E-2026-E7E1C88ABD8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96112" y="1908200"/>
            <a:ext cx="2983985" cy="2955293"/>
          </a:xfrm>
          <a:prstGeom prst="rect">
            <a:avLst/>
          </a:prstGeom>
        </p:spPr>
      </p:pic>
      <p:pic>
        <p:nvPicPr>
          <p:cNvPr id="18" name="Picture 17">
            <a:extLst>
              <a:ext uri="{FF2B5EF4-FFF2-40B4-BE49-F238E27FC236}">
                <a16:creationId xmlns:a16="http://schemas.microsoft.com/office/drawing/2014/main" id="{9D235455-A0C6-D510-B1CB-914E582FFB6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5263" y="1668963"/>
            <a:ext cx="3407113" cy="2030145"/>
          </a:xfrm>
          <a:prstGeom prst="rect">
            <a:avLst/>
          </a:prstGeom>
        </p:spPr>
      </p:pic>
    </p:spTree>
    <p:extLst>
      <p:ext uri="{BB962C8B-B14F-4D97-AF65-F5344CB8AC3E}">
        <p14:creationId xmlns:p14="http://schemas.microsoft.com/office/powerpoint/2010/main" val="219313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down)">
                                      <p:cBhvr>
                                        <p:cTn id="8" dur="500"/>
                                        <p:tgtEl>
                                          <p:spTgt spid="18"/>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p:tgtEl>
                                          <p:spTgt spid="17"/>
                                        </p:tgtEl>
                                        <p:attrNameLst>
                                          <p:attrName>ppt_y</p:attrName>
                                        </p:attrNameLst>
                                      </p:cBhvr>
                                      <p:tavLst>
                                        <p:tav tm="0">
                                          <p:val>
                                            <p:strVal val="#ppt_y-#ppt_h*1.125000"/>
                                          </p:val>
                                        </p:tav>
                                        <p:tav tm="100000">
                                          <p:val>
                                            <p:strVal val="#ppt_y"/>
                                          </p:val>
                                        </p:tav>
                                      </p:tavLst>
                                    </p:anim>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ntr" presetSubtype="2"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p:tgtEl>
                                          <p:spTgt spid="15"/>
                                        </p:tgtEl>
                                        <p:attrNameLst>
                                          <p:attrName>ppt_x</p:attrName>
                                        </p:attrNameLst>
                                      </p:cBhvr>
                                      <p:tavLst>
                                        <p:tav tm="0">
                                          <p:val>
                                            <p:strVal val="#ppt_x+#ppt_w*1.125000"/>
                                          </p:val>
                                        </p:tav>
                                        <p:tav tm="100000">
                                          <p:val>
                                            <p:strVal val="#ppt_x"/>
                                          </p:val>
                                        </p:tav>
                                      </p:tavLst>
                                    </p:anim>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2" presetClass="entr" presetSubtype="4"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1EB90-FDC8-6B4B-E42A-AC5A6BC3B846}"/>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696C9B3-0A13-6498-561C-A178E74A7C1C}"/>
              </a:ext>
            </a:extLst>
          </p:cNvPr>
          <p:cNvPicPr>
            <a:picLocks noChangeAspect="1"/>
          </p:cNvPicPr>
          <p:nvPr/>
        </p:nvPicPr>
        <p:blipFill rotWithShape="1">
          <a:blip r:embed="rId3">
            <a:clrChange>
              <a:clrFrom>
                <a:srgbClr val="FFFFFF"/>
              </a:clrFrom>
              <a:clrTo>
                <a:srgbClr val="FFFFFF">
                  <a:alpha val="0"/>
                </a:srgbClr>
              </a:clrTo>
            </a:clrChange>
          </a:blip>
          <a:srcRect t="38989" r="4286"/>
          <a:stretch/>
        </p:blipFill>
        <p:spPr>
          <a:xfrm>
            <a:off x="744744" y="544109"/>
            <a:ext cx="10971187" cy="4767187"/>
          </a:xfrm>
          <a:prstGeom prst="rect">
            <a:avLst/>
          </a:prstGeom>
        </p:spPr>
      </p:pic>
      <p:sp>
        <p:nvSpPr>
          <p:cNvPr id="5" name="Rectangle 4"/>
          <p:cNvSpPr/>
          <p:nvPr/>
        </p:nvSpPr>
        <p:spPr>
          <a:xfrm>
            <a:off x="97428" y="0"/>
            <a:ext cx="3005951" cy="646331"/>
          </a:xfrm>
          <a:prstGeom prst="rect">
            <a:avLst/>
          </a:prstGeom>
        </p:spPr>
        <p:txBody>
          <a:bodyPr wrap="none">
            <a:spAutoFit/>
          </a:bodyPr>
          <a:lstStyle/>
          <a:p>
            <a:r>
              <a:rPr lang="en-US" dirty="0" err="1">
                <a:solidFill>
                  <a:schemeClr val="bg1"/>
                </a:solidFill>
              </a:rPr>
              <a:t>Nguyễn</a:t>
            </a:r>
            <a:r>
              <a:rPr lang="en-US" dirty="0">
                <a:solidFill>
                  <a:schemeClr val="bg1"/>
                </a:solidFill>
              </a:rPr>
              <a:t> </a:t>
            </a:r>
            <a:r>
              <a:rPr lang="en-US" dirty="0" err="1">
                <a:solidFill>
                  <a:schemeClr val="bg1"/>
                </a:solidFill>
              </a:rPr>
              <a:t>Nhâm</a:t>
            </a:r>
            <a:r>
              <a:rPr lang="en-US" dirty="0">
                <a:solidFill>
                  <a:schemeClr val="bg1"/>
                </a:solidFill>
              </a:rPr>
              <a:t> 0981713891</a:t>
            </a:r>
          </a:p>
          <a:p>
            <a:pPr algn="ctr"/>
            <a:r>
              <a:rPr lang="en-US" dirty="0">
                <a:solidFill>
                  <a:schemeClr val="bg1"/>
                </a:solidFill>
              </a:rPr>
              <a:t>359</a:t>
            </a:r>
          </a:p>
        </p:txBody>
      </p:sp>
    </p:spTree>
    <p:extLst>
      <p:ext uri="{BB962C8B-B14F-4D97-AF65-F5344CB8AC3E}">
        <p14:creationId xmlns:p14="http://schemas.microsoft.com/office/powerpoint/2010/main" val="30562115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553096" y="159529"/>
            <a:ext cx="6096000" cy="748988"/>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a:t>
            </a:r>
            <a:r>
              <a:rPr kumimoji="0" lang="en-US" sz="4267"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động</a:t>
            </a:r>
            <a:r>
              <a:rPr kumimoji="0" lang="en-US" sz="4267"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vận</a:t>
            </a:r>
            <a:r>
              <a:rPr kumimoji="0" lang="en-US" sz="4267"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dụng</a:t>
            </a:r>
            <a:endParaRPr kumimoji="0" lang="en-SG" sz="4267" b="1"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2" name="Google Shape;503;p21">
            <a:extLst>
              <a:ext uri="{FF2B5EF4-FFF2-40B4-BE49-F238E27FC236}">
                <a16:creationId xmlns:a16="http://schemas.microsoft.com/office/drawing/2014/main" id="{0152E0DF-CD9B-EF5D-4D51-18B2A082BC7F}"/>
              </a:ext>
            </a:extLst>
          </p:cNvPr>
          <p:cNvCxnSpPr>
            <a:cxnSpLocks/>
          </p:cNvCxnSpPr>
          <p:nvPr/>
        </p:nvCxnSpPr>
        <p:spPr>
          <a:xfrm rot="5400000">
            <a:off x="3811996" y="467825"/>
            <a:ext cx="1215243" cy="3352767"/>
          </a:xfrm>
          <a:prstGeom prst="bentConnector3">
            <a:avLst>
              <a:gd name="adj1" fmla="val 50000"/>
            </a:avLst>
          </a:prstGeom>
          <a:noFill/>
          <a:ln w="19050" cap="flat" cmpd="sng">
            <a:solidFill>
              <a:srgbClr val="F44B4B"/>
            </a:solidFill>
            <a:prstDash val="solid"/>
            <a:round/>
            <a:headEnd type="none" w="med" len="med"/>
            <a:tailEnd type="stealth" w="med" len="med"/>
          </a:ln>
        </p:spPr>
      </p:cxnSp>
      <p:cxnSp>
        <p:nvCxnSpPr>
          <p:cNvPr id="4" name="Google Shape;504;p21">
            <a:extLst>
              <a:ext uri="{FF2B5EF4-FFF2-40B4-BE49-F238E27FC236}">
                <a16:creationId xmlns:a16="http://schemas.microsoft.com/office/drawing/2014/main" id="{49F2E33A-1FE1-231B-6813-CB1E0B61C5B3}"/>
              </a:ext>
            </a:extLst>
          </p:cNvPr>
          <p:cNvCxnSpPr>
            <a:cxnSpLocks/>
          </p:cNvCxnSpPr>
          <p:nvPr/>
        </p:nvCxnSpPr>
        <p:spPr>
          <a:xfrm rot="16200000" flipH="1">
            <a:off x="7164423" y="468165"/>
            <a:ext cx="1215243" cy="3352087"/>
          </a:xfrm>
          <a:prstGeom prst="bentConnector3">
            <a:avLst>
              <a:gd name="adj1" fmla="val 50000"/>
            </a:avLst>
          </a:prstGeom>
          <a:noFill/>
          <a:ln w="19050" cap="flat" cmpd="sng">
            <a:solidFill>
              <a:srgbClr val="FEB01B"/>
            </a:solidFill>
            <a:prstDash val="solid"/>
            <a:round/>
            <a:headEnd type="none" w="med" len="med"/>
            <a:tailEnd type="stealth" w="med" len="med"/>
          </a:ln>
        </p:spPr>
      </p:cxnSp>
      <p:sp>
        <p:nvSpPr>
          <p:cNvPr id="12" name="Google Shape;495;p21">
            <a:extLst>
              <a:ext uri="{FF2B5EF4-FFF2-40B4-BE49-F238E27FC236}">
                <a16:creationId xmlns:a16="http://schemas.microsoft.com/office/drawing/2014/main" id="{091FEBC7-D2EA-6DF0-9C61-36A8E97887CC}"/>
              </a:ext>
            </a:extLst>
          </p:cNvPr>
          <p:cNvSpPr/>
          <p:nvPr/>
        </p:nvSpPr>
        <p:spPr>
          <a:xfrm>
            <a:off x="1162514" y="2814268"/>
            <a:ext cx="3115164"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 name="Google Shape;496;p21">
            <a:extLst>
              <a:ext uri="{FF2B5EF4-FFF2-40B4-BE49-F238E27FC236}">
                <a16:creationId xmlns:a16="http://schemas.microsoft.com/office/drawing/2014/main" id="{AE89B65C-94DE-4B1D-E439-FDC4C3D4E273}"/>
              </a:ext>
            </a:extLst>
          </p:cNvPr>
          <p:cNvSpPr txBox="1"/>
          <p:nvPr/>
        </p:nvSpPr>
        <p:spPr>
          <a:xfrm>
            <a:off x="1046067" y="2762504"/>
            <a:ext cx="3115200" cy="703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01</a:t>
            </a:r>
            <a:endParaRPr kumimoji="0" sz="3733"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14" name="Google Shape;499;p21">
            <a:extLst>
              <a:ext uri="{FF2B5EF4-FFF2-40B4-BE49-F238E27FC236}">
                <a16:creationId xmlns:a16="http://schemas.microsoft.com/office/drawing/2014/main" id="{E21B9551-1135-5317-2D4B-4B679BA4F340}"/>
              </a:ext>
            </a:extLst>
          </p:cNvPr>
          <p:cNvSpPr/>
          <p:nvPr/>
        </p:nvSpPr>
        <p:spPr>
          <a:xfrm>
            <a:off x="7760225" y="2736111"/>
            <a:ext cx="3875897"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 name="Google Shape;500;p21">
            <a:extLst>
              <a:ext uri="{FF2B5EF4-FFF2-40B4-BE49-F238E27FC236}">
                <a16:creationId xmlns:a16="http://schemas.microsoft.com/office/drawing/2014/main" id="{6FBCC2E4-525A-DEB8-3981-2E7482C8C9EE}"/>
              </a:ext>
            </a:extLst>
          </p:cNvPr>
          <p:cNvSpPr txBox="1"/>
          <p:nvPr/>
        </p:nvSpPr>
        <p:spPr>
          <a:xfrm>
            <a:off x="7757010" y="2736111"/>
            <a:ext cx="3875897" cy="703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rPr>
              <a:t>02</a:t>
            </a:r>
            <a:endParaRPr kumimoji="0" sz="3733"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16" name="Google Shape;501;p21">
            <a:extLst>
              <a:ext uri="{FF2B5EF4-FFF2-40B4-BE49-F238E27FC236}">
                <a16:creationId xmlns:a16="http://schemas.microsoft.com/office/drawing/2014/main" id="{1EF36769-4CCC-59C0-8D75-F1614B7B7EC9}"/>
              </a:ext>
            </a:extLst>
          </p:cNvPr>
          <p:cNvSpPr/>
          <p:nvPr/>
        </p:nvSpPr>
        <p:spPr>
          <a:xfrm>
            <a:off x="3389985" y="1183947"/>
            <a:ext cx="5412017"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BF9000">
              <a:lumMod val="40000"/>
              <a:lumOff val="6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 name="Google Shape;502;p21">
            <a:extLst>
              <a:ext uri="{FF2B5EF4-FFF2-40B4-BE49-F238E27FC236}">
                <a16:creationId xmlns:a16="http://schemas.microsoft.com/office/drawing/2014/main" id="{82303EAA-E20A-523B-42E9-D6D3AFAF9137}"/>
              </a:ext>
            </a:extLst>
          </p:cNvPr>
          <p:cNvSpPr txBox="1"/>
          <p:nvPr/>
        </p:nvSpPr>
        <p:spPr>
          <a:xfrm>
            <a:off x="3352089" y="1086244"/>
            <a:ext cx="5412000" cy="775884"/>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en-US" sz="4800" b="1" dirty="0">
                <a:latin typeface="Times New Roman" panose="02020603050405020304" pitchFamily="18" charset="0"/>
                <a:cs typeface="Times New Roman" panose="02020603050405020304" pitchFamily="18" charset="0"/>
              </a:rPr>
              <a:t>NHIỆM VỤ</a:t>
            </a:r>
            <a:endParaRPr kumimoji="0" sz="4800"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18" name="TextBox 17">
            <a:extLst>
              <a:ext uri="{FF2B5EF4-FFF2-40B4-BE49-F238E27FC236}">
                <a16:creationId xmlns:a16="http://schemas.microsoft.com/office/drawing/2014/main" id="{83ADDF2A-1800-44B0-9ABC-C341F84231D4}"/>
              </a:ext>
            </a:extLst>
          </p:cNvPr>
          <p:cNvSpPr txBox="1"/>
          <p:nvPr/>
        </p:nvSpPr>
        <p:spPr>
          <a:xfrm>
            <a:off x="150984" y="3504213"/>
            <a:ext cx="4372343" cy="2308324"/>
          </a:xfrm>
          <a:prstGeom prst="rect">
            <a:avLst/>
          </a:prstGeom>
          <a:noFill/>
        </p:spPr>
        <p:txBody>
          <a:bodyPr wrap="square">
            <a:spAutoFit/>
          </a:bodyPr>
          <a:lstStyle/>
          <a:p>
            <a:pPr algn="ctr"/>
            <a:r>
              <a:rPr lang="vi-VN" sz="4800" dirty="0">
                <a:solidFill>
                  <a:schemeClr val="bg1">
                    <a:lumMod val="10000"/>
                  </a:schemeClr>
                </a:solidFill>
                <a:latin typeface="+mj-lt"/>
              </a:rPr>
              <a:t>Sửa bài viết cho hoàn chỉnh và công bố.</a:t>
            </a:r>
            <a:endParaRPr lang="en-SG" sz="4800" dirty="0">
              <a:solidFill>
                <a:schemeClr val="bg1">
                  <a:lumMod val="10000"/>
                </a:schemeClr>
              </a:solidFill>
              <a:latin typeface="+mj-lt"/>
            </a:endParaRPr>
          </a:p>
        </p:txBody>
      </p:sp>
      <p:sp>
        <p:nvSpPr>
          <p:cNvPr id="19" name="TextBox 18">
            <a:extLst>
              <a:ext uri="{FF2B5EF4-FFF2-40B4-BE49-F238E27FC236}">
                <a16:creationId xmlns:a16="http://schemas.microsoft.com/office/drawing/2014/main" id="{85B8FB0F-194D-D560-D482-CD322BFBDCA1}"/>
              </a:ext>
            </a:extLst>
          </p:cNvPr>
          <p:cNvSpPr txBox="1"/>
          <p:nvPr/>
        </p:nvSpPr>
        <p:spPr>
          <a:xfrm>
            <a:off x="7260565" y="3315357"/>
            <a:ext cx="4372343" cy="3046988"/>
          </a:xfrm>
          <a:prstGeom prst="rect">
            <a:avLst/>
          </a:prstGeom>
          <a:noFill/>
        </p:spPr>
        <p:txBody>
          <a:bodyPr wrap="square">
            <a:spAutoFit/>
          </a:bodyPr>
          <a:lstStyle/>
          <a:p>
            <a:pPr algn="ctr"/>
            <a:r>
              <a:rPr lang="vi-VN" sz="4800" dirty="0">
                <a:solidFill>
                  <a:schemeClr val="bg1">
                    <a:lumMod val="10000"/>
                  </a:schemeClr>
                </a:solidFill>
                <a:latin typeface="+mj-lt"/>
              </a:rPr>
              <a:t>Chọn một vấn đề cần giải quyết khác để viết bài mới và công bố.</a:t>
            </a:r>
            <a:endParaRPr lang="en-SG" sz="4800" dirty="0">
              <a:solidFill>
                <a:schemeClr val="bg1">
                  <a:lumMod val="10000"/>
                </a:schemeClr>
              </a:solidFill>
              <a:latin typeface="+mj-lt"/>
            </a:endParaRPr>
          </a:p>
        </p:txBody>
      </p:sp>
      <p:sp>
        <p:nvSpPr>
          <p:cNvPr id="20" name="Freeform 4">
            <a:extLst>
              <a:ext uri="{FF2B5EF4-FFF2-40B4-BE49-F238E27FC236}">
                <a16:creationId xmlns:a16="http://schemas.microsoft.com/office/drawing/2014/main" id="{CEA51850-1870-F791-94A9-1D75273BB51A}"/>
              </a:ext>
            </a:extLst>
          </p:cNvPr>
          <p:cNvSpPr/>
          <p:nvPr/>
        </p:nvSpPr>
        <p:spPr>
          <a:xfrm>
            <a:off x="4277678" y="3903671"/>
            <a:ext cx="2835875" cy="296649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812800" rtl="0" eaLnBrk="1" fontAlgn="auto" latinLnBrk="0" hangingPunct="1">
              <a:lnSpc>
                <a:spcPct val="100000"/>
              </a:lnSpc>
              <a:spcBef>
                <a:spcPts val="0"/>
              </a:spcBef>
              <a:spcAft>
                <a:spcPts val="0"/>
              </a:spcAft>
              <a:buClr>
                <a:srgbClr val="000000"/>
              </a:buClr>
              <a:buSzTx/>
              <a:buFontTx/>
              <a:buNone/>
              <a:tabLst/>
              <a:defRPr/>
            </a:pPr>
            <a:endParaRPr kumimoji="0" lang="en-SG" sz="1600" b="0" i="0" u="none" strike="noStrike" kern="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888925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9">
                                            <p:txEl>
                                              <p:pRg st="0" end="0"/>
                                            </p:txEl>
                                          </p:spTgt>
                                        </p:tgtEl>
                                        <p:attrNameLst>
                                          <p:attrName>style.visibility</p:attrName>
                                        </p:attrNameLst>
                                      </p:cBhvr>
                                      <p:to>
                                        <p:strVal val="visible"/>
                                      </p:to>
                                    </p:set>
                                    <p:animEffect transition="in" filter="fade">
                                      <p:cBhvr>
                                        <p:cTn id="48" dur="1000"/>
                                        <p:tgtEl>
                                          <p:spTgt spid="19">
                                            <p:txEl>
                                              <p:pRg st="0" end="0"/>
                                            </p:txEl>
                                          </p:spTgt>
                                        </p:tgtEl>
                                      </p:cBhvr>
                                    </p:animEffect>
                                    <p:anim calcmode="lin" valueType="num">
                                      <p:cBhvr>
                                        <p:cTn id="49"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animBg="1"/>
      <p:bldP spid="17" grpId="0"/>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rcRect b="5825"/>
          <a:stretch/>
        </p:blipFill>
        <p:spPr>
          <a:xfrm>
            <a:off x="0" y="-1"/>
            <a:ext cx="12192000" cy="7516679"/>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3048000" y="30996"/>
            <a:ext cx="6096000" cy="830997"/>
          </a:xfrm>
          <a:prstGeom prst="rect">
            <a:avLst/>
          </a:prstGeom>
          <a:noFill/>
        </p:spPr>
        <p:txBody>
          <a:bodyPr wrap="square">
            <a:spAutoFit/>
          </a:bodyPr>
          <a:lstStyle/>
          <a:p>
            <a:pPr algn="ctr">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Bảng kiểm kĩ năng viết bài văn nghị luận về một vấn đề cần giải quyết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62B29D2D-FE36-7CC7-EEC3-51B00B0FFE43}"/>
              </a:ext>
            </a:extLst>
          </p:cNvPr>
          <p:cNvGraphicFramePr>
            <a:graphicFrameLocks noGrp="1"/>
          </p:cNvGraphicFramePr>
          <p:nvPr>
            <p:extLst>
              <p:ext uri="{D42A27DB-BD31-4B8C-83A1-F6EECF244321}">
                <p14:modId xmlns:p14="http://schemas.microsoft.com/office/powerpoint/2010/main" val="506064908"/>
              </p:ext>
            </p:extLst>
          </p:nvPr>
        </p:nvGraphicFramePr>
        <p:xfrm>
          <a:off x="120527" y="1038891"/>
          <a:ext cx="11950945" cy="5715000"/>
        </p:xfrm>
        <a:graphic>
          <a:graphicData uri="http://schemas.openxmlformats.org/drawingml/2006/table">
            <a:tbl>
              <a:tblPr firstRow="1" firstCol="1" bandRow="1">
                <a:tableStyleId>{1E171933-4619-4E11-9A3F-F7608DF75F80}</a:tableStyleId>
              </a:tblPr>
              <a:tblGrid>
                <a:gridCol w="1014210">
                  <a:extLst>
                    <a:ext uri="{9D8B030D-6E8A-4147-A177-3AD203B41FA5}">
                      <a16:colId xmlns:a16="http://schemas.microsoft.com/office/drawing/2014/main" val="2505379554"/>
                    </a:ext>
                  </a:extLst>
                </a:gridCol>
                <a:gridCol w="9386371">
                  <a:extLst>
                    <a:ext uri="{9D8B030D-6E8A-4147-A177-3AD203B41FA5}">
                      <a16:colId xmlns:a16="http://schemas.microsoft.com/office/drawing/2014/main" val="2791700715"/>
                    </a:ext>
                  </a:extLst>
                </a:gridCol>
                <a:gridCol w="705080">
                  <a:extLst>
                    <a:ext uri="{9D8B030D-6E8A-4147-A177-3AD203B41FA5}">
                      <a16:colId xmlns:a16="http://schemas.microsoft.com/office/drawing/2014/main" val="1853677318"/>
                    </a:ext>
                  </a:extLst>
                </a:gridCol>
                <a:gridCol w="845284">
                  <a:extLst>
                    <a:ext uri="{9D8B030D-6E8A-4147-A177-3AD203B41FA5}">
                      <a16:colId xmlns:a16="http://schemas.microsoft.com/office/drawing/2014/main" val="2353870679"/>
                    </a:ext>
                  </a:extLst>
                </a:gridCol>
              </a:tblGrid>
              <a:tr h="758988">
                <a:tc>
                  <a:txBody>
                    <a:bodyPr/>
                    <a:lstStyle/>
                    <a:p>
                      <a:pPr>
                        <a:lnSpc>
                          <a:spcPct val="100000"/>
                        </a:lnSpc>
                      </a:pPr>
                      <a:endParaRPr lang="en-SG" sz="2500"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500" dirty="0">
                          <a:solidFill>
                            <a:schemeClr val="tx1"/>
                          </a:solidFill>
                          <a:effectLst/>
                          <a:latin typeface="Times New Roman" panose="02020603050405020304" pitchFamily="18" charset="0"/>
                          <a:cs typeface="Times New Roman" panose="02020603050405020304" pitchFamily="18" charset="0"/>
                        </a:rPr>
                        <a:t>Tiêu chí</a:t>
                      </a:r>
                      <a:endParaRPr lang="en-SG" sz="2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500" dirty="0">
                          <a:solidFill>
                            <a:schemeClr val="tx1"/>
                          </a:solidFill>
                          <a:effectLst/>
                          <a:latin typeface="Times New Roman" panose="02020603050405020304" pitchFamily="18" charset="0"/>
                          <a:cs typeface="Times New Roman" panose="02020603050405020304" pitchFamily="18" charset="0"/>
                        </a:rPr>
                        <a:t>Đạt</a:t>
                      </a:r>
                      <a:endParaRPr lang="en-SG" sz="2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500" dirty="0">
                          <a:solidFill>
                            <a:schemeClr val="tx1"/>
                          </a:solidFill>
                          <a:effectLst/>
                          <a:latin typeface="Times New Roman" panose="02020603050405020304" pitchFamily="18" charset="0"/>
                          <a:cs typeface="Times New Roman" panose="02020603050405020304" pitchFamily="18" charset="0"/>
                        </a:rPr>
                        <a:t>Chưa đạt</a:t>
                      </a:r>
                      <a:endParaRPr lang="en-SG" sz="2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3361156623"/>
                  </a:ext>
                </a:extLst>
              </a:tr>
              <a:tr h="379494">
                <a:tc rowSpan="2">
                  <a:txBody>
                    <a:bodyPr/>
                    <a:lstStyle/>
                    <a:p>
                      <a:pPr algn="ctr">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Mở bài</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Giới thiệu vấn đề cần giải quyết</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6342645"/>
                  </a:ext>
                </a:extLst>
              </a:tr>
              <a:tr h="379494">
                <a:tc vMerge="1">
                  <a:txBody>
                    <a:bodyPr/>
                    <a:lstStyle/>
                    <a:p>
                      <a:endParaRPr lang="en-SG"/>
                    </a:p>
                  </a:txBody>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Nêu tầm quan trọng của vấn đề cần giải quyết.</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9324480"/>
                  </a:ext>
                </a:extLst>
              </a:tr>
              <a:tr h="379494">
                <a:tc rowSpan="6">
                  <a:txBody>
                    <a:bodyPr/>
                    <a:lstStyle/>
                    <a:p>
                      <a:pPr algn="ctr">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Thân bài</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Giải thích vấn đề</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9407822"/>
                  </a:ext>
                </a:extLst>
              </a:tr>
              <a:tr h="379494">
                <a:tc vMerge="1">
                  <a:txBody>
                    <a:bodyPr/>
                    <a:lstStyle/>
                    <a:p>
                      <a:endParaRPr lang="en-SG"/>
                    </a:p>
                  </a:txBody>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Trình bày luận điểm phân tích các khía cạnh của vấn đề</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6521172"/>
                  </a:ext>
                </a:extLst>
              </a:tr>
              <a:tr h="379494">
                <a:tc vMerge="1">
                  <a:txBody>
                    <a:bodyPr/>
                    <a:lstStyle/>
                    <a:p>
                      <a:endParaRPr lang="en-SG"/>
                    </a:p>
                  </a:txBody>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Phân tích lí lẽ, bằng chứng để làm sáng tỏ các khía cạnh của vấn đề</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2802834"/>
                  </a:ext>
                </a:extLst>
              </a:tr>
              <a:tr h="379494">
                <a:tc vMerge="1">
                  <a:txBody>
                    <a:bodyPr/>
                    <a:lstStyle/>
                    <a:p>
                      <a:endParaRPr lang="en-SG"/>
                    </a:p>
                  </a:txBody>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Trình bày luận điểm đề xuất các giải pháp</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059631"/>
                  </a:ext>
                </a:extLst>
              </a:tr>
              <a:tr h="379494">
                <a:tc vMerge="1">
                  <a:txBody>
                    <a:bodyPr/>
                    <a:lstStyle/>
                    <a:p>
                      <a:endParaRPr lang="en-SG"/>
                    </a:p>
                  </a:txBody>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Phân tích lí lẽ, bằng chứng để làm sáng tỏ các giải pháp cần thực hiện</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6250170"/>
                  </a:ext>
                </a:extLst>
              </a:tr>
              <a:tr h="379494">
                <a:tc vMerge="1">
                  <a:txBody>
                    <a:bodyPr/>
                    <a:lstStyle/>
                    <a:p>
                      <a:endParaRPr lang="en-SG"/>
                    </a:p>
                  </a:txBody>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Luận điểm, lí lẽ, bằng chứng được sắp xếp theo trình tự hợp lí.</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4962295"/>
                  </a:ext>
                </a:extLst>
              </a:tr>
              <a:tr h="379494">
                <a:tc rowSpan="2">
                  <a:txBody>
                    <a:bodyPr/>
                    <a:lstStyle/>
                    <a:p>
                      <a:pPr algn="ctr">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Kết bài</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Khẳng định lại ý nghĩa của việc khắc phục, giải quyết vấn đề.</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8365738"/>
                  </a:ext>
                </a:extLst>
              </a:tr>
              <a:tr h="379494">
                <a:tc vMerge="1">
                  <a:txBody>
                    <a:bodyPr/>
                    <a:lstStyle/>
                    <a:p>
                      <a:endParaRPr lang="en-SG"/>
                    </a:p>
                  </a:txBody>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Rút ra bài học cho bản thân.</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1694904"/>
                  </a:ext>
                </a:extLst>
              </a:tr>
              <a:tr h="379494">
                <a:tc rowSpan="3">
                  <a:txBody>
                    <a:bodyPr/>
                    <a:lstStyle/>
                    <a:p>
                      <a:pPr algn="ctr">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Diễn đạt</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Không mắc lỗi chính tả, dùng từ, đặt câu</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3373481"/>
                  </a:ext>
                </a:extLst>
              </a:tr>
              <a:tr h="379494">
                <a:tc vMerge="1">
                  <a:txBody>
                    <a:bodyPr/>
                    <a:lstStyle/>
                    <a:p>
                      <a:endParaRPr lang="en-SG"/>
                    </a:p>
                  </a:txBody>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Mở bài lôi cuốn, hấp dẫn</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603309"/>
                  </a:ext>
                </a:extLst>
              </a:tr>
              <a:tr h="379494">
                <a:tc vMerge="1">
                  <a:txBody>
                    <a:bodyPr/>
                    <a:lstStyle/>
                    <a:p>
                      <a:endParaRPr lang="en-SG"/>
                    </a:p>
                  </a:txBody>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Kết bài ấn tượng</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 </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dirty="0">
                          <a:solidFill>
                            <a:schemeClr val="tx1"/>
                          </a:solidFill>
                          <a:effectLst/>
                          <a:latin typeface="Times New Roman" panose="02020603050405020304" pitchFamily="18" charset="0"/>
                          <a:cs typeface="Times New Roman" panose="02020603050405020304" pitchFamily="18" charset="0"/>
                        </a:rPr>
                        <a:t> </a:t>
                      </a:r>
                      <a:endParaRPr lang="en-SG" sz="2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6594163"/>
                  </a:ext>
                </a:extLst>
              </a:tr>
            </a:tbl>
          </a:graphicData>
        </a:graphic>
      </p:graphicFrame>
      <p:sp>
        <p:nvSpPr>
          <p:cNvPr id="4" name="Rectangle 1">
            <a:extLst>
              <a:ext uri="{FF2B5EF4-FFF2-40B4-BE49-F238E27FC236}">
                <a16:creationId xmlns:a16="http://schemas.microsoft.com/office/drawing/2014/main" id="{3DE205C5-157F-74F2-2148-2C664720ACA0}"/>
              </a:ext>
            </a:extLst>
          </p:cNvPr>
          <p:cNvSpPr>
            <a:spLocks noChangeArrowheads="1"/>
          </p:cNvSpPr>
          <p:nvPr/>
        </p:nvSpPr>
        <p:spPr bwMode="auto">
          <a:xfrm>
            <a:off x="3028950" y="1825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SG"/>
          </a:p>
        </p:txBody>
      </p:sp>
    </p:spTree>
    <p:extLst>
      <p:ext uri="{BB962C8B-B14F-4D97-AF65-F5344CB8AC3E}">
        <p14:creationId xmlns:p14="http://schemas.microsoft.com/office/powerpoint/2010/main" val="3109681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198281" y="155832"/>
            <a:ext cx="6096000" cy="6695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vụ</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endParaRPr kumimoji="0" lang="en-SG" sz="28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68348445-ABBB-B5E1-3BD4-8653417409D8}"/>
              </a:ext>
            </a:extLst>
          </p:cNvPr>
          <p:cNvGrpSpPr/>
          <p:nvPr/>
        </p:nvGrpSpPr>
        <p:grpSpPr>
          <a:xfrm>
            <a:off x="2004686" y="691130"/>
            <a:ext cx="9207135" cy="5751781"/>
            <a:chOff x="2305772" y="1070101"/>
            <a:chExt cx="15017671" cy="8839884"/>
          </a:xfrm>
        </p:grpSpPr>
        <p:sp>
          <p:nvSpPr>
            <p:cNvPr id="4" name="Freeform 4">
              <a:extLst>
                <a:ext uri="{FF2B5EF4-FFF2-40B4-BE49-F238E27FC236}">
                  <a16:creationId xmlns:a16="http://schemas.microsoft.com/office/drawing/2014/main" id="{2B2691A7-0D88-4FF8-44C6-ED550B8DAFF8}"/>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grpSp>
          <p:nvGrpSpPr>
            <p:cNvPr id="12" name="Group 11">
              <a:extLst>
                <a:ext uri="{FF2B5EF4-FFF2-40B4-BE49-F238E27FC236}">
                  <a16:creationId xmlns:a16="http://schemas.microsoft.com/office/drawing/2014/main" id="{869DBA6C-3396-C30C-4278-88613ABF0EEB}"/>
                </a:ext>
              </a:extLst>
            </p:cNvPr>
            <p:cNvGrpSpPr/>
            <p:nvPr/>
          </p:nvGrpSpPr>
          <p:grpSpPr>
            <a:xfrm>
              <a:off x="2305772" y="2396800"/>
              <a:ext cx="13676457" cy="5725820"/>
              <a:chOff x="0" y="0"/>
              <a:chExt cx="5065354" cy="2120674"/>
            </a:xfrm>
          </p:grpSpPr>
          <p:sp>
            <p:nvSpPr>
              <p:cNvPr id="18" name="Freeform 6">
                <a:extLst>
                  <a:ext uri="{FF2B5EF4-FFF2-40B4-BE49-F238E27FC236}">
                    <a16:creationId xmlns:a16="http://schemas.microsoft.com/office/drawing/2014/main" id="{3B22FAF3-8F36-0D16-15E7-072E014275D1}"/>
                  </a:ext>
                </a:extLst>
              </p:cNvPr>
              <p:cNvSpPr/>
              <p:nvPr/>
            </p:nvSpPr>
            <p:spPr>
              <a:xfrm>
                <a:off x="0" y="0"/>
                <a:ext cx="5065354" cy="2120674"/>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sym typeface="Arial"/>
                </a:endParaRPr>
              </a:p>
            </p:txBody>
          </p:sp>
          <p:sp>
            <p:nvSpPr>
              <p:cNvPr id="19" name="TextBox 7">
                <a:extLst>
                  <a:ext uri="{FF2B5EF4-FFF2-40B4-BE49-F238E27FC236}">
                    <a16:creationId xmlns:a16="http://schemas.microsoft.com/office/drawing/2014/main" id="{80AB197A-BFB2-E0E7-3930-7B2CE96C76FC}"/>
                  </a:ext>
                </a:extLst>
              </p:cNvPr>
              <p:cNvSpPr txBox="1"/>
              <p:nvPr/>
            </p:nvSpPr>
            <p:spPr>
              <a:xfrm>
                <a:off x="0" y="9525"/>
                <a:ext cx="5065354" cy="1936045"/>
              </a:xfrm>
              <a:prstGeom prst="rect">
                <a:avLst/>
              </a:prstGeom>
            </p:spPr>
            <p:txBody>
              <a:bodyPr lIns="50800" tIns="50800" rIns="50800" bIns="50800" rtlCol="0" anchor="ctr"/>
              <a:lstStyle/>
              <a:p>
                <a:pPr marL="0" marR="0" lvl="0" indent="0" algn="ctr" defTabSz="914377"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grpSp>
        <p:sp>
          <p:nvSpPr>
            <p:cNvPr id="13" name="Freeform 8">
              <a:extLst>
                <a:ext uri="{FF2B5EF4-FFF2-40B4-BE49-F238E27FC236}">
                  <a16:creationId xmlns:a16="http://schemas.microsoft.com/office/drawing/2014/main" id="{C622B982-9134-B21F-8698-6DB6BB5BEEB5}"/>
                </a:ext>
              </a:extLst>
            </p:cNvPr>
            <p:cNvSpPr/>
            <p:nvPr/>
          </p:nvSpPr>
          <p:spPr>
            <a:xfrm rot="1537641">
              <a:off x="14824264" y="6817871"/>
              <a:ext cx="2476026" cy="3092114"/>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sp>
          <p:nvSpPr>
            <p:cNvPr id="14" name="Freeform 10">
              <a:extLst>
                <a:ext uri="{FF2B5EF4-FFF2-40B4-BE49-F238E27FC236}">
                  <a16:creationId xmlns:a16="http://schemas.microsoft.com/office/drawing/2014/main" id="{5302FAB1-362E-337B-D0DA-3754E765AE49}"/>
                </a:ext>
              </a:extLst>
            </p:cNvPr>
            <p:cNvSpPr/>
            <p:nvPr/>
          </p:nvSpPr>
          <p:spPr>
            <a:xfrm>
              <a:off x="8036994" y="1935225"/>
              <a:ext cx="2308527"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sym typeface="Arial"/>
              </a:endParaRPr>
            </a:p>
          </p:txBody>
        </p:sp>
        <p:sp>
          <p:nvSpPr>
            <p:cNvPr id="15" name="Freeform 12">
              <a:extLst>
                <a:ext uri="{FF2B5EF4-FFF2-40B4-BE49-F238E27FC236}">
                  <a16:creationId xmlns:a16="http://schemas.microsoft.com/office/drawing/2014/main" id="{C63D0F71-570A-2490-6BED-2120E5803B02}"/>
                </a:ext>
              </a:extLst>
            </p:cNvPr>
            <p:cNvSpPr/>
            <p:nvPr/>
          </p:nvSpPr>
          <p:spPr>
            <a:xfrm rot="4483766">
              <a:off x="3479054" y="7755039"/>
              <a:ext cx="1488229" cy="2470091"/>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sp>
          <p:nvSpPr>
            <p:cNvPr id="16" name="Freeform 13">
              <a:extLst>
                <a:ext uri="{FF2B5EF4-FFF2-40B4-BE49-F238E27FC236}">
                  <a16:creationId xmlns:a16="http://schemas.microsoft.com/office/drawing/2014/main" id="{55D7D937-DDA2-9B0D-7B56-2DA62B63D71E}"/>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1">
                <a:extLst>
                  <a:ext uri="{96DAC541-7B7A-43D3-8B79-37D633B846F1}">
                    <asvg:svgBlip xmlns:asvg="http://schemas.microsoft.com/office/drawing/2016/SVG/main" r:embed="rId12"/>
                  </a:ext>
                </a:extLst>
              </a:blip>
              <a:stretch>
                <a:fillRect t="-19117" r="-25904"/>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sp>
          <p:nvSpPr>
            <p:cNvPr id="17" name="Freeform 14">
              <a:extLst>
                <a:ext uri="{FF2B5EF4-FFF2-40B4-BE49-F238E27FC236}">
                  <a16:creationId xmlns:a16="http://schemas.microsoft.com/office/drawing/2014/main" id="{83226A6C-039D-B1B2-E664-E8E56DC4B155}"/>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sym typeface="Arial"/>
              </a:endParaRPr>
            </a:p>
          </p:txBody>
        </p:sp>
      </p:grpSp>
      <p:grpSp>
        <p:nvGrpSpPr>
          <p:cNvPr id="20" name="Google Shape;49;p15">
            <a:extLst>
              <a:ext uri="{FF2B5EF4-FFF2-40B4-BE49-F238E27FC236}">
                <a16:creationId xmlns:a16="http://schemas.microsoft.com/office/drawing/2014/main" id="{B1379144-11C5-9743-3350-5B8253E2C725}"/>
              </a:ext>
            </a:extLst>
          </p:cNvPr>
          <p:cNvGrpSpPr/>
          <p:nvPr/>
        </p:nvGrpSpPr>
        <p:grpSpPr>
          <a:xfrm>
            <a:off x="54318" y="4139777"/>
            <a:ext cx="2946156" cy="2854223"/>
            <a:chOff x="457200" y="1608525"/>
            <a:chExt cx="3653750" cy="3648425"/>
          </a:xfrm>
        </p:grpSpPr>
        <p:sp>
          <p:nvSpPr>
            <p:cNvPr id="21" name="Google Shape;50;p15">
              <a:extLst>
                <a:ext uri="{FF2B5EF4-FFF2-40B4-BE49-F238E27FC236}">
                  <a16:creationId xmlns:a16="http://schemas.microsoft.com/office/drawing/2014/main" id="{EED88B54-484B-F93D-5C09-C952C4E8F1C2}"/>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Google Shape;51;p15">
              <a:extLst>
                <a:ext uri="{FF2B5EF4-FFF2-40B4-BE49-F238E27FC236}">
                  <a16:creationId xmlns:a16="http://schemas.microsoft.com/office/drawing/2014/main" id="{2740AE71-2987-519D-07E9-B8FB4095AF8B}"/>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52;p15">
              <a:extLst>
                <a:ext uri="{FF2B5EF4-FFF2-40B4-BE49-F238E27FC236}">
                  <a16:creationId xmlns:a16="http://schemas.microsoft.com/office/drawing/2014/main" id="{4C454A91-4FCB-BFCB-2CDA-062365BC851D}"/>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Google Shape;53;p15">
              <a:extLst>
                <a:ext uri="{FF2B5EF4-FFF2-40B4-BE49-F238E27FC236}">
                  <a16:creationId xmlns:a16="http://schemas.microsoft.com/office/drawing/2014/main" id="{D8F8E9EB-F2B5-E866-9075-D6DD037C96DA}"/>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4;p15">
              <a:extLst>
                <a:ext uri="{FF2B5EF4-FFF2-40B4-BE49-F238E27FC236}">
                  <a16:creationId xmlns:a16="http://schemas.microsoft.com/office/drawing/2014/main" id="{927FF2CF-E6CD-A57E-42E8-CF41B3AEA74C}"/>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5;p15">
              <a:extLst>
                <a:ext uri="{FF2B5EF4-FFF2-40B4-BE49-F238E27FC236}">
                  <a16:creationId xmlns:a16="http://schemas.microsoft.com/office/drawing/2014/main" id="{FFD2E47E-28AA-C03C-259B-9E2344B30A8B}"/>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6;p15">
              <a:extLst>
                <a:ext uri="{FF2B5EF4-FFF2-40B4-BE49-F238E27FC236}">
                  <a16:creationId xmlns:a16="http://schemas.microsoft.com/office/drawing/2014/main" id="{DA967BC1-DD8C-DF79-7C8C-524ACC2E4AEB}"/>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7;p15">
              <a:extLst>
                <a:ext uri="{FF2B5EF4-FFF2-40B4-BE49-F238E27FC236}">
                  <a16:creationId xmlns:a16="http://schemas.microsoft.com/office/drawing/2014/main" id="{DE652CDD-39E5-A26B-7E5A-07D68EACB7A8}"/>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8;p15">
              <a:extLst>
                <a:ext uri="{FF2B5EF4-FFF2-40B4-BE49-F238E27FC236}">
                  <a16:creationId xmlns:a16="http://schemas.microsoft.com/office/drawing/2014/main" id="{4EB69034-05AE-F577-17A0-EA8299B66BBF}"/>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Google Shape;59;p15">
              <a:extLst>
                <a:ext uri="{FF2B5EF4-FFF2-40B4-BE49-F238E27FC236}">
                  <a16:creationId xmlns:a16="http://schemas.microsoft.com/office/drawing/2014/main" id="{D69C1AF5-ECB6-A225-C3F5-F7A1AAE258C8}"/>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60;p15">
              <a:extLst>
                <a:ext uri="{FF2B5EF4-FFF2-40B4-BE49-F238E27FC236}">
                  <a16:creationId xmlns:a16="http://schemas.microsoft.com/office/drawing/2014/main" id="{6CC539A4-2739-B5C2-61DA-EF18E82156E7}"/>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61;p15">
              <a:extLst>
                <a:ext uri="{FF2B5EF4-FFF2-40B4-BE49-F238E27FC236}">
                  <a16:creationId xmlns:a16="http://schemas.microsoft.com/office/drawing/2014/main" id="{D97344B9-33D9-5490-88AC-47CF36BEF766}"/>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2;p15">
              <a:extLst>
                <a:ext uri="{FF2B5EF4-FFF2-40B4-BE49-F238E27FC236}">
                  <a16:creationId xmlns:a16="http://schemas.microsoft.com/office/drawing/2014/main" id="{C5A6E609-66F1-E8B1-2894-7A86281F1069}"/>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3;p15">
              <a:extLst>
                <a:ext uri="{FF2B5EF4-FFF2-40B4-BE49-F238E27FC236}">
                  <a16:creationId xmlns:a16="http://schemas.microsoft.com/office/drawing/2014/main" id="{58C5216C-6135-1328-DF85-5B694B5833C3}"/>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4;p15">
              <a:extLst>
                <a:ext uri="{FF2B5EF4-FFF2-40B4-BE49-F238E27FC236}">
                  <a16:creationId xmlns:a16="http://schemas.microsoft.com/office/drawing/2014/main" id="{C13D7C05-A629-2434-10DA-443E49D91A83}"/>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5;p15">
              <a:extLst>
                <a:ext uri="{FF2B5EF4-FFF2-40B4-BE49-F238E27FC236}">
                  <a16:creationId xmlns:a16="http://schemas.microsoft.com/office/drawing/2014/main" id="{0802D998-46F4-70B9-4C6E-CD3809F530C0}"/>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6;p15">
              <a:extLst>
                <a:ext uri="{FF2B5EF4-FFF2-40B4-BE49-F238E27FC236}">
                  <a16:creationId xmlns:a16="http://schemas.microsoft.com/office/drawing/2014/main" id="{70F49E40-E447-080E-C9A2-9D2A0628A8AC}"/>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7;p15">
              <a:extLst>
                <a:ext uri="{FF2B5EF4-FFF2-40B4-BE49-F238E27FC236}">
                  <a16:creationId xmlns:a16="http://schemas.microsoft.com/office/drawing/2014/main" id="{4781D057-502B-5E70-9716-196EFE768A41}"/>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8;p15">
              <a:extLst>
                <a:ext uri="{FF2B5EF4-FFF2-40B4-BE49-F238E27FC236}">
                  <a16:creationId xmlns:a16="http://schemas.microsoft.com/office/drawing/2014/main" id="{A6CEDC0F-175E-8285-AC81-40010504C094}"/>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0" name="Google Shape;69;p15">
              <a:extLst>
                <a:ext uri="{FF2B5EF4-FFF2-40B4-BE49-F238E27FC236}">
                  <a16:creationId xmlns:a16="http://schemas.microsoft.com/office/drawing/2014/main" id="{5F84CF81-5443-246C-66E4-C41EE54008F4}"/>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0;p15">
              <a:extLst>
                <a:ext uri="{FF2B5EF4-FFF2-40B4-BE49-F238E27FC236}">
                  <a16:creationId xmlns:a16="http://schemas.microsoft.com/office/drawing/2014/main" id="{C3110D32-A4A8-55CC-F5B3-4F41B5C22842}"/>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1;p15">
              <a:extLst>
                <a:ext uri="{FF2B5EF4-FFF2-40B4-BE49-F238E27FC236}">
                  <a16:creationId xmlns:a16="http://schemas.microsoft.com/office/drawing/2014/main" id="{068D5A7E-9348-3AFA-5083-54693894F9E7}"/>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2;p15">
              <a:extLst>
                <a:ext uri="{FF2B5EF4-FFF2-40B4-BE49-F238E27FC236}">
                  <a16:creationId xmlns:a16="http://schemas.microsoft.com/office/drawing/2014/main" id="{DB034968-6D2F-3907-BAEB-ADD34FA67E50}"/>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3;p15">
              <a:extLst>
                <a:ext uri="{FF2B5EF4-FFF2-40B4-BE49-F238E27FC236}">
                  <a16:creationId xmlns:a16="http://schemas.microsoft.com/office/drawing/2014/main" id="{290BDCB3-75EF-5DC9-4640-DED479A3FA06}"/>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4;p15">
              <a:extLst>
                <a:ext uri="{FF2B5EF4-FFF2-40B4-BE49-F238E27FC236}">
                  <a16:creationId xmlns:a16="http://schemas.microsoft.com/office/drawing/2014/main" id="{56B3A9E7-4B73-A6FF-B67F-70C0CABF1D3C}"/>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5;p15">
              <a:extLst>
                <a:ext uri="{FF2B5EF4-FFF2-40B4-BE49-F238E27FC236}">
                  <a16:creationId xmlns:a16="http://schemas.microsoft.com/office/drawing/2014/main" id="{93FBFF98-8FAF-CBAC-A926-AA97B278AB59}"/>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6;p15">
              <a:extLst>
                <a:ext uri="{FF2B5EF4-FFF2-40B4-BE49-F238E27FC236}">
                  <a16:creationId xmlns:a16="http://schemas.microsoft.com/office/drawing/2014/main" id="{4605591F-1BE5-9FE9-ADE6-E1706B50C68C}"/>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7;p15">
              <a:extLst>
                <a:ext uri="{FF2B5EF4-FFF2-40B4-BE49-F238E27FC236}">
                  <a16:creationId xmlns:a16="http://schemas.microsoft.com/office/drawing/2014/main" id="{8C89C1F1-219C-E9F8-E170-41A5819A80D5}"/>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83;p15">
              <a:extLst>
                <a:ext uri="{FF2B5EF4-FFF2-40B4-BE49-F238E27FC236}">
                  <a16:creationId xmlns:a16="http://schemas.microsoft.com/office/drawing/2014/main" id="{2FD62389-1447-D438-3989-583EB98E503D}"/>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0" name="Google Shape;84;p15">
              <a:extLst>
                <a:ext uri="{FF2B5EF4-FFF2-40B4-BE49-F238E27FC236}">
                  <a16:creationId xmlns:a16="http://schemas.microsoft.com/office/drawing/2014/main" id="{1F822737-C5E7-9972-AA5E-406B855B260C}"/>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85;p15">
              <a:extLst>
                <a:ext uri="{FF2B5EF4-FFF2-40B4-BE49-F238E27FC236}">
                  <a16:creationId xmlns:a16="http://schemas.microsoft.com/office/drawing/2014/main" id="{F02DD69A-B41C-4BEE-30B6-E1D13CA761AB}"/>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86;p15">
              <a:extLst>
                <a:ext uri="{FF2B5EF4-FFF2-40B4-BE49-F238E27FC236}">
                  <a16:creationId xmlns:a16="http://schemas.microsoft.com/office/drawing/2014/main" id="{F52A3643-F2EF-5D2D-675E-5AB0DE46981B}"/>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87;p15">
              <a:extLst>
                <a:ext uri="{FF2B5EF4-FFF2-40B4-BE49-F238E27FC236}">
                  <a16:creationId xmlns:a16="http://schemas.microsoft.com/office/drawing/2014/main" id="{DFBEA13D-D818-E26A-46BF-6D7D76BDC301}"/>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88;p15">
              <a:extLst>
                <a:ext uri="{FF2B5EF4-FFF2-40B4-BE49-F238E27FC236}">
                  <a16:creationId xmlns:a16="http://schemas.microsoft.com/office/drawing/2014/main" id="{026DF4E1-A648-B37C-CAAE-10E9C906D94D}"/>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TextBox 54">
            <a:extLst>
              <a:ext uri="{FF2B5EF4-FFF2-40B4-BE49-F238E27FC236}">
                <a16:creationId xmlns:a16="http://schemas.microsoft.com/office/drawing/2014/main" id="{F3A38AC4-B3F3-6F95-3E41-A8FE1BCE8152}"/>
              </a:ext>
            </a:extLst>
          </p:cNvPr>
          <p:cNvSpPr txBox="1"/>
          <p:nvPr/>
        </p:nvSpPr>
        <p:spPr>
          <a:xfrm>
            <a:off x="1953446" y="1622013"/>
            <a:ext cx="8521013" cy="4647041"/>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HS đọc khung Yêu cầu cần đạt trong SGK, tên đề mục phần kĩ năng Viết và trả lời câu hỏi sau để xác định nhiệm vụ học tập: Dựa vào yêu cầu cần đạt và tên đề mục phần kĩ năng Viết, cho biết ở bài học này, chúng ta sẽ thực hiện nhiệm vụ viết nào.</a:t>
            </a:r>
            <a:endParaRPr kumimoji="0" lang="en-SG" sz="3733"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SG" sz="7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31481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198281" y="155832"/>
            <a:ext cx="6096000" cy="6695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vụ</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endParaRPr kumimoji="0" lang="en-SG" sz="28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A00B317E-9F55-49B5-1CD0-463F4FF7E095}"/>
              </a:ext>
            </a:extLst>
          </p:cNvPr>
          <p:cNvGrpSpPr/>
          <p:nvPr/>
        </p:nvGrpSpPr>
        <p:grpSpPr>
          <a:xfrm>
            <a:off x="5359077" y="1200437"/>
            <a:ext cx="5812059" cy="5408707"/>
            <a:chOff x="5359078" y="1200436"/>
            <a:chExt cx="5812058" cy="4932478"/>
          </a:xfrm>
        </p:grpSpPr>
        <p:pic>
          <p:nvPicPr>
            <p:cNvPr id="4" name="图片 10245" descr="22">
              <a:extLst>
                <a:ext uri="{FF2B5EF4-FFF2-40B4-BE49-F238E27FC236}">
                  <a16:creationId xmlns:a16="http://schemas.microsoft.com/office/drawing/2014/main" id="{2C39EDF7-8B1F-2F0A-07D5-99C88B53590C}"/>
                </a:ext>
              </a:extLst>
            </p:cNvPr>
            <p:cNvPicPr>
              <a:picLocks noChangeAspect="1"/>
            </p:cNvPicPr>
            <p:nvPr/>
          </p:nvPicPr>
          <p:blipFill>
            <a:blip r:embed="rId3"/>
            <a:stretch>
              <a:fillRect/>
            </a:stretch>
          </p:blipFill>
          <p:spPr>
            <a:xfrm>
              <a:off x="5359078" y="1200436"/>
              <a:ext cx="5812058" cy="4917497"/>
            </a:xfrm>
            <a:prstGeom prst="rect">
              <a:avLst/>
            </a:prstGeom>
            <a:noFill/>
            <a:ln w="9525">
              <a:noFill/>
            </a:ln>
          </p:spPr>
        </p:pic>
        <p:sp>
          <p:nvSpPr>
            <p:cNvPr id="6" name="TextBox 5">
              <a:extLst>
                <a:ext uri="{FF2B5EF4-FFF2-40B4-BE49-F238E27FC236}">
                  <a16:creationId xmlns:a16="http://schemas.microsoft.com/office/drawing/2014/main" id="{D51D6984-4C9E-7F92-9F6E-48CCAEBA28C8}"/>
                </a:ext>
              </a:extLst>
            </p:cNvPr>
            <p:cNvSpPr txBox="1"/>
            <p:nvPr/>
          </p:nvSpPr>
          <p:spPr>
            <a:xfrm>
              <a:off x="5848333" y="2655040"/>
              <a:ext cx="5135353" cy="3477874"/>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vi-VN" sz="4400" dirty="0">
                  <a:effectLst/>
                  <a:latin typeface="Times New Roman" panose="02020603050405020304" pitchFamily="18" charset="0"/>
                  <a:ea typeface="Calibri" panose="020F0502020204030204" pitchFamily="34" charset="0"/>
                </a:rPr>
                <a:t>V</a:t>
              </a:r>
              <a:r>
                <a:rPr lang="vi-VN" sz="4400" dirty="0">
                  <a:solidFill>
                    <a:srgbClr val="000000"/>
                  </a:solidFill>
                  <a:effectLst/>
                  <a:latin typeface="Times New Roman" panose="02020603050405020304" pitchFamily="18" charset="0"/>
                  <a:ea typeface="Times New Roman" panose="02020603050405020304" pitchFamily="18" charset="0"/>
                </a:rPr>
                <a:t>iết bài văn nghị luận về một vấn đề cần giải quyết, đưa ra được giải pháp khả thi, thuyết phục.</a:t>
              </a:r>
              <a:endParaRPr kumimoji="0" lang="en-SG" sz="255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7" name="Group 6">
            <a:extLst>
              <a:ext uri="{FF2B5EF4-FFF2-40B4-BE49-F238E27FC236}">
                <a16:creationId xmlns:a16="http://schemas.microsoft.com/office/drawing/2014/main" id="{CB763BEF-061E-85DB-500B-31789E75285E}"/>
              </a:ext>
            </a:extLst>
          </p:cNvPr>
          <p:cNvGrpSpPr/>
          <p:nvPr/>
        </p:nvGrpSpPr>
        <p:grpSpPr>
          <a:xfrm>
            <a:off x="830451" y="2023568"/>
            <a:ext cx="3698176" cy="4834432"/>
            <a:chOff x="862249" y="1737359"/>
            <a:chExt cx="3698176" cy="4834432"/>
          </a:xfrm>
        </p:grpSpPr>
        <p:sp>
          <p:nvSpPr>
            <p:cNvPr id="8" name="Freeform 20">
              <a:extLst>
                <a:ext uri="{FF2B5EF4-FFF2-40B4-BE49-F238E27FC236}">
                  <a16:creationId xmlns:a16="http://schemas.microsoft.com/office/drawing/2014/main" id="{68E71525-BEC7-7858-FB12-274FF76E3EAC}"/>
                </a:ext>
              </a:extLst>
            </p:cNvPr>
            <p:cNvSpPr/>
            <p:nvPr/>
          </p:nvSpPr>
          <p:spPr>
            <a:xfrm>
              <a:off x="1148080" y="1737359"/>
              <a:ext cx="3190135" cy="1816069"/>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nchor="t"/>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NHIỆM VỤ HỌC TẬP</a:t>
              </a:r>
              <a:endParaRPr kumimoji="0" lang="en-SG"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Freeform 21">
              <a:extLst>
                <a:ext uri="{FF2B5EF4-FFF2-40B4-BE49-F238E27FC236}">
                  <a16:creationId xmlns:a16="http://schemas.microsoft.com/office/drawing/2014/main" id="{001BF241-7EF4-860A-C46A-74BEA203D790}"/>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6">
                <a:extLst>
                  <a:ext uri="{96DAC541-7B7A-43D3-8B79-37D633B846F1}">
                    <asvg:svgBlip xmlns:asvg="http://schemas.microsoft.com/office/drawing/2016/SVG/main" r:embed="rId7"/>
                  </a:ext>
                </a:extLst>
              </a:blip>
              <a:stretch>
                <a:fillRect r="-69273" b="-52568"/>
              </a:stretch>
            </a:blipFill>
            <a:ln cap="sq">
              <a:noFill/>
              <a:prstDash val="solid"/>
              <a:miter/>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Tree>
    <p:extLst>
      <p:ext uri="{BB962C8B-B14F-4D97-AF65-F5344CB8AC3E}">
        <p14:creationId xmlns:p14="http://schemas.microsoft.com/office/powerpoint/2010/main" val="1477439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1EB90-FDC8-6B4B-E42A-AC5A6BC3B84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AC53AC6A-D5FB-A513-8E00-066EE05A85C2}"/>
              </a:ext>
            </a:extLst>
          </p:cNvPr>
          <p:cNvPicPr>
            <a:picLocks noChangeAspect="1"/>
          </p:cNvPicPr>
          <p:nvPr/>
        </p:nvPicPr>
        <p:blipFill rotWithShape="1">
          <a:blip r:embed="rId3">
            <a:clrChange>
              <a:clrFrom>
                <a:srgbClr val="FFFFFF"/>
              </a:clrFrom>
              <a:clrTo>
                <a:srgbClr val="FFFFFF">
                  <a:alpha val="0"/>
                </a:srgbClr>
              </a:clrTo>
            </a:clrChange>
          </a:blip>
          <a:srcRect t="38989" r="1250"/>
          <a:stretch/>
        </p:blipFill>
        <p:spPr>
          <a:xfrm>
            <a:off x="-81280" y="514839"/>
            <a:ext cx="12687739" cy="5389396"/>
          </a:xfrm>
          <a:prstGeom prst="rect">
            <a:avLst/>
          </a:prstGeom>
        </p:spPr>
      </p:pic>
    </p:spTree>
    <p:extLst>
      <p:ext uri="{BB962C8B-B14F-4D97-AF65-F5344CB8AC3E}">
        <p14:creationId xmlns:p14="http://schemas.microsoft.com/office/powerpoint/2010/main" val="1806856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B703E-B5B3-C167-C34D-C2AFBB6377ED}"/>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270;p51">
            <a:extLst>
              <a:ext uri="{FF2B5EF4-FFF2-40B4-BE49-F238E27FC236}">
                <a16:creationId xmlns:a16="http://schemas.microsoft.com/office/drawing/2014/main" id="{3D6C40C2-5D6B-4AB0-FECA-B8F9843A2186}"/>
              </a:ext>
            </a:extLst>
          </p:cNvPr>
          <p:cNvSpPr txBox="1">
            <a:spLocks/>
          </p:cNvSpPr>
          <p:nvPr/>
        </p:nvSpPr>
        <p:spPr>
          <a:xfrm>
            <a:off x="2794386" y="3505956"/>
            <a:ext cx="6603228" cy="2099200"/>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7000"/>
              <a:buFont typeface="Denk One"/>
              <a:buNone/>
              <a:defRPr sz="7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r>
              <a:rPr lang="vi-VN" b="1" dirty="0">
                <a:solidFill>
                  <a:schemeClr val="bg1">
                    <a:lumMod val="10000"/>
                  </a:schemeClr>
                </a:solidFill>
              </a:rPr>
              <a:t>Hoạt động tìm hiểu tri thức về kiểu bài</a:t>
            </a:r>
            <a:endParaRPr lang="en-SG" dirty="0">
              <a:solidFill>
                <a:schemeClr val="bg1">
                  <a:lumMod val="10000"/>
                </a:schemeClr>
              </a:solidFill>
            </a:endParaRPr>
          </a:p>
        </p:txBody>
      </p:sp>
      <p:sp>
        <p:nvSpPr>
          <p:cNvPr id="5" name="Google Shape;1272;p51">
            <a:extLst>
              <a:ext uri="{FF2B5EF4-FFF2-40B4-BE49-F238E27FC236}">
                <a16:creationId xmlns:a16="http://schemas.microsoft.com/office/drawing/2014/main" id="{400D137E-6171-1FD4-2A91-D57C7FDA71EB}"/>
              </a:ext>
            </a:extLst>
          </p:cNvPr>
          <p:cNvSpPr txBox="1">
            <a:spLocks/>
          </p:cNvSpPr>
          <p:nvPr/>
        </p:nvSpPr>
        <p:spPr>
          <a:xfrm>
            <a:off x="4961679" y="236614"/>
            <a:ext cx="1899291" cy="1743053"/>
          </a:xfrm>
          <a:prstGeom prst="rect">
            <a:avLst/>
          </a:prstGeom>
          <a:solidFill>
            <a:srgbClr val="F9DB0E">
              <a:lumMod val="20000"/>
              <a:lumOff val="80000"/>
            </a:srgbClr>
          </a:solid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5000"/>
              <a:buFont typeface="Denk One"/>
              <a:buNone/>
              <a:defRPr sz="13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1219170" rtl="0" eaLnBrk="1" fontAlgn="auto" latinLnBrk="0" hangingPunct="1">
              <a:lnSpc>
                <a:spcPct val="115000"/>
              </a:lnSpc>
              <a:spcBef>
                <a:spcPts val="0"/>
              </a:spcBef>
              <a:spcAft>
                <a:spcPts val="0"/>
              </a:spcAft>
              <a:buClr>
                <a:srgbClr val="2A1B4C"/>
              </a:buClr>
              <a:buSzPts val="5000"/>
              <a:buFont typeface="Denk One"/>
              <a:buNone/>
              <a:tabLst/>
              <a:defRPr/>
            </a:pPr>
            <a:r>
              <a:rPr kumimoji="0" lang="en" sz="10666" b="1" i="0" u="none" strike="noStrike" kern="0" cap="none" spc="0" normalizeH="0" baseline="0" noProof="0" dirty="0">
                <a:ln>
                  <a:noFill/>
                </a:ln>
                <a:solidFill>
                  <a:srgbClr val="2A1B4C"/>
                </a:solidFill>
                <a:effectLst/>
                <a:uLnTx/>
                <a:uFillTx/>
                <a:latin typeface="Denk One"/>
                <a:sym typeface="Denk One"/>
              </a:rPr>
              <a:t>I</a:t>
            </a:r>
          </a:p>
        </p:txBody>
      </p:sp>
      <p:sp>
        <p:nvSpPr>
          <p:cNvPr id="6" name="Google Shape;1290;p51">
            <a:extLst>
              <a:ext uri="{FF2B5EF4-FFF2-40B4-BE49-F238E27FC236}">
                <a16:creationId xmlns:a16="http://schemas.microsoft.com/office/drawing/2014/main" id="{4384F7BE-6F38-A8F6-1B1A-696689CD2AAF}"/>
              </a:ext>
            </a:extLst>
          </p:cNvPr>
          <p:cNvSpPr/>
          <p:nvPr/>
        </p:nvSpPr>
        <p:spPr>
          <a:xfrm>
            <a:off x="3751566" y="2575889"/>
            <a:ext cx="4441879" cy="98623"/>
          </a:xfrm>
          <a:custGeom>
            <a:avLst/>
            <a:gdLst/>
            <a:ahLst/>
            <a:cxnLst/>
            <a:rect l="l" t="t" r="r" b="b"/>
            <a:pathLst>
              <a:path w="14773" h="328" extrusionOk="0">
                <a:moveTo>
                  <a:pt x="8311" y="0"/>
                </a:moveTo>
                <a:cubicBezTo>
                  <a:pt x="8003" y="0"/>
                  <a:pt x="7695" y="2"/>
                  <a:pt x="7387" y="5"/>
                </a:cubicBezTo>
                <a:cubicBezTo>
                  <a:pt x="6155" y="5"/>
                  <a:pt x="4923" y="28"/>
                  <a:pt x="3691" y="58"/>
                </a:cubicBezTo>
                <a:cubicBezTo>
                  <a:pt x="2465" y="87"/>
                  <a:pt x="1233" y="134"/>
                  <a:pt x="1" y="175"/>
                </a:cubicBezTo>
                <a:lnTo>
                  <a:pt x="7" y="263"/>
                </a:lnTo>
                <a:cubicBezTo>
                  <a:pt x="1233" y="198"/>
                  <a:pt x="2465" y="169"/>
                  <a:pt x="3697" y="151"/>
                </a:cubicBezTo>
                <a:cubicBezTo>
                  <a:pt x="4253" y="144"/>
                  <a:pt x="4808" y="140"/>
                  <a:pt x="5362" y="140"/>
                </a:cubicBezTo>
                <a:cubicBezTo>
                  <a:pt x="6037" y="140"/>
                  <a:pt x="6711" y="145"/>
                  <a:pt x="7387" y="151"/>
                </a:cubicBezTo>
                <a:cubicBezTo>
                  <a:pt x="8003" y="163"/>
                  <a:pt x="8619" y="175"/>
                  <a:pt x="9235" y="193"/>
                </a:cubicBezTo>
                <a:lnTo>
                  <a:pt x="10156" y="210"/>
                </a:lnTo>
                <a:lnTo>
                  <a:pt x="11077" y="239"/>
                </a:lnTo>
                <a:cubicBezTo>
                  <a:pt x="12309" y="269"/>
                  <a:pt x="13535" y="316"/>
                  <a:pt x="14767" y="327"/>
                </a:cubicBezTo>
                <a:lnTo>
                  <a:pt x="14772" y="245"/>
                </a:lnTo>
                <a:cubicBezTo>
                  <a:pt x="13546" y="128"/>
                  <a:pt x="12314" y="75"/>
                  <a:pt x="11082" y="40"/>
                </a:cubicBezTo>
                <a:cubicBezTo>
                  <a:pt x="10467" y="28"/>
                  <a:pt x="9851" y="11"/>
                  <a:pt x="9235" y="5"/>
                </a:cubicBezTo>
                <a:cubicBezTo>
                  <a:pt x="8927" y="2"/>
                  <a:pt x="8619" y="0"/>
                  <a:pt x="8311" y="0"/>
                </a:cubicBezTo>
                <a:close/>
              </a:path>
            </a:pathLst>
          </a:custGeom>
          <a:solidFill>
            <a:schemeClr val="bg1">
              <a:lumMod val="10000"/>
            </a:schemeClr>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Tree>
    <p:extLst>
      <p:ext uri="{BB962C8B-B14F-4D97-AF65-F5344CB8AC3E}">
        <p14:creationId xmlns:p14="http://schemas.microsoft.com/office/powerpoint/2010/main" val="3601406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470424" y="229829"/>
            <a:ext cx="6096000" cy="666786"/>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I. Tri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thức</a:t>
            </a: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về</a:t>
            </a: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kiểu</a:t>
            </a: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bài</a:t>
            </a:r>
            <a:endParaRPr kumimoji="0" lang="en-SG" sz="3733"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 name="图片 11">
            <a:extLst>
              <a:ext uri="{FF2B5EF4-FFF2-40B4-BE49-F238E27FC236}">
                <a16:creationId xmlns:a16="http://schemas.microsoft.com/office/drawing/2014/main" id="{3E7CEF5B-2238-AEBF-7B2E-3746FDB08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797" y="466617"/>
            <a:ext cx="7894363" cy="6592599"/>
          </a:xfrm>
          <a:prstGeom prst="rect">
            <a:avLst/>
          </a:prstGeom>
        </p:spPr>
      </p:pic>
      <p:sp>
        <p:nvSpPr>
          <p:cNvPr id="4" name="TextBox 3">
            <a:extLst>
              <a:ext uri="{FF2B5EF4-FFF2-40B4-BE49-F238E27FC236}">
                <a16:creationId xmlns:a16="http://schemas.microsoft.com/office/drawing/2014/main" id="{457DBD1F-D82B-6C85-7542-77DDD078308F}"/>
              </a:ext>
            </a:extLst>
          </p:cNvPr>
          <p:cNvSpPr txBox="1"/>
          <p:nvPr/>
        </p:nvSpPr>
        <p:spPr>
          <a:xfrm>
            <a:off x="5066307" y="1941639"/>
            <a:ext cx="6096000"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mn-ea"/>
                <a:cs typeface="+mn-cs"/>
              </a:rPr>
              <a:t>Cá nhân HS đọc SGK trang 1</a:t>
            </a:r>
            <a:r>
              <a:rPr kumimoji="0" lang="en-US" sz="5400" b="0"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mn-ea"/>
                <a:cs typeface="+mn-cs"/>
              </a:rPr>
              <a:t>8</a:t>
            </a:r>
            <a:r>
              <a:rPr kumimoji="0" lang="vi-VN" sz="5400" b="0"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mn-ea"/>
                <a:cs typeface="+mn-cs"/>
              </a:rPr>
              <a:t>, hoàn thành </a:t>
            </a:r>
            <a:r>
              <a:rPr kumimoji="0" lang="vi-VN" sz="5400" b="1"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mn-ea"/>
                <a:cs typeface="+mn-cs"/>
              </a:rPr>
              <a:t>PHT số 1</a:t>
            </a:r>
            <a:endParaRPr kumimoji="0" lang="en-SG" sz="5400" b="0" i="0" u="none" strike="noStrike" kern="1200" cap="none" spc="0" normalizeH="0" baseline="0" noProof="0" dirty="0">
              <a:ln>
                <a:noFill/>
              </a:ln>
              <a:solidFill>
                <a:srgbClr val="FFFCEC">
                  <a:lumMod val="10000"/>
                </a:srgbClr>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C26611A0-5355-A693-0335-45C8B74ACAEB}"/>
              </a:ext>
            </a:extLst>
          </p:cNvPr>
          <p:cNvGrpSpPr/>
          <p:nvPr/>
        </p:nvGrpSpPr>
        <p:grpSpPr>
          <a:xfrm>
            <a:off x="461623" y="3144254"/>
            <a:ext cx="3739568" cy="3720877"/>
            <a:chOff x="862249" y="2523666"/>
            <a:chExt cx="3698176" cy="4048125"/>
          </a:xfrm>
        </p:grpSpPr>
        <p:sp>
          <p:nvSpPr>
            <p:cNvPr id="13" name="Freeform 20">
              <a:extLst>
                <a:ext uri="{FF2B5EF4-FFF2-40B4-BE49-F238E27FC236}">
                  <a16:creationId xmlns:a16="http://schemas.microsoft.com/office/drawing/2014/main" id="{BB2C5B19-4328-57B7-A872-4FE87CB255D9}"/>
                </a:ext>
              </a:extLst>
            </p:cNvPr>
            <p:cNvSpPr/>
            <p:nvPr/>
          </p:nvSpPr>
          <p:spPr>
            <a:xfrm>
              <a:off x="2375337" y="2523666"/>
              <a:ext cx="1962877"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SG" sz="1351"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4" name="Freeform 21">
              <a:extLst>
                <a:ext uri="{FF2B5EF4-FFF2-40B4-BE49-F238E27FC236}">
                  <a16:creationId xmlns:a16="http://schemas.microsoft.com/office/drawing/2014/main" id="{DB5E21ED-E69E-2532-DF63-0831B128ABEF}"/>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6">
                <a:extLst>
                  <a:ext uri="{96DAC541-7B7A-43D3-8B79-37D633B846F1}">
                    <asvg:svgBlip xmlns:asvg="http://schemas.microsoft.com/office/drawing/2016/SVG/main" r:embed="rId7"/>
                  </a:ext>
                </a:extLst>
              </a:blip>
              <a:stretch>
                <a:fillRect r="-69273" b="-52568"/>
              </a:stretch>
            </a:blipFill>
            <a:ln cap="sq">
              <a:noFill/>
              <a:prstDash val="solid"/>
              <a:miter/>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SG" sz="1351"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Tree>
    <p:extLst>
      <p:ext uri="{BB962C8B-B14F-4D97-AF65-F5344CB8AC3E}">
        <p14:creationId xmlns:p14="http://schemas.microsoft.com/office/powerpoint/2010/main" val="898180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orld Literature Theme by Slidesgo">
  <a:themeElements>
    <a:clrScheme name="Simple Light">
      <a:dk1>
        <a:srgbClr val="66241B"/>
      </a:dk1>
      <a:lt1>
        <a:srgbClr val="FFFCEC"/>
      </a:lt1>
      <a:dk2>
        <a:srgbClr val="FD4C20"/>
      </a:dk2>
      <a:lt2>
        <a:srgbClr val="FFEACD"/>
      </a:lt2>
      <a:accent1>
        <a:srgbClr val="FFFFFF"/>
      </a:accent1>
      <a:accent2>
        <a:srgbClr val="55C2BC"/>
      </a:accent2>
      <a:accent3>
        <a:srgbClr val="FFC82A"/>
      </a:accent3>
      <a:accent4>
        <a:srgbClr val="FEC5AA"/>
      </a:accent4>
      <a:accent5>
        <a:srgbClr val="9F90EB"/>
      </a:accent5>
      <a:accent6>
        <a:srgbClr val="AA8F02"/>
      </a:accent6>
      <a:hlink>
        <a:srgbClr val="6624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417</TotalTime>
  <Words>2300</Words>
  <Application>Microsoft Office PowerPoint</Application>
  <PresentationFormat>Widescreen</PresentationFormat>
  <Paragraphs>282</Paragraphs>
  <Slides>42</Slides>
  <Notes>5</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42</vt:i4>
      </vt:variant>
    </vt:vector>
  </HeadingPairs>
  <TitlesOfParts>
    <vt:vector size="64" baseType="lpstr">
      <vt:lpstr>Abril Fatface</vt:lpstr>
      <vt:lpstr>Akatab</vt:lpstr>
      <vt:lpstr>Aptos</vt:lpstr>
      <vt:lpstr>Arial</vt:lpstr>
      <vt:lpstr>Arial Black</vt:lpstr>
      <vt:lpstr>Bebas Neue</vt:lpstr>
      <vt:lpstr>Calibri</vt:lpstr>
      <vt:lpstr>Denk One</vt:lpstr>
      <vt:lpstr>Fira Sans Extra Condensed SemiBold</vt:lpstr>
      <vt:lpstr>Josefin Sans</vt:lpstr>
      <vt:lpstr>Montserrat</vt:lpstr>
      <vt:lpstr>Nunito Light</vt:lpstr>
      <vt:lpstr>Source Han Sans SC</vt:lpstr>
      <vt:lpstr>Tajawal Medium</vt:lpstr>
      <vt:lpstr>Times New Roman</vt:lpstr>
      <vt:lpstr>字魂59号-创粗黑</vt:lpstr>
      <vt:lpstr>思源宋体 CN</vt:lpstr>
      <vt:lpstr>思源黑体 CN Heavy</vt:lpstr>
      <vt:lpstr>World Literature Theme by Slidesgo</vt:lpstr>
      <vt:lpstr>2_Office 主题​​</vt:lpstr>
      <vt:lpstr>1_Office Theme</vt:lpstr>
      <vt:lpstr>Career Day for Elementary Students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12</cp:revision>
  <dcterms:created xsi:type="dcterms:W3CDTF">2024-11-04T15:51:15Z</dcterms:created>
  <dcterms:modified xsi:type="dcterms:W3CDTF">2025-02-12T09:44:21Z</dcterms:modified>
</cp:coreProperties>
</file>