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Lst>
  <p:notesMasterIdLst>
    <p:notesMasterId r:id="rId37"/>
  </p:notesMasterIdLst>
  <p:sldIdLst>
    <p:sldId id="2007577995" r:id="rId6"/>
    <p:sldId id="2007579258" r:id="rId7"/>
    <p:sldId id="2007579300" r:id="rId8"/>
    <p:sldId id="2007579299" r:id="rId9"/>
    <p:sldId id="2007578111" r:id="rId10"/>
    <p:sldId id="2007577998" r:id="rId11"/>
    <p:sldId id="2007579211" r:id="rId12"/>
    <p:sldId id="2007579260" r:id="rId13"/>
    <p:sldId id="2007579301" r:id="rId14"/>
    <p:sldId id="2007579243" r:id="rId15"/>
    <p:sldId id="2007578610" r:id="rId16"/>
    <p:sldId id="2007579245" r:id="rId17"/>
    <p:sldId id="2007579302" r:id="rId18"/>
    <p:sldId id="2007579282" r:id="rId19"/>
    <p:sldId id="2007579358" r:id="rId20"/>
    <p:sldId id="2007579359" r:id="rId21"/>
    <p:sldId id="2007579360" r:id="rId22"/>
    <p:sldId id="2007579247" r:id="rId23"/>
    <p:sldId id="2007579361" r:id="rId24"/>
    <p:sldId id="2007579362" r:id="rId25"/>
    <p:sldId id="2007579312" r:id="rId26"/>
    <p:sldId id="2007579363" r:id="rId27"/>
    <p:sldId id="2007579364" r:id="rId28"/>
    <p:sldId id="2007579365" r:id="rId29"/>
    <p:sldId id="2007579366" r:id="rId30"/>
    <p:sldId id="2007579367" r:id="rId31"/>
    <p:sldId id="2007579264" r:id="rId32"/>
    <p:sldId id="2007579287" r:id="rId33"/>
    <p:sldId id="2007579286" r:id="rId34"/>
    <p:sldId id="2007579265" r:id="rId35"/>
    <p:sldId id="200757924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21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C58C0-A985-48A3-B9AF-84BADC296BC2}" type="datetimeFigureOut">
              <a:rPr lang="en-SG" smtClean="0"/>
              <a:t>5/3/2025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446AE-BC16-40E6-B8D4-4B2C9BE44D45}" type="slidenum">
              <a:rPr lang="en-SG" smtClean="0"/>
              <a:t>‹#›</a:t>
            </a:fld>
            <a:endParaRPr lang="en-SG"/>
          </a:p>
        </p:txBody>
      </p:sp>
    </p:spTree>
    <p:extLst>
      <p:ext uri="{BB962C8B-B14F-4D97-AF65-F5344CB8AC3E}">
        <p14:creationId xmlns:p14="http://schemas.microsoft.com/office/powerpoint/2010/main" val="61209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B472C0A-6E3C-59A5-BF04-3A5B09C4BF27}"/>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0FF77E8E-57BD-0098-4090-5C44DB0F7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0DFDB879-3C73-2482-406D-84EAB71D41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6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EECECCE6-E795-D405-5E0B-70B424CFF14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16D3155-2F63-7FAE-0686-A8B0AC4E92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4DB2D184-5E2A-45C4-23D0-5E3A3A50C6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7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BF4-2B2A-4240-B72C-B4F1C1F88A70}"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266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80E3-41B9-D655-FC3D-D87CC3BFA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40812-B988-B57D-1DB7-74ED60019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E68CB-8543-52CC-5D6D-AFA42D7A070D}"/>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8FB91E87-66A6-F92A-4411-AE8522DEB7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BF4-2B2A-4240-B72C-B4F1C1F88A70}"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469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BA18058A-8C96-6831-1498-071D97654CE5}"/>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3A63B4FE-E6FF-2E5E-70D6-E7F65F884C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18D58DF3-A85E-0E34-D7D6-7AF119C9C9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40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7414B8A-D53B-7118-432C-B264AAB517E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75595EC-2C75-39F5-CB5C-D28451904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E635A50-70E5-DA17-D499-274A34BEC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6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11BEF3B-82BF-3804-5A4E-C74DA43C166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4CDE82A-27D3-B776-7246-16810F04F1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C10418B-819E-6449-CF04-2BD017C9F0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03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25158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025048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28822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31430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922910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5707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720826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972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296126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898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267803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499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78421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36207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90180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9"/>
        <p:cNvGrpSpPr/>
        <p:nvPr/>
      </p:nvGrpSpPr>
      <p:grpSpPr>
        <a:xfrm>
          <a:off x="0" y="0"/>
          <a:ext cx="0" cy="0"/>
          <a:chOff x="0" y="0"/>
          <a:chExt cx="0" cy="0"/>
        </a:xfrm>
      </p:grpSpPr>
      <p:grpSp>
        <p:nvGrpSpPr>
          <p:cNvPr id="960" name="Google Shape;960;p16"/>
          <p:cNvGrpSpPr/>
          <p:nvPr/>
        </p:nvGrpSpPr>
        <p:grpSpPr>
          <a:xfrm>
            <a:off x="10" y="-6181"/>
            <a:ext cx="12191921" cy="6883200"/>
            <a:chOff x="7" y="-4636"/>
            <a:chExt cx="9143941" cy="5162400"/>
          </a:xfrm>
        </p:grpSpPr>
        <p:grpSp>
          <p:nvGrpSpPr>
            <p:cNvPr id="961" name="Google Shape;961;p16"/>
            <p:cNvGrpSpPr/>
            <p:nvPr/>
          </p:nvGrpSpPr>
          <p:grpSpPr>
            <a:xfrm>
              <a:off x="152374" y="-4636"/>
              <a:ext cx="8839200" cy="5162400"/>
              <a:chOff x="169975" y="-9450"/>
              <a:chExt cx="8839200" cy="5162400"/>
            </a:xfrm>
          </p:grpSpPr>
          <p:cxnSp>
            <p:nvCxnSpPr>
              <p:cNvPr id="962" name="Google Shape;962;p1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3" name="Google Shape;963;p1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4" name="Google Shape;964;p1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5" name="Google Shape;965;p1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6" name="Google Shape;966;p1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7" name="Google Shape;967;p1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8" name="Google Shape;968;p1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1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0" name="Google Shape;970;p1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1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2" name="Google Shape;972;p1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3" name="Google Shape;973;p1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4" name="Google Shape;974;p1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5" name="Google Shape;975;p1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6" name="Google Shape;976;p1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7" name="Google Shape;977;p1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8" name="Google Shape;978;p1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9" name="Google Shape;979;p1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0" name="Google Shape;980;p1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1" name="Google Shape;981;p1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2" name="Google Shape;982;p1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3" name="Google Shape;983;p1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4" name="Google Shape;984;p1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5" name="Google Shape;985;p1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6" name="Google Shape;986;p1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92" name="Google Shape;992;p16"/>
            <p:cNvGrpSpPr/>
            <p:nvPr/>
          </p:nvGrpSpPr>
          <p:grpSpPr>
            <a:xfrm>
              <a:off x="7" y="299022"/>
              <a:ext cx="9143941" cy="4555084"/>
              <a:chOff x="17400" y="303833"/>
              <a:chExt cx="9126600" cy="4555084"/>
            </a:xfrm>
          </p:grpSpPr>
          <p:cxnSp>
            <p:nvCxnSpPr>
              <p:cNvPr id="993" name="Google Shape;993;p1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009" name="Google Shape;1009;p16"/>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0" name="Google Shape;1010;p16"/>
          <p:cNvGrpSpPr/>
          <p:nvPr/>
        </p:nvGrpSpPr>
        <p:grpSpPr>
          <a:xfrm>
            <a:off x="289577" y="474261"/>
            <a:ext cx="11543295" cy="6014519"/>
            <a:chOff x="217182" y="355695"/>
            <a:chExt cx="8657471" cy="4510889"/>
          </a:xfrm>
        </p:grpSpPr>
        <p:sp>
          <p:nvSpPr>
            <p:cNvPr id="1011" name="Google Shape;1011;p16"/>
            <p:cNvSpPr/>
            <p:nvPr/>
          </p:nvSpPr>
          <p:spPr>
            <a:xfrm>
              <a:off x="8592373" y="14554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2" name="Google Shape;1012;p16"/>
            <p:cNvGrpSpPr/>
            <p:nvPr/>
          </p:nvGrpSpPr>
          <p:grpSpPr>
            <a:xfrm>
              <a:off x="281235" y="3327558"/>
              <a:ext cx="358420" cy="358420"/>
              <a:chOff x="2560313" y="3108720"/>
              <a:chExt cx="146653" cy="146653"/>
            </a:xfrm>
          </p:grpSpPr>
          <p:sp>
            <p:nvSpPr>
              <p:cNvPr id="1013" name="Google Shape;1013;p16"/>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16"/>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16"/>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16" name="Google Shape;1016;p16"/>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16"/>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16"/>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9" name="Google Shape;1019;p16"/>
            <p:cNvGrpSpPr/>
            <p:nvPr/>
          </p:nvGrpSpPr>
          <p:grpSpPr>
            <a:xfrm>
              <a:off x="507966" y="3845270"/>
              <a:ext cx="200212" cy="301758"/>
              <a:chOff x="6797500" y="609371"/>
              <a:chExt cx="349654" cy="526997"/>
            </a:xfrm>
          </p:grpSpPr>
          <p:sp>
            <p:nvSpPr>
              <p:cNvPr id="1020" name="Google Shape;1020;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3" name="Google Shape;1023;p16"/>
            <p:cNvSpPr/>
            <p:nvPr/>
          </p:nvSpPr>
          <p:spPr>
            <a:xfrm rot="4693672">
              <a:off x="8616640" y="6746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24" name="Google Shape;1024;p16"/>
            <p:cNvGrpSpPr/>
            <p:nvPr/>
          </p:nvGrpSpPr>
          <p:grpSpPr>
            <a:xfrm>
              <a:off x="8674441" y="355695"/>
              <a:ext cx="200212" cy="301758"/>
              <a:chOff x="6797500" y="609371"/>
              <a:chExt cx="349654" cy="526997"/>
            </a:xfrm>
          </p:grpSpPr>
          <p:sp>
            <p:nvSpPr>
              <p:cNvPr id="1025" name="Google Shape;1025;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8" name="Google Shape;1028;p16"/>
            <p:cNvSpPr/>
            <p:nvPr/>
          </p:nvSpPr>
          <p:spPr>
            <a:xfrm>
              <a:off x="8501390" y="9225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16"/>
            <p:cNvSpPr/>
            <p:nvPr/>
          </p:nvSpPr>
          <p:spPr>
            <a:xfrm rot="-6613492">
              <a:off x="8616693" y="11753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6146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0321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2517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46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34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48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00266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7910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796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692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5563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7538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01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2025/3/5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652263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210179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38484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2025/3/5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39703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16283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2025/3/5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759228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2025/3/5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626317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2025/3/5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26685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2025/3/5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6805997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996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464688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0749045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43584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741297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5812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42617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8688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264306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84780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89461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18959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87258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594728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3/5/2025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36414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68590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4757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61956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5/3/2025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671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5/3/2025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3445291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0019944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924082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2025/3/5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7270950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3/5/2025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29501633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53.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1.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1.xml"/><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1.xml"/><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5336140" y="-685493"/>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6096000" y="364065"/>
            <a:ext cx="460102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a:t>
            </a:r>
            <a:r>
              <a:rPr kumimoji="0" lang="en-US" sz="3733"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r>
              <a:rPr kumimoji="0" lang="en-US" sz="3733" b="0"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91,92</a:t>
            </a:r>
            <a:endParaRPr kumimoji="0" lang="en-SG" sz="3733"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4E42C037-C5A4-4F86-1861-D996AADC84DB}"/>
              </a:ext>
            </a:extLst>
          </p:cNvPr>
          <p:cNvPicPr>
            <a:picLocks noChangeAspect="1"/>
          </p:cNvPicPr>
          <p:nvPr/>
        </p:nvPicPr>
        <p:blipFill>
          <a:blip r:embed="rId4">
            <a:clrChange>
              <a:clrFrom>
                <a:srgbClr val="FFFFFF"/>
              </a:clrFrom>
              <a:clrTo>
                <a:srgbClr val="FFFFFF">
                  <a:alpha val="0"/>
                </a:srgbClr>
              </a:clrTo>
            </a:clrChange>
          </a:blip>
          <a:srcRect t="22039" r="12616"/>
          <a:stretch/>
        </p:blipFill>
        <p:spPr>
          <a:xfrm>
            <a:off x="1959937" y="1244262"/>
            <a:ext cx="10653823" cy="5346561"/>
          </a:xfrm>
          <a:prstGeom prst="rect">
            <a:avLst/>
          </a:prstGeom>
        </p:spPr>
      </p:pic>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E024-C387-161D-C25B-21BDF37ACA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85D459-0042-AF4C-C86E-5A6CAD09FA9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6D7120-CCEF-69BD-2807-39541D8D3B8C}"/>
              </a:ext>
            </a:extLst>
          </p:cNvPr>
          <p:cNvSpPr txBox="1">
            <a:spLocks noGrp="1"/>
          </p:cNvSpPr>
          <p:nvPr/>
        </p:nvSpPr>
        <p:spPr>
          <a:xfrm>
            <a:off x="1302822" y="3631145"/>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7200" b="1" i="1"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Thực hành tiếng Việt</a:t>
            </a:r>
            <a:endParaRPr kumimoji="0" lang="en-SG" sz="102800" b="0" i="0" u="none" strike="noStrike" kern="1200" cap="none" spc="0" normalizeH="0" baseline="0" noProof="0" dirty="0">
              <a:ln>
                <a:noFill/>
              </a:ln>
              <a:solidFill>
                <a:prstClr val="black"/>
              </a:solidFill>
              <a:effectLst/>
              <a:uLnTx/>
              <a:uFillTx/>
              <a:latin typeface="Aptos Display" panose="02110004020202020204"/>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64A65ED-5284-B9AD-7A0A-C45FEB616F87}"/>
              </a:ext>
            </a:extLst>
          </p:cNvPr>
          <p:cNvSpPr txBox="1">
            <a:spLocks noGrp="1"/>
          </p:cNvSpPr>
          <p:nvPr/>
        </p:nvSpPr>
        <p:spPr>
          <a:xfrm>
            <a:off x="4706318"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II</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86168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1515927" y="367366"/>
            <a:ext cx="9951258"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a:t>
            </a:r>
            <a:r>
              <a:rPr lang="en-US" sz="3600" b="1" dirty="0">
                <a:solidFill>
                  <a:srgbClr val="3393A5"/>
                </a:solidFill>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48">
            <a:extLst>
              <a:ext uri="{FF2B5EF4-FFF2-40B4-BE49-F238E27FC236}">
                <a16:creationId xmlns:a16="http://schemas.microsoft.com/office/drawing/2014/main" id="{BE898C51-7D11-17A8-D53F-D2A4B02A50C7}"/>
              </a:ext>
            </a:extLst>
          </p:cNvPr>
          <p:cNvGrpSpPr/>
          <p:nvPr/>
        </p:nvGrpSpPr>
        <p:grpSpPr>
          <a:xfrm>
            <a:off x="618940" y="1579617"/>
            <a:ext cx="10057133" cy="4462666"/>
            <a:chOff x="2900496" y="1028113"/>
            <a:chExt cx="6336001" cy="3420001"/>
          </a:xfrm>
          <a:solidFill>
            <a:srgbClr val="FFFFFF">
              <a:lumMod val="20000"/>
              <a:lumOff val="80000"/>
            </a:srgbClr>
          </a:solidFill>
        </p:grpSpPr>
        <p:sp>
          <p:nvSpPr>
            <p:cNvPr id="3" name="任意多边形: 形状 45">
              <a:extLst>
                <a:ext uri="{FF2B5EF4-FFF2-40B4-BE49-F238E27FC236}">
                  <a16:creationId xmlns:a16="http://schemas.microsoft.com/office/drawing/2014/main" id="{2ADD3468-4CA7-069D-9EED-E33C284465A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4" name="任意多边形: 形状 44">
              <a:extLst>
                <a:ext uri="{FF2B5EF4-FFF2-40B4-BE49-F238E27FC236}">
                  <a16:creationId xmlns:a16="http://schemas.microsoft.com/office/drawing/2014/main" id="{D14416CE-F8C3-63BA-96FD-8D7F899BB284}"/>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CABBD6F8-9345-3086-8FB8-A8513ACE7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2" name="TextBox 11">
            <a:extLst>
              <a:ext uri="{FF2B5EF4-FFF2-40B4-BE49-F238E27FC236}">
                <a16:creationId xmlns:a16="http://schemas.microsoft.com/office/drawing/2014/main" id="{E49BDAB1-9B79-5AD7-6668-F902A56A569F}"/>
              </a:ext>
            </a:extLst>
          </p:cNvPr>
          <p:cNvSpPr txBox="1"/>
          <p:nvPr/>
        </p:nvSpPr>
        <p:spPr>
          <a:xfrm>
            <a:off x="1846972" y="2899190"/>
            <a:ext cx="7679960" cy="2123658"/>
          </a:xfrm>
          <a:prstGeom prst="rect">
            <a:avLst/>
          </a:prstGeom>
          <a:noFill/>
        </p:spPr>
        <p:txBody>
          <a:bodyPr wrap="square">
            <a:spAutoFit/>
          </a:bodyPr>
          <a:lstStyle/>
          <a:p>
            <a:pPr algn="ctr"/>
            <a:r>
              <a:rPr lang="vi-VN" sz="6600" dirty="0">
                <a:latin typeface="+mj-lt"/>
              </a:rPr>
              <a:t>Hs làm bài tập 1, 2, 3, 4, 5 trong SGK.</a:t>
            </a:r>
            <a:endParaRPr lang="en-SG" sz="6600" dirty="0">
              <a:latin typeface="+mj-lt"/>
            </a:endParaRPr>
          </a:p>
        </p:txBody>
      </p:sp>
      <p:sp>
        <p:nvSpPr>
          <p:cNvPr id="17" name="Freeform 4">
            <a:extLst>
              <a:ext uri="{FF2B5EF4-FFF2-40B4-BE49-F238E27FC236}">
                <a16:creationId xmlns:a16="http://schemas.microsoft.com/office/drawing/2014/main" id="{C716471C-FAD2-6B93-52B1-C6E2DB881C8B}"/>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6996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4/3*#ppt_w"/>
                                          </p:val>
                                        </p:tav>
                                        <p:tav tm="100000">
                                          <p:val>
                                            <p:strVal val="#ppt_w"/>
                                          </p:val>
                                        </p:tav>
                                      </p:tavLst>
                                    </p:anim>
                                    <p:anim calcmode="lin" valueType="num">
                                      <p:cBhvr>
                                        <p:cTn id="12" dur="750" fill="hold"/>
                                        <p:tgtEl>
                                          <p:spTgt spid="2"/>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9BD5AE3-22F3-D97C-B646-009F8AEC4F2F}"/>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209124" y="38329"/>
            <a:ext cx="5514782" cy="678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defRPr/>
            </a:pPr>
            <a:endParaRPr kumimoji="0" lang="vi-VN"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933030" y="734536"/>
            <a:ext cx="6161988" cy="3046988"/>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Phải nhanh lên mới được.</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a:t>
            </a:r>
            <a:r>
              <a:rPr lang="vi-VN" sz="3200" i="1" dirty="0">
                <a:latin typeface="Times New Roman" panose="02020603050405020304" pitchFamily="18" charset="0"/>
                <a:cs typeface="Times New Roman" panose="02020603050405020304" pitchFamily="18" charset="0"/>
              </a:rPr>
              <a:t>Giống đấy.</a:t>
            </a:r>
            <a:endParaRPr lang="en-SG" sz="3200" dirty="0">
              <a:latin typeface="Times New Roman" panose="02020603050405020304" pitchFamily="18" charset="0"/>
              <a:cs typeface="Times New Roman" panose="02020603050405020304" pitchFamily="18" charset="0"/>
            </a:endParaRPr>
          </a:p>
          <a:p>
            <a:pPr algn="just"/>
            <a:r>
              <a:rPr lang="vi-VN" sz="3200" b="1" dirty="0">
                <a:latin typeface="Times New Roman" panose="02020603050405020304" pitchFamily="18" charset="0"/>
                <a:cs typeface="Times New Roman" panose="02020603050405020304" pitchFamily="18" charset="0"/>
              </a:rPr>
              <a:t>Tác dụng: </a:t>
            </a:r>
            <a:r>
              <a:rPr lang="vi-VN" sz="3200" dirty="0">
                <a:latin typeface="Times New Roman" panose="02020603050405020304" pitchFamily="18" charset="0"/>
                <a:cs typeface="Times New Roman" panose="02020603050405020304" pitchFamily="18" charset="0"/>
              </a:rPr>
              <a:t>Việc sử dụng câu rút gọn giúp tránh lặp lại những từ ngữ đã xuất hiện trước đó, do đó làm cho nhịp độ cuộc đối thoại nhanh hơn.</a:t>
            </a:r>
            <a:endParaRPr lang="en-SG"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6096000" y="4793811"/>
            <a:ext cx="5784587" cy="1481175"/>
          </a:xfrm>
          <a:prstGeom prst="rect">
            <a:avLst/>
          </a:prstGeom>
          <a:noFill/>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(1)</a:t>
            </a:r>
            <a:r>
              <a:rPr lang="en-US" sz="3200" b="1" i="1" dirty="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Ta </a:t>
            </a:r>
            <a:r>
              <a:rPr lang="vi-VN" sz="3200" i="1" dirty="0">
                <a:latin typeface="Times New Roman" panose="02020603050405020304" pitchFamily="18" charset="0"/>
                <a:cs typeface="Times New Roman" panose="02020603050405020304" pitchFamily="18" charset="0"/>
              </a:rPr>
              <a:t>phải nhanh lên mới được.</a:t>
            </a:r>
            <a:endParaRPr lang="en-SG"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Giống </a:t>
            </a:r>
            <a:r>
              <a:rPr lang="vi-VN" sz="3200" b="1" i="1" dirty="0">
                <a:latin typeface="Times New Roman" panose="02020603050405020304" pitchFamily="18" charset="0"/>
                <a:cs typeface="Times New Roman" panose="02020603050405020304" pitchFamily="18" charset="0"/>
              </a:rPr>
              <a:t>cụ Di Lung </a:t>
            </a:r>
            <a:r>
              <a:rPr lang="vi-VN" sz="3200" i="1" dirty="0">
                <a:latin typeface="Times New Roman" panose="02020603050405020304" pitchFamily="18" charset="0"/>
                <a:cs typeface="Times New Roman" panose="02020603050405020304" pitchFamily="18" charset="0"/>
              </a:rPr>
              <a:t>đấy!</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7459011" y="3995280"/>
            <a:ext cx="551478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CÂU KHÔI PHỤC</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7287491" y="131579"/>
            <a:ext cx="503464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CÂU RÚT GỌN</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5">
            <a:extLst>
              <a:ext uri="{FF2B5EF4-FFF2-40B4-BE49-F238E27FC236}">
                <a16:creationId xmlns:a16="http://schemas.microsoft.com/office/drawing/2014/main" id="{7C8D797A-9322-8008-D4C3-5DB9419B657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7" r="31208" b="-1"/>
          <a:stretch/>
        </p:blipFill>
        <p:spPr>
          <a:xfrm>
            <a:off x="-162970" y="5434557"/>
            <a:ext cx="2715550" cy="1423443"/>
          </a:xfrm>
          <a:prstGeom prst="rect">
            <a:avLst/>
          </a:prstGeom>
        </p:spPr>
      </p:pic>
    </p:spTree>
    <p:extLst>
      <p:ext uri="{BB962C8B-B14F-4D97-AF65-F5344CB8AC3E}">
        <p14:creationId xmlns:p14="http://schemas.microsoft.com/office/powerpoint/2010/main" val="30340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95358" y="2052058"/>
            <a:ext cx="4044133"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07114" y="1239939"/>
            <a:ext cx="4032377" cy="682933"/>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p:cNvGrpSpPr/>
          <p:nvPr/>
        </p:nvGrpSpPr>
        <p:grpSpPr>
          <a:xfrm>
            <a:off x="4869771" y="1650482"/>
            <a:ext cx="7123411" cy="5138068"/>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p:cNvSpPr/>
          <p:nvPr/>
        </p:nvSpPr>
        <p:spPr>
          <a:xfrm>
            <a:off x="6096000" y="1250130"/>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p:cNvSpPr txBox="1"/>
          <p:nvPr/>
        </p:nvSpPr>
        <p:spPr>
          <a:xfrm>
            <a:off x="6598337" y="1238689"/>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3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56C3E63C-01D3-B784-2936-342977F74659}"/>
              </a:ext>
            </a:extLst>
          </p:cNvPr>
          <p:cNvSpPr/>
          <p:nvPr/>
        </p:nvSpPr>
        <p:spPr>
          <a:xfrm flipH="1">
            <a:off x="437725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6713DF9-224B-E091-6E9C-87A4432651F5}"/>
              </a:ext>
            </a:extLst>
          </p:cNvPr>
          <p:cNvSpPr txBox="1"/>
          <p:nvPr/>
        </p:nvSpPr>
        <p:spPr>
          <a:xfrm>
            <a:off x="303083" y="2137010"/>
            <a:ext cx="3851200" cy="3970318"/>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Chúa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ơi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thật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lão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ngốc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quáng</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-nan </a:t>
            </a:r>
            <a:r>
              <a:rPr lang="en-US" sz="3600" dirty="0" err="1">
                <a:latin typeface="Times New Roman" panose="02020603050405020304" pitchFamily="18" charset="0"/>
                <a:cs typeface="Times New Roman" panose="02020603050405020304" pitchFamily="18" charset="0"/>
              </a:rPr>
              <a:t>Đoi-lơ</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Chiếc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đá</a:t>
            </a:r>
            <a:r>
              <a:rPr lang="en-US" sz="3600" i="1" dirty="0">
                <a:latin typeface="Times New Roman" panose="02020603050405020304" pitchFamily="18" charset="0"/>
                <a:cs typeface="Times New Roman" panose="02020603050405020304" pitchFamily="18" charset="0"/>
              </a:rPr>
              <a:t> be-</a:t>
            </a:r>
            <a:r>
              <a:rPr lang="en-US" sz="3600" i="1" dirty="0" err="1">
                <a:latin typeface="Times New Roman" panose="02020603050405020304" pitchFamily="18" charset="0"/>
                <a:cs typeface="Times New Roman" panose="02020603050405020304" pitchFamily="18" charset="0"/>
              </a:rPr>
              <a:t>rô</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FA64A6-9F5B-0E06-2A1C-504CF2FABB83}"/>
              </a:ext>
            </a:extLst>
          </p:cNvPr>
          <p:cNvSpPr txBox="1"/>
          <p:nvPr/>
        </p:nvSpPr>
        <p:spPr>
          <a:xfrm>
            <a:off x="4869771" y="2124633"/>
            <a:ext cx="7123411" cy="4801314"/>
          </a:xfrm>
          <a:prstGeom prst="rect">
            <a:avLst/>
          </a:prstGeom>
          <a:noFill/>
        </p:spPr>
        <p:txBody>
          <a:bodyPr wrap="square">
            <a:spAutoFit/>
          </a:bodyPr>
          <a:lstStyle/>
          <a:p>
            <a:pPr marL="571500" indent="-571500" algn="just">
              <a:buFont typeface="Wingdings" panose="05000000000000000000" pitchFamily="2" charset="2"/>
              <a:buChar char="Ø"/>
            </a:pPr>
            <a:r>
              <a:rPr lang="vi-VN" sz="3400" b="1" i="1" dirty="0">
                <a:latin typeface="Times New Roman" panose="02020603050405020304" pitchFamily="18" charset="0"/>
                <a:cs typeface="Times New Roman" panose="02020603050405020304" pitchFamily="18" charset="0"/>
              </a:rPr>
              <a:t>Ôi, Chúa ơi!</a:t>
            </a:r>
            <a:r>
              <a:rPr lang="vi-VN" sz="3400" b="1" dirty="0">
                <a:latin typeface="Times New Roman" panose="02020603050405020304" pitchFamily="18" charset="0"/>
                <a:cs typeface="Times New Roman" panose="02020603050405020304" pitchFamily="18" charset="0"/>
              </a:rPr>
              <a:t> </a:t>
            </a:r>
            <a:endParaRPr lang="en-US" sz="3400" b="1" dirty="0">
              <a:latin typeface="Times New Roman" panose="02020603050405020304" pitchFamily="18" charset="0"/>
              <a:cs typeface="Times New Roman" panose="02020603050405020304" pitchFamily="18" charset="0"/>
            </a:endParaRPr>
          </a:p>
          <a:p>
            <a:pPr algn="just"/>
            <a:r>
              <a:rPr lang="vi-VN" sz="3400" dirty="0">
                <a:latin typeface="Times New Roman" panose="02020603050405020304" pitchFamily="18" charset="0"/>
                <a:cs typeface="Times New Roman" panose="02020603050405020304" pitchFamily="18" charset="0"/>
              </a:rPr>
              <a:t>(Bộc lộ cảm xúc).</a:t>
            </a:r>
            <a:endParaRPr lang="en-SG" sz="3400" dirty="0">
              <a:latin typeface="Times New Roman" panose="02020603050405020304" pitchFamily="18" charset="0"/>
              <a:cs typeface="Times New Roman" panose="02020603050405020304" pitchFamily="18" charset="0"/>
            </a:endParaRPr>
          </a:p>
          <a:p>
            <a:pPr algn="just"/>
            <a:r>
              <a:rPr lang="vi-VN" sz="3400" i="1" u="sng" dirty="0">
                <a:latin typeface="Times New Roman" panose="02020603050405020304" pitchFamily="18" charset="0"/>
                <a:cs typeface="Times New Roman" panose="02020603050405020304" pitchFamily="18" charset="0"/>
              </a:rPr>
              <a:t>Lưu ý:</a:t>
            </a:r>
            <a:r>
              <a:rPr lang="vi-VN" sz="3400" u="sng"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Trong câu đặc biệt này có một thành phần phụ - thành phần cảm thán (</a:t>
            </a:r>
            <a:r>
              <a:rPr lang="vi-VN" sz="3400" i="1" dirty="0">
                <a:latin typeface="Times New Roman" panose="02020603050405020304" pitchFamily="18" charset="0"/>
                <a:cs typeface="Times New Roman" panose="02020603050405020304" pitchFamily="18" charset="0"/>
              </a:rPr>
              <a:t>Ôi</a:t>
            </a:r>
            <a:r>
              <a:rPr lang="vi-VN" sz="3400" dirty="0">
                <a:latin typeface="Times New Roman" panose="02020603050405020304" pitchFamily="18" charset="0"/>
                <a:cs typeface="Times New Roman" panose="02020603050405020304" pitchFamily="18" charset="0"/>
              </a:rPr>
              <a:t>). Mặc dù có cấu tạo kiểu như một câu đặc biệt gọi - đáp với cấu trúc </a:t>
            </a:r>
            <a:r>
              <a:rPr lang="vi-VN" sz="3400" i="1" dirty="0">
                <a:latin typeface="Times New Roman" panose="02020603050405020304" pitchFamily="18" charset="0"/>
                <a:cs typeface="Times New Roman" panose="02020603050405020304" pitchFamily="18" charset="0"/>
              </a:rPr>
              <a:t>X + ơi,</a:t>
            </a:r>
            <a:r>
              <a:rPr lang="vi-VN" sz="3400" dirty="0">
                <a:latin typeface="Times New Roman" panose="02020603050405020304" pitchFamily="18" charset="0"/>
                <a:cs typeface="Times New Roman" panose="02020603050405020304" pitchFamily="18" charset="0"/>
              </a:rPr>
              <a:t> nhưng những câu như: </a:t>
            </a:r>
            <a:r>
              <a:rPr lang="vi-VN" sz="3400" i="1" dirty="0">
                <a:latin typeface="Times New Roman" panose="02020603050405020304" pitchFamily="18" charset="0"/>
                <a:cs typeface="Times New Roman" panose="02020603050405020304" pitchFamily="18" charset="0"/>
              </a:rPr>
              <a:t>Chúa ơi!, Trời ơi!,</a:t>
            </a:r>
            <a:r>
              <a:rPr lang="vi-VN" sz="3400" dirty="0">
                <a:latin typeface="Times New Roman" panose="02020603050405020304" pitchFamily="18" charset="0"/>
                <a:cs typeface="Times New Roman" panose="02020603050405020304" pitchFamily="18" charset="0"/>
              </a:rPr>
              <a:t>... có chức năng bộc lộ cảm xúc.</a:t>
            </a:r>
            <a:endParaRPr lang="en-SG" sz="34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DB90575E-92A3-AEBD-67B7-7D83BC585C21}"/>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14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69D37CC6-794C-A1E1-F43C-FD11B18321CC}"/>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F5E5D23-263D-0A61-7A04-3ECA55163D3A}"/>
              </a:ext>
            </a:extLst>
          </p:cNvPr>
          <p:cNvSpPr/>
          <p:nvPr/>
        </p:nvSpPr>
        <p:spPr>
          <a:xfrm>
            <a:off x="195358" y="2052058"/>
            <a:ext cx="4044133"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2A943BA1-10C5-30AA-91ED-40594C7B1FAE}"/>
              </a:ext>
            </a:extLst>
          </p:cNvPr>
          <p:cNvGrpSpPr/>
          <p:nvPr/>
        </p:nvGrpSpPr>
        <p:grpSpPr>
          <a:xfrm>
            <a:off x="207114" y="1239939"/>
            <a:ext cx="4032377" cy="682933"/>
            <a:chOff x="0" y="0"/>
            <a:chExt cx="18186511" cy="3543470"/>
          </a:xfrm>
        </p:grpSpPr>
        <p:sp>
          <p:nvSpPr>
            <p:cNvPr id="6" name="Freeform 6">
              <a:extLst>
                <a:ext uri="{FF2B5EF4-FFF2-40B4-BE49-F238E27FC236}">
                  <a16:creationId xmlns:a16="http://schemas.microsoft.com/office/drawing/2014/main" id="{80AD7C60-9A23-CB0D-FFF0-C502B2E69425}"/>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CF56D5EB-130D-63A4-0494-D520C974D1A8}"/>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96F9C7D4-304A-87CA-4942-24F3402076F7}"/>
              </a:ext>
            </a:extLst>
          </p:cNvPr>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00C7EDFE-2F22-E273-34CA-0678443E9891}"/>
              </a:ext>
            </a:extLst>
          </p:cNvPr>
          <p:cNvGrpSpPr/>
          <p:nvPr/>
        </p:nvGrpSpPr>
        <p:grpSpPr>
          <a:xfrm>
            <a:off x="4869771" y="1650482"/>
            <a:ext cx="7123411" cy="5138068"/>
            <a:chOff x="0" y="0"/>
            <a:chExt cx="16862095" cy="17465440"/>
          </a:xfrm>
          <a:solidFill>
            <a:schemeClr val="accent6">
              <a:lumMod val="20000"/>
              <a:lumOff val="80000"/>
            </a:schemeClr>
          </a:solidFill>
        </p:grpSpPr>
        <p:sp>
          <p:nvSpPr>
            <p:cNvPr id="23" name="Freeform 23">
              <a:extLst>
                <a:ext uri="{FF2B5EF4-FFF2-40B4-BE49-F238E27FC236}">
                  <a16:creationId xmlns:a16="http://schemas.microsoft.com/office/drawing/2014/main" id="{B2D7BB25-41BC-D0BF-7A08-D2A999994AC2}"/>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CEF3FCE1-08A5-E336-FB74-5554524AD5D6}"/>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a:extLst>
              <a:ext uri="{FF2B5EF4-FFF2-40B4-BE49-F238E27FC236}">
                <a16:creationId xmlns:a16="http://schemas.microsoft.com/office/drawing/2014/main" id="{B5A33FB6-4FB3-09DA-15C0-1A1E57F9ED2C}"/>
              </a:ext>
            </a:extLst>
          </p:cNvPr>
          <p:cNvSpPr/>
          <p:nvPr/>
        </p:nvSpPr>
        <p:spPr>
          <a:xfrm>
            <a:off x="6096000" y="1250130"/>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a:extLst>
              <a:ext uri="{FF2B5EF4-FFF2-40B4-BE49-F238E27FC236}">
                <a16:creationId xmlns:a16="http://schemas.microsoft.com/office/drawing/2014/main" id="{241F7C7E-DF64-2A87-7B62-80F8BCD01BF9}"/>
              </a:ext>
            </a:extLst>
          </p:cNvPr>
          <p:cNvSpPr txBox="1"/>
          <p:nvPr/>
        </p:nvSpPr>
        <p:spPr>
          <a:xfrm>
            <a:off x="6598337" y="1238689"/>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3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9C769041-2D08-31B2-E75F-D5C26EEC4A04}"/>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DB84C522-3E47-BC32-0E72-80533BB0720E}"/>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23B90F79-04EA-D4BF-D908-819FCDB36C72}"/>
              </a:ext>
            </a:extLst>
          </p:cNvPr>
          <p:cNvSpPr/>
          <p:nvPr/>
        </p:nvSpPr>
        <p:spPr>
          <a:xfrm flipH="1">
            <a:off x="437725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51B3B8-0352-DA3D-E092-FE0948FF2894}"/>
              </a:ext>
            </a:extLst>
          </p:cNvPr>
          <p:cNvSpPr txBox="1"/>
          <p:nvPr/>
        </p:nvSpPr>
        <p:spPr>
          <a:xfrm>
            <a:off x="303083" y="2137010"/>
            <a:ext cx="3851200" cy="5006499"/>
          </a:xfrm>
          <a:prstGeom prst="rect">
            <a:avLst/>
          </a:prstGeom>
          <a:noFill/>
        </p:spPr>
        <p:txBody>
          <a:bodyPr wrap="square">
            <a:spAutoFit/>
          </a:bodyPr>
          <a:lstStyle/>
          <a:p>
            <a:pPr marL="30480" marR="30480" algn="just">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hòm</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r">
              <a:spcAft>
                <a:spcPts val="80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Quang Vũ</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CE3F3-86F4-9FD9-4148-B4068B8B3377}"/>
              </a:ext>
            </a:extLst>
          </p:cNvPr>
          <p:cNvSpPr txBox="1"/>
          <p:nvPr/>
        </p:nvSpPr>
        <p:spPr>
          <a:xfrm>
            <a:off x="4869771" y="2124633"/>
            <a:ext cx="7123411" cy="4401205"/>
          </a:xfrm>
          <a:prstGeom prst="rect">
            <a:avLst/>
          </a:prstGeom>
          <a:noFill/>
        </p:spPr>
        <p:txBody>
          <a:bodyPr wrap="square">
            <a:spAutoFit/>
          </a:bodyPr>
          <a:lstStyle/>
          <a:p>
            <a:pPr marL="571500" indent="-571500" algn="just">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Có tiếng gì trong cái hòm này... như tiếng thở ấy...</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(Chỉ sự tồn tại của sự vật, hi ện tượng, sự kiện,...).</a:t>
            </a:r>
            <a:endParaRPr lang="en-US" sz="4000" dirty="0">
              <a:latin typeface="Times New Roman" panose="02020603050405020304" pitchFamily="18" charset="0"/>
              <a:cs typeface="Times New Roman" panose="02020603050405020304" pitchFamily="18" charset="0"/>
            </a:endParaRPr>
          </a:p>
          <a:p>
            <a:pPr algn="just"/>
            <a:endParaRPr lang="en-SG" sz="40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Eo ơi!</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(Bộc lộ cảm xúc).</a:t>
            </a:r>
            <a:endParaRPr lang="en-SG" sz="40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267DFD13-98FE-C69D-8DDE-8DEE55A907E0}"/>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CE3D3A24-6CE9-0435-7AF6-80B7067A6C5A}"/>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617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84A93628-A0F7-EABA-674F-58990335D9C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3136FCD-C66E-D6ED-D85F-F250E9452D54}"/>
              </a:ext>
            </a:extLst>
          </p:cNvPr>
          <p:cNvSpPr/>
          <p:nvPr/>
        </p:nvSpPr>
        <p:spPr>
          <a:xfrm>
            <a:off x="195358" y="2052058"/>
            <a:ext cx="5070466"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4AAE0687-A69B-F642-F111-9A9D0E0D38FD}"/>
              </a:ext>
            </a:extLst>
          </p:cNvPr>
          <p:cNvGrpSpPr/>
          <p:nvPr/>
        </p:nvGrpSpPr>
        <p:grpSpPr>
          <a:xfrm>
            <a:off x="207114" y="1239939"/>
            <a:ext cx="5055727" cy="682933"/>
            <a:chOff x="0" y="0"/>
            <a:chExt cx="18186511" cy="3543470"/>
          </a:xfrm>
        </p:grpSpPr>
        <p:sp>
          <p:nvSpPr>
            <p:cNvPr id="6" name="Freeform 6">
              <a:extLst>
                <a:ext uri="{FF2B5EF4-FFF2-40B4-BE49-F238E27FC236}">
                  <a16:creationId xmlns:a16="http://schemas.microsoft.com/office/drawing/2014/main" id="{400163D1-79CA-8D28-1A8B-2232B26D7FC7}"/>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D1F6660B-AE91-09CD-949E-A4C834E4E6CF}"/>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9C2255E8-F5F1-BFC2-91F0-960DA4ED6E87}"/>
              </a:ext>
            </a:extLst>
          </p:cNvPr>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2FC7610F-20F3-EF6D-AA30-77B21B79A5EF}"/>
              </a:ext>
            </a:extLst>
          </p:cNvPr>
          <p:cNvGrpSpPr/>
          <p:nvPr/>
        </p:nvGrpSpPr>
        <p:grpSpPr>
          <a:xfrm>
            <a:off x="6096000" y="1650482"/>
            <a:ext cx="5897182" cy="5138068"/>
            <a:chOff x="0" y="0"/>
            <a:chExt cx="16862095" cy="17465440"/>
          </a:xfrm>
          <a:solidFill>
            <a:schemeClr val="accent6">
              <a:lumMod val="20000"/>
              <a:lumOff val="80000"/>
            </a:schemeClr>
          </a:solidFill>
        </p:grpSpPr>
        <p:sp>
          <p:nvSpPr>
            <p:cNvPr id="23" name="Freeform 23">
              <a:extLst>
                <a:ext uri="{FF2B5EF4-FFF2-40B4-BE49-F238E27FC236}">
                  <a16:creationId xmlns:a16="http://schemas.microsoft.com/office/drawing/2014/main" id="{29E2C9DF-88B0-0924-6A05-3E94AB496890}"/>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9FD78CF4-3ED3-4592-A8ED-438313EB17A6}"/>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a:extLst>
              <a:ext uri="{FF2B5EF4-FFF2-40B4-BE49-F238E27FC236}">
                <a16:creationId xmlns:a16="http://schemas.microsoft.com/office/drawing/2014/main" id="{C788456C-782C-3525-2370-3F1940E9DE21}"/>
              </a:ext>
            </a:extLst>
          </p:cNvPr>
          <p:cNvSpPr/>
          <p:nvPr/>
        </p:nvSpPr>
        <p:spPr>
          <a:xfrm>
            <a:off x="6726280" y="1260682"/>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a:extLst>
              <a:ext uri="{FF2B5EF4-FFF2-40B4-BE49-F238E27FC236}">
                <a16:creationId xmlns:a16="http://schemas.microsoft.com/office/drawing/2014/main" id="{9CBC93F3-6EBE-CE3B-844F-7AB82F6EFA46}"/>
              </a:ext>
            </a:extLst>
          </p:cNvPr>
          <p:cNvSpPr txBox="1"/>
          <p:nvPr/>
        </p:nvSpPr>
        <p:spPr>
          <a:xfrm>
            <a:off x="7185251" y="1318793"/>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40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DB5B3554-0CAB-5368-E168-5E2B7FF12618}"/>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6D965B7B-7962-BA47-2EDC-53B7DBE5DDAD}"/>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0A52AF73-5C64-37F4-9BCB-3BA16D3617E1}"/>
              </a:ext>
            </a:extLst>
          </p:cNvPr>
          <p:cNvSpPr/>
          <p:nvPr/>
        </p:nvSpPr>
        <p:spPr>
          <a:xfrm flipH="1">
            <a:off x="550204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478B1130-08D8-D7D2-3871-42BBED4C42C7}"/>
              </a:ext>
            </a:extLst>
          </p:cNvPr>
          <p:cNvSpPr txBox="1"/>
          <p:nvPr/>
        </p:nvSpPr>
        <p:spPr>
          <a:xfrm>
            <a:off x="303083" y="2137010"/>
            <a:ext cx="4739972" cy="5006499"/>
          </a:xfrm>
          <a:prstGeom prst="rect">
            <a:avLst/>
          </a:prstGeom>
          <a:noFill/>
        </p:spPr>
        <p:txBody>
          <a:bodyPr wrap="square">
            <a:spAutoFit/>
          </a:bodyPr>
          <a:lstStyle/>
          <a:p>
            <a:pPr marL="30480" marR="30480" algn="just">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Anh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Khiết</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r">
              <a:spcAft>
                <a:spcPts val="80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D92602-7259-0B84-C243-2B1AE346FF1B}"/>
              </a:ext>
            </a:extLst>
          </p:cNvPr>
          <p:cNvSpPr txBox="1"/>
          <p:nvPr/>
        </p:nvSpPr>
        <p:spPr>
          <a:xfrm>
            <a:off x="6726280" y="2256845"/>
            <a:ext cx="7123411" cy="3170099"/>
          </a:xfrm>
          <a:prstGeom prst="rect">
            <a:avLst/>
          </a:prstGeom>
          <a:noFill/>
        </p:spPr>
        <p:txBody>
          <a:bodyPr wrap="square">
            <a:spAutoFit/>
          </a:bodyPr>
          <a:lstStyle/>
          <a:p>
            <a:pPr marL="571500" indent="-571500">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A!</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(Bộc lộ cảm xúc).</a:t>
            </a:r>
            <a:endParaRPr lang="en-SG" sz="4000" dirty="0">
              <a:latin typeface="Times New Roman" panose="02020603050405020304" pitchFamily="18" charset="0"/>
              <a:cs typeface="Times New Roman" panose="02020603050405020304" pitchFamily="18" charset="0"/>
            </a:endParaRPr>
          </a:p>
          <a:p>
            <a:endParaRPr lang="en-US" sz="4000" i="1"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Anh Khiết ơi!</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(Gọi - đáp).</a:t>
            </a:r>
            <a:endParaRPr lang="en-SG" sz="40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BB019BFD-F27B-FCA4-EB40-70F43A120AAD}"/>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7057EE2A-03E8-82AA-C651-EC38BF1C2E5F}"/>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24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3</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8" y="1031310"/>
            <a:ext cx="6163683"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1368879" y="779227"/>
            <a:ext cx="3681764" cy="490518"/>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6412375" y="1046223"/>
            <a:ext cx="5617806"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7524202" y="779227"/>
            <a:ext cx="3737661" cy="514717"/>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SG" sz="3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33037" y="1236274"/>
            <a:ext cx="6091316" cy="5509200"/>
          </a:xfrm>
          <a:prstGeom prst="rect">
            <a:avLst/>
          </a:prstGeom>
          <a:noFill/>
        </p:spPr>
        <p:txBody>
          <a:bodyPr wrap="square">
            <a:spAutoFit/>
          </a:bodyPr>
          <a:lstStyle/>
          <a:p>
            <a:pPr algn="just"/>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gọn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dấu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loại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a:t>
            </a:r>
            <a:endParaRPr lang="en-SG"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 </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Cháu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con </a:t>
            </a:r>
            <a:r>
              <a:rPr lang="en-US" sz="2200" i="1" dirty="0" err="1">
                <a:latin typeface="Times New Roman" panose="02020603050405020304" pitchFamily="18" charset="0"/>
                <a:cs typeface="Times New Roman" panose="02020603050405020304" pitchFamily="18" charset="0"/>
              </a:rPr>
              <a:t>bé</a:t>
            </a:r>
            <a:r>
              <a:rPr lang="en-US" sz="2200" i="1" dirty="0">
                <a:latin typeface="Times New Roman" panose="02020603050405020304" pitchFamily="18" charset="0"/>
                <a:cs typeface="Times New Roman" panose="02020603050405020304" pitchFamily="18" charset="0"/>
              </a:rPr>
              <a:t> Me-</a:t>
            </a:r>
            <a:r>
              <a:rPr lang="en-US" sz="2200" i="1" dirty="0" err="1">
                <a:latin typeface="Times New Roman" panose="02020603050405020304" pitchFamily="18" charset="0"/>
                <a:cs typeface="Times New Roman" panose="02020603050405020304" pitchFamily="18" charset="0"/>
              </a:rPr>
              <a:t>ry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Bỏ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-nan </a:t>
            </a:r>
            <a:r>
              <a:rPr lang="en-US" sz="2200" dirty="0" err="1">
                <a:latin typeface="Times New Roman" panose="02020603050405020304" pitchFamily="18" charset="0"/>
                <a:cs typeface="Times New Roman" panose="02020603050405020304" pitchFamily="18" charset="0"/>
              </a:rPr>
              <a:t>Đoi-lơ</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miện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đá</a:t>
            </a:r>
            <a:r>
              <a:rPr lang="en-US" sz="2200" i="1" dirty="0">
                <a:latin typeface="Times New Roman" panose="02020603050405020304" pitchFamily="18" charset="0"/>
                <a:cs typeface="Times New Roman" panose="02020603050405020304" pitchFamily="18" charset="0"/>
              </a:rPr>
              <a:t> be-</a:t>
            </a:r>
            <a:r>
              <a:rPr lang="en-US" sz="2200" i="1" dirty="0" err="1">
                <a:latin typeface="Times New Roman" panose="02020603050405020304" pitchFamily="18" charset="0"/>
                <a:cs typeface="Times New Roman" panose="02020603050405020304" pitchFamily="18" charset="0"/>
              </a:rPr>
              <a:t>rô</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b. </a:t>
            </a:r>
            <a:r>
              <a:rPr lang="en-US" sz="2200" b="1" dirty="0">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ngã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Chao </a:t>
            </a:r>
            <a:r>
              <a:rPr lang="en-US" sz="2200" i="1" dirty="0" err="1">
                <a:latin typeface="Times New Roman" panose="02020603050405020304" pitchFamily="18" charset="0"/>
                <a:cs typeface="Times New Roman" panose="02020603050405020304" pitchFamily="18" charset="0"/>
              </a:rPr>
              <a:t>ôi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cs typeface="Times New Roman" panose="02020603050405020304" pitchFamily="18" charset="0"/>
              </a:rPr>
              <a:t>Khiết</a:t>
            </a:r>
            <a:r>
              <a:rPr lang="en-US" sz="2200" i="1"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Cháu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lấy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thưởng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 Lý, </a:t>
            </a:r>
            <a:r>
              <a:rPr lang="en-US" sz="2200" i="1" dirty="0" err="1">
                <a:latin typeface="Times New Roman" panose="02020603050405020304" pitchFamily="18" charset="0"/>
                <a:cs typeface="Times New Roman" panose="02020603050405020304" pitchFamily="18" charset="0"/>
              </a:rPr>
              <a:t>vì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chăm</a:t>
            </a:r>
            <a:r>
              <a:rPr lang="en-US" sz="2200" i="1" dirty="0">
                <a:latin typeface="Times New Roman" panose="02020603050405020304" pitchFamily="18" charset="0"/>
                <a:cs typeface="Times New Roman" panose="02020603050405020304" pitchFamily="18" charset="0"/>
              </a:rPr>
              <a:t> nom, </a:t>
            </a:r>
            <a:r>
              <a:rPr lang="en-US" sz="2200" i="1" dirty="0" err="1">
                <a:latin typeface="Times New Roman" panose="02020603050405020304" pitchFamily="18" charset="0"/>
                <a:cs typeface="Times New Roman" panose="02020603050405020304" pitchFamily="18" charset="0"/>
              </a:rPr>
              <a:t>nâng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vờ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tế</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Phật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mãi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cs typeface="Times New Roman" panose="02020603050405020304" pitchFamily="18" charset="0"/>
              </a:rPr>
              <a:t>Khiết</a:t>
            </a:r>
            <a:r>
              <a:rPr lang="en-US" sz="2200" i="1" dirty="0">
                <a:latin typeface="Times New Roman" panose="02020603050405020304" pitchFamily="18" charset="0"/>
                <a:cs typeface="Times New Roman" panose="02020603050405020304" pitchFamily="18" charset="0"/>
              </a:rPr>
              <a:t>: - Hai </a:t>
            </a:r>
            <a:r>
              <a:rPr lang="en-US" sz="2200" i="1" dirty="0" err="1">
                <a:latin typeface="Times New Roman" panose="02020603050405020304" pitchFamily="18" charset="0"/>
                <a:cs typeface="Times New Roman" panose="02020603050405020304" pitchFamily="18" charset="0"/>
              </a:rPr>
              <a:t>trăm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(Lý </a:t>
            </a:r>
            <a:r>
              <a:rPr lang="en-US" sz="2200" dirty="0" err="1">
                <a:latin typeface="Times New Roman" panose="02020603050405020304" pitchFamily="18" charset="0"/>
                <a:cs typeface="Times New Roman" panose="02020603050405020304" pitchFamily="18" charset="0"/>
              </a:rPr>
              <a:t>vờ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mắt</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(Vũ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Long, </a:t>
            </a:r>
            <a:r>
              <a:rPr lang="en-US" sz="2200" i="1" dirty="0">
                <a:latin typeface="Times New Roman" panose="02020603050405020304" pitchFamily="18" charset="0"/>
                <a:cs typeface="Times New Roman" panose="02020603050405020304" pitchFamily="18" charset="0"/>
              </a:rPr>
              <a:t>Gia </a:t>
            </a:r>
            <a:r>
              <a:rPr lang="en-US" sz="2200" i="1"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6517201" y="1393590"/>
            <a:ext cx="5441762" cy="5262979"/>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 </a:t>
            </a:r>
            <a:r>
              <a:rPr lang="vi-VN" sz="2800" b="1" dirty="0">
                <a:latin typeface="Times New Roman" panose="02020603050405020304" pitchFamily="18" charset="0"/>
                <a:cs typeface="Times New Roman" panose="02020603050405020304" pitchFamily="18" charset="0"/>
              </a:rPr>
              <a:t>Câu rút gọn: </a:t>
            </a:r>
            <a:r>
              <a:rPr lang="vi-VN" sz="2800" i="1" dirty="0">
                <a:latin typeface="Times New Roman" panose="02020603050405020304" pitchFamily="18" charset="0"/>
                <a:cs typeface="Times New Roman" panose="02020603050405020304" pitchFamily="18" charset="0"/>
              </a:rPr>
              <a:t>Bỏ rơi ông?</a:t>
            </a:r>
            <a:endParaRPr lang="en-SG"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b. </a:t>
            </a:r>
            <a:r>
              <a:rPr lang="vi-VN" sz="2800" b="1" dirty="0">
                <a:latin typeface="Times New Roman" panose="02020603050405020304" pitchFamily="18" charset="0"/>
                <a:cs typeface="Times New Roman" panose="02020603050405020304" pitchFamily="18" charset="0"/>
              </a:rPr>
              <a:t>Câu đặc biệt:</a:t>
            </a:r>
            <a:endParaRPr lang="en-SG" sz="2800" b="1"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Chao ôi!</a:t>
            </a:r>
            <a:endParaRPr lang="en-SG"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Trời ơi!</a:t>
            </a:r>
            <a:endParaRPr lang="en-SG"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Lưu ý: </a:t>
            </a:r>
            <a:r>
              <a:rPr lang="vi-VN" sz="2800" b="1" i="1" dirty="0">
                <a:latin typeface="Times New Roman" panose="02020603050405020304" pitchFamily="18" charset="0"/>
                <a:cs typeface="Times New Roman" panose="02020603050405020304" pitchFamily="18" charset="0"/>
              </a:rPr>
              <a:t>“Hai trăm ngàn đồng tiền mặt”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phải là một câu rút gọn mà là một phần chưa nói hết (do quãng ngừng trong hội thoại) của câu </a:t>
            </a:r>
            <a:r>
              <a:rPr lang="vi-VN" sz="2800" i="1" dirty="0">
                <a:latin typeface="Times New Roman" panose="02020603050405020304" pitchFamily="18" charset="0"/>
                <a:cs typeface="Times New Roman" panose="02020603050405020304" pitchFamily="18" charset="0"/>
              </a:rPr>
              <a:t>“Và để thưởng công cho thị Lý, vì thị đã chăm nom, nâng đỡ tôi, tôi để lại cho thị hai trăm ngàn đồng tiền mặt.”</a:t>
            </a:r>
            <a:r>
              <a:rPr lang="vi-VN" sz="2800" dirty="0">
                <a:latin typeface="Times New Roman" panose="02020603050405020304" pitchFamily="18" charset="0"/>
                <a:cs typeface="Times New Roman" panose="02020603050405020304" pitchFamily="18" charset="0"/>
              </a:rPr>
              <a:t> trong lời thoại của Khiết.</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19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3465875" y="219974"/>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组合 24">
            <a:extLst>
              <a:ext uri="{FF2B5EF4-FFF2-40B4-BE49-F238E27FC236}">
                <a16:creationId xmlns:a16="http://schemas.microsoft.com/office/drawing/2014/main" id="{B45AB0BC-E05A-55C3-3765-84F647E92984}"/>
              </a:ext>
            </a:extLst>
          </p:cNvPr>
          <p:cNvGrpSpPr/>
          <p:nvPr/>
        </p:nvGrpSpPr>
        <p:grpSpPr>
          <a:xfrm>
            <a:off x="120368" y="1304129"/>
            <a:ext cx="4062715" cy="4510635"/>
            <a:chOff x="875285" y="2241320"/>
            <a:chExt cx="3001788" cy="3258614"/>
          </a:xfrm>
        </p:grpSpPr>
        <p:sp>
          <p:nvSpPr>
            <p:cNvPr id="8" name="卷形: 垂直 2">
              <a:extLst>
                <a:ext uri="{FF2B5EF4-FFF2-40B4-BE49-F238E27FC236}">
                  <a16:creationId xmlns:a16="http://schemas.microsoft.com/office/drawing/2014/main" id="{9A944476-23D4-10F2-967B-915607EDE499}"/>
                </a:ext>
              </a:extLst>
            </p:cNvPr>
            <p:cNvSpPr/>
            <p:nvPr/>
          </p:nvSpPr>
          <p:spPr>
            <a:xfrm>
              <a:off x="875285" y="2241320"/>
              <a:ext cx="3001788" cy="3258614"/>
            </a:xfrm>
            <a:prstGeom prst="verticalScroll">
              <a:avLst/>
            </a:prstGeom>
            <a:solidFill>
              <a:srgbClr val="FEA498"/>
            </a:solidFill>
            <a:ln w="12700" cap="flat" cmpd="sng" algn="ctr">
              <a:solidFill>
                <a:sysClr val="window" lastClr="FFFFFF"/>
              </a:solidFill>
              <a:prstDash val="solid"/>
              <a:miter lim="800000"/>
            </a:ln>
            <a:effectLst/>
          </p:spPr>
          <p:txBody>
            <a:bodyPr rtlCol="0" anchor="ctr"/>
            <a:lstStyle/>
            <a:p>
              <a:pPr algn="ctr" defTabSz="914377">
                <a:defRPr/>
              </a:pPr>
              <a:endParaRPr lang="zh-CN" altLang="en-US" sz="3600" b="1" kern="0" dirty="0">
                <a:solidFill>
                  <a:srgbClr val="FFFCEC">
                    <a:lumMod val="10000"/>
                  </a:srgbClr>
                </a:solidFill>
                <a:latin typeface="+mj-lt"/>
                <a:ea typeface="宋体" panose="02010600030101010101" pitchFamily="2" charset="-122"/>
                <a:cs typeface="Times New Roman" panose="02020603050405020304" pitchFamily="18" charset="0"/>
                <a:sym typeface="Arial"/>
              </a:endParaRPr>
            </a:p>
          </p:txBody>
        </p:sp>
        <p:sp>
          <p:nvSpPr>
            <p:cNvPr id="9" name="文本框 43">
              <a:extLst>
                <a:ext uri="{FF2B5EF4-FFF2-40B4-BE49-F238E27FC236}">
                  <a16:creationId xmlns:a16="http://schemas.microsoft.com/office/drawing/2014/main" id="{FF8465F2-38FF-BBCC-BBA1-0A36555C6944}"/>
                </a:ext>
              </a:extLst>
            </p:cNvPr>
            <p:cNvSpPr txBox="1"/>
            <p:nvPr/>
          </p:nvSpPr>
          <p:spPr>
            <a:xfrm>
              <a:off x="1336572" y="2620076"/>
              <a:ext cx="1932273" cy="28682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vi-VN" sz="3600" b="1" dirty="0">
                  <a:solidFill>
                    <a:srgbClr val="000000"/>
                  </a:solidFill>
                  <a:effectLst/>
                  <a:latin typeface="+mj-lt"/>
                  <a:ea typeface="Times New Roman" panose="02020603050405020304" pitchFamily="18" charset="0"/>
                  <a:cs typeface="Times New Roman" panose="02020603050405020304" pitchFamily="18" charset="0"/>
                </a:rPr>
                <a:t>Ở Bài 6 - </a:t>
              </a:r>
              <a:r>
                <a:rPr lang="vi-VN" sz="3600" b="1" i="1" dirty="0">
                  <a:solidFill>
                    <a:srgbClr val="000000"/>
                  </a:solidFill>
                  <a:effectLst/>
                  <a:latin typeface="+mj-lt"/>
                  <a:ea typeface="Times New Roman" panose="02020603050405020304" pitchFamily="18" charset="0"/>
                  <a:cs typeface="Times New Roman" panose="02020603050405020304" pitchFamily="18" charset="0"/>
                </a:rPr>
                <a:t>Những vấn đề toàn cầu,</a:t>
              </a:r>
              <a:r>
                <a:rPr lang="vi-VN" sz="3600" b="1" dirty="0">
                  <a:solidFill>
                    <a:srgbClr val="000000"/>
                  </a:solidFill>
                  <a:effectLst/>
                  <a:latin typeface="+mj-lt"/>
                  <a:ea typeface="Times New Roman" panose="02020603050405020304" pitchFamily="18" charset="0"/>
                  <a:cs typeface="Times New Roman" panose="02020603050405020304" pitchFamily="18" charset="0"/>
                </a:rPr>
                <a:t> em đã học được những loại câu nào?</a:t>
              </a:r>
              <a:endParaRPr lang="en-SG" sz="3600" b="1" dirty="0">
                <a:effectLst/>
                <a:latin typeface="+mj-lt"/>
                <a:ea typeface="Calibri" panose="020F0502020204030204" pitchFamily="34" charset="0"/>
                <a:cs typeface="Times New Roman" panose="02020603050405020304" pitchFamily="18" charset="0"/>
              </a:endParaRPr>
            </a:p>
          </p:txBody>
        </p:sp>
      </p:grpSp>
      <p:sp>
        <p:nvSpPr>
          <p:cNvPr id="10" name="思想气泡: 云 25">
            <a:extLst>
              <a:ext uri="{FF2B5EF4-FFF2-40B4-BE49-F238E27FC236}">
                <a16:creationId xmlns:a16="http://schemas.microsoft.com/office/drawing/2014/main" id="{30DAB617-097F-B30A-1AAA-C06824124460}"/>
              </a:ext>
            </a:extLst>
          </p:cNvPr>
          <p:cNvSpPr/>
          <p:nvPr/>
        </p:nvSpPr>
        <p:spPr>
          <a:xfrm>
            <a:off x="5474825" y="1218835"/>
            <a:ext cx="5822067" cy="4510635"/>
          </a:xfrm>
          <a:prstGeom prst="cloudCallout">
            <a:avLst>
              <a:gd name="adj1" fmla="val 53366"/>
              <a:gd name="adj2" fmla="val 48887"/>
            </a:avLst>
          </a:prstGeom>
          <a:solidFill>
            <a:srgbClr val="A5A5A5">
              <a:lumMod val="20000"/>
              <a:lumOff val="80000"/>
            </a:srgbClr>
          </a:solidFill>
          <a:ln w="12700" cap="flat" cmpd="sng" algn="ctr">
            <a:solidFill>
              <a:srgbClr val="FFD33C"/>
            </a:solidFill>
            <a:prstDash val="solid"/>
            <a:miter lim="800000"/>
          </a:ln>
          <a:effectLst>
            <a:outerShdw blurRad="50800" dist="38100" dir="8100000" algn="tr" rotWithShape="0">
              <a:prstClr val="black">
                <a:alpha val="50000"/>
              </a:prstClr>
            </a:outerShdw>
          </a:effectLst>
        </p:spPr>
        <p:txBody>
          <a:bodyPr rtlCol="0" anchor="ctr"/>
          <a:lstStyle/>
          <a:p>
            <a:pPr algn="ctr" defTabSz="914377">
              <a:defRPr/>
            </a:pPr>
            <a:endParaRPr lang="zh-CN" altLang="en-US" sz="2000" kern="0">
              <a:solidFill>
                <a:prstClr val="white"/>
              </a:solidFill>
              <a:latin typeface="Calibri"/>
              <a:ea typeface="宋体" panose="02010600030101010101" pitchFamily="2" charset="-122"/>
              <a:cs typeface="Arial"/>
              <a:sym typeface="Arial"/>
            </a:endParaRPr>
          </a:p>
        </p:txBody>
      </p:sp>
      <p:sp>
        <p:nvSpPr>
          <p:cNvPr id="11" name="TextBox 10">
            <a:extLst>
              <a:ext uri="{FF2B5EF4-FFF2-40B4-BE49-F238E27FC236}">
                <a16:creationId xmlns:a16="http://schemas.microsoft.com/office/drawing/2014/main" id="{3E9F2E60-77A5-C1FE-C024-CE2B8C9EECA8}"/>
              </a:ext>
            </a:extLst>
          </p:cNvPr>
          <p:cNvSpPr txBox="1"/>
          <p:nvPr/>
        </p:nvSpPr>
        <p:spPr>
          <a:xfrm>
            <a:off x="6195651" y="1935270"/>
            <a:ext cx="4691591" cy="2123658"/>
          </a:xfrm>
          <a:prstGeom prst="rect">
            <a:avLst/>
          </a:prstGeom>
          <a:noFill/>
        </p:spPr>
        <p:txBody>
          <a:bodyPr wrap="square">
            <a:spAutoFit/>
          </a:bodyPr>
          <a:lstStyle/>
          <a:p>
            <a:pPr algn="ctr"/>
            <a:r>
              <a:rPr lang="vi-VN" sz="4400" b="1" dirty="0">
                <a:latin typeface="+mj-lt"/>
              </a:rPr>
              <a:t>câu đơn, câu ghép và lựa chọn câu đơn, câu ghép</a:t>
            </a:r>
            <a:endParaRPr lang="en-SG" sz="4400" b="1" dirty="0">
              <a:latin typeface="+mj-lt"/>
            </a:endParaRPr>
          </a:p>
        </p:txBody>
      </p:sp>
      <p:pic>
        <p:nvPicPr>
          <p:cNvPr id="6" name="Picture 5">
            <a:extLst>
              <a:ext uri="{FF2B5EF4-FFF2-40B4-BE49-F238E27FC236}">
                <a16:creationId xmlns:a16="http://schemas.microsoft.com/office/drawing/2014/main" id="{8696D984-4655-ECE1-AE43-901A3445E7AC}"/>
              </a:ext>
            </a:extLst>
          </p:cNvPr>
          <p:cNvPicPr>
            <a:picLocks noChangeAspect="1"/>
          </p:cNvPicPr>
          <p:nvPr/>
        </p:nvPicPr>
        <p:blipFill>
          <a:blip r:embed="rId3"/>
          <a:stretch>
            <a:fillRect/>
          </a:stretch>
        </p:blipFill>
        <p:spPr>
          <a:xfrm>
            <a:off x="3317328" y="4038672"/>
            <a:ext cx="4691591" cy="4051445"/>
          </a:xfrm>
          <a:prstGeom prst="rect">
            <a:avLst/>
          </a:prstGeom>
        </p:spPr>
      </p:pic>
    </p:spTree>
    <p:extLst>
      <p:ext uri="{BB962C8B-B14F-4D97-AF65-F5344CB8AC3E}">
        <p14:creationId xmlns:p14="http://schemas.microsoft.com/office/powerpoint/2010/main" val="394694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B80F-02D4-F665-1CB0-C269F28B7E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140935-CFA8-9BDA-C84B-532A204BB77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C739195C-31C2-28C0-A45E-66B312C1B0C4}"/>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4FED58C-0AB4-C6FC-28F8-0CFFD86E1EDD}"/>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5478690-6EC2-51C1-3180-7E429ECFB43B}"/>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4</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1658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5071729" y="219974"/>
            <a:ext cx="6562545"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37E60C11-E52C-6478-E3A3-2A3BA979487C}"/>
              </a:ext>
            </a:extLst>
          </p:cNvPr>
          <p:cNvSpPr/>
          <p:nvPr/>
        </p:nvSpPr>
        <p:spPr>
          <a:xfrm rot="10800000" flipH="1">
            <a:off x="511875" y="346571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4D0C918D-F56D-C735-44A4-8D8CD68FFCA0}"/>
              </a:ext>
            </a:extLst>
          </p:cNvPr>
          <p:cNvGrpSpPr/>
          <p:nvPr/>
        </p:nvGrpSpPr>
        <p:grpSpPr>
          <a:xfrm>
            <a:off x="1038233" y="2905017"/>
            <a:ext cx="10844828" cy="1056701"/>
            <a:chOff x="0" y="0"/>
            <a:chExt cx="5740378" cy="584912"/>
          </a:xfrm>
        </p:grpSpPr>
        <p:sp>
          <p:nvSpPr>
            <p:cNvPr id="23" name="Freeform 4">
              <a:extLst>
                <a:ext uri="{FF2B5EF4-FFF2-40B4-BE49-F238E27FC236}">
                  <a16:creationId xmlns:a16="http://schemas.microsoft.com/office/drawing/2014/main" id="{3355263F-D901-B185-BC05-0A64618E4A37}"/>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7B08B5F-CA40-4A0D-6927-E0CF3FAB09D1}"/>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31D352DE-7AD2-0185-C361-C51792A7B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03" y="905239"/>
            <a:ext cx="3227240" cy="2010140"/>
          </a:xfrm>
          <a:prstGeom prst="rect">
            <a:avLst/>
          </a:prstGeom>
        </p:spPr>
      </p:pic>
      <p:pic>
        <p:nvPicPr>
          <p:cNvPr id="26" name="图形 13">
            <a:extLst>
              <a:ext uri="{FF2B5EF4-FFF2-40B4-BE49-F238E27FC236}">
                <a16:creationId xmlns:a16="http://schemas.microsoft.com/office/drawing/2014/main" id="{E89E5C69-99E1-C3F6-7B04-D163052A6D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B3960E9D-CE9A-A101-2EF7-74FBAF1E1105}"/>
              </a:ext>
            </a:extLst>
          </p:cNvPr>
          <p:cNvCxnSpPr>
            <a:cxnSpLocks/>
          </p:cNvCxnSpPr>
          <p:nvPr/>
        </p:nvCxnSpPr>
        <p:spPr>
          <a:xfrm flipV="1">
            <a:off x="1038233" y="275483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F1365BA-EBBB-6CD6-B691-7033F3571E57}"/>
              </a:ext>
            </a:extLst>
          </p:cNvPr>
          <p:cNvSpPr/>
          <p:nvPr/>
        </p:nvSpPr>
        <p:spPr>
          <a:xfrm>
            <a:off x="1038233" y="1209912"/>
            <a:ext cx="7414651" cy="1433710"/>
          </a:xfrm>
          <a:prstGeom prst="rect">
            <a:avLst/>
          </a:prstGeom>
          <a:solidFill>
            <a:srgbClr val="FDEFE9"/>
          </a:solidFill>
        </p:spPr>
        <p:txBody>
          <a:bodyPr wrap="square" lIns="0" tIns="0" rIns="0" bIns="0" rtlCol="0">
            <a:noAutofit/>
          </a:bodyPr>
          <a:lstStyle/>
          <a:p>
            <a:pPr algn="just">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B3E929F2-01A8-D87C-024B-62093A4D8BBB}"/>
              </a:ext>
            </a:extLst>
          </p:cNvPr>
          <p:cNvGrpSpPr/>
          <p:nvPr/>
        </p:nvGrpSpPr>
        <p:grpSpPr>
          <a:xfrm>
            <a:off x="1038233" y="4048275"/>
            <a:ext cx="10844829" cy="2554545"/>
            <a:chOff x="0" y="0"/>
            <a:chExt cx="5740378" cy="584912"/>
          </a:xfrm>
        </p:grpSpPr>
        <p:sp>
          <p:nvSpPr>
            <p:cNvPr id="3" name="Freeform 4">
              <a:extLst>
                <a:ext uri="{FF2B5EF4-FFF2-40B4-BE49-F238E27FC236}">
                  <a16:creationId xmlns:a16="http://schemas.microsoft.com/office/drawing/2014/main" id="{44F98A4D-18CA-F3D6-DA3B-AE6CB671A2F8}"/>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9BA1A9AC-AE61-1820-E451-4D948A9AE82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30028817-138D-9A46-5EF3-A31FA80BFBDB}"/>
              </a:ext>
            </a:extLst>
          </p:cNvPr>
          <p:cNvSpPr txBox="1"/>
          <p:nvPr/>
        </p:nvSpPr>
        <p:spPr>
          <a:xfrm>
            <a:off x="1038232" y="2928260"/>
            <a:ext cx="8679925" cy="1056700"/>
          </a:xfrm>
          <a:prstGeom prst="rect">
            <a:avLst/>
          </a:prstGeom>
          <a:noFill/>
        </p:spPr>
        <p:txBody>
          <a:bodyPr wrap="square">
            <a:spAutoFit/>
          </a:bodyPr>
          <a:lstStyle/>
          <a:p>
            <a:pPr marL="30480" marR="30480" algn="just">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Á, à,</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Uy-li-am,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4C2E4E0-B165-CDB1-3257-275C12FCEF73}"/>
              </a:ext>
            </a:extLst>
          </p:cNvPr>
          <p:cNvSpPr txBox="1"/>
          <p:nvPr/>
        </p:nvSpPr>
        <p:spPr>
          <a:xfrm>
            <a:off x="1098979" y="4112169"/>
            <a:ext cx="10581147" cy="2431435"/>
          </a:xfrm>
          <a:prstGeom prst="rect">
            <a:avLst/>
          </a:prstGeom>
          <a:noFill/>
        </p:spPr>
        <p:txBody>
          <a:bodyPr wrap="square">
            <a:spAutoFit/>
          </a:bodyPr>
          <a:lstStyle/>
          <a:p>
            <a:pPr marL="457200" indent="-457200">
              <a:buFont typeface="Wingdings" panose="05000000000000000000" pitchFamily="2" charset="2"/>
              <a:buChar char="Ø"/>
            </a:pPr>
            <a:r>
              <a:rPr lang="vi-VN" sz="2800" b="1" i="1" dirty="0">
                <a:latin typeface="+mj-lt"/>
              </a:rPr>
              <a:t>Hình như </a:t>
            </a:r>
            <a:r>
              <a:rPr lang="vi-VN" sz="2800" i="1" dirty="0">
                <a:latin typeface="+mj-lt"/>
              </a:rPr>
              <a:t>cô đã chờ sẵn đâu đó ở phòng bên.</a:t>
            </a:r>
            <a:r>
              <a:rPr lang="vi-VN" sz="2800" dirty="0">
                <a:latin typeface="+mj-lt"/>
              </a:rPr>
              <a:t> </a:t>
            </a:r>
            <a:r>
              <a:rPr lang="vi-VN" sz="2800" b="1" dirty="0">
                <a:latin typeface="+mj-lt"/>
              </a:rPr>
              <a:t>(Thành phần tình thái)</a:t>
            </a:r>
            <a:endParaRPr lang="en-SG" sz="2800" b="1" dirty="0">
              <a:latin typeface="+mj-lt"/>
            </a:endParaRPr>
          </a:p>
          <a:p>
            <a:pPr marL="457200" indent="-457200">
              <a:buFont typeface="Wingdings" panose="05000000000000000000" pitchFamily="2" charset="2"/>
              <a:buChar char="Ø"/>
            </a:pPr>
            <a:r>
              <a:rPr lang="vi-VN" sz="2800" dirty="0">
                <a:latin typeface="+mj-lt"/>
              </a:rPr>
              <a:t>Thành phần tình thái này không thể tách ra tạo thành câu đặc biệt.</a:t>
            </a:r>
            <a:endParaRPr lang="en-SG" sz="2800" dirty="0">
              <a:latin typeface="+mj-lt"/>
            </a:endParaRPr>
          </a:p>
          <a:p>
            <a:r>
              <a:rPr lang="vi-VN" sz="2800" dirty="0">
                <a:latin typeface="+mj-lt"/>
              </a:rPr>
              <a:t>Chúng ta không thể viết: </a:t>
            </a:r>
            <a:r>
              <a:rPr lang="vi-VN" sz="2800" b="1" i="1" dirty="0">
                <a:latin typeface="+mj-lt"/>
              </a:rPr>
              <a:t>Hình như. </a:t>
            </a:r>
            <a:r>
              <a:rPr lang="vi-VN" sz="2800" i="1" dirty="0">
                <a:latin typeface="+mj-lt"/>
              </a:rPr>
              <a:t>Cô đã chờ sẵn đâu đó ở phòng bên.</a:t>
            </a:r>
            <a:endParaRPr lang="en-SG" sz="2800" dirty="0">
              <a:latin typeface="+mj-lt"/>
            </a:endParaRPr>
          </a:p>
          <a:p>
            <a:pPr algn="just">
              <a:spcAft>
                <a:spcPts val="800"/>
              </a:spcAft>
            </a:pPr>
            <a:endParaRPr lang="en-SG" sz="4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35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07750B81-BBB8-C53A-045F-D96874A5F7F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94E87A-C68E-38F8-D597-AD82661C58C3}"/>
              </a:ext>
            </a:extLst>
          </p:cNvPr>
          <p:cNvSpPr txBox="1"/>
          <p:nvPr/>
        </p:nvSpPr>
        <p:spPr>
          <a:xfrm>
            <a:off x="5071729" y="219974"/>
            <a:ext cx="6562545"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D062120C-B902-E4E7-EE9E-B56902718011}"/>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547A810-4669-5D49-4A00-71C66F1167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183465D-A60E-84CC-6198-4C8B9CC22E5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8BC7CA8E-A1C3-73FB-256D-39AD93A76070}"/>
              </a:ext>
            </a:extLst>
          </p:cNvPr>
          <p:cNvSpPr/>
          <p:nvPr/>
        </p:nvSpPr>
        <p:spPr>
          <a:xfrm rot="10800000" flipH="1">
            <a:off x="511875" y="346571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9E924512-BA6D-4690-A44F-44202A6DD759}"/>
              </a:ext>
            </a:extLst>
          </p:cNvPr>
          <p:cNvGrpSpPr/>
          <p:nvPr/>
        </p:nvGrpSpPr>
        <p:grpSpPr>
          <a:xfrm>
            <a:off x="1038233" y="2905017"/>
            <a:ext cx="10844828" cy="1056701"/>
            <a:chOff x="0" y="0"/>
            <a:chExt cx="5740378" cy="584912"/>
          </a:xfrm>
        </p:grpSpPr>
        <p:sp>
          <p:nvSpPr>
            <p:cNvPr id="23" name="Freeform 4">
              <a:extLst>
                <a:ext uri="{FF2B5EF4-FFF2-40B4-BE49-F238E27FC236}">
                  <a16:creationId xmlns:a16="http://schemas.microsoft.com/office/drawing/2014/main" id="{BA3D6715-F4DD-2C7B-38B8-30EDE38C3134}"/>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BA46C26-7C73-320A-1FF1-B9D35502BEC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BE379034-08C1-12D8-8927-E32A6B390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03" y="905239"/>
            <a:ext cx="3227240" cy="2010140"/>
          </a:xfrm>
          <a:prstGeom prst="rect">
            <a:avLst/>
          </a:prstGeom>
        </p:spPr>
      </p:pic>
      <p:pic>
        <p:nvPicPr>
          <p:cNvPr id="26" name="图形 13">
            <a:extLst>
              <a:ext uri="{FF2B5EF4-FFF2-40B4-BE49-F238E27FC236}">
                <a16:creationId xmlns:a16="http://schemas.microsoft.com/office/drawing/2014/main" id="{2A56E2B7-AB12-591D-56D8-69F2B6E6E7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8EE8251C-1BFD-1451-3C8C-5F1F371E0DD7}"/>
              </a:ext>
            </a:extLst>
          </p:cNvPr>
          <p:cNvCxnSpPr>
            <a:cxnSpLocks/>
          </p:cNvCxnSpPr>
          <p:nvPr/>
        </p:nvCxnSpPr>
        <p:spPr>
          <a:xfrm flipV="1">
            <a:off x="1038233" y="275483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A932A807-EA33-238E-CFCB-03B90FFE89DD}"/>
              </a:ext>
            </a:extLst>
          </p:cNvPr>
          <p:cNvSpPr/>
          <p:nvPr/>
        </p:nvSpPr>
        <p:spPr>
          <a:xfrm>
            <a:off x="1038233" y="1209912"/>
            <a:ext cx="7414651" cy="1433710"/>
          </a:xfrm>
          <a:prstGeom prst="rect">
            <a:avLst/>
          </a:prstGeom>
          <a:solidFill>
            <a:srgbClr val="FDEFE9"/>
          </a:solidFill>
        </p:spPr>
        <p:txBody>
          <a:bodyPr wrap="square" lIns="0" tIns="0" rIns="0" bIns="0" rtlCol="0">
            <a:noAutofit/>
          </a:bodyPr>
          <a:lstStyle/>
          <a:p>
            <a:pPr algn="just">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91F7D7A4-8829-B114-815E-6526C9790165}"/>
              </a:ext>
            </a:extLst>
          </p:cNvPr>
          <p:cNvGrpSpPr/>
          <p:nvPr/>
        </p:nvGrpSpPr>
        <p:grpSpPr>
          <a:xfrm>
            <a:off x="1038233" y="4048275"/>
            <a:ext cx="10844829" cy="2554545"/>
            <a:chOff x="0" y="0"/>
            <a:chExt cx="5740378" cy="584912"/>
          </a:xfrm>
        </p:grpSpPr>
        <p:sp>
          <p:nvSpPr>
            <p:cNvPr id="3" name="Freeform 4">
              <a:extLst>
                <a:ext uri="{FF2B5EF4-FFF2-40B4-BE49-F238E27FC236}">
                  <a16:creationId xmlns:a16="http://schemas.microsoft.com/office/drawing/2014/main" id="{2F83369E-BC46-E744-0416-8B82997FCC01}"/>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E0428E39-AAA0-CEA0-97CC-525F77447C0C}"/>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CF660913-E13A-FCCB-CB3A-4A4C643453E1}"/>
              </a:ext>
            </a:extLst>
          </p:cNvPr>
          <p:cNvSpPr txBox="1"/>
          <p:nvPr/>
        </p:nvSpPr>
        <p:spPr>
          <a:xfrm>
            <a:off x="1038233" y="2928260"/>
            <a:ext cx="10844828" cy="1056700"/>
          </a:xfrm>
          <a:prstGeom prst="rect">
            <a:avLst/>
          </a:prstGeom>
          <a:noFill/>
        </p:spPr>
        <p:txBody>
          <a:bodyPr wrap="square">
            <a:spAutoFit/>
          </a:bodyPr>
          <a:lstStyle/>
          <a:p>
            <a:pPr marL="30480" marR="30480" algn="just">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Uy-li-am,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993580-D28E-F1BF-6537-4F828E131FF7}"/>
              </a:ext>
            </a:extLst>
          </p:cNvPr>
          <p:cNvSpPr txBox="1"/>
          <p:nvPr/>
        </p:nvSpPr>
        <p:spPr>
          <a:xfrm>
            <a:off x="1098979" y="4112169"/>
            <a:ext cx="10581147" cy="2554545"/>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tôi biết rồi.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(Thành phần cảm thán).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 cảm thán này có thể tách ra (có dấu ngắt câu) tạo thành câu đặc biệt dùng để bộc lộ cảm xúc.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 à!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biết rồi.</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 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đặc biệt bộc lộ cảm xúc).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25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arn(inVertical)">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1C4E-7BFE-0C1F-4349-61FA636ECE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4A6C26-5AB2-AC8C-EEF8-CD7B3DB00D5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8A7CF50-BB7E-5EA7-1E11-FA3E1D21D73F}"/>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5</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B85FED5E-AA57-EC81-C491-5E831D3D2C5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D8AACAD1-96D3-6A49-52E5-F0EF22B647DE}"/>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5</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53155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2341-E4F3-85A7-DCFC-5926FFC828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F98263-2C36-74C8-C795-D40A12EB9B41}"/>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47F23850-42FC-6E1B-4F2A-EC8B0E8D15D8}"/>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BE8168DC-9CC3-7F3D-DD72-1B6FB293EC92}"/>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A7F2AC71-B9DA-07EE-F014-45DFCE84030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C682007D-4578-FEB2-B0C8-83EF53F8E25E}"/>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B69389F1-C1E6-995C-4B03-B01AD9B870BE}"/>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D4A47A7F-0558-FC1D-CC49-90C26D4499AF}"/>
              </a:ext>
            </a:extLst>
          </p:cNvPr>
          <p:cNvGrpSpPr/>
          <p:nvPr/>
        </p:nvGrpSpPr>
        <p:grpSpPr>
          <a:xfrm>
            <a:off x="417488" y="3714517"/>
            <a:ext cx="5216159" cy="2790454"/>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B2C5B598-89AD-346D-E4EB-A4CB55BB7F73}"/>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441B5F27-075A-C4C9-6930-A081C3DA8419}"/>
              </a:ext>
            </a:extLst>
          </p:cNvPr>
          <p:cNvGrpSpPr/>
          <p:nvPr/>
        </p:nvGrpSpPr>
        <p:grpSpPr>
          <a:xfrm>
            <a:off x="6345001" y="3638456"/>
            <a:ext cx="5490589" cy="2881111"/>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358EBAF5-22CC-7DDF-247A-9861174FB073}"/>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FE979620-9F0C-321B-735F-81028373C2A4}"/>
              </a:ext>
            </a:extLst>
          </p:cNvPr>
          <p:cNvGrpSpPr/>
          <p:nvPr/>
        </p:nvGrpSpPr>
        <p:grpSpPr>
          <a:xfrm>
            <a:off x="106083" y="4350520"/>
            <a:ext cx="587899" cy="566138"/>
            <a:chOff x="0" y="0"/>
            <a:chExt cx="2021352" cy="2177661"/>
          </a:xfrm>
        </p:grpSpPr>
        <p:sp>
          <p:nvSpPr>
            <p:cNvPr id="16" name="Freeform 14">
              <a:extLst>
                <a:ext uri="{FF2B5EF4-FFF2-40B4-BE49-F238E27FC236}">
                  <a16:creationId xmlns:a16="http://schemas.microsoft.com/office/drawing/2014/main" id="{8FD88012-1556-F9F1-0761-AA2A2664416C}"/>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57A03713-0680-9CF0-47CE-77458BF5EA1A}"/>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020B0CC2-9144-E919-1463-FD00824B3132}"/>
              </a:ext>
            </a:extLst>
          </p:cNvPr>
          <p:cNvGrpSpPr/>
          <p:nvPr/>
        </p:nvGrpSpPr>
        <p:grpSpPr>
          <a:xfrm>
            <a:off x="5978207" y="4288158"/>
            <a:ext cx="585089" cy="560587"/>
            <a:chOff x="0" y="0"/>
            <a:chExt cx="2021352" cy="2207957"/>
          </a:xfrm>
        </p:grpSpPr>
        <p:sp>
          <p:nvSpPr>
            <p:cNvPr id="21" name="Freeform 17">
              <a:extLst>
                <a:ext uri="{FF2B5EF4-FFF2-40B4-BE49-F238E27FC236}">
                  <a16:creationId xmlns:a16="http://schemas.microsoft.com/office/drawing/2014/main" id="{A96D6254-E51A-FB80-CD73-1CDD3A68C33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488518D-8B3B-E524-8D57-1629E8545B1A}"/>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2D5CEA9D-24AC-B716-7428-9E90BAF524FD}"/>
              </a:ext>
            </a:extLst>
          </p:cNvPr>
          <p:cNvSpPr/>
          <p:nvPr/>
        </p:nvSpPr>
        <p:spPr>
          <a:xfrm rot="10050019" flipH="1">
            <a:off x="124241" y="128502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nvGrpSpPr>
          <p:cNvPr id="24" name="Group 3">
            <a:extLst>
              <a:ext uri="{FF2B5EF4-FFF2-40B4-BE49-F238E27FC236}">
                <a16:creationId xmlns:a16="http://schemas.microsoft.com/office/drawing/2014/main" id="{61680F77-C6BF-FB3A-03FF-0258A4E76074}"/>
              </a:ext>
            </a:extLst>
          </p:cNvPr>
          <p:cNvGrpSpPr/>
          <p:nvPr/>
        </p:nvGrpSpPr>
        <p:grpSpPr>
          <a:xfrm>
            <a:off x="739795" y="1368267"/>
            <a:ext cx="11282936" cy="1962639"/>
            <a:chOff x="0" y="0"/>
            <a:chExt cx="5740378" cy="584912"/>
          </a:xfrm>
        </p:grpSpPr>
        <p:sp>
          <p:nvSpPr>
            <p:cNvPr id="25" name="Freeform 4">
              <a:extLst>
                <a:ext uri="{FF2B5EF4-FFF2-40B4-BE49-F238E27FC236}">
                  <a16:creationId xmlns:a16="http://schemas.microsoft.com/office/drawing/2014/main" id="{9198800C-860A-83CF-4107-ACE610EDA44D}"/>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6" name="TextBox 5">
              <a:extLst>
                <a:ext uri="{FF2B5EF4-FFF2-40B4-BE49-F238E27FC236}">
                  <a16:creationId xmlns:a16="http://schemas.microsoft.com/office/drawing/2014/main" id="{D0F13DC0-D9B7-7FB8-3F4F-F3E83EAEE43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27" name="TextBox 26">
            <a:extLst>
              <a:ext uri="{FF2B5EF4-FFF2-40B4-BE49-F238E27FC236}">
                <a16:creationId xmlns:a16="http://schemas.microsoft.com/office/drawing/2014/main" id="{84B4D0A9-E7AA-3AA3-297B-747D72BA34A5}"/>
              </a:ext>
            </a:extLst>
          </p:cNvPr>
          <p:cNvSpPr txBox="1"/>
          <p:nvPr/>
        </p:nvSpPr>
        <p:spPr>
          <a:xfrm>
            <a:off x="778864" y="3999645"/>
            <a:ext cx="4677861" cy="2308324"/>
          </a:xfrm>
          <a:prstGeom prst="rect">
            <a:avLst/>
          </a:prstGeom>
          <a:noFill/>
        </p:spPr>
        <p:txBody>
          <a:bodyPr wrap="square">
            <a:spAutoFit/>
          </a:bodyPr>
          <a:lstStyle/>
          <a:p>
            <a:pPr marL="30480" marR="30480" algn="just">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37C95C4-39F3-3FD1-9E23-CD0C5A7328B8}"/>
              </a:ext>
            </a:extLst>
          </p:cNvPr>
          <p:cNvSpPr txBox="1"/>
          <p:nvPr/>
        </p:nvSpPr>
        <p:spPr>
          <a:xfrm>
            <a:off x="722794" y="1419080"/>
            <a:ext cx="11237293" cy="1654748"/>
          </a:xfrm>
          <a:prstGeom prst="rect">
            <a:avLst/>
          </a:prstGeom>
          <a:noFill/>
        </p:spPr>
        <p:txBody>
          <a:bodyPr wrap="square">
            <a:spAutoFit/>
          </a:bodyPr>
          <a:lstStyle/>
          <a:p>
            <a:pPr>
              <a:lnSpc>
                <a:spcPct val="150000"/>
              </a:lnSpc>
            </a:pP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Hôm</a:t>
            </a:r>
            <a:r>
              <a:rPr lang="en-US" sz="3600" i="1" dirty="0">
                <a:latin typeface="Times New Roman" panose="02020603050405020304" pitchFamily="18" charset="0"/>
                <a:cs typeface="Times New Roman" panose="02020603050405020304" pitchFamily="18" charset="0"/>
              </a:rPr>
              <a:t> qua, </a:t>
            </a:r>
            <a:r>
              <a:rPr lang="en-US" sz="3600" i="1" dirty="0" err="1">
                <a:latin typeface="Times New Roman" panose="02020603050405020304" pitchFamily="18" charset="0"/>
                <a:cs typeface="Times New Roman" panose="02020603050405020304" pitchFamily="18" charset="0"/>
              </a:rPr>
              <a:t>chúng</a:t>
            </a:r>
            <a:r>
              <a:rPr lang="en-US" sz="3600" i="1" dirty="0">
                <a:latin typeface="Times New Roman" panose="02020603050405020304" pitchFamily="18" charset="0"/>
                <a:cs typeface="Times New Roman" panose="02020603050405020304" pitchFamily="18" charset="0"/>
              </a:rPr>
              <a:t> ta </a:t>
            </a:r>
            <a:r>
              <a:rPr lang="en-US" sz="3600" i="1" dirty="0" err="1">
                <a:latin typeface="Times New Roman" panose="02020603050405020304" pitchFamily="18" charset="0"/>
                <a:cs typeface="Times New Roman" panose="02020603050405020304" pitchFamily="18" charset="0"/>
              </a:rPr>
              <a:t>học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phần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rồi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nhỉ</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pPr>
              <a:lnSpc>
                <a:spcPct val="150000"/>
              </a:lnSpc>
            </a:pPr>
            <a:r>
              <a:rPr lang="en-US" sz="3600" b="1" dirty="0">
                <a:latin typeface="Times New Roman" panose="02020603050405020304" pitchFamily="18" charset="0"/>
                <a:cs typeface="Times New Roman" panose="02020603050405020304" pitchFamily="18" charset="0"/>
              </a:rPr>
              <a:t>Nam:</a:t>
            </a:r>
            <a:r>
              <a:rPr lang="en-US" sz="3600" i="1" dirty="0">
                <a:latin typeface="Times New Roman" panose="02020603050405020304" pitchFamily="18" charset="0"/>
                <a:cs typeface="Times New Roman" panose="02020603050405020304" pitchFamily="18" charset="0"/>
              </a:rPr>
              <a:t> Tri </a:t>
            </a:r>
            <a:r>
              <a:rPr lang="en-US" sz="3600" i="1" dirty="0" err="1">
                <a:latin typeface="Times New Roman" panose="02020603050405020304" pitchFamily="18" charset="0"/>
                <a:cs typeface="Times New Roman" panose="02020603050405020304" pitchFamily="18" charset="0"/>
              </a:rPr>
              <a:t>thức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Ngữ</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89BCDBE-1C45-8D8F-36F3-1223F14CF829}"/>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AD027C99-8257-C7CF-96DE-20DDC86A6FC1}"/>
              </a:ext>
            </a:extLst>
          </p:cNvPr>
          <p:cNvSpPr txBox="1"/>
          <p:nvPr/>
        </p:nvSpPr>
        <p:spPr>
          <a:xfrm>
            <a:off x="835454" y="40216"/>
            <a:ext cx="8669234" cy="834524"/>
          </a:xfrm>
          <a:prstGeom prst="rect">
            <a:avLst/>
          </a:prstGeom>
          <a:noFill/>
        </p:spPr>
        <p:txBody>
          <a:bodyPr wrap="square">
            <a:spAutoFit/>
          </a:bodyPr>
          <a:lstStyle/>
          <a:p>
            <a:pPr algn="just">
              <a:lnSpc>
                <a:spcPct val="150000"/>
              </a:lnSpc>
              <a:spcAft>
                <a:spcPts val="800"/>
              </a:spcAft>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EE4958B-E2F8-C41B-0998-B351FD651887}"/>
              </a:ext>
            </a:extLst>
          </p:cNvPr>
          <p:cNvSpPr txBox="1"/>
          <p:nvPr/>
        </p:nvSpPr>
        <p:spPr>
          <a:xfrm>
            <a:off x="6813623" y="3761788"/>
            <a:ext cx="4939660" cy="2308324"/>
          </a:xfrm>
          <a:prstGeom prst="rect">
            <a:avLst/>
          </a:prstGeom>
          <a:noFill/>
        </p:spPr>
        <p:txBody>
          <a:bodyPr wrap="square">
            <a:spAutoFit/>
          </a:bodyPr>
          <a:lstStyle/>
          <a:p>
            <a:pPr marL="30480" marR="30480" algn="just">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id="{C8D82E1F-560E-E3F1-B5AF-A5234DE1BBE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37328008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5</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9" y="1031310"/>
            <a:ext cx="4631968"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506681" y="850599"/>
            <a:ext cx="3681764" cy="596764"/>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5138649" y="1046223"/>
            <a:ext cx="6891532"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6905061" y="850599"/>
            <a:ext cx="3737661" cy="596764"/>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72143" y="1636684"/>
            <a:ext cx="4434505" cy="4031873"/>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Hôm</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chúng</a:t>
            </a:r>
            <a:r>
              <a:rPr lang="en-US" sz="3200" i="1" dirty="0">
                <a:latin typeface="Times New Roman" panose="02020603050405020304" pitchFamily="18" charset="0"/>
                <a:cs typeface="Times New Roman" panose="02020603050405020304" pitchFamily="18" charset="0"/>
              </a:rPr>
              <a:t> ta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nhỉ</a:t>
            </a:r>
            <a:r>
              <a:rPr lang="en-US" sz="3200" i="1"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Nam:</a:t>
            </a:r>
            <a:r>
              <a:rPr lang="en-US" sz="3200" i="1" dirty="0">
                <a:latin typeface="Times New Roman" panose="02020603050405020304" pitchFamily="18" charset="0"/>
                <a:cs typeface="Times New Roman" panose="02020603050405020304" pitchFamily="18" charset="0"/>
              </a:rPr>
              <a:t> Tri </a:t>
            </a:r>
            <a:r>
              <a:rPr lang="en-US" sz="3200" i="1" dirty="0" err="1">
                <a:latin typeface="Times New Roman" panose="02020603050405020304" pitchFamily="18" charset="0"/>
                <a:cs typeface="Times New Roman" panose="02020603050405020304" pitchFamily="18" charset="0"/>
              </a:rPr>
              <a:t>thức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5138649" y="1627766"/>
            <a:ext cx="6781208" cy="5016758"/>
          </a:xfrm>
          <a:prstGeom prst="rect">
            <a:avLst/>
          </a:prstGeom>
          <a:noFill/>
        </p:spPr>
        <p:txBody>
          <a:bodyPr wrap="square">
            <a:spAutoFit/>
          </a:bodyPr>
          <a:lstStyle/>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Câu trả lời của Nam trong tình huống trên không phù hợp vì trong tình huống giao tiếp với người có tuổi tác, địa vị cao hơn mình (cụ thể ở đây là cô giáo), câu nói của Nam (</a:t>
            </a:r>
            <a:r>
              <a:rPr lang="vi-VN" sz="3200" i="1" dirty="0">
                <a:latin typeface="Times New Roman" panose="02020603050405020304" pitchFamily="18" charset="0"/>
                <a:cs typeface="Times New Roman" panose="02020603050405020304" pitchFamily="18" charset="0"/>
              </a:rPr>
              <a:t>Tri thức Ngữ văn.}</a:t>
            </a:r>
            <a:r>
              <a:rPr lang="vi-VN" sz="3200" dirty="0">
                <a:latin typeface="Times New Roman" panose="02020603050405020304" pitchFamily="18" charset="0"/>
                <a:cs typeface="Times New Roman" panose="02020603050405020304" pitchFamily="18" charset="0"/>
              </a:rPr>
              <a:t> bị xem là “nói trống không”, là cách nói thiếu lễ phép. </a:t>
            </a:r>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HS cần lưu ý sử dụng câu rút gọn trong những tình huống giao tiếp phù hợp.</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098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FBB004E7-A6C2-7E38-BA5D-F07064C10291}"/>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B58D969-E130-019A-2942-5F3B0FEBA5D6}"/>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16848BA4-B168-3DD5-4DDF-E25785163B05}"/>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5</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A619C5D1-D1C2-83AF-42ED-9938F70E3981}"/>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7D749AF7-B812-351C-B6F0-74CEA151D19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FE9C936-5F14-B238-7192-2982C9502477}"/>
              </a:ext>
            </a:extLst>
          </p:cNvPr>
          <p:cNvSpPr/>
          <p:nvPr/>
        </p:nvSpPr>
        <p:spPr>
          <a:xfrm>
            <a:off x="138369" y="1031310"/>
            <a:ext cx="4631968"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E0373AF4-59B3-413D-9337-27182EC099C0}"/>
              </a:ext>
            </a:extLst>
          </p:cNvPr>
          <p:cNvSpPr/>
          <p:nvPr/>
        </p:nvSpPr>
        <p:spPr>
          <a:xfrm>
            <a:off x="506681" y="850599"/>
            <a:ext cx="3681764" cy="596764"/>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b</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3A977E6E-C34E-E253-4416-5B4C87E1A788}"/>
              </a:ext>
            </a:extLst>
          </p:cNvPr>
          <p:cNvSpPr/>
          <p:nvPr/>
        </p:nvSpPr>
        <p:spPr>
          <a:xfrm>
            <a:off x="5138649" y="1046223"/>
            <a:ext cx="6891532"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18EDA899-8AA3-16B0-B253-1CA6ADDABB98}"/>
              </a:ext>
            </a:extLst>
          </p:cNvPr>
          <p:cNvSpPr/>
          <p:nvPr/>
        </p:nvSpPr>
        <p:spPr>
          <a:xfrm>
            <a:off x="6905061" y="850599"/>
            <a:ext cx="3737661" cy="596764"/>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76A0B8-5B26-8775-4A5D-88AFA1197484}"/>
              </a:ext>
            </a:extLst>
          </p:cNvPr>
          <p:cNvSpPr txBox="1"/>
          <p:nvPr/>
        </p:nvSpPr>
        <p:spPr>
          <a:xfrm>
            <a:off x="272143" y="1636684"/>
            <a:ext cx="4434505" cy="3785652"/>
          </a:xfrm>
          <a:prstGeom prst="rect">
            <a:avLst/>
          </a:prstGeom>
          <a:noFill/>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giáo</a:t>
            </a:r>
            <a:r>
              <a:rPr lang="en-US" sz="3000" b="1" dirty="0">
                <a:latin typeface="Times New Roman" panose="02020603050405020304" pitchFamily="18" charset="0"/>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Hôm</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chúng</a:t>
            </a:r>
            <a:r>
              <a:rPr lang="en-US" sz="3000" i="1" dirty="0">
                <a:latin typeface="Times New Roman" panose="02020603050405020304" pitchFamily="18" charset="0"/>
                <a:cs typeface="Times New Roman" panose="02020603050405020304" pitchFamily="18" charset="0"/>
              </a:rPr>
              <a:t> ta </a:t>
            </a:r>
            <a:r>
              <a:rPr lang="en-US" sz="3000" i="1" dirty="0" err="1">
                <a:latin typeface="Times New Roman" panose="02020603050405020304" pitchFamily="18" charset="0"/>
                <a:cs typeface="Times New Roman" panose="02020603050405020304" pitchFamily="18" charset="0"/>
              </a:rPr>
              <a:t>học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nhỉ</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Nam:</a:t>
            </a:r>
            <a:r>
              <a:rPr lang="en-US" sz="3000" i="1" dirty="0">
                <a:latin typeface="Times New Roman" panose="02020603050405020304" pitchFamily="18" charset="0"/>
                <a:cs typeface="Times New Roman" panose="02020603050405020304" pitchFamily="18" charset="0"/>
              </a:rPr>
              <a:t> Tri </a:t>
            </a:r>
            <a:r>
              <a:rPr lang="en-US" sz="3000" i="1" dirty="0" err="1">
                <a:latin typeface="Times New Roman" panose="02020603050405020304" pitchFamily="18" charset="0"/>
                <a:cs typeface="Times New Roman" panose="02020603050405020304" pitchFamily="18" charset="0"/>
              </a:rPr>
              <a:t>thức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Ngữ</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văn</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marL="30480" marR="30480" algn="just">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9F33830-F1A6-0FBE-DB3C-8A98AF59DE16}"/>
              </a:ext>
            </a:extLst>
          </p:cNvPr>
          <p:cNvSpPr txBox="1"/>
          <p:nvPr/>
        </p:nvSpPr>
        <p:spPr>
          <a:xfrm>
            <a:off x="5193811" y="1524877"/>
            <a:ext cx="6859820" cy="5170646"/>
          </a:xfrm>
          <a:prstGeom prst="rect">
            <a:avLst/>
          </a:prstGeom>
          <a:noFill/>
        </p:spPr>
        <p:txBody>
          <a:bodyPr wrap="square">
            <a:spAutoFit/>
          </a:bodyPr>
          <a:lstStyle/>
          <a:p>
            <a:pPr algn="just"/>
            <a:r>
              <a:rPr lang="en-US" sz="3000" dirty="0">
                <a:latin typeface="Times New Roman" panose="02020603050405020304" pitchFamily="18" charset="0"/>
                <a:cs typeface="Times New Roman" panose="02020603050405020304" pitchFamily="18" charset="0"/>
              </a:rPr>
              <a:t>(1)</a:t>
            </a:r>
            <a:r>
              <a:rPr lang="en-US" sz="3000" b="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(2)</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phần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(3)</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lớp mình học đến phần </a:t>
            </a:r>
            <a:r>
              <a:rPr lang="vi-VN" sz="3000" b="1" i="1" dirty="0">
                <a:latin typeface="Times New Roman" panose="02020603050405020304" pitchFamily="18" charset="0"/>
                <a:cs typeface="Times New Roman" panose="02020603050405020304" pitchFamily="18" charset="0"/>
              </a:rPr>
              <a:t>Tri thức Ngữ văn.</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(4)</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Lớp mình học đến phần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(5)</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hôm qua lớp mình học đến phần </a:t>
            </a:r>
            <a:r>
              <a:rPr lang="vi-VN" sz="3000" b="1" i="1" dirty="0">
                <a:latin typeface="Times New Roman" panose="02020603050405020304" pitchFamily="18" charset="0"/>
                <a:cs typeface="Times New Roman" panose="02020603050405020304" pitchFamily="18" charset="0"/>
              </a:rPr>
              <a:t>Tri thức Ngữ văn.</a:t>
            </a:r>
            <a:endParaRPr lang="en-SG" sz="3000" dirty="0">
              <a:latin typeface="Times New Roman" panose="02020603050405020304" pitchFamily="18" charset="0"/>
              <a:cs typeface="Times New Roman" panose="02020603050405020304" pitchFamily="18" charset="0"/>
            </a:endParaRPr>
          </a:p>
          <a:p>
            <a:pPr algn="just"/>
            <a:r>
              <a:rPr lang="vi-VN" sz="30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sz="3000" b="1" i="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Chúng ta có thể trả lời bằng một câu rút gọn nhưng nên thêm “ạ”, “dạ” để thể hiện sự lễ phép trong tình huống này.</a:t>
            </a:r>
            <a:endParaRPr lang="en-SG" sz="3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9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6A6D-3F77-E235-C9F5-2388C86858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A07F1-43FC-F927-CF9A-8314325BA6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0570D094-FABF-E203-6FA4-3F75C981C919}"/>
              </a:ext>
            </a:extLst>
          </p:cNvPr>
          <p:cNvSpPr txBox="1">
            <a:spLocks noGrp="1"/>
          </p:cNvSpPr>
          <p:nvPr/>
        </p:nvSpPr>
        <p:spPr>
          <a:xfrm>
            <a:off x="1314507" y="3589356"/>
            <a:ext cx="9562986"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Hoạt</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động</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khái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quát</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nội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dung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bài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học</a:t>
            </a:r>
            <a:endParaRPr kumimoji="0" lang="en-SG" sz="7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9D6C7906-853E-F807-E5D5-452ED20C54B1}"/>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III</a:t>
            </a:r>
            <a:endParaRPr kumimoji="0" lang="en-SG" sz="6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5724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7E678B62-32A9-F07C-5652-35506F27F93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27DED26-814B-374F-59DE-94517529E6F3}"/>
              </a:ext>
            </a:extLst>
          </p:cNvPr>
          <p:cNvSpPr txBox="1"/>
          <p:nvPr/>
        </p:nvSpPr>
        <p:spPr>
          <a:xfrm>
            <a:off x="1949508" y="372752"/>
            <a:ext cx="9150614" cy="823752"/>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II.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Hoạt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động</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khái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quát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nội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dung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học</a:t>
            </a:r>
            <a:endParaRPr kumimoji="0" lang="en-SG" sz="36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C45F9F23-2A04-685C-856E-CF3B07391A4F}"/>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CECED30-63F3-3AEB-BBB6-A4C917A67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8ACD613-C4F1-5FFA-30D1-54D7D069B43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14D9117-699E-83B2-AED5-AFC41CFB2D63}"/>
              </a:ext>
            </a:extLst>
          </p:cNvPr>
          <p:cNvGrpSpPr/>
          <p:nvPr/>
        </p:nvGrpSpPr>
        <p:grpSpPr>
          <a:xfrm>
            <a:off x="4118350" y="2900111"/>
            <a:ext cx="3381596" cy="2385137"/>
            <a:chOff x="6977270" y="1567952"/>
            <a:chExt cx="5340626" cy="3560417"/>
          </a:xfrm>
        </p:grpSpPr>
        <p:sp>
          <p:nvSpPr>
            <p:cNvPr id="3" name="Rectangle: Rounded Corners 2">
              <a:extLst>
                <a:ext uri="{FF2B5EF4-FFF2-40B4-BE49-F238E27FC236}">
                  <a16:creationId xmlns:a16="http://schemas.microsoft.com/office/drawing/2014/main" id="{9816A153-EFEE-DBF6-0D49-CDA795F0F14F}"/>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0A394FC2-275C-40C3-F462-64749EB24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78477400-192F-EF50-0A81-3C05F16DEF71}"/>
              </a:ext>
            </a:extLst>
          </p:cNvPr>
          <p:cNvCxnSpPr>
            <a:cxnSpLocks/>
          </p:cNvCxnSpPr>
          <p:nvPr/>
        </p:nvCxnSpPr>
        <p:spPr>
          <a:xfrm flipH="1">
            <a:off x="2319029" y="1720084"/>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7" name="Google Shape;660;p56">
            <a:extLst>
              <a:ext uri="{FF2B5EF4-FFF2-40B4-BE49-F238E27FC236}">
                <a16:creationId xmlns:a16="http://schemas.microsoft.com/office/drawing/2014/main" id="{A4A694E9-7557-655A-860A-B899BE913209}"/>
              </a:ext>
            </a:extLst>
          </p:cNvPr>
          <p:cNvCxnSpPr>
            <a:cxnSpLocks/>
          </p:cNvCxnSpPr>
          <p:nvPr/>
        </p:nvCxnSpPr>
        <p:spPr>
          <a:xfrm>
            <a:off x="8274647" y="1720084"/>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8" name="Google Shape;676;p56">
            <a:extLst>
              <a:ext uri="{FF2B5EF4-FFF2-40B4-BE49-F238E27FC236}">
                <a16:creationId xmlns:a16="http://schemas.microsoft.com/office/drawing/2014/main" id="{65AB8B4E-D837-D240-11CE-771821BD6EFE}"/>
              </a:ext>
            </a:extLst>
          </p:cNvPr>
          <p:cNvSpPr/>
          <p:nvPr/>
        </p:nvSpPr>
        <p:spPr>
          <a:xfrm>
            <a:off x="3183038" y="1312254"/>
            <a:ext cx="5578997" cy="960757"/>
          </a:xfrm>
          <a:custGeom>
            <a:avLst/>
            <a:gdLst/>
            <a:ahLst/>
            <a:cxnLst/>
            <a:rect l="l" t="t" r="r" b="b"/>
            <a:pathLst>
              <a:path w="101296" h="29187" extrusionOk="0">
                <a:moveTo>
                  <a:pt x="0" y="0"/>
                </a:moveTo>
                <a:lnTo>
                  <a:pt x="2003" y="29187"/>
                </a:lnTo>
                <a:lnTo>
                  <a:pt x="101296" y="29187"/>
                </a:lnTo>
                <a:lnTo>
                  <a:pt x="101296" y="0"/>
                </a:lnTo>
                <a:close/>
              </a:path>
            </a:pathLst>
          </a:custGeom>
          <a:solidFill>
            <a:schemeClr val="accent3">
              <a:lumMod val="20000"/>
              <a:lumOff val="80000"/>
            </a:schemeClr>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9" name="Google Shape;661;p56">
            <a:extLst>
              <a:ext uri="{FF2B5EF4-FFF2-40B4-BE49-F238E27FC236}">
                <a16:creationId xmlns:a16="http://schemas.microsoft.com/office/drawing/2014/main" id="{7B91F39A-335E-F13B-9F1C-61A85484E27B}"/>
              </a:ext>
            </a:extLst>
          </p:cNvPr>
          <p:cNvSpPr txBox="1"/>
          <p:nvPr/>
        </p:nvSpPr>
        <p:spPr>
          <a:xfrm>
            <a:off x="3002260" y="1418904"/>
            <a:ext cx="597849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CÁ</a:t>
            </a:r>
            <a:r>
              <a:rPr kumimoji="0" lang="en-US" sz="3200" b="1" i="0" u="none" strike="noStrike" kern="1200" cap="none" spc="0" normalizeH="0" noProof="0" dirty="0">
                <a:ln>
                  <a:noFill/>
                </a:ln>
                <a:solidFill>
                  <a:srgbClr val="27373A"/>
                </a:solidFill>
                <a:effectLst/>
                <a:uLnTx/>
                <a:uFillTx/>
                <a:latin typeface="Times New Roman" panose="02020603050405020304" pitchFamily="18" charset="0"/>
                <a:ea typeface="+mn-ea"/>
                <a:cs typeface="+mn-cs"/>
              </a:rPr>
              <a:t> NHÂN TRẢ LỜI:</a:t>
            </a:r>
            <a:endParaRPr kumimoji="0" sz="5400" b="1" i="0" u="none" strike="noStrike" kern="0" cap="none" spc="0" normalizeH="0" baseline="0" noProof="0" dirty="0">
              <a:ln>
                <a:noFill/>
              </a:ln>
              <a:solidFill>
                <a:srgbClr val="FFFFFF"/>
              </a:solidFill>
              <a:effectLst/>
              <a:uLnTx/>
              <a:uFillTx/>
              <a:latin typeface="Arial"/>
              <a:ea typeface="Reggae One"/>
              <a:cs typeface="Times New Roman" panose="02020603050405020304" pitchFamily="18" charset="0"/>
              <a:sym typeface="Reggae One"/>
            </a:endParaRPr>
          </a:p>
        </p:txBody>
      </p:sp>
      <p:sp>
        <p:nvSpPr>
          <p:cNvPr id="10" name="Google Shape;678;p56">
            <a:extLst>
              <a:ext uri="{FF2B5EF4-FFF2-40B4-BE49-F238E27FC236}">
                <a16:creationId xmlns:a16="http://schemas.microsoft.com/office/drawing/2014/main" id="{89936C16-B390-B268-0588-C2EA987BC568}"/>
              </a:ext>
            </a:extLst>
          </p:cNvPr>
          <p:cNvSpPr/>
          <p:nvPr/>
        </p:nvSpPr>
        <p:spPr>
          <a:xfrm>
            <a:off x="8039078" y="2338668"/>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1" name="Google Shape;670;p56">
            <a:extLst>
              <a:ext uri="{FF2B5EF4-FFF2-40B4-BE49-F238E27FC236}">
                <a16:creationId xmlns:a16="http://schemas.microsoft.com/office/drawing/2014/main" id="{C6161826-1F91-8625-E003-7642E0626919}"/>
              </a:ext>
            </a:extLst>
          </p:cNvPr>
          <p:cNvSpPr txBox="1"/>
          <p:nvPr/>
        </p:nvSpPr>
        <p:spPr>
          <a:xfrm>
            <a:off x="8274646" y="2493835"/>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02</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2" name="Google Shape;682;p56">
            <a:extLst>
              <a:ext uri="{FF2B5EF4-FFF2-40B4-BE49-F238E27FC236}">
                <a16:creationId xmlns:a16="http://schemas.microsoft.com/office/drawing/2014/main" id="{1093AE49-23C3-02AF-03B1-D4827F166229}"/>
              </a:ext>
            </a:extLst>
          </p:cNvPr>
          <p:cNvSpPr/>
          <p:nvPr/>
        </p:nvSpPr>
        <p:spPr>
          <a:xfrm>
            <a:off x="860361" y="2338663"/>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4;p56">
            <a:extLst>
              <a:ext uri="{FF2B5EF4-FFF2-40B4-BE49-F238E27FC236}">
                <a16:creationId xmlns:a16="http://schemas.microsoft.com/office/drawing/2014/main" id="{9D11F054-F0C0-F658-BD49-D8A70FAF45E8}"/>
              </a:ext>
            </a:extLst>
          </p:cNvPr>
          <p:cNvSpPr txBox="1"/>
          <p:nvPr/>
        </p:nvSpPr>
        <p:spPr>
          <a:xfrm>
            <a:off x="1010921" y="2338663"/>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01</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7" name="TextBox 16">
            <a:extLst>
              <a:ext uri="{FF2B5EF4-FFF2-40B4-BE49-F238E27FC236}">
                <a16:creationId xmlns:a16="http://schemas.microsoft.com/office/drawing/2014/main" id="{A604D54B-AA47-45BD-62C6-A48CCE6622CC}"/>
              </a:ext>
            </a:extLst>
          </p:cNvPr>
          <p:cNvSpPr txBox="1"/>
          <p:nvPr/>
        </p:nvSpPr>
        <p:spPr>
          <a:xfrm>
            <a:off x="178189" y="3119006"/>
            <a:ext cx="4047003" cy="2554545"/>
          </a:xfrm>
          <a:prstGeom prst="rect">
            <a:avLst/>
          </a:prstGeom>
          <a:noFill/>
        </p:spPr>
        <p:txBody>
          <a:bodyPr wrap="square">
            <a:spAutoFit/>
          </a:bodyPr>
          <a:lstStyle/>
          <a:p>
            <a:pPr algn="ctr"/>
            <a:r>
              <a:rPr lang="vi-VN" sz="4000" dirty="0">
                <a:latin typeface="+mj-lt"/>
              </a:rPr>
              <a:t>Em đã học được những nội dung gì về câu rút gọn và câu đặc biệt?</a:t>
            </a:r>
            <a:endParaRPr lang="en-SG" sz="4000" dirty="0">
              <a:latin typeface="+mj-lt"/>
            </a:endParaRPr>
          </a:p>
        </p:txBody>
      </p:sp>
      <p:sp>
        <p:nvSpPr>
          <p:cNvPr id="18" name="TextBox 17">
            <a:extLst>
              <a:ext uri="{FF2B5EF4-FFF2-40B4-BE49-F238E27FC236}">
                <a16:creationId xmlns:a16="http://schemas.microsoft.com/office/drawing/2014/main" id="{D355F7AD-DE5B-738A-01A9-D0E0B1CFF5A3}"/>
              </a:ext>
            </a:extLst>
          </p:cNvPr>
          <p:cNvSpPr txBox="1"/>
          <p:nvPr/>
        </p:nvSpPr>
        <p:spPr>
          <a:xfrm>
            <a:off x="7544142" y="3099062"/>
            <a:ext cx="4379094" cy="3170099"/>
          </a:xfrm>
          <a:prstGeom prst="rect">
            <a:avLst/>
          </a:prstGeom>
          <a:noFill/>
        </p:spPr>
        <p:txBody>
          <a:bodyPr wrap="square">
            <a:spAutoFit/>
          </a:bodyPr>
          <a:lstStyle/>
          <a:p>
            <a:pPr algn="ctr"/>
            <a:r>
              <a:rPr lang="vi-VN" sz="4000" dirty="0">
                <a:latin typeface="+mj-lt"/>
              </a:rPr>
              <a:t>Em rút ra được những lưu ý gì khi sử dụng câu rút gọn và câu đặc biệt vào giao tiếp?</a:t>
            </a:r>
            <a:endParaRPr lang="en-SG" sz="4000" dirty="0">
              <a:latin typeface="+mj-lt"/>
            </a:endParaRPr>
          </a:p>
        </p:txBody>
      </p:sp>
    </p:spTree>
    <p:extLst>
      <p:ext uri="{BB962C8B-B14F-4D97-AF65-F5344CB8AC3E}">
        <p14:creationId xmlns:p14="http://schemas.microsoft.com/office/powerpoint/2010/main" val="232195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1757AF7-888E-26F3-FD7B-DF8B5E30BA3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9B8C0C-A55D-0840-914D-4355007C2CF3}"/>
              </a:ext>
            </a:extLst>
          </p:cNvPr>
          <p:cNvSpPr txBox="1"/>
          <p:nvPr/>
        </p:nvSpPr>
        <p:spPr>
          <a:xfrm>
            <a:off x="1949508" y="288205"/>
            <a:ext cx="9150614" cy="823752"/>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II.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Hoạt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động</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khái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quát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nội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dung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học</a:t>
            </a:r>
            <a:endParaRPr kumimoji="0" lang="en-SG" sz="36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D652FD65-E605-9FEA-8AB3-B9ACC4E7C59E}"/>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29A706E9-AE76-BE1A-D041-54C23B40555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3763B652-5DAF-2123-1357-2C7800232B9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69E40249-28CE-E5DB-4E04-68C65F713030}"/>
              </a:ext>
            </a:extLst>
          </p:cNvPr>
          <p:cNvSpPr/>
          <p:nvPr/>
        </p:nvSpPr>
        <p:spPr>
          <a:xfrm>
            <a:off x="3819646" y="1099423"/>
            <a:ext cx="7951807" cy="5385825"/>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260D54D8-6119-8798-477A-6CA45737EB74}"/>
              </a:ext>
            </a:extLst>
          </p:cNvPr>
          <p:cNvSpPr txBox="1"/>
          <p:nvPr/>
        </p:nvSpPr>
        <p:spPr>
          <a:xfrm>
            <a:off x="4016699" y="2414817"/>
            <a:ext cx="7344027" cy="3785652"/>
          </a:xfrm>
          <a:prstGeom prst="rect">
            <a:avLst/>
          </a:prstGeom>
          <a:noFill/>
        </p:spPr>
        <p:txBody>
          <a:bodyPr wrap="square">
            <a:spAutoFit/>
          </a:bodyPr>
          <a:lstStyle/>
          <a:p>
            <a:pPr lvl="0" algn="just">
              <a:defRPr/>
            </a:pPr>
            <a:r>
              <a:rPr lang="vi-VN" sz="4000" dirty="0">
                <a:latin typeface="+mj-lt"/>
              </a:rPr>
              <a:t>Sử dụng câu rút gọn và câu đặc biệt phải phù hợp với ngữ cảnh, đối tượng giao tiếp để tránh trường hợp làm cho người nghe không hiểu hoặc hiểu không rõ mục đích, ý nghĩa lời nói của mình.</a:t>
            </a:r>
            <a:endParaRPr kumimoji="0" lang="en-SG" sz="19900" b="0" i="0" u="none" strike="noStrike" kern="1200" cap="none" spc="0" normalizeH="0" baseline="0" noProof="0" dirty="0">
              <a:ln>
                <a:noFill/>
              </a:ln>
              <a:solidFill>
                <a:srgbClr val="66241B">
                  <a:lumMod val="50000"/>
                </a:srgbClr>
              </a:solidFill>
              <a:effectLst/>
              <a:uLnTx/>
              <a:uFillTx/>
              <a:latin typeface="+mj-lt"/>
            </a:endParaRPr>
          </a:p>
        </p:txBody>
      </p:sp>
      <p:pic>
        <p:nvPicPr>
          <p:cNvPr id="4" name="图片 8">
            <a:extLst>
              <a:ext uri="{FF2B5EF4-FFF2-40B4-BE49-F238E27FC236}">
                <a16:creationId xmlns:a16="http://schemas.microsoft.com/office/drawing/2014/main" id="{3D1DC0DD-ECF5-60B3-F2DA-90EF8467C76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57" y="3429000"/>
            <a:ext cx="3771101" cy="3673603"/>
          </a:xfrm>
          <a:prstGeom prst="rect">
            <a:avLst/>
          </a:prstGeom>
        </p:spPr>
      </p:pic>
    </p:spTree>
    <p:extLst>
      <p:ext uri="{BB962C8B-B14F-4D97-AF65-F5344CB8AC3E}">
        <p14:creationId xmlns:p14="http://schemas.microsoft.com/office/powerpoint/2010/main" val="138942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417488" y="1525684"/>
            <a:ext cx="5216159" cy="2416193"/>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45001" y="1461783"/>
            <a:ext cx="5490589" cy="2494691"/>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106083" y="1787427"/>
            <a:ext cx="587899" cy="566138"/>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5978207" y="1725065"/>
            <a:ext cx="585089" cy="560587"/>
            <a:chOff x="0" y="0"/>
            <a:chExt cx="2021352" cy="2207957"/>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78430" y="417752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693984" y="4260765"/>
            <a:ext cx="11282936" cy="2231268"/>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778864" y="1753038"/>
            <a:ext cx="4677861" cy="1754326"/>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 Ai đã trồng những cây hoa này?</a:t>
            </a:r>
            <a:endParaRPr lang="en-SG" sz="3600"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 Mẹ tôi.”</a:t>
            </a:r>
            <a:endParaRPr lang="en-SG" sz="36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676983" y="4311578"/>
            <a:ext cx="11237293" cy="1754326"/>
          </a:xfrm>
          <a:prstGeom prst="rect">
            <a:avLst/>
          </a:prstGeom>
          <a:noFill/>
        </p:spPr>
        <p:txBody>
          <a:bodyPr wrap="square">
            <a:spAutoFit/>
          </a:bodyPr>
          <a:lstStyle/>
          <a:p>
            <a:pPr algn="just"/>
            <a:r>
              <a:rPr lang="en-US" sz="3600" i="1" dirty="0">
                <a:latin typeface="Times New Roman" panose="02020603050405020304" pitchFamily="18" charset="0"/>
                <a:cs typeface="Times New Roman" panose="02020603050405020304" pitchFamily="18" charset="0"/>
              </a:rPr>
              <a:t>Hai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in </a:t>
            </a:r>
            <a:r>
              <a:rPr lang="en-US" sz="3600" i="1" dirty="0" err="1">
                <a:latin typeface="Times New Roman" panose="02020603050405020304" pitchFamily="18" charset="0"/>
                <a:cs typeface="Times New Roman" panose="02020603050405020304" pitchFamily="18" charset="0"/>
              </a:rPr>
              <a:t>đậm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đều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nội</a:t>
            </a:r>
            <a:r>
              <a:rPr lang="en-US" sz="3600" i="1" dirty="0">
                <a:latin typeface="Times New Roman" panose="02020603050405020304" pitchFamily="18" charset="0"/>
                <a:cs typeface="Times New Roman" panose="02020603050405020304" pitchFamily="18" charset="0"/>
              </a:rPr>
              <a:t> dung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giống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nhau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nhưng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ngắn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gọn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hơn</a:t>
            </a:r>
            <a:r>
              <a:rPr lang="en-US" sz="3600" i="1" dirty="0">
                <a:latin typeface="Times New Roman" panose="02020603050405020304" pitchFamily="18" charset="0"/>
                <a:cs typeface="Times New Roman" panose="02020603050405020304" pitchFamily="18" charset="0"/>
              </a:rPr>
              <a:t> so </a:t>
            </a:r>
            <a:r>
              <a:rPr lang="en-US" sz="3600" i="1" dirty="0" err="1">
                <a:latin typeface="Times New Roman" panose="02020603050405020304" pitchFamily="18" charset="0"/>
                <a:cs typeface="Times New Roman" panose="02020603050405020304" pitchFamily="18" charset="0"/>
              </a:rPr>
              <a:t>với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trồng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hoa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này</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835454" y="40216"/>
            <a:ext cx="8669234" cy="1200329"/>
          </a:xfrm>
          <a:prstGeom prst="rect">
            <a:avLst/>
          </a:prstGeom>
          <a:noFill/>
        </p:spPr>
        <p:txBody>
          <a:bodyPr wrap="square">
            <a:spAutoFit/>
          </a:bodyPr>
          <a:lstStyle/>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Em hãy so sánh hai câu in đậm trong đoạn ngữ liệu sau:</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620693" y="1525590"/>
            <a:ext cx="5214897" cy="2308324"/>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 Ai đã trồng những cây hoa này?</a:t>
            </a:r>
            <a:endParaRPr lang="en-SG" sz="3600"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 Mẹ tôi đã trồng những cây hoa này”.</a:t>
            </a:r>
            <a:r>
              <a:rPr lang="vi-VN" sz="3600" dirty="0">
                <a:latin typeface="Times New Roman" panose="02020603050405020304" pitchFamily="18" charset="0"/>
                <a:cs typeface="Times New Roman" panose="02020603050405020304" pitchFamily="18" charset="0"/>
              </a:rPr>
              <a:t> </a:t>
            </a:r>
            <a:endParaRPr lang="en-SG" sz="36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9847684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11ED72EB-D4BC-9601-9247-ABC8BF7BD3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240A8C-CB28-6661-F9FF-5745E3F0540D}"/>
              </a:ext>
            </a:extLst>
          </p:cNvPr>
          <p:cNvSpPr txBox="1"/>
          <p:nvPr/>
        </p:nvSpPr>
        <p:spPr>
          <a:xfrm>
            <a:off x="2516324" y="357930"/>
            <a:ext cx="9150614" cy="905056"/>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HOẠT ĐỘNG VẬN DỤNG</a:t>
            </a:r>
            <a:endParaRPr kumimoji="0" lang="en-SG" sz="40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404E2B57-8C30-41DA-BAE4-EFA5DF53C25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4E4B4034-A6B9-1AF3-CE54-D8DA9934959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4EF3DAB-C565-41B7-A563-FED5B2DBF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10">
            <a:extLst>
              <a:ext uri="{FF2B5EF4-FFF2-40B4-BE49-F238E27FC236}">
                <a16:creationId xmlns:a16="http://schemas.microsoft.com/office/drawing/2014/main" id="{8E1494DB-2057-ABE2-3334-D9D3315E3561}"/>
              </a:ext>
            </a:extLst>
          </p:cNvPr>
          <p:cNvGrpSpPr/>
          <p:nvPr/>
        </p:nvGrpSpPr>
        <p:grpSpPr>
          <a:xfrm>
            <a:off x="573573" y="2244372"/>
            <a:ext cx="3323456" cy="3685952"/>
            <a:chOff x="541" y="6427"/>
            <a:chExt cx="5235" cy="5806"/>
          </a:xfrm>
        </p:grpSpPr>
        <p:grpSp>
          <p:nvGrpSpPr>
            <p:cNvPr id="3" name="组合 11">
              <a:extLst>
                <a:ext uri="{FF2B5EF4-FFF2-40B4-BE49-F238E27FC236}">
                  <a16:creationId xmlns:a16="http://schemas.microsoft.com/office/drawing/2014/main" id="{CCDB8FDA-8580-9651-44F2-C6C71E304FF0}"/>
                </a:ext>
              </a:extLst>
            </p:cNvPr>
            <p:cNvGrpSpPr/>
            <p:nvPr/>
          </p:nvGrpSpPr>
          <p:grpSpPr>
            <a:xfrm>
              <a:off x="2522" y="6427"/>
              <a:ext cx="1146" cy="1146"/>
              <a:chOff x="3250" y="6121"/>
              <a:chExt cx="1146" cy="1146"/>
            </a:xfrm>
          </p:grpSpPr>
          <p:sp>
            <p:nvSpPr>
              <p:cNvPr id="6" name="椭圆 1">
                <a:extLst>
                  <a:ext uri="{FF2B5EF4-FFF2-40B4-BE49-F238E27FC236}">
                    <a16:creationId xmlns:a16="http://schemas.microsoft.com/office/drawing/2014/main" id="{D1664F98-AD9F-EC9B-70AE-489BB1F3F58B}"/>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9" name="TextBox 32">
                <a:extLst>
                  <a:ext uri="{FF2B5EF4-FFF2-40B4-BE49-F238E27FC236}">
                    <a16:creationId xmlns:a16="http://schemas.microsoft.com/office/drawing/2014/main" id="{5B5ECB7C-5F28-FD8A-5DBC-A30E45E59D17}"/>
                  </a:ext>
                </a:extLst>
              </p:cNvPr>
              <p:cNvSpPr txBox="1">
                <a:spLocks noChangeArrowheads="1"/>
              </p:cNvSpPr>
              <p:nvPr/>
            </p:nvSpPr>
            <p:spPr bwMode="auto">
              <a:xfrm>
                <a:off x="3398" y="6227"/>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4" name="TextBox 76">
              <a:extLst>
                <a:ext uri="{FF2B5EF4-FFF2-40B4-BE49-F238E27FC236}">
                  <a16:creationId xmlns:a16="http://schemas.microsoft.com/office/drawing/2014/main" id="{DC535EA3-1C1A-189E-2F3F-08990F9AD114}"/>
                </a:ext>
              </a:extLst>
            </p:cNvPr>
            <p:cNvSpPr txBox="1"/>
            <p:nvPr/>
          </p:nvSpPr>
          <p:spPr>
            <a:xfrm>
              <a:off x="541" y="7821"/>
              <a:ext cx="5235" cy="4412"/>
            </a:xfrm>
            <a:prstGeom prst="rect">
              <a:avLst/>
            </a:prstGeom>
            <a:noFill/>
          </p:spPr>
          <p:txBody>
            <a:bodyPr wrap="square" rtlCol="0">
              <a:spAutoFit/>
            </a:bodyPr>
            <a:lstStyle/>
            <a:p>
              <a:pPr algn="ctr">
                <a:spcAft>
                  <a:spcPts val="800"/>
                </a:spcAft>
              </a:pPr>
              <a:r>
                <a:rPr lang="vi-V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 nhân HS thực hiện bài tập 6 trong SGK.</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组合 33">
            <a:extLst>
              <a:ext uri="{FF2B5EF4-FFF2-40B4-BE49-F238E27FC236}">
                <a16:creationId xmlns:a16="http://schemas.microsoft.com/office/drawing/2014/main" id="{379EE427-D428-17D9-6B7B-49FEABCA76D3}"/>
              </a:ext>
            </a:extLst>
          </p:cNvPr>
          <p:cNvGrpSpPr/>
          <p:nvPr/>
        </p:nvGrpSpPr>
        <p:grpSpPr>
          <a:xfrm>
            <a:off x="7650756" y="1879220"/>
            <a:ext cx="3769757" cy="4339869"/>
            <a:chOff x="4905" y="6427"/>
            <a:chExt cx="5938" cy="6836"/>
          </a:xfrm>
        </p:grpSpPr>
        <p:grpSp>
          <p:nvGrpSpPr>
            <p:cNvPr id="16" name="组合 34">
              <a:extLst>
                <a:ext uri="{FF2B5EF4-FFF2-40B4-BE49-F238E27FC236}">
                  <a16:creationId xmlns:a16="http://schemas.microsoft.com/office/drawing/2014/main" id="{F36CAC3E-88A1-C095-223F-D25DF3F12648}"/>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F2357727-D71F-F955-0198-EECF583BDF2C}"/>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355F1011-C0AD-C5DE-F9AC-C50A0261645B}"/>
                  </a:ext>
                </a:extLst>
              </p:cNvPr>
              <p:cNvSpPr txBox="1">
                <a:spLocks noChangeArrowheads="1"/>
              </p:cNvSpPr>
              <p:nvPr/>
            </p:nvSpPr>
            <p:spPr bwMode="auto">
              <a:xfrm>
                <a:off x="11266" y="6236"/>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3654A9E9-5B11-08E6-EA78-E77454D94B65}"/>
                </a:ext>
              </a:extLst>
            </p:cNvPr>
            <p:cNvSpPr txBox="1"/>
            <p:nvPr/>
          </p:nvSpPr>
          <p:spPr>
            <a:xfrm>
              <a:off x="4905" y="7785"/>
              <a:ext cx="5938" cy="5478"/>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vi-V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HS trao đổi sản phẩm cho nhau và góp ý cho sản phẩm của bạn.</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40">
            <a:extLst>
              <a:ext uri="{FF2B5EF4-FFF2-40B4-BE49-F238E27FC236}">
                <a16:creationId xmlns:a16="http://schemas.microsoft.com/office/drawing/2014/main" id="{EC8E22B2-4337-BCD0-BCD1-CB43686F0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087" y="970821"/>
            <a:ext cx="1701283" cy="1701283"/>
          </a:xfrm>
          <a:prstGeom prst="rect">
            <a:avLst/>
          </a:prstGeom>
        </p:spPr>
      </p:pic>
      <p:grpSp>
        <p:nvGrpSpPr>
          <p:cNvPr id="21" name="Google Shape;2089;p51">
            <a:extLst>
              <a:ext uri="{FF2B5EF4-FFF2-40B4-BE49-F238E27FC236}">
                <a16:creationId xmlns:a16="http://schemas.microsoft.com/office/drawing/2014/main" id="{AD382C65-367A-AE1F-2F5B-2883702E8371}"/>
              </a:ext>
            </a:extLst>
          </p:cNvPr>
          <p:cNvGrpSpPr/>
          <p:nvPr/>
        </p:nvGrpSpPr>
        <p:grpSpPr>
          <a:xfrm>
            <a:off x="4538527" y="3668094"/>
            <a:ext cx="3096650" cy="2966617"/>
            <a:chOff x="6576348" y="2449711"/>
            <a:chExt cx="2518653" cy="2339916"/>
          </a:xfrm>
        </p:grpSpPr>
        <p:sp>
          <p:nvSpPr>
            <p:cNvPr id="22" name="Google Shape;2090;p51">
              <a:extLst>
                <a:ext uri="{FF2B5EF4-FFF2-40B4-BE49-F238E27FC236}">
                  <a16:creationId xmlns:a16="http://schemas.microsoft.com/office/drawing/2014/main" id="{215CDA74-A588-04EC-C6E7-658021C39912}"/>
                </a:ext>
              </a:extLst>
            </p:cNvPr>
            <p:cNvSpPr/>
            <p:nvPr/>
          </p:nvSpPr>
          <p:spPr>
            <a:xfrm>
              <a:off x="7370075"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2091;p51">
              <a:extLst>
                <a:ext uri="{FF2B5EF4-FFF2-40B4-BE49-F238E27FC236}">
                  <a16:creationId xmlns:a16="http://schemas.microsoft.com/office/drawing/2014/main" id="{2307FD05-9077-9CEA-A6E7-74F89084527D}"/>
                </a:ext>
              </a:extLst>
            </p:cNvPr>
            <p:cNvSpPr/>
            <p:nvPr/>
          </p:nvSpPr>
          <p:spPr>
            <a:xfrm>
              <a:off x="7893449"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24" name="Google Shape;2092;p51">
              <a:extLst>
                <a:ext uri="{FF2B5EF4-FFF2-40B4-BE49-F238E27FC236}">
                  <a16:creationId xmlns:a16="http://schemas.microsoft.com/office/drawing/2014/main" id="{DBE0D3CD-A333-C83D-4A89-A75AA4D66FD6}"/>
                </a:ext>
              </a:extLst>
            </p:cNvPr>
            <p:cNvGrpSpPr/>
            <p:nvPr/>
          </p:nvGrpSpPr>
          <p:grpSpPr>
            <a:xfrm>
              <a:off x="6576348" y="2449711"/>
              <a:ext cx="2518653" cy="2339916"/>
              <a:chOff x="698048" y="2449711"/>
              <a:chExt cx="2518653" cy="2339916"/>
            </a:xfrm>
          </p:grpSpPr>
          <p:sp>
            <p:nvSpPr>
              <p:cNvPr id="25" name="Google Shape;2093;p51">
                <a:extLst>
                  <a:ext uri="{FF2B5EF4-FFF2-40B4-BE49-F238E27FC236}">
                    <a16:creationId xmlns:a16="http://schemas.microsoft.com/office/drawing/2014/main" id="{63662996-70A3-F235-88A3-D9EF21D2AEC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2094;p51">
                <a:extLst>
                  <a:ext uri="{FF2B5EF4-FFF2-40B4-BE49-F238E27FC236}">
                    <a16:creationId xmlns:a16="http://schemas.microsoft.com/office/drawing/2014/main" id="{073ABEDD-49D0-BA68-74F5-6E69D02F78BB}"/>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2095;p51">
                <a:extLst>
                  <a:ext uri="{FF2B5EF4-FFF2-40B4-BE49-F238E27FC236}">
                    <a16:creationId xmlns:a16="http://schemas.microsoft.com/office/drawing/2014/main" id="{D17036F2-7B35-0A81-DF99-F234C28DAD1A}"/>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2096;p51">
                <a:extLst>
                  <a:ext uri="{FF2B5EF4-FFF2-40B4-BE49-F238E27FC236}">
                    <a16:creationId xmlns:a16="http://schemas.microsoft.com/office/drawing/2014/main" id="{6EE17B7B-76BE-5240-3EC1-09A8DCFB4C33}"/>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2097;p51">
                <a:extLst>
                  <a:ext uri="{FF2B5EF4-FFF2-40B4-BE49-F238E27FC236}">
                    <a16:creationId xmlns:a16="http://schemas.microsoft.com/office/drawing/2014/main" id="{8792B6F5-0EF5-438E-A90F-ABD80123374C}"/>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2098;p51">
                <a:extLst>
                  <a:ext uri="{FF2B5EF4-FFF2-40B4-BE49-F238E27FC236}">
                    <a16:creationId xmlns:a16="http://schemas.microsoft.com/office/drawing/2014/main" id="{8949EA50-17C7-F375-8194-AEB0CD72E244}"/>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2099;p51">
                <a:extLst>
                  <a:ext uri="{FF2B5EF4-FFF2-40B4-BE49-F238E27FC236}">
                    <a16:creationId xmlns:a16="http://schemas.microsoft.com/office/drawing/2014/main" id="{C356F70E-CE57-93EA-9AED-59155BBDA03E}"/>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2101;p51">
                <a:extLst>
                  <a:ext uri="{FF2B5EF4-FFF2-40B4-BE49-F238E27FC236}">
                    <a16:creationId xmlns:a16="http://schemas.microsoft.com/office/drawing/2014/main" id="{70429B54-4F98-5300-CA7E-E19BAC6B6696}"/>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2102;p51">
                <a:extLst>
                  <a:ext uri="{FF2B5EF4-FFF2-40B4-BE49-F238E27FC236}">
                    <a16:creationId xmlns:a16="http://schemas.microsoft.com/office/drawing/2014/main" id="{C92040F2-8D15-44A7-E18A-37D9240A3081}"/>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2103;p51">
                <a:extLst>
                  <a:ext uri="{FF2B5EF4-FFF2-40B4-BE49-F238E27FC236}">
                    <a16:creationId xmlns:a16="http://schemas.microsoft.com/office/drawing/2014/main" id="{A8ACF00D-71E7-9DC3-20C0-DBE568115EA8}"/>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2104;p51">
                <a:extLst>
                  <a:ext uri="{FF2B5EF4-FFF2-40B4-BE49-F238E27FC236}">
                    <a16:creationId xmlns:a16="http://schemas.microsoft.com/office/drawing/2014/main" id="{B18B344B-6941-D3A2-B8E3-2BEB34CEF9C5}"/>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2105;p51">
                <a:extLst>
                  <a:ext uri="{FF2B5EF4-FFF2-40B4-BE49-F238E27FC236}">
                    <a16:creationId xmlns:a16="http://schemas.microsoft.com/office/drawing/2014/main" id="{D3398AD1-B417-332F-B8ED-AD3F6B0AE110}"/>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2106;p51">
                <a:extLst>
                  <a:ext uri="{FF2B5EF4-FFF2-40B4-BE49-F238E27FC236}">
                    <a16:creationId xmlns:a16="http://schemas.microsoft.com/office/drawing/2014/main" id="{D642EAA4-A9E6-740E-C12C-811E41AA9845}"/>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2107;p51">
                <a:extLst>
                  <a:ext uri="{FF2B5EF4-FFF2-40B4-BE49-F238E27FC236}">
                    <a16:creationId xmlns:a16="http://schemas.microsoft.com/office/drawing/2014/main" id="{EDD87650-812D-76FA-0F3B-E5766494F40C}"/>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2108;p51">
                <a:extLst>
                  <a:ext uri="{FF2B5EF4-FFF2-40B4-BE49-F238E27FC236}">
                    <a16:creationId xmlns:a16="http://schemas.microsoft.com/office/drawing/2014/main" id="{BA34D14B-3AEC-1941-ED8B-C18DC5217EC6}"/>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2109;p51">
                <a:extLst>
                  <a:ext uri="{FF2B5EF4-FFF2-40B4-BE49-F238E27FC236}">
                    <a16:creationId xmlns:a16="http://schemas.microsoft.com/office/drawing/2014/main" id="{A7498F6C-EF13-A302-1C54-DDE37BEFDB4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2110;p51">
                <a:extLst>
                  <a:ext uri="{FF2B5EF4-FFF2-40B4-BE49-F238E27FC236}">
                    <a16:creationId xmlns:a16="http://schemas.microsoft.com/office/drawing/2014/main" id="{CE43E346-79FA-5B3F-55D1-C71FB0013C67}"/>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2111;p51">
                <a:extLst>
                  <a:ext uri="{FF2B5EF4-FFF2-40B4-BE49-F238E27FC236}">
                    <a16:creationId xmlns:a16="http://schemas.microsoft.com/office/drawing/2014/main" id="{9EC00C80-C9AC-9EB3-EE12-BF1DA36960D6}"/>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2112;p51">
                <a:extLst>
                  <a:ext uri="{FF2B5EF4-FFF2-40B4-BE49-F238E27FC236}">
                    <a16:creationId xmlns:a16="http://schemas.microsoft.com/office/drawing/2014/main" id="{2F4B44E8-D108-3639-5049-B31B4ADF283C}"/>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2113;p51">
                <a:extLst>
                  <a:ext uri="{FF2B5EF4-FFF2-40B4-BE49-F238E27FC236}">
                    <a16:creationId xmlns:a16="http://schemas.microsoft.com/office/drawing/2014/main" id="{390DFE2E-A2D4-CAF2-E546-21480FDF1C29}"/>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EEF6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2114;p51">
                <a:extLst>
                  <a:ext uri="{FF2B5EF4-FFF2-40B4-BE49-F238E27FC236}">
                    <a16:creationId xmlns:a16="http://schemas.microsoft.com/office/drawing/2014/main" id="{81A64A18-CBFC-B1A3-EE2E-A85F436145E2}"/>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2115;p51">
                <a:extLst>
                  <a:ext uri="{FF2B5EF4-FFF2-40B4-BE49-F238E27FC236}">
                    <a16:creationId xmlns:a16="http://schemas.microsoft.com/office/drawing/2014/main" id="{D9716C5E-43A4-C42B-1923-39671D63B1DC}"/>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2116;p51">
                <a:extLst>
                  <a:ext uri="{FF2B5EF4-FFF2-40B4-BE49-F238E27FC236}">
                    <a16:creationId xmlns:a16="http://schemas.microsoft.com/office/drawing/2014/main" id="{D40800D2-E8D8-4661-B237-92BFCCEE5D9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2117;p51">
                <a:extLst>
                  <a:ext uri="{FF2B5EF4-FFF2-40B4-BE49-F238E27FC236}">
                    <a16:creationId xmlns:a16="http://schemas.microsoft.com/office/drawing/2014/main" id="{1957EAF0-462F-AC11-E7C0-5A9F0E2E5225}"/>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2118;p51">
                <a:extLst>
                  <a:ext uri="{FF2B5EF4-FFF2-40B4-BE49-F238E27FC236}">
                    <a16:creationId xmlns:a16="http://schemas.microsoft.com/office/drawing/2014/main" id="{99AB0351-59A7-C84A-D5F2-749523EF03BB}"/>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2119;p51">
                <a:extLst>
                  <a:ext uri="{FF2B5EF4-FFF2-40B4-BE49-F238E27FC236}">
                    <a16:creationId xmlns:a16="http://schemas.microsoft.com/office/drawing/2014/main" id="{2EA4EE74-9C38-212D-3EF1-15097465528D}"/>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2120;p51">
                <a:extLst>
                  <a:ext uri="{FF2B5EF4-FFF2-40B4-BE49-F238E27FC236}">
                    <a16:creationId xmlns:a16="http://schemas.microsoft.com/office/drawing/2014/main" id="{AD87F1A8-4D2E-6409-99F8-EA729CA308C2}"/>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2121;p51">
                <a:extLst>
                  <a:ext uri="{FF2B5EF4-FFF2-40B4-BE49-F238E27FC236}">
                    <a16:creationId xmlns:a16="http://schemas.microsoft.com/office/drawing/2014/main" id="{53CF8452-755C-28B3-0ABE-456AAD2DE049}"/>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2122;p51">
                <a:extLst>
                  <a:ext uri="{FF2B5EF4-FFF2-40B4-BE49-F238E27FC236}">
                    <a16:creationId xmlns:a16="http://schemas.microsoft.com/office/drawing/2014/main" id="{57BAE290-A2E2-FCF3-A078-4087D7C03761}"/>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2123;p51">
                <a:extLst>
                  <a:ext uri="{FF2B5EF4-FFF2-40B4-BE49-F238E27FC236}">
                    <a16:creationId xmlns:a16="http://schemas.microsoft.com/office/drawing/2014/main" id="{9BFE0418-4E2D-6FA4-AF45-214657D0D3B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2124;p51">
                <a:extLst>
                  <a:ext uri="{FF2B5EF4-FFF2-40B4-BE49-F238E27FC236}">
                    <a16:creationId xmlns:a16="http://schemas.microsoft.com/office/drawing/2014/main" id="{8ECAE32E-2A52-5592-33F3-079482649888}"/>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2125;p51">
                <a:extLst>
                  <a:ext uri="{FF2B5EF4-FFF2-40B4-BE49-F238E27FC236}">
                    <a16:creationId xmlns:a16="http://schemas.microsoft.com/office/drawing/2014/main" id="{AAC3432A-42CF-C87B-34BA-5E2C4ADE152A}"/>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2126;p51">
                <a:extLst>
                  <a:ext uri="{FF2B5EF4-FFF2-40B4-BE49-F238E27FC236}">
                    <a16:creationId xmlns:a16="http://schemas.microsoft.com/office/drawing/2014/main" id="{DF3BDD9D-3811-3814-BC88-7A9DD408F3A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3C386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2127;p51">
                <a:extLst>
                  <a:ext uri="{FF2B5EF4-FFF2-40B4-BE49-F238E27FC236}">
                    <a16:creationId xmlns:a16="http://schemas.microsoft.com/office/drawing/2014/main" id="{171E0B79-AB88-8DBA-C55B-564C548F4356}"/>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2128;p51">
                <a:extLst>
                  <a:ext uri="{FF2B5EF4-FFF2-40B4-BE49-F238E27FC236}">
                    <a16:creationId xmlns:a16="http://schemas.microsoft.com/office/drawing/2014/main" id="{AC0E3C58-20C1-96EB-8FE7-6DE39921D0DF}"/>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2129;p51">
                <a:extLst>
                  <a:ext uri="{FF2B5EF4-FFF2-40B4-BE49-F238E27FC236}">
                    <a16:creationId xmlns:a16="http://schemas.microsoft.com/office/drawing/2014/main" id="{D9885228-AB27-687D-15F2-18B94E6A1398}"/>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2130;p51">
                <a:extLst>
                  <a:ext uri="{FF2B5EF4-FFF2-40B4-BE49-F238E27FC236}">
                    <a16:creationId xmlns:a16="http://schemas.microsoft.com/office/drawing/2014/main" id="{531F030F-DD91-139C-F2DF-BD46ED1BA27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2131;p51">
                <a:extLst>
                  <a:ext uri="{FF2B5EF4-FFF2-40B4-BE49-F238E27FC236}">
                    <a16:creationId xmlns:a16="http://schemas.microsoft.com/office/drawing/2014/main" id="{55DD5405-7FBE-CC8D-17B9-4098CE8E9ED8}"/>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2132;p51">
                <a:extLst>
                  <a:ext uri="{FF2B5EF4-FFF2-40B4-BE49-F238E27FC236}">
                    <a16:creationId xmlns:a16="http://schemas.microsoft.com/office/drawing/2014/main" id="{D0DBBE89-E5E4-36EF-E5C3-2CE92FC74ADD}"/>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2133;p51">
                <a:extLst>
                  <a:ext uri="{FF2B5EF4-FFF2-40B4-BE49-F238E27FC236}">
                    <a16:creationId xmlns:a16="http://schemas.microsoft.com/office/drawing/2014/main" id="{57117DBD-6551-918D-2A39-ED7844859D79}"/>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2134;p51">
                <a:extLst>
                  <a:ext uri="{FF2B5EF4-FFF2-40B4-BE49-F238E27FC236}">
                    <a16:creationId xmlns:a16="http://schemas.microsoft.com/office/drawing/2014/main" id="{0FC331B7-55DC-9E07-2985-9CC9503ECB3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2135;p51">
                <a:extLst>
                  <a:ext uri="{FF2B5EF4-FFF2-40B4-BE49-F238E27FC236}">
                    <a16:creationId xmlns:a16="http://schemas.microsoft.com/office/drawing/2014/main" id="{99AC0638-B07C-591A-0539-7C6C9BE48DD3}"/>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2136;p51">
                <a:extLst>
                  <a:ext uri="{FF2B5EF4-FFF2-40B4-BE49-F238E27FC236}">
                    <a16:creationId xmlns:a16="http://schemas.microsoft.com/office/drawing/2014/main" id="{6F2B6507-F98B-7E79-5211-07525C1340EE}"/>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2137;p51">
                <a:extLst>
                  <a:ext uri="{FF2B5EF4-FFF2-40B4-BE49-F238E27FC236}">
                    <a16:creationId xmlns:a16="http://schemas.microsoft.com/office/drawing/2014/main" id="{E262F795-1D7E-D654-72B8-409C809F9FF0}"/>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2138;p51">
                <a:extLst>
                  <a:ext uri="{FF2B5EF4-FFF2-40B4-BE49-F238E27FC236}">
                    <a16:creationId xmlns:a16="http://schemas.microsoft.com/office/drawing/2014/main" id="{5D631149-ECCE-0A8B-AA1A-14D040D3828A}"/>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2139;p51">
                <a:extLst>
                  <a:ext uri="{FF2B5EF4-FFF2-40B4-BE49-F238E27FC236}">
                    <a16:creationId xmlns:a16="http://schemas.microsoft.com/office/drawing/2014/main" id="{91DF4047-A33C-088A-B7AB-366F9B3903B0}"/>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2140;p51">
                <a:extLst>
                  <a:ext uri="{FF2B5EF4-FFF2-40B4-BE49-F238E27FC236}">
                    <a16:creationId xmlns:a16="http://schemas.microsoft.com/office/drawing/2014/main" id="{175517E3-F637-4256-CF9C-55CEEE7593A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2141;p51">
                <a:extLst>
                  <a:ext uri="{FF2B5EF4-FFF2-40B4-BE49-F238E27FC236}">
                    <a16:creationId xmlns:a16="http://schemas.microsoft.com/office/drawing/2014/main" id="{A7DAA38F-7517-C182-3C41-5B000343D9DF}"/>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2142;p51">
                <a:extLst>
                  <a:ext uri="{FF2B5EF4-FFF2-40B4-BE49-F238E27FC236}">
                    <a16:creationId xmlns:a16="http://schemas.microsoft.com/office/drawing/2014/main" id="{AFCD0680-3907-1F9C-9455-B84CB0ACBC7B}"/>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2143;p51">
                <a:extLst>
                  <a:ext uri="{FF2B5EF4-FFF2-40B4-BE49-F238E27FC236}">
                    <a16:creationId xmlns:a16="http://schemas.microsoft.com/office/drawing/2014/main" id="{D4E9411C-66AC-7DE1-F47B-FE93C99C357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2144;p51">
                <a:extLst>
                  <a:ext uri="{FF2B5EF4-FFF2-40B4-BE49-F238E27FC236}">
                    <a16:creationId xmlns:a16="http://schemas.microsoft.com/office/drawing/2014/main" id="{6AFE039A-85C5-E7AE-C65E-535F0CA5E900}"/>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2145;p51">
                <a:extLst>
                  <a:ext uri="{FF2B5EF4-FFF2-40B4-BE49-F238E27FC236}">
                    <a16:creationId xmlns:a16="http://schemas.microsoft.com/office/drawing/2014/main" id="{F6DCFD87-AA40-5D8A-B6FD-57DC6F499FF9}"/>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2146;p51">
                <a:extLst>
                  <a:ext uri="{FF2B5EF4-FFF2-40B4-BE49-F238E27FC236}">
                    <a16:creationId xmlns:a16="http://schemas.microsoft.com/office/drawing/2014/main" id="{4951A3F8-2D24-C8AE-CF7B-6EDEFF924378}"/>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2147;p51">
                <a:extLst>
                  <a:ext uri="{FF2B5EF4-FFF2-40B4-BE49-F238E27FC236}">
                    <a16:creationId xmlns:a16="http://schemas.microsoft.com/office/drawing/2014/main" id="{F675C3C1-D3C8-9C47-525D-49F767E123F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2148;p51">
                <a:extLst>
                  <a:ext uri="{FF2B5EF4-FFF2-40B4-BE49-F238E27FC236}">
                    <a16:creationId xmlns:a16="http://schemas.microsoft.com/office/drawing/2014/main" id="{4FAF23A9-FD64-F559-5DEE-56194890BFA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pic>
        <p:nvPicPr>
          <p:cNvPr id="80" name="图片 40">
            <a:extLst>
              <a:ext uri="{FF2B5EF4-FFF2-40B4-BE49-F238E27FC236}">
                <a16:creationId xmlns:a16="http://schemas.microsoft.com/office/drawing/2014/main" id="{960EB5A9-0D30-D136-83DE-40A0DA19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346" y="1237036"/>
            <a:ext cx="1701283" cy="1701283"/>
          </a:xfrm>
          <a:prstGeom prst="rect">
            <a:avLst/>
          </a:prstGeom>
        </p:spPr>
      </p:pic>
      <p:sp>
        <p:nvSpPr>
          <p:cNvPr id="81" name="Rectangle 80"/>
          <p:cNvSpPr/>
          <p:nvPr/>
        </p:nvSpPr>
        <p:spPr>
          <a:xfrm>
            <a:off x="3849270" y="1489266"/>
            <a:ext cx="2522806"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459</a:t>
            </a: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334809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750" fill="hold"/>
                                        <p:tgtEl>
                                          <p:spTgt spid="80"/>
                                        </p:tgtEl>
                                        <p:attrNameLst>
                                          <p:attrName>ppt_x</p:attrName>
                                        </p:attrNameLst>
                                      </p:cBhvr>
                                      <p:tavLst>
                                        <p:tav tm="0">
                                          <p:val>
                                            <p:strVal val="1+#ppt_w/2"/>
                                          </p:val>
                                        </p:tav>
                                        <p:tav tm="100000">
                                          <p:val>
                                            <p:strVal val="#ppt_x"/>
                                          </p:val>
                                        </p:tav>
                                      </p:tavLst>
                                    </p:anim>
                                    <p:anim calcmode="lin" valueType="num">
                                      <p:cBhvr additive="base">
                                        <p:cTn id="8"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E827BED-176E-9ED3-698B-364051E5C7AD}"/>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138896" y="114376"/>
            <a:ext cx="5214894" cy="80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ѵà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spcBef>
                <a:spcPts val="0"/>
              </a:spcBef>
              <a:spcAft>
                <a:spcPts val="800"/>
              </a:spcAft>
              <a:buClrTx/>
              <a:buSzTx/>
              <a:buFontTx/>
              <a:buNone/>
              <a:tabLst/>
              <a:defRPr/>
            </a:pPr>
            <a:endParaRPr kumimoji="0" lang="en-SG"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723906" y="802305"/>
            <a:ext cx="6329198" cy="3046988"/>
          </a:xfrm>
          <a:prstGeom prst="rect">
            <a:avLst/>
          </a:prstGeom>
          <a:noFill/>
        </p:spPr>
        <p:txBody>
          <a:bodyPr wrap="square">
            <a:spAutoFit/>
          </a:bodyPr>
          <a:lstStyle/>
          <a:p>
            <a:pPr marL="457200" indent="-457200" algn="just">
              <a:buFont typeface="Wingdings" panose="05000000000000000000" pitchFamily="2" charset="2"/>
              <a:buChar char="Ø"/>
            </a:pPr>
            <a:r>
              <a:rPr lang="en-US" sz="3200" b="1" dirty="0" err="1">
                <a:latin typeface="Times New Roman" panose="02020603050405020304" pitchFamily="18" charset="0"/>
                <a:cs typeface="Times New Roman" panose="02020603050405020304" pitchFamily="18" charset="0"/>
              </a:rPr>
              <a:t>Xem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Tháp</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5873239" y="4835270"/>
            <a:ext cx="6179865" cy="1569660"/>
          </a:xfrm>
          <a:prstGeom prst="rect">
            <a:avLst/>
          </a:prstGeom>
          <a:noFill/>
        </p:spPr>
        <p:txBody>
          <a:bodyPr wrap="square">
            <a:spAutoFit/>
          </a:bodyPr>
          <a:lstStyle/>
          <a:p>
            <a:pPr marL="457200" indent="-457200" algn="just">
              <a:buFont typeface="Wingdings" panose="05000000000000000000" pitchFamily="2" charset="2"/>
              <a:buChar char="Ø"/>
            </a:pPr>
            <a:r>
              <a:rPr lang="en-US" sz="3200" b="1" dirty="0" err="1">
                <a:latin typeface="Times New Roman" panose="02020603050405020304" pitchFamily="18" charset="0"/>
                <a:cs typeface="Times New Roman" panose="02020603050405020304" pitchFamily="18" charset="0"/>
              </a:rPr>
              <a:t>Tuyệt</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7794605" y="4199133"/>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lang="en-US" sz="3200" b="1" i="1" dirty="0" err="1">
                <a:solidFill>
                  <a:prstClr val="black"/>
                </a:solidFill>
                <a:latin typeface="Times New Roman" panose="02020603050405020304" pitchFamily="18" charset="0"/>
                <a:ea typeface="SimSun-ExtB" panose="02010609060101010101" pitchFamily="49" charset="-122"/>
              </a:rPr>
              <a:t>đặc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biệt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8120417" y="74841"/>
            <a:ext cx="578458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rút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gọn</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3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AC726F-8D42-D670-A4A3-CC19DCACCF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A7A91F-224E-C6EA-1DEE-EC1C17060F4B}"/>
              </a:ext>
            </a:extLst>
          </p:cNvPr>
          <p:cNvSpPr txBox="1"/>
          <p:nvPr/>
        </p:nvSpPr>
        <p:spPr>
          <a:xfrm>
            <a:off x="3465875" y="367366"/>
            <a:ext cx="8168400" cy="9169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7CAEF178-2B2B-070C-0C45-C148C69ED0B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59FAF18E-7BC8-B0E1-55BA-A666A6117DBF}"/>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4DAA2A60-E71C-7248-A150-DBC4231B888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786E1F18-95EF-E31D-F395-1AFA1F07240C}"/>
              </a:ext>
            </a:extLst>
          </p:cNvPr>
          <p:cNvSpPr/>
          <p:nvPr/>
        </p:nvSpPr>
        <p:spPr>
          <a:xfrm rot="10800000" flipH="1">
            <a:off x="386770" y="4615033"/>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6" name="图形 13">
            <a:extLst>
              <a:ext uri="{FF2B5EF4-FFF2-40B4-BE49-F238E27FC236}">
                <a16:creationId xmlns:a16="http://schemas.microsoft.com/office/drawing/2014/main" id="{DBCE5A69-ED32-0522-3077-1C1D35E7E9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752" y="2111454"/>
            <a:ext cx="588376" cy="588376"/>
          </a:xfrm>
          <a:prstGeom prst="rect">
            <a:avLst/>
          </a:prstGeom>
        </p:spPr>
      </p:pic>
      <p:cxnSp>
        <p:nvCxnSpPr>
          <p:cNvPr id="27" name="直接连接符 18">
            <a:extLst>
              <a:ext uri="{FF2B5EF4-FFF2-40B4-BE49-F238E27FC236}">
                <a16:creationId xmlns:a16="http://schemas.microsoft.com/office/drawing/2014/main" id="{235EB84F-0C71-889A-6EBD-144C676B7B8B}"/>
              </a:ext>
            </a:extLst>
          </p:cNvPr>
          <p:cNvCxnSpPr>
            <a:cxnSpLocks/>
          </p:cNvCxnSpPr>
          <p:nvPr/>
        </p:nvCxnSpPr>
        <p:spPr>
          <a:xfrm flipV="1">
            <a:off x="1241406" y="4615033"/>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8989C01B-6DAA-0CE1-0B97-D600230AD39E}"/>
              </a:ext>
            </a:extLst>
          </p:cNvPr>
          <p:cNvSpPr/>
          <p:nvPr/>
        </p:nvSpPr>
        <p:spPr>
          <a:xfrm>
            <a:off x="1038234" y="1516002"/>
            <a:ext cx="7562842" cy="2864328"/>
          </a:xfrm>
          <a:prstGeom prst="rect">
            <a:avLst/>
          </a:prstGeom>
          <a:solidFill>
            <a:srgbClr val="FDEFE9"/>
          </a:solidFill>
        </p:spPr>
        <p:txBody>
          <a:bodyPr wrap="square" lIns="0" tIns="0" rIns="0" bIns="0" rtlCol="0" anchor="ctr">
            <a:noAutofit/>
          </a:bodyPr>
          <a:lstStyle/>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Đọc và xác định chủ ngữ, vị ngữ của thành phần đươc in đậm trong ngữ liệu dưới đây: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Trước ga Hàng Cỏ. Chặp tối.</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Chuyến tàu Nam vừa lên, người chen lấn đông nghịt.”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77A8E020-C938-2FE9-A6D7-D5EDCFBC2C1D}"/>
              </a:ext>
            </a:extLst>
          </p:cNvPr>
          <p:cNvGrpSpPr/>
          <p:nvPr/>
        </p:nvGrpSpPr>
        <p:grpSpPr>
          <a:xfrm>
            <a:off x="1038233" y="4837541"/>
            <a:ext cx="10844829" cy="1644352"/>
            <a:chOff x="0" y="0"/>
            <a:chExt cx="5740378" cy="584912"/>
          </a:xfrm>
        </p:grpSpPr>
        <p:sp>
          <p:nvSpPr>
            <p:cNvPr id="3" name="Freeform 4">
              <a:extLst>
                <a:ext uri="{FF2B5EF4-FFF2-40B4-BE49-F238E27FC236}">
                  <a16:creationId xmlns:a16="http://schemas.microsoft.com/office/drawing/2014/main" id="{8276AA7F-1A63-4CB2-E1D9-E140F9C4FE6E}"/>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00822B7E-4C69-F804-437B-40BE36D90E8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C9F869F6-3535-4B21-BA64-8205ABBA805D}"/>
              </a:ext>
            </a:extLst>
          </p:cNvPr>
          <p:cNvSpPr txBox="1"/>
          <p:nvPr/>
        </p:nvSpPr>
        <p:spPr>
          <a:xfrm>
            <a:off x="1149692" y="5019082"/>
            <a:ext cx="10351745" cy="1200329"/>
          </a:xfrm>
          <a:prstGeom prst="rect">
            <a:avLst/>
          </a:prstGeom>
          <a:noFill/>
        </p:spPr>
        <p:txBody>
          <a:bodyPr wrap="square">
            <a:spAutoFit/>
          </a:bodyPr>
          <a:lstStyle/>
          <a:p>
            <a:pPr algn="just">
              <a:spcAft>
                <a:spcPts val="800"/>
              </a:spcAft>
            </a:pP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그림 3">
            <a:extLst>
              <a:ext uri="{FF2B5EF4-FFF2-40B4-BE49-F238E27FC236}">
                <a16:creationId xmlns:a16="http://schemas.microsoft.com/office/drawing/2014/main" id="{4068BADA-D9AE-9C4B-3A59-F0886029B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6004" y="2465321"/>
            <a:ext cx="3787058" cy="2358832"/>
          </a:xfrm>
          <a:prstGeom prst="rect">
            <a:avLst/>
          </a:prstGeom>
        </p:spPr>
      </p:pic>
    </p:spTree>
    <p:extLst>
      <p:ext uri="{BB962C8B-B14F-4D97-AF65-F5344CB8AC3E}">
        <p14:creationId xmlns:p14="http://schemas.microsoft.com/office/powerpoint/2010/main" val="294089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818207"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88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Tri thức tiếng Việt</a:t>
            </a:r>
            <a:endParaRPr kumimoji="0" lang="en-SG" sz="88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400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1587944" y="3607394"/>
            <a:ext cx="9016112"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CÂU</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cs typeface="Poppins Medium"/>
                <a:sym typeface="Poppins Medium"/>
              </a:rPr>
              <a:t> RÚT GỌN</a:t>
            </a:r>
            <a:endParaRPr kumimoji="0" lang="en-SG" sz="96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1EC9110-49C3-6951-98FC-1B50E0060EB1}"/>
              </a:ext>
            </a:extLst>
          </p:cNvPr>
          <p:cNvGrpSpPr/>
          <p:nvPr/>
        </p:nvGrpSpPr>
        <p:grpSpPr>
          <a:xfrm>
            <a:off x="5348385" y="102574"/>
            <a:ext cx="6613631" cy="752664"/>
            <a:chOff x="0" y="0"/>
            <a:chExt cx="18186511" cy="3543470"/>
          </a:xfrm>
        </p:grpSpPr>
        <p:sp>
          <p:nvSpPr>
            <p:cNvPr id="10" name="Freeform 6">
              <a:extLst>
                <a:ext uri="{FF2B5EF4-FFF2-40B4-BE49-F238E27FC236}">
                  <a16:creationId xmlns:a16="http://schemas.microsoft.com/office/drawing/2014/main" id="{6F556814-83F9-F59C-C052-21014F795D9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3">
                <a:lumMod val="20000"/>
                <a:lumOff val="80000"/>
              </a:schemeClr>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7">
              <a:extLst>
                <a:ext uri="{FF2B5EF4-FFF2-40B4-BE49-F238E27FC236}">
                  <a16:creationId xmlns:a16="http://schemas.microsoft.com/office/drawing/2014/main" id="{5A7F76F5-D254-999F-5AE2-E27661A382E4}"/>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193756" y="1079970"/>
            <a:ext cx="4732006" cy="569386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05330" y="131824"/>
            <a:ext cx="4732006" cy="723414"/>
            <a:chOff x="0" y="0"/>
            <a:chExt cx="18186511" cy="3543470"/>
          </a:xfrm>
          <a:solidFill>
            <a:schemeClr val="accent2">
              <a:lumMod val="20000"/>
              <a:lumOff val="80000"/>
            </a:schemeClr>
          </a:solidFill>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a:grpFill/>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1144728" y="238053"/>
            <a:ext cx="5095284" cy="553998"/>
          </a:xfrm>
          <a:prstGeom prst="rect">
            <a:avLst/>
          </a:prstGeom>
        </p:spPr>
        <p:txBody>
          <a:bodyPr wrap="square" lIns="0" tIns="0" rIns="0" bIns="0" rtlCol="0" anchor="t">
            <a:spAutoFit/>
          </a:bodyPr>
          <a:lstStyle/>
          <a:p>
            <a:pPr marL="0" marR="0" lvl="0" indent="0" algn="just"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 NIỆM</a:t>
            </a:r>
            <a:endParaRPr kumimoji="0" lang="en-SG" sz="66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sym typeface="Arial"/>
            </a:endParaRPr>
          </a:p>
        </p:txBody>
      </p:sp>
      <p:grpSp>
        <p:nvGrpSpPr>
          <p:cNvPr id="22" name="Group 22"/>
          <p:cNvGrpSpPr/>
          <p:nvPr/>
        </p:nvGrpSpPr>
        <p:grpSpPr>
          <a:xfrm>
            <a:off x="5357447" y="972666"/>
            <a:ext cx="6613631" cy="5801170"/>
            <a:chOff x="0" y="0"/>
            <a:chExt cx="16862095" cy="17465440"/>
          </a:xfrm>
          <a:solidFill>
            <a:schemeClr val="bg1"/>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7" name="TextBox 27"/>
          <p:cNvSpPr txBox="1"/>
          <p:nvPr/>
        </p:nvSpPr>
        <p:spPr>
          <a:xfrm>
            <a:off x="6240012" y="-26138"/>
            <a:ext cx="5403573" cy="1005259"/>
          </a:xfrm>
          <a:prstGeom prst="rect">
            <a:avLst/>
          </a:prstGeom>
        </p:spPr>
        <p:txBody>
          <a:bodyPr lIns="0" tIns="0" rIns="0" bIns="0" rtlCol="0" anchor="ctr"/>
          <a:lstStyle/>
          <a:p>
            <a:pPr marL="0" marR="0" lvl="0" indent="0" algn="just" defTabSz="60961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a:t>
            </a:r>
            <a:endParaRPr kumimoji="0" lang="en-US" sz="9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5383406" y="118624"/>
            <a:ext cx="661721" cy="851676"/>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979834AF-1788-EBFE-280C-72B3E7E79408}"/>
              </a:ext>
            </a:extLst>
          </p:cNvPr>
          <p:cNvSpPr txBox="1"/>
          <p:nvPr/>
        </p:nvSpPr>
        <p:spPr>
          <a:xfrm>
            <a:off x="166590" y="1152627"/>
            <a:ext cx="4433119" cy="5016758"/>
          </a:xfrm>
          <a:prstGeom prst="rect">
            <a:avLst/>
          </a:prstGeom>
          <a:noFill/>
        </p:spPr>
        <p:txBody>
          <a:bodyPr wrap="square">
            <a:spAutoFit/>
          </a:bodyPr>
          <a:lstStyle/>
          <a:p>
            <a:pPr marL="457200" lvl="0" indent="-457200" algn="just">
              <a:buFont typeface="Wingdings" panose="05000000000000000000" pitchFamily="2" charset="2"/>
              <a:buChar char="ü"/>
            </a:pPr>
            <a:r>
              <a:rPr lang="vi-VN" sz="4000" dirty="0">
                <a:latin typeface="+mj-lt"/>
              </a:rPr>
              <a:t>Câu rút gọn là loại câu bị lược bỏ một hoặc một vài thành phần nào đó và có thể khôi phục lại (các) thành phần bị rút gọn nhờ ngữ cảnh.</a:t>
            </a:r>
            <a:endParaRPr kumimoji="0" lang="en-SG" sz="4000" b="0" i="0" u="none" strike="noStrike" kern="1200" cap="none" spc="0" normalizeH="0" baseline="0" noProof="0" dirty="0">
              <a:ln>
                <a:noFill/>
              </a:ln>
              <a:solidFill>
                <a:prstClr val="black"/>
              </a:solidFill>
              <a:effectLst/>
              <a:uLnTx/>
              <a:uFillTx/>
              <a:latin typeface="+mj-lt"/>
            </a:endParaRPr>
          </a:p>
        </p:txBody>
      </p:sp>
      <p:sp>
        <p:nvSpPr>
          <p:cNvPr id="9" name="TextBox 8">
            <a:extLst>
              <a:ext uri="{FF2B5EF4-FFF2-40B4-BE49-F238E27FC236}">
                <a16:creationId xmlns:a16="http://schemas.microsoft.com/office/drawing/2014/main" id="{0997C67C-9A49-7A76-C693-23C270D436CE}"/>
              </a:ext>
            </a:extLst>
          </p:cNvPr>
          <p:cNvSpPr txBox="1"/>
          <p:nvPr/>
        </p:nvSpPr>
        <p:spPr>
          <a:xfrm>
            <a:off x="5440086" y="1079970"/>
            <a:ext cx="6558158" cy="5632311"/>
          </a:xfrm>
          <a:prstGeom prst="rect">
            <a:avLst/>
          </a:prstGeom>
          <a:noFill/>
        </p:spPr>
        <p:txBody>
          <a:bodyPr wrap="square">
            <a:spAutoFit/>
          </a:bodyPr>
          <a:lstStyle/>
          <a:p>
            <a:pPr marL="571500" indent="-571500" algn="just">
              <a:buFont typeface="Wingdings" panose="05000000000000000000" pitchFamily="2" charset="2"/>
              <a:buChar char="Ø"/>
            </a:pPr>
            <a:r>
              <a:rPr lang="vi-VN" sz="4000" b="1" dirty="0">
                <a:solidFill>
                  <a:schemeClr val="accent1"/>
                </a:solidFill>
                <a:latin typeface="+mj-lt"/>
              </a:rPr>
              <a:t>“- Anh đang làm gì?</a:t>
            </a:r>
            <a:endParaRPr lang="en-SG" sz="4000" b="1" dirty="0">
              <a:solidFill>
                <a:schemeClr val="accent1"/>
              </a:solidFill>
              <a:latin typeface="+mj-lt"/>
            </a:endParaRPr>
          </a:p>
          <a:p>
            <a:pPr algn="just"/>
            <a:r>
              <a:rPr lang="vi-VN" sz="4000" b="1" dirty="0">
                <a:solidFill>
                  <a:schemeClr val="accent1"/>
                </a:solidFill>
                <a:latin typeface="+mj-lt"/>
              </a:rPr>
              <a:t>- Đọc sách”. (Rút gọn chủ ngữ).</a:t>
            </a:r>
            <a:endParaRPr lang="en-SG" sz="4000" b="1" dirty="0">
              <a:solidFill>
                <a:schemeClr val="accent1"/>
              </a:solidFill>
              <a:latin typeface="+mj-lt"/>
            </a:endParaRPr>
          </a:p>
          <a:p>
            <a:pPr marL="571500" indent="-571500" algn="just">
              <a:buFont typeface="Wingdings" panose="05000000000000000000" pitchFamily="2" charset="2"/>
              <a:buChar char="Ø"/>
            </a:pPr>
            <a:r>
              <a:rPr lang="vi-VN" sz="4000" b="1" dirty="0">
                <a:solidFill>
                  <a:schemeClr val="accent6">
                    <a:lumMod val="50000"/>
                  </a:schemeClr>
                </a:solidFill>
                <a:latin typeface="+mj-lt"/>
              </a:rPr>
              <a:t>“- Ai đã trồng những cây hoa này?</a:t>
            </a:r>
            <a:endParaRPr lang="en-SG" sz="4000" b="1" dirty="0">
              <a:solidFill>
                <a:schemeClr val="accent6">
                  <a:lumMod val="50000"/>
                </a:schemeClr>
              </a:solidFill>
              <a:latin typeface="+mj-lt"/>
            </a:endParaRPr>
          </a:p>
          <a:p>
            <a:pPr algn="just"/>
            <a:r>
              <a:rPr lang="vi-VN" sz="4000" b="1" dirty="0">
                <a:solidFill>
                  <a:schemeClr val="accent6">
                    <a:lumMod val="50000"/>
                  </a:schemeClr>
                </a:solidFill>
                <a:latin typeface="+mj-lt"/>
              </a:rPr>
              <a:t>- Mẹ tôi”. (Rút gọn vị ngữ)</a:t>
            </a:r>
            <a:endParaRPr lang="en-SG" sz="4000" b="1" dirty="0">
              <a:solidFill>
                <a:schemeClr val="accent6">
                  <a:lumMod val="50000"/>
                </a:schemeClr>
              </a:solidFill>
              <a:latin typeface="+mj-lt"/>
            </a:endParaRPr>
          </a:p>
          <a:p>
            <a:pPr algn="just"/>
            <a:r>
              <a:rPr lang="en-US" sz="4000" b="1" dirty="0">
                <a:latin typeface="+mj-lt"/>
              </a:rPr>
              <a:t>=&gt; </a:t>
            </a:r>
            <a:r>
              <a:rPr lang="vi-VN" sz="4000" b="1" dirty="0">
                <a:latin typeface="+mj-lt"/>
              </a:rPr>
              <a:t>Chú ý:</a:t>
            </a:r>
            <a:r>
              <a:rPr lang="vi-VN" sz="4000" dirty="0">
                <a:latin typeface="+mj-lt"/>
              </a:rPr>
              <a:t> Câu rút gọn bị tỉnh lược có thể khôi phục thành câu đầy đủ.</a:t>
            </a:r>
            <a:endParaRPr lang="en-SG" sz="4000" dirty="0">
              <a:latin typeface="+mj-lt"/>
            </a:endParaRPr>
          </a:p>
        </p:txBody>
      </p:sp>
    </p:spTree>
    <p:extLst>
      <p:ext uri="{BB962C8B-B14F-4D97-AF65-F5344CB8AC3E}">
        <p14:creationId xmlns:p14="http://schemas.microsoft.com/office/powerpoint/2010/main" val="357962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D287-EC72-6CFF-7DCC-1E9E23FEC7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A485F-CD21-72BC-FF4A-1AB01BA6A61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3EF303-6536-68D6-1954-A3E0E258F39C}"/>
              </a:ext>
            </a:extLst>
          </p:cNvPr>
          <p:cNvSpPr txBox="1">
            <a:spLocks noGrp="1"/>
          </p:cNvSpPr>
          <p:nvPr/>
        </p:nvSpPr>
        <p:spPr>
          <a:xfrm>
            <a:off x="948798" y="3751402"/>
            <a:ext cx="10294403"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CÂU</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ĐẶC BIỆT</a:t>
            </a:r>
            <a:endParaRPr kumimoji="0" lang="en-SG"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D9B8B37-18F2-E388-C0B8-FAAAECF28779}"/>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a:t>
            </a:r>
            <a:endParaRPr kumimoji="0" lang="en-SG" sz="6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21145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35B4D9CC-83E6-9DB5-EB81-B9FECAA60D12}"/>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B445B867-CD67-3BCC-E594-91016DEFBDC0}"/>
              </a:ext>
            </a:extLst>
          </p:cNvPr>
          <p:cNvGrpSpPr/>
          <p:nvPr/>
        </p:nvGrpSpPr>
        <p:grpSpPr>
          <a:xfrm>
            <a:off x="6133198" y="102574"/>
            <a:ext cx="5828818" cy="752664"/>
            <a:chOff x="0" y="0"/>
            <a:chExt cx="18186511" cy="3543470"/>
          </a:xfrm>
        </p:grpSpPr>
        <p:sp>
          <p:nvSpPr>
            <p:cNvPr id="10" name="Freeform 6">
              <a:extLst>
                <a:ext uri="{FF2B5EF4-FFF2-40B4-BE49-F238E27FC236}">
                  <a16:creationId xmlns:a16="http://schemas.microsoft.com/office/drawing/2014/main" id="{A37D226E-5433-3D69-2A46-0D251AED20C3}"/>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3">
                <a:lumMod val="20000"/>
                <a:lumOff val="80000"/>
              </a:schemeClr>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7">
              <a:extLst>
                <a:ext uri="{FF2B5EF4-FFF2-40B4-BE49-F238E27FC236}">
                  <a16:creationId xmlns:a16="http://schemas.microsoft.com/office/drawing/2014/main" id="{155CE92C-A030-7016-0D28-6D0CB6239861}"/>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a:extLst>
              <a:ext uri="{FF2B5EF4-FFF2-40B4-BE49-F238E27FC236}">
                <a16:creationId xmlns:a16="http://schemas.microsoft.com/office/drawing/2014/main" id="{1437E61F-5EAB-370A-A528-A98FE383B026}"/>
              </a:ext>
            </a:extLst>
          </p:cNvPr>
          <p:cNvSpPr/>
          <p:nvPr/>
        </p:nvSpPr>
        <p:spPr>
          <a:xfrm>
            <a:off x="193755" y="1079970"/>
            <a:ext cx="5678881" cy="569386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a:extLst>
              <a:ext uri="{FF2B5EF4-FFF2-40B4-BE49-F238E27FC236}">
                <a16:creationId xmlns:a16="http://schemas.microsoft.com/office/drawing/2014/main" id="{96DEA246-10C2-0E61-76C9-112F9077CF56}"/>
              </a:ext>
            </a:extLst>
          </p:cNvPr>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18CF53F0-AE11-1AC4-A492-D83DF5FC364E}"/>
              </a:ext>
            </a:extLst>
          </p:cNvPr>
          <p:cNvGrpSpPr/>
          <p:nvPr/>
        </p:nvGrpSpPr>
        <p:grpSpPr>
          <a:xfrm>
            <a:off x="205329" y="131824"/>
            <a:ext cx="5678881" cy="723414"/>
            <a:chOff x="0" y="0"/>
            <a:chExt cx="18186511" cy="3543470"/>
          </a:xfrm>
          <a:solidFill>
            <a:schemeClr val="accent2">
              <a:lumMod val="20000"/>
              <a:lumOff val="80000"/>
            </a:schemeClr>
          </a:solidFill>
        </p:grpSpPr>
        <p:sp>
          <p:nvSpPr>
            <p:cNvPr id="6" name="Freeform 6">
              <a:extLst>
                <a:ext uri="{FF2B5EF4-FFF2-40B4-BE49-F238E27FC236}">
                  <a16:creationId xmlns:a16="http://schemas.microsoft.com/office/drawing/2014/main" id="{0D2AD32B-1DC3-A0AE-87DE-283F566B467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CEE47938-91F6-B455-AD5E-CD4F82BDFB5F}"/>
                </a:ext>
              </a:extLst>
            </p:cNvPr>
            <p:cNvSpPr txBox="1"/>
            <p:nvPr/>
          </p:nvSpPr>
          <p:spPr>
            <a:xfrm>
              <a:off x="0" y="9525"/>
              <a:ext cx="18186511" cy="3533945"/>
            </a:xfrm>
            <a:prstGeom prst="rect">
              <a:avLst/>
            </a:prstGeom>
            <a:grpFill/>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FD3F6B0C-A643-BA81-9E64-F2F527763E30}"/>
              </a:ext>
            </a:extLst>
          </p:cNvPr>
          <p:cNvSpPr txBox="1"/>
          <p:nvPr/>
        </p:nvSpPr>
        <p:spPr>
          <a:xfrm>
            <a:off x="1144728" y="238053"/>
            <a:ext cx="5095284" cy="553998"/>
          </a:xfrm>
          <a:prstGeom prst="rect">
            <a:avLst/>
          </a:prstGeom>
        </p:spPr>
        <p:txBody>
          <a:bodyPr wrap="square" lIns="0" tIns="0" rIns="0" bIns="0" rtlCol="0" anchor="t">
            <a:spAutoFit/>
          </a:bodyPr>
          <a:lstStyle/>
          <a:p>
            <a:pPr marL="0" marR="0" lvl="0" indent="0" algn="just"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 NIỆM</a:t>
            </a:r>
            <a:endParaRPr kumimoji="0" lang="en-SG" sz="66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DF690C70-C0EB-BB7C-B1B6-18C259CC495D}"/>
              </a:ext>
            </a:extLst>
          </p:cNvPr>
          <p:cNvGrpSpPr/>
          <p:nvPr/>
        </p:nvGrpSpPr>
        <p:grpSpPr>
          <a:xfrm>
            <a:off x="6142260" y="972666"/>
            <a:ext cx="5828818" cy="5801170"/>
            <a:chOff x="0" y="0"/>
            <a:chExt cx="16862095" cy="17465440"/>
          </a:xfrm>
          <a:solidFill>
            <a:schemeClr val="bg1"/>
          </a:solidFill>
        </p:grpSpPr>
        <p:sp>
          <p:nvSpPr>
            <p:cNvPr id="23" name="Freeform 23">
              <a:extLst>
                <a:ext uri="{FF2B5EF4-FFF2-40B4-BE49-F238E27FC236}">
                  <a16:creationId xmlns:a16="http://schemas.microsoft.com/office/drawing/2014/main" id="{8FA3CDE2-C7D9-496B-3D02-4F6E4067C2D6}"/>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7B11E562-8443-A6B2-DED7-A14D06A252C3}"/>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7" name="TextBox 27">
            <a:extLst>
              <a:ext uri="{FF2B5EF4-FFF2-40B4-BE49-F238E27FC236}">
                <a16:creationId xmlns:a16="http://schemas.microsoft.com/office/drawing/2014/main" id="{38AA1734-7525-8589-5AA4-6F9A402582BF}"/>
              </a:ext>
            </a:extLst>
          </p:cNvPr>
          <p:cNvSpPr txBox="1"/>
          <p:nvPr/>
        </p:nvSpPr>
        <p:spPr>
          <a:xfrm>
            <a:off x="6980844" y="-26138"/>
            <a:ext cx="5403573" cy="1005259"/>
          </a:xfrm>
          <a:prstGeom prst="rect">
            <a:avLst/>
          </a:prstGeom>
        </p:spPr>
        <p:txBody>
          <a:bodyPr lIns="0" tIns="0" rIns="0" bIns="0" rtlCol="0" anchor="ctr"/>
          <a:lstStyle/>
          <a:p>
            <a:pPr marL="0" marR="0" lvl="0" indent="0" algn="just" defTabSz="60961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a:t>
            </a:r>
            <a:endParaRPr kumimoji="0" lang="en-US" sz="9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68328A4F-1EF6-ECB0-036A-C48C9F92600C}"/>
              </a:ext>
            </a:extLst>
          </p:cNvPr>
          <p:cNvSpPr/>
          <p:nvPr/>
        </p:nvSpPr>
        <p:spPr>
          <a:xfrm rot="20719017">
            <a:off x="6124238" y="118624"/>
            <a:ext cx="661721" cy="851676"/>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8DF6BC88-7EB7-1CF1-44DA-3170597EC4CB}"/>
              </a:ext>
            </a:extLst>
          </p:cNvPr>
          <p:cNvSpPr txBox="1"/>
          <p:nvPr/>
        </p:nvSpPr>
        <p:spPr>
          <a:xfrm>
            <a:off x="166590" y="1152627"/>
            <a:ext cx="5678881" cy="5509200"/>
          </a:xfrm>
          <a:prstGeom prst="rect">
            <a:avLst/>
          </a:prstGeom>
          <a:noFill/>
        </p:spPr>
        <p:txBody>
          <a:bodyPr wrap="square">
            <a:spAutoFit/>
          </a:bodyPr>
          <a:lstStyle/>
          <a:p>
            <a:pPr algn="just"/>
            <a:r>
              <a:rPr lang="vi-VN" sz="3200" dirty="0">
                <a:latin typeface="+mj-lt"/>
              </a:rPr>
              <a:t>- Câu đặc biệt là loại câu không có cấu tạo theo mô hình chủ ngữ – vị ngữ mà - chỉ có một nòng cốt đặc biệt. Loại câu này do một từ hoặc một cụm từ (trừ cụm chủ – vị) cấu tạo thành. </a:t>
            </a:r>
            <a:endParaRPr lang="en-SG" sz="3200" dirty="0">
              <a:latin typeface="+mj-lt"/>
            </a:endParaRPr>
          </a:p>
          <a:p>
            <a:pPr algn="just"/>
            <a:r>
              <a:rPr lang="vi-VN" sz="3200" dirty="0">
                <a:latin typeface="+mj-lt"/>
              </a:rPr>
              <a:t>- Câu đặc biệt dùng để bộc lộ cảm xúc, gọi – đáp hoặc chỉ sự tồn tại của sự vật, hiện tượng, sự kiện,... Trong câu đặc biệt, có thể có thêm các thành phần phụ.</a:t>
            </a:r>
            <a:endParaRPr lang="en-SG" sz="3200" dirty="0">
              <a:latin typeface="+mj-lt"/>
            </a:endParaRPr>
          </a:p>
        </p:txBody>
      </p:sp>
      <p:sp>
        <p:nvSpPr>
          <p:cNvPr id="9" name="TextBox 8">
            <a:extLst>
              <a:ext uri="{FF2B5EF4-FFF2-40B4-BE49-F238E27FC236}">
                <a16:creationId xmlns:a16="http://schemas.microsoft.com/office/drawing/2014/main" id="{9A15E16E-60E1-9FB7-5074-6F9B0F35D56E}"/>
              </a:ext>
            </a:extLst>
          </p:cNvPr>
          <p:cNvSpPr txBox="1"/>
          <p:nvPr/>
        </p:nvSpPr>
        <p:spPr>
          <a:xfrm>
            <a:off x="6218316" y="1079970"/>
            <a:ext cx="5779928" cy="5016758"/>
          </a:xfrm>
          <a:prstGeom prst="rect">
            <a:avLst/>
          </a:prstGeom>
          <a:noFill/>
        </p:spPr>
        <p:txBody>
          <a:bodyPr wrap="square">
            <a:spAutoFit/>
          </a:bodyPr>
          <a:lstStyle/>
          <a:p>
            <a:pPr algn="just"/>
            <a:r>
              <a:rPr lang="vi-VN" sz="3200" dirty="0">
                <a:latin typeface="+mj-lt"/>
              </a:rPr>
              <a:t>Và tôi vừa trở dậy bỗng nghe thấy tiếng chó Ki rộn vang từ ngoài ngõ và cao bổng tận trời xanh. Chó Ki! Cứ nghĩ rằng đang trong chiêm bao! Mà rành rành đây chính là hình khối chó Ki lông vàng mượt, bụng thon, chân dài, tai vểnh đang lao tới. Không! Còn hơn thế nữa! Chó Ki đang dẫn bố tôi về!</a:t>
            </a:r>
            <a:endParaRPr lang="en-SG" sz="6000" dirty="0">
              <a:latin typeface="+mj-lt"/>
            </a:endParaRPr>
          </a:p>
        </p:txBody>
      </p:sp>
    </p:spTree>
    <p:extLst>
      <p:ext uri="{BB962C8B-B14F-4D97-AF65-F5344CB8AC3E}">
        <p14:creationId xmlns:p14="http://schemas.microsoft.com/office/powerpoint/2010/main" val="4158368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barn(inVertical)">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2426</Words>
  <Application>Microsoft Office PowerPoint</Application>
  <PresentationFormat>Widescreen</PresentationFormat>
  <Paragraphs>203</Paragraphs>
  <Slides>31</Slides>
  <Notes>10</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31</vt:i4>
      </vt:variant>
    </vt:vector>
  </HeadingPairs>
  <TitlesOfParts>
    <vt:vector size="53" baseType="lpstr">
      <vt:lpstr>Albert Sans</vt:lpstr>
      <vt:lpstr>Albert Sans Light</vt:lpstr>
      <vt:lpstr>Aptos</vt:lpstr>
      <vt:lpstr>Aptos Display</vt:lpstr>
      <vt:lpstr>Arial</vt:lpstr>
      <vt:lpstr>Baloo 2 ExtraBold</vt:lpstr>
      <vt:lpstr>Bebas Neue</vt:lpstr>
      <vt:lpstr>Calibri</vt:lpstr>
      <vt:lpstr>Calibri Light</vt:lpstr>
      <vt:lpstr>Darumadrop One</vt:lpstr>
      <vt:lpstr>Montserrat SemiBold</vt:lpstr>
      <vt:lpstr>Nunito Light</vt:lpstr>
      <vt:lpstr>Poppins Light</vt:lpstr>
      <vt:lpstr>Poppins Medium</vt:lpstr>
      <vt:lpstr>Times New Roman</vt:lpstr>
      <vt:lpstr>Wingdings</vt:lpstr>
      <vt:lpstr>思源黑体 CN</vt:lpstr>
      <vt:lpstr>1_Office Theme</vt:lpstr>
      <vt:lpstr>Classroom Game: Word of the Day by Slidesgo</vt:lpstr>
      <vt:lpstr>3_Office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DELL</cp:lastModifiedBy>
  <cp:revision>8</cp:revision>
  <dcterms:created xsi:type="dcterms:W3CDTF">2025-01-08T12:35:53Z</dcterms:created>
  <dcterms:modified xsi:type="dcterms:W3CDTF">2025-03-05T14:32:10Z</dcterms:modified>
</cp:coreProperties>
</file>