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335" r:id="rId4"/>
    <p:sldId id="325" r:id="rId5"/>
    <p:sldId id="336" r:id="rId6"/>
    <p:sldId id="278" r:id="rId7"/>
    <p:sldId id="326" r:id="rId8"/>
    <p:sldId id="283" r:id="rId9"/>
    <p:sldId id="337" r:id="rId10"/>
    <p:sldId id="286" r:id="rId11"/>
    <p:sldId id="339" r:id="rId12"/>
    <p:sldId id="340" r:id="rId13"/>
    <p:sldId id="287" r:id="rId14"/>
    <p:sldId id="341" r:id="rId15"/>
    <p:sldId id="285" r:id="rId16"/>
    <p:sldId id="342" r:id="rId17"/>
    <p:sldId id="288" r:id="rId18"/>
    <p:sldId id="343" r:id="rId19"/>
    <p:sldId id="328" r:id="rId20"/>
    <p:sldId id="344" r:id="rId21"/>
    <p:sldId id="345" r:id="rId22"/>
    <p:sldId id="346" r:id="rId23"/>
    <p:sldId id="347" r:id="rId24"/>
    <p:sldId id="291" r:id="rId25"/>
    <p:sldId id="349" r:id="rId26"/>
    <p:sldId id="350" r:id="rId27"/>
    <p:sldId id="352" r:id="rId28"/>
    <p:sldId id="353" r:id="rId29"/>
    <p:sldId id="348" r:id="rId30"/>
    <p:sldId id="292" r:id="rId31"/>
    <p:sldId id="305" r:id="rId32"/>
    <p:sldId id="306" r:id="rId33"/>
    <p:sldId id="354" r:id="rId34"/>
    <p:sldId id="355" r:id="rId35"/>
    <p:sldId id="289" r:id="rId36"/>
    <p:sldId id="356" r:id="rId37"/>
    <p:sldId id="357" r:id="rId38"/>
    <p:sldId id="358" r:id="rId39"/>
    <p:sldId id="303" r:id="rId40"/>
    <p:sldId id="359" r:id="rId41"/>
    <p:sldId id="362" r:id="rId42"/>
    <p:sldId id="363" r:id="rId43"/>
    <p:sldId id="361" r:id="rId44"/>
    <p:sldId id="364" r:id="rId45"/>
    <p:sldId id="360" r:id="rId46"/>
    <p:sldId id="365" r:id="rId47"/>
    <p:sldId id="320" r:id="rId48"/>
    <p:sldId id="366" r:id="rId49"/>
    <p:sldId id="367" r:id="rId50"/>
    <p:sldId id="368" r:id="rId51"/>
    <p:sldId id="267" r:id="rId52"/>
    <p:sldId id="273" r:id="rId53"/>
  </p:sldIdLst>
  <p:sldSz cx="18288000" cy="10287000"/>
  <p:notesSz cx="6858000" cy="9144000"/>
  <p:embeddedFontLst>
    <p:embeddedFont>
      <p:font typeface="Tahoma" panose="020B0604030504040204" pitchFamily="34" charset="0"/>
      <p:regular r:id="rId55"/>
      <p:bold r:id="rId56"/>
    </p:embeddedFont>
    <p:embeddedFont>
      <p:font typeface="Calibri" panose="020F0502020204030204" pitchFamily="34" charset="0"/>
      <p:regular r:id="rId57"/>
      <p:bold r:id="rId58"/>
      <p:italic r:id="rId59"/>
      <p:boldItalic r:id="rId60"/>
    </p:embeddedFont>
    <p:embeddedFont>
      <p:font typeface="Comfortaa" panose="020B0604020202020204" charset="0"/>
      <p:regular r:id="rId61"/>
      <p:bold r:id="rId62"/>
    </p:embeddedFont>
    <p:embeddedFont>
      <p:font typeface="SimSun" panose="02010600030101010101" pitchFamily="2" charset="-122"/>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1E1"/>
    <a:srgbClr val="FFE18B"/>
    <a:srgbClr val="00AD9C"/>
    <a:srgbClr val="E65C7E"/>
    <a:srgbClr val="FFE8A7"/>
    <a:srgbClr val="FFA288"/>
    <a:srgbClr val="FF99CC"/>
    <a:srgbClr val="DCCBB2"/>
    <a:srgbClr val="97FFD0"/>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71EDB-1A61-41AF-BB5D-711AFE06CACA}" type="datetimeFigureOut">
              <a:rPr lang="en-US" smtClean="0"/>
              <a:t>18/7/2023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87234-097A-49B5-A35C-3DB09D4E8EFF}" type="slidenum">
              <a:rPr lang="en-US" smtClean="0"/>
              <a:t>‹#›</a:t>
            </a:fld>
            <a:endParaRPr lang="en-US"/>
          </a:p>
        </p:txBody>
      </p:sp>
    </p:spTree>
    <p:extLst>
      <p:ext uri="{BB962C8B-B14F-4D97-AF65-F5344CB8AC3E}">
        <p14:creationId xmlns:p14="http://schemas.microsoft.com/office/powerpoint/2010/main" val="17663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40</a:t>
            </a:fld>
            <a:endParaRPr lang="en-US"/>
          </a:p>
        </p:txBody>
      </p:sp>
    </p:spTree>
    <p:extLst>
      <p:ext uri="{BB962C8B-B14F-4D97-AF65-F5344CB8AC3E}">
        <p14:creationId xmlns:p14="http://schemas.microsoft.com/office/powerpoint/2010/main" val="292970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41</a:t>
            </a:fld>
            <a:endParaRPr lang="en-US"/>
          </a:p>
        </p:txBody>
      </p:sp>
    </p:spTree>
    <p:extLst>
      <p:ext uri="{BB962C8B-B14F-4D97-AF65-F5344CB8AC3E}">
        <p14:creationId xmlns:p14="http://schemas.microsoft.com/office/powerpoint/2010/main" val="670465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42</a:t>
            </a:fld>
            <a:endParaRPr lang="en-US"/>
          </a:p>
        </p:txBody>
      </p:sp>
    </p:spTree>
    <p:extLst>
      <p:ext uri="{BB962C8B-B14F-4D97-AF65-F5344CB8AC3E}">
        <p14:creationId xmlns:p14="http://schemas.microsoft.com/office/powerpoint/2010/main" val="1594249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43</a:t>
            </a:fld>
            <a:endParaRPr lang="en-US"/>
          </a:p>
        </p:txBody>
      </p:sp>
    </p:spTree>
    <p:extLst>
      <p:ext uri="{BB962C8B-B14F-4D97-AF65-F5344CB8AC3E}">
        <p14:creationId xmlns:p14="http://schemas.microsoft.com/office/powerpoint/2010/main" val="235089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44</a:t>
            </a:fld>
            <a:endParaRPr lang="en-US"/>
          </a:p>
        </p:txBody>
      </p:sp>
    </p:spTree>
    <p:extLst>
      <p:ext uri="{BB962C8B-B14F-4D97-AF65-F5344CB8AC3E}">
        <p14:creationId xmlns:p14="http://schemas.microsoft.com/office/powerpoint/2010/main" val="1783998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45</a:t>
            </a:fld>
            <a:endParaRPr lang="en-US"/>
          </a:p>
        </p:txBody>
      </p:sp>
    </p:spTree>
    <p:extLst>
      <p:ext uri="{BB962C8B-B14F-4D97-AF65-F5344CB8AC3E}">
        <p14:creationId xmlns:p14="http://schemas.microsoft.com/office/powerpoint/2010/main" val="2269968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31.sv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32"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4.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17" Type="http://schemas.openxmlformats.org/officeDocument/2006/relationships/image" Target="NULL"/><Relationship Id="rId2" Type="http://schemas.openxmlformats.org/officeDocument/2006/relationships/image" Target="../media/image36.png"/><Relationship Id="rId16" Type="http://schemas.openxmlformats.org/officeDocument/2006/relationships/image" Target="../media/image42.png"/><Relationship Id="rId1" Type="http://schemas.openxmlformats.org/officeDocument/2006/relationships/slideLayout" Target="../slideLayouts/slideLayout7.xml"/><Relationship Id="rId15" Type="http://schemas.openxmlformats.org/officeDocument/2006/relationships/image" Target="../media/image57.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17" Type="http://schemas.openxmlformats.org/officeDocument/2006/relationships/image" Target="NULL"/><Relationship Id="rId2" Type="http://schemas.openxmlformats.org/officeDocument/2006/relationships/image" Target="../media/image36.png"/><Relationship Id="rId16" Type="http://schemas.openxmlformats.org/officeDocument/2006/relationships/image" Target="../media/image42.png"/><Relationship Id="rId1" Type="http://schemas.openxmlformats.org/officeDocument/2006/relationships/slideLayout" Target="../slideLayouts/slideLayout7.xml"/><Relationship Id="rId15" Type="http://schemas.openxmlformats.org/officeDocument/2006/relationships/image" Target="../media/image57.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8" Type="http://schemas.openxmlformats.org/officeDocument/2006/relationships/image" Target="../media/image46.png"/><Relationship Id="rId17" Type="http://schemas.openxmlformats.org/officeDocument/2006/relationships/image" Target="../media/image45.png"/><Relationship Id="rId2" Type="http://schemas.openxmlformats.org/officeDocument/2006/relationships/image" Target="../media/image43.png"/><Relationship Id="rId16" Type="http://schemas.openxmlformats.org/officeDocument/2006/relationships/image" Target="../media/image44.png"/><Relationship Id="rId1" Type="http://schemas.openxmlformats.org/officeDocument/2006/relationships/slideLayout" Target="../slideLayouts/slideLayout7.xml"/><Relationship Id="rId15" Type="http://schemas.openxmlformats.org/officeDocument/2006/relationships/image" Target="../media/image456.svg"/></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3.png"/><Relationship Id="rId18" Type="http://schemas.openxmlformats.org/officeDocument/2006/relationships/image" Target="../media/image43.svg"/><Relationship Id="rId3" Type="http://schemas.openxmlformats.org/officeDocument/2006/relationships/image" Target="../media/image24.png"/><Relationship Id="rId21" Type="http://schemas.openxmlformats.org/officeDocument/2006/relationships/image" Target="../media/image29.png"/><Relationship Id="rId7" Type="http://schemas.openxmlformats.org/officeDocument/2006/relationships/image" Target="../media/image26.png"/><Relationship Id="rId12" Type="http://schemas.openxmlformats.org/officeDocument/2006/relationships/image" Target="../media/image210.svg"/><Relationship Id="rId17" Type="http://schemas.openxmlformats.org/officeDocument/2006/relationships/image" Target="../media/image27.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5.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28.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42" Type="http://schemas.openxmlformats.org/officeDocument/2006/relationships/image" Target="../media/image50.png"/><Relationship Id="rId2" Type="http://schemas.openxmlformats.org/officeDocument/2006/relationships/image" Target="../media/image47.png"/><Relationship Id="rId41" Type="http://schemas.openxmlformats.org/officeDocument/2006/relationships/image" Target="../media/image402.sv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7.xml"/><Relationship Id="rId53" Type="http://schemas.openxmlformats.org/officeDocument/2006/relationships/image" Target="../media/image196.sv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7.xml"/><Relationship Id="rId53" Type="http://schemas.openxmlformats.org/officeDocument/2006/relationships/image" Target="../media/image196.sv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3.png"/><Relationship Id="rId18" Type="http://schemas.openxmlformats.org/officeDocument/2006/relationships/image" Target="../media/image43.svg"/><Relationship Id="rId3" Type="http://schemas.openxmlformats.org/officeDocument/2006/relationships/image" Target="../media/image24.png"/><Relationship Id="rId21" Type="http://schemas.openxmlformats.org/officeDocument/2006/relationships/image" Target="../media/image29.png"/><Relationship Id="rId7" Type="http://schemas.openxmlformats.org/officeDocument/2006/relationships/image" Target="../media/image26.png"/><Relationship Id="rId12" Type="http://schemas.openxmlformats.org/officeDocument/2006/relationships/image" Target="../media/image210.svg"/><Relationship Id="rId17" Type="http://schemas.openxmlformats.org/officeDocument/2006/relationships/image" Target="../media/image27.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5.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28.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3.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0.png"/><Relationship Id="rId3"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210.svg"/><Relationship Id="rId2" Type="http://schemas.openxmlformats.org/officeDocument/2006/relationships/image" Target="../media/image1.jpeg"/><Relationship Id="rId16" Type="http://schemas.openxmlformats.org/officeDocument/2006/relationships/image" Target="../media/image17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1.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50.svg"/><Relationship Id="rId4" Type="http://schemas.openxmlformats.org/officeDocument/2006/relationships/image" Target="../media/image33.svg"/><Relationship Id="rId9" Type="http://schemas.openxmlformats.org/officeDocument/2006/relationships/image" Target="../media/image8.png"/><Relationship Id="rId14" Type="http://schemas.openxmlformats.org/officeDocument/2006/relationships/image" Target="../media/image190.svg"/></Relationships>
</file>

<file path=ppt/slides/_rels/slide30.xml.rels><?xml version="1.0" encoding="UTF-8" standalone="yes"?>
<Relationships xmlns="http://schemas.openxmlformats.org/package/2006/relationships"><Relationship Id="rId21" Type="http://schemas.openxmlformats.org/officeDocument/2006/relationships/image" Target="../media/image64.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8" Type="http://schemas.openxmlformats.org/officeDocument/2006/relationships/image" Target="../media/image390.svg"/><Relationship Id="rId13" Type="http://schemas.openxmlformats.org/officeDocument/2006/relationships/image" Target="../media/image10.png"/><Relationship Id="rId18" Type="http://schemas.openxmlformats.org/officeDocument/2006/relationships/image" Target="../media/image23.sv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21.svg"/><Relationship Id="rId17" Type="http://schemas.openxmlformats.org/officeDocument/2006/relationships/image" Target="../media/image1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70.svg"/><Relationship Id="rId11" Type="http://schemas.openxmlformats.org/officeDocument/2006/relationships/image" Target="../media/image11.png"/><Relationship Id="rId5" Type="http://schemas.openxmlformats.org/officeDocument/2006/relationships/image" Target="../media/image25.png"/><Relationship Id="rId15" Type="http://schemas.openxmlformats.org/officeDocument/2006/relationships/image" Target="../media/image9.png"/><Relationship Id="rId10" Type="http://schemas.openxmlformats.org/officeDocument/2006/relationships/image" Target="../media/image29.svg"/><Relationship Id="rId19" Type="http://schemas.openxmlformats.org/officeDocument/2006/relationships/image" Target="../media/image29.png"/><Relationship Id="rId4" Type="http://schemas.openxmlformats.org/officeDocument/2006/relationships/image" Target="../media/image350.svg"/><Relationship Id="rId9" Type="http://schemas.openxmlformats.org/officeDocument/2006/relationships/image" Target="../media/image15.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49.svg"/><Relationship Id="rId21" Type="http://schemas.openxmlformats.org/officeDocument/2006/relationships/image" Target="../media/image41.svg"/><Relationship Id="rId2"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7.xml"/><Relationship Id="rId11" Type="http://schemas.openxmlformats.org/officeDocument/2006/relationships/image" Target="../media/image9.png"/><Relationship Id="rId5" Type="http://schemas.openxmlformats.org/officeDocument/2006/relationships/image" Target="../media/image22.png"/><Relationship Id="rId10" Type="http://schemas.openxmlformats.org/officeDocument/2006/relationships/image" Target="../media/image15.svg"/><Relationship Id="rId19" Type="http://schemas.openxmlformats.org/officeDocument/2006/relationships/image" Target="../media/image17.svg"/><Relationship Id="rId4" Type="http://schemas.openxmlformats.org/officeDocument/2006/relationships/image" Target="../media/image47.sv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jpg"/><Relationship Id="rId5" Type="http://schemas.microsoft.com/office/2007/relationships/media" Target="../media/media3.mp3"/><Relationship Id="rId10" Type="http://schemas.openxmlformats.org/officeDocument/2006/relationships/notesSlide" Target="../notesSlides/notesSlide1.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jp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jp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jpg"/><Relationship Id="rId5" Type="http://schemas.microsoft.com/office/2007/relationships/media" Target="../media/media3.mp3"/><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jp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jp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390.svg"/><Relationship Id="rId13" Type="http://schemas.openxmlformats.org/officeDocument/2006/relationships/image" Target="../media/image10.png"/><Relationship Id="rId18" Type="http://schemas.openxmlformats.org/officeDocument/2006/relationships/image" Target="../media/image23.sv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21.svg"/><Relationship Id="rId17" Type="http://schemas.openxmlformats.org/officeDocument/2006/relationships/image" Target="../media/image1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70.svg"/><Relationship Id="rId11" Type="http://schemas.openxmlformats.org/officeDocument/2006/relationships/image" Target="../media/image11.png"/><Relationship Id="rId5" Type="http://schemas.openxmlformats.org/officeDocument/2006/relationships/image" Target="../media/image25.png"/><Relationship Id="rId15" Type="http://schemas.openxmlformats.org/officeDocument/2006/relationships/image" Target="../media/image9.png"/><Relationship Id="rId10" Type="http://schemas.openxmlformats.org/officeDocument/2006/relationships/image" Target="../media/image29.svg"/><Relationship Id="rId19" Type="http://schemas.openxmlformats.org/officeDocument/2006/relationships/image" Target="../media/image29.png"/><Relationship Id="rId4" Type="http://schemas.openxmlformats.org/officeDocument/2006/relationships/image" Target="../media/image350.svg"/><Relationship Id="rId9" Type="http://schemas.openxmlformats.org/officeDocument/2006/relationships/image" Target="../media/image15.png"/><Relationship Id="rId14" Type="http://schemas.openxmlformats.org/officeDocument/2006/relationships/image" Target="../media/image19.svg"/></Relationships>
</file>

<file path=ppt/slides/_rels/slide47.xml.rels><?xml version="1.0" encoding="UTF-8" standalone="yes"?>
<Relationships xmlns="http://schemas.openxmlformats.org/package/2006/relationships"><Relationship Id="rId7"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8.xml.rels><?xml version="1.0" encoding="UTF-8" standalone="yes"?>
<Relationships xmlns="http://schemas.openxmlformats.org/package/2006/relationships"><Relationship Id="rId7"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7" Type="http://schemas.openxmlformats.org/officeDocument/2006/relationships/image" Target="../media/image8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3.png"/><Relationship Id="rId18" Type="http://schemas.openxmlformats.org/officeDocument/2006/relationships/image" Target="../media/image43.svg"/><Relationship Id="rId3" Type="http://schemas.openxmlformats.org/officeDocument/2006/relationships/image" Target="../media/image24.png"/><Relationship Id="rId21" Type="http://schemas.openxmlformats.org/officeDocument/2006/relationships/image" Target="../media/image29.png"/><Relationship Id="rId7" Type="http://schemas.openxmlformats.org/officeDocument/2006/relationships/image" Target="../media/image26.png"/><Relationship Id="rId12" Type="http://schemas.openxmlformats.org/officeDocument/2006/relationships/image" Target="../media/image210.svg"/><Relationship Id="rId17" Type="http://schemas.openxmlformats.org/officeDocument/2006/relationships/image" Target="../media/image27.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5.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28.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50.xml.rels><?xml version="1.0" encoding="UTF-8" standalone="yes"?>
<Relationships xmlns="http://schemas.openxmlformats.org/package/2006/relationships"><Relationship Id="rId7" Type="http://schemas.openxmlformats.org/officeDocument/2006/relationships/image" Target="../media/image85.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5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9.sv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87.png"/><Relationship Id="rId5" Type="http://schemas.openxmlformats.org/officeDocument/2006/relationships/image" Target="../media/image86.png"/><Relationship Id="rId1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11.png"/><Relationship Id="rId14" Type="http://schemas.openxmlformats.org/officeDocument/2006/relationships/image" Target="../media/image17.svg"/></Relationships>
</file>

<file path=ppt/slides/_rels/slide5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31.sv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32"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4.png"/><Relationship Id="rId30" Type="http://schemas.openxmlformats.org/officeDocument/2006/relationships/image" Target="../media/image84.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590959">
            <a:off x="15997142" y="3573304"/>
            <a:ext cx="2538932" cy="2538932"/>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325232" flipV="1">
            <a:off x="-735485" y="106452"/>
            <a:ext cx="2815623" cy="281562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49497">
            <a:off x="125050" y="6657359"/>
            <a:ext cx="2053555" cy="2933651"/>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45013">
            <a:off x="1141207" y="2386216"/>
            <a:ext cx="880607" cy="1841573"/>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254325">
            <a:off x="-2461" y="4984554"/>
            <a:ext cx="2288606" cy="678260"/>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156784" y="6407053"/>
            <a:ext cx="2131216" cy="2080842"/>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52783">
            <a:off x="15429461" y="420538"/>
            <a:ext cx="1171974" cy="2052821"/>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612873">
            <a:off x="16578786" y="2115729"/>
            <a:ext cx="1078345" cy="1913193"/>
          </a:xfrm>
          <a:prstGeom prst="rect">
            <a:avLst/>
          </a:prstGeom>
        </p:spPr>
      </p:pic>
      <p:pic>
        <p:nvPicPr>
          <p:cNvPr id="26" name="Picture 2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984971" y="6344082"/>
            <a:ext cx="464062" cy="471782"/>
          </a:xfrm>
          <a:prstGeom prst="rect">
            <a:avLst/>
          </a:prstGeom>
        </p:spPr>
      </p:pic>
      <p:pic>
        <p:nvPicPr>
          <p:cNvPr id="27" name="Picture 2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7402703" y="8895672"/>
            <a:ext cx="433498" cy="411429"/>
          </a:xfrm>
          <a:prstGeom prst="rect">
            <a:avLst/>
          </a:prstGeom>
        </p:spPr>
      </p:pic>
      <p:grpSp>
        <p:nvGrpSpPr>
          <p:cNvPr id="28" name="Group 28"/>
          <p:cNvGrpSpPr>
            <a:grpSpLocks noChangeAspect="1"/>
          </p:cNvGrpSpPr>
          <p:nvPr/>
        </p:nvGrpSpPr>
        <p:grpSpPr>
          <a:xfrm rot="1977585">
            <a:off x="17291502" y="858834"/>
            <a:ext cx="512498" cy="269991"/>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2030890" y="4603934"/>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2" name="Picture 3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399457" y="3512761"/>
            <a:ext cx="238202" cy="236037"/>
          </a:xfrm>
          <a:prstGeom prst="rect">
            <a:avLst/>
          </a:prstGeom>
        </p:spPr>
      </p:pic>
      <p:pic>
        <p:nvPicPr>
          <p:cNvPr id="33" name="Picture 3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16814686" y="1469307"/>
            <a:ext cx="451922" cy="405086"/>
          </a:xfrm>
          <a:prstGeom prst="rect">
            <a:avLst/>
          </a:prstGeom>
        </p:spPr>
      </p:pic>
      <p:pic>
        <p:nvPicPr>
          <p:cNvPr id="34" name="Picture 3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694641" y="3085316"/>
            <a:ext cx="420451" cy="427445"/>
          </a:xfrm>
          <a:prstGeom prst="rect">
            <a:avLst/>
          </a:prstGeom>
        </p:spPr>
      </p:pic>
      <p:grpSp>
        <p:nvGrpSpPr>
          <p:cNvPr id="35" name="Group 35"/>
          <p:cNvGrpSpPr/>
          <p:nvPr/>
        </p:nvGrpSpPr>
        <p:grpSpPr>
          <a:xfrm>
            <a:off x="2490694" y="9376318"/>
            <a:ext cx="229651" cy="229651"/>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7" name="Picture 3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771795">
            <a:off x="2865448" y="1647521"/>
            <a:ext cx="433712" cy="411632"/>
          </a:xfrm>
          <a:prstGeom prst="rect">
            <a:avLst/>
          </a:prstGeom>
        </p:spPr>
      </p:pic>
      <p:pic>
        <p:nvPicPr>
          <p:cNvPr id="38" name="Picture 3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4678159">
            <a:off x="15159154" y="375441"/>
            <a:ext cx="433498" cy="411429"/>
          </a:xfrm>
          <a:prstGeom prst="rect">
            <a:avLst/>
          </a:prstGeom>
        </p:spPr>
      </p:pic>
      <p:grpSp>
        <p:nvGrpSpPr>
          <p:cNvPr id="39" name="Group 39"/>
          <p:cNvGrpSpPr>
            <a:grpSpLocks noChangeAspect="1"/>
          </p:cNvGrpSpPr>
          <p:nvPr/>
        </p:nvGrpSpPr>
        <p:grpSpPr>
          <a:xfrm rot="1977585">
            <a:off x="3370855" y="9474682"/>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1" name="Picture 4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748353" y="7888147"/>
            <a:ext cx="238202" cy="236037"/>
          </a:xfrm>
          <a:prstGeom prst="rect">
            <a:avLst/>
          </a:prstGeom>
        </p:spPr>
      </p:pic>
      <p:grpSp>
        <p:nvGrpSpPr>
          <p:cNvPr id="42" name="Group 42"/>
          <p:cNvGrpSpPr/>
          <p:nvPr/>
        </p:nvGrpSpPr>
        <p:grpSpPr>
          <a:xfrm>
            <a:off x="14170004" y="614952"/>
            <a:ext cx="252393" cy="252393"/>
            <a:chOff x="0" y="0"/>
            <a:chExt cx="6350000" cy="6350000"/>
          </a:xfrm>
        </p:grpSpPr>
        <p:sp>
          <p:nvSpPr>
            <p:cNvPr id="43" name="Freeform 4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4" name="Group 44"/>
          <p:cNvGrpSpPr/>
          <p:nvPr/>
        </p:nvGrpSpPr>
        <p:grpSpPr>
          <a:xfrm>
            <a:off x="2102176" y="1987440"/>
            <a:ext cx="229651" cy="229651"/>
            <a:chOff x="0" y="0"/>
            <a:chExt cx="6350000" cy="6350000"/>
          </a:xfrm>
        </p:grpSpPr>
        <p:sp>
          <p:nvSpPr>
            <p:cNvPr id="45" name="Freeform 4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6" name="Group 46"/>
          <p:cNvGrpSpPr>
            <a:grpSpLocks noChangeAspect="1"/>
          </p:cNvGrpSpPr>
          <p:nvPr/>
        </p:nvGrpSpPr>
        <p:grpSpPr>
          <a:xfrm rot="-921396">
            <a:off x="16540798" y="9558525"/>
            <a:ext cx="547777" cy="288577"/>
            <a:chOff x="0" y="0"/>
            <a:chExt cx="1610360" cy="848360"/>
          </a:xfrm>
        </p:grpSpPr>
        <p:sp>
          <p:nvSpPr>
            <p:cNvPr id="47" name="Freeform 4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8" name="Picture 48"/>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432686">
            <a:off x="2912608" y="-670724"/>
            <a:ext cx="2225071" cy="2156296"/>
          </a:xfrm>
          <a:prstGeom prst="rect">
            <a:avLst/>
          </a:prstGeom>
        </p:spPr>
      </p:pic>
      <p:pic>
        <p:nvPicPr>
          <p:cNvPr id="49" name="Picture 49"/>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rot="1153974">
            <a:off x="15418170" y="8432300"/>
            <a:ext cx="635916" cy="2347340"/>
          </a:xfrm>
          <a:prstGeom prst="rect">
            <a:avLst/>
          </a:prstGeom>
        </p:spPr>
      </p:pic>
      <p:pic>
        <p:nvPicPr>
          <p:cNvPr id="50" name="Picture 50"/>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rot="-842482">
            <a:off x="3931404" y="8366112"/>
            <a:ext cx="1054904" cy="2072133"/>
          </a:xfrm>
          <a:prstGeom prst="rect">
            <a:avLst/>
          </a:prstGeom>
        </p:spPr>
      </p:pic>
      <p:pic>
        <p:nvPicPr>
          <p:cNvPr id="51" name="Picture 5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5649993" y="9347076"/>
            <a:ext cx="464062" cy="471782"/>
          </a:xfrm>
          <a:prstGeom prst="rect">
            <a:avLst/>
          </a:prstGeom>
        </p:spPr>
      </p:pic>
      <p:pic>
        <p:nvPicPr>
          <p:cNvPr id="52" name="Picture 52"/>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684765">
            <a:off x="13333465" y="8957720"/>
            <a:ext cx="850155" cy="1508339"/>
          </a:xfrm>
          <a:prstGeom prst="rect">
            <a:avLst/>
          </a:prstGeom>
        </p:spPr>
      </p:pic>
      <p:pic>
        <p:nvPicPr>
          <p:cNvPr id="53" name="Picture 5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80356" y="9140282"/>
            <a:ext cx="238202" cy="236037"/>
          </a:xfrm>
          <a:prstGeom prst="rect">
            <a:avLst/>
          </a:prstGeom>
        </p:spPr>
      </p:pic>
      <p:pic>
        <p:nvPicPr>
          <p:cNvPr id="54" name="Picture 5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550558" y="1200069"/>
            <a:ext cx="464062" cy="471782"/>
          </a:xfrm>
          <a:prstGeom prst="rect">
            <a:avLst/>
          </a:prstGeom>
        </p:spPr>
      </p:pic>
      <p:grpSp>
        <p:nvGrpSpPr>
          <p:cNvPr id="55" name="Group 55"/>
          <p:cNvGrpSpPr/>
          <p:nvPr/>
        </p:nvGrpSpPr>
        <p:grpSpPr>
          <a:xfrm>
            <a:off x="17374128" y="5789409"/>
            <a:ext cx="208069" cy="208069"/>
            <a:chOff x="0" y="0"/>
            <a:chExt cx="6350000" cy="6350000"/>
          </a:xfrm>
        </p:grpSpPr>
        <p:sp>
          <p:nvSpPr>
            <p:cNvPr id="56" name="Freeform 5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57" name="Picture 5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14599093" y="8855697"/>
            <a:ext cx="548192" cy="491379"/>
          </a:xfrm>
          <a:prstGeom prst="rect">
            <a:avLst/>
          </a:prstGeom>
        </p:spPr>
      </p:pic>
      <p:pic>
        <p:nvPicPr>
          <p:cNvPr id="58" name="Picture 5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414156">
            <a:off x="12901159" y="-655176"/>
            <a:ext cx="938638" cy="1962931"/>
          </a:xfrm>
          <a:prstGeom prst="rect">
            <a:avLst/>
          </a:prstGeom>
        </p:spPr>
      </p:pic>
      <p:pic>
        <p:nvPicPr>
          <p:cNvPr id="59" name="Picture 59"/>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5565863" y="375966"/>
            <a:ext cx="548192" cy="491379"/>
          </a:xfrm>
          <a:prstGeom prst="rect">
            <a:avLst/>
          </a:prstGeom>
        </p:spPr>
      </p:pic>
      <p:pic>
        <p:nvPicPr>
          <p:cNvPr id="60" name="Picture 6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4678159">
            <a:off x="12300890" y="9540296"/>
            <a:ext cx="433498" cy="411429"/>
          </a:xfrm>
          <a:prstGeom prst="rect">
            <a:avLst/>
          </a:prstGeom>
        </p:spPr>
      </p:pic>
      <p:grpSp>
        <p:nvGrpSpPr>
          <p:cNvPr id="61" name="Group 61"/>
          <p:cNvGrpSpPr/>
          <p:nvPr/>
        </p:nvGrpSpPr>
        <p:grpSpPr>
          <a:xfrm>
            <a:off x="12018872" y="362559"/>
            <a:ext cx="252393" cy="252393"/>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5C7E"/>
            </a:solidFill>
          </p:spPr>
        </p:sp>
      </p:grpSp>
      <p:sp>
        <p:nvSpPr>
          <p:cNvPr id="63" name="TextBox 7">
            <a:extLst>
              <a:ext uri="{FF2B5EF4-FFF2-40B4-BE49-F238E27FC236}">
                <a16:creationId xmlns:a16="http://schemas.microsoft.com/office/drawing/2014/main" id="{F382605D-8CD3-44BE-AC1B-6FF362FEC183}"/>
              </a:ext>
            </a:extLst>
          </p:cNvPr>
          <p:cNvSpPr txBox="1"/>
          <p:nvPr/>
        </p:nvSpPr>
        <p:spPr>
          <a:xfrm>
            <a:off x="2765157" y="3478580"/>
            <a:ext cx="12822161" cy="3693319"/>
          </a:xfrm>
          <a:prstGeom prst="rect">
            <a:avLst/>
          </a:prstGeom>
        </p:spPr>
        <p:txBody>
          <a:bodyPr wrap="square" lIns="0" tIns="0" rIns="0" bIns="0" rtlCol="0" anchor="t">
            <a:spAutoFit/>
          </a:bodyPr>
          <a:lstStyle/>
          <a:p>
            <a:pPr algn="ctr">
              <a:lnSpc>
                <a:spcPct val="150000"/>
              </a:lnSpc>
            </a:pPr>
            <a:r>
              <a:rPr lang="en-US" sz="8500" b="1" smtClean="0">
                <a:solidFill>
                  <a:srgbClr val="00AD9C"/>
                </a:solidFill>
                <a:latin typeface="Arial" panose="020B0604020202020204" pitchFamily="34" charset="0"/>
                <a:cs typeface="Arial" panose="020B0604020202020204" pitchFamily="34" charset="0"/>
              </a:rPr>
              <a:t>CHÀO </a:t>
            </a:r>
            <a:r>
              <a:rPr lang="en-US" sz="8500" b="1" dirty="0">
                <a:solidFill>
                  <a:srgbClr val="00AD9C"/>
                </a:solidFill>
                <a:latin typeface="Arial" panose="020B0604020202020204" pitchFamily="34" charset="0"/>
                <a:cs typeface="Arial" panose="020B0604020202020204" pitchFamily="34" charset="0"/>
              </a:rPr>
              <a:t>MỪNG CÁC EM ĐẾN VỚI BÀI </a:t>
            </a:r>
            <a:r>
              <a:rPr lang="en-US" sz="8500" b="1">
                <a:solidFill>
                  <a:srgbClr val="00AD9C"/>
                </a:solidFill>
                <a:latin typeface="Arial" panose="020B0604020202020204" pitchFamily="34" charset="0"/>
                <a:cs typeface="Arial" panose="020B0604020202020204" pitchFamily="34" charset="0"/>
              </a:rPr>
              <a:t>HỌC MỚI</a:t>
            </a:r>
            <a:endParaRPr lang="en-US" sz="8500" b="1" dirty="0">
              <a:solidFill>
                <a:srgbClr val="00AD9C"/>
              </a:solidFill>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2. Thí nghiệm về biến đổi hoá học</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649995" y="8039323"/>
            <a:ext cx="1561805" cy="2239147"/>
          </a:xfrm>
          <a:prstGeom prst="rect">
            <a:avLst/>
          </a:prstGeom>
        </p:spPr>
      </p:pic>
      <p:pic>
        <p:nvPicPr>
          <p:cNvPr id="5" name="Picture 4"/>
          <p:cNvPicPr>
            <a:picLocks noChangeAspect="1"/>
          </p:cNvPicPr>
          <p:nvPr/>
        </p:nvPicPr>
        <p:blipFill>
          <a:blip r:embed="rId4"/>
          <a:stretch>
            <a:fillRect/>
          </a:stretch>
        </p:blipFill>
        <p:spPr>
          <a:xfrm>
            <a:off x="1371600" y="2562448"/>
            <a:ext cx="4267200" cy="6722301"/>
          </a:xfrm>
          <a:prstGeom prst="rect">
            <a:avLst/>
          </a:prstGeom>
        </p:spPr>
      </p:pic>
      <p:sp>
        <p:nvSpPr>
          <p:cNvPr id="13" name="Rectangle 12"/>
          <p:cNvSpPr/>
          <p:nvPr/>
        </p:nvSpPr>
        <p:spPr>
          <a:xfrm>
            <a:off x="6430541" y="2547467"/>
            <a:ext cx="10409659" cy="1651671"/>
          </a:xfrm>
          <a:prstGeom prst="rect">
            <a:avLst/>
          </a:prstGeom>
        </p:spPr>
        <p:txBody>
          <a:bodyPr wrap="square">
            <a:spAutoFit/>
          </a:bodyPr>
          <a:lstStyle/>
          <a:p>
            <a:pPr lvl="0" algn="just">
              <a:lnSpc>
                <a:spcPct val="150000"/>
              </a:lnSpc>
              <a:spcAft>
                <a:spcPts val="0"/>
              </a:spcAft>
            </a:pPr>
            <a:r>
              <a:rPr lang="en-US" sz="3600" smtClean="0">
                <a:latin typeface="Arial" panose="020B0604020202020204" pitchFamily="34" charset="0"/>
                <a:ea typeface="Calibri" panose="020F0502020204030204" pitchFamily="34" charset="0"/>
                <a:cs typeface="Arial" panose="020B0604020202020204" pitchFamily="34" charset="0"/>
              </a:rPr>
              <a:t>Tiến hành thí nghiệm, quan sát hiện tượng xảy ra và trả lời câu hỏi:</a:t>
            </a:r>
          </a:p>
        </p:txBody>
      </p:sp>
      <p:sp>
        <p:nvSpPr>
          <p:cNvPr id="14" name="Rounded Rectangle 13"/>
          <p:cNvSpPr/>
          <p:nvPr/>
        </p:nvSpPr>
        <p:spPr>
          <a:xfrm>
            <a:off x="6430541" y="4747519"/>
            <a:ext cx="10409659" cy="1828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a:solidFill>
                  <a:schemeClr val="tx1"/>
                </a:solidFill>
                <a:latin typeface="Arial" panose="020B0604020202020204" pitchFamily="34" charset="0"/>
                <a:cs typeface="Arial" panose="020B0604020202020204" pitchFamily="34" charset="0"/>
              </a:rPr>
              <a:t>Sau khi trộn bột sắt với bột lưu huỳnh, hỗn hợp thu được có bị nam châm hút không?</a:t>
            </a:r>
          </a:p>
        </p:txBody>
      </p:sp>
      <p:sp>
        <p:nvSpPr>
          <p:cNvPr id="15" name="Rounded Rectangle 14"/>
          <p:cNvSpPr/>
          <p:nvPr/>
        </p:nvSpPr>
        <p:spPr>
          <a:xfrm>
            <a:off x="6430541" y="7124700"/>
            <a:ext cx="10409659" cy="1828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a:solidFill>
                  <a:schemeClr val="tx1"/>
                </a:solidFill>
                <a:latin typeface="Arial" panose="020B0604020202020204" pitchFamily="34" charset="0"/>
                <a:cs typeface="Arial" panose="020B0604020202020204" pitchFamily="34" charset="0"/>
              </a:rPr>
              <a:t>Chất trong ống nghiệm (2) sau khi đun nóng và để nguội có bị nam châm hút không?</a:t>
            </a:r>
          </a:p>
        </p:txBody>
      </p:sp>
    </p:spTree>
    <p:extLst>
      <p:ext uri="{BB962C8B-B14F-4D97-AF65-F5344CB8AC3E}">
        <p14:creationId xmlns:p14="http://schemas.microsoft.com/office/powerpoint/2010/main" val="3611490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3" grpId="0"/>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2. Thí nghiệm về biến đổi hoá học</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649995" y="8039323"/>
            <a:ext cx="1561805" cy="2239147"/>
          </a:xfrm>
          <a:prstGeom prst="rect">
            <a:avLst/>
          </a:prstGeom>
        </p:spPr>
      </p:pic>
      <p:pic>
        <p:nvPicPr>
          <p:cNvPr id="5" name="Picture 4"/>
          <p:cNvPicPr>
            <a:picLocks noChangeAspect="1"/>
          </p:cNvPicPr>
          <p:nvPr/>
        </p:nvPicPr>
        <p:blipFill>
          <a:blip r:embed="rId4"/>
          <a:stretch>
            <a:fillRect/>
          </a:stretch>
        </p:blipFill>
        <p:spPr>
          <a:xfrm>
            <a:off x="1371600" y="2562448"/>
            <a:ext cx="4267200" cy="6722301"/>
          </a:xfrm>
          <a:prstGeom prst="rect">
            <a:avLst/>
          </a:prstGeom>
        </p:spPr>
      </p:pic>
      <p:sp>
        <p:nvSpPr>
          <p:cNvPr id="13" name="Rectangle 12"/>
          <p:cNvSpPr/>
          <p:nvPr/>
        </p:nvSpPr>
        <p:spPr>
          <a:xfrm>
            <a:off x="6430541" y="2547467"/>
            <a:ext cx="10409659" cy="1651671"/>
          </a:xfrm>
          <a:prstGeom prst="rect">
            <a:avLst/>
          </a:prstGeom>
        </p:spPr>
        <p:txBody>
          <a:bodyPr wrap="square">
            <a:spAutoFit/>
          </a:bodyPr>
          <a:lstStyle/>
          <a:p>
            <a:pPr lvl="0" algn="just">
              <a:lnSpc>
                <a:spcPct val="150000"/>
              </a:lnSpc>
              <a:spcAft>
                <a:spcPts val="0"/>
              </a:spcAft>
            </a:pPr>
            <a:r>
              <a:rPr lang="en-US" sz="3600" smtClean="0">
                <a:latin typeface="Arial" panose="020B0604020202020204" pitchFamily="34" charset="0"/>
                <a:ea typeface="Calibri" panose="020F0502020204030204" pitchFamily="34" charset="0"/>
                <a:cs typeface="Arial" panose="020B0604020202020204" pitchFamily="34" charset="0"/>
              </a:rPr>
              <a:t>Tiến hành thí nghiệm, quan sát hiện tượng xảy ra và trả lời câu hỏi:</a:t>
            </a:r>
          </a:p>
        </p:txBody>
      </p:sp>
      <p:sp>
        <p:nvSpPr>
          <p:cNvPr id="14" name="Rounded Rectangle 13"/>
          <p:cNvSpPr/>
          <p:nvPr/>
        </p:nvSpPr>
        <p:spPr>
          <a:xfrm>
            <a:off x="6430541" y="4747519"/>
            <a:ext cx="10409659" cy="1828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450">
                <a:solidFill>
                  <a:schemeClr val="tx1"/>
                </a:solidFill>
                <a:latin typeface="Arial" panose="020B0604020202020204" pitchFamily="34" charset="0"/>
                <a:cs typeface="Arial" panose="020B0604020202020204" pitchFamily="34" charset="0"/>
              </a:rPr>
              <a:t>Sau khi trộn bột sắt và bột lưu huỳnh, có chất mới được tạo ra hay không? Giải thích.</a:t>
            </a:r>
          </a:p>
        </p:txBody>
      </p:sp>
      <p:sp>
        <p:nvSpPr>
          <p:cNvPr id="15" name="Rounded Rectangle 14"/>
          <p:cNvSpPr/>
          <p:nvPr/>
        </p:nvSpPr>
        <p:spPr>
          <a:xfrm>
            <a:off x="6430541" y="7124700"/>
            <a:ext cx="10409659" cy="1828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450">
                <a:solidFill>
                  <a:schemeClr val="tx1"/>
                </a:solidFill>
                <a:latin typeface="Arial" panose="020B0604020202020204" pitchFamily="34" charset="0"/>
                <a:cs typeface="Arial" panose="020B0604020202020204" pitchFamily="34" charset="0"/>
              </a:rPr>
              <a:t>Sau khi đun nóng hỗn hợp bột sắt và lưu huỳnh, có chất mới được tạo thành hay không? Giải thích?</a:t>
            </a:r>
          </a:p>
        </p:txBody>
      </p:sp>
    </p:spTree>
    <p:extLst>
      <p:ext uri="{BB962C8B-B14F-4D97-AF65-F5344CB8AC3E}">
        <p14:creationId xmlns:p14="http://schemas.microsoft.com/office/powerpoint/2010/main" val="1217563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2. Thí nghiệm về biến đổi hoá học</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649995" y="8039323"/>
            <a:ext cx="1561805" cy="2239147"/>
          </a:xfrm>
          <a:prstGeom prst="rect">
            <a:avLst/>
          </a:prstGeom>
        </p:spPr>
      </p:pic>
      <p:grpSp>
        <p:nvGrpSpPr>
          <p:cNvPr id="20" name="Group 19"/>
          <p:cNvGrpSpPr/>
          <p:nvPr/>
        </p:nvGrpSpPr>
        <p:grpSpPr>
          <a:xfrm>
            <a:off x="914400" y="2447826"/>
            <a:ext cx="6934200" cy="3018838"/>
            <a:chOff x="914400" y="2447826"/>
            <a:chExt cx="6934200" cy="3018838"/>
          </a:xfrm>
        </p:grpSpPr>
        <p:grpSp>
          <p:nvGrpSpPr>
            <p:cNvPr id="7" name="Group 6"/>
            <p:cNvGrpSpPr/>
            <p:nvPr/>
          </p:nvGrpSpPr>
          <p:grpSpPr>
            <a:xfrm>
              <a:off x="914400" y="2447826"/>
              <a:ext cx="6934200" cy="2099732"/>
              <a:chOff x="1066800" y="3805768"/>
              <a:chExt cx="7543800" cy="2272771"/>
            </a:xfrm>
          </p:grpSpPr>
          <p:sp>
            <p:nvSpPr>
              <p:cNvPr id="18" name="Freeform 2"/>
              <p:cNvSpPr/>
              <p:nvPr/>
            </p:nvSpPr>
            <p:spPr>
              <a:xfrm>
                <a:off x="1066800" y="3873463"/>
                <a:ext cx="4122134" cy="2205076"/>
              </a:xfrm>
              <a:custGeom>
                <a:avLst/>
                <a:gdLst/>
                <a:ahLst/>
                <a:cxnLst/>
                <a:rect l="l" t="t" r="r" b="b"/>
                <a:pathLst>
                  <a:path w="5859649" h="3098290">
                    <a:moveTo>
                      <a:pt x="0" y="0"/>
                    </a:moveTo>
                    <a:lnTo>
                      <a:pt x="5859650" y="0"/>
                    </a:lnTo>
                    <a:lnTo>
                      <a:pt x="5859650" y="3098290"/>
                    </a:lnTo>
                    <a:lnTo>
                      <a:pt x="0" y="30982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3"/>
              <p:cNvSpPr/>
              <p:nvPr/>
            </p:nvSpPr>
            <p:spPr>
              <a:xfrm>
                <a:off x="6629400" y="3805768"/>
                <a:ext cx="1981200" cy="2153367"/>
              </a:xfrm>
              <a:custGeom>
                <a:avLst/>
                <a:gdLst/>
                <a:ahLst/>
                <a:cxnLst/>
                <a:rect l="l" t="t" r="r" b="b"/>
                <a:pathLst>
                  <a:path w="2857606" h="3298823">
                    <a:moveTo>
                      <a:pt x="0" y="0"/>
                    </a:moveTo>
                    <a:lnTo>
                      <a:pt x="2857605" y="0"/>
                    </a:lnTo>
                    <a:lnTo>
                      <a:pt x="2857605" y="3298823"/>
                    </a:lnTo>
                    <a:lnTo>
                      <a:pt x="0" y="3298823"/>
                    </a:lnTo>
                    <a:lnTo>
                      <a:pt x="0" y="0"/>
                    </a:lnTo>
                    <a:close/>
                  </a:path>
                </a:pathLst>
              </a:custGeom>
              <a:blipFill>
                <a:blip r:embed="rId6"/>
                <a:stretch>
                  <a:fillRect/>
                </a:stretch>
              </a:blipFill>
            </p:spPr>
          </p:sp>
          <p:sp>
            <p:nvSpPr>
              <p:cNvPr id="4" name="Plus 3"/>
              <p:cNvSpPr/>
              <p:nvPr/>
            </p:nvSpPr>
            <p:spPr>
              <a:xfrm>
                <a:off x="5279804" y="4425252"/>
                <a:ext cx="907066" cy="914400"/>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6" name="Rectangle 5"/>
            <p:cNvSpPr/>
            <p:nvPr/>
          </p:nvSpPr>
          <p:spPr>
            <a:xfrm>
              <a:off x="1391162" y="4820333"/>
              <a:ext cx="6345520" cy="646331"/>
            </a:xfrm>
            <a:prstGeom prst="rect">
              <a:avLst/>
            </a:prstGeom>
          </p:spPr>
          <p:txBody>
            <a:bodyPr wrap="none">
              <a:spAutoFit/>
            </a:bodyPr>
            <a:lstStyle/>
            <a:p>
              <a:pPr algn="ctr"/>
              <a:r>
                <a:rPr lang="fr-FR" sz="3600">
                  <a:latin typeface="Arial" panose="020B0604020202020204" pitchFamily="34" charset="0"/>
                  <a:ea typeface="Calibri" panose="020F0502020204030204" pitchFamily="34" charset="0"/>
                  <a:cs typeface="Arial" panose="020B0604020202020204" pitchFamily="34" charset="0"/>
                </a:rPr>
                <a:t>T</a:t>
              </a:r>
              <a:r>
                <a:rPr lang="fr-FR" sz="3600" smtClean="0">
                  <a:latin typeface="Arial" panose="020B0604020202020204" pitchFamily="34" charset="0"/>
                  <a:ea typeface="Calibri" panose="020F0502020204030204" pitchFamily="34" charset="0"/>
                  <a:cs typeface="Arial" panose="020B0604020202020204" pitchFamily="34" charset="0"/>
                </a:rPr>
                <a:t>rộn </a:t>
              </a:r>
              <a:r>
                <a:rPr lang="fr-FR" sz="3600">
                  <a:latin typeface="Arial" panose="020B0604020202020204" pitchFamily="34" charset="0"/>
                  <a:ea typeface="Calibri" panose="020F0502020204030204" pitchFamily="34" charset="0"/>
                  <a:cs typeface="Arial" panose="020B0604020202020204" pitchFamily="34" charset="0"/>
                </a:rPr>
                <a:t>bột sắt với bột lưu huỳnh</a:t>
              </a:r>
              <a:endParaRPr lang="en-US" sz="3600">
                <a:latin typeface="Arial" panose="020B0604020202020204" pitchFamily="34" charset="0"/>
                <a:cs typeface="Arial" panose="020B0604020202020204" pitchFamily="34" charset="0"/>
              </a:endParaRPr>
            </a:p>
          </p:txBody>
        </p:sp>
      </p:grpSp>
      <p:sp>
        <p:nvSpPr>
          <p:cNvPr id="8" name="Rectangle 7"/>
          <p:cNvSpPr/>
          <p:nvPr/>
        </p:nvSpPr>
        <p:spPr>
          <a:xfrm>
            <a:off x="10128588" y="3009900"/>
            <a:ext cx="7117376" cy="1754326"/>
          </a:xfrm>
          <a:prstGeom prst="rect">
            <a:avLst/>
          </a:prstGeom>
        </p:spPr>
        <p:txBody>
          <a:bodyPr wrap="square">
            <a:spAutoFit/>
          </a:bodyPr>
          <a:lstStyle/>
          <a:p>
            <a:pPr algn="just">
              <a:lnSpc>
                <a:spcPct val="150000"/>
              </a:lnSpc>
            </a:pPr>
            <a:r>
              <a:rPr lang="fr-FR" sz="3600" smtClean="0">
                <a:latin typeface="Arial" panose="020B0604020202020204" pitchFamily="34" charset="0"/>
                <a:ea typeface="Calibri" panose="020F0502020204030204" pitchFamily="34" charset="0"/>
                <a:cs typeface="Arial" panose="020B0604020202020204" pitchFamily="34" charset="0"/>
              </a:rPr>
              <a:t>Hỗn </a:t>
            </a:r>
            <a:r>
              <a:rPr lang="fr-FR" sz="3600">
                <a:latin typeface="Arial" panose="020B0604020202020204" pitchFamily="34" charset="0"/>
                <a:ea typeface="Calibri" panose="020F0502020204030204" pitchFamily="34" charset="0"/>
                <a:cs typeface="Arial" panose="020B0604020202020204" pitchFamily="34" charset="0"/>
              </a:rPr>
              <a:t>hợp thu được có một phần bị nam châm hút, phần này là </a:t>
            </a:r>
            <a:r>
              <a:rPr lang="fr-FR" sz="3600" smtClean="0">
                <a:latin typeface="Arial" panose="020B0604020202020204" pitchFamily="34" charset="0"/>
                <a:ea typeface="Calibri" panose="020F0502020204030204" pitchFamily="34" charset="0"/>
                <a:cs typeface="Arial" panose="020B0604020202020204" pitchFamily="34" charset="0"/>
              </a:rPr>
              <a:t>sắt.</a:t>
            </a:r>
            <a:endParaRPr lang="en-US" sz="3600">
              <a:latin typeface="Arial" panose="020B0604020202020204" pitchFamily="34" charset="0"/>
              <a:cs typeface="Arial" panose="020B0604020202020204" pitchFamily="34" charset="0"/>
            </a:endParaRPr>
          </a:p>
        </p:txBody>
      </p:sp>
      <p:sp>
        <p:nvSpPr>
          <p:cNvPr id="9" name="Right Arrow 8"/>
          <p:cNvSpPr/>
          <p:nvPr/>
        </p:nvSpPr>
        <p:spPr>
          <a:xfrm>
            <a:off x="8558593" y="3448482"/>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p:cNvSpPr/>
          <p:nvPr/>
        </p:nvSpPr>
        <p:spPr>
          <a:xfrm>
            <a:off x="10128588" y="6368177"/>
            <a:ext cx="7117376" cy="2585323"/>
          </a:xfrm>
          <a:prstGeom prst="rect">
            <a:avLst/>
          </a:prstGeom>
        </p:spPr>
        <p:txBody>
          <a:bodyPr wrap="square">
            <a:spAutoFit/>
          </a:bodyPr>
          <a:lstStyle/>
          <a:p>
            <a:pPr lvl="0"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Chất trong ống nghiệm (2) sau khi </a:t>
            </a:r>
            <a:r>
              <a:rPr lang="fr-FR" sz="3600" smtClean="0">
                <a:latin typeface="Arial" panose="020B0604020202020204" pitchFamily="34" charset="0"/>
                <a:ea typeface="Calibri" panose="020F0502020204030204" pitchFamily="34" charset="0"/>
                <a:cs typeface="Arial" panose="020B0604020202020204" pitchFamily="34" charset="0"/>
              </a:rPr>
              <a:t>đun nóng, để </a:t>
            </a:r>
            <a:r>
              <a:rPr lang="fr-FR" sz="3600">
                <a:latin typeface="Arial" panose="020B0604020202020204" pitchFamily="34" charset="0"/>
                <a:ea typeface="Calibri" panose="020F0502020204030204" pitchFamily="34" charset="0"/>
                <a:cs typeface="Arial" panose="020B0604020202020204" pitchFamily="34" charset="0"/>
              </a:rPr>
              <a:t>nguội không bị nam châm hút.</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4" name="Right Arrow 23"/>
          <p:cNvSpPr/>
          <p:nvPr/>
        </p:nvSpPr>
        <p:spPr>
          <a:xfrm rot="5400000">
            <a:off x="13153875" y="5127618"/>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10"/>
          <p:cNvSpPr/>
          <p:nvPr/>
        </p:nvSpPr>
        <p:spPr>
          <a:xfrm>
            <a:off x="918246" y="6053474"/>
            <a:ext cx="7463754" cy="3416320"/>
          </a:xfrm>
          <a:prstGeom prst="rect">
            <a:avLst/>
          </a:prstGeom>
        </p:spPr>
        <p:txBody>
          <a:bodyPr wrap="square">
            <a:spAutoFit/>
          </a:bodyPr>
          <a:lstStyle/>
          <a:p>
            <a:pPr lvl="0"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Sau khi </a:t>
            </a:r>
            <a:r>
              <a:rPr lang="fr-FR" sz="3600">
                <a:solidFill>
                  <a:srgbClr val="FF0000"/>
                </a:solidFill>
                <a:latin typeface="Arial" panose="020B0604020202020204" pitchFamily="34" charset="0"/>
                <a:ea typeface="Calibri" panose="020F0502020204030204" pitchFamily="34" charset="0"/>
                <a:cs typeface="Arial" panose="020B0604020202020204" pitchFamily="34" charset="0"/>
              </a:rPr>
              <a:t>trộn</a:t>
            </a:r>
            <a:r>
              <a:rPr lang="fr-FR" sz="3600">
                <a:latin typeface="Arial" panose="020B0604020202020204" pitchFamily="34" charset="0"/>
                <a:ea typeface="Calibri" panose="020F0502020204030204" pitchFamily="34" charset="0"/>
                <a:cs typeface="Arial" panose="020B0604020202020204" pitchFamily="34" charset="0"/>
              </a:rPr>
              <a:t> bột sắt với bột lưu huỳnh, không có chất mới được tạo thành vì khi tách chất ra khỏi hỗn hợp lại thu được các chất ban </a:t>
            </a:r>
            <a:r>
              <a:rPr lang="fr-FR" sz="3600" smtClean="0">
                <a:latin typeface="Arial" panose="020B0604020202020204" pitchFamily="34" charset="0"/>
                <a:ea typeface="Calibri" panose="020F0502020204030204" pitchFamily="34" charset="0"/>
                <a:cs typeface="Arial" panose="020B0604020202020204" pitchFamily="34" charset="0"/>
              </a:rPr>
              <a:t>đầu.</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7" name="Right Arrow 26"/>
          <p:cNvSpPr/>
          <p:nvPr/>
        </p:nvSpPr>
        <p:spPr>
          <a:xfrm rot="10800000">
            <a:off x="8721894" y="7222256"/>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ectangle 20"/>
          <p:cNvSpPr/>
          <p:nvPr/>
        </p:nvSpPr>
        <p:spPr>
          <a:xfrm>
            <a:off x="877980" y="6053474"/>
            <a:ext cx="7467599" cy="3416320"/>
          </a:xfrm>
          <a:prstGeom prst="rect">
            <a:avLst/>
          </a:prstGeom>
        </p:spPr>
        <p:txBody>
          <a:bodyPr wrap="square">
            <a:spAutoFit/>
          </a:bodyPr>
          <a:lstStyle/>
          <a:p>
            <a:pPr lvl="0"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Sau khi </a:t>
            </a:r>
            <a:r>
              <a:rPr lang="fr-FR" sz="3600">
                <a:solidFill>
                  <a:srgbClr val="FF0000"/>
                </a:solidFill>
                <a:latin typeface="Arial" panose="020B0604020202020204" pitchFamily="34" charset="0"/>
                <a:ea typeface="Calibri" panose="020F0502020204030204" pitchFamily="34" charset="0"/>
                <a:cs typeface="Arial" panose="020B0604020202020204" pitchFamily="34" charset="0"/>
              </a:rPr>
              <a:t>đun nóng </a:t>
            </a:r>
            <a:r>
              <a:rPr lang="fr-FR" sz="3600">
                <a:latin typeface="Arial" panose="020B0604020202020204" pitchFamily="34" charset="0"/>
                <a:ea typeface="Calibri" panose="020F0502020204030204" pitchFamily="34" charset="0"/>
                <a:cs typeface="Arial" panose="020B0604020202020204" pitchFamily="34" charset="0"/>
              </a:rPr>
              <a:t>hỗn hợp bột sắt với lưu huỳnh có chất mới tạo thành, sản phẩm màu xám và không bị nam châm hút.</a:t>
            </a:r>
            <a:endParaRPr lang="en-US" sz="36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8379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right)">
                                      <p:cBhvr>
                                        <p:cTn id="30" dur="500"/>
                                        <p:tgtEl>
                                          <p:spTgt spid="2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24" grpId="0" animBg="1"/>
      <p:bldP spid="11" grpId="0"/>
      <p:bldP spid="11" grpId="1"/>
      <p:bldP spid="27"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497592" y="8039323"/>
            <a:ext cx="1561805" cy="2239147"/>
          </a:xfrm>
          <a:prstGeom prst="rect">
            <a:avLst/>
          </a:prstGeom>
        </p:spPr>
      </p:pic>
      <p:pic>
        <p:nvPicPr>
          <p:cNvPr id="12"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295400" y="3650830"/>
            <a:ext cx="5644580" cy="6217070"/>
          </a:xfrm>
          <a:prstGeom prst="rect">
            <a:avLst/>
          </a:prstGeom>
        </p:spPr>
      </p:pic>
      <p:grpSp>
        <p:nvGrpSpPr>
          <p:cNvPr id="2" name="Group 1"/>
          <p:cNvGrpSpPr/>
          <p:nvPr/>
        </p:nvGrpSpPr>
        <p:grpSpPr>
          <a:xfrm>
            <a:off x="7105812" y="1308987"/>
            <a:ext cx="9658187" cy="6150814"/>
            <a:chOff x="7105812" y="1308987"/>
            <a:chExt cx="9658187" cy="6150814"/>
          </a:xfrm>
        </p:grpSpPr>
        <p:pic>
          <p:nvPicPr>
            <p:cNvPr id="13"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7105812" y="1308987"/>
              <a:ext cx="9658187" cy="6150814"/>
            </a:xfrm>
            <a:prstGeom prst="rect">
              <a:avLst/>
            </a:prstGeom>
          </p:spPr>
        </p:pic>
        <p:sp>
          <p:nvSpPr>
            <p:cNvPr id="5" name="Rectangle 4"/>
            <p:cNvSpPr/>
            <p:nvPr/>
          </p:nvSpPr>
          <p:spPr>
            <a:xfrm>
              <a:off x="7669008" y="1943100"/>
              <a:ext cx="8531793" cy="3600986"/>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Quá trình phản ứng của sắt và lưu huỳnh dưới tác dụng của nhiệt độ là một biến đổi hóa học, vậy biến đổi hóa học là gì?</a:t>
              </a:r>
              <a:endParaRPr lang="en-US" sz="3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20638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497592" y="8039323"/>
            <a:ext cx="1561805" cy="2239147"/>
          </a:xfrm>
          <a:prstGeom prst="rect">
            <a:avLst/>
          </a:prstGeom>
        </p:spPr>
      </p:pic>
      <p:pic>
        <p:nvPicPr>
          <p:cNvPr id="12"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295400" y="3650830"/>
            <a:ext cx="5644580" cy="6217070"/>
          </a:xfrm>
          <a:prstGeom prst="rect">
            <a:avLst/>
          </a:prstGeom>
        </p:spPr>
      </p:pic>
      <p:pic>
        <p:nvPicPr>
          <p:cNvPr id="13"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7105812" y="1308987"/>
            <a:ext cx="9658187" cy="6150814"/>
          </a:xfrm>
          <a:prstGeom prst="rect">
            <a:avLst/>
          </a:prstGeom>
        </p:spPr>
      </p:pic>
      <p:sp>
        <p:nvSpPr>
          <p:cNvPr id="5" name="Rectangle 4"/>
          <p:cNvSpPr/>
          <p:nvPr/>
        </p:nvSpPr>
        <p:spPr>
          <a:xfrm>
            <a:off x="7577909" y="2419676"/>
            <a:ext cx="8713992" cy="2723823"/>
          </a:xfrm>
          <a:prstGeom prst="rect">
            <a:avLst/>
          </a:prstGeom>
        </p:spPr>
        <p:txBody>
          <a:bodyPr wrap="square">
            <a:spAutoFit/>
          </a:bodyPr>
          <a:lstStyle/>
          <a:p>
            <a:pPr algn="just">
              <a:lnSpc>
                <a:spcPct val="150000"/>
              </a:lnSpc>
            </a:pPr>
            <a:r>
              <a:rPr lang="fr-FR" sz="3800">
                <a:latin typeface="Arial" panose="020B0604020202020204" pitchFamily="34" charset="0"/>
                <a:cs typeface="Arial" panose="020B0604020202020204" pitchFamily="34" charset="0"/>
              </a:rPr>
              <a:t>Biến đổi hóa học là các quá trình như đốt cháy nhiên liệu, phân hủy chất, tổng hợp chất,… có sự tạo thành chất mới.</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666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862137"/>
            <a:ext cx="17531574" cy="1046440"/>
          </a:xfrm>
          <a:prstGeom prst="rect">
            <a:avLst/>
          </a:prstGeom>
          <a:noFill/>
        </p:spPr>
        <p:txBody>
          <a:bodyPr wrap="square" rtlCol="0">
            <a:spAutoFit/>
          </a:bodyPr>
          <a:lstStyle/>
          <a:p>
            <a:pPr algn="ctr"/>
            <a:r>
              <a:rPr lang="en-US" sz="6200" b="1" smtClean="0">
                <a:solidFill>
                  <a:schemeClr val="accent4">
                    <a:lumMod val="75000"/>
                  </a:schemeClr>
                </a:solidFill>
                <a:latin typeface="Arial" panose="020B0604020202020204" pitchFamily="34" charset="0"/>
                <a:cs typeface="Arial" panose="020B0604020202020204" pitchFamily="34" charset="0"/>
              </a:rPr>
              <a:t>Bài tập</a:t>
            </a:r>
            <a:endParaRPr lang="en-US" sz="6200" dirty="0">
              <a:solidFill>
                <a:schemeClr val="accent4">
                  <a:lumMod val="75000"/>
                </a:schemeClr>
              </a:solidFill>
              <a:latin typeface="Arial" panose="020B0604020202020204" pitchFamily="34" charset="0"/>
              <a:cs typeface="Arial" panose="020B0604020202020204" pitchFamily="34" charset="0"/>
            </a:endParaRPr>
          </a:p>
        </p:txBody>
      </p:sp>
      <p:sp>
        <p:nvSpPr>
          <p:cNvPr id="30" name="Rectangle 29"/>
          <p:cNvSpPr/>
          <p:nvPr/>
        </p:nvSpPr>
        <p:spPr>
          <a:xfrm>
            <a:off x="4517170" y="5537180"/>
            <a:ext cx="11790339" cy="341632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Quá trình xảy ra biến đổi vật lý: hòa tan đường, muối, </a:t>
            </a:r>
            <a:r>
              <a:rPr lang="fr-FR" sz="3600" smtClean="0">
                <a:latin typeface="Arial" panose="020B0604020202020204" pitchFamily="34" charset="0"/>
                <a:cs typeface="Arial" panose="020B0604020202020204" pitchFamily="34" charset="0"/>
              </a:rPr>
              <a:t>băng / đá </a:t>
            </a:r>
            <a:r>
              <a:rPr lang="fr-FR" sz="3600">
                <a:latin typeface="Arial" panose="020B0604020202020204" pitchFamily="34" charset="0"/>
                <a:cs typeface="Arial" panose="020B0604020202020204" pitchFamily="34" charset="0"/>
              </a:rPr>
              <a:t>tan, cồn để trong lọ không kín bị bay hơi,..</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Quá </a:t>
            </a:r>
            <a:r>
              <a:rPr lang="fr-FR" sz="3600">
                <a:latin typeface="Arial" panose="020B0604020202020204" pitchFamily="34" charset="0"/>
                <a:cs typeface="Arial" panose="020B0604020202020204" pitchFamily="34" charset="0"/>
              </a:rPr>
              <a:t>trình xảy ra sự biến đổi hóa học: đốt cháy cồn, sắt bị gỉ,…</a:t>
            </a:r>
            <a:endParaRPr lang="en-US" sz="3600">
              <a:latin typeface="Arial" panose="020B0604020202020204" pitchFamily="34" charset="0"/>
              <a:cs typeface="Arial" panose="020B0604020202020204" pitchFamily="34" charset="0"/>
            </a:endParaRPr>
          </a:p>
        </p:txBody>
      </p:sp>
      <p:pic>
        <p:nvPicPr>
          <p:cNvPr id="31"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764553" y="6621904"/>
            <a:ext cx="1967346" cy="1246872"/>
          </a:xfrm>
          <a:prstGeom prst="rect">
            <a:avLst/>
          </a:prstGeom>
        </p:spPr>
      </p:pic>
      <p:grpSp>
        <p:nvGrpSpPr>
          <p:cNvPr id="2" name="Group 1"/>
          <p:cNvGrpSpPr/>
          <p:nvPr/>
        </p:nvGrpSpPr>
        <p:grpSpPr>
          <a:xfrm>
            <a:off x="1764553" y="2578921"/>
            <a:ext cx="14758890" cy="2183579"/>
            <a:chOff x="2340115" y="2172259"/>
            <a:chExt cx="14758890" cy="2183579"/>
          </a:xfrm>
        </p:grpSpPr>
        <p:sp>
          <p:nvSpPr>
            <p:cNvPr id="28" name="Rectangle 27"/>
            <p:cNvSpPr/>
            <p:nvPr/>
          </p:nvSpPr>
          <p:spPr>
            <a:xfrm>
              <a:off x="4876800" y="2386885"/>
              <a:ext cx="12222205" cy="1754326"/>
            </a:xfrm>
            <a:prstGeom prst="rect">
              <a:avLst/>
            </a:prstGeom>
          </p:spPr>
          <p:txBody>
            <a:bodyPr wrap="square">
              <a:spAutoFit/>
            </a:bodyPr>
            <a:lstStyle/>
            <a:p>
              <a:pPr algn="just">
                <a:lnSpc>
                  <a:spcPct val="150000"/>
                </a:lnSpc>
              </a:pPr>
              <a:r>
                <a:rPr lang="fr-FR" sz="3600" b="1" smtClean="0">
                  <a:latin typeface="Arial" panose="020B0604020202020204" pitchFamily="34" charset="0"/>
                  <a:cs typeface="Arial" panose="020B0604020202020204" pitchFamily="34" charset="0"/>
                </a:rPr>
                <a:t>Câu hỏi (SGK tr.12). </a:t>
              </a:r>
              <a:r>
                <a:rPr lang="fr-FR" sz="3600" smtClean="0">
                  <a:latin typeface="Arial" panose="020B0604020202020204" pitchFamily="34" charset="0"/>
                  <a:cs typeface="Arial" panose="020B0604020202020204" pitchFamily="34" charset="0"/>
                </a:rPr>
                <a:t>Lấy một ví dụ trong đời sống về các quá trình xảy ra sự biến đổi vật lí, biến đổi hoá học?</a:t>
              </a:r>
              <a:endParaRPr lang="en-US" sz="3600">
                <a:latin typeface="Arial" panose="020B0604020202020204" pitchFamily="34" charset="0"/>
                <a:cs typeface="Arial" panose="020B0604020202020204" pitchFamily="34" charset="0"/>
              </a:endParaRPr>
            </a:p>
          </p:txBody>
        </p:sp>
        <p:pic>
          <p:nvPicPr>
            <p:cNvPr id="32" name="Picture 12"/>
            <p:cNvPicPr>
              <a:picLocks noChangeAspect="1"/>
            </p:cNvPicPr>
            <p:nvPr/>
          </p:nvPicPr>
          <p:blipFill>
            <a:blip r:embed="rId16"/>
            <a:srcRect/>
            <a:stretch>
              <a:fillRect/>
            </a:stretch>
          </p:blipFill>
          <p:spPr>
            <a:xfrm>
              <a:off x="2340115" y="2172259"/>
              <a:ext cx="2134460" cy="2183579"/>
            </a:xfrm>
            <a:prstGeom prst="rect">
              <a:avLst/>
            </a:prstGeom>
          </p:spPr>
        </p:pic>
      </p:grpSp>
      <p:pic>
        <p:nvPicPr>
          <p:cNvPr id="12" name="Picture 8"/>
          <p:cNvPicPr>
            <a:picLocks noChangeAspect="1"/>
          </p:cNvPicPr>
          <p:nvPr/>
        </p:nvPicPr>
        <p:blipFill>
          <a:blip r:embed="rId17"/>
          <a:srcRect/>
          <a:stretch>
            <a:fillRect/>
          </a:stretch>
        </p:blipFill>
        <p:spPr>
          <a:xfrm>
            <a:off x="217586" y="7980771"/>
            <a:ext cx="1401669" cy="2115728"/>
          </a:xfrm>
          <a:prstGeom prst="rect">
            <a:avLst/>
          </a:prstGeom>
        </p:spPr>
      </p:pic>
      <p:pic>
        <p:nvPicPr>
          <p:cNvPr id="13" name="Picture 14"/>
          <p:cNvPicPr>
            <a:picLocks noChangeAspect="1"/>
          </p:cNvPicPr>
          <p:nvPr/>
        </p:nvPicPr>
        <p:blipFill>
          <a:blip r:embed="rId18"/>
          <a:srcRect/>
          <a:stretch>
            <a:fillRect/>
          </a:stretch>
        </p:blipFill>
        <p:spPr>
          <a:xfrm>
            <a:off x="16230600" y="190500"/>
            <a:ext cx="1872826" cy="1758115"/>
          </a:xfrm>
          <a:prstGeom prst="rect">
            <a:avLst/>
          </a:prstGeom>
        </p:spPr>
      </p:pic>
    </p:spTree>
    <p:extLst>
      <p:ext uri="{BB962C8B-B14F-4D97-AF65-F5344CB8AC3E}">
        <p14:creationId xmlns:p14="http://schemas.microsoft.com/office/powerpoint/2010/main" val="2815930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3" dur="500"/>
                                        <p:tgtEl>
                                          <p:spTgt spid="30">
                                            <p:txEl>
                                              <p:pRg st="0" end="0"/>
                                            </p:txEl>
                                          </p:spTgt>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227860"/>
                <a:ext cx="8650506" cy="3124381"/>
              </a:xfrm>
              <a:prstGeom prst="rect">
                <a:avLst/>
              </a:prstGeom>
              <a:noFill/>
            </p:spPr>
            <p:txBody>
              <a:bodyPr wrap="square" anchor="ctr">
                <a:spAutoFit/>
              </a:bodyPr>
              <a:lstStyle/>
              <a:p>
                <a:pPr lvl="0" algn="ctr">
                  <a:lnSpc>
                    <a:spcPct val="150000"/>
                  </a:lnSpc>
                </a:pPr>
                <a:r>
                  <a:rPr lang="en-US" sz="7000" b="1" smtClean="0">
                    <a:latin typeface="Arial" panose="020B0604020202020204" pitchFamily="34" charset="0"/>
                    <a:ea typeface="Arial" panose="020B0604020202020204" pitchFamily="34" charset="0"/>
                    <a:cs typeface="Arial" panose="020B0604020202020204" pitchFamily="34" charset="0"/>
                  </a:rPr>
                  <a:t>II. Phản ứng </a:t>
                </a:r>
              </a:p>
              <a:p>
                <a:pPr lvl="0" algn="ctr">
                  <a:lnSpc>
                    <a:spcPct val="150000"/>
                  </a:lnSpc>
                </a:pPr>
                <a:r>
                  <a:rPr lang="en-US" sz="7000" b="1" smtClean="0">
                    <a:latin typeface="Arial" panose="020B0604020202020204" pitchFamily="34" charset="0"/>
                    <a:ea typeface="Arial" panose="020B0604020202020204" pitchFamily="34" charset="0"/>
                    <a:cs typeface="Arial" panose="020B0604020202020204" pitchFamily="34" charset="0"/>
                  </a:rPr>
                  <a:t>hoá học</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1995434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14" name="Group 13"/>
          <p:cNvGrpSpPr/>
          <p:nvPr/>
        </p:nvGrpSpPr>
        <p:grpSpPr>
          <a:xfrm>
            <a:off x="6579552" y="2655051"/>
            <a:ext cx="9803448" cy="6374648"/>
            <a:chOff x="757964" y="-168818"/>
            <a:chExt cx="16213177" cy="9974561"/>
          </a:xfrm>
        </p:grpSpPr>
        <p:pic>
          <p:nvPicPr>
            <p:cNvPr id="15" name="Picture 5"/>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rcRect t="12165" r="50724" b="48490"/>
            <a:stretch>
              <a:fillRect/>
            </a:stretch>
          </p:blipFill>
          <p:spPr>
            <a:xfrm>
              <a:off x="757964" y="633834"/>
              <a:ext cx="16213177" cy="9171909"/>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4"/>
            <a:srcRect/>
            <a:stretch>
              <a:fillRect/>
            </a:stretch>
          </p:blipFill>
          <p:spPr>
            <a:xfrm>
              <a:off x="8003013" y="-168818"/>
              <a:ext cx="1723078" cy="1605301"/>
            </a:xfrm>
            <a:prstGeom prst="rect">
              <a:avLst/>
            </a:prstGeom>
          </p:spPr>
        </p:pic>
      </p:grpSp>
      <p:sp>
        <p:nvSpPr>
          <p:cNvPr id="17" name="Rectangle 16"/>
          <p:cNvSpPr/>
          <p:nvPr/>
        </p:nvSpPr>
        <p:spPr>
          <a:xfrm>
            <a:off x="6935067" y="4096583"/>
            <a:ext cx="9092415" cy="4247317"/>
          </a:xfrm>
          <a:prstGeom prst="rect">
            <a:avLst/>
          </a:prstGeom>
        </p:spPr>
        <p:txBody>
          <a:bodyPr wrap="square">
            <a:spAutoFit/>
          </a:bodyPr>
          <a:lstStyle/>
          <a:p>
            <a:pPr algn="just">
              <a:lnSpc>
                <a:spcPct val="150000"/>
              </a:lnSpc>
            </a:pPr>
            <a:r>
              <a:rPr lang="fr-FR" sz="3600" i="1">
                <a:solidFill>
                  <a:srgbClr val="FF0000"/>
                </a:solidFill>
                <a:latin typeface="Arial" panose="020B0604020202020204" pitchFamily="34" charset="0"/>
                <a:cs typeface="Arial" panose="020B0604020202020204" pitchFamily="34" charset="0"/>
              </a:rPr>
              <a:t>Phản ứng hóa học là quá trình biến đổi từ chất này thành chất khác.</a:t>
            </a:r>
            <a:endParaRPr lang="en-US" sz="3600" i="1">
              <a:solidFill>
                <a:srgbClr val="FF00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Chất </a:t>
            </a:r>
            <a:r>
              <a:rPr lang="fr-FR" sz="3600">
                <a:latin typeface="Arial" panose="020B0604020202020204" pitchFamily="34" charset="0"/>
                <a:cs typeface="Arial" panose="020B0604020202020204" pitchFamily="34" charset="0"/>
              </a:rPr>
              <a:t>phản </a:t>
            </a:r>
            <a:r>
              <a:rPr lang="fr-FR" sz="3600" smtClean="0">
                <a:latin typeface="Arial" panose="020B0604020202020204" pitchFamily="34" charset="0"/>
                <a:cs typeface="Arial" panose="020B0604020202020204" pitchFamily="34" charset="0"/>
              </a:rPr>
              <a:t>ứng / chất </a:t>
            </a:r>
            <a:r>
              <a:rPr lang="fr-FR" sz="3600">
                <a:latin typeface="Arial" panose="020B0604020202020204" pitchFamily="34" charset="0"/>
                <a:cs typeface="Arial" panose="020B0604020202020204" pitchFamily="34" charset="0"/>
              </a:rPr>
              <a:t>tham gia là chất ban đầu bị biến đổi trong phản ứng.</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Chất </a:t>
            </a:r>
            <a:r>
              <a:rPr lang="fr-FR" sz="3600">
                <a:latin typeface="Arial" panose="020B0604020202020204" pitchFamily="34" charset="0"/>
                <a:cs typeface="Arial" panose="020B0604020202020204" pitchFamily="34" charset="0"/>
              </a:rPr>
              <a:t>sản phẩm là chất mới được sinh ra.</a:t>
            </a:r>
            <a:endParaRPr lang="en-US" sz="3600">
              <a:latin typeface="Arial" panose="020B0604020202020204" pitchFamily="34" charset="0"/>
              <a:cs typeface="Arial" panose="020B0604020202020204" pitchFamily="34" charset="0"/>
            </a:endParaRPr>
          </a:p>
        </p:txBody>
      </p:sp>
      <p:pic>
        <p:nvPicPr>
          <p:cNvPr id="18"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2390371" y="3561074"/>
            <a:ext cx="3043242" cy="6469796"/>
          </a:xfrm>
          <a:prstGeom prst="rect">
            <a:avLst/>
          </a:prstGeom>
        </p:spPr>
      </p:pic>
      <p:sp>
        <p:nvSpPr>
          <p:cNvPr id="21" name="Rounded Rectangle 20"/>
          <p:cNvSpPr/>
          <p:nvPr/>
        </p:nvSpPr>
        <p:spPr>
          <a:xfrm>
            <a:off x="990600" y="952500"/>
            <a:ext cx="5842785" cy="1447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fr-FR" sz="5800" b="1" smtClean="0">
                <a:solidFill>
                  <a:schemeClr val="tx2"/>
                </a:solidFill>
                <a:latin typeface="Arial" panose="020B0604020202020204" pitchFamily="34" charset="0"/>
                <a:cs typeface="Arial" panose="020B0604020202020204" pitchFamily="34" charset="0"/>
              </a:rPr>
              <a:t>1. Khái niệm</a:t>
            </a:r>
            <a:endParaRPr lang="en-US" sz="5800" b="1">
              <a:solidFill>
                <a:schemeClr val="tx2"/>
              </a:solidFill>
              <a:latin typeface="Arial" panose="020B0604020202020204" pitchFamily="34" charset="0"/>
              <a:cs typeface="Arial" panose="020B0604020202020204" pitchFamily="34" charset="0"/>
            </a:endParaRPr>
          </a:p>
        </p:txBody>
      </p:sp>
      <p:pic>
        <p:nvPicPr>
          <p:cNvPr id="11" name="Picture 15"/>
          <p:cNvPicPr>
            <a:picLocks noChangeAspect="1"/>
          </p:cNvPicPr>
          <p:nvPr/>
        </p:nvPicPr>
        <p:blipFill>
          <a:blip r:embed="rId42"/>
          <a:srcRect/>
          <a:stretch>
            <a:fillRect/>
          </a:stretch>
        </p:blipFill>
        <p:spPr>
          <a:xfrm rot="21268614">
            <a:off x="16484771" y="188735"/>
            <a:ext cx="1558593" cy="1991811"/>
          </a:xfrm>
          <a:prstGeom prst="rect">
            <a:avLst/>
          </a:prstGeom>
        </p:spPr>
      </p:pic>
    </p:spTree>
    <p:extLst>
      <p:ext uri="{BB962C8B-B14F-4D97-AF65-F5344CB8AC3E}">
        <p14:creationId xmlns:p14="http://schemas.microsoft.com/office/powerpoint/2010/main" val="2586221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dissolve">
                                      <p:cBhvr>
                                        <p:cTn id="24" dur="500"/>
                                        <p:tgtEl>
                                          <p:spTgt spid="17">
                                            <p:txEl>
                                              <p:pRg st="1" end="1"/>
                                            </p:txEl>
                                          </p:spTgt>
                                        </p:tgtEl>
                                      </p:cBhvr>
                                    </p:animEffect>
                                  </p:childTnLst>
                                </p:cTn>
                              </p:par>
                            </p:childTnLst>
                          </p:cTn>
                        </p:par>
                        <p:par>
                          <p:cTn id="25" fill="hold">
                            <p:stCondLst>
                              <p:cond delay="1000"/>
                            </p:stCondLst>
                            <p:childTnLst>
                              <p:par>
                                <p:cTn id="26" presetID="9" presetClass="entr" presetSubtype="0" fill="hold" nodeType="after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dissolve">
                                      <p:cBhvr>
                                        <p:cTn id="2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7" name="Rectangle 16"/>
          <p:cNvSpPr/>
          <p:nvPr/>
        </p:nvSpPr>
        <p:spPr>
          <a:xfrm>
            <a:off x="2362198" y="2885480"/>
            <a:ext cx="13563599" cy="251607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500">
                <a:latin typeface="Arial" panose="020B0604020202020204" pitchFamily="34" charset="0"/>
                <a:cs typeface="Arial" panose="020B0604020202020204" pitchFamily="34" charset="0"/>
              </a:rPr>
              <a:t>Phản ứng hóa học được biểu diễn bằng phương trình dạng chữ:</a:t>
            </a:r>
            <a:endParaRPr lang="en-US" sz="3500">
              <a:latin typeface="Arial" panose="020B0604020202020204" pitchFamily="34" charset="0"/>
              <a:cs typeface="Arial" panose="020B0604020202020204" pitchFamily="34" charset="0"/>
            </a:endParaRPr>
          </a:p>
          <a:p>
            <a:pPr algn="ctr">
              <a:lnSpc>
                <a:spcPct val="150000"/>
              </a:lnSpc>
            </a:pPr>
            <a:r>
              <a:rPr lang="fr-FR" sz="3500" b="1" i="1">
                <a:solidFill>
                  <a:srgbClr val="FF0000"/>
                </a:solidFill>
                <a:latin typeface="Arial" panose="020B0604020202020204" pitchFamily="34" charset="0"/>
                <a:cs typeface="Arial" panose="020B0604020202020204" pitchFamily="34" charset="0"/>
              </a:rPr>
              <a:t>Tên các chất phản ứng → Tên các chất sản </a:t>
            </a:r>
            <a:r>
              <a:rPr lang="fr-FR" sz="3500" b="1" i="1" smtClean="0">
                <a:solidFill>
                  <a:srgbClr val="FF0000"/>
                </a:solidFill>
                <a:latin typeface="Arial" panose="020B0604020202020204" pitchFamily="34" charset="0"/>
                <a:cs typeface="Arial" panose="020B0604020202020204" pitchFamily="34" charset="0"/>
              </a:rPr>
              <a:t>phẩm</a:t>
            </a:r>
          </a:p>
          <a:p>
            <a:pPr marL="571500" indent="-571500" algn="just">
              <a:lnSpc>
                <a:spcPct val="150000"/>
              </a:lnSpc>
              <a:buFont typeface="Wingdings" panose="05000000000000000000" pitchFamily="2" charset="2"/>
              <a:buChar char="§"/>
            </a:pPr>
            <a:r>
              <a:rPr lang="fr-FR" sz="3500">
                <a:latin typeface="Arial" panose="020B0604020202020204" pitchFamily="34" charset="0"/>
                <a:cs typeface="Arial" panose="020B0604020202020204" pitchFamily="34" charset="0"/>
              </a:rPr>
              <a:t>Trong quá trình phản </a:t>
            </a:r>
            <a:r>
              <a:rPr lang="fr-FR" sz="3500" smtClean="0">
                <a:latin typeface="Arial" panose="020B0604020202020204" pitchFamily="34" charset="0"/>
                <a:cs typeface="Arial" panose="020B0604020202020204" pitchFamily="34" charset="0"/>
              </a:rPr>
              <a:t>ứng:</a:t>
            </a:r>
            <a:endParaRPr lang="en-US" sz="3500">
              <a:latin typeface="Arial" panose="020B0604020202020204" pitchFamily="34" charset="0"/>
              <a:cs typeface="Arial" panose="020B0604020202020204" pitchFamily="34" charset="0"/>
            </a:endParaRPr>
          </a:p>
        </p:txBody>
      </p:sp>
      <p:sp>
        <p:nvSpPr>
          <p:cNvPr id="21" name="Rounded Rectangle 20"/>
          <p:cNvSpPr/>
          <p:nvPr/>
        </p:nvSpPr>
        <p:spPr>
          <a:xfrm>
            <a:off x="990600" y="952500"/>
            <a:ext cx="5842785" cy="1447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fr-FR" sz="5800" b="1" smtClean="0">
                <a:solidFill>
                  <a:schemeClr val="tx2"/>
                </a:solidFill>
                <a:latin typeface="Arial" panose="020B0604020202020204" pitchFamily="34" charset="0"/>
                <a:cs typeface="Arial" panose="020B0604020202020204" pitchFamily="34" charset="0"/>
              </a:rPr>
              <a:t>1. Khái niệm</a:t>
            </a:r>
            <a:endParaRPr lang="en-US" sz="5800" b="1">
              <a:solidFill>
                <a:schemeClr val="tx2"/>
              </a:solidFill>
              <a:latin typeface="Arial" panose="020B0604020202020204" pitchFamily="34" charset="0"/>
              <a:cs typeface="Arial" panose="020B0604020202020204" pitchFamily="34" charset="0"/>
            </a:endParaRPr>
          </a:p>
        </p:txBody>
      </p:sp>
      <p:grpSp>
        <p:nvGrpSpPr>
          <p:cNvPr id="3" name="Group 2"/>
          <p:cNvGrpSpPr/>
          <p:nvPr/>
        </p:nvGrpSpPr>
        <p:grpSpPr>
          <a:xfrm>
            <a:off x="1371600" y="6203866"/>
            <a:ext cx="4671472" cy="3007058"/>
            <a:chOff x="1576256" y="6134100"/>
            <a:chExt cx="4671472" cy="3007058"/>
          </a:xfrm>
        </p:grpSpPr>
        <p:pic>
          <p:nvPicPr>
            <p:cNvPr id="11" name="Picture 5"/>
            <p:cNvPicPr>
              <a:picLocks noChangeAspect="1"/>
            </p:cNvPicPr>
            <p:nvPr/>
          </p:nvPicPr>
          <p:blipFill>
            <a:blip r:embed="rId2"/>
            <a:srcRect/>
            <a:stretch>
              <a:fillRect/>
            </a:stretch>
          </p:blipFill>
          <p:spPr>
            <a:xfrm>
              <a:off x="3135282" y="6134100"/>
              <a:ext cx="1553420" cy="1875547"/>
            </a:xfrm>
            <a:prstGeom prst="rect">
              <a:avLst/>
            </a:prstGeom>
          </p:spPr>
        </p:pic>
        <p:sp>
          <p:nvSpPr>
            <p:cNvPr id="2" name="Rectangle 1"/>
            <p:cNvSpPr/>
            <p:nvPr/>
          </p:nvSpPr>
          <p:spPr>
            <a:xfrm>
              <a:off x="1576256" y="8494827"/>
              <a:ext cx="4671472"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Lượng </a:t>
              </a:r>
              <a:r>
                <a:rPr lang="fr-FR" sz="3600">
                  <a:latin typeface="Arial" panose="020B0604020202020204" pitchFamily="34" charset="0"/>
                  <a:ea typeface="Calibri" panose="020F0502020204030204" pitchFamily="34" charset="0"/>
                  <a:cs typeface="Arial" panose="020B0604020202020204" pitchFamily="34" charset="0"/>
                </a:rPr>
                <a:t>chất phản ứng</a:t>
              </a:r>
              <a:endParaRPr lang="en-US" sz="3600">
                <a:latin typeface="Arial" panose="020B0604020202020204" pitchFamily="34" charset="0"/>
                <a:cs typeface="Arial" panose="020B0604020202020204" pitchFamily="34" charset="0"/>
              </a:endParaRPr>
            </a:p>
          </p:txBody>
        </p:sp>
      </p:grpSp>
      <p:grpSp>
        <p:nvGrpSpPr>
          <p:cNvPr id="5" name="Group 4"/>
          <p:cNvGrpSpPr/>
          <p:nvPr/>
        </p:nvGrpSpPr>
        <p:grpSpPr>
          <a:xfrm>
            <a:off x="6195472" y="6080289"/>
            <a:ext cx="2133600" cy="3130635"/>
            <a:chOff x="6043072" y="6080289"/>
            <a:chExt cx="2133600" cy="3130635"/>
          </a:xfrm>
        </p:grpSpPr>
        <p:sp>
          <p:nvSpPr>
            <p:cNvPr id="19" name="Right Arrow 18"/>
            <p:cNvSpPr/>
            <p:nvPr/>
          </p:nvSpPr>
          <p:spPr>
            <a:xfrm rot="5400000">
              <a:off x="5544554" y="6578807"/>
              <a:ext cx="3130635" cy="2133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TextBox 3"/>
            <p:cNvSpPr txBox="1"/>
            <p:nvPr/>
          </p:nvSpPr>
          <p:spPr>
            <a:xfrm>
              <a:off x="6481219" y="6543923"/>
              <a:ext cx="1257303" cy="1569660"/>
            </a:xfrm>
            <a:prstGeom prst="rect">
              <a:avLst/>
            </a:prstGeom>
            <a:noFill/>
          </p:spPr>
          <p:txBody>
            <a:bodyPr wrap="square" rtlCol="0">
              <a:spAutoFit/>
            </a:bodyPr>
            <a:lstStyle/>
            <a:p>
              <a:pPr algn="ctr">
                <a:lnSpc>
                  <a:spcPct val="150000"/>
                </a:lnSpc>
              </a:pPr>
              <a:r>
                <a:rPr lang="en-US" sz="3200" smtClean="0">
                  <a:latin typeface="Arial" panose="020B0604020202020204" pitchFamily="34" charset="0"/>
                  <a:cs typeface="Arial" panose="020B0604020202020204" pitchFamily="34" charset="0"/>
                </a:rPr>
                <a:t>Giảm dần</a:t>
              </a:r>
              <a:endParaRPr lang="en-US" sz="3200">
                <a:latin typeface="Arial" panose="020B0604020202020204" pitchFamily="34" charset="0"/>
                <a:cs typeface="Arial" panose="020B0604020202020204" pitchFamily="34" charset="0"/>
              </a:endParaRPr>
            </a:p>
          </p:txBody>
        </p:sp>
      </p:grpSp>
      <p:grpSp>
        <p:nvGrpSpPr>
          <p:cNvPr id="6" name="Group 5"/>
          <p:cNvGrpSpPr/>
          <p:nvPr/>
        </p:nvGrpSpPr>
        <p:grpSpPr>
          <a:xfrm>
            <a:off x="10439400" y="5981700"/>
            <a:ext cx="3720890" cy="3229223"/>
            <a:chOff x="9763647" y="5981700"/>
            <a:chExt cx="3720890" cy="3229223"/>
          </a:xfrm>
        </p:grpSpPr>
        <p:pic>
          <p:nvPicPr>
            <p:cNvPr id="23" name="Picture 4"/>
            <p:cNvPicPr>
              <a:picLocks noChangeAspect="1"/>
            </p:cNvPicPr>
            <p:nvPr/>
          </p:nvPicPr>
          <p:blipFill>
            <a:blip r:embed="rId3"/>
            <a:srcRect/>
            <a:stretch>
              <a:fillRect/>
            </a:stretch>
          </p:blipFill>
          <p:spPr>
            <a:xfrm>
              <a:off x="10687293" y="5981700"/>
              <a:ext cx="1873599" cy="2142276"/>
            </a:xfrm>
            <a:prstGeom prst="rect">
              <a:avLst/>
            </a:prstGeom>
          </p:spPr>
        </p:pic>
        <p:sp>
          <p:nvSpPr>
            <p:cNvPr id="24" name="Rectangle 23"/>
            <p:cNvSpPr/>
            <p:nvPr/>
          </p:nvSpPr>
          <p:spPr>
            <a:xfrm>
              <a:off x="9763647" y="8564592"/>
              <a:ext cx="3720890"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Lượng sản phẩm</a:t>
              </a:r>
              <a:endParaRPr lang="en-US" sz="3600">
                <a:latin typeface="Arial" panose="020B0604020202020204" pitchFamily="34" charset="0"/>
                <a:cs typeface="Arial" panose="020B0604020202020204" pitchFamily="34" charset="0"/>
              </a:endParaRPr>
            </a:p>
          </p:txBody>
        </p:sp>
      </p:grpSp>
      <p:grpSp>
        <p:nvGrpSpPr>
          <p:cNvPr id="25" name="Group 24"/>
          <p:cNvGrpSpPr/>
          <p:nvPr/>
        </p:nvGrpSpPr>
        <p:grpSpPr>
          <a:xfrm rot="10800000">
            <a:off x="14401800" y="6080288"/>
            <a:ext cx="2133600" cy="3130635"/>
            <a:chOff x="6043072" y="6080289"/>
            <a:chExt cx="2133600" cy="3130635"/>
          </a:xfrm>
        </p:grpSpPr>
        <p:sp>
          <p:nvSpPr>
            <p:cNvPr id="26" name="Right Arrow 25"/>
            <p:cNvSpPr/>
            <p:nvPr/>
          </p:nvSpPr>
          <p:spPr>
            <a:xfrm rot="5400000">
              <a:off x="5544554" y="6578807"/>
              <a:ext cx="3130635" cy="2133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TextBox 26"/>
            <p:cNvSpPr txBox="1"/>
            <p:nvPr/>
          </p:nvSpPr>
          <p:spPr>
            <a:xfrm rot="10800000">
              <a:off x="6481219" y="6635165"/>
              <a:ext cx="1257303" cy="1478418"/>
            </a:xfrm>
            <a:prstGeom prst="rect">
              <a:avLst/>
            </a:prstGeom>
            <a:noFill/>
          </p:spPr>
          <p:txBody>
            <a:bodyPr wrap="square" rtlCol="0">
              <a:spAutoFit/>
            </a:bodyPr>
            <a:lstStyle/>
            <a:p>
              <a:pPr algn="ctr">
                <a:lnSpc>
                  <a:spcPct val="150000"/>
                </a:lnSpc>
              </a:pPr>
              <a:r>
                <a:rPr lang="en-US" sz="3200" smtClean="0">
                  <a:latin typeface="Arial" panose="020B0604020202020204" pitchFamily="34" charset="0"/>
                  <a:cs typeface="Arial" panose="020B0604020202020204" pitchFamily="34" charset="0"/>
                </a:rPr>
                <a:t>Tăng dần</a:t>
              </a:r>
              <a:endParaRPr lang="en-US" sz="3200">
                <a:latin typeface="Arial" panose="020B0604020202020204" pitchFamily="34" charset="0"/>
                <a:cs typeface="Arial" panose="020B0604020202020204" pitchFamily="34" charset="0"/>
              </a:endParaRPr>
            </a:p>
          </p:txBody>
        </p:sp>
      </p:grpSp>
      <p:pic>
        <p:nvPicPr>
          <p:cNvPr id="28" name="Picture 15"/>
          <p:cNvPicPr>
            <a:picLocks noChangeAspect="1"/>
          </p:cNvPicPr>
          <p:nvPr/>
        </p:nvPicPr>
        <p:blipFill>
          <a:blip r:embed="rId4"/>
          <a:srcRect/>
          <a:stretch>
            <a:fillRect/>
          </a:stretch>
        </p:blipFill>
        <p:spPr>
          <a:xfrm rot="21268614">
            <a:off x="16484771" y="188735"/>
            <a:ext cx="1558593" cy="1991811"/>
          </a:xfrm>
          <a:prstGeom prst="rect">
            <a:avLst/>
          </a:prstGeom>
        </p:spPr>
      </p:pic>
    </p:spTree>
    <p:extLst>
      <p:ext uri="{BB962C8B-B14F-4D97-AF65-F5344CB8AC3E}">
        <p14:creationId xmlns:p14="http://schemas.microsoft.com/office/powerpoint/2010/main" val="122740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wipe(left)">
                                      <p:cBhvr>
                                        <p:cTn id="11" dur="500"/>
                                        <p:tgtEl>
                                          <p:spTgt spid="1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wipe(down)">
                                      <p:cBhvr>
                                        <p:cTn id="16" dur="500"/>
                                        <p:tgtEl>
                                          <p:spTgt spid="1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8" name="Picture 16"/>
          <p:cNvPicPr>
            <a:picLocks noChangeAspect="1"/>
          </p:cNvPicPr>
          <p:nvPr/>
        </p:nvPicPr>
        <p:blipFill rotWithShape="1">
          <a:blip r:embed="rId2"/>
          <a:srcRect l="3037"/>
          <a:stretch/>
        </p:blipFill>
        <p:spPr>
          <a:xfrm>
            <a:off x="538837" y="778788"/>
            <a:ext cx="2554406" cy="2191057"/>
          </a:xfrm>
          <a:prstGeom prst="rect">
            <a:avLst/>
          </a:prstGeom>
        </p:spPr>
      </p:pic>
      <p:sp>
        <p:nvSpPr>
          <p:cNvPr id="2" name="Rectangle 1"/>
          <p:cNvSpPr/>
          <p:nvPr/>
        </p:nvSpPr>
        <p:spPr>
          <a:xfrm>
            <a:off x="4853400" y="1535762"/>
            <a:ext cx="8581196" cy="677108"/>
          </a:xfrm>
          <a:prstGeom prst="rect">
            <a:avLst/>
          </a:prstGeom>
        </p:spPr>
        <p:txBody>
          <a:bodyPr wrap="none">
            <a:spAutoFit/>
          </a:bodyPr>
          <a:lstStyle/>
          <a:p>
            <a:pPr algn="ctr"/>
            <a:r>
              <a:rPr lang="fr-FR" sz="3800" smtClean="0">
                <a:latin typeface="Arial" panose="020B0604020202020204" pitchFamily="34" charset="0"/>
                <a:ea typeface="Calibri" panose="020F0502020204030204" pitchFamily="34" charset="0"/>
                <a:cs typeface="Arial" panose="020B0604020202020204" pitchFamily="34" charset="0"/>
              </a:rPr>
              <a:t>Ví dụ: </a:t>
            </a:r>
            <a:r>
              <a:rPr lang="fr-FR" sz="3800" b="1" i="1" smtClean="0">
                <a:solidFill>
                  <a:srgbClr val="FF0000"/>
                </a:solidFill>
                <a:latin typeface="Arial" panose="020B0604020202020204" pitchFamily="34" charset="0"/>
                <a:ea typeface="Calibri" panose="020F0502020204030204" pitchFamily="34" charset="0"/>
                <a:cs typeface="Arial" panose="020B0604020202020204" pitchFamily="34" charset="0"/>
              </a:rPr>
              <a:t>Iron </a:t>
            </a:r>
            <a:r>
              <a:rPr lang="fr-FR" sz="3800" b="1" i="1">
                <a:solidFill>
                  <a:srgbClr val="FF0000"/>
                </a:solidFill>
                <a:latin typeface="Arial" panose="020B0604020202020204" pitchFamily="34" charset="0"/>
                <a:ea typeface="Calibri" panose="020F0502020204030204" pitchFamily="34" charset="0"/>
                <a:cs typeface="Arial" panose="020B0604020202020204" pitchFamily="34" charset="0"/>
              </a:rPr>
              <a:t>+ Sulfur → Iron (II) sulfide</a:t>
            </a:r>
            <a:endParaRPr lang="en-US" sz="3800" b="1" i="1">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1924047" y="3598188"/>
            <a:ext cx="14439902" cy="5355312"/>
          </a:xfrm>
          <a:prstGeom prst="rect">
            <a:avLst/>
          </a:prstGeom>
        </p:spPr>
        <p:txBody>
          <a:bodyPr wrap="square">
            <a:spAutoFit/>
          </a:bodyPr>
          <a:lstStyle/>
          <a:p>
            <a:pPr algn="just">
              <a:lnSpc>
                <a:spcPct val="150000"/>
              </a:lnSpc>
              <a:spcAft>
                <a:spcPts val="0"/>
              </a:spcAft>
            </a:pPr>
            <a:r>
              <a:rPr lang="fr-FR" sz="3800" b="1" smtClean="0">
                <a:latin typeface="Arial" panose="020B0604020202020204" pitchFamily="34" charset="0"/>
                <a:ea typeface="Calibri" panose="020F0502020204030204" pitchFamily="34" charset="0"/>
                <a:cs typeface="Arial" panose="020B0604020202020204" pitchFamily="34" charset="0"/>
              </a:rPr>
              <a:t>Bài tập: </a:t>
            </a:r>
            <a:r>
              <a:rPr lang="fr-FR" sz="3800" smtClean="0">
                <a:latin typeface="Arial" panose="020B0604020202020204" pitchFamily="34" charset="0"/>
                <a:ea typeface="Calibri" panose="020F0502020204030204" pitchFamily="34" charset="0"/>
                <a:cs typeface="Arial" panose="020B0604020202020204" pitchFamily="34" charset="0"/>
              </a:rPr>
              <a:t>Than </a:t>
            </a:r>
            <a:r>
              <a:rPr lang="fr-FR" sz="3800">
                <a:latin typeface="Arial" panose="020B0604020202020204" pitchFamily="34" charset="0"/>
                <a:ea typeface="Calibri" panose="020F0502020204030204" pitchFamily="34" charset="0"/>
                <a:cs typeface="Arial" panose="020B0604020202020204" pitchFamily="34" charset="0"/>
              </a:rPr>
              <a:t>(thành phần chính là carbon) cháy trong không khí tạo thành carbon dioxide. </a:t>
            </a:r>
            <a:endParaRPr lang="en-US" sz="3800">
              <a:latin typeface="Arial" panose="020B0604020202020204" pitchFamily="34" charset="0"/>
              <a:ea typeface="Calibri" panose="020F0502020204030204" pitchFamily="34" charset="0"/>
              <a:cs typeface="Arial" panose="020B0604020202020204" pitchFamily="34" charset="0"/>
            </a:endParaRPr>
          </a:p>
          <a:p>
            <a:pPr marL="742950" lvl="0" indent="-742950" algn="just">
              <a:lnSpc>
                <a:spcPct val="150000"/>
              </a:lnSpc>
              <a:spcAft>
                <a:spcPts val="0"/>
              </a:spcAft>
              <a:buAutoNum type="alphaLcPeriod"/>
            </a:pPr>
            <a:r>
              <a:rPr lang="fr-FR" sz="3800" smtClean="0">
                <a:latin typeface="Arial" panose="020B0604020202020204" pitchFamily="34" charset="0"/>
                <a:ea typeface="Calibri" panose="020F0502020204030204" pitchFamily="34" charset="0"/>
                <a:cs typeface="Arial" panose="020B0604020202020204" pitchFamily="34" charset="0"/>
              </a:rPr>
              <a:t>Hãy </a:t>
            </a:r>
            <a:r>
              <a:rPr lang="fr-FR" sz="3800">
                <a:latin typeface="Arial" panose="020B0604020202020204" pitchFamily="34" charset="0"/>
                <a:ea typeface="Calibri" panose="020F0502020204030204" pitchFamily="34" charset="0"/>
                <a:cs typeface="Arial" panose="020B0604020202020204" pitchFamily="34" charset="0"/>
              </a:rPr>
              <a:t>viết phương trình phản ứng dạng chữ của phản ứng này. Chất nào là chất phản ứng? </a:t>
            </a:r>
            <a:r>
              <a:rPr lang="en-US" sz="3800">
                <a:latin typeface="Arial" panose="020B0604020202020204" pitchFamily="34" charset="0"/>
                <a:ea typeface="Calibri" panose="020F0502020204030204" pitchFamily="34" charset="0"/>
                <a:cs typeface="Arial" panose="020B0604020202020204" pitchFamily="34" charset="0"/>
              </a:rPr>
              <a:t>Chất nào là sản </a:t>
            </a:r>
            <a:r>
              <a:rPr lang="en-US" sz="3800" smtClean="0">
                <a:latin typeface="Arial" panose="020B0604020202020204" pitchFamily="34" charset="0"/>
                <a:ea typeface="Calibri" panose="020F0502020204030204" pitchFamily="34" charset="0"/>
                <a:cs typeface="Arial" panose="020B0604020202020204" pitchFamily="34" charset="0"/>
              </a:rPr>
              <a:t>phẩm?</a:t>
            </a:r>
          </a:p>
          <a:p>
            <a:pPr marL="742950" lvl="0" indent="-742950" algn="just">
              <a:lnSpc>
                <a:spcPct val="150000"/>
              </a:lnSpc>
              <a:spcAft>
                <a:spcPts val="0"/>
              </a:spcAft>
              <a:buAutoNum type="alphaLcPeriod"/>
            </a:pPr>
            <a:r>
              <a:rPr lang="en-US" sz="3800" smtClean="0">
                <a:latin typeface="Arial" panose="020B0604020202020204" pitchFamily="34" charset="0"/>
                <a:ea typeface="Calibri" panose="020F0502020204030204" pitchFamily="34" charset="0"/>
                <a:cs typeface="Arial" panose="020B0604020202020204" pitchFamily="34" charset="0"/>
              </a:rPr>
              <a:t>Trong </a:t>
            </a:r>
            <a:r>
              <a:rPr lang="en-US" sz="3800">
                <a:latin typeface="Arial" panose="020B0604020202020204" pitchFamily="34" charset="0"/>
                <a:ea typeface="Calibri" panose="020F0502020204030204" pitchFamily="34" charset="0"/>
                <a:cs typeface="Arial" panose="020B0604020202020204" pitchFamily="34" charset="0"/>
              </a:rPr>
              <a:t>quá trình phản ứng, lượng chất nào giảm dần? Lượng chất nào tăng dần?</a:t>
            </a:r>
          </a:p>
        </p:txBody>
      </p:sp>
      <p:pic>
        <p:nvPicPr>
          <p:cNvPr id="14" name="Picture 5"/>
          <p:cNvPicPr>
            <a:picLocks noChangeAspect="1"/>
          </p:cNvPicPr>
          <p:nvPr/>
        </p:nvPicPr>
        <p:blipFill>
          <a:blip r:embed="rId3"/>
          <a:srcRect/>
          <a:stretch>
            <a:fillRect/>
          </a:stretch>
        </p:blipFill>
        <p:spPr>
          <a:xfrm flipH="1">
            <a:off x="16296401" y="7353300"/>
            <a:ext cx="1805146" cy="2622772"/>
          </a:xfrm>
          <a:prstGeom prst="rect">
            <a:avLst/>
          </a:prstGeom>
        </p:spPr>
      </p:pic>
    </p:spTree>
    <p:extLst>
      <p:ext uri="{BB962C8B-B14F-4D97-AF65-F5344CB8AC3E}">
        <p14:creationId xmlns:p14="http://schemas.microsoft.com/office/powerpoint/2010/main" val="3428849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538837" y="3314700"/>
            <a:ext cx="6276151" cy="1046440"/>
          </a:xfrm>
          <a:prstGeom prst="rect">
            <a:avLst/>
          </a:prstGeom>
          <a:noFill/>
        </p:spPr>
        <p:txBody>
          <a:bodyPr wrap="square" rtlCol="0">
            <a:spAutoFit/>
          </a:bodyPr>
          <a:lstStyle/>
          <a:p>
            <a:pPr algn="ctr"/>
            <a:r>
              <a:rPr lang="en-US" sz="6200" b="1" smtClean="0">
                <a:solidFill>
                  <a:schemeClr val="accent2"/>
                </a:solidFill>
                <a:latin typeface="Arial" panose="020B0604020202020204" pitchFamily="34" charset="0"/>
                <a:cs typeface="Arial" panose="020B0604020202020204" pitchFamily="34" charset="0"/>
              </a:rPr>
              <a:t>KHỞI ĐỘNG</a:t>
            </a:r>
            <a:endParaRPr lang="en-US" sz="6200" dirty="0">
              <a:solidFill>
                <a:schemeClr val="accent2"/>
              </a:solidFill>
              <a:latin typeface="Arial" panose="020B0604020202020204" pitchFamily="34" charset="0"/>
              <a:cs typeface="Arial" panose="020B0604020202020204" pitchFamily="34" charset="0"/>
            </a:endParaRPr>
          </a:p>
        </p:txBody>
      </p:sp>
      <p:sp>
        <p:nvSpPr>
          <p:cNvPr id="49" name="Freeform 3"/>
          <p:cNvSpPr/>
          <p:nvPr/>
        </p:nvSpPr>
        <p:spPr>
          <a:xfrm>
            <a:off x="6814988" y="990598"/>
            <a:ext cx="10444837" cy="8305801"/>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p>
      <p:pic>
        <p:nvPicPr>
          <p:cNvPr id="50" name="Picture 19"/>
          <p:cNvPicPr>
            <a:picLocks noChangeAspect="1"/>
          </p:cNvPicPr>
          <p:nvPr/>
        </p:nvPicPr>
        <p:blipFill>
          <a:blip r:embed="rId2"/>
          <a:srcRect/>
          <a:stretch>
            <a:fillRect/>
          </a:stretch>
        </p:blipFill>
        <p:spPr>
          <a:xfrm>
            <a:off x="762000" y="5753100"/>
            <a:ext cx="6137344" cy="4618351"/>
          </a:xfrm>
          <a:prstGeom prst="rect">
            <a:avLst/>
          </a:prstGeom>
        </p:spPr>
      </p:pic>
      <p:sp>
        <p:nvSpPr>
          <p:cNvPr id="2" name="Rectangle 1"/>
          <p:cNvSpPr/>
          <p:nvPr/>
        </p:nvSpPr>
        <p:spPr>
          <a:xfrm>
            <a:off x="7122506" y="1491377"/>
            <a:ext cx="9829800" cy="2585323"/>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Khi đốt cháy nến, một phần nến chảy lỏng, một phần nến bị cháy. Cây nến ngắn dần. Vậy phần nên nào đã bị biến đổi thành chất mới?</a:t>
            </a:r>
            <a:endParaRPr lang="en-US" sz="3600">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IMG_256"/>
          <p:cNvPicPr/>
          <p:nvPr/>
        </p:nvPicPr>
        <p:blipFill>
          <a:blip r:embed="rId3"/>
          <a:srcRect t="6046" r="30267" b="33994"/>
          <a:stretch>
            <a:fillRect/>
          </a:stretch>
        </p:blipFill>
        <p:spPr>
          <a:xfrm>
            <a:off x="8775645" y="4533900"/>
            <a:ext cx="6523522" cy="4110355"/>
          </a:xfrm>
          <a:prstGeom prst="rect">
            <a:avLst/>
          </a:prstGeom>
          <a:noFill/>
          <a:ln w="9525">
            <a:noFill/>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5" name="Rectangle 4"/>
          <p:cNvSpPr/>
          <p:nvPr/>
        </p:nvSpPr>
        <p:spPr>
          <a:xfrm>
            <a:off x="1371598" y="1588679"/>
            <a:ext cx="15544800" cy="7109639"/>
          </a:xfrm>
          <a:prstGeom prst="rect">
            <a:avLst/>
          </a:prstGeom>
        </p:spPr>
        <p:txBody>
          <a:bodyPr wrap="square">
            <a:spAutoFit/>
          </a:bodyPr>
          <a:lstStyle/>
          <a:p>
            <a:pPr algn="just">
              <a:lnSpc>
                <a:spcPct val="150000"/>
              </a:lnSpc>
              <a:spcAft>
                <a:spcPts val="0"/>
              </a:spcAft>
            </a:pPr>
            <a:r>
              <a:rPr lang="fr-FR" sz="3800" b="1" smtClean="0">
                <a:latin typeface="Arial" panose="020B0604020202020204" pitchFamily="34" charset="0"/>
                <a:ea typeface="Calibri" panose="020F0502020204030204" pitchFamily="34" charset="0"/>
                <a:cs typeface="Arial" panose="020B0604020202020204" pitchFamily="34" charset="0"/>
              </a:rPr>
              <a:t>Lời giải: </a:t>
            </a:r>
          </a:p>
          <a:p>
            <a:pPr marL="742950" indent="-742950" algn="just">
              <a:lnSpc>
                <a:spcPct val="150000"/>
              </a:lnSpc>
              <a:spcAft>
                <a:spcPts val="0"/>
              </a:spcAft>
              <a:buAutoNum type="alphaLcPeriod"/>
            </a:pPr>
            <a:r>
              <a:rPr lang="fr-FR" sz="3800" smtClean="0">
                <a:latin typeface="Arial" panose="020B0604020202020204" pitchFamily="34" charset="0"/>
                <a:ea typeface="Calibri" panose="020F0502020204030204" pitchFamily="34" charset="0"/>
                <a:cs typeface="Arial" panose="020B0604020202020204" pitchFamily="34" charset="0"/>
              </a:rPr>
              <a:t>Phương </a:t>
            </a:r>
            <a:r>
              <a:rPr lang="fr-FR" sz="3800">
                <a:latin typeface="Arial" panose="020B0604020202020204" pitchFamily="34" charset="0"/>
                <a:ea typeface="Calibri" panose="020F0502020204030204" pitchFamily="34" charset="0"/>
                <a:cs typeface="Arial" panose="020B0604020202020204" pitchFamily="34" charset="0"/>
              </a:rPr>
              <a:t>trình phản ứng dạng chữ của t</a:t>
            </a:r>
            <a:r>
              <a:rPr lang="fr-FR" sz="3800" smtClean="0">
                <a:latin typeface="Arial" panose="020B0604020202020204" pitchFamily="34" charset="0"/>
                <a:ea typeface="Calibri" panose="020F0502020204030204" pitchFamily="34" charset="0"/>
                <a:cs typeface="Arial" panose="020B0604020202020204" pitchFamily="34" charset="0"/>
              </a:rPr>
              <a:t>han cháy </a:t>
            </a:r>
            <a:r>
              <a:rPr lang="fr-FR" sz="3800">
                <a:latin typeface="Arial" panose="020B0604020202020204" pitchFamily="34" charset="0"/>
                <a:ea typeface="Calibri" panose="020F0502020204030204" pitchFamily="34" charset="0"/>
                <a:cs typeface="Arial" panose="020B0604020202020204" pitchFamily="34" charset="0"/>
              </a:rPr>
              <a:t>trong không khí tạo thành carbon </a:t>
            </a:r>
            <a:r>
              <a:rPr lang="fr-FR" sz="3800" smtClean="0">
                <a:latin typeface="Arial" panose="020B0604020202020204" pitchFamily="34" charset="0"/>
                <a:ea typeface="Calibri" panose="020F0502020204030204" pitchFamily="34" charset="0"/>
                <a:cs typeface="Arial" panose="020B0604020202020204" pitchFamily="34" charset="0"/>
              </a:rPr>
              <a:t>dioxide:</a:t>
            </a:r>
          </a:p>
          <a:p>
            <a:pPr lvl="0" algn="ctr">
              <a:lnSpc>
                <a:spcPct val="150000"/>
              </a:lnSpc>
            </a:pPr>
            <a:r>
              <a:rPr lang="en-US" sz="3800" b="1" i="1" smtClean="0">
                <a:solidFill>
                  <a:srgbClr val="FF0000"/>
                </a:solidFill>
                <a:latin typeface="Arial" panose="020B0604020202020204" pitchFamily="34" charset="0"/>
                <a:cs typeface="Arial" panose="020B0604020202020204" pitchFamily="34" charset="0"/>
              </a:rPr>
              <a:t>Carbon + Oxygen → Carbon dioxide</a:t>
            </a:r>
            <a:endParaRPr lang="en-US" sz="3800" b="1">
              <a:solidFill>
                <a:srgbClr val="FF00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Chất phản ứng: carbon, oxygen</a:t>
            </a:r>
          </a:p>
          <a:p>
            <a:pPr marL="571500" indent="-571500" algn="just">
              <a:lnSpc>
                <a:spcPct val="150000"/>
              </a:lnSpc>
              <a:buFont typeface="Wingdings" panose="05000000000000000000" pitchFamily="2" charset="2"/>
              <a:buChar char="§"/>
            </a:pPr>
            <a:r>
              <a:rPr lang="en-US" sz="3800" smtClean="0">
                <a:latin typeface="Arial" panose="020B0604020202020204" pitchFamily="34" charset="0"/>
                <a:cs typeface="Arial" panose="020B0604020202020204" pitchFamily="34" charset="0"/>
              </a:rPr>
              <a:t>Sản </a:t>
            </a:r>
            <a:r>
              <a:rPr lang="en-US" sz="3800">
                <a:latin typeface="Arial" panose="020B0604020202020204" pitchFamily="34" charset="0"/>
                <a:cs typeface="Arial" panose="020B0604020202020204" pitchFamily="34" charset="0"/>
              </a:rPr>
              <a:t>phẩm: carbon </a:t>
            </a:r>
            <a:r>
              <a:rPr lang="en-US" sz="3800" smtClean="0">
                <a:latin typeface="Arial" panose="020B0604020202020204" pitchFamily="34" charset="0"/>
                <a:cs typeface="Arial" panose="020B0604020202020204" pitchFamily="34" charset="0"/>
              </a:rPr>
              <a:t>dioxide</a:t>
            </a:r>
            <a:endParaRPr lang="en-US" sz="3800" smtClean="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buFont typeface="+mj-lt"/>
              <a:buAutoNum type="alphaLcPeriod" startAt="2"/>
            </a:pPr>
            <a:r>
              <a:rPr lang="en-US" sz="3800" smtClean="0">
                <a:latin typeface="Arial" panose="020B0604020202020204" pitchFamily="34" charset="0"/>
                <a:cs typeface="Arial" panose="020B0604020202020204" pitchFamily="34" charset="0"/>
              </a:rPr>
              <a:t>Trong </a:t>
            </a:r>
            <a:r>
              <a:rPr lang="en-US" sz="3800">
                <a:latin typeface="Arial" panose="020B0604020202020204" pitchFamily="34" charset="0"/>
                <a:cs typeface="Arial" panose="020B0604020202020204" pitchFamily="34" charset="0"/>
              </a:rPr>
              <a:t>quá trình </a:t>
            </a:r>
            <a:r>
              <a:rPr lang="en-US" sz="3800" smtClean="0">
                <a:latin typeface="Arial" panose="020B0604020202020204" pitchFamily="34" charset="0"/>
                <a:cs typeface="Arial" panose="020B0604020202020204" pitchFamily="34" charset="0"/>
              </a:rPr>
              <a:t>phản </a:t>
            </a:r>
            <a:r>
              <a:rPr lang="en-US" sz="3800">
                <a:latin typeface="Arial" panose="020B0604020202020204" pitchFamily="34" charset="0"/>
                <a:cs typeface="Arial" panose="020B0604020202020204" pitchFamily="34" charset="0"/>
              </a:rPr>
              <a:t>ứng, lượng carbon và oxygen giảm </a:t>
            </a:r>
            <a:r>
              <a:rPr lang="en-US" sz="3800" smtClean="0">
                <a:latin typeface="Arial" panose="020B0604020202020204" pitchFamily="34" charset="0"/>
                <a:cs typeface="Arial" panose="020B0604020202020204" pitchFamily="34" charset="0"/>
              </a:rPr>
              <a:t>dần, </a:t>
            </a:r>
            <a:r>
              <a:rPr lang="en-US" sz="3800">
                <a:latin typeface="Arial" panose="020B0604020202020204" pitchFamily="34" charset="0"/>
                <a:cs typeface="Arial" panose="020B0604020202020204" pitchFamily="34" charset="0"/>
              </a:rPr>
              <a:t>lượng carbon dioxide tăng dần</a:t>
            </a:r>
            <a:r>
              <a:rPr lang="en-US" sz="3800" smtClean="0">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p:pic>
        <p:nvPicPr>
          <p:cNvPr id="9" name="Picture 5"/>
          <p:cNvPicPr>
            <a:picLocks noChangeAspect="1"/>
          </p:cNvPicPr>
          <p:nvPr/>
        </p:nvPicPr>
        <p:blipFill>
          <a:blip r:embed="rId2"/>
          <a:srcRect/>
          <a:stretch>
            <a:fillRect/>
          </a:stretch>
        </p:blipFill>
        <p:spPr>
          <a:xfrm flipH="1">
            <a:off x="16296401" y="7353300"/>
            <a:ext cx="1805146" cy="2622772"/>
          </a:xfrm>
          <a:prstGeom prst="rect">
            <a:avLst/>
          </a:prstGeom>
        </p:spPr>
      </p:pic>
      <p:pic>
        <p:nvPicPr>
          <p:cNvPr id="10" name="Picture 3"/>
          <p:cNvPicPr>
            <a:picLocks noChangeAspect="1"/>
          </p:cNvPicPr>
          <p:nvPr/>
        </p:nvPicPr>
        <p:blipFill>
          <a:blip r:embed="rId3"/>
          <a:srcRect/>
          <a:stretch>
            <a:fillRect/>
          </a:stretch>
        </p:blipFill>
        <p:spPr>
          <a:xfrm>
            <a:off x="-76200" y="-167212"/>
            <a:ext cx="1580261" cy="1752600"/>
          </a:xfrm>
          <a:prstGeom prst="rect">
            <a:avLst/>
          </a:prstGeom>
        </p:spPr>
      </p:pic>
    </p:spTree>
    <p:extLst>
      <p:ext uri="{BB962C8B-B14F-4D97-AF65-F5344CB8AC3E}">
        <p14:creationId xmlns:p14="http://schemas.microsoft.com/office/powerpoint/2010/main" val="632880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3" dur="500"/>
                                        <p:tgtEl>
                                          <p:spTgt spid="5">
                                            <p:txEl>
                                              <p:pRg st="1" end="1"/>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7" name="Picture 15"/>
          <p:cNvPicPr>
            <a:picLocks noChangeAspect="1"/>
          </p:cNvPicPr>
          <p:nvPr/>
        </p:nvPicPr>
        <p:blipFill>
          <a:blip r:embed="rId2"/>
          <a:srcRect/>
          <a:stretch>
            <a:fillRect/>
          </a:stretch>
        </p:blipFill>
        <p:spPr>
          <a:xfrm rot="21268614">
            <a:off x="16484771" y="188735"/>
            <a:ext cx="1558593" cy="1991811"/>
          </a:xfrm>
          <a:prstGeom prst="rect">
            <a:avLst/>
          </a:prstGeom>
        </p:spPr>
      </p:pic>
      <p:sp>
        <p:nvSpPr>
          <p:cNvPr id="8" name="TextBox 7">
            <a:extLst>
              <a:ext uri="{FF2B5EF4-FFF2-40B4-BE49-F238E27FC236}">
                <a16:creationId xmlns:a16="http://schemas.microsoft.com/office/drawing/2014/main" id="{E19B1F1F-6136-4AD1-8FAA-8BF99A8856B5}"/>
              </a:ext>
            </a:extLst>
          </p:cNvPr>
          <p:cNvSpPr txBox="1"/>
          <p:nvPr/>
        </p:nvSpPr>
        <p:spPr>
          <a:xfrm>
            <a:off x="378213" y="907724"/>
            <a:ext cx="17531574" cy="1046440"/>
          </a:xfrm>
          <a:prstGeom prst="rect">
            <a:avLst/>
          </a:prstGeom>
          <a:noFill/>
        </p:spPr>
        <p:txBody>
          <a:bodyPr wrap="square" rtlCol="0">
            <a:spAutoFit/>
          </a:bodyPr>
          <a:lstStyle/>
          <a:p>
            <a:pPr algn="ctr"/>
            <a:r>
              <a:rPr lang="en-US" sz="6200" b="1" smtClean="0">
                <a:solidFill>
                  <a:schemeClr val="tx2"/>
                </a:solidFill>
                <a:latin typeface="Arial" panose="020B0604020202020204" pitchFamily="34" charset="0"/>
                <a:cs typeface="Arial" panose="020B0604020202020204" pitchFamily="34" charset="0"/>
              </a:rPr>
              <a:t>2. Diễn biến phản ứng hoá học</a:t>
            </a:r>
            <a:endParaRPr lang="en-US" sz="6200" dirty="0">
              <a:solidFill>
                <a:schemeClr val="tx2"/>
              </a:solidFill>
              <a:latin typeface="Arial" panose="020B0604020202020204" pitchFamily="34" charset="0"/>
              <a:cs typeface="Arial" panose="020B0604020202020204" pitchFamily="34" charset="0"/>
            </a:endParaRPr>
          </a:p>
        </p:txBody>
      </p:sp>
      <p:sp>
        <p:nvSpPr>
          <p:cNvPr id="11" name="Rectangle 10"/>
          <p:cNvSpPr/>
          <p:nvPr/>
        </p:nvSpPr>
        <p:spPr>
          <a:xfrm>
            <a:off x="2552700" y="2707639"/>
            <a:ext cx="13182595" cy="677108"/>
          </a:xfrm>
          <a:prstGeom prst="rect">
            <a:avLst/>
          </a:prstGeom>
        </p:spPr>
        <p:txBody>
          <a:bodyPr wrap="square">
            <a:spAutoFit/>
          </a:bodyPr>
          <a:lstStyle/>
          <a:p>
            <a:pPr algn="ctr"/>
            <a:r>
              <a:rPr lang="en-US" sz="3800" b="1" smtClean="0">
                <a:solidFill>
                  <a:schemeClr val="accent2"/>
                </a:solidFill>
                <a:latin typeface="Arial" panose="020B0604020202020204" pitchFamily="34" charset="0"/>
                <a:ea typeface="Calibri" panose="020F0502020204030204" pitchFamily="34" charset="0"/>
                <a:cs typeface="Arial" panose="020B0604020202020204" pitchFamily="34" charset="0"/>
              </a:rPr>
              <a:t>Quan sát hình 2.3, trả lời câu hỏi mục II.2 (SGK tr.13):</a:t>
            </a:r>
            <a:endParaRPr lang="en-US" sz="3800" b="1">
              <a:solidFill>
                <a:schemeClr val="accent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14400" y="4750903"/>
            <a:ext cx="8001000" cy="3700677"/>
          </a:xfrm>
          <a:prstGeom prst="rect">
            <a:avLst/>
          </a:prstGeom>
          <a:ln w="28575">
            <a:solidFill>
              <a:schemeClr val="tx1"/>
            </a:solidFill>
          </a:ln>
          <a:effectLst>
            <a:outerShdw blurRad="50800" dist="38100" dir="2700000" algn="tl" rotWithShape="0">
              <a:prstClr val="black">
                <a:alpha val="40000"/>
              </a:prstClr>
            </a:outerShdw>
          </a:effectLst>
        </p:spPr>
      </p:pic>
      <p:sp>
        <p:nvSpPr>
          <p:cNvPr id="3" name="Rectangle 2"/>
          <p:cNvSpPr/>
          <p:nvPr/>
        </p:nvSpPr>
        <p:spPr>
          <a:xfrm>
            <a:off x="9331780" y="4477582"/>
            <a:ext cx="8001000" cy="4247317"/>
          </a:xfrm>
          <a:prstGeom prst="rect">
            <a:avLst/>
          </a:prstGeom>
        </p:spPr>
        <p:txBody>
          <a:bodyPr wrap="square">
            <a:spAutoFit/>
          </a:bodyPr>
          <a:lstStyle/>
          <a:p>
            <a:pPr marL="571500" lvl="0" indent="-571500" algn="just">
              <a:lnSpc>
                <a:spcPct val="150000"/>
              </a:lnSpc>
              <a:spcAft>
                <a:spcPts val="0"/>
              </a:spcAft>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Trước và sau phản ứng, những nguyên tử nào liên kết với nhau?</a:t>
            </a:r>
          </a:p>
          <a:p>
            <a:pPr marL="571500" lvl="0" indent="-571500" algn="just">
              <a:lnSpc>
                <a:spcPct val="150000"/>
              </a:lnSpc>
              <a:spcAft>
                <a:spcPts val="0"/>
              </a:spcAft>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Trong quá trình phản ứng, số nguyên tử H và số nguyên tử O có thay đổi không?</a:t>
            </a:r>
          </a:p>
        </p:txBody>
      </p:sp>
    </p:spTree>
    <p:extLst>
      <p:ext uri="{BB962C8B-B14F-4D97-AF65-F5344CB8AC3E}">
        <p14:creationId xmlns:p14="http://schemas.microsoft.com/office/powerpoint/2010/main" val="2518883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edge">
                                      <p:cBhvr>
                                        <p:cTn id="17" dur="500"/>
                                        <p:tgtEl>
                                          <p:spTgt spid="2"/>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1" dur="500"/>
                                        <p:tgtEl>
                                          <p:spTgt spid="3">
                                            <p:txEl>
                                              <p:pRg st="0" end="0"/>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7" name="Picture 15"/>
          <p:cNvPicPr>
            <a:picLocks noChangeAspect="1"/>
          </p:cNvPicPr>
          <p:nvPr/>
        </p:nvPicPr>
        <p:blipFill>
          <a:blip r:embed="rId2"/>
          <a:srcRect/>
          <a:stretch>
            <a:fillRect/>
          </a:stretch>
        </p:blipFill>
        <p:spPr>
          <a:xfrm rot="21268614">
            <a:off x="16484771" y="188735"/>
            <a:ext cx="1558593" cy="1991811"/>
          </a:xfrm>
          <a:prstGeom prst="rect">
            <a:avLst/>
          </a:prstGeom>
        </p:spPr>
      </p:pic>
      <p:pic>
        <p:nvPicPr>
          <p:cNvPr id="2" name="Picture 1"/>
          <p:cNvPicPr>
            <a:picLocks noChangeAspect="1"/>
          </p:cNvPicPr>
          <p:nvPr/>
        </p:nvPicPr>
        <p:blipFill rotWithShape="1">
          <a:blip r:embed="rId3"/>
          <a:srcRect l="8571" r="8573" b="13205"/>
          <a:stretch/>
        </p:blipFill>
        <p:spPr>
          <a:xfrm>
            <a:off x="5829298" y="1104900"/>
            <a:ext cx="6629400" cy="3211997"/>
          </a:xfrm>
          <a:prstGeom prst="rect">
            <a:avLst/>
          </a:prstGeom>
          <a:ln w="28575">
            <a:solidFill>
              <a:schemeClr val="tx1"/>
            </a:solidFill>
          </a:ln>
          <a:effectLst>
            <a:outerShdw blurRad="50800" dist="38100" dir="2700000" algn="tl" rotWithShape="0">
              <a:prstClr val="black">
                <a:alpha val="40000"/>
              </a:prstClr>
            </a:outerShdw>
          </a:effectLst>
        </p:spPr>
      </p:pic>
      <p:sp>
        <p:nvSpPr>
          <p:cNvPr id="9" name="Rounded Rectangle 8"/>
          <p:cNvSpPr/>
          <p:nvPr/>
        </p:nvSpPr>
        <p:spPr>
          <a:xfrm>
            <a:off x="838200" y="5503581"/>
            <a:ext cx="5666884" cy="3754719"/>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a:solidFill>
                  <a:schemeClr val="tx1"/>
                </a:solidFill>
                <a:latin typeface="Arial" panose="020B0604020202020204" pitchFamily="34" charset="0"/>
                <a:cs typeface="Arial" panose="020B0604020202020204" pitchFamily="34" charset="0"/>
              </a:rPr>
              <a:t>Trước phản ứng: nguyên tử H liên kết với nguyên tử </a:t>
            </a:r>
            <a:r>
              <a:rPr lang="en-US" sz="3600" smtClean="0">
                <a:solidFill>
                  <a:schemeClr val="tx1"/>
                </a:solidFill>
                <a:latin typeface="Arial" panose="020B0604020202020204" pitchFamily="34" charset="0"/>
                <a:cs typeface="Arial" panose="020B0604020202020204" pitchFamily="34" charset="0"/>
              </a:rPr>
              <a:t>H, 2 nguyên </a:t>
            </a:r>
            <a:r>
              <a:rPr lang="en-US" sz="3600">
                <a:solidFill>
                  <a:schemeClr val="tx1"/>
                </a:solidFill>
                <a:latin typeface="Arial" panose="020B0604020202020204" pitchFamily="34" charset="0"/>
                <a:cs typeface="Arial" panose="020B0604020202020204" pitchFamily="34" charset="0"/>
              </a:rPr>
              <a:t>tử O liên kết với </a:t>
            </a:r>
            <a:r>
              <a:rPr lang="en-US" sz="3600" smtClean="0">
                <a:solidFill>
                  <a:schemeClr val="tx1"/>
                </a:solidFill>
                <a:latin typeface="Arial" panose="020B0604020202020204" pitchFamily="34" charset="0"/>
                <a:cs typeface="Arial" panose="020B0604020202020204" pitchFamily="34" charset="0"/>
              </a:rPr>
              <a:t>nhau. </a:t>
            </a:r>
            <a:endParaRPr lang="en-US" sz="360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6874315" y="5503579"/>
            <a:ext cx="5219701" cy="3754719"/>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Sau phản </a:t>
            </a:r>
            <a:r>
              <a:rPr lang="en-US" sz="3600" smtClean="0">
                <a:solidFill>
                  <a:schemeClr val="tx1"/>
                </a:solidFill>
                <a:latin typeface="Arial" panose="020B0604020202020204" pitchFamily="34" charset="0"/>
                <a:cs typeface="Arial" panose="020B0604020202020204" pitchFamily="34" charset="0"/>
              </a:rPr>
              <a:t>ứng: </a:t>
            </a:r>
            <a:r>
              <a:rPr lang="en-US" sz="3600">
                <a:solidFill>
                  <a:schemeClr val="tx1"/>
                </a:solidFill>
                <a:latin typeface="Arial" panose="020B0604020202020204" pitchFamily="34" charset="0"/>
                <a:cs typeface="Arial" panose="020B0604020202020204" pitchFamily="34" charset="0"/>
              </a:rPr>
              <a:t>nguyên tử H liên kết với nguyên tử O.</a:t>
            </a:r>
          </a:p>
        </p:txBody>
      </p:sp>
      <p:sp>
        <p:nvSpPr>
          <p:cNvPr id="12" name="Rounded Rectangle 11"/>
          <p:cNvSpPr/>
          <p:nvPr/>
        </p:nvSpPr>
        <p:spPr>
          <a:xfrm>
            <a:off x="12458698" y="5503579"/>
            <a:ext cx="4991102" cy="3754719"/>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a:solidFill>
                  <a:schemeClr val="tx1"/>
                </a:solidFill>
                <a:latin typeface="Arial" panose="020B0604020202020204" pitchFamily="34" charset="0"/>
                <a:cs typeface="Arial" panose="020B0604020202020204" pitchFamily="34" charset="0"/>
              </a:rPr>
              <a:t>Trong quá trình phản </a:t>
            </a:r>
            <a:r>
              <a:rPr lang="en-US" sz="3600" smtClean="0">
                <a:solidFill>
                  <a:schemeClr val="tx1"/>
                </a:solidFill>
                <a:latin typeface="Arial" panose="020B0604020202020204" pitchFamily="34" charset="0"/>
                <a:cs typeface="Arial" panose="020B0604020202020204" pitchFamily="34" charset="0"/>
              </a:rPr>
              <a:t>ứng: số </a:t>
            </a:r>
            <a:r>
              <a:rPr lang="en-US" sz="3600">
                <a:solidFill>
                  <a:schemeClr val="tx1"/>
                </a:solidFill>
                <a:latin typeface="Arial" panose="020B0604020202020204" pitchFamily="34" charset="0"/>
                <a:cs typeface="Arial" panose="020B0604020202020204" pitchFamily="34" charset="0"/>
              </a:rPr>
              <a:t>nguyên tử H và </a:t>
            </a:r>
            <a:r>
              <a:rPr lang="en-US" sz="3600" smtClean="0">
                <a:solidFill>
                  <a:schemeClr val="tx1"/>
                </a:solidFill>
                <a:latin typeface="Arial" panose="020B0604020202020204" pitchFamily="34" charset="0"/>
                <a:cs typeface="Arial" panose="020B0604020202020204" pitchFamily="34" charset="0"/>
              </a:rPr>
              <a:t>O </a:t>
            </a:r>
            <a:r>
              <a:rPr lang="en-US" sz="3600">
                <a:solidFill>
                  <a:schemeClr val="tx1"/>
                </a:solidFill>
                <a:latin typeface="Arial" panose="020B0604020202020204" pitchFamily="34" charset="0"/>
                <a:cs typeface="Arial" panose="020B0604020202020204" pitchFamily="34" charset="0"/>
              </a:rPr>
              <a:t>không thay đổi</a:t>
            </a:r>
            <a:r>
              <a:rPr lang="en-US" sz="3600" smtClean="0">
                <a:solidFill>
                  <a:schemeClr val="tx1"/>
                </a:solidFill>
                <a:latin typeface="Arial" panose="020B0604020202020204" pitchFamily="34" charset="0"/>
                <a:cs typeface="Arial" panose="020B0604020202020204" pitchFamily="34" charset="0"/>
              </a:rPr>
              <a:t>.</a:t>
            </a:r>
            <a:endParaRPr lang="en-US" sz="3600">
              <a:solidFill>
                <a:schemeClr val="tx1"/>
              </a:solidFill>
              <a:latin typeface="Arial" panose="020B0604020202020204" pitchFamily="34" charset="0"/>
              <a:cs typeface="Arial" panose="020B0604020202020204" pitchFamily="34" charset="0"/>
            </a:endParaRPr>
          </a:p>
        </p:txBody>
      </p:sp>
      <p:cxnSp>
        <p:nvCxnSpPr>
          <p:cNvPr id="5" name="Elbow Connector 4"/>
          <p:cNvCxnSpPr>
            <a:stCxn id="2" idx="1"/>
            <a:endCxn id="9" idx="0"/>
          </p:cNvCxnSpPr>
          <p:nvPr/>
        </p:nvCxnSpPr>
        <p:spPr>
          <a:xfrm rot="10800000" flipV="1">
            <a:off x="3671642" y="2710899"/>
            <a:ext cx="2157656" cy="279268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2" idx="3"/>
            <a:endCxn id="12" idx="0"/>
          </p:cNvCxnSpPr>
          <p:nvPr/>
        </p:nvCxnSpPr>
        <p:spPr>
          <a:xfrm>
            <a:off x="12458698" y="2710899"/>
            <a:ext cx="2495551" cy="279268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3"/>
            <a:endCxn id="10" idx="1"/>
          </p:cNvCxnSpPr>
          <p:nvPr/>
        </p:nvCxnSpPr>
        <p:spPr>
          <a:xfrm flipV="1">
            <a:off x="6505084" y="7380939"/>
            <a:ext cx="369231"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3"/>
            <a:endCxn id="12" idx="1"/>
          </p:cNvCxnSpPr>
          <p:nvPr/>
        </p:nvCxnSpPr>
        <p:spPr>
          <a:xfrm>
            <a:off x="12094016" y="7380939"/>
            <a:ext cx="3646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67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7" name="Picture 15"/>
          <p:cNvPicPr>
            <a:picLocks noChangeAspect="1"/>
          </p:cNvPicPr>
          <p:nvPr/>
        </p:nvPicPr>
        <p:blipFill>
          <a:blip r:embed="rId2"/>
          <a:srcRect/>
          <a:stretch>
            <a:fillRect/>
          </a:stretch>
        </p:blipFill>
        <p:spPr>
          <a:xfrm rot="21268614">
            <a:off x="16484771" y="188735"/>
            <a:ext cx="1558593" cy="1991811"/>
          </a:xfrm>
          <a:prstGeom prst="rect">
            <a:avLst/>
          </a:prstGeom>
        </p:spPr>
      </p:pic>
      <p:grpSp>
        <p:nvGrpSpPr>
          <p:cNvPr id="9" name="Group 8"/>
          <p:cNvGrpSpPr/>
          <p:nvPr/>
        </p:nvGrpSpPr>
        <p:grpSpPr>
          <a:xfrm>
            <a:off x="1066800" y="1333500"/>
            <a:ext cx="8416709" cy="4398200"/>
            <a:chOff x="9766905" y="3179111"/>
            <a:chExt cx="12140215" cy="3187596"/>
          </a:xfrm>
          <a:solidFill>
            <a:schemeClr val="accent1"/>
          </a:solidFill>
        </p:grpSpPr>
        <p:sp>
          <p:nvSpPr>
            <p:cNvPr id="10" name="Rounded Rectangular Callout 9"/>
            <p:cNvSpPr/>
            <p:nvPr/>
          </p:nvSpPr>
          <p:spPr>
            <a:xfrm>
              <a:off x="9766905" y="3179111"/>
              <a:ext cx="12140215" cy="2677154"/>
            </a:xfrm>
            <a:prstGeom prst="wedgeRoundRectCallout">
              <a:avLst>
                <a:gd name="adj1" fmla="val 3527"/>
                <a:gd name="adj2" fmla="val 42667"/>
                <a:gd name="adj3" fmla="val 16667"/>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latin typeface="Arial" panose="020B0604020202020204" pitchFamily="34" charset="0"/>
                  <a:cs typeface="Arial" panose="020B0604020202020204" pitchFamily="34" charset="0"/>
                </a:rPr>
                <a:t>Thông qua việc tìm hiểu diễn biến phản ứng hóa học của hydrogen + oxygen, em hãy rút ra kết luận về bản chất của phản ứng hóa học?</a:t>
              </a:r>
              <a:endParaRPr lang="en-US" sz="3500" b="1" dirty="0">
                <a:solidFill>
                  <a:schemeClr val="bg1"/>
                </a:solidFill>
                <a:latin typeface="Arial" panose="020B0604020202020204" pitchFamily="34" charset="0"/>
                <a:cs typeface="Arial" panose="020B0604020202020204" pitchFamily="34" charset="0"/>
              </a:endParaRPr>
            </a:p>
          </p:txBody>
        </p:sp>
        <p:sp>
          <p:nvSpPr>
            <p:cNvPr id="12" name="Isosceles Triangle 11"/>
            <p:cNvSpPr/>
            <p:nvPr/>
          </p:nvSpPr>
          <p:spPr>
            <a:xfrm rot="11823977">
              <a:off x="15291846" y="5741958"/>
              <a:ext cx="1090331" cy="624749"/>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3" name="Picture 2"/>
          <p:cNvPicPr>
            <a:picLocks noChangeAspect="1"/>
          </p:cNvPicPr>
          <p:nvPr/>
        </p:nvPicPr>
        <p:blipFill>
          <a:blip r:embed="rId3"/>
          <a:srcRect/>
          <a:stretch>
            <a:fillRect/>
          </a:stretch>
        </p:blipFill>
        <p:spPr>
          <a:xfrm>
            <a:off x="1219200" y="5753100"/>
            <a:ext cx="5413590" cy="4166208"/>
          </a:xfrm>
          <a:prstGeom prst="rect">
            <a:avLst/>
          </a:prstGeom>
        </p:spPr>
      </p:pic>
      <p:sp>
        <p:nvSpPr>
          <p:cNvPr id="4" name="Rectangle 3"/>
          <p:cNvSpPr/>
          <p:nvPr/>
        </p:nvSpPr>
        <p:spPr>
          <a:xfrm>
            <a:off x="7618975" y="5701772"/>
            <a:ext cx="9144000" cy="3416320"/>
          </a:xfrm>
          <a:prstGeom prst="rect">
            <a:avLst/>
          </a:prstGeom>
        </p:spPr>
        <p:txBody>
          <a:bodyPr anchor="ctr">
            <a:spAutoFit/>
          </a:bodyPr>
          <a:lstStyle/>
          <a:p>
            <a:pPr algn="just">
              <a:lnSpc>
                <a:spcPct val="150000"/>
              </a:lnSpc>
              <a:spcAft>
                <a:spcPts val="0"/>
              </a:spcAft>
            </a:pPr>
            <a:r>
              <a:rPr lang="en-US" sz="3600" b="1" smtClean="0">
                <a:solidFill>
                  <a:srgbClr val="FF0000"/>
                </a:solidFill>
                <a:latin typeface="Arial" panose="020B0604020202020204" pitchFamily="34" charset="0"/>
                <a:ea typeface="Calibri" panose="020F0502020204030204" pitchFamily="34" charset="0"/>
                <a:cs typeface="Arial" panose="020B0604020202020204" pitchFamily="34" charset="0"/>
              </a:rPr>
              <a:t>Kết luận: </a:t>
            </a:r>
            <a:r>
              <a:rPr lang="en-US" sz="3600" i="1" smtClean="0">
                <a:latin typeface="Arial" panose="020B0604020202020204" pitchFamily="34" charset="0"/>
                <a:ea typeface="Calibri" panose="020F0502020204030204" pitchFamily="34" charset="0"/>
                <a:cs typeface="Arial" panose="020B0604020202020204" pitchFamily="34" charset="0"/>
              </a:rPr>
              <a:t>Trong </a:t>
            </a:r>
            <a:r>
              <a:rPr lang="en-US" sz="3600" i="1">
                <a:latin typeface="Arial" panose="020B0604020202020204" pitchFamily="34" charset="0"/>
                <a:ea typeface="Calibri" panose="020F0502020204030204" pitchFamily="34" charset="0"/>
                <a:cs typeface="Arial" panose="020B0604020202020204" pitchFamily="34" charset="0"/>
              </a:rPr>
              <a:t>phản ứng hóa học, liên kết giữa các nguyên tử thay đổi, làm cho phân tử này biến đổi thành phân tử khác. Kết quả là chất này biến đổi thành chất khác.</a:t>
            </a:r>
          </a:p>
        </p:txBody>
      </p:sp>
    </p:spTree>
    <p:extLst>
      <p:ext uri="{BB962C8B-B14F-4D97-AF65-F5344CB8AC3E}">
        <p14:creationId xmlns:p14="http://schemas.microsoft.com/office/powerpoint/2010/main" val="324935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2"/>
          <p:cNvGrpSpPr/>
          <p:nvPr/>
        </p:nvGrpSpPr>
        <p:grpSpPr>
          <a:xfrm>
            <a:off x="2038350" y="1290170"/>
            <a:ext cx="14211300" cy="7706659"/>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9" name="Title 1"/>
          <p:cNvSpPr>
            <a:spLocks noGrp="1"/>
          </p:cNvSpPr>
          <p:nvPr>
            <p:ph type="title"/>
          </p:nvPr>
        </p:nvSpPr>
        <p:spPr>
          <a:xfrm>
            <a:off x="5095341" y="2093100"/>
            <a:ext cx="8097314" cy="1145400"/>
          </a:xfrm>
        </p:spPr>
        <p:txBody>
          <a:bodyPr anchor="ctr">
            <a:normAutofit/>
          </a:bodyPr>
          <a:lstStyle/>
          <a:p>
            <a:pPr algn="ctr">
              <a:lnSpc>
                <a:spcPct val="100000"/>
              </a:lnSpc>
            </a:pPr>
            <a:r>
              <a:rPr lang="en-US" sz="5800" b="1" smtClean="0">
                <a:solidFill>
                  <a:schemeClr val="accent1">
                    <a:lumMod val="75000"/>
                  </a:schemeClr>
                </a:solidFill>
                <a:latin typeface="Arial" panose="020B0604020202020204" pitchFamily="34" charset="0"/>
                <a:cs typeface="Arial" panose="020B0604020202020204" pitchFamily="34" charset="0"/>
              </a:rPr>
              <a:t>Mở rộng kiến thức</a:t>
            </a:r>
            <a:endParaRPr lang="en-US" sz="58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2943221" y="3752314"/>
            <a:ext cx="12401553" cy="360098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Các phản ứng hóa học chỉ xảy ra khi các chất tiếp xúc với </a:t>
            </a:r>
            <a:r>
              <a:rPr lang="en-US" sz="3800" smtClean="0">
                <a:latin typeface="Arial" panose="020B0604020202020204" pitchFamily="34" charset="0"/>
                <a:cs typeface="Arial" panose="020B0604020202020204" pitchFamily="34" charset="0"/>
              </a:rPr>
              <a:t>nhau.</a:t>
            </a:r>
            <a:endParaRPr lang="en-US" sz="38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800" smtClean="0">
                <a:latin typeface="Arial" panose="020B0604020202020204" pitchFamily="34" charset="0"/>
                <a:cs typeface="Arial" panose="020B0604020202020204" pitchFamily="34" charset="0"/>
              </a:rPr>
              <a:t>Nhiều </a:t>
            </a:r>
            <a:r>
              <a:rPr lang="en-US" sz="3800">
                <a:latin typeface="Arial" panose="020B0604020202020204" pitchFamily="34" charset="0"/>
                <a:cs typeface="Arial" panose="020B0604020202020204" pitchFamily="34" charset="0"/>
              </a:rPr>
              <a:t>phản ứng phải có thêm các điều kiện khác như nhiệt độ, áp suất, xúc tác,…</a:t>
            </a:r>
          </a:p>
        </p:txBody>
      </p:sp>
      <p:pic>
        <p:nvPicPr>
          <p:cNvPr id="20" name="Picture 11"/>
          <p:cNvPicPr>
            <a:picLocks noChangeAspect="1"/>
          </p:cNvPicPr>
          <p:nvPr/>
        </p:nvPicPr>
        <p:blipFill>
          <a:blip r:embed="rId3"/>
          <a:srcRect/>
          <a:stretch>
            <a:fillRect/>
          </a:stretch>
        </p:blipFill>
        <p:spPr>
          <a:xfrm>
            <a:off x="14630400" y="6801316"/>
            <a:ext cx="2454117" cy="2691279"/>
          </a:xfrm>
          <a:prstGeom prst="rect">
            <a:avLst/>
          </a:prstGeom>
        </p:spPr>
      </p:pic>
      <p:pic>
        <p:nvPicPr>
          <p:cNvPr id="21" name="Picture 7"/>
          <p:cNvPicPr>
            <a:picLocks noChangeAspect="1"/>
          </p:cNvPicPr>
          <p:nvPr/>
        </p:nvPicPr>
        <p:blipFill>
          <a:blip r:embed="rId4"/>
          <a:srcRect/>
          <a:stretch>
            <a:fillRect/>
          </a:stretch>
        </p:blipFill>
        <p:spPr>
          <a:xfrm flipH="1">
            <a:off x="457200" y="342900"/>
            <a:ext cx="2049678" cy="2073874"/>
          </a:xfrm>
          <a:prstGeom prst="rect">
            <a:avLst/>
          </a:prstGeom>
        </p:spPr>
      </p:pic>
    </p:spTree>
    <p:extLst>
      <p:ext uri="{BB962C8B-B14F-4D97-AF65-F5344CB8AC3E}">
        <p14:creationId xmlns:p14="http://schemas.microsoft.com/office/powerpoint/2010/main" val="3400499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8" name="TextBox 7">
            <a:extLst>
              <a:ext uri="{FF2B5EF4-FFF2-40B4-BE49-F238E27FC236}">
                <a16:creationId xmlns:a16="http://schemas.microsoft.com/office/drawing/2014/main" id="{E19B1F1F-6136-4AD1-8FAA-8BF99A8856B5}"/>
              </a:ext>
            </a:extLst>
          </p:cNvPr>
          <p:cNvSpPr txBox="1"/>
          <p:nvPr/>
        </p:nvSpPr>
        <p:spPr>
          <a:xfrm>
            <a:off x="378213" y="907724"/>
            <a:ext cx="17531574" cy="984885"/>
          </a:xfrm>
          <a:prstGeom prst="rect">
            <a:avLst/>
          </a:prstGeom>
          <a:noFill/>
        </p:spPr>
        <p:txBody>
          <a:bodyPr wrap="square" rtlCol="0">
            <a:spAutoFit/>
          </a:bodyPr>
          <a:lstStyle/>
          <a:p>
            <a:pPr algn="ctr"/>
            <a:r>
              <a:rPr lang="en-US" sz="5800" b="1" smtClean="0">
                <a:solidFill>
                  <a:schemeClr val="tx2"/>
                </a:solidFill>
                <a:latin typeface="Arial" panose="020B0604020202020204" pitchFamily="34" charset="0"/>
                <a:cs typeface="Arial" panose="020B0604020202020204" pitchFamily="34" charset="0"/>
              </a:rPr>
              <a:t>3. Hiện tượng kèm theo phản ứng hoá học</a:t>
            </a:r>
            <a:endParaRPr lang="en-US" sz="58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581398" y="4381500"/>
            <a:ext cx="11125200" cy="4752975"/>
          </a:xfrm>
          <a:prstGeom prst="rect">
            <a:avLst/>
          </a:prstGeom>
        </p:spPr>
      </p:pic>
      <p:sp>
        <p:nvSpPr>
          <p:cNvPr id="5" name="Rectangle 4"/>
          <p:cNvSpPr/>
          <p:nvPr/>
        </p:nvSpPr>
        <p:spPr>
          <a:xfrm>
            <a:off x="1600198" y="2334695"/>
            <a:ext cx="15087600" cy="1651671"/>
          </a:xfrm>
          <a:prstGeom prst="rect">
            <a:avLst/>
          </a:prstGeom>
        </p:spPr>
        <p:txBody>
          <a:bodyPr wrap="square">
            <a:spAutoFit/>
          </a:bodyPr>
          <a:lstStyle/>
          <a:p>
            <a:pPr algn="ctr">
              <a:lnSpc>
                <a:spcPct val="150000"/>
              </a:lnSpc>
            </a:pPr>
            <a:r>
              <a:rPr lang="en-US" sz="3600" smtClean="0">
                <a:latin typeface="Arial" panose="020B0604020202020204" pitchFamily="34" charset="0"/>
                <a:ea typeface="Calibri" panose="020F0502020204030204" pitchFamily="34" charset="0"/>
                <a:cs typeface="Arial" panose="020B0604020202020204" pitchFamily="34" charset="0"/>
              </a:rPr>
              <a:t>Nghiên cứu thí </a:t>
            </a:r>
            <a:r>
              <a:rPr lang="en-US" sz="3600">
                <a:latin typeface="Arial" panose="020B0604020202020204" pitchFamily="34" charset="0"/>
                <a:ea typeface="Calibri" panose="020F0502020204030204" pitchFamily="34" charset="0"/>
                <a:cs typeface="Arial" panose="020B0604020202020204" pitchFamily="34" charset="0"/>
              </a:rPr>
              <a:t>nghiệm </a:t>
            </a:r>
            <a:r>
              <a:rPr lang="en-US" sz="3600" smtClean="0">
                <a:latin typeface="Arial" panose="020B0604020202020204" pitchFamily="34" charset="0"/>
                <a:ea typeface="Calibri" panose="020F0502020204030204" pitchFamily="34" charset="0"/>
                <a:cs typeface="Arial" panose="020B0604020202020204" pitchFamily="34" charset="0"/>
              </a:rPr>
              <a:t>“Dấu </a:t>
            </a:r>
            <a:r>
              <a:rPr lang="en-US" sz="3600">
                <a:latin typeface="Arial" panose="020B0604020202020204" pitchFamily="34" charset="0"/>
                <a:ea typeface="Calibri" panose="020F0502020204030204" pitchFamily="34" charset="0"/>
                <a:cs typeface="Arial" panose="020B0604020202020204" pitchFamily="34" charset="0"/>
              </a:rPr>
              <a:t>hiệu nhận biết có chất mới tạo thành</a:t>
            </a:r>
            <a:r>
              <a:rPr lang="en-US" sz="3600" smtClean="0">
                <a:latin typeface="Arial" panose="020B0604020202020204" pitchFamily="34" charset="0"/>
                <a:ea typeface="Calibri" panose="020F0502020204030204" pitchFamily="34" charset="0"/>
                <a:cs typeface="Arial" panose="020B0604020202020204" pitchFamily="34" charset="0"/>
              </a:rPr>
              <a:t>” và cho biết: </a:t>
            </a:r>
            <a:r>
              <a:rPr lang="fr-FR" sz="3600">
                <a:solidFill>
                  <a:srgbClr val="FF0000"/>
                </a:solidFill>
                <a:latin typeface="Arial" panose="020B0604020202020204" pitchFamily="34" charset="0"/>
                <a:cs typeface="Arial" panose="020B0604020202020204" pitchFamily="34" charset="0"/>
              </a:rPr>
              <a:t>Ống nghiệm nào đã xảy ra phản ứng hóa </a:t>
            </a:r>
            <a:r>
              <a:rPr lang="fr-FR" sz="3600" smtClean="0">
                <a:solidFill>
                  <a:srgbClr val="FF0000"/>
                </a:solidFill>
                <a:latin typeface="Arial" panose="020B0604020202020204" pitchFamily="34" charset="0"/>
                <a:cs typeface="Arial" panose="020B0604020202020204" pitchFamily="34" charset="0"/>
              </a:rPr>
              <a:t>học?</a:t>
            </a:r>
            <a:endParaRPr lang="en-US" sz="3600">
              <a:solidFill>
                <a:srgbClr val="FF0000"/>
              </a:solidFill>
              <a:latin typeface="Arial" panose="020B0604020202020204" pitchFamily="34" charset="0"/>
              <a:cs typeface="Arial" panose="020B0604020202020204" pitchFamily="34" charset="0"/>
            </a:endParaRPr>
          </a:p>
        </p:txBody>
      </p:sp>
      <p:pic>
        <p:nvPicPr>
          <p:cNvPr id="13" name="Picture 20"/>
          <p:cNvPicPr>
            <a:picLocks noChangeAspect="1"/>
          </p:cNvPicPr>
          <p:nvPr/>
        </p:nvPicPr>
        <p:blipFill>
          <a:blip r:embed="rId3"/>
          <a:srcRect/>
          <a:stretch>
            <a:fillRect/>
          </a:stretch>
        </p:blipFill>
        <p:spPr>
          <a:xfrm>
            <a:off x="16746310" y="-45833"/>
            <a:ext cx="1638528" cy="1907113"/>
          </a:xfrm>
          <a:prstGeom prst="rect">
            <a:avLst/>
          </a:prstGeom>
        </p:spPr>
      </p:pic>
      <p:pic>
        <p:nvPicPr>
          <p:cNvPr id="14" name="Picture 8"/>
          <p:cNvPicPr>
            <a:picLocks noChangeAspect="1"/>
          </p:cNvPicPr>
          <p:nvPr/>
        </p:nvPicPr>
        <p:blipFill>
          <a:blip r:embed="rId4"/>
          <a:srcRect/>
          <a:stretch>
            <a:fillRect/>
          </a:stretch>
        </p:blipFill>
        <p:spPr>
          <a:xfrm>
            <a:off x="152400" y="6692679"/>
            <a:ext cx="2441190" cy="3621047"/>
          </a:xfrm>
          <a:prstGeom prst="rect">
            <a:avLst/>
          </a:prstGeom>
        </p:spPr>
      </p:pic>
    </p:spTree>
    <p:extLst>
      <p:ext uri="{BB962C8B-B14F-4D97-AF65-F5344CB8AC3E}">
        <p14:creationId xmlns:p14="http://schemas.microsoft.com/office/powerpoint/2010/main" val="1487236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8"/>
          <p:cNvPicPr>
            <a:picLocks noChangeAspect="1"/>
          </p:cNvPicPr>
          <p:nvPr/>
        </p:nvPicPr>
        <p:blipFill>
          <a:blip r:embed="rId2"/>
          <a:srcRect/>
          <a:stretch>
            <a:fillRect/>
          </a:stretch>
        </p:blipFill>
        <p:spPr>
          <a:xfrm>
            <a:off x="152400" y="6692679"/>
            <a:ext cx="2441190" cy="3621047"/>
          </a:xfrm>
          <a:prstGeom prst="rect">
            <a:avLst/>
          </a:prstGeom>
        </p:spPr>
      </p:pic>
      <p:pic>
        <p:nvPicPr>
          <p:cNvPr id="13" name="Picture 20"/>
          <p:cNvPicPr>
            <a:picLocks noChangeAspect="1"/>
          </p:cNvPicPr>
          <p:nvPr/>
        </p:nvPicPr>
        <p:blipFill>
          <a:blip r:embed="rId3"/>
          <a:srcRect/>
          <a:stretch>
            <a:fillRect/>
          </a:stretch>
        </p:blipFill>
        <p:spPr>
          <a:xfrm>
            <a:off x="16746310" y="-45833"/>
            <a:ext cx="1638528" cy="1907113"/>
          </a:xfrm>
          <a:prstGeom prst="rect">
            <a:avLst/>
          </a:prstGeom>
        </p:spPr>
      </p:pic>
      <p:sp>
        <p:nvSpPr>
          <p:cNvPr id="9" name="Rounded Rectangle 8"/>
          <p:cNvSpPr/>
          <p:nvPr/>
        </p:nvSpPr>
        <p:spPr>
          <a:xfrm>
            <a:off x="1219200" y="1028700"/>
            <a:ext cx="6551842" cy="3152696"/>
          </a:xfrm>
          <a:prstGeom prst="roundRect">
            <a:avLst/>
          </a:prstGeom>
          <a:solidFill>
            <a:schemeClr val="bg1"/>
          </a:solidFill>
          <a:ln>
            <a:solidFill>
              <a:schemeClr val="accent6"/>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Ống nghiệm (1) và (3) xảy ra phản ứng hóa </a:t>
            </a:r>
            <a:r>
              <a:rPr lang="en-US" sz="3600" smtClean="0">
                <a:solidFill>
                  <a:schemeClr val="tx1"/>
                </a:solidFill>
                <a:latin typeface="Arial" panose="020B0604020202020204" pitchFamily="34" charset="0"/>
                <a:cs typeface="Arial" panose="020B0604020202020204" pitchFamily="34" charset="0"/>
              </a:rPr>
              <a:t>học</a:t>
            </a:r>
            <a:endParaRPr lang="en-US" sz="3600" b="1">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8763000" y="1028700"/>
            <a:ext cx="8372476" cy="3152696"/>
          </a:xfrm>
          <a:prstGeom prst="roundRect">
            <a:avLst/>
          </a:prstGeom>
          <a:solidFill>
            <a:schemeClr val="bg1"/>
          </a:solidFill>
          <a:ln>
            <a:solidFill>
              <a:schemeClr val="accent6"/>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600" smtClean="0">
                <a:solidFill>
                  <a:schemeClr val="tx1"/>
                </a:solidFill>
                <a:latin typeface="Arial" panose="020B0604020202020204" pitchFamily="34" charset="0"/>
                <a:cs typeface="Arial" panose="020B0604020202020204" pitchFamily="34" charset="0"/>
              </a:rPr>
              <a:t>Dấu </a:t>
            </a:r>
            <a:r>
              <a:rPr lang="en-US" sz="3600">
                <a:solidFill>
                  <a:schemeClr val="tx1"/>
                </a:solidFill>
                <a:latin typeface="Arial" panose="020B0604020202020204" pitchFamily="34" charset="0"/>
                <a:cs typeface="Arial" panose="020B0604020202020204" pitchFamily="34" charset="0"/>
              </a:rPr>
              <a:t>hiệu có chất mới tạo </a:t>
            </a:r>
            <a:r>
              <a:rPr lang="en-US" sz="3600" smtClean="0">
                <a:solidFill>
                  <a:schemeClr val="tx1"/>
                </a:solidFill>
                <a:latin typeface="Arial" panose="020B0604020202020204" pitchFamily="34" charset="0"/>
                <a:cs typeface="Arial" panose="020B0604020202020204" pitchFamily="34" charset="0"/>
              </a:rPr>
              <a:t>thành: Có </a:t>
            </a:r>
            <a:r>
              <a:rPr lang="en-US" sz="3600">
                <a:solidFill>
                  <a:schemeClr val="tx1"/>
                </a:solidFill>
                <a:latin typeface="Arial" panose="020B0604020202020204" pitchFamily="34" charset="0"/>
                <a:cs typeface="Arial" panose="020B0604020202020204" pitchFamily="34" charset="0"/>
              </a:rPr>
              <a:t>bọt khí thoát ra ở ống nghiệm (1) và kết tủa tạo thành ở ống nghiệm (3</a:t>
            </a:r>
            <a:r>
              <a:rPr lang="en-US" sz="3600" smtClean="0">
                <a:solidFill>
                  <a:schemeClr val="tx1"/>
                </a:solidFill>
                <a:latin typeface="Arial" panose="020B0604020202020204" pitchFamily="34" charset="0"/>
                <a:cs typeface="Arial" panose="020B0604020202020204" pitchFamily="34" charset="0"/>
              </a:rPr>
              <a:t>)</a:t>
            </a:r>
            <a:endParaRPr lang="en-US" sz="3600" b="1">
              <a:solidFill>
                <a:schemeClr val="tx1"/>
              </a:solidFill>
              <a:latin typeface="Arial" panose="020B0604020202020204" pitchFamily="34" charset="0"/>
              <a:cs typeface="Arial" panose="020B0604020202020204" pitchFamily="34" charset="0"/>
            </a:endParaRPr>
          </a:p>
        </p:txBody>
      </p:sp>
      <p:sp>
        <p:nvSpPr>
          <p:cNvPr id="2" name="Right Brace 1"/>
          <p:cNvSpPr/>
          <p:nvPr/>
        </p:nvSpPr>
        <p:spPr>
          <a:xfrm rot="5400000">
            <a:off x="8415338" y="838200"/>
            <a:ext cx="838200" cy="82296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2743198" y="6846744"/>
            <a:ext cx="12801600" cy="2585323"/>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Để nhận biết phản ứng hóa học xảy ra có thể dựa vào một trong các dấu hiệu sau: </a:t>
            </a:r>
            <a:r>
              <a:rPr lang="en-US" sz="3600" i="1">
                <a:solidFill>
                  <a:srgbClr val="FF0000"/>
                </a:solidFill>
                <a:latin typeface="Arial" panose="020B0604020202020204" pitchFamily="34" charset="0"/>
                <a:ea typeface="Calibri" panose="020F0502020204030204" pitchFamily="34" charset="0"/>
                <a:cs typeface="Arial" panose="020B0604020202020204" pitchFamily="34" charset="0"/>
              </a:rPr>
              <a:t>sự tạo thành chất khí, chất kết tủa, sự thay đổi màu sắc, sự thay đổi về nhiệt độ của môi trường,…</a:t>
            </a:r>
          </a:p>
        </p:txBody>
      </p:sp>
      <p:sp>
        <p:nvSpPr>
          <p:cNvPr id="6" name="Down Arrow 5"/>
          <p:cNvSpPr/>
          <p:nvPr/>
        </p:nvSpPr>
        <p:spPr>
          <a:xfrm>
            <a:off x="8377238" y="5724604"/>
            <a:ext cx="914400" cy="860531"/>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48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3"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862137"/>
            <a:ext cx="17531574" cy="1046440"/>
          </a:xfrm>
          <a:prstGeom prst="rect">
            <a:avLst/>
          </a:prstGeom>
          <a:noFill/>
        </p:spPr>
        <p:txBody>
          <a:bodyPr wrap="square" rtlCol="0">
            <a:spAutoFit/>
          </a:bodyPr>
          <a:lstStyle/>
          <a:p>
            <a:pPr algn="ctr"/>
            <a:r>
              <a:rPr lang="en-US" sz="6200" b="1" smtClean="0">
                <a:solidFill>
                  <a:schemeClr val="accent4">
                    <a:lumMod val="75000"/>
                  </a:schemeClr>
                </a:solidFill>
                <a:latin typeface="Arial" panose="020B0604020202020204" pitchFamily="34" charset="0"/>
                <a:cs typeface="Arial" panose="020B0604020202020204" pitchFamily="34" charset="0"/>
              </a:rPr>
              <a:t>Bài tập</a:t>
            </a:r>
            <a:endParaRPr lang="en-US" sz="6200" dirty="0">
              <a:solidFill>
                <a:schemeClr val="accent4">
                  <a:lumMod val="75000"/>
                </a:schemeClr>
              </a:solidFill>
              <a:latin typeface="Arial" panose="020B0604020202020204" pitchFamily="34" charset="0"/>
              <a:cs typeface="Arial" panose="020B0604020202020204" pitchFamily="34" charset="0"/>
            </a:endParaRPr>
          </a:p>
        </p:txBody>
      </p:sp>
      <p:pic>
        <p:nvPicPr>
          <p:cNvPr id="13" name="Picture 14"/>
          <p:cNvPicPr>
            <a:picLocks noChangeAspect="1"/>
          </p:cNvPicPr>
          <p:nvPr/>
        </p:nvPicPr>
        <p:blipFill>
          <a:blip r:embed="rId2"/>
          <a:srcRect/>
          <a:stretch>
            <a:fillRect/>
          </a:stretch>
        </p:blipFill>
        <p:spPr>
          <a:xfrm>
            <a:off x="16230600" y="190500"/>
            <a:ext cx="1872826" cy="1758115"/>
          </a:xfrm>
          <a:prstGeom prst="rect">
            <a:avLst/>
          </a:prstGeom>
        </p:spPr>
      </p:pic>
      <p:grpSp>
        <p:nvGrpSpPr>
          <p:cNvPr id="14" name="Group 13"/>
          <p:cNvGrpSpPr/>
          <p:nvPr/>
        </p:nvGrpSpPr>
        <p:grpSpPr>
          <a:xfrm>
            <a:off x="1066800" y="4076700"/>
            <a:ext cx="5181600" cy="5735918"/>
            <a:chOff x="262658" y="4172864"/>
            <a:chExt cx="5181600" cy="5735918"/>
          </a:xfrm>
        </p:grpSpPr>
        <p:pic>
          <p:nvPicPr>
            <p:cNvPr id="15" name="Picture 3"/>
            <p:cNvPicPr>
              <a:picLocks noChangeAspect="1"/>
            </p:cNvPicPr>
            <p:nvPr/>
          </p:nvPicPr>
          <p:blipFill rotWithShape="1">
            <a:blip r:embed="rId3"/>
            <a:srcRect b="1443"/>
            <a:stretch/>
          </p:blipFill>
          <p:spPr>
            <a:xfrm>
              <a:off x="262658" y="5516904"/>
              <a:ext cx="5181600" cy="4391878"/>
            </a:xfrm>
            <a:prstGeom prst="rect">
              <a:avLst/>
            </a:prstGeom>
          </p:spPr>
        </p:pic>
        <p:pic>
          <p:nvPicPr>
            <p:cNvPr id="16"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3"/>
                </a:ext>
              </a:extLst>
            </a:blip>
            <a:srcRect/>
            <a:stretch>
              <a:fillRect/>
            </a:stretch>
          </p:blipFill>
          <p:spPr>
            <a:xfrm>
              <a:off x="3655529" y="4172864"/>
              <a:ext cx="1762571" cy="1518593"/>
            </a:xfrm>
            <a:prstGeom prst="rect">
              <a:avLst/>
            </a:prstGeom>
          </p:spPr>
        </p:pic>
      </p:grpSp>
      <p:sp>
        <p:nvSpPr>
          <p:cNvPr id="3" name="Rectangle 2"/>
          <p:cNvSpPr/>
          <p:nvPr/>
        </p:nvSpPr>
        <p:spPr>
          <a:xfrm>
            <a:off x="7007680" y="2904424"/>
            <a:ext cx="9982200" cy="4478149"/>
          </a:xfrm>
          <a:prstGeom prst="rect">
            <a:avLst/>
          </a:prstGeom>
        </p:spPr>
        <p:txBody>
          <a:bodyPr wrap="square">
            <a:spAutoFit/>
          </a:bodyPr>
          <a:lstStyle/>
          <a:p>
            <a:pPr marL="571500" lvl="0" indent="-571500" algn="just">
              <a:lnSpc>
                <a:spcPct val="150000"/>
              </a:lnSpc>
              <a:spcAft>
                <a:spcPts val="0"/>
              </a:spcAft>
              <a:buFont typeface="Wingdings" panose="05000000000000000000" pitchFamily="2" charset="2"/>
              <a:buChar char="§"/>
            </a:pPr>
            <a:r>
              <a:rPr lang="fr-FR" sz="3800">
                <a:latin typeface="Arial" panose="020B0604020202020204" pitchFamily="34" charset="0"/>
                <a:ea typeface="Calibri" panose="020F0502020204030204" pitchFamily="34" charset="0"/>
                <a:cs typeface="Arial" panose="020B0604020202020204" pitchFamily="34" charset="0"/>
              </a:rPr>
              <a:t>Trong phản ứng giữa oxygen và hydrogen, nếu oxygen hết thì phản ứng có xảy ra nữa không?</a:t>
            </a:r>
            <a:endParaRPr lang="en-US" sz="3800">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Aft>
                <a:spcPts val="0"/>
              </a:spcAft>
              <a:buFont typeface="Wingdings" panose="05000000000000000000" pitchFamily="2" charset="2"/>
              <a:buChar char="§"/>
            </a:pPr>
            <a:r>
              <a:rPr lang="fr-FR" sz="3800">
                <a:latin typeface="Arial" panose="020B0604020202020204" pitchFamily="34" charset="0"/>
                <a:ea typeface="Calibri" panose="020F0502020204030204" pitchFamily="34" charset="0"/>
                <a:cs typeface="Arial" panose="020B0604020202020204" pitchFamily="34" charset="0"/>
              </a:rPr>
              <a:t>Nhỏ giấm ăn vào viên đá vôi. Dấu hiệu nào cho biết đã có phản ứng hóa học xảy ra?</a:t>
            </a:r>
            <a:endParaRPr lang="en-US" sz="38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51565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862137"/>
            <a:ext cx="17531574" cy="1046440"/>
          </a:xfrm>
          <a:prstGeom prst="rect">
            <a:avLst/>
          </a:prstGeom>
          <a:noFill/>
        </p:spPr>
        <p:txBody>
          <a:bodyPr wrap="square" rtlCol="0">
            <a:spAutoFit/>
          </a:bodyPr>
          <a:lstStyle/>
          <a:p>
            <a:pPr algn="ctr"/>
            <a:r>
              <a:rPr lang="en-US" sz="6200" b="1" smtClean="0">
                <a:solidFill>
                  <a:schemeClr val="accent4">
                    <a:lumMod val="75000"/>
                  </a:schemeClr>
                </a:solidFill>
                <a:latin typeface="Arial" panose="020B0604020202020204" pitchFamily="34" charset="0"/>
                <a:cs typeface="Arial" panose="020B0604020202020204" pitchFamily="34" charset="0"/>
              </a:rPr>
              <a:t>Bài tập</a:t>
            </a:r>
            <a:endParaRPr lang="en-US" sz="6200" dirty="0">
              <a:solidFill>
                <a:schemeClr val="accent4">
                  <a:lumMod val="75000"/>
                </a:schemeClr>
              </a:solidFill>
              <a:latin typeface="Arial" panose="020B0604020202020204" pitchFamily="34" charset="0"/>
              <a:cs typeface="Arial" panose="020B0604020202020204" pitchFamily="34" charset="0"/>
            </a:endParaRPr>
          </a:p>
        </p:txBody>
      </p:sp>
      <p:pic>
        <p:nvPicPr>
          <p:cNvPr id="13" name="Picture 14"/>
          <p:cNvPicPr>
            <a:picLocks noChangeAspect="1"/>
          </p:cNvPicPr>
          <p:nvPr/>
        </p:nvPicPr>
        <p:blipFill>
          <a:blip r:embed="rId2"/>
          <a:srcRect/>
          <a:stretch>
            <a:fillRect/>
          </a:stretch>
        </p:blipFill>
        <p:spPr>
          <a:xfrm>
            <a:off x="16230600" y="190500"/>
            <a:ext cx="1872826" cy="1758115"/>
          </a:xfrm>
          <a:prstGeom prst="rect">
            <a:avLst/>
          </a:prstGeom>
        </p:spPr>
      </p:pic>
      <p:grpSp>
        <p:nvGrpSpPr>
          <p:cNvPr id="14" name="Group 13"/>
          <p:cNvGrpSpPr/>
          <p:nvPr/>
        </p:nvGrpSpPr>
        <p:grpSpPr>
          <a:xfrm>
            <a:off x="1066800" y="4076700"/>
            <a:ext cx="5181600" cy="5735918"/>
            <a:chOff x="262658" y="4172864"/>
            <a:chExt cx="5181600" cy="5735918"/>
          </a:xfrm>
        </p:grpSpPr>
        <p:pic>
          <p:nvPicPr>
            <p:cNvPr id="15" name="Picture 3"/>
            <p:cNvPicPr>
              <a:picLocks noChangeAspect="1"/>
            </p:cNvPicPr>
            <p:nvPr/>
          </p:nvPicPr>
          <p:blipFill rotWithShape="1">
            <a:blip r:embed="rId3"/>
            <a:srcRect b="1443"/>
            <a:stretch/>
          </p:blipFill>
          <p:spPr>
            <a:xfrm>
              <a:off x="262658" y="5516904"/>
              <a:ext cx="5181600" cy="4391878"/>
            </a:xfrm>
            <a:prstGeom prst="rect">
              <a:avLst/>
            </a:prstGeom>
          </p:spPr>
        </p:pic>
        <p:pic>
          <p:nvPicPr>
            <p:cNvPr id="16"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3"/>
                </a:ext>
              </a:extLst>
            </a:blip>
            <a:srcRect/>
            <a:stretch>
              <a:fillRect/>
            </a:stretch>
          </p:blipFill>
          <p:spPr>
            <a:xfrm>
              <a:off x="3655529" y="4172864"/>
              <a:ext cx="1762571" cy="1518593"/>
            </a:xfrm>
            <a:prstGeom prst="rect">
              <a:avLst/>
            </a:prstGeom>
          </p:spPr>
        </p:pic>
      </p:grpSp>
      <p:sp>
        <p:nvSpPr>
          <p:cNvPr id="3" name="Rectangle 2"/>
          <p:cNvSpPr/>
          <p:nvPr/>
        </p:nvSpPr>
        <p:spPr>
          <a:xfrm>
            <a:off x="7007680" y="2904424"/>
            <a:ext cx="9982200" cy="4247317"/>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Trong phản ứng giữa oxygen và hydrogen, nếu oxygen hết thì phản ứng sẽ ngừng lại.</a:t>
            </a: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Nhỏ giấm ăn vào viên đá vôi, thấy bề mặt đá côi sủi bọt </a:t>
            </a:r>
            <a:r>
              <a:rPr lang="en-US" sz="3600" smtClean="0">
                <a:latin typeface="Arial" panose="020B0604020202020204" pitchFamily="34" charset="0"/>
                <a:cs typeface="Arial" panose="020B0604020202020204" pitchFamily="34" charset="0"/>
              </a:rPr>
              <a:t>khí </a:t>
            </a:r>
            <a:r>
              <a:rPr lang="en-US" sz="3600" smtClean="0">
                <a:latin typeface="Arial" panose="020B0604020202020204" pitchFamily="34" charset="0"/>
                <a:cs typeface="Arial" panose="020B0604020202020204" pitchFamily="34" charset="0"/>
                <a:sym typeface="Symbol" panose="05050102010706020507" pitchFamily="18" charset="2"/>
              </a:rPr>
              <a:t> D</a:t>
            </a:r>
            <a:r>
              <a:rPr lang="en-US" sz="3600" smtClean="0">
                <a:latin typeface="Arial" panose="020B0604020202020204" pitchFamily="34" charset="0"/>
                <a:cs typeface="Arial" panose="020B0604020202020204" pitchFamily="34" charset="0"/>
              </a:rPr>
              <a:t>ấu </a:t>
            </a:r>
            <a:r>
              <a:rPr lang="en-US" sz="3600">
                <a:latin typeface="Arial" panose="020B0604020202020204" pitchFamily="34" charset="0"/>
                <a:cs typeface="Arial" panose="020B0604020202020204" pitchFamily="34" charset="0"/>
              </a:rPr>
              <a:t>hiệu cho biết có phản ứng hóa học xảy ra, tạo khí carbon </a:t>
            </a:r>
            <a:r>
              <a:rPr lang="en-US" sz="3600" smtClean="0">
                <a:latin typeface="Arial" panose="020B0604020202020204" pitchFamily="34" charset="0"/>
                <a:cs typeface="Arial" panose="020B0604020202020204" pitchFamily="34" charset="0"/>
              </a:rPr>
              <a:t>dioxide.</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581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128058"/>
                <a:ext cx="8650506" cy="3323987"/>
              </a:xfrm>
              <a:prstGeom prst="rect">
                <a:avLst/>
              </a:prstGeom>
              <a:noFill/>
            </p:spPr>
            <p:txBody>
              <a:bodyPr wrap="square" anchor="ctr">
                <a:spAutoFit/>
              </a:bodyPr>
              <a:lstStyle/>
              <a:p>
                <a:pPr lvl="0" algn="ctr">
                  <a:lnSpc>
                    <a:spcPct val="150000"/>
                  </a:lnSpc>
                </a:pPr>
                <a:r>
                  <a:rPr lang="en-US" sz="7000" b="1" smtClean="0">
                    <a:latin typeface="Arial" panose="020B0604020202020204" pitchFamily="34" charset="0"/>
                    <a:ea typeface="Arial" panose="020B0604020202020204" pitchFamily="34" charset="0"/>
                    <a:cs typeface="Arial" panose="020B0604020202020204" pitchFamily="34" charset="0"/>
                  </a:rPr>
                  <a:t>III. Năng lượng của phản ứng hoá học</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250461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5"/>
            <a:ext cx="20142765" cy="13831529"/>
            <a:chOff x="0" y="-1"/>
            <a:chExt cx="26857021" cy="1844203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1736915" y="-10786794"/>
              <a:ext cx="4333313" cy="25906899"/>
              <a:chOff x="0" y="-57150"/>
              <a:chExt cx="812800" cy="485936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1592095" y="3321932"/>
              <a:ext cx="4333313" cy="25906899"/>
              <a:chOff x="0" y="-57150"/>
              <a:chExt cx="812800" cy="485936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2064">
            <a:off x="756896" y="536471"/>
            <a:ext cx="2436139" cy="2838721"/>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325232" flipV="1">
            <a:off x="606914" y="6940297"/>
            <a:ext cx="2736104" cy="2736104"/>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119006" y="7150056"/>
            <a:ext cx="2717478" cy="2653247"/>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34777">
            <a:off x="15770377" y="503404"/>
            <a:ext cx="1637282" cy="2904855"/>
          </a:xfrm>
          <a:prstGeom prst="rect">
            <a:avLst/>
          </a:prstGeom>
        </p:spPr>
      </p:pic>
      <p:grpSp>
        <p:nvGrpSpPr>
          <p:cNvPr id="22" name="Group 22"/>
          <p:cNvGrpSpPr/>
          <p:nvPr/>
        </p:nvGrpSpPr>
        <p:grpSpPr>
          <a:xfrm>
            <a:off x="1860140" y="4039872"/>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58467" y="4269523"/>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71795">
            <a:off x="717946" y="7310183"/>
            <a:ext cx="433712" cy="411632"/>
          </a:xfrm>
          <a:prstGeom prst="rect">
            <a:avLst/>
          </a:prstGeom>
        </p:spPr>
      </p:pic>
      <p:grpSp>
        <p:nvGrpSpPr>
          <p:cNvPr id="26" name="Group 26"/>
          <p:cNvGrpSpPr>
            <a:grpSpLocks noChangeAspect="1"/>
          </p:cNvGrpSpPr>
          <p:nvPr/>
        </p:nvGrpSpPr>
        <p:grpSpPr>
          <a:xfrm rot="1977585">
            <a:off x="3269116"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2030890" y="9258300"/>
            <a:ext cx="229651" cy="229651"/>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0" name="Picture 3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857760" y="6167686"/>
            <a:ext cx="464062" cy="471782"/>
          </a:xfrm>
          <a:prstGeom prst="rect">
            <a:avLst/>
          </a:prstGeom>
        </p:spPr>
      </p:pic>
      <p:grpSp>
        <p:nvGrpSpPr>
          <p:cNvPr id="31" name="Group 31"/>
          <p:cNvGrpSpPr>
            <a:grpSpLocks noChangeAspect="1"/>
          </p:cNvGrpSpPr>
          <p:nvPr/>
        </p:nvGrpSpPr>
        <p:grpSpPr>
          <a:xfrm rot="-874149">
            <a:off x="1053712"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33" name="Picture 3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3850273" y="792809"/>
            <a:ext cx="464062" cy="471782"/>
          </a:xfrm>
          <a:prstGeom prst="rect">
            <a:avLst/>
          </a:prstGeom>
        </p:spPr>
      </p:pic>
      <p:grpSp>
        <p:nvGrpSpPr>
          <p:cNvPr id="34" name="Group 34"/>
          <p:cNvGrpSpPr/>
          <p:nvPr/>
        </p:nvGrpSpPr>
        <p:grpSpPr>
          <a:xfrm rot="-2074858">
            <a:off x="15366099" y="2674126"/>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074858">
            <a:off x="14586618" y="839557"/>
            <a:ext cx="238202" cy="236037"/>
          </a:xfrm>
          <a:prstGeom prst="rect">
            <a:avLst/>
          </a:prstGeom>
        </p:spPr>
      </p:pic>
      <p:pic>
        <p:nvPicPr>
          <p:cNvPr id="37" name="Picture 3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846654">
            <a:off x="17042444" y="5898826"/>
            <a:ext cx="433712" cy="411632"/>
          </a:xfrm>
          <a:prstGeom prst="rect">
            <a:avLst/>
          </a:prstGeom>
        </p:spPr>
      </p:pic>
      <p:pic>
        <p:nvPicPr>
          <p:cNvPr id="38" name="Picture 3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074858">
            <a:off x="17279532" y="4129890"/>
            <a:ext cx="464062" cy="471782"/>
          </a:xfrm>
          <a:prstGeom prst="rect">
            <a:avLst/>
          </a:prstGeom>
        </p:spPr>
      </p:pic>
      <p:grpSp>
        <p:nvGrpSpPr>
          <p:cNvPr id="39" name="Group 39"/>
          <p:cNvGrpSpPr>
            <a:grpSpLocks noChangeAspect="1"/>
          </p:cNvGrpSpPr>
          <p:nvPr/>
        </p:nvGrpSpPr>
        <p:grpSpPr>
          <a:xfrm rot="-2949008">
            <a:off x="15866380"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14359241"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5738452" y="6288751"/>
            <a:ext cx="229651" cy="229651"/>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6" name="TextBox 21"/>
          <p:cNvSpPr txBox="1"/>
          <p:nvPr/>
        </p:nvSpPr>
        <p:spPr>
          <a:xfrm>
            <a:off x="3414473" y="3424332"/>
            <a:ext cx="11447829" cy="3465179"/>
          </a:xfrm>
          <a:prstGeom prst="rect">
            <a:avLst/>
          </a:prstGeom>
        </p:spPr>
        <p:txBody>
          <a:bodyPr wrap="square" lIns="0" tIns="0" rIns="0" bIns="0" rtlCol="0" anchor="ctr">
            <a:spAutoFit/>
          </a:bodyPr>
          <a:lstStyle/>
          <a:p>
            <a:pPr algn="ctr">
              <a:lnSpc>
                <a:spcPct val="150000"/>
              </a:lnSpc>
              <a:spcBef>
                <a:spcPct val="0"/>
              </a:spcBef>
            </a:pPr>
            <a:r>
              <a:rPr lang="en-US" sz="8000" b="1" smtClean="0">
                <a:solidFill>
                  <a:schemeClr val="accent2"/>
                </a:solidFill>
                <a:latin typeface="Arial" panose="020B0604020202020204" pitchFamily="34" charset="0"/>
                <a:cs typeface="Arial" panose="020B0604020202020204" pitchFamily="34" charset="0"/>
              </a:rPr>
              <a:t>BÀI 2. PHẢN ỨNG </a:t>
            </a:r>
          </a:p>
          <a:p>
            <a:pPr algn="ctr">
              <a:lnSpc>
                <a:spcPct val="150000"/>
              </a:lnSpc>
              <a:spcBef>
                <a:spcPct val="0"/>
              </a:spcBef>
            </a:pPr>
            <a:r>
              <a:rPr lang="en-US" sz="8000" b="1" smtClean="0">
                <a:solidFill>
                  <a:schemeClr val="accent2"/>
                </a:solidFill>
                <a:latin typeface="Arial" panose="020B0604020202020204" pitchFamily="34" charset="0"/>
                <a:cs typeface="Arial" panose="020B0604020202020204" pitchFamily="34" charset="0"/>
              </a:rPr>
              <a:t>HOÁ HỌC</a:t>
            </a:r>
            <a:endParaRPr lang="en-US" sz="80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918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AD9C"/>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0" name="Rectangle 9"/>
          <p:cNvSpPr/>
          <p:nvPr/>
        </p:nvSpPr>
        <p:spPr>
          <a:xfrm>
            <a:off x="0" y="952500"/>
            <a:ext cx="12573000" cy="1143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600" b="1" smtClean="0">
                <a:solidFill>
                  <a:schemeClr val="bg1"/>
                </a:solidFill>
                <a:latin typeface="Arial" panose="020B0604020202020204" pitchFamily="34" charset="0"/>
                <a:cs typeface="Arial" panose="020B0604020202020204" pitchFamily="34" charset="0"/>
              </a:rPr>
              <a:t>1. Phản ứng toả nhiệt, phản ứng thu nhiệt</a:t>
            </a:r>
            <a:endParaRPr lang="en-US" sz="4600" b="1" dirty="0">
              <a:solidFill>
                <a:schemeClr val="bg1"/>
              </a:solidFill>
              <a:latin typeface="Arial" panose="020B0604020202020204" pitchFamily="34" charset="0"/>
              <a:cs typeface="Arial" panose="020B0604020202020204" pitchFamily="34" charset="0"/>
            </a:endParaRPr>
          </a:p>
        </p:txBody>
      </p:sp>
      <p:grpSp>
        <p:nvGrpSpPr>
          <p:cNvPr id="14" name="Google Shape;9974;p60"/>
          <p:cNvGrpSpPr/>
          <p:nvPr/>
        </p:nvGrpSpPr>
        <p:grpSpPr>
          <a:xfrm>
            <a:off x="1691917" y="2705100"/>
            <a:ext cx="10713064" cy="6633275"/>
            <a:chOff x="1003232" y="1344811"/>
            <a:chExt cx="7137542" cy="3549567"/>
          </a:xfrm>
        </p:grpSpPr>
        <p:grpSp>
          <p:nvGrpSpPr>
            <p:cNvPr id="15" name="Google Shape;9975;p60"/>
            <p:cNvGrpSpPr/>
            <p:nvPr/>
          </p:nvGrpSpPr>
          <p:grpSpPr>
            <a:xfrm>
              <a:off x="1003232" y="1472057"/>
              <a:ext cx="7038958" cy="3422321"/>
              <a:chOff x="719998" y="1516275"/>
              <a:chExt cx="6794361" cy="3303398"/>
            </a:xfrm>
          </p:grpSpPr>
          <p:sp>
            <p:nvSpPr>
              <p:cNvPr id="21"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sp>
            <p:nvSpPr>
              <p:cNvPr id="22"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grpSp>
        <p:grpSp>
          <p:nvGrpSpPr>
            <p:cNvPr id="17" name="Google Shape;9978;p60"/>
            <p:cNvGrpSpPr/>
            <p:nvPr/>
          </p:nvGrpSpPr>
          <p:grpSpPr>
            <a:xfrm>
              <a:off x="1136550" y="1344811"/>
              <a:ext cx="7004224" cy="3422313"/>
              <a:chOff x="819248" y="1421033"/>
              <a:chExt cx="6760834" cy="3303390"/>
            </a:xfrm>
          </p:grpSpPr>
          <p:sp>
            <p:nvSpPr>
              <p:cNvPr id="19"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sp>
            <p:nvSpPr>
              <p:cNvPr id="20"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grpSp>
      </p:grpSp>
      <p:pic>
        <p:nvPicPr>
          <p:cNvPr id="23"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3558060" y="3350765"/>
            <a:ext cx="2824940" cy="6936236"/>
          </a:xfrm>
          <a:prstGeom prst="rect">
            <a:avLst/>
          </a:prstGeom>
          <a:effectLst>
            <a:outerShdw blurRad="50800" dist="38100" dir="8100000" algn="tr" rotWithShape="0">
              <a:prstClr val="black">
                <a:alpha val="40000"/>
              </a:prstClr>
            </a:outerShdw>
          </a:effectLst>
        </p:spPr>
      </p:pic>
      <p:sp>
        <p:nvSpPr>
          <p:cNvPr id="24" name="Rectangle 23"/>
          <p:cNvSpPr/>
          <p:nvPr/>
        </p:nvSpPr>
        <p:spPr>
          <a:xfrm>
            <a:off x="2312092" y="3543300"/>
            <a:ext cx="9651308" cy="5055230"/>
          </a:xfrm>
          <a:prstGeom prst="rect">
            <a:avLst/>
          </a:prstGeom>
        </p:spPr>
        <p:txBody>
          <a:bodyPr wrap="square">
            <a:spAutoFit/>
          </a:bodyPr>
          <a:lstStyle/>
          <a:p>
            <a:pPr algn="just">
              <a:lnSpc>
                <a:spcPct val="150000"/>
              </a:lnSpc>
              <a:spcAft>
                <a:spcPts val="0"/>
              </a:spcAft>
            </a:pPr>
            <a:r>
              <a:rPr lang="fr-FR" sz="3500" b="1" smtClean="0">
                <a:solidFill>
                  <a:srgbClr val="FF0000"/>
                </a:solidFill>
                <a:latin typeface="Arial" panose="020B0604020202020204" pitchFamily="34" charset="0"/>
                <a:ea typeface="Calibri" panose="020F0502020204030204" pitchFamily="34" charset="0"/>
                <a:cs typeface="Arial" panose="020B0604020202020204" pitchFamily="34" charset="0"/>
              </a:rPr>
              <a:t>Khái niệm:</a:t>
            </a: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Phản ứng tỏa nhiệt là phản ứng giải </a:t>
            </a:r>
            <a:r>
              <a:rPr lang="fr-FR" sz="3600" smtClean="0">
                <a:latin typeface="Arial" panose="020B0604020202020204" pitchFamily="34" charset="0"/>
                <a:cs typeface="Arial" panose="020B0604020202020204" pitchFamily="34" charset="0"/>
              </a:rPr>
              <a:t>phóng </a:t>
            </a:r>
            <a:r>
              <a:rPr lang="fr-FR" sz="3600">
                <a:latin typeface="Arial" panose="020B0604020202020204" pitchFamily="34" charset="0"/>
                <a:cs typeface="Arial" panose="020B0604020202020204" pitchFamily="34" charset="0"/>
              </a:rPr>
              <a:t>năng lượng dưới dạng nhiệt ra môi trường.</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Phản </a:t>
            </a:r>
            <a:r>
              <a:rPr lang="fr-FR" sz="3600">
                <a:latin typeface="Arial" panose="020B0604020202020204" pitchFamily="34" charset="0"/>
                <a:cs typeface="Arial" panose="020B0604020202020204" pitchFamily="34" charset="0"/>
              </a:rPr>
              <a:t>ứng thu nhiệt là phản ứng nhận năng lượng dưới dạng nhiệt từ môi trường trong suốt quá trình phản ứng</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151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24" dur="500"/>
                                        <p:tgtEl>
                                          <p:spTgt spid="24">
                                            <p:txEl>
                                              <p:pRg st="1" end="1"/>
                                            </p:txEl>
                                          </p:spTgt>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8"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3" name="Rectangle 2"/>
          <p:cNvSpPr/>
          <p:nvPr/>
        </p:nvSpPr>
        <p:spPr>
          <a:xfrm>
            <a:off x="4301249" y="952500"/>
            <a:ext cx="12702701" cy="1754326"/>
          </a:xfrm>
          <a:prstGeom prst="rect">
            <a:avLst/>
          </a:prstGeom>
        </p:spPr>
        <p:txBody>
          <a:bodyPr wrap="square" anchor="ctr">
            <a:spAutoFit/>
          </a:bodyPr>
          <a:lstStyle/>
          <a:p>
            <a:pPr algn="ctr">
              <a:lnSpc>
                <a:spcPct val="150000"/>
              </a:lnSpc>
            </a:pPr>
            <a:r>
              <a:rPr lang="fr-FR" sz="3600" smtClean="0">
                <a:latin typeface="Arial" panose="020B0604020202020204" pitchFamily="34" charset="0"/>
                <a:cs typeface="Arial" panose="020B0604020202020204" pitchFamily="34" charset="0"/>
              </a:rPr>
              <a:t>Nghiên </a:t>
            </a:r>
            <a:r>
              <a:rPr lang="fr-FR" sz="3600">
                <a:latin typeface="Arial" panose="020B0604020202020204" pitchFamily="34" charset="0"/>
                <a:cs typeface="Arial" panose="020B0604020202020204" pitchFamily="34" charset="0"/>
              </a:rPr>
              <a:t>cứu </a:t>
            </a:r>
            <a:r>
              <a:rPr lang="fr-FR" sz="3600" smtClean="0">
                <a:latin typeface="Arial" panose="020B0604020202020204" pitchFamily="34" charset="0"/>
                <a:cs typeface="Arial" panose="020B0604020202020204" pitchFamily="34" charset="0"/>
              </a:rPr>
              <a:t>khái </a:t>
            </a:r>
            <a:r>
              <a:rPr lang="fr-FR" sz="3600">
                <a:latin typeface="Arial" panose="020B0604020202020204" pitchFamily="34" charset="0"/>
                <a:cs typeface="Arial" panose="020B0604020202020204" pitchFamily="34" charset="0"/>
              </a:rPr>
              <a:t>niệm phản ứng tỏa nhiệt, phản ứng thu nhiệt và trả lời câu hỏi 1, 2  mục III.1 </a:t>
            </a:r>
            <a:r>
              <a:rPr lang="fr-FR" sz="3600" smtClean="0">
                <a:latin typeface="Arial" panose="020B0604020202020204" pitchFamily="34" charset="0"/>
                <a:cs typeface="Arial" panose="020B0604020202020204" pitchFamily="34" charset="0"/>
              </a:rPr>
              <a:t>(SGK tr.14):</a:t>
            </a:r>
            <a:endParaRPr lang="en-US" sz="3600">
              <a:latin typeface="Arial" panose="020B0604020202020204" pitchFamily="34" charset="0"/>
              <a:cs typeface="Arial" panose="020B0604020202020204" pitchFamily="34" charset="0"/>
            </a:endParaRPr>
          </a:p>
        </p:txBody>
      </p:sp>
      <p:sp>
        <p:nvSpPr>
          <p:cNvPr id="7" name="Rounded Rectangle 6"/>
          <p:cNvSpPr/>
          <p:nvPr/>
        </p:nvSpPr>
        <p:spPr>
          <a:xfrm>
            <a:off x="922390" y="1665940"/>
            <a:ext cx="2633650" cy="6955117"/>
          </a:xfrm>
          <a:prstGeom prst="roundRect">
            <a:avLst/>
          </a:prstGeom>
          <a:solidFill>
            <a:schemeClr val="accent4"/>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4800" b="1" smtClean="0">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pic>
        <p:nvPicPr>
          <p:cNvPr id="12" name="Picture 15"/>
          <p:cNvPicPr>
            <a:picLocks noChangeAspect="1"/>
          </p:cNvPicPr>
          <p:nvPr/>
        </p:nvPicPr>
        <p:blipFill>
          <a:blip r:embed="rId2"/>
          <a:srcRect/>
          <a:stretch>
            <a:fillRect/>
          </a:stretch>
        </p:blipFill>
        <p:spPr>
          <a:xfrm>
            <a:off x="-213661" y="-257376"/>
            <a:ext cx="1504995" cy="1923316"/>
          </a:xfrm>
          <a:prstGeom prst="rect">
            <a:avLst/>
          </a:prstGeom>
        </p:spPr>
      </p:pic>
      <p:grpSp>
        <p:nvGrpSpPr>
          <p:cNvPr id="4" name="Group 3"/>
          <p:cNvGrpSpPr/>
          <p:nvPr/>
        </p:nvGrpSpPr>
        <p:grpSpPr>
          <a:xfrm>
            <a:off x="4082140" y="3056572"/>
            <a:ext cx="13140917" cy="3231654"/>
            <a:chOff x="3966889" y="2951868"/>
            <a:chExt cx="13140917" cy="3231654"/>
          </a:xfrm>
        </p:grpSpPr>
        <p:pic>
          <p:nvPicPr>
            <p:cNvPr id="13" name="Picture 10"/>
            <p:cNvPicPr>
              <a:picLocks noChangeAspect="1"/>
            </p:cNvPicPr>
            <p:nvPr/>
          </p:nvPicPr>
          <p:blipFill>
            <a:blip r:embed="rId3"/>
            <a:srcRect/>
            <a:stretch>
              <a:fillRect/>
            </a:stretch>
          </p:blipFill>
          <p:spPr>
            <a:xfrm>
              <a:off x="3966889" y="3638407"/>
              <a:ext cx="1117910" cy="1858575"/>
            </a:xfrm>
            <a:prstGeom prst="rect">
              <a:avLst/>
            </a:prstGeom>
          </p:spPr>
        </p:pic>
        <p:sp>
          <p:nvSpPr>
            <p:cNvPr id="2" name="Rectangle 1"/>
            <p:cNvSpPr/>
            <p:nvPr/>
          </p:nvSpPr>
          <p:spPr>
            <a:xfrm>
              <a:off x="5449206" y="2951868"/>
              <a:ext cx="11658600" cy="3231654"/>
            </a:xfrm>
            <a:prstGeom prst="rect">
              <a:avLst/>
            </a:prstGeom>
          </p:spPr>
          <p:txBody>
            <a:bodyPr wrap="square">
              <a:spAutoFit/>
            </a:bodyPr>
            <a:lstStyle/>
            <a:p>
              <a:pPr lvl="0" algn="just">
                <a:lnSpc>
                  <a:spcPct val="150000"/>
                </a:lnSpc>
              </a:pPr>
              <a:r>
                <a:rPr lang="fr-FR" sz="3400">
                  <a:latin typeface="Arial" panose="020B0604020202020204" pitchFamily="34" charset="0"/>
                  <a:cs typeface="Arial" panose="020B0604020202020204" pitchFamily="34" charset="0"/>
                </a:rPr>
                <a:t>Thức ăn được tiêu hóa chuyển thành các chất dinh dưỡng. Phản ứng hóa học giữa chất dinh dưỡng với oxygen cung cấp năng lượng cho cơ thể hoạt động là phản ứng tỏa nhiệt hay thu nhiệt? </a:t>
              </a:r>
              <a:r>
                <a:rPr lang="en-US" sz="3400">
                  <a:latin typeface="Arial" panose="020B0604020202020204" pitchFamily="34" charset="0"/>
                  <a:cs typeface="Arial" panose="020B0604020202020204" pitchFamily="34" charset="0"/>
                </a:rPr>
                <a:t>Lấy thêm ví dụ về loại phản ứng này.</a:t>
              </a:r>
            </a:p>
          </p:txBody>
        </p:sp>
      </p:grpSp>
      <p:grpSp>
        <p:nvGrpSpPr>
          <p:cNvPr id="14" name="Group 13"/>
          <p:cNvGrpSpPr/>
          <p:nvPr/>
        </p:nvGrpSpPr>
        <p:grpSpPr>
          <a:xfrm>
            <a:off x="4082140" y="6669226"/>
            <a:ext cx="13139780" cy="2349874"/>
            <a:chOff x="3966889" y="3392757"/>
            <a:chExt cx="13139780" cy="2349874"/>
          </a:xfrm>
        </p:grpSpPr>
        <p:pic>
          <p:nvPicPr>
            <p:cNvPr id="15" name="Picture 10"/>
            <p:cNvPicPr>
              <a:picLocks noChangeAspect="1"/>
            </p:cNvPicPr>
            <p:nvPr/>
          </p:nvPicPr>
          <p:blipFill>
            <a:blip r:embed="rId3"/>
            <a:srcRect/>
            <a:stretch>
              <a:fillRect/>
            </a:stretch>
          </p:blipFill>
          <p:spPr>
            <a:xfrm>
              <a:off x="3966889" y="3638407"/>
              <a:ext cx="1117910" cy="1858575"/>
            </a:xfrm>
            <a:prstGeom prst="rect">
              <a:avLst/>
            </a:prstGeom>
          </p:spPr>
        </p:pic>
        <p:sp>
          <p:nvSpPr>
            <p:cNvPr id="16" name="Rectangle 15"/>
            <p:cNvSpPr/>
            <p:nvPr/>
          </p:nvSpPr>
          <p:spPr>
            <a:xfrm>
              <a:off x="5448069" y="3392757"/>
              <a:ext cx="11658600" cy="2349874"/>
            </a:xfrm>
            <a:prstGeom prst="rect">
              <a:avLst/>
            </a:prstGeom>
          </p:spPr>
          <p:txBody>
            <a:bodyPr wrap="square">
              <a:spAutoFit/>
            </a:bodyPr>
            <a:lstStyle/>
            <a:p>
              <a:pPr lvl="0" algn="just">
                <a:lnSpc>
                  <a:spcPct val="150000"/>
                </a:lnSpc>
              </a:pPr>
              <a:r>
                <a:rPr lang="en-US" sz="3400">
                  <a:latin typeface="Arial" panose="020B0604020202020204" pitchFamily="34" charset="0"/>
                  <a:cs typeface="Arial" panose="020B0604020202020204" pitchFamily="34" charset="0"/>
                </a:rPr>
                <a:t>Quá trình nung đá vôi </a:t>
              </a:r>
              <a:r>
                <a:rPr lang="en-US" sz="3400" smtClean="0">
                  <a:latin typeface="Arial" panose="020B0604020202020204" pitchFamily="34" charset="0"/>
                  <a:cs typeface="Arial" panose="020B0604020202020204" pitchFamily="34" charset="0"/>
                </a:rPr>
                <a:t>(CaCO</a:t>
              </a:r>
              <a:r>
                <a:rPr lang="en-US" sz="3400" baseline="-25000" smtClean="0">
                  <a:latin typeface="Arial" panose="020B0604020202020204" pitchFamily="34" charset="0"/>
                  <a:cs typeface="Arial" panose="020B0604020202020204" pitchFamily="34" charset="0"/>
                </a:rPr>
                <a:t>3</a:t>
              </a:r>
              <a:r>
                <a:rPr lang="en-US" sz="3400">
                  <a:latin typeface="Arial" panose="020B0604020202020204" pitchFamily="34" charset="0"/>
                  <a:cs typeface="Arial" panose="020B0604020202020204" pitchFamily="34" charset="0"/>
                </a:rPr>
                <a:t>) thành vôi sống CaO và chất khí carbon dioxide (CO</a:t>
              </a:r>
              <a:r>
                <a:rPr lang="en-US" sz="3400" baseline="-25000">
                  <a:latin typeface="Arial" panose="020B0604020202020204" pitchFamily="34" charset="0"/>
                  <a:cs typeface="Arial" panose="020B0604020202020204" pitchFamily="34" charset="0"/>
                </a:rPr>
                <a:t>2</a:t>
              </a:r>
              <a:r>
                <a:rPr lang="en-US" sz="3400">
                  <a:latin typeface="Arial" panose="020B0604020202020204" pitchFamily="34" charset="0"/>
                  <a:cs typeface="Arial" panose="020B0604020202020204" pitchFamily="34" charset="0"/>
                </a:rPr>
                <a:t>) cần cung cấp năng lượng (dạng nhiệt). Đây là phản ứng tỏa nhiệt hay thu nhiệt? </a:t>
              </a:r>
            </a:p>
          </p:txBody>
        </p:sp>
      </p:grpSp>
    </p:spTree>
    <p:extLst>
      <p:ext uri="{BB962C8B-B14F-4D97-AF65-F5344CB8AC3E}">
        <p14:creationId xmlns:p14="http://schemas.microsoft.com/office/powerpoint/2010/main" val="2860973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15"/>
          <p:cNvPicPr>
            <a:picLocks noChangeAspect="1"/>
          </p:cNvPicPr>
          <p:nvPr/>
        </p:nvPicPr>
        <p:blipFill>
          <a:blip r:embed="rId2"/>
          <a:srcRect/>
          <a:stretch>
            <a:fillRect/>
          </a:stretch>
        </p:blipFill>
        <p:spPr>
          <a:xfrm>
            <a:off x="-213661" y="-257376"/>
            <a:ext cx="1504995" cy="1923316"/>
          </a:xfrm>
          <a:prstGeom prst="rect">
            <a:avLst/>
          </a:prstGeom>
        </p:spPr>
      </p:pic>
      <p:pic>
        <p:nvPicPr>
          <p:cNvPr id="1026" name="Picture 2" descr="https://o.remove.bg/downloads/26e3ce7e-7c1d-434a-87d3-d21d5449055d/image-removebg-pr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b="2675"/>
          <a:stretch/>
        </p:blipFill>
        <p:spPr bwMode="auto">
          <a:xfrm>
            <a:off x="1143000" y="4442421"/>
            <a:ext cx="5859922" cy="536849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391400" y="1442721"/>
            <a:ext cx="9525000" cy="6062980"/>
            <a:chOff x="247652" y="2875226"/>
            <a:chExt cx="9525000" cy="6062980"/>
          </a:xfrm>
        </p:grpSpPr>
        <p:sp>
          <p:nvSpPr>
            <p:cNvPr id="13" name="Rectangle 12"/>
            <p:cNvSpPr/>
            <p:nvPr/>
          </p:nvSpPr>
          <p:spPr>
            <a:xfrm>
              <a:off x="247652" y="3317934"/>
              <a:ext cx="9525000" cy="5620272"/>
            </a:xfrm>
            <a:prstGeom prst="rect">
              <a:avLst/>
            </a:prstGeom>
            <a:solidFill>
              <a:schemeClr val="accent6">
                <a:lumMod val="20000"/>
                <a:lumOff val="80000"/>
              </a:schemeClr>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4549736" y="2875226"/>
              <a:ext cx="920832" cy="885415"/>
            </a:xfrm>
            <a:prstGeom prst="rect">
              <a:avLst/>
            </a:prstGeom>
          </p:spPr>
        </p:pic>
      </p:grpSp>
      <p:sp>
        <p:nvSpPr>
          <p:cNvPr id="2" name="Rectangle 1"/>
          <p:cNvSpPr/>
          <p:nvPr/>
        </p:nvSpPr>
        <p:spPr>
          <a:xfrm>
            <a:off x="7813796" y="2781300"/>
            <a:ext cx="8686800" cy="424731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600">
                <a:latin typeface="Arial" panose="020B0604020202020204" pitchFamily="34" charset="0"/>
                <a:ea typeface="Calibri" panose="020F0502020204030204" pitchFamily="34" charset="0"/>
                <a:cs typeface="Arial" panose="020B0604020202020204" pitchFamily="34" charset="0"/>
              </a:rPr>
              <a:t>Quá trình tiêu hóa thức ăn cung cấp năng lượng cho cơ thể hoạt động là phản ứng tỏa nhiệt. </a:t>
            </a:r>
            <a:endParaRPr lang="fr-FR" sz="360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ea typeface="Calibri" panose="020F0502020204030204" pitchFamily="34" charset="0"/>
                <a:cs typeface="Arial" panose="020B0604020202020204" pitchFamily="34" charset="0"/>
              </a:rPr>
              <a:t>Ví </a:t>
            </a:r>
            <a:r>
              <a:rPr lang="fr-FR" sz="3600">
                <a:latin typeface="Arial" panose="020B0604020202020204" pitchFamily="34" charset="0"/>
                <a:ea typeface="Calibri" panose="020F0502020204030204" pitchFamily="34" charset="0"/>
                <a:cs typeface="Arial" panose="020B0604020202020204" pitchFamily="34" charset="0"/>
              </a:rPr>
              <a:t>dụ khác về phản ứng </a:t>
            </a:r>
            <a:r>
              <a:rPr lang="fr-FR" sz="3600" smtClean="0">
                <a:latin typeface="Arial" panose="020B0604020202020204" pitchFamily="34" charset="0"/>
                <a:ea typeface="Calibri" panose="020F0502020204030204" pitchFamily="34" charset="0"/>
                <a:cs typeface="Arial" panose="020B0604020202020204" pitchFamily="34" charset="0"/>
              </a:rPr>
              <a:t>toả </a:t>
            </a:r>
            <a:r>
              <a:rPr lang="fr-FR" sz="3600">
                <a:latin typeface="Arial" panose="020B0604020202020204" pitchFamily="34" charset="0"/>
                <a:ea typeface="Calibri" panose="020F0502020204030204" pitchFamily="34" charset="0"/>
                <a:cs typeface="Arial" panose="020B0604020202020204" pitchFamily="34" charset="0"/>
              </a:rPr>
              <a:t>nhiệt: đốt cháy than, cồn, gas,…</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4548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15"/>
          <p:cNvPicPr>
            <a:picLocks noChangeAspect="1"/>
          </p:cNvPicPr>
          <p:nvPr/>
        </p:nvPicPr>
        <p:blipFill>
          <a:blip r:embed="rId2"/>
          <a:srcRect/>
          <a:stretch>
            <a:fillRect/>
          </a:stretch>
        </p:blipFill>
        <p:spPr>
          <a:xfrm>
            <a:off x="-213661" y="-257376"/>
            <a:ext cx="1504995" cy="1923316"/>
          </a:xfrm>
          <a:prstGeom prst="rect">
            <a:avLst/>
          </a:prstGeom>
        </p:spPr>
      </p:pic>
      <p:grpSp>
        <p:nvGrpSpPr>
          <p:cNvPr id="11" name="Group 10"/>
          <p:cNvGrpSpPr/>
          <p:nvPr/>
        </p:nvGrpSpPr>
        <p:grpSpPr>
          <a:xfrm>
            <a:off x="1600200" y="1442720"/>
            <a:ext cx="9677400" cy="6215379"/>
            <a:chOff x="247652" y="2875225"/>
            <a:chExt cx="9677400" cy="6215379"/>
          </a:xfrm>
        </p:grpSpPr>
        <p:sp>
          <p:nvSpPr>
            <p:cNvPr id="13" name="Rectangle 12"/>
            <p:cNvSpPr/>
            <p:nvPr/>
          </p:nvSpPr>
          <p:spPr>
            <a:xfrm>
              <a:off x="247652" y="3317933"/>
              <a:ext cx="9677400" cy="5772671"/>
            </a:xfrm>
            <a:prstGeom prst="rect">
              <a:avLst/>
            </a:prstGeom>
            <a:solidFill>
              <a:schemeClr val="accent6">
                <a:lumMod val="20000"/>
                <a:lumOff val="80000"/>
              </a:schemeClr>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4625936" y="2875225"/>
              <a:ext cx="920832" cy="885415"/>
            </a:xfrm>
            <a:prstGeom prst="rect">
              <a:avLst/>
            </a:prstGeom>
          </p:spPr>
        </p:pic>
      </p:grpSp>
      <p:sp>
        <p:nvSpPr>
          <p:cNvPr id="2" name="Rectangle 1"/>
          <p:cNvSpPr/>
          <p:nvPr/>
        </p:nvSpPr>
        <p:spPr>
          <a:xfrm>
            <a:off x="2078098" y="2563459"/>
            <a:ext cx="8721604" cy="4801314"/>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fr-FR" sz="3400">
                <a:latin typeface="Arial" panose="020B0604020202020204" pitchFamily="34" charset="0"/>
                <a:cs typeface="Arial" panose="020B0604020202020204" pitchFamily="34" charset="0"/>
              </a:rPr>
              <a:t>Quá trình nung đá vôi là phản ứng thu nhiệt vì cần cung cấp năng lượng từ phản ứng đốt cháy than đá. </a:t>
            </a:r>
            <a:endParaRPr lang="fr-FR" sz="3400" smtClean="0">
              <a:latin typeface="Arial" panose="020B060402020202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fr-FR" sz="3400" smtClean="0">
                <a:latin typeface="Arial" panose="020B0604020202020204" pitchFamily="34" charset="0"/>
                <a:cs typeface="Arial" panose="020B0604020202020204" pitchFamily="34" charset="0"/>
              </a:rPr>
              <a:t>Ví </a:t>
            </a:r>
            <a:r>
              <a:rPr lang="fr-FR" sz="3400">
                <a:latin typeface="Arial" panose="020B0604020202020204" pitchFamily="34" charset="0"/>
                <a:cs typeface="Arial" panose="020B0604020202020204" pitchFamily="34" charset="0"/>
              </a:rPr>
              <a:t>dụ về phản ứng thu </a:t>
            </a:r>
            <a:r>
              <a:rPr lang="fr-FR" sz="3400" smtClean="0">
                <a:latin typeface="Arial" panose="020B0604020202020204" pitchFamily="34" charset="0"/>
                <a:cs typeface="Arial" panose="020B0604020202020204" pitchFamily="34" charset="0"/>
              </a:rPr>
              <a:t>nhiệt: </a:t>
            </a:r>
            <a:r>
              <a:rPr lang="fr-FR" sz="3400">
                <a:latin typeface="Arial" panose="020B0604020202020204" pitchFamily="34" charset="0"/>
                <a:cs typeface="Arial" panose="020B0604020202020204" pitchFamily="34" charset="0"/>
              </a:rPr>
              <a:t>phản ứng phân hủy potassium permanganate, amonium chloride, aluminium hydroxide,..</a:t>
            </a:r>
            <a:endParaRPr lang="en-US" sz="3400">
              <a:latin typeface="Arial" panose="020B0604020202020204" pitchFamily="34" charset="0"/>
              <a:cs typeface="Arial" panose="020B0604020202020204" pitchFamily="34" charset="0"/>
            </a:endParaRPr>
          </a:p>
        </p:txBody>
      </p:sp>
      <p:pic>
        <p:nvPicPr>
          <p:cNvPr id="2050" name="Picture 2" descr="https://o.remove.bg/downloads/a604bec4-0907-4113-be08-7230e486ccb7/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4800" y="4457700"/>
            <a:ext cx="5187147"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4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AD9C"/>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0" name="Rectangle 9"/>
          <p:cNvSpPr/>
          <p:nvPr/>
        </p:nvSpPr>
        <p:spPr>
          <a:xfrm>
            <a:off x="0" y="952500"/>
            <a:ext cx="12573000" cy="1143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600" b="1" smtClean="0">
                <a:solidFill>
                  <a:schemeClr val="bg1"/>
                </a:solidFill>
                <a:latin typeface="Arial" panose="020B0604020202020204" pitchFamily="34" charset="0"/>
                <a:cs typeface="Arial" panose="020B0604020202020204" pitchFamily="34" charset="0"/>
              </a:rPr>
              <a:t>2. Ứng dụng của phản ứng toả nhiệt</a:t>
            </a:r>
            <a:endParaRPr lang="en-US" sz="4600" b="1" dirty="0">
              <a:solidFill>
                <a:schemeClr val="bg1"/>
              </a:solidFill>
              <a:latin typeface="Arial" panose="020B0604020202020204" pitchFamily="34" charset="0"/>
              <a:cs typeface="Arial" panose="020B0604020202020204" pitchFamily="34" charset="0"/>
            </a:endParaRPr>
          </a:p>
        </p:txBody>
      </p:sp>
      <p:sp>
        <p:nvSpPr>
          <p:cNvPr id="18" name="Rounded Rectangle 17"/>
          <p:cNvSpPr/>
          <p:nvPr/>
        </p:nvSpPr>
        <p:spPr>
          <a:xfrm>
            <a:off x="3143247" y="2628900"/>
            <a:ext cx="12001502" cy="2057400"/>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spcAft>
                <a:spcPts val="0"/>
              </a:spcAft>
            </a:pPr>
            <a:r>
              <a:rPr lang="fr-FR" sz="3600" smtClean="0">
                <a:solidFill>
                  <a:schemeClr val="tx1"/>
                </a:solidFill>
                <a:latin typeface="Arial" panose="020B0604020202020204" pitchFamily="34" charset="0"/>
                <a:cs typeface="Arial" panose="020B0604020202020204" pitchFamily="34" charset="0"/>
              </a:rPr>
              <a:t>Phản </a:t>
            </a:r>
            <a:r>
              <a:rPr lang="fr-FR" sz="3600">
                <a:solidFill>
                  <a:schemeClr val="tx1"/>
                </a:solidFill>
                <a:latin typeface="Arial" panose="020B0604020202020204" pitchFamily="34" charset="0"/>
                <a:cs typeface="Arial" panose="020B0604020202020204" pitchFamily="34" charset="0"/>
              </a:rPr>
              <a:t>ứng </a:t>
            </a:r>
            <a:r>
              <a:rPr lang="fr-FR" sz="3600" smtClean="0">
                <a:solidFill>
                  <a:schemeClr val="tx1"/>
                </a:solidFill>
                <a:latin typeface="Arial" panose="020B0604020202020204" pitchFamily="34" charset="0"/>
                <a:cs typeface="Arial" panose="020B0604020202020204" pitchFamily="34" charset="0"/>
              </a:rPr>
              <a:t>toả </a:t>
            </a:r>
            <a:r>
              <a:rPr lang="fr-FR" sz="3600">
                <a:solidFill>
                  <a:schemeClr val="tx1"/>
                </a:solidFill>
                <a:latin typeface="Arial" panose="020B0604020202020204" pitchFamily="34" charset="0"/>
                <a:cs typeface="Arial" panose="020B0604020202020204" pitchFamily="34" charset="0"/>
              </a:rPr>
              <a:t>nhiệt có vai trò quan trọng trong cuộc </a:t>
            </a:r>
            <a:r>
              <a:rPr lang="fr-FR" sz="3600" smtClean="0">
                <a:solidFill>
                  <a:schemeClr val="tx1"/>
                </a:solidFill>
                <a:latin typeface="Arial" panose="020B0604020202020204" pitchFamily="34" charset="0"/>
                <a:cs typeface="Arial" panose="020B0604020202020204" pitchFamily="34" charset="0"/>
              </a:rPr>
              <a:t>sống vì chúng cung cấp năng lượng cho:</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nvGrpSpPr>
          <p:cNvPr id="6" name="Group 5"/>
          <p:cNvGrpSpPr/>
          <p:nvPr/>
        </p:nvGrpSpPr>
        <p:grpSpPr>
          <a:xfrm>
            <a:off x="1524000" y="5334653"/>
            <a:ext cx="4038600" cy="4152246"/>
            <a:chOff x="1524000" y="5066584"/>
            <a:chExt cx="4038600" cy="4152246"/>
          </a:xfrm>
        </p:grpSpPr>
        <p:pic>
          <p:nvPicPr>
            <p:cNvPr id="4" name="Picture 3"/>
            <p:cNvPicPr>
              <a:picLocks noChangeAspect="1"/>
            </p:cNvPicPr>
            <p:nvPr/>
          </p:nvPicPr>
          <p:blipFill>
            <a:blip r:embed="rId2"/>
            <a:stretch>
              <a:fillRect/>
            </a:stretch>
          </p:blipFill>
          <p:spPr>
            <a:xfrm>
              <a:off x="1524000" y="5066584"/>
              <a:ext cx="4038600" cy="3196917"/>
            </a:xfrm>
            <a:prstGeom prst="rect">
              <a:avLst/>
            </a:prstGeom>
          </p:spPr>
        </p:pic>
        <p:sp>
          <p:nvSpPr>
            <p:cNvPr id="5" name="Rectangle 4"/>
            <p:cNvSpPr/>
            <p:nvPr/>
          </p:nvSpPr>
          <p:spPr>
            <a:xfrm>
              <a:off x="2476341" y="8572499"/>
              <a:ext cx="2133918"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Sinh </a:t>
              </a:r>
              <a:r>
                <a:rPr lang="fr-FR" sz="3600">
                  <a:latin typeface="Arial" panose="020B0604020202020204" pitchFamily="34" charset="0"/>
                  <a:ea typeface="Calibri" panose="020F0502020204030204" pitchFamily="34" charset="0"/>
                  <a:cs typeface="Arial" panose="020B0604020202020204" pitchFamily="34" charset="0"/>
                </a:rPr>
                <a:t>hoạt</a:t>
              </a:r>
              <a:endParaRPr lang="en-US" sz="3600">
                <a:latin typeface="Arial" panose="020B0604020202020204" pitchFamily="34" charset="0"/>
                <a:cs typeface="Arial" panose="020B0604020202020204" pitchFamily="34" charset="0"/>
              </a:endParaRPr>
            </a:p>
          </p:txBody>
        </p:sp>
      </p:grpSp>
      <p:grpSp>
        <p:nvGrpSpPr>
          <p:cNvPr id="11" name="Group 10"/>
          <p:cNvGrpSpPr/>
          <p:nvPr/>
        </p:nvGrpSpPr>
        <p:grpSpPr>
          <a:xfrm>
            <a:off x="6616052" y="5215380"/>
            <a:ext cx="3442348" cy="4271520"/>
            <a:chOff x="6629400" y="5143499"/>
            <a:chExt cx="3442348" cy="4271520"/>
          </a:xfrm>
        </p:grpSpPr>
        <p:pic>
          <p:nvPicPr>
            <p:cNvPr id="7" name="Picture 6"/>
            <p:cNvPicPr>
              <a:picLocks noChangeAspect="1"/>
            </p:cNvPicPr>
            <p:nvPr/>
          </p:nvPicPr>
          <p:blipFill>
            <a:blip r:embed="rId3"/>
            <a:stretch>
              <a:fillRect/>
            </a:stretch>
          </p:blipFill>
          <p:spPr>
            <a:xfrm>
              <a:off x="6629400" y="5143499"/>
              <a:ext cx="3442348" cy="3316189"/>
            </a:xfrm>
            <a:prstGeom prst="rect">
              <a:avLst/>
            </a:prstGeom>
          </p:spPr>
        </p:pic>
        <p:sp>
          <p:nvSpPr>
            <p:cNvPr id="26" name="Rectangle 25"/>
            <p:cNvSpPr/>
            <p:nvPr/>
          </p:nvSpPr>
          <p:spPr>
            <a:xfrm>
              <a:off x="7271538" y="8768688"/>
              <a:ext cx="2005677"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Sản xuất</a:t>
              </a:r>
              <a:endParaRPr lang="en-US" sz="3600">
                <a:latin typeface="Arial" panose="020B0604020202020204" pitchFamily="34" charset="0"/>
                <a:cs typeface="Arial" panose="020B0604020202020204" pitchFamily="34" charset="0"/>
              </a:endParaRPr>
            </a:p>
          </p:txBody>
        </p:sp>
      </p:grpSp>
      <p:grpSp>
        <p:nvGrpSpPr>
          <p:cNvPr id="13" name="Group 12"/>
          <p:cNvGrpSpPr/>
          <p:nvPr/>
        </p:nvGrpSpPr>
        <p:grpSpPr>
          <a:xfrm>
            <a:off x="10887300" y="5317306"/>
            <a:ext cx="6181500" cy="4169593"/>
            <a:chOff x="8577242" y="5245425"/>
            <a:chExt cx="6181500" cy="4169593"/>
          </a:xfrm>
        </p:grpSpPr>
        <p:pic>
          <p:nvPicPr>
            <p:cNvPr id="12" name="Picture 11"/>
            <p:cNvPicPr>
              <a:picLocks noChangeAspect="1"/>
            </p:cNvPicPr>
            <p:nvPr/>
          </p:nvPicPr>
          <p:blipFill>
            <a:blip r:embed="rId4"/>
            <a:stretch>
              <a:fillRect/>
            </a:stretch>
          </p:blipFill>
          <p:spPr>
            <a:xfrm>
              <a:off x="9238985" y="5245425"/>
              <a:ext cx="4858015" cy="3214264"/>
            </a:xfrm>
            <a:prstGeom prst="rect">
              <a:avLst/>
            </a:prstGeom>
          </p:spPr>
        </p:pic>
        <p:sp>
          <p:nvSpPr>
            <p:cNvPr id="28" name="Rectangle 27"/>
            <p:cNvSpPr/>
            <p:nvPr/>
          </p:nvSpPr>
          <p:spPr>
            <a:xfrm>
              <a:off x="8577242" y="8768687"/>
              <a:ext cx="6181500"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Vận hành động cơ, thiết bị,…</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77136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par>
                                <p:cTn id="19" presetID="1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par>
                                <p:cTn id="23" presetID="12" presetClass="entr" presetSubtype="2"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8" name="Picture 6"/>
          <p:cNvPicPr>
            <a:picLocks noChangeAspect="1"/>
          </p:cNvPicPr>
          <p:nvPr/>
        </p:nvPicPr>
        <p:blipFill>
          <a:blip r:embed="rId2"/>
          <a:srcRect/>
          <a:stretch>
            <a:fillRect/>
          </a:stretch>
        </p:blipFill>
        <p:spPr>
          <a:xfrm>
            <a:off x="-228600" y="58413"/>
            <a:ext cx="1718062" cy="1808487"/>
          </a:xfrm>
          <a:prstGeom prst="rect">
            <a:avLst/>
          </a:prstGeom>
        </p:spPr>
      </p:pic>
      <p:sp>
        <p:nvSpPr>
          <p:cNvPr id="11" name="Rectangle 10"/>
          <p:cNvSpPr/>
          <p:nvPr/>
        </p:nvSpPr>
        <p:spPr>
          <a:xfrm>
            <a:off x="1600200" y="952500"/>
            <a:ext cx="15081317" cy="2516073"/>
          </a:xfrm>
          <a:prstGeom prst="rect">
            <a:avLst/>
          </a:prstGeom>
        </p:spPr>
        <p:txBody>
          <a:bodyPr wrap="square">
            <a:spAutoFit/>
          </a:bodyPr>
          <a:lstStyle/>
          <a:p>
            <a:pPr lvl="0" algn="just">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Than, xăng, dầu,… là nhiên liệu hóa thạch, được sử dụng chủ yếu cho các ngành sản xuất và hoạt động nào của con người? Em hãy sưu tầm hình ảnh và trình bày về ứng dụng của các nhiên liệu này trong đời sống?</a:t>
            </a:r>
          </a:p>
        </p:txBody>
      </p:sp>
      <p:sp>
        <p:nvSpPr>
          <p:cNvPr id="15" name="Rounded Rectangle 14"/>
          <p:cNvSpPr/>
          <p:nvPr/>
        </p:nvSpPr>
        <p:spPr>
          <a:xfrm>
            <a:off x="1752600" y="3946692"/>
            <a:ext cx="6934200" cy="2187408"/>
          </a:xfrm>
          <a:prstGeom prst="roundRect">
            <a:avLst/>
          </a:prstGeom>
          <a:solidFill>
            <a:schemeClr val="bg1"/>
          </a:solidFill>
          <a:ln>
            <a:solidFill>
              <a:srgbClr val="00AD9C"/>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smtClean="0">
                <a:solidFill>
                  <a:schemeClr val="tx1"/>
                </a:solidFill>
                <a:latin typeface="Arial" panose="020B0604020202020204" pitchFamily="34" charset="0"/>
                <a:cs typeface="Arial" panose="020B0604020202020204" pitchFamily="34" charset="0"/>
              </a:rPr>
              <a:t>Làm </a:t>
            </a:r>
            <a:r>
              <a:rPr lang="fr-FR" sz="3500">
                <a:solidFill>
                  <a:schemeClr val="tx1"/>
                </a:solidFill>
                <a:latin typeface="Arial" panose="020B0604020202020204" pitchFamily="34" charset="0"/>
                <a:cs typeface="Arial" panose="020B0604020202020204" pitchFamily="34" charset="0"/>
              </a:rPr>
              <a:t>chất đốt cung cấp năng lượng cho sinh hoạt và sản xuất</a:t>
            </a:r>
            <a:endParaRPr lang="en-US" sz="3500" b="1">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9601200" y="3946692"/>
            <a:ext cx="6934200" cy="2187408"/>
          </a:xfrm>
          <a:prstGeom prst="roundRect">
            <a:avLst/>
          </a:prstGeom>
          <a:solidFill>
            <a:schemeClr val="bg1"/>
          </a:solidFill>
          <a:ln>
            <a:solidFill>
              <a:srgbClr val="00AD9C"/>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smtClean="0">
                <a:solidFill>
                  <a:schemeClr val="tx1"/>
                </a:solidFill>
                <a:latin typeface="Arial" panose="020B0604020202020204" pitchFamily="34" charset="0"/>
                <a:cs typeface="Arial" panose="020B0604020202020204" pitchFamily="34" charset="0"/>
              </a:rPr>
              <a:t>Vận </a:t>
            </a:r>
            <a:r>
              <a:rPr lang="fr-FR" sz="3500">
                <a:solidFill>
                  <a:schemeClr val="tx1"/>
                </a:solidFill>
                <a:latin typeface="Arial" panose="020B0604020202020204" pitchFamily="34" charset="0"/>
                <a:cs typeface="Arial" panose="020B0604020202020204" pitchFamily="34" charset="0"/>
              </a:rPr>
              <a:t>hành động cơ thiết bị máy công nghiệp</a:t>
            </a:r>
            <a:endParaRPr lang="en-US" sz="3500" b="1">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1752600" y="6743700"/>
            <a:ext cx="6934200" cy="2475763"/>
          </a:xfrm>
          <a:prstGeom prst="roundRect">
            <a:avLst/>
          </a:prstGeom>
          <a:solidFill>
            <a:schemeClr val="bg1"/>
          </a:solidFill>
          <a:ln>
            <a:solidFill>
              <a:srgbClr val="00AD9C"/>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smtClean="0">
                <a:solidFill>
                  <a:schemeClr val="tx1"/>
                </a:solidFill>
                <a:latin typeface="Arial" panose="020B0604020202020204" pitchFamily="34" charset="0"/>
                <a:cs typeface="Arial" panose="020B0604020202020204" pitchFamily="34" charset="0"/>
              </a:rPr>
              <a:t>Cung cấp cho các phương </a:t>
            </a:r>
            <a:r>
              <a:rPr lang="fr-FR" sz="3500">
                <a:solidFill>
                  <a:schemeClr val="tx1"/>
                </a:solidFill>
                <a:latin typeface="Arial" panose="020B0604020202020204" pitchFamily="34" charset="0"/>
                <a:cs typeface="Arial" panose="020B0604020202020204" pitchFamily="34" charset="0"/>
              </a:rPr>
              <a:t>tiện giao thông</a:t>
            </a:r>
            <a:endParaRPr lang="en-US" sz="3500" b="1">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9601200" y="6743700"/>
            <a:ext cx="6934200" cy="2475763"/>
          </a:xfrm>
          <a:prstGeom prst="roundRect">
            <a:avLst/>
          </a:prstGeom>
          <a:solidFill>
            <a:schemeClr val="bg1"/>
          </a:solidFill>
          <a:ln>
            <a:solidFill>
              <a:srgbClr val="00AD9C"/>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a:solidFill>
                  <a:schemeClr val="tx1"/>
                </a:solidFill>
                <a:latin typeface="Arial" panose="020B0604020202020204" pitchFamily="34" charset="0"/>
                <a:cs typeface="Arial" panose="020B0604020202020204" pitchFamily="34" charset="0"/>
              </a:rPr>
              <a:t>L</a:t>
            </a:r>
            <a:r>
              <a:rPr lang="fr-FR" sz="3500" smtClean="0">
                <a:solidFill>
                  <a:schemeClr val="tx1"/>
                </a:solidFill>
                <a:latin typeface="Arial" panose="020B0604020202020204" pitchFamily="34" charset="0"/>
                <a:cs typeface="Arial" panose="020B0604020202020204" pitchFamily="34" charset="0"/>
              </a:rPr>
              <a:t>àm </a:t>
            </a:r>
            <a:r>
              <a:rPr lang="fr-FR" sz="3500">
                <a:solidFill>
                  <a:schemeClr val="tx1"/>
                </a:solidFill>
                <a:latin typeface="Arial" panose="020B0604020202020204" pitchFamily="34" charset="0"/>
                <a:cs typeface="Arial" panose="020B0604020202020204" pitchFamily="34" charset="0"/>
              </a:rPr>
              <a:t>nguyên liệu cho </a:t>
            </a:r>
            <a:r>
              <a:rPr lang="fr-FR" sz="3500" smtClean="0">
                <a:solidFill>
                  <a:schemeClr val="tx1"/>
                </a:solidFill>
                <a:latin typeface="Arial" panose="020B0604020202020204" pitchFamily="34" charset="0"/>
                <a:cs typeface="Arial" panose="020B0604020202020204" pitchFamily="34" charset="0"/>
              </a:rPr>
              <a:t>các </a:t>
            </a:r>
            <a:r>
              <a:rPr lang="fr-FR" sz="3500">
                <a:solidFill>
                  <a:schemeClr val="tx1"/>
                </a:solidFill>
                <a:latin typeface="Arial" panose="020B0604020202020204" pitchFamily="34" charset="0"/>
                <a:cs typeface="Arial" panose="020B0604020202020204" pitchFamily="34" charset="0"/>
              </a:rPr>
              <a:t>ngành công </a:t>
            </a:r>
            <a:r>
              <a:rPr lang="fr-FR" sz="3500" smtClean="0">
                <a:solidFill>
                  <a:schemeClr val="tx1"/>
                </a:solidFill>
                <a:latin typeface="Arial" panose="020B0604020202020204" pitchFamily="34" charset="0"/>
                <a:cs typeface="Arial" panose="020B0604020202020204" pitchFamily="34" charset="0"/>
              </a:rPr>
              <a:t>nghiệp: hóa </a:t>
            </a:r>
            <a:r>
              <a:rPr lang="fr-FR" sz="3500">
                <a:solidFill>
                  <a:schemeClr val="tx1"/>
                </a:solidFill>
                <a:latin typeface="Arial" panose="020B0604020202020204" pitchFamily="34" charset="0"/>
                <a:cs typeface="Arial" panose="020B0604020202020204" pitchFamily="34" charset="0"/>
              </a:rPr>
              <a:t>mĩ phẩm, dược phẩm</a:t>
            </a:r>
            <a:endParaRPr lang="en-US" sz="3500" b="1">
              <a:solidFill>
                <a:schemeClr val="tx1"/>
              </a:solidFill>
              <a:latin typeface="Arial" panose="020B0604020202020204" pitchFamily="34" charset="0"/>
              <a:cs typeface="Arial" panose="020B0604020202020204" pitchFamily="34" charset="0"/>
            </a:endParaRPr>
          </a:p>
        </p:txBody>
      </p:sp>
      <p:pic>
        <p:nvPicPr>
          <p:cNvPr id="21" name="Picture 7"/>
          <p:cNvPicPr>
            <a:picLocks noChangeAspect="1"/>
          </p:cNvPicPr>
          <p:nvPr/>
        </p:nvPicPr>
        <p:blipFill>
          <a:blip r:embed="rId3"/>
          <a:srcRect/>
          <a:stretch>
            <a:fillRect/>
          </a:stretch>
        </p:blipFill>
        <p:spPr>
          <a:xfrm>
            <a:off x="16535400" y="7658100"/>
            <a:ext cx="1524000" cy="2870958"/>
          </a:xfrm>
          <a:prstGeom prst="rect">
            <a:avLst/>
          </a:prstGeom>
        </p:spPr>
      </p:pic>
    </p:spTree>
    <p:extLst>
      <p:ext uri="{BB962C8B-B14F-4D97-AF65-F5344CB8AC3E}">
        <p14:creationId xmlns:p14="http://schemas.microsoft.com/office/powerpoint/2010/main" val="2022899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8" name="Picture 6"/>
          <p:cNvPicPr>
            <a:picLocks noChangeAspect="1"/>
          </p:cNvPicPr>
          <p:nvPr/>
        </p:nvPicPr>
        <p:blipFill>
          <a:blip r:embed="rId2"/>
          <a:srcRect/>
          <a:stretch>
            <a:fillRect/>
          </a:stretch>
        </p:blipFill>
        <p:spPr>
          <a:xfrm>
            <a:off x="-228600" y="58413"/>
            <a:ext cx="1718062" cy="1808487"/>
          </a:xfrm>
          <a:prstGeom prst="rect">
            <a:avLst/>
          </a:prstGeom>
        </p:spPr>
      </p:pic>
      <p:sp>
        <p:nvSpPr>
          <p:cNvPr id="11" name="Rectangle 10"/>
          <p:cNvSpPr/>
          <p:nvPr/>
        </p:nvSpPr>
        <p:spPr>
          <a:xfrm>
            <a:off x="1600200" y="952500"/>
            <a:ext cx="15081317" cy="2516073"/>
          </a:xfrm>
          <a:prstGeom prst="rect">
            <a:avLst/>
          </a:prstGeom>
        </p:spPr>
        <p:txBody>
          <a:bodyPr wrap="square">
            <a:spAutoFit/>
          </a:bodyPr>
          <a:lstStyle/>
          <a:p>
            <a:pPr lvl="0" algn="just">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Than, xăng, dầu,… là nhiên liệu hóa thạch, được sử dụng chủ yếu cho các ngành sản xuất và hoạt động nào của con người? Em hãy sưu tầm hình ảnh và trình bày về ứng dụng của các nhiên liệu này trong đời sống?</a:t>
            </a:r>
          </a:p>
        </p:txBody>
      </p:sp>
      <p:pic>
        <p:nvPicPr>
          <p:cNvPr id="3074" name="Picture 2" descr="Than không khói hàng xuất khẩu hộp 2kg cao cấp dùng cho gia đình .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5340" b="5059"/>
          <a:stretch/>
        </p:blipFill>
        <p:spPr bwMode="auto">
          <a:xfrm>
            <a:off x="897983" y="4381500"/>
            <a:ext cx="4963977" cy="44477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Đổ xăng ra sao để tiết kiệm tiền khi giá nhiên liệu cao kỷ lục?"/>
          <p:cNvPicPr>
            <a:picLocks noChangeAspect="1" noChangeArrowheads="1"/>
          </p:cNvPicPr>
          <p:nvPr/>
        </p:nvPicPr>
        <p:blipFill rotWithShape="1">
          <a:blip r:embed="rId4">
            <a:extLst>
              <a:ext uri="{28A0092B-C50C-407E-A947-70E740481C1C}">
                <a14:useLocalDpi xmlns:a14="http://schemas.microsoft.com/office/drawing/2010/main" val="0"/>
              </a:ext>
            </a:extLst>
          </a:blip>
          <a:srcRect l="3688" r="5769"/>
          <a:stretch/>
        </p:blipFill>
        <p:spPr bwMode="auto">
          <a:xfrm>
            <a:off x="6089244" y="4722089"/>
            <a:ext cx="5654660" cy="37665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Dầu mỏ là gì? Thành phần và những ứng dụng nổi bật"/>
          <p:cNvPicPr>
            <a:picLocks noChangeAspect="1" noChangeArrowheads="1"/>
          </p:cNvPicPr>
          <p:nvPr/>
        </p:nvPicPr>
        <p:blipFill rotWithShape="1">
          <a:blip r:embed="rId5">
            <a:extLst>
              <a:ext uri="{28A0092B-C50C-407E-A947-70E740481C1C}">
                <a14:useLocalDpi xmlns:a14="http://schemas.microsoft.com/office/drawing/2010/main" val="0"/>
              </a:ext>
            </a:extLst>
          </a:blip>
          <a:srcRect l="24000"/>
          <a:stretch/>
        </p:blipFill>
        <p:spPr bwMode="auto">
          <a:xfrm>
            <a:off x="11971189" y="4722089"/>
            <a:ext cx="5478611" cy="37665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7"/>
          <p:cNvPicPr>
            <a:picLocks noChangeAspect="1"/>
          </p:cNvPicPr>
          <p:nvPr/>
        </p:nvPicPr>
        <p:blipFill>
          <a:blip r:embed="rId6"/>
          <a:srcRect/>
          <a:stretch>
            <a:fillRect/>
          </a:stretch>
        </p:blipFill>
        <p:spPr>
          <a:xfrm>
            <a:off x="16535400" y="7658100"/>
            <a:ext cx="1524000" cy="2870958"/>
          </a:xfrm>
          <a:prstGeom prst="rect">
            <a:avLst/>
          </a:prstGeom>
        </p:spPr>
      </p:pic>
    </p:spTree>
    <p:extLst>
      <p:ext uri="{BB962C8B-B14F-4D97-AF65-F5344CB8AC3E}">
        <p14:creationId xmlns:p14="http://schemas.microsoft.com/office/powerpoint/2010/main" val="123058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dissolve">
                                      <p:cBhvr>
                                        <p:cTn id="11" dur="500"/>
                                        <p:tgtEl>
                                          <p:spTgt spid="307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dissolve">
                                      <p:cBhvr>
                                        <p:cTn id="15"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8" name="Picture 6"/>
          <p:cNvPicPr>
            <a:picLocks noChangeAspect="1"/>
          </p:cNvPicPr>
          <p:nvPr/>
        </p:nvPicPr>
        <p:blipFill>
          <a:blip r:embed="rId2"/>
          <a:srcRect/>
          <a:stretch>
            <a:fillRect/>
          </a:stretch>
        </p:blipFill>
        <p:spPr>
          <a:xfrm>
            <a:off x="-228600" y="58413"/>
            <a:ext cx="1718062" cy="1808487"/>
          </a:xfrm>
          <a:prstGeom prst="rect">
            <a:avLst/>
          </a:prstGeom>
        </p:spPr>
      </p:pic>
      <p:pic>
        <p:nvPicPr>
          <p:cNvPr id="4098" name="Picture 2" descr="Nhiên liệu hóa thạch là gì? Tác hại của nhiên liệu hóa thạch là gì?"/>
          <p:cNvPicPr>
            <a:picLocks noChangeAspect="1" noChangeArrowheads="1"/>
          </p:cNvPicPr>
          <p:nvPr/>
        </p:nvPicPr>
        <p:blipFill rotWithShape="1">
          <a:blip r:embed="rId3">
            <a:extLst>
              <a:ext uri="{28A0092B-C50C-407E-A947-70E740481C1C}">
                <a14:useLocalDpi xmlns:a14="http://schemas.microsoft.com/office/drawing/2010/main" val="0"/>
              </a:ext>
            </a:extLst>
          </a:blip>
          <a:srcRect l="7776" r="8904"/>
          <a:stretch/>
        </p:blipFill>
        <p:spPr bwMode="auto">
          <a:xfrm>
            <a:off x="978373" y="4321663"/>
            <a:ext cx="5943600" cy="4038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361509" y="3467100"/>
            <a:ext cx="9893712" cy="5747727"/>
          </a:xfrm>
          <a:prstGeom prst="rect">
            <a:avLst/>
          </a:prstGeom>
        </p:spPr>
        <p:txBody>
          <a:bodyPr wrap="square">
            <a:spAutoFit/>
          </a:bodyPr>
          <a:lstStyle/>
          <a:p>
            <a:pPr marL="457200" lvl="0" indent="-457200" algn="just">
              <a:lnSpc>
                <a:spcPct val="150000"/>
              </a:lnSpc>
              <a:spcAft>
                <a:spcPts val="0"/>
              </a:spcAft>
              <a:buFont typeface="Wingdings" panose="05000000000000000000" pitchFamily="2" charset="2"/>
              <a:buChar char="§"/>
            </a:pPr>
            <a:r>
              <a:rPr lang="fr-FR" sz="3500">
                <a:latin typeface="Arial" panose="020B0604020202020204" pitchFamily="34" charset="0"/>
                <a:ea typeface="Calibri" panose="020F0502020204030204" pitchFamily="34" charset="0"/>
                <a:cs typeface="Arial" panose="020B0604020202020204" pitchFamily="34" charset="0"/>
              </a:rPr>
              <a:t>Nguồn nhiên liệu hóa thạch không </a:t>
            </a:r>
            <a:r>
              <a:rPr lang="fr-FR" sz="3500" smtClean="0">
                <a:latin typeface="Arial" panose="020B0604020202020204" pitchFamily="34" charset="0"/>
                <a:ea typeface="Calibri" panose="020F0502020204030204" pitchFamily="34" charset="0"/>
                <a:cs typeface="Arial" panose="020B0604020202020204" pitchFamily="34" charset="0"/>
              </a:rPr>
              <a:t>phải </a:t>
            </a:r>
            <a:r>
              <a:rPr lang="fr-FR" sz="3500">
                <a:latin typeface="Arial" panose="020B0604020202020204" pitchFamily="34" charset="0"/>
                <a:ea typeface="Calibri" panose="020F0502020204030204" pitchFamily="34" charset="0"/>
                <a:cs typeface="Arial" panose="020B0604020202020204" pitchFamily="34" charset="0"/>
              </a:rPr>
              <a:t>vô tận mà đang ngày càng cạn kiệt.</a:t>
            </a:r>
            <a:endParaRPr lang="en-US" sz="35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0"/>
              </a:spcAft>
              <a:buFont typeface="Wingdings" panose="05000000000000000000" pitchFamily="2" charset="2"/>
              <a:buChar char="§"/>
            </a:pPr>
            <a:r>
              <a:rPr lang="fr-FR" sz="3500" smtClean="0">
                <a:latin typeface="Arial" panose="020B0604020202020204" pitchFamily="34" charset="0"/>
                <a:ea typeface="Calibri" panose="020F0502020204030204" pitchFamily="34" charset="0"/>
                <a:cs typeface="Arial" panose="020B0604020202020204" pitchFamily="34" charset="0"/>
              </a:rPr>
              <a:t>Ảnh </a:t>
            </a:r>
            <a:r>
              <a:rPr lang="fr-FR" sz="3500">
                <a:latin typeface="Arial" panose="020B0604020202020204" pitchFamily="34" charset="0"/>
                <a:ea typeface="Calibri" panose="020F0502020204030204" pitchFamily="34" charset="0"/>
                <a:cs typeface="Arial" panose="020B0604020202020204" pitchFamily="34" charset="0"/>
              </a:rPr>
              <a:t>hưởng tới môi </a:t>
            </a:r>
            <a:r>
              <a:rPr lang="fr-FR" sz="3500" smtClean="0">
                <a:latin typeface="Arial" panose="020B0604020202020204" pitchFamily="34" charset="0"/>
                <a:ea typeface="Calibri" panose="020F0502020204030204" pitchFamily="34" charset="0"/>
                <a:cs typeface="Arial" panose="020B0604020202020204" pitchFamily="34" charset="0"/>
              </a:rPr>
              <a:t>trường: </a:t>
            </a:r>
            <a:r>
              <a:rPr lang="fr-FR" sz="3500">
                <a:latin typeface="Arial" panose="020B0604020202020204" pitchFamily="34" charset="0"/>
                <a:ea typeface="Calibri" panose="020F0502020204030204" pitchFamily="34" charset="0"/>
                <a:cs typeface="Arial" panose="020B0604020202020204" pitchFamily="34" charset="0"/>
              </a:rPr>
              <a:t>tạo lượng lớn khí carbon dioxide gây hiệu ứng nhà kính và các chất gây ô nhiễm không khí như các oxide của nitrogen, lưu huỳnh (gây mưa acid), chất hữu cơ dễ bay hơi và các kim loại nặng,..</a:t>
            </a:r>
            <a:endParaRPr lang="en-US" sz="3500">
              <a:latin typeface="Arial" panose="020B0604020202020204" pitchFamily="34" charset="0"/>
              <a:ea typeface="Calibri" panose="020F0502020204030204" pitchFamily="34" charset="0"/>
              <a:cs typeface="Arial" panose="020B0604020202020204" pitchFamily="34" charset="0"/>
            </a:endParaRPr>
          </a:p>
        </p:txBody>
      </p:sp>
      <p:grpSp>
        <p:nvGrpSpPr>
          <p:cNvPr id="3" name="Group 2"/>
          <p:cNvGrpSpPr/>
          <p:nvPr/>
        </p:nvGrpSpPr>
        <p:grpSpPr>
          <a:xfrm>
            <a:off x="1560896" y="1181100"/>
            <a:ext cx="15166203" cy="1817420"/>
            <a:chOff x="1743914" y="1091868"/>
            <a:chExt cx="15166203" cy="1817420"/>
          </a:xfrm>
        </p:grpSpPr>
        <p:sp>
          <p:nvSpPr>
            <p:cNvPr id="11" name="Rectangle 10"/>
            <p:cNvSpPr/>
            <p:nvPr/>
          </p:nvSpPr>
          <p:spPr>
            <a:xfrm>
              <a:off x="4038600" y="1146498"/>
              <a:ext cx="12871517" cy="1708160"/>
            </a:xfrm>
            <a:prstGeom prst="rect">
              <a:avLst/>
            </a:prstGeom>
          </p:spPr>
          <p:txBody>
            <a:bodyPr wrap="square">
              <a:spAutoFit/>
            </a:bodyPr>
            <a:lstStyle/>
            <a:p>
              <a:pPr lvl="0" algn="just">
                <a:lnSpc>
                  <a:spcPct val="150000"/>
                </a:lnSpc>
              </a:pPr>
              <a:r>
                <a:rPr lang="en-US" sz="3500">
                  <a:latin typeface="Arial" panose="020B0604020202020204" pitchFamily="34" charset="0"/>
                  <a:cs typeface="Arial" panose="020B0604020202020204" pitchFamily="34" charset="0"/>
                </a:rPr>
                <a:t>Các nguồn nhiên liệu hóa thạch có phải vô tận không? Đốt cháy nhiên liệu hóa thạch ảnh hưởng đến môi trường như thế nào</a:t>
              </a: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p:txBody>
        </p:sp>
        <p:pic>
          <p:nvPicPr>
            <p:cNvPr id="12" name="Picture 17"/>
            <p:cNvPicPr>
              <a:picLocks noChangeAspect="1"/>
            </p:cNvPicPr>
            <p:nvPr/>
          </p:nvPicPr>
          <p:blipFill>
            <a:blip r:embed="rId4"/>
            <a:srcRect/>
            <a:stretch>
              <a:fillRect/>
            </a:stretch>
          </p:blipFill>
          <p:spPr>
            <a:xfrm>
              <a:off x="1743914" y="1091868"/>
              <a:ext cx="2029692" cy="1817420"/>
            </a:xfrm>
            <a:prstGeom prst="rect">
              <a:avLst/>
            </a:prstGeom>
          </p:spPr>
        </p:pic>
      </p:grpSp>
    </p:spTree>
    <p:extLst>
      <p:ext uri="{BB962C8B-B14F-4D97-AF65-F5344CB8AC3E}">
        <p14:creationId xmlns:p14="http://schemas.microsoft.com/office/powerpoint/2010/main" val="3840752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500" fill="hold"/>
                                        <p:tgtEl>
                                          <p:spTgt spid="4098"/>
                                        </p:tgtEl>
                                        <p:attrNameLst>
                                          <p:attrName>ppt_w</p:attrName>
                                        </p:attrNameLst>
                                      </p:cBhvr>
                                      <p:tavLst>
                                        <p:tav tm="0">
                                          <p:val>
                                            <p:fltVal val="0"/>
                                          </p:val>
                                        </p:tav>
                                        <p:tav tm="100000">
                                          <p:val>
                                            <p:strVal val="#ppt_w"/>
                                          </p:val>
                                        </p:tav>
                                      </p:tavLst>
                                    </p:anim>
                                    <p:anim calcmode="lin" valueType="num">
                                      <p:cBhvr>
                                        <p:cTn id="15" dur="500" fill="hold"/>
                                        <p:tgtEl>
                                          <p:spTgt spid="4098"/>
                                        </p:tgtEl>
                                        <p:attrNameLst>
                                          <p:attrName>ppt_h</p:attrName>
                                        </p:attrNameLst>
                                      </p:cBhvr>
                                      <p:tavLst>
                                        <p:tav tm="0">
                                          <p:val>
                                            <p:fltVal val="0"/>
                                          </p:val>
                                        </p:tav>
                                        <p:tav tm="100000">
                                          <p:val>
                                            <p:strVal val="#ppt_h"/>
                                          </p:val>
                                        </p:tav>
                                      </p:tavLst>
                                    </p:anim>
                                    <p:anim calcmode="lin" valueType="num">
                                      <p:cBhvr>
                                        <p:cTn id="16" dur="500" fill="hold"/>
                                        <p:tgtEl>
                                          <p:spTgt spid="4098"/>
                                        </p:tgtEl>
                                        <p:attrNameLst>
                                          <p:attrName>style.rotation</p:attrName>
                                        </p:attrNameLst>
                                      </p:cBhvr>
                                      <p:tavLst>
                                        <p:tav tm="0">
                                          <p:val>
                                            <p:fltVal val="90"/>
                                          </p:val>
                                        </p:tav>
                                        <p:tav tm="100000">
                                          <p:val>
                                            <p:fltVal val="0"/>
                                          </p:val>
                                        </p:tav>
                                      </p:tavLst>
                                    </p:anim>
                                    <p:animEffect transition="in" filter="fade">
                                      <p:cBhvr>
                                        <p:cTn id="17" dur="500"/>
                                        <p:tgtEl>
                                          <p:spTgt spid="4098"/>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1" dur="500"/>
                                        <p:tgtEl>
                                          <p:spTgt spid="2">
                                            <p:txEl>
                                              <p:pRg st="0" end="0"/>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8" name="Picture 6"/>
          <p:cNvPicPr>
            <a:picLocks noChangeAspect="1"/>
          </p:cNvPicPr>
          <p:nvPr/>
        </p:nvPicPr>
        <p:blipFill>
          <a:blip r:embed="rId2"/>
          <a:srcRect/>
          <a:stretch>
            <a:fillRect/>
          </a:stretch>
        </p:blipFill>
        <p:spPr>
          <a:xfrm>
            <a:off x="-228600" y="58413"/>
            <a:ext cx="1718062" cy="1808487"/>
          </a:xfrm>
          <a:prstGeom prst="rect">
            <a:avLst/>
          </a:prstGeom>
        </p:spPr>
      </p:pic>
      <p:grpSp>
        <p:nvGrpSpPr>
          <p:cNvPr id="3" name="Group 2"/>
          <p:cNvGrpSpPr/>
          <p:nvPr/>
        </p:nvGrpSpPr>
        <p:grpSpPr>
          <a:xfrm>
            <a:off x="1560896" y="1181100"/>
            <a:ext cx="15166203" cy="1817420"/>
            <a:chOff x="1743914" y="1091868"/>
            <a:chExt cx="15166203" cy="1817420"/>
          </a:xfrm>
        </p:grpSpPr>
        <p:sp>
          <p:nvSpPr>
            <p:cNvPr id="11" name="Rectangle 10"/>
            <p:cNvSpPr/>
            <p:nvPr/>
          </p:nvSpPr>
          <p:spPr>
            <a:xfrm>
              <a:off x="4038600" y="1146498"/>
              <a:ext cx="12871517" cy="1608325"/>
            </a:xfrm>
            <a:prstGeom prst="rect">
              <a:avLst/>
            </a:prstGeom>
          </p:spPr>
          <p:txBody>
            <a:bodyPr wrap="square">
              <a:spAutoFit/>
            </a:bodyPr>
            <a:lstStyle/>
            <a:p>
              <a:pPr lvl="0" algn="just">
                <a:lnSpc>
                  <a:spcPct val="150000"/>
                </a:lnSpc>
              </a:pPr>
              <a:r>
                <a:rPr lang="en-US" sz="3500">
                  <a:latin typeface="Arial" panose="020B0604020202020204" pitchFamily="34" charset="0"/>
                  <a:cs typeface="Arial" panose="020B0604020202020204" pitchFamily="34" charset="0"/>
                </a:rPr>
                <a:t>Hãy nêu ví dụ về việc tăng cường sử dụng các  nguồn năng lượng thay thế để giảm việc sử dụng các nhiên liệu hóa thạch.</a:t>
              </a:r>
            </a:p>
          </p:txBody>
        </p:sp>
        <p:pic>
          <p:nvPicPr>
            <p:cNvPr id="12" name="Picture 17"/>
            <p:cNvPicPr>
              <a:picLocks noChangeAspect="1"/>
            </p:cNvPicPr>
            <p:nvPr/>
          </p:nvPicPr>
          <p:blipFill>
            <a:blip r:embed="rId3"/>
            <a:srcRect/>
            <a:stretch>
              <a:fillRect/>
            </a:stretch>
          </p:blipFill>
          <p:spPr>
            <a:xfrm>
              <a:off x="1743914" y="1091868"/>
              <a:ext cx="2029692" cy="1817420"/>
            </a:xfrm>
            <a:prstGeom prst="rect">
              <a:avLst/>
            </a:prstGeom>
          </p:spPr>
        </p:pic>
      </p:grpSp>
      <p:grpSp>
        <p:nvGrpSpPr>
          <p:cNvPr id="4" name="Group 3"/>
          <p:cNvGrpSpPr/>
          <p:nvPr/>
        </p:nvGrpSpPr>
        <p:grpSpPr>
          <a:xfrm>
            <a:off x="1523999" y="3759869"/>
            <a:ext cx="7467601" cy="5527255"/>
            <a:chOff x="1295400" y="3759869"/>
            <a:chExt cx="7467601" cy="5527255"/>
          </a:xfrm>
        </p:grpSpPr>
        <p:pic>
          <p:nvPicPr>
            <p:cNvPr id="5122" name="Picture 2" descr="Bảng so sánh các hệ thống năng lượng mặt trời hiện nay - GIVASO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759869"/>
              <a:ext cx="7467601" cy="43554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1939251" y="8640793"/>
              <a:ext cx="6179898"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Sử dụng năng lượng mặt trời</a:t>
              </a:r>
              <a:endParaRPr lang="en-US" sz="3600">
                <a:latin typeface="Arial" panose="020B0604020202020204" pitchFamily="34" charset="0"/>
                <a:cs typeface="Arial" panose="020B0604020202020204" pitchFamily="34" charset="0"/>
              </a:endParaRPr>
            </a:p>
          </p:txBody>
        </p:sp>
      </p:grpSp>
      <p:grpSp>
        <p:nvGrpSpPr>
          <p:cNvPr id="5" name="Group 4"/>
          <p:cNvGrpSpPr/>
          <p:nvPr/>
        </p:nvGrpSpPr>
        <p:grpSpPr>
          <a:xfrm>
            <a:off x="10247701" y="3543300"/>
            <a:ext cx="6516299" cy="5743823"/>
            <a:chOff x="10199427" y="3543300"/>
            <a:chExt cx="6516299" cy="5743823"/>
          </a:xfrm>
        </p:grpSpPr>
        <p:pic>
          <p:nvPicPr>
            <p:cNvPr id="5124" name="Picture 4" descr="Ưu điểm xử lý chất thải bằng công nghệ biogas hiện n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9427" y="3543300"/>
              <a:ext cx="6516299" cy="465512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376447" y="8640792"/>
              <a:ext cx="6162264"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Sử dụng khí sinh học bio gas</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70455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chemeClr val="accent4">
              <a:lumMod val="60000"/>
              <a:lumOff val="40000"/>
            </a:schemeClr>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930411"/>
            <a:ext cx="1911167" cy="3166089"/>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734598" y="987425"/>
            <a:ext cx="3656175" cy="3543166"/>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1" name="Picture 3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2" name="Picture 3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3891077" y="741038"/>
            <a:ext cx="568596" cy="509669"/>
          </a:xfrm>
          <a:prstGeom prst="rect">
            <a:avLst/>
          </a:prstGeom>
        </p:spPr>
      </p:pic>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612682" y="2129858"/>
            <a:ext cx="9131518" cy="5997650"/>
            <a:chOff x="1746247" y="2508574"/>
            <a:chExt cx="9131518" cy="5997650"/>
          </a:xfrm>
          <a:solidFill>
            <a:schemeClr val="bg1"/>
          </a:solidFill>
        </p:grpSpPr>
        <p:grpSp>
          <p:nvGrpSpPr>
            <p:cNvPr id="36" name="Group 35"/>
            <p:cNvGrpSpPr/>
            <p:nvPr/>
          </p:nvGrpSpPr>
          <p:grpSpPr>
            <a:xfrm>
              <a:off x="1746247" y="3160782"/>
              <a:ext cx="9131518" cy="5345442"/>
              <a:chOff x="10703104" y="2718585"/>
              <a:chExt cx="9131518" cy="5345442"/>
            </a:xfrm>
            <a:grpFill/>
          </p:grpSpPr>
          <p:sp>
            <p:nvSpPr>
              <p:cNvPr id="38" name="Freeform 3"/>
              <p:cNvSpPr/>
              <p:nvPr/>
            </p:nvSpPr>
            <p:spPr>
              <a:xfrm>
                <a:off x="10703104" y="2718585"/>
                <a:ext cx="9131518" cy="534544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1434156" y="4768058"/>
                <a:ext cx="7669413" cy="1246495"/>
              </a:xfrm>
              <a:prstGeom prst="rect">
                <a:avLst/>
              </a:prstGeom>
              <a:noFill/>
            </p:spPr>
            <p:txBody>
              <a:bodyPr wrap="square">
                <a:spAutoFit/>
              </a:bodyPr>
              <a:lstStyle/>
              <a:p>
                <a:pPr lvl="0" algn="ctr">
                  <a:spcAft>
                    <a:spcPts val="800"/>
                  </a:spcAft>
                </a:pPr>
                <a:r>
                  <a:rPr lang="en-US" sz="7500" b="1" smtClean="0">
                    <a:latin typeface="Arial" panose="020B0604020202020204" pitchFamily="34" charset="0"/>
                    <a:ea typeface="Arial" panose="020B0604020202020204" pitchFamily="34" charset="0"/>
                    <a:cs typeface="Arial" panose="020B0604020202020204" pitchFamily="34" charset="0"/>
                  </a:rPr>
                  <a:t>LUYỆN TẬP</a:t>
                </a:r>
                <a:endParaRPr lang="vi-VN" sz="7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19"/>
            <a:srcRect/>
            <a:stretch>
              <a:fillRect/>
            </a:stretch>
          </p:blipFill>
          <p:spPr>
            <a:xfrm>
              <a:off x="5524267" y="2508574"/>
              <a:ext cx="1575478" cy="1698628"/>
            </a:xfrm>
            <a:prstGeom prst="rect">
              <a:avLst/>
            </a:prstGeom>
            <a:noFill/>
          </p:spPr>
        </p:pic>
      </p:grpSp>
    </p:spTree>
    <p:extLst>
      <p:ext uri="{BB962C8B-B14F-4D97-AF65-F5344CB8AC3E}">
        <p14:creationId xmlns:p14="http://schemas.microsoft.com/office/powerpoint/2010/main" val="350119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5C7E"/>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1028700"/>
            <a:ext cx="17531574" cy="1046440"/>
          </a:xfrm>
          <a:prstGeom prst="rect">
            <a:avLst/>
          </a:prstGeom>
          <a:noFill/>
        </p:spPr>
        <p:txBody>
          <a:bodyPr wrap="square" rtlCol="0">
            <a:spAutoFit/>
          </a:bodyPr>
          <a:lstStyle/>
          <a:p>
            <a:pPr algn="ctr"/>
            <a:r>
              <a:rPr lang="en-US" sz="6200" b="1" smtClean="0">
                <a:solidFill>
                  <a:schemeClr val="accent5">
                    <a:lumMod val="75000"/>
                  </a:schemeClr>
                </a:solidFill>
                <a:latin typeface="Arial" panose="020B0604020202020204" pitchFamily="34" charset="0"/>
                <a:cs typeface="Arial" panose="020B0604020202020204" pitchFamily="34" charset="0"/>
              </a:rPr>
              <a:t>NỘI DUNG BÀI HỌC</a:t>
            </a:r>
            <a:endParaRPr lang="en-US" sz="6200" dirty="0">
              <a:solidFill>
                <a:schemeClr val="accent5">
                  <a:lumMod val="75000"/>
                </a:schemeClr>
              </a:solidFill>
              <a:latin typeface="Arial" panose="020B0604020202020204" pitchFamily="34" charset="0"/>
              <a:cs typeface="Arial" panose="020B0604020202020204" pitchFamily="34" charset="0"/>
            </a:endParaRPr>
          </a:p>
        </p:txBody>
      </p:sp>
      <p:pic>
        <p:nvPicPr>
          <p:cNvPr id="12"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383000" y="7825920"/>
            <a:ext cx="2227377" cy="2663168"/>
          </a:xfrm>
          <a:prstGeom prst="rect">
            <a:avLst/>
          </a:prstGeom>
        </p:spPr>
      </p:pic>
      <p:pic>
        <p:nvPicPr>
          <p:cNvPr id="14"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2000" y="-819466"/>
            <a:ext cx="2963744" cy="2893691"/>
          </a:xfrm>
          <a:prstGeom prst="rect">
            <a:avLst/>
          </a:prstGeom>
        </p:spPr>
      </p:pic>
      <p:pic>
        <p:nvPicPr>
          <p:cNvPr id="15"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03996">
            <a:off x="16665850" y="76868"/>
            <a:ext cx="1550106" cy="2750188"/>
          </a:xfrm>
          <a:prstGeom prst="rect">
            <a:avLst/>
          </a:prstGeom>
        </p:spPr>
      </p:pic>
      <p:grpSp>
        <p:nvGrpSpPr>
          <p:cNvPr id="61" name="Group 21"/>
          <p:cNvGrpSpPr/>
          <p:nvPr/>
        </p:nvGrpSpPr>
        <p:grpSpPr>
          <a:xfrm>
            <a:off x="1626094" y="9184738"/>
            <a:ext cx="229651" cy="229651"/>
            <a:chOff x="0" y="0"/>
            <a:chExt cx="6350000" cy="6350000"/>
          </a:xfrm>
        </p:grpSpPr>
        <p:sp>
          <p:nvSpPr>
            <p:cNvPr id="6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63"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689032" y="9576727"/>
            <a:ext cx="464062" cy="471782"/>
          </a:xfrm>
          <a:prstGeom prst="rect">
            <a:avLst/>
          </a:prstGeom>
        </p:spPr>
      </p:pic>
      <p:grpSp>
        <p:nvGrpSpPr>
          <p:cNvPr id="64" name="Group 26"/>
          <p:cNvGrpSpPr>
            <a:grpSpLocks noChangeAspect="1"/>
          </p:cNvGrpSpPr>
          <p:nvPr/>
        </p:nvGrpSpPr>
        <p:grpSpPr>
          <a:xfrm rot="-874149">
            <a:off x="230315" y="8872586"/>
            <a:ext cx="498419" cy="262574"/>
            <a:chOff x="0" y="0"/>
            <a:chExt cx="1610360" cy="848360"/>
          </a:xfrm>
        </p:grpSpPr>
        <p:sp>
          <p:nvSpPr>
            <p:cNvPr id="65"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66" name="Picture 3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771795">
            <a:off x="696039" y="8151007"/>
            <a:ext cx="433712" cy="411632"/>
          </a:xfrm>
          <a:prstGeom prst="rect">
            <a:avLst/>
          </a:prstGeom>
        </p:spPr>
      </p:pic>
      <p:grpSp>
        <p:nvGrpSpPr>
          <p:cNvPr id="33" name="Group 32"/>
          <p:cNvGrpSpPr/>
          <p:nvPr/>
        </p:nvGrpSpPr>
        <p:grpSpPr>
          <a:xfrm>
            <a:off x="2897876" y="2978706"/>
            <a:ext cx="12300948" cy="1389778"/>
            <a:chOff x="2839237" y="2606202"/>
            <a:chExt cx="12300948" cy="1389778"/>
          </a:xfrm>
        </p:grpSpPr>
        <p:sp>
          <p:nvSpPr>
            <p:cNvPr id="34"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a:solidFill>
                    <a:schemeClr val="bg1"/>
                  </a:solidFill>
                  <a:latin typeface="Arial" panose="020B0604020202020204" pitchFamily="34" charset="0"/>
                  <a:ea typeface="Comfortaa"/>
                  <a:cs typeface="Arial" panose="020B0604020202020204" pitchFamily="34" charset="0"/>
                  <a:sym typeface="Comfortaa"/>
                </a:rPr>
                <a:t>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35" name="TextBox 34">
              <a:extLst>
                <a:ext uri="{FF2B5EF4-FFF2-40B4-BE49-F238E27FC236}">
                  <a16:creationId xmlns:a16="http://schemas.microsoft.com/office/drawing/2014/main" id="{E32211D1-43FC-B605-740A-737F995BDB4A}"/>
                </a:ext>
              </a:extLst>
            </p:cNvPr>
            <p:cNvSpPr txBox="1"/>
            <p:nvPr/>
          </p:nvSpPr>
          <p:spPr>
            <a:xfrm>
              <a:off x="4552766" y="2911367"/>
              <a:ext cx="10587419" cy="830997"/>
            </a:xfrm>
            <a:prstGeom prst="rect">
              <a:avLst/>
            </a:prstGeom>
            <a:noFill/>
          </p:spPr>
          <p:txBody>
            <a:bodyPr wrap="square">
              <a:spAutoFit/>
            </a:bodyPr>
            <a:lstStyle/>
            <a:p>
              <a:pPr algn="just"/>
              <a:r>
                <a:rPr lang="fr-FR" sz="4800" b="1" smtClean="0">
                  <a:latin typeface="Arial" panose="020B0604020202020204" pitchFamily="34" charset="0"/>
                  <a:ea typeface="Calibri" panose="020F0502020204030204" pitchFamily="34" charset="0"/>
                  <a:cs typeface="Arial" panose="020B0604020202020204" pitchFamily="34" charset="0"/>
                </a:rPr>
                <a:t>Biến đổi vật lí và biến đổi hoá học</a:t>
              </a:r>
              <a:endParaRPr lang="en-US" sz="4800" b="1" dirty="0">
                <a:latin typeface="Arial" panose="020B0604020202020204" pitchFamily="34" charset="0"/>
                <a:cs typeface="Arial" panose="020B0604020202020204" pitchFamily="34" charset="0"/>
              </a:endParaRPr>
            </a:p>
          </p:txBody>
        </p:sp>
      </p:grpSp>
      <p:grpSp>
        <p:nvGrpSpPr>
          <p:cNvPr id="36" name="Group 35"/>
          <p:cNvGrpSpPr/>
          <p:nvPr/>
        </p:nvGrpSpPr>
        <p:grpSpPr>
          <a:xfrm>
            <a:off x="2895600" y="5217524"/>
            <a:ext cx="7424147" cy="1389778"/>
            <a:chOff x="2839237" y="2606202"/>
            <a:chExt cx="7424147" cy="1389778"/>
          </a:xfrm>
        </p:grpSpPr>
        <p:sp>
          <p:nvSpPr>
            <p:cNvPr id="37"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smtClean="0">
                  <a:solidFill>
                    <a:schemeClr val="bg1"/>
                  </a:solidFill>
                  <a:latin typeface="Arial" panose="020B0604020202020204" pitchFamily="34" charset="0"/>
                  <a:ea typeface="Comfortaa"/>
                  <a:cs typeface="Arial" panose="020B0604020202020204" pitchFamily="34" charset="0"/>
                  <a:sym typeface="Comfortaa"/>
                </a:rPr>
                <a:t>II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38" name="TextBox 37">
              <a:extLst>
                <a:ext uri="{FF2B5EF4-FFF2-40B4-BE49-F238E27FC236}">
                  <a16:creationId xmlns:a16="http://schemas.microsoft.com/office/drawing/2014/main" id="{E32211D1-43FC-B605-740A-737F995BDB4A}"/>
                </a:ext>
              </a:extLst>
            </p:cNvPr>
            <p:cNvSpPr txBox="1"/>
            <p:nvPr/>
          </p:nvSpPr>
          <p:spPr>
            <a:xfrm>
              <a:off x="4555042" y="2885592"/>
              <a:ext cx="5708342" cy="830997"/>
            </a:xfrm>
            <a:prstGeom prst="rect">
              <a:avLst/>
            </a:prstGeom>
            <a:noFill/>
          </p:spPr>
          <p:txBody>
            <a:bodyPr wrap="square">
              <a:spAutoFit/>
            </a:bodyPr>
            <a:lstStyle/>
            <a:p>
              <a:pPr algn="just"/>
              <a:r>
                <a:rPr lang="fr-FR" sz="4800" b="1" smtClean="0">
                  <a:latin typeface="Arial" panose="020B0604020202020204" pitchFamily="34" charset="0"/>
                  <a:cs typeface="Arial" panose="020B0604020202020204" pitchFamily="34" charset="0"/>
                </a:rPr>
                <a:t>Phản ứng hoá học</a:t>
              </a:r>
              <a:endParaRPr lang="en-US" sz="4800">
                <a:latin typeface="Arial" panose="020B0604020202020204" pitchFamily="34" charset="0"/>
                <a:cs typeface="Arial" panose="020B0604020202020204" pitchFamily="34" charset="0"/>
              </a:endParaRPr>
            </a:p>
          </p:txBody>
        </p:sp>
      </p:grpSp>
      <p:grpSp>
        <p:nvGrpSpPr>
          <p:cNvPr id="39" name="Group 38"/>
          <p:cNvGrpSpPr/>
          <p:nvPr/>
        </p:nvGrpSpPr>
        <p:grpSpPr>
          <a:xfrm>
            <a:off x="2895600" y="7456342"/>
            <a:ext cx="12303224" cy="1389778"/>
            <a:chOff x="2839237" y="2606202"/>
            <a:chExt cx="12303224" cy="1389778"/>
          </a:xfrm>
        </p:grpSpPr>
        <p:sp>
          <p:nvSpPr>
            <p:cNvPr id="40"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smtClean="0">
                  <a:solidFill>
                    <a:schemeClr val="bg1"/>
                  </a:solidFill>
                  <a:latin typeface="Arial" panose="020B0604020202020204" pitchFamily="34" charset="0"/>
                  <a:ea typeface="Comfortaa"/>
                  <a:cs typeface="Arial" panose="020B0604020202020204" pitchFamily="34" charset="0"/>
                  <a:sym typeface="Comfortaa"/>
                </a:rPr>
                <a:t>III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41" name="TextBox 40">
              <a:extLst>
                <a:ext uri="{FF2B5EF4-FFF2-40B4-BE49-F238E27FC236}">
                  <a16:creationId xmlns:a16="http://schemas.microsoft.com/office/drawing/2014/main" id="{E32211D1-43FC-B605-740A-737F995BDB4A}"/>
                </a:ext>
              </a:extLst>
            </p:cNvPr>
            <p:cNvSpPr txBox="1"/>
            <p:nvPr/>
          </p:nvSpPr>
          <p:spPr>
            <a:xfrm>
              <a:off x="4555043" y="2931759"/>
              <a:ext cx="10587418" cy="830997"/>
            </a:xfrm>
            <a:prstGeom prst="rect">
              <a:avLst/>
            </a:prstGeom>
            <a:noFill/>
          </p:spPr>
          <p:txBody>
            <a:bodyPr wrap="square">
              <a:spAutoFit/>
            </a:bodyPr>
            <a:lstStyle/>
            <a:p>
              <a:pPr algn="just"/>
              <a:r>
                <a:rPr lang="fr-FR" sz="4800" b="1" smtClean="0">
                  <a:latin typeface="Arial" panose="020B0604020202020204" pitchFamily="34" charset="0"/>
                  <a:cs typeface="Arial" panose="020B0604020202020204" pitchFamily="34" charset="0"/>
                </a:rPr>
                <a:t>Năng lượng của phản ứng hoá học</a:t>
              </a:r>
              <a:endParaRPr lang="en-US" sz="4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35893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anim calcmode="lin" valueType="num">
                                      <p:cBhvr>
                                        <p:cTn id="25" dur="500" fill="hold"/>
                                        <p:tgtEl>
                                          <p:spTgt spid="39"/>
                                        </p:tgtEl>
                                        <p:attrNameLst>
                                          <p:attrName>ppt_x</p:attrName>
                                        </p:attrNameLst>
                                      </p:cBhvr>
                                      <p:tavLst>
                                        <p:tav tm="0">
                                          <p:val>
                                            <p:strVal val="#ppt_x"/>
                                          </p:val>
                                        </p:tav>
                                        <p:tav tm="100000">
                                          <p:val>
                                            <p:strVal val="#ppt_x"/>
                                          </p:val>
                                        </p:tav>
                                      </p:tavLst>
                                    </p:anim>
                                    <p:anim calcmode="lin" valueType="num">
                                      <p:cBhvr>
                                        <p:cTn id="26"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526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1379336"/>
            <a:ext cx="18288000" cy="2254608"/>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93941" y="3485345"/>
              <a:ext cx="8804118" cy="451405"/>
            </a:xfrm>
            <a:prstGeom prst="rect">
              <a:avLst/>
            </a:prstGeom>
            <a:noFill/>
          </p:spPr>
          <p:txBody>
            <a:bodyPr wrap="square" rtlCol="0">
              <a:spAutoFit/>
            </a:bodyPr>
            <a:lstStyle/>
            <a:p>
              <a:pPr algn="ctr"/>
              <a:r>
                <a:rPr lang="en-US" sz="3800" b="1">
                  <a:solidFill>
                    <a:srgbClr val="FFFF00"/>
                  </a:solidFill>
                  <a:latin typeface="Arial" panose="020B0604020202020204" pitchFamily="34" charset="0"/>
                  <a:cs typeface="Arial" panose="020B0604020202020204" pitchFamily="34" charset="0"/>
                </a:rPr>
                <a:t>Câu hỏi </a:t>
              </a:r>
              <a:r>
                <a:rPr lang="vi-VN" sz="3800" b="1">
                  <a:solidFill>
                    <a:srgbClr val="FFFF00"/>
                  </a:solidFill>
                  <a:latin typeface="Arial" panose="020B0604020202020204" pitchFamily="34" charset="0"/>
                  <a:cs typeface="Arial" panose="020B0604020202020204" pitchFamily="34" charset="0"/>
                </a:rPr>
                <a:t>1</a:t>
              </a:r>
              <a:r>
                <a:rPr lang="en-US" sz="3800" b="1" smtClean="0">
                  <a:solidFill>
                    <a:srgbClr val="FFFF00"/>
                  </a:solidFill>
                  <a:latin typeface="Arial" panose="020B0604020202020204" pitchFamily="34" charset="0"/>
                  <a:cs typeface="Arial" panose="020B0604020202020204" pitchFamily="34" charset="0"/>
                </a:rPr>
                <a:t>: </a:t>
              </a:r>
              <a:r>
                <a:rPr lang="fr-FR" sz="3800" b="1">
                  <a:solidFill>
                    <a:srgbClr val="FFFF00"/>
                  </a:solidFill>
                  <a:latin typeface="Arial" panose="020B0604020202020204" pitchFamily="34" charset="0"/>
                  <a:cs typeface="Arial" panose="020B0604020202020204" pitchFamily="34" charset="0"/>
                </a:rPr>
                <a:t>Quá trình nào sau đây là biến </a:t>
              </a:r>
              <a:r>
                <a:rPr lang="fr-FR" sz="3800" b="1" smtClean="0">
                  <a:solidFill>
                    <a:srgbClr val="FFFF00"/>
                  </a:solidFill>
                  <a:latin typeface="Arial" panose="020B0604020202020204" pitchFamily="34" charset="0"/>
                  <a:cs typeface="Arial" panose="020B0604020202020204" pitchFamily="34" charset="0"/>
                </a:rPr>
                <a:t>đổi </a:t>
              </a:r>
              <a:r>
                <a:rPr lang="fr-FR" sz="3800" b="1">
                  <a:solidFill>
                    <a:srgbClr val="FFFF00"/>
                  </a:solidFill>
                  <a:latin typeface="Arial" panose="020B0604020202020204" pitchFamily="34" charset="0"/>
                  <a:cs typeface="Arial" panose="020B0604020202020204" pitchFamily="34" charset="0"/>
                </a:rPr>
                <a:t>hóa học?</a:t>
              </a:r>
              <a:endParaRPr lang="en-US" sz="3800" b="1">
                <a:solidFill>
                  <a:srgbClr val="FFFF00"/>
                </a:solidFill>
                <a:latin typeface="Arial" panose="020B0604020202020204" pitchFamily="34" charset="0"/>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1209494"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4"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275992" y="5029466"/>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600">
                <a:solidFill>
                  <a:schemeClr val="bg1"/>
                </a:solidFill>
                <a:latin typeface="Arial" panose="020B0604020202020204" pitchFamily="34" charset="0"/>
                <a:cs typeface="Arial" panose="020B0604020202020204" pitchFamily="34" charset="0"/>
              </a:rPr>
              <a:t>Đốt cháy cồn trong đĩa</a:t>
            </a:r>
          </a:p>
        </p:txBody>
      </p:sp>
      <p:sp>
        <p:nvSpPr>
          <p:cNvPr id="27" name="dap an c">
            <a:extLst>
              <a:ext uri="{FF2B5EF4-FFF2-40B4-BE49-F238E27FC236}">
                <a16:creationId xmlns:a16="http://schemas.microsoft.com/office/drawing/2014/main" id="{D96707EC-5A82-4050-B897-6DBAB63AC957}"/>
              </a:ext>
            </a:extLst>
          </p:cNvPr>
          <p:cNvSpPr txBox="1"/>
          <p:nvPr/>
        </p:nvSpPr>
        <p:spPr>
          <a:xfrm>
            <a:off x="1209494" y="7967264"/>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600" smtClean="0">
                <a:solidFill>
                  <a:schemeClr val="bg1"/>
                </a:solidFill>
                <a:latin typeface="Arial" panose="020B0604020202020204" pitchFamily="34" charset="0"/>
                <a:cs typeface="Arial" panose="020B0604020202020204" pitchFamily="34" charset="0"/>
              </a:rPr>
              <a:t>Hoà tan muối vào nước</a:t>
            </a:r>
            <a:endParaRPr lang="en-US" sz="3600">
              <a:solidFill>
                <a:schemeClr val="bg1"/>
              </a:solidFill>
              <a:latin typeface="Arial" panose="020B060402020202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38"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270337" y="5029466"/>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600">
                <a:solidFill>
                  <a:schemeClr val="bg1"/>
                </a:solidFill>
                <a:latin typeface="Arial" panose="020B0604020202020204" pitchFamily="34" charset="0"/>
                <a:cs typeface="Arial" panose="020B0604020202020204" pitchFamily="34" charset="0"/>
              </a:rPr>
              <a:t>Hơ nóng chiếc thìa inox</a:t>
            </a:r>
          </a:p>
        </p:txBody>
      </p:sp>
      <p:sp>
        <p:nvSpPr>
          <p:cNvPr id="34" name="dap an d">
            <a:extLst>
              <a:ext uri="{FF2B5EF4-FFF2-40B4-BE49-F238E27FC236}">
                <a16:creationId xmlns:a16="http://schemas.microsoft.com/office/drawing/2014/main" id="{42A746A3-96B8-42A5-8EFA-A104DB6B2F69}"/>
              </a:ext>
            </a:extLst>
          </p:cNvPr>
          <p:cNvSpPr txBox="1"/>
          <p:nvPr/>
        </p:nvSpPr>
        <p:spPr>
          <a:xfrm>
            <a:off x="9276560" y="7967264"/>
            <a:ext cx="7739988" cy="646331"/>
          </a:xfrm>
          <a:prstGeom prst="rect">
            <a:avLst/>
          </a:prstGeom>
          <a:noFill/>
        </p:spPr>
        <p:txBody>
          <a:bodyPr wrap="square" rtlCol="0">
            <a:spAutoFit/>
          </a:bodyPr>
          <a:lstStyle/>
          <a:p>
            <a:pPr algn="ctr">
              <a:buClr>
                <a:schemeClr val="bg1"/>
              </a:buCl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600">
                <a:solidFill>
                  <a:schemeClr val="bg1"/>
                </a:solidFill>
                <a:latin typeface="Arial" panose="020B0604020202020204" pitchFamily="34" charset="0"/>
                <a:cs typeface="Arial" panose="020B0604020202020204" pitchFamily="34" charset="0"/>
              </a:rPr>
              <a:t>Lọ nước hoa mở nắp bị bay hơi</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2115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1246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41292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9144000" y="4168352"/>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149656"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4000"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593813" y="5089763"/>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600">
                <a:solidFill>
                  <a:schemeClr val="bg1"/>
                </a:solidFill>
                <a:latin typeface="Arial" panose="020B0604020202020204" pitchFamily="34" charset="0"/>
                <a:cs typeface="Arial" panose="020B0604020202020204" pitchFamily="34" charset="0"/>
              </a:rPr>
              <a:t>Thắp sáng bóng đèn dây tóc</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598331" y="7799855"/>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600">
                <a:solidFill>
                  <a:schemeClr val="bg1"/>
                </a:solidFill>
                <a:latin typeface="Arial" panose="020B0604020202020204" pitchFamily="34" charset="0"/>
                <a:cs typeface="Arial" panose="020B0604020202020204" pitchFamily="34" charset="0"/>
              </a:rPr>
              <a:t>Đốt sợi dây đồng trên lửa</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149656" y="4159919"/>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98332" y="5012846"/>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600">
                <a:solidFill>
                  <a:schemeClr val="bg1"/>
                </a:solidFill>
                <a:latin typeface="Arial" panose="020B0604020202020204" pitchFamily="34" charset="0"/>
                <a:cs typeface="Arial" panose="020B0604020202020204" pitchFamily="34" charset="0"/>
              </a:rPr>
              <a:t>Đốt cháy củi trong bếp</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592676" y="7298790"/>
            <a:ext cx="6975629" cy="1651671"/>
          </a:xfrm>
          <a:prstGeom prst="rect">
            <a:avLst/>
          </a:prstGeom>
          <a:noFill/>
        </p:spPr>
        <p:txBody>
          <a:bodyPr wrap="square" rtlCol="0">
            <a:spAutoFit/>
          </a:bodyPr>
          <a:lstStyle/>
          <a:p>
            <a:pPr algn="just" defTabSz="1371600">
              <a:lnSpc>
                <a:spcPct val="150000"/>
              </a:lnSpc>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600">
                <a:solidFill>
                  <a:schemeClr val="bg1"/>
                </a:solidFill>
                <a:latin typeface="Arial" panose="020B0604020202020204" pitchFamily="34" charset="0"/>
                <a:cs typeface="Arial" panose="020B0604020202020204" pitchFamily="34" charset="0"/>
              </a:rPr>
              <a:t>Để sợi dây thép ngoài không khí ẩm bị gỉ</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29CB5D6F-1A97-C703-EAE9-FB419FB67541}"/>
              </a:ext>
            </a:extLst>
          </p:cNvPr>
          <p:cNvGrpSpPr/>
          <p:nvPr/>
        </p:nvGrpSpPr>
        <p:grpSpPr>
          <a:xfrm>
            <a:off x="0" y="1379336"/>
            <a:ext cx="18288000" cy="2254608"/>
            <a:chOff x="0" y="2959512"/>
            <a:chExt cx="12192000" cy="1503072"/>
          </a:xfrm>
        </p:grpSpPr>
        <p:cxnSp>
          <p:nvCxnSpPr>
            <p:cNvPr id="3" name="Straight Connector 2">
              <a:extLst>
                <a:ext uri="{FF2B5EF4-FFF2-40B4-BE49-F238E27FC236}">
                  <a16:creationId xmlns:a16="http://schemas.microsoft.com/office/drawing/2014/main" id="{1009C2EB-5E81-36D8-F382-120568BF2045}"/>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19D13CF-544A-45E8-B297-0751B35381B9}"/>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EE0E97-7F07-7032-CEE2-0217FA6FA4CC}"/>
                </a:ext>
              </a:extLst>
            </p:cNvPr>
            <p:cNvSpPr txBox="1"/>
            <p:nvPr/>
          </p:nvSpPr>
          <p:spPr>
            <a:xfrm>
              <a:off x="1404151" y="3485345"/>
              <a:ext cx="9383697" cy="451405"/>
            </a:xfrm>
            <a:prstGeom prst="rect">
              <a:avLst/>
            </a:prstGeom>
            <a:noFill/>
          </p:spPr>
          <p:txBody>
            <a:bodyPr wrap="square" rtlCol="0">
              <a:spAutoFit/>
            </a:bodyPr>
            <a:lstStyle/>
            <a:p>
              <a:pPr algn="ct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2: </a:t>
              </a:r>
              <a:r>
                <a:rPr lang="en-US" sz="3800" b="1">
                  <a:solidFill>
                    <a:srgbClr val="FFFF00"/>
                  </a:solidFill>
                  <a:latin typeface="Arial" panose="020B0604020202020204" pitchFamily="34" charset="0"/>
                  <a:cs typeface="Arial" panose="020B0604020202020204" pitchFamily="34" charset="0"/>
                </a:rPr>
                <a:t>Quá trình nào sau đây chỉ xảy ra biến đổi vật lí?</a:t>
              </a:r>
            </a:p>
          </p:txBody>
        </p:sp>
      </p:grpSp>
    </p:spTree>
    <p:extLst>
      <p:ext uri="{BB962C8B-B14F-4D97-AF65-F5344CB8AC3E}">
        <p14:creationId xmlns:p14="http://schemas.microsoft.com/office/powerpoint/2010/main" val="23995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526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1048623"/>
            <a:ext cx="18288000" cy="2597273"/>
            <a:chOff x="0" y="2739036"/>
            <a:chExt cx="12192000" cy="1731515"/>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58935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739036"/>
              <a:ext cx="10872190" cy="17235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76922" y="2747002"/>
              <a:ext cx="9838155" cy="1723549"/>
            </a:xfrm>
            <a:prstGeom prst="rect">
              <a:avLst/>
            </a:prstGeom>
            <a:noFill/>
          </p:spPr>
          <p:txBody>
            <a:bodyPr wrap="square" rtlCol="0">
              <a:spAutoFit/>
            </a:bodyPr>
            <a:lstStyle/>
            <a:p>
              <a:pPr algn="just">
                <a:lnSpc>
                  <a:spcPct val="150000"/>
                </a:lnSpc>
              </a:pPr>
              <a:r>
                <a:rPr lang="en-US" sz="3600" b="1">
                  <a:solidFill>
                    <a:srgbClr val="FFFF00"/>
                  </a:solidFill>
                  <a:latin typeface="Arial" panose="020B0604020202020204" pitchFamily="34" charset="0"/>
                  <a:cs typeface="Arial" panose="020B0604020202020204" pitchFamily="34" charset="0"/>
                </a:rPr>
                <a:t>Câu hỏi </a:t>
              </a:r>
              <a:r>
                <a:rPr lang="en-US" sz="3600" b="1" smtClean="0">
                  <a:solidFill>
                    <a:srgbClr val="FFFF00"/>
                  </a:solidFill>
                  <a:latin typeface="Arial" panose="020B0604020202020204" pitchFamily="34" charset="0"/>
                  <a:cs typeface="Arial" panose="020B0604020202020204" pitchFamily="34" charset="0"/>
                </a:rPr>
                <a:t>3: </a:t>
              </a:r>
              <a:r>
                <a:rPr lang="en-US" sz="3600" b="1">
                  <a:solidFill>
                    <a:srgbClr val="FFFF00"/>
                  </a:solidFill>
                  <a:latin typeface="Arial" panose="020B0604020202020204" pitchFamily="34" charset="0"/>
                  <a:cs typeface="Arial" panose="020B0604020202020204" pitchFamily="34" charset="0"/>
                </a:rPr>
                <a:t>Trong công nghiệp, người ta sản xuất ammoniac từ phản ứng tổng hợp giữa nitrogen và hydrogen có chất xúc tác bột sắt (iron). Sản phẩm của phản ứng là</a:t>
              </a:r>
            </a:p>
          </p:txBody>
        </p:sp>
      </p:grpSp>
      <p:sp>
        <p:nvSpPr>
          <p:cNvPr id="15" name="bang a">
            <a:extLst>
              <a:ext uri="{FF2B5EF4-FFF2-40B4-BE49-F238E27FC236}">
                <a16:creationId xmlns:a16="http://schemas.microsoft.com/office/drawing/2014/main" id="{D0E6AFB4-275F-4728-9A13-27E00F9EA3A2}"/>
              </a:ext>
            </a:extLst>
          </p:cNvPr>
          <p:cNvSpPr/>
          <p:nvPr/>
        </p:nvSpPr>
        <p:spPr>
          <a:xfrm flipH="1">
            <a:off x="1209494"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4"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275992" y="5029466"/>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600" smtClean="0">
                <a:solidFill>
                  <a:schemeClr val="bg1"/>
                </a:solidFill>
                <a:latin typeface="Arial" panose="020B0604020202020204" pitchFamily="34" charset="0"/>
                <a:cs typeface="Arial" panose="020B0604020202020204" pitchFamily="34" charset="0"/>
              </a:rPr>
              <a:t>Ammonia</a:t>
            </a:r>
            <a:endParaRPr lang="en-US" sz="3600">
              <a:solidFill>
                <a:schemeClr val="bg1"/>
              </a:solidFill>
              <a:latin typeface="Arial" panose="020B060402020202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209494" y="7967264"/>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600" smtClean="0">
                <a:solidFill>
                  <a:schemeClr val="bg1"/>
                </a:solidFill>
                <a:latin typeface="Arial" panose="020B0604020202020204" pitchFamily="34" charset="0"/>
                <a:cs typeface="Arial" panose="020B0604020202020204" pitchFamily="34" charset="0"/>
              </a:rPr>
              <a:t>Hydrogen</a:t>
            </a:r>
            <a:endParaRPr lang="en-US" sz="3600">
              <a:solidFill>
                <a:schemeClr val="bg1"/>
              </a:solidFill>
              <a:latin typeface="Arial" panose="020B060402020202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38"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270337" y="5029466"/>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600" smtClean="0">
                <a:solidFill>
                  <a:schemeClr val="bg1"/>
                </a:solidFill>
                <a:latin typeface="Arial" panose="020B0604020202020204" pitchFamily="34" charset="0"/>
                <a:cs typeface="Arial" panose="020B0604020202020204" pitchFamily="34" charset="0"/>
              </a:rPr>
              <a:t>Nitrogen</a:t>
            </a:r>
            <a:endParaRPr lang="en-US" sz="3600">
              <a:solidFill>
                <a:schemeClr val="bg1"/>
              </a:solidFill>
              <a:latin typeface="Arial" panose="020B060402020202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276560" y="7967264"/>
            <a:ext cx="7739988" cy="646331"/>
          </a:xfrm>
          <a:prstGeom prst="rect">
            <a:avLst/>
          </a:prstGeom>
          <a:noFill/>
        </p:spPr>
        <p:txBody>
          <a:bodyPr wrap="square" rtlCol="0">
            <a:spAutoFit/>
          </a:bodyPr>
          <a:lstStyle/>
          <a:p>
            <a:pPr algn="ctr">
              <a:buClr>
                <a:schemeClr val="bg1"/>
              </a:buCl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600" smtClean="0">
                <a:solidFill>
                  <a:schemeClr val="bg1"/>
                </a:solidFill>
                <a:latin typeface="Arial" panose="020B0604020202020204" pitchFamily="34" charset="0"/>
                <a:cs typeface="Arial" panose="020B0604020202020204" pitchFamily="34" charset="0"/>
              </a:rPr>
              <a:t>Iron</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4235418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320581"/>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6770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a:extLst>
              <a:ext uri="{FF2B5EF4-FFF2-40B4-BE49-F238E27FC236}">
                <a16:creationId xmlns:a16="http://schemas.microsoft.com/office/drawing/2014/main" id="{D0E6AFB4-275F-4728-9A13-27E00F9EA3A2}"/>
              </a:ext>
            </a:extLst>
          </p:cNvPr>
          <p:cNvSpPr/>
          <p:nvPr/>
        </p:nvSpPr>
        <p:spPr>
          <a:xfrm flipH="1">
            <a:off x="9203843"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6068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6" y="7994689"/>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600" smtClean="0">
                <a:solidFill>
                  <a:schemeClr val="bg1"/>
                </a:solidFill>
                <a:latin typeface="Arial" panose="020B0604020202020204" pitchFamily="34" charset="0"/>
                <a:cs typeface="Arial" panose="020B0604020202020204" pitchFamily="34" charset="0"/>
              </a:rPr>
              <a:t>Cùng loại, khác loại</a:t>
            </a:r>
            <a:endParaRPr lang="en-US" sz="360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53357" y="5067625"/>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600" smtClean="0">
                <a:solidFill>
                  <a:schemeClr val="bg1"/>
                </a:solidFill>
                <a:latin typeface="Arial" panose="020B0604020202020204" pitchFamily="34" charset="0"/>
                <a:cs typeface="Arial" panose="020B0604020202020204" pitchFamily="34" charset="0"/>
              </a:rPr>
              <a:t>Khác loại, khác loại</a:t>
            </a:r>
            <a:endParaRPr lang="en-US" sz="360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60688"/>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3" y="5067626"/>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600" smtClean="0">
                <a:solidFill>
                  <a:schemeClr val="bg1"/>
                </a:solidFill>
                <a:latin typeface="Arial" panose="020B0604020202020204" pitchFamily="34" charset="0"/>
                <a:cs typeface="Arial" panose="020B0604020202020204" pitchFamily="34" charset="0"/>
              </a:rPr>
              <a:t>Cùng loại, cùng loại</a:t>
            </a:r>
            <a:endParaRPr lang="en-US" sz="3600">
              <a:solidFill>
                <a:schemeClr val="bg1"/>
              </a:solidFill>
              <a:latin typeface="Arial" panose="020B060402020202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552442" y="7994690"/>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600" smtClean="0">
                <a:solidFill>
                  <a:schemeClr val="bg1"/>
                </a:solidFill>
                <a:latin typeface="Arial" panose="020B0604020202020204" pitchFamily="34" charset="0"/>
                <a:cs typeface="Arial" panose="020B0604020202020204" pitchFamily="34" charset="0"/>
              </a:rPr>
              <a:t>Khác loại, cùng loại</a:t>
            </a:r>
            <a:endParaRPr lang="en-US" sz="360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345AFF11-E773-DA5E-4CCB-A54914AACCDA}"/>
              </a:ext>
            </a:extLst>
          </p:cNvPr>
          <p:cNvGrpSpPr/>
          <p:nvPr/>
        </p:nvGrpSpPr>
        <p:grpSpPr>
          <a:xfrm>
            <a:off x="0" y="952500"/>
            <a:ext cx="18288000" cy="2681446"/>
            <a:chOff x="0" y="2674954"/>
            <a:chExt cx="12192000" cy="1787630"/>
          </a:xfrm>
        </p:grpSpPr>
        <p:cxnSp>
          <p:nvCxnSpPr>
            <p:cNvPr id="3" name="Straight Connector 2">
              <a:extLst>
                <a:ext uri="{FF2B5EF4-FFF2-40B4-BE49-F238E27FC236}">
                  <a16:creationId xmlns:a16="http://schemas.microsoft.com/office/drawing/2014/main" id="{FDA77D26-B8EA-7AF0-F1BB-18D43AC99778}"/>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D955C229-07EE-C309-D06D-5F270C589EBA}"/>
                </a:ext>
              </a:extLst>
            </p:cNvPr>
            <p:cNvSpPr/>
            <p:nvPr/>
          </p:nvSpPr>
          <p:spPr>
            <a:xfrm flipH="1">
              <a:off x="659905" y="2674954"/>
              <a:ext cx="10872190" cy="17876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A2E969-A4E4-5927-4B97-98D578B161A9}"/>
                </a:ext>
              </a:extLst>
            </p:cNvPr>
            <p:cNvSpPr txBox="1"/>
            <p:nvPr/>
          </p:nvSpPr>
          <p:spPr>
            <a:xfrm>
              <a:off x="1132095" y="2753161"/>
              <a:ext cx="10007600" cy="1631215"/>
            </a:xfrm>
            <a:prstGeom prst="rect">
              <a:avLst/>
            </a:prstGeom>
            <a:noFill/>
          </p:spPr>
          <p:txBody>
            <a:bodyPr wrap="square" rtlCol="0">
              <a:spAutoFit/>
            </a:bodyPr>
            <a:lstStyle/>
            <a:p>
              <a:pPr algn="just">
                <a:lnSpc>
                  <a:spcPct val="150000"/>
                </a:lnSpc>
              </a:pPr>
              <a:r>
                <a:rPr lang="en-US" sz="3400" b="1">
                  <a:solidFill>
                    <a:srgbClr val="FFFF00"/>
                  </a:solidFill>
                  <a:latin typeface="Arial" panose="020B0604020202020204" pitchFamily="34" charset="0"/>
                  <a:cs typeface="Arial" panose="020B0604020202020204" pitchFamily="34" charset="0"/>
                </a:rPr>
                <a:t>Câu hỏi 4</a:t>
              </a:r>
              <a:r>
                <a:rPr lang="en-US" sz="3400" b="1" smtClean="0">
                  <a:solidFill>
                    <a:srgbClr val="FFFF00"/>
                  </a:solidFill>
                  <a:latin typeface="Arial" panose="020B0604020202020204" pitchFamily="34" charset="0"/>
                  <a:cs typeface="Arial" panose="020B0604020202020204" pitchFamily="34" charset="0"/>
                </a:rPr>
                <a:t>: </a:t>
              </a:r>
              <a:r>
                <a:rPr lang="en-US" sz="3400" b="1">
                  <a:solidFill>
                    <a:srgbClr val="FFFF00"/>
                  </a:solidFill>
                  <a:latin typeface="Arial" panose="020B0604020202020204" pitchFamily="34" charset="0"/>
                  <a:cs typeface="Arial" panose="020B0604020202020204" pitchFamily="34" charset="0"/>
                </a:rPr>
                <a:t>Trong phản ứng tổng hợp ammonia từ nitrogen và hydrogen, các liên kết giữa nguyên </a:t>
              </a:r>
              <a:r>
                <a:rPr lang="en-US" sz="3400" b="1" smtClean="0">
                  <a:solidFill>
                    <a:srgbClr val="FFFF00"/>
                  </a:solidFill>
                  <a:latin typeface="Arial" panose="020B0604020202020204" pitchFamily="34" charset="0"/>
                  <a:cs typeface="Arial" panose="020B0604020202020204" pitchFamily="34" charset="0"/>
                </a:rPr>
                <a:t>tử …(1) </a:t>
              </a:r>
              <a:r>
                <a:rPr lang="en-US" sz="3400" b="1">
                  <a:solidFill>
                    <a:srgbClr val="FFFF00"/>
                  </a:solidFill>
                  <a:latin typeface="Arial" panose="020B0604020202020204" pitchFamily="34" charset="0"/>
                  <a:cs typeface="Arial" panose="020B0604020202020204" pitchFamily="34" charset="0"/>
                </a:rPr>
                <a:t>bị phá vỡ, liên kết giữa các nguyên tử …(2</a:t>
              </a:r>
              <a:r>
                <a:rPr lang="en-US" sz="3400" b="1" smtClean="0">
                  <a:solidFill>
                    <a:srgbClr val="FFFF00"/>
                  </a:solidFill>
                  <a:latin typeface="Arial" panose="020B0604020202020204" pitchFamily="34" charset="0"/>
                  <a:cs typeface="Arial" panose="020B0604020202020204" pitchFamily="34" charset="0"/>
                </a:rPr>
                <a:t>) </a:t>
              </a:r>
              <a:r>
                <a:rPr lang="en-US" sz="3400" b="1">
                  <a:solidFill>
                    <a:srgbClr val="FFFF00"/>
                  </a:solidFill>
                  <a:latin typeface="Arial" panose="020B0604020202020204" pitchFamily="34" charset="0"/>
                  <a:cs typeface="Arial" panose="020B0604020202020204" pitchFamily="34" charset="0"/>
                </a:rPr>
                <a:t>được hình </a:t>
              </a:r>
              <a:r>
                <a:rPr lang="en-US" sz="3400" b="1" smtClean="0">
                  <a:solidFill>
                    <a:srgbClr val="FFFF00"/>
                  </a:solidFill>
                  <a:latin typeface="Arial" panose="020B0604020202020204" pitchFamily="34" charset="0"/>
                  <a:cs typeface="Arial" panose="020B0604020202020204" pitchFamily="34" charset="0"/>
                </a:rPr>
                <a:t>thành. Các </a:t>
              </a:r>
              <a:r>
                <a:rPr lang="en-US" sz="3400" b="1">
                  <a:solidFill>
                    <a:srgbClr val="FFFF00"/>
                  </a:solidFill>
                  <a:latin typeface="Arial" panose="020B0604020202020204" pitchFamily="34" charset="0"/>
                  <a:cs typeface="Arial" panose="020B0604020202020204" pitchFamily="34" charset="0"/>
                </a:rPr>
                <a:t>từ thích hợp để điền vào vị trí (1) và (2) là:</a:t>
              </a:r>
            </a:p>
          </p:txBody>
        </p:sp>
      </p:grpSp>
    </p:spTree>
    <p:extLst>
      <p:ext uri="{BB962C8B-B14F-4D97-AF65-F5344CB8AC3E}">
        <p14:creationId xmlns:p14="http://schemas.microsoft.com/office/powerpoint/2010/main" val="432209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526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1379336"/>
            <a:ext cx="18288000" cy="2254608"/>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92199" y="3105046"/>
              <a:ext cx="10007601" cy="1231106"/>
            </a:xfrm>
            <a:prstGeom prst="rect">
              <a:avLst/>
            </a:prstGeom>
            <a:noFill/>
          </p:spPr>
          <p:txBody>
            <a:bodyPr wrap="square" rtlCol="0">
              <a:spAutoFit/>
            </a:bodyPr>
            <a:lstStyle/>
            <a:p>
              <a:pPr algn="just">
                <a:lnSpc>
                  <a:spcPct val="150000"/>
                </a:lnSpc>
              </a:pP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5: </a:t>
              </a:r>
              <a:r>
                <a:rPr lang="en-US" sz="3800" b="1">
                  <a:solidFill>
                    <a:srgbClr val="FFFF00"/>
                  </a:solidFill>
                  <a:latin typeface="Arial" panose="020B0604020202020204" pitchFamily="34" charset="0"/>
                  <a:cs typeface="Arial" panose="020B0604020202020204" pitchFamily="34" charset="0"/>
                </a:rPr>
                <a:t>Trong phản ứng giữa oxygen với hydrogen tạo thành nước, lượng chất nào tăng lên trong quá trình phản ứng?</a:t>
              </a:r>
            </a:p>
          </p:txBody>
        </p:sp>
      </p:grpSp>
      <p:sp>
        <p:nvSpPr>
          <p:cNvPr id="15" name="bang a">
            <a:extLst>
              <a:ext uri="{FF2B5EF4-FFF2-40B4-BE49-F238E27FC236}">
                <a16:creationId xmlns:a16="http://schemas.microsoft.com/office/drawing/2014/main" id="{D0E6AFB4-275F-4728-9A13-27E00F9EA3A2}"/>
              </a:ext>
            </a:extLst>
          </p:cNvPr>
          <p:cNvSpPr/>
          <p:nvPr/>
        </p:nvSpPr>
        <p:spPr>
          <a:xfrm flipH="1">
            <a:off x="1209494"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4"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275992" y="5029466"/>
            <a:ext cx="773998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800" smtClean="0">
                <a:solidFill>
                  <a:schemeClr val="bg1"/>
                </a:solidFill>
                <a:latin typeface="Arial" panose="020B0604020202020204" pitchFamily="34" charset="0"/>
                <a:cs typeface="Arial" panose="020B0604020202020204" pitchFamily="34" charset="0"/>
              </a:rPr>
              <a:t>Chỉ có nước</a:t>
            </a:r>
            <a:endParaRPr lang="en-US" sz="3800">
              <a:solidFill>
                <a:schemeClr val="bg1"/>
              </a:solidFill>
              <a:latin typeface="Arial" panose="020B060402020202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209494" y="7967264"/>
            <a:ext cx="773998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800" smtClean="0">
                <a:solidFill>
                  <a:schemeClr val="bg1"/>
                </a:solidFill>
                <a:latin typeface="Arial" panose="020B0604020202020204" pitchFamily="34" charset="0"/>
                <a:cs typeface="Arial" panose="020B0604020202020204" pitchFamily="34" charset="0"/>
              </a:rPr>
              <a:t>Oxygen và nước</a:t>
            </a:r>
            <a:endParaRPr lang="en-US" sz="3800">
              <a:solidFill>
                <a:schemeClr val="bg1"/>
              </a:solidFill>
              <a:latin typeface="Arial" panose="020B060402020202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38"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270337" y="5029466"/>
            <a:ext cx="773998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800" smtClean="0">
                <a:solidFill>
                  <a:schemeClr val="bg1"/>
                </a:solidFill>
                <a:latin typeface="Arial" panose="020B0604020202020204" pitchFamily="34" charset="0"/>
                <a:cs typeface="Arial" panose="020B0604020202020204" pitchFamily="34" charset="0"/>
              </a:rPr>
              <a:t>Oxygen và hydrogen</a:t>
            </a:r>
            <a:endParaRPr lang="en-US" sz="3800">
              <a:solidFill>
                <a:schemeClr val="bg1"/>
              </a:solidFill>
              <a:latin typeface="Arial" panose="020B060402020202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276560" y="7967264"/>
            <a:ext cx="7739988" cy="677108"/>
          </a:xfrm>
          <a:prstGeom prst="rect">
            <a:avLst/>
          </a:prstGeom>
          <a:noFill/>
        </p:spPr>
        <p:txBody>
          <a:bodyPr wrap="square" rtlCol="0">
            <a:spAutoFit/>
          </a:bodyPr>
          <a:lstStyle/>
          <a:p>
            <a:pPr algn="ctr">
              <a:buClr>
                <a:schemeClr val="bg1"/>
              </a:buClr>
            </a:pP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800" smtClean="0">
                <a:solidFill>
                  <a:schemeClr val="bg1"/>
                </a:solidFill>
                <a:latin typeface="Arial" panose="020B0604020202020204" pitchFamily="34" charset="0"/>
                <a:cs typeface="Arial" panose="020B0604020202020204" pitchFamily="34" charset="0"/>
              </a:rPr>
              <a:t>Hydrogen và nước</a:t>
            </a:r>
            <a:endParaRPr lang="en-US" sz="38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296270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2FAB428-B261-9BF8-84AD-1BDD66EC48DD}"/>
              </a:ext>
            </a:extLst>
          </p:cNvPr>
          <p:cNvCxnSpPr/>
          <p:nvPr/>
        </p:nvCxnSpPr>
        <p:spPr>
          <a:xfrm>
            <a:off x="0" y="536887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c">
            <a:extLst>
              <a:ext uri="{FF2B5EF4-FFF2-40B4-BE49-F238E27FC236}">
                <a16:creationId xmlns:a16="http://schemas.microsoft.com/office/drawing/2014/main" id="{D0E6AFB4-275F-4728-9A13-27E00F9EA3A2}"/>
              </a:ext>
            </a:extLst>
          </p:cNvPr>
          <p:cNvSpPr/>
          <p:nvPr/>
        </p:nvSpPr>
        <p:spPr>
          <a:xfrm flipH="1">
            <a:off x="1206914" y="705787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7053275"/>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643366" y="7964549"/>
            <a:ext cx="6933515"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800" smtClean="0">
                <a:solidFill>
                  <a:schemeClr val="bg1"/>
                </a:solidFill>
                <a:latin typeface="Arial" panose="020B0604020202020204" pitchFamily="34" charset="0"/>
                <a:cs typeface="Arial" panose="020B0604020202020204" pitchFamily="34" charset="0"/>
              </a:rPr>
              <a:t>Khí hydrogen</a:t>
            </a:r>
            <a:endParaRPr lang="en-US" sz="380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73124" y="4992987"/>
            <a:ext cx="693609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800" smtClean="0">
                <a:solidFill>
                  <a:schemeClr val="bg1"/>
                </a:solidFill>
                <a:latin typeface="Arial" panose="020B0604020202020204" pitchFamily="34" charset="0"/>
                <a:cs typeface="Arial" panose="020B0604020202020204" pitchFamily="34" charset="0"/>
              </a:rPr>
              <a:t>Than</a:t>
            </a:r>
            <a:endParaRPr lang="en-US" sz="380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22310" y="4991100"/>
            <a:ext cx="6975629"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800" smtClean="0">
                <a:solidFill>
                  <a:schemeClr val="bg1"/>
                </a:solidFill>
                <a:latin typeface="Arial" panose="020B0604020202020204" pitchFamily="34" charset="0"/>
                <a:cs typeface="Arial" panose="020B0604020202020204" pitchFamily="34" charset="0"/>
              </a:rPr>
              <a:t>Khí gas</a:t>
            </a:r>
            <a:endParaRPr lang="en-US" sz="380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73124" y="7964549"/>
            <a:ext cx="693609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800" smtClean="0">
                <a:solidFill>
                  <a:schemeClr val="bg1"/>
                </a:solidFill>
                <a:latin typeface="Arial" panose="020B0604020202020204" pitchFamily="34" charset="0"/>
                <a:cs typeface="Arial" panose="020B0604020202020204" pitchFamily="34" charset="0"/>
              </a:rPr>
              <a:t>Dầu hoả</a:t>
            </a:r>
            <a:endParaRPr lang="en-US" sz="380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EAF09476-B736-7B90-A5FE-CABF0B031E34}"/>
              </a:ext>
            </a:extLst>
          </p:cNvPr>
          <p:cNvGrpSpPr/>
          <p:nvPr/>
        </p:nvGrpSpPr>
        <p:grpSpPr>
          <a:xfrm>
            <a:off x="0" y="1379336"/>
            <a:ext cx="18288000" cy="2254608"/>
            <a:chOff x="0" y="2959512"/>
            <a:chExt cx="12192000" cy="1503072"/>
          </a:xfrm>
        </p:grpSpPr>
        <p:cxnSp>
          <p:nvCxnSpPr>
            <p:cNvPr id="3" name="Straight Connector 2">
              <a:extLst>
                <a:ext uri="{FF2B5EF4-FFF2-40B4-BE49-F238E27FC236}">
                  <a16:creationId xmlns:a16="http://schemas.microsoft.com/office/drawing/2014/main" id="{04C44CA4-5FF9-9D42-E2AE-80BCAC7FECEC}"/>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F1361D2-0C26-0A60-DD60-0EFBA20FF807}"/>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9231C-745A-B4B1-34CF-D7E806677433}"/>
                </a:ext>
              </a:extLst>
            </p:cNvPr>
            <p:cNvSpPr txBox="1"/>
            <p:nvPr/>
          </p:nvSpPr>
          <p:spPr>
            <a:xfrm>
              <a:off x="1299748" y="3095495"/>
              <a:ext cx="9592503" cy="1231106"/>
            </a:xfrm>
            <a:prstGeom prst="rect">
              <a:avLst/>
            </a:prstGeom>
            <a:noFill/>
          </p:spPr>
          <p:txBody>
            <a:bodyPr wrap="square" rtlCol="0">
              <a:spAutoFit/>
            </a:bodyPr>
            <a:lstStyle/>
            <a:p>
              <a:pPr algn="just">
                <a:lnSpc>
                  <a:spcPct val="150000"/>
                </a:lnSpc>
              </a:pP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6: </a:t>
              </a:r>
              <a:r>
                <a:rPr lang="en-US" sz="3800" b="1">
                  <a:solidFill>
                    <a:srgbClr val="FFFF00"/>
                  </a:solidFill>
                  <a:latin typeface="Arial" panose="020B0604020202020204" pitchFamily="34" charset="0"/>
                  <a:cs typeface="Arial" panose="020B0604020202020204" pitchFamily="34" charset="0"/>
                </a:rPr>
                <a:t>Chất nào sau đây không phải là nhiên liệu sử dụng trong nhà bếp để đun nấu?</a:t>
              </a:r>
            </a:p>
          </p:txBody>
        </p:sp>
      </p:grpSp>
    </p:spTree>
    <p:extLst>
      <p:ext uri="{BB962C8B-B14F-4D97-AF65-F5344CB8AC3E}">
        <p14:creationId xmlns:p14="http://schemas.microsoft.com/office/powerpoint/2010/main" val="277796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chemeClr val="accent4">
              <a:lumMod val="60000"/>
              <a:lumOff val="40000"/>
            </a:schemeClr>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930411"/>
            <a:ext cx="1911167" cy="3166089"/>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734598" y="987425"/>
            <a:ext cx="3656175" cy="3543166"/>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1" name="Picture 3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2" name="Picture 3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3891077" y="741038"/>
            <a:ext cx="568596" cy="509669"/>
          </a:xfrm>
          <a:prstGeom prst="rect">
            <a:avLst/>
          </a:prstGeom>
        </p:spPr>
      </p:pic>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612682" y="2129858"/>
            <a:ext cx="9131518" cy="5997650"/>
            <a:chOff x="1746247" y="2508574"/>
            <a:chExt cx="9131518" cy="5997650"/>
          </a:xfrm>
          <a:solidFill>
            <a:schemeClr val="bg1"/>
          </a:solidFill>
        </p:grpSpPr>
        <p:grpSp>
          <p:nvGrpSpPr>
            <p:cNvPr id="36" name="Group 35"/>
            <p:cNvGrpSpPr/>
            <p:nvPr/>
          </p:nvGrpSpPr>
          <p:grpSpPr>
            <a:xfrm>
              <a:off x="1746247" y="3160782"/>
              <a:ext cx="9131518" cy="5345442"/>
              <a:chOff x="10703104" y="2718585"/>
              <a:chExt cx="9131518" cy="5345442"/>
            </a:xfrm>
            <a:grpFill/>
          </p:grpSpPr>
          <p:sp>
            <p:nvSpPr>
              <p:cNvPr id="38" name="Freeform 3"/>
              <p:cNvSpPr/>
              <p:nvPr/>
            </p:nvSpPr>
            <p:spPr>
              <a:xfrm>
                <a:off x="10703104" y="2718585"/>
                <a:ext cx="9131518" cy="534544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1434156" y="4768058"/>
                <a:ext cx="7669413" cy="1246495"/>
              </a:xfrm>
              <a:prstGeom prst="rect">
                <a:avLst/>
              </a:prstGeom>
              <a:noFill/>
            </p:spPr>
            <p:txBody>
              <a:bodyPr wrap="square">
                <a:spAutoFit/>
              </a:bodyPr>
              <a:lstStyle/>
              <a:p>
                <a:pPr lvl="0" algn="ctr">
                  <a:spcAft>
                    <a:spcPts val="800"/>
                  </a:spcAft>
                </a:pPr>
                <a:r>
                  <a:rPr lang="en-US" sz="7500" b="1" smtClean="0">
                    <a:latin typeface="Arial" panose="020B0604020202020204" pitchFamily="34" charset="0"/>
                    <a:ea typeface="Arial" panose="020B0604020202020204" pitchFamily="34" charset="0"/>
                    <a:cs typeface="Arial" panose="020B0604020202020204" pitchFamily="34" charset="0"/>
                  </a:rPr>
                  <a:t>VẬN DỤNG</a:t>
                </a:r>
                <a:endParaRPr lang="vi-VN" sz="7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19"/>
            <a:srcRect/>
            <a:stretch>
              <a:fillRect/>
            </a:stretch>
          </p:blipFill>
          <p:spPr>
            <a:xfrm>
              <a:off x="5524267" y="2508574"/>
              <a:ext cx="1575478" cy="1698628"/>
            </a:xfrm>
            <a:prstGeom prst="rect">
              <a:avLst/>
            </a:prstGeom>
            <a:noFill/>
          </p:spPr>
        </p:pic>
      </p:grpSp>
    </p:spTree>
    <p:extLst>
      <p:ext uri="{BB962C8B-B14F-4D97-AF65-F5344CB8AC3E}">
        <p14:creationId xmlns:p14="http://schemas.microsoft.com/office/powerpoint/2010/main" val="1613381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646345" y="-1020291"/>
            <a:ext cx="2663789" cy="2600827"/>
          </a:xfrm>
          <a:prstGeom prst="rect">
            <a:avLst/>
          </a:prstGeom>
        </p:spPr>
      </p:pic>
      <p:sp>
        <p:nvSpPr>
          <p:cNvPr id="2" name="Rectangle 1"/>
          <p:cNvSpPr/>
          <p:nvPr/>
        </p:nvSpPr>
        <p:spPr>
          <a:xfrm>
            <a:off x="1028698" y="1257370"/>
            <a:ext cx="16230600" cy="646331"/>
          </a:xfrm>
          <a:prstGeom prst="rect">
            <a:avLst/>
          </a:prstGeom>
        </p:spPr>
        <p:txBody>
          <a:bodyPr wrap="square">
            <a:spAutoFit/>
          </a:bodyPr>
          <a:lstStyle/>
          <a:p>
            <a:pPr algn="r">
              <a:spcBef>
                <a:spcPts val="300"/>
              </a:spcBef>
            </a:pPr>
            <a:r>
              <a:rPr lang="nl-NL"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en-US" sz="3600" smtClean="0">
                <a:latin typeface="Arial" panose="020B0604020202020204" pitchFamily="34" charset="0"/>
                <a:cs typeface="Arial" panose="020B0604020202020204" pitchFamily="34" charset="0"/>
              </a:rPr>
              <a:t>Hoàn </a:t>
            </a:r>
            <a:r>
              <a:rPr lang="en-US" sz="3600">
                <a:latin typeface="Arial" panose="020B0604020202020204" pitchFamily="34" charset="0"/>
                <a:cs typeface="Arial" panose="020B0604020202020204" pitchFamily="34" charset="0"/>
              </a:rPr>
              <a:t>thành bảng “Dấu hiệu nhận biết có chất mới tạo thành” sau </a:t>
            </a:r>
            <a:r>
              <a:rPr lang="en-US" sz="3600" smtClean="0">
                <a:latin typeface="Arial" panose="020B0604020202020204" pitchFamily="34" charset="0"/>
                <a:cs typeface="Arial" panose="020B0604020202020204" pitchFamily="34" charset="0"/>
              </a:rPr>
              <a:t>đây</a:t>
            </a:r>
            <a:r>
              <a:rPr lang="en-US" sz="3600">
                <a:latin typeface="Arial" panose="020B0604020202020204" pitchFamily="34" charset="0"/>
                <a:cs typeface="Arial" panose="020B0604020202020204" pitchFamily="34" charset="0"/>
              </a:rPr>
              <a:t>:</a:t>
            </a:r>
          </a:p>
        </p:txBody>
      </p:sp>
      <p:pic>
        <p:nvPicPr>
          <p:cNvPr id="19" name="Picture 7"/>
          <p:cNvPicPr>
            <a:picLocks noChangeAspect="1"/>
          </p:cNvPicPr>
          <p:nvPr/>
        </p:nvPicPr>
        <p:blipFill>
          <a:blip r:embed="rId7"/>
          <a:srcRect/>
          <a:stretch>
            <a:fillRect/>
          </a:stretch>
        </p:blipFill>
        <p:spPr>
          <a:xfrm>
            <a:off x="207720" y="7199875"/>
            <a:ext cx="1638748" cy="308712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948120852"/>
              </p:ext>
            </p:extLst>
          </p:nvPr>
        </p:nvGraphicFramePr>
        <p:xfrm>
          <a:off x="990598" y="2468550"/>
          <a:ext cx="16306800" cy="6613405"/>
        </p:xfrm>
        <a:graphic>
          <a:graphicData uri="http://schemas.openxmlformats.org/drawingml/2006/table">
            <a:tbl>
              <a:tblPr firstRow="1" firstCol="1" bandRow="1">
                <a:tableStyleId>{5940675A-B579-460E-94D1-54222C63F5DA}</a:tableStyleId>
              </a:tblPr>
              <a:tblGrid>
                <a:gridCol w="8686800">
                  <a:extLst>
                    <a:ext uri="{9D8B030D-6E8A-4147-A177-3AD203B41FA5}">
                      <a16:colId xmlns:a16="http://schemas.microsoft.com/office/drawing/2014/main" val="1356385645"/>
                    </a:ext>
                  </a:extLst>
                </a:gridCol>
                <a:gridCol w="1828800">
                  <a:extLst>
                    <a:ext uri="{9D8B030D-6E8A-4147-A177-3AD203B41FA5}">
                      <a16:colId xmlns:a16="http://schemas.microsoft.com/office/drawing/2014/main" val="4251653049"/>
                    </a:ext>
                  </a:extLst>
                </a:gridCol>
                <a:gridCol w="1828800">
                  <a:extLst>
                    <a:ext uri="{9D8B030D-6E8A-4147-A177-3AD203B41FA5}">
                      <a16:colId xmlns:a16="http://schemas.microsoft.com/office/drawing/2014/main" val="1522710688"/>
                    </a:ext>
                  </a:extLst>
                </a:gridCol>
                <a:gridCol w="1832923">
                  <a:extLst>
                    <a:ext uri="{9D8B030D-6E8A-4147-A177-3AD203B41FA5}">
                      <a16:colId xmlns:a16="http://schemas.microsoft.com/office/drawing/2014/main" val="703571092"/>
                    </a:ext>
                  </a:extLst>
                </a:gridCol>
                <a:gridCol w="2129477">
                  <a:extLst>
                    <a:ext uri="{9D8B030D-6E8A-4147-A177-3AD203B41FA5}">
                      <a16:colId xmlns:a16="http://schemas.microsoft.com/office/drawing/2014/main" val="2984077647"/>
                    </a:ext>
                  </a:extLst>
                </a:gridCol>
              </a:tblGrid>
              <a:tr h="1628601">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Phản ứng</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Phát sáng</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Có bọt khí</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Có kết tủa</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Thay </a:t>
                      </a:r>
                      <a:r>
                        <a:rPr lang="en-US" sz="3600" b="1" smtClean="0">
                          <a:effectLst/>
                          <a:latin typeface="Arial" panose="020B0604020202020204" pitchFamily="34" charset="0"/>
                          <a:cs typeface="Arial" panose="020B0604020202020204" pitchFamily="34" charset="0"/>
                        </a:rPr>
                        <a:t>đổi </a:t>
                      </a:r>
                      <a:r>
                        <a:rPr lang="en-US" sz="3600" b="1">
                          <a:effectLst/>
                          <a:latin typeface="Arial" panose="020B0604020202020204" pitchFamily="34" charset="0"/>
                          <a:cs typeface="Arial" panose="020B0604020202020204" pitchFamily="34" charset="0"/>
                        </a:rPr>
                        <a:t>màu sắc</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extLst>
                  <a:ext uri="{0D108BD9-81ED-4DB2-BD59-A6C34878D82A}">
                    <a16:rowId xmlns:a16="http://schemas.microsoft.com/office/drawing/2014/main" val="3399362635"/>
                  </a:ext>
                </a:extLst>
              </a:tr>
              <a:tr h="760693">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Đốt cháy nến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47450585"/>
                  </a:ext>
                </a:extLst>
              </a:tr>
              <a:tr h="760693">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Nhỏ hydrochloric acid vào nước soda</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82147948"/>
                  </a:ext>
                </a:extLst>
              </a:tr>
              <a:tr h="971016">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Cho nước vôi trong vào dung dịch CuSO</a:t>
                      </a:r>
                      <a:r>
                        <a:rPr lang="en-US" sz="3600" baseline="-25000">
                          <a:effectLst/>
                          <a:latin typeface="Arial" panose="020B0604020202020204" pitchFamily="34" charset="0"/>
                          <a:cs typeface="Arial" panose="020B0604020202020204" pitchFamily="34" charset="0"/>
                        </a:rPr>
                        <a:t>4</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218307231"/>
                  </a:ext>
                </a:extLst>
              </a:tr>
              <a:tr h="971016">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Nhúng thành kẽm vào hydrochloric acid</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727492567"/>
                  </a:ext>
                </a:extLst>
              </a:tr>
              <a:tr h="760693">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Thổi khí CO</a:t>
                      </a:r>
                      <a:r>
                        <a:rPr lang="en-US" sz="3600" baseline="-25000">
                          <a:effectLst/>
                          <a:latin typeface="Arial" panose="020B0604020202020204" pitchFamily="34" charset="0"/>
                          <a:cs typeface="Arial" panose="020B0604020202020204" pitchFamily="34" charset="0"/>
                        </a:rPr>
                        <a:t>2 </a:t>
                      </a:r>
                      <a:r>
                        <a:rPr lang="en-US" sz="3600">
                          <a:effectLst/>
                          <a:latin typeface="Arial" panose="020B0604020202020204" pitchFamily="34" charset="0"/>
                          <a:cs typeface="Arial" panose="020B0604020202020204" pitchFamily="34" charset="0"/>
                        </a:rPr>
                        <a:t>vào nước vôi trong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680890798"/>
                  </a:ext>
                </a:extLst>
              </a:tr>
              <a:tr h="760693">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Đốt cháy sợi đồng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852176389"/>
                  </a:ext>
                </a:extLst>
              </a:tr>
            </a:tbl>
          </a:graphicData>
        </a:graphic>
      </p:graphicFrame>
      <p:sp>
        <p:nvSpPr>
          <p:cNvPr id="5" name="TextBox 4"/>
          <p:cNvSpPr txBox="1"/>
          <p:nvPr/>
        </p:nvSpPr>
        <p:spPr>
          <a:xfrm>
            <a:off x="10210800" y="4155638"/>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1" name="TextBox 10"/>
          <p:cNvSpPr txBox="1"/>
          <p:nvPr/>
        </p:nvSpPr>
        <p:spPr>
          <a:xfrm>
            <a:off x="12039600" y="4954369"/>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2" name="TextBox 11"/>
          <p:cNvSpPr txBox="1"/>
          <p:nvPr/>
        </p:nvSpPr>
        <p:spPr>
          <a:xfrm>
            <a:off x="13868400" y="5807327"/>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3" name="TextBox 12"/>
          <p:cNvSpPr txBox="1"/>
          <p:nvPr/>
        </p:nvSpPr>
        <p:spPr>
          <a:xfrm>
            <a:off x="12039600" y="6707336"/>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4" name="TextBox 13"/>
          <p:cNvSpPr txBox="1"/>
          <p:nvPr/>
        </p:nvSpPr>
        <p:spPr>
          <a:xfrm>
            <a:off x="13868400" y="7581900"/>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6" name="TextBox 15"/>
          <p:cNvSpPr txBox="1"/>
          <p:nvPr/>
        </p:nvSpPr>
        <p:spPr>
          <a:xfrm>
            <a:off x="15808145" y="8343900"/>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7" name="TextBox 16"/>
          <p:cNvSpPr txBox="1"/>
          <p:nvPr/>
        </p:nvSpPr>
        <p:spPr>
          <a:xfrm>
            <a:off x="10210800" y="8359254"/>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3123436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p:bldP spid="12" grpId="0"/>
      <p:bldP spid="13" grpId="0"/>
      <p:bldP spid="14"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646345" y="-1020291"/>
            <a:ext cx="2663789" cy="2600827"/>
          </a:xfrm>
          <a:prstGeom prst="rect">
            <a:avLst/>
          </a:prstGeom>
        </p:spPr>
      </p:pic>
      <p:sp>
        <p:nvSpPr>
          <p:cNvPr id="2" name="Rectangle 1"/>
          <p:cNvSpPr/>
          <p:nvPr/>
        </p:nvSpPr>
        <p:spPr>
          <a:xfrm>
            <a:off x="1466847" y="1773345"/>
            <a:ext cx="15354302" cy="6740307"/>
          </a:xfrm>
          <a:prstGeom prst="rect">
            <a:avLst/>
          </a:prstGeom>
        </p:spPr>
        <p:txBody>
          <a:bodyPr wrap="square">
            <a:spAutoFit/>
          </a:bodyPr>
          <a:lstStyle/>
          <a:p>
            <a:pPr algn="just">
              <a:lnSpc>
                <a:spcPct val="150000"/>
              </a:lnSpc>
            </a:pPr>
            <a:r>
              <a:rPr lang="nl-NL"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en-US" sz="3600">
                <a:latin typeface="Arial" panose="020B0604020202020204" pitchFamily="34" charset="0"/>
                <a:cs typeface="Arial" panose="020B0604020202020204" pitchFamily="34" charset="0"/>
              </a:rPr>
              <a:t>Cho các phản ứng </a:t>
            </a:r>
            <a:r>
              <a:rPr lang="en-US" sz="3600" smtClean="0">
                <a:latin typeface="Arial" panose="020B0604020202020204" pitchFamily="34" charset="0"/>
                <a:cs typeface="Arial" panose="020B0604020202020204" pitchFamily="34" charset="0"/>
              </a:rPr>
              <a:t>sau:</a:t>
            </a:r>
            <a:endParaRPr lang="en-US" sz="3600">
              <a:latin typeface="Arial" panose="020B060402020202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Điều chế oxygen bằng cách đun nóng thuốc tím (KMnO</a:t>
            </a:r>
            <a:r>
              <a:rPr lang="en-US" sz="3600" baseline="-25000">
                <a:latin typeface="Arial" panose="020B0604020202020204" pitchFamily="34" charset="0"/>
                <a:cs typeface="Arial" panose="020B0604020202020204" pitchFamily="34" charset="0"/>
              </a:rPr>
              <a:t>4</a:t>
            </a:r>
            <a:r>
              <a:rPr lang="en-US" sz="3600">
                <a:latin typeface="Arial" panose="020B0604020202020204" pitchFamily="34" charset="0"/>
                <a:cs typeface="Arial" panose="020B0604020202020204" pitchFamily="34" charset="0"/>
              </a:rPr>
              <a:t>), ngừng cung cấp nhiệt và dừng lại</a:t>
            </a: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Nung đá vôi (CaCO</a:t>
            </a:r>
            <a:r>
              <a:rPr lang="en-US" sz="3600" baseline="-25000">
                <a:latin typeface="Arial" panose="020B0604020202020204" pitchFamily="34" charset="0"/>
                <a:cs typeface="Arial" panose="020B0604020202020204" pitchFamily="34" charset="0"/>
              </a:rPr>
              <a:t>3</a:t>
            </a:r>
            <a:r>
              <a:rPr lang="en-US"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Tôi vôi (CaO với nước)</a:t>
            </a: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Cho dung dịch HCl tác dụng với dung dịch NaOH, ống nghiệm nóng </a:t>
            </a:r>
            <a:r>
              <a:rPr lang="en-US" sz="3600" smtClean="0">
                <a:latin typeface="Arial" panose="020B0604020202020204" pitchFamily="34" charset="0"/>
                <a:cs typeface="Arial" panose="020B0604020202020204" pitchFamily="34" charset="0"/>
              </a:rPr>
              <a:t>lên</a:t>
            </a:r>
            <a:endParaRPr lang="en-US" sz="3600">
              <a:latin typeface="Arial" panose="020B060402020202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Quang </a:t>
            </a:r>
            <a:r>
              <a:rPr lang="en-US" sz="3600" smtClean="0">
                <a:latin typeface="Arial" panose="020B0604020202020204" pitchFamily="34" charset="0"/>
                <a:cs typeface="Arial" panose="020B0604020202020204" pitchFamily="34" charset="0"/>
              </a:rPr>
              <a:t>hợp</a:t>
            </a:r>
            <a:endParaRPr lang="en-US" sz="3600">
              <a:latin typeface="Arial" panose="020B0604020202020204" pitchFamily="34" charset="0"/>
              <a:cs typeface="Arial" panose="020B0604020202020204" pitchFamily="34" charset="0"/>
            </a:endParaRPr>
          </a:p>
          <a:p>
            <a:pPr algn="just">
              <a:lnSpc>
                <a:spcPct val="150000"/>
              </a:lnSpc>
            </a:pPr>
            <a:r>
              <a:rPr lang="en-US" sz="3600">
                <a:latin typeface="Arial" panose="020B0604020202020204" pitchFamily="34" charset="0"/>
                <a:cs typeface="Arial" panose="020B0604020202020204" pitchFamily="34" charset="0"/>
              </a:rPr>
              <a:t>Hãy cho biết đâu là các phản ứng thu nhiệt?</a:t>
            </a:r>
          </a:p>
        </p:txBody>
      </p:sp>
      <p:pic>
        <p:nvPicPr>
          <p:cNvPr id="19" name="Picture 7"/>
          <p:cNvPicPr>
            <a:picLocks noChangeAspect="1"/>
          </p:cNvPicPr>
          <p:nvPr/>
        </p:nvPicPr>
        <p:blipFill>
          <a:blip r:embed="rId7"/>
          <a:srcRect/>
          <a:stretch>
            <a:fillRect/>
          </a:stretch>
        </p:blipFill>
        <p:spPr>
          <a:xfrm>
            <a:off x="207720" y="7199875"/>
            <a:ext cx="1638748" cy="3087125"/>
          </a:xfrm>
          <a:prstGeom prst="rect">
            <a:avLst/>
          </a:prstGeom>
        </p:spPr>
      </p:pic>
      <p:sp>
        <p:nvSpPr>
          <p:cNvPr id="18" name="TextBox 17"/>
          <p:cNvSpPr txBox="1"/>
          <p:nvPr/>
        </p:nvSpPr>
        <p:spPr>
          <a:xfrm>
            <a:off x="6515098" y="3543300"/>
            <a:ext cx="5257800" cy="646331"/>
          </a:xfrm>
          <a:prstGeom prst="rect">
            <a:avLst/>
          </a:prstGeom>
          <a:noFill/>
        </p:spPr>
        <p:txBody>
          <a:bodyPr wrap="square" rtlCol="0">
            <a:spAutoFit/>
          </a:bodyPr>
          <a:lstStyle/>
          <a:p>
            <a:r>
              <a:rPr lang="en-US" sz="3600" b="1" smtClean="0">
                <a:solidFill>
                  <a:srgbClr val="FF0000"/>
                </a:solidFill>
                <a:latin typeface="Arial" panose="020B0604020202020204" pitchFamily="34" charset="0"/>
                <a:cs typeface="Arial" panose="020B0604020202020204" pitchFamily="34" charset="0"/>
                <a:sym typeface="Symbol" panose="05050102010706020507" pitchFamily="18" charset="2"/>
              </a:rPr>
              <a:t> Phản ứng thu nhiệt</a:t>
            </a:r>
            <a:endParaRPr lang="en-US" sz="3600" b="1">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6515098" y="4382440"/>
            <a:ext cx="5257800" cy="646331"/>
          </a:xfrm>
          <a:prstGeom prst="rect">
            <a:avLst/>
          </a:prstGeom>
          <a:noFill/>
        </p:spPr>
        <p:txBody>
          <a:bodyPr wrap="square" rtlCol="0">
            <a:spAutoFit/>
          </a:bodyPr>
          <a:lstStyle/>
          <a:p>
            <a:r>
              <a:rPr lang="en-US" sz="3600" b="1" smtClean="0">
                <a:solidFill>
                  <a:srgbClr val="FF0000"/>
                </a:solidFill>
                <a:latin typeface="Arial" panose="020B0604020202020204" pitchFamily="34" charset="0"/>
                <a:cs typeface="Arial" panose="020B0604020202020204" pitchFamily="34" charset="0"/>
                <a:sym typeface="Symbol" panose="05050102010706020507" pitchFamily="18" charset="2"/>
              </a:rPr>
              <a:t> Phản ứng thu nhiệt</a:t>
            </a:r>
            <a:endParaRPr lang="en-US" sz="3600" b="1">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6515098" y="6876709"/>
            <a:ext cx="5257800" cy="646331"/>
          </a:xfrm>
          <a:prstGeom prst="rect">
            <a:avLst/>
          </a:prstGeom>
          <a:noFill/>
        </p:spPr>
        <p:txBody>
          <a:bodyPr wrap="square" rtlCol="0">
            <a:spAutoFit/>
          </a:bodyPr>
          <a:lstStyle/>
          <a:p>
            <a:r>
              <a:rPr lang="en-US" sz="3600" b="1" smtClean="0">
                <a:solidFill>
                  <a:srgbClr val="FF0000"/>
                </a:solidFill>
                <a:latin typeface="Arial" panose="020B0604020202020204" pitchFamily="34" charset="0"/>
                <a:cs typeface="Arial" panose="020B0604020202020204" pitchFamily="34" charset="0"/>
                <a:sym typeface="Symbol" panose="05050102010706020507" pitchFamily="18" charset="2"/>
              </a:rPr>
              <a:t> Phản ứng thu nhiệt</a:t>
            </a:r>
            <a:endParaRPr lang="en-US" sz="36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1759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4" dur="500"/>
                                        <p:tgtEl>
                                          <p:spTgt spid="2">
                                            <p:txEl>
                                              <p:pRg st="4" end="4"/>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wipe(down)">
                                      <p:cBhvr>
                                        <p:cTn id="33" dur="5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500"/>
                            </p:stCondLst>
                            <p:childTnLst>
                              <p:par>
                                <p:cTn id="40" presetID="22" presetClass="entr" presetSubtype="8" fill="hold" grpId="0" nodeType="afterEffect">
                                  <p:stCondLst>
                                    <p:cond delay="25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par>
                          <p:cTn id="43" fill="hold">
                            <p:stCondLst>
                              <p:cond delay="1250"/>
                            </p:stCondLst>
                            <p:childTnLst>
                              <p:par>
                                <p:cTn id="44" presetID="22" presetClass="entr" presetSubtype="8" fill="hold" grpId="0" nodeType="afterEffect">
                                  <p:stCondLst>
                                    <p:cond delay="25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646345" y="-1020291"/>
            <a:ext cx="2663789" cy="2600827"/>
          </a:xfrm>
          <a:prstGeom prst="rect">
            <a:avLst/>
          </a:prstGeom>
        </p:spPr>
      </p:pic>
      <p:sp>
        <p:nvSpPr>
          <p:cNvPr id="2" name="Rectangle 1"/>
          <p:cNvSpPr/>
          <p:nvPr/>
        </p:nvSpPr>
        <p:spPr>
          <a:xfrm>
            <a:off x="1390647" y="1104900"/>
            <a:ext cx="15506702" cy="2585323"/>
          </a:xfrm>
          <a:prstGeom prst="rect">
            <a:avLst/>
          </a:prstGeom>
        </p:spPr>
        <p:txBody>
          <a:bodyPr wrap="square">
            <a:spAutoFit/>
          </a:bodyPr>
          <a:lstStyle/>
          <a:p>
            <a:pPr algn="just">
              <a:lnSpc>
                <a:spcPct val="150000"/>
              </a:lnSpc>
              <a:spcBef>
                <a:spcPts val="300"/>
              </a:spcBef>
            </a:pPr>
            <a:r>
              <a:rPr lang="nl-NL"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3. </a:t>
            </a:r>
            <a:r>
              <a:rPr lang="en-US" sz="3600">
                <a:latin typeface="Arial" panose="020B0604020202020204" pitchFamily="34" charset="0"/>
                <a:cs typeface="Arial" panose="020B0604020202020204" pitchFamily="34" charset="0"/>
              </a:rPr>
              <a:t>Hãy đọc phần mở rộng </a:t>
            </a:r>
            <a:r>
              <a:rPr lang="en-US" sz="3600" smtClean="0">
                <a:latin typeface="Arial" panose="020B0604020202020204" pitchFamily="34" charset="0"/>
                <a:cs typeface="Arial" panose="020B0604020202020204" pitchFamily="34" charset="0"/>
              </a:rPr>
              <a:t>(SGK tr.15), </a:t>
            </a:r>
            <a:r>
              <a:rPr lang="en-US" sz="3600">
                <a:latin typeface="Arial" panose="020B0604020202020204" pitchFamily="34" charset="0"/>
                <a:cs typeface="Arial" panose="020B0604020202020204" pitchFamily="34" charset="0"/>
              </a:rPr>
              <a:t>em hãy cho biết tác hại của khí CO đối với sức khỏe con người và đề xuất các biện pháp tránh ngộ độc khí CO trong gia đình.</a:t>
            </a:r>
          </a:p>
        </p:txBody>
      </p:sp>
      <p:grpSp>
        <p:nvGrpSpPr>
          <p:cNvPr id="6" name="Group 5"/>
          <p:cNvGrpSpPr/>
          <p:nvPr/>
        </p:nvGrpSpPr>
        <p:grpSpPr>
          <a:xfrm>
            <a:off x="914400" y="4102560"/>
            <a:ext cx="7620000" cy="5155740"/>
            <a:chOff x="1233487" y="4227669"/>
            <a:chExt cx="7620000" cy="5155740"/>
          </a:xfrm>
        </p:grpSpPr>
        <p:pic>
          <p:nvPicPr>
            <p:cNvPr id="2050" name="Picture 2" descr="https://o.remove.bg/downloads/f86917e3-47b4-4c23-835e-4eb156557d0f/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399" y="4227669"/>
              <a:ext cx="4448175" cy="304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33487" y="7629083"/>
              <a:ext cx="7620000" cy="1754326"/>
            </a:xfrm>
            <a:prstGeom prst="rect">
              <a:avLst/>
            </a:prstGeom>
          </p:spPr>
          <p:txBody>
            <a:bodyPr wrap="square">
              <a:spAutoFit/>
            </a:bodyPr>
            <a:lstStyle/>
            <a:p>
              <a:pPr algn="just">
                <a:lnSpc>
                  <a:spcPct val="150000"/>
                </a:lnSpc>
              </a:pPr>
              <a:r>
                <a:rPr lang="en-US" sz="3600">
                  <a:latin typeface="Arial" panose="020B0604020202020204" pitchFamily="34" charset="0"/>
                  <a:ea typeface="SimSun" panose="02010600030101010101" pitchFamily="2" charset="-122"/>
                  <a:cs typeface="Arial" panose="020B0604020202020204" pitchFamily="34" charset="0"/>
                </a:rPr>
                <a:t>Khi than cháy ở nhiệt độ cao thường sinh ra thêm một lượng khí nhỏ </a:t>
              </a:r>
              <a:r>
                <a:rPr lang="en-US" sz="3600" smtClean="0">
                  <a:latin typeface="Arial" panose="020B0604020202020204" pitchFamily="34" charset="0"/>
                  <a:ea typeface="SimSun" panose="02010600030101010101" pitchFamily="2" charset="-122"/>
                  <a:cs typeface="Arial" panose="020B0604020202020204" pitchFamily="34" charset="0"/>
                </a:rPr>
                <a:t>CO</a:t>
              </a:r>
              <a:endParaRPr lang="en-US" sz="3600">
                <a:latin typeface="Arial" panose="020B0604020202020204" pitchFamily="34" charset="0"/>
                <a:cs typeface="Arial" panose="020B0604020202020204" pitchFamily="34" charset="0"/>
              </a:endParaRPr>
            </a:p>
          </p:txBody>
        </p:sp>
      </p:grpSp>
      <p:sp>
        <p:nvSpPr>
          <p:cNvPr id="7" name="Right Arrow 6"/>
          <p:cNvSpPr/>
          <p:nvPr/>
        </p:nvSpPr>
        <p:spPr>
          <a:xfrm>
            <a:off x="8755385" y="5392078"/>
            <a:ext cx="1143002" cy="130558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8" name="Group 17"/>
          <p:cNvGrpSpPr/>
          <p:nvPr/>
        </p:nvGrpSpPr>
        <p:grpSpPr>
          <a:xfrm>
            <a:off x="10208078" y="4369262"/>
            <a:ext cx="7048501" cy="4889038"/>
            <a:chOff x="10208078" y="4419602"/>
            <a:chExt cx="7048501" cy="4889038"/>
          </a:xfrm>
        </p:grpSpPr>
        <p:grpSp>
          <p:nvGrpSpPr>
            <p:cNvPr id="9" name="Group 8"/>
            <p:cNvGrpSpPr/>
            <p:nvPr/>
          </p:nvGrpSpPr>
          <p:grpSpPr>
            <a:xfrm>
              <a:off x="11629086" y="4419602"/>
              <a:ext cx="4197389" cy="2781299"/>
              <a:chOff x="10585411" y="3810001"/>
              <a:chExt cx="5238750" cy="3390900"/>
            </a:xfrm>
          </p:grpSpPr>
          <p:pic>
            <p:nvPicPr>
              <p:cNvPr id="2052" name="Picture 4" descr="https://o.remove.bg/downloads/773b4b45-0356-472d-96c6-e31a13c309a2/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5411" y="3810001"/>
                <a:ext cx="5238750" cy="33909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14173200" y="5419233"/>
                <a:ext cx="685800" cy="867267"/>
              </a:xfrm>
              <a:prstGeom prst="ellipse">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0208078" y="7554314"/>
              <a:ext cx="7048501" cy="1754326"/>
            </a:xfrm>
            <a:prstGeom prst="rect">
              <a:avLst/>
            </a:prstGeom>
          </p:spPr>
          <p:txBody>
            <a:bodyPr wrap="square">
              <a:spAutoFit/>
            </a:bodyPr>
            <a:lstStyle/>
            <a:p>
              <a:pPr algn="just">
                <a:lnSpc>
                  <a:spcPct val="150000"/>
                </a:lnSpc>
              </a:pPr>
              <a:r>
                <a:rPr lang="en-US" sz="3600" smtClean="0">
                  <a:latin typeface="Arial" panose="020B0604020202020204" pitchFamily="34" charset="0"/>
                  <a:ea typeface="SimSun" panose="02010600030101010101" pitchFamily="2" charset="-122"/>
                  <a:cs typeface="Arial" panose="020B0604020202020204" pitchFamily="34" charset="0"/>
                </a:rPr>
                <a:t>Chất </a:t>
              </a:r>
              <a:r>
                <a:rPr lang="en-US" sz="3600">
                  <a:latin typeface="Arial" panose="020B0604020202020204" pitchFamily="34" charset="0"/>
                  <a:ea typeface="SimSun" panose="02010600030101010101" pitchFamily="2" charset="-122"/>
                  <a:cs typeface="Arial" panose="020B0604020202020204" pitchFamily="34" charset="0"/>
                </a:rPr>
                <a:t>khí rất độc, không màu, không mùi và không gây kích </a:t>
              </a:r>
              <a:r>
                <a:rPr lang="en-US" sz="3600" smtClean="0">
                  <a:latin typeface="Arial" panose="020B0604020202020204" pitchFamily="34" charset="0"/>
                  <a:ea typeface="SimSun" panose="02010600030101010101" pitchFamily="2" charset="-122"/>
                  <a:cs typeface="Arial" panose="020B0604020202020204" pitchFamily="34" charset="0"/>
                </a:rPr>
                <a:t>ứng</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35853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227860"/>
                <a:ext cx="8650506" cy="3124381"/>
              </a:xfrm>
              <a:prstGeom prst="rect">
                <a:avLst/>
              </a:prstGeom>
              <a:noFill/>
            </p:spPr>
            <p:txBody>
              <a:bodyPr wrap="square" anchor="ctr">
                <a:spAutoFit/>
              </a:bodyPr>
              <a:lstStyle/>
              <a:p>
                <a:pPr lvl="0" algn="ctr">
                  <a:lnSpc>
                    <a:spcPct val="150000"/>
                  </a:lnSpc>
                </a:pPr>
                <a:r>
                  <a:rPr lang="en-US" sz="7000" b="1" smtClean="0">
                    <a:latin typeface="Arial" panose="020B0604020202020204" pitchFamily="34" charset="0"/>
                    <a:ea typeface="Arial" panose="020B0604020202020204" pitchFamily="34" charset="0"/>
                    <a:cs typeface="Arial" panose="020B0604020202020204" pitchFamily="34" charset="0"/>
                  </a:rPr>
                  <a:t>I. Biến đổi vật lí và biến đổi hoá học</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392800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646345" y="-1020291"/>
            <a:ext cx="2663789" cy="2600827"/>
          </a:xfrm>
          <a:prstGeom prst="rect">
            <a:avLst/>
          </a:prstGeom>
        </p:spPr>
      </p:pic>
      <p:sp>
        <p:nvSpPr>
          <p:cNvPr id="4" name="Rectangle 3"/>
          <p:cNvSpPr/>
          <p:nvPr/>
        </p:nvSpPr>
        <p:spPr>
          <a:xfrm>
            <a:off x="2534656" y="1280636"/>
            <a:ext cx="13218683" cy="738664"/>
          </a:xfrm>
          <a:prstGeom prst="rect">
            <a:avLst/>
          </a:prstGeom>
        </p:spPr>
        <p:txBody>
          <a:bodyPr wrap="none">
            <a:spAutoFit/>
          </a:bodyPr>
          <a:lstStyle/>
          <a:p>
            <a:pPr algn="ctr"/>
            <a:r>
              <a:rPr lang="en-US" sz="4200" b="1" smtClean="0">
                <a:solidFill>
                  <a:srgbClr val="C00000"/>
                </a:solidFill>
                <a:latin typeface="Arial" panose="020B0604020202020204" pitchFamily="34" charset="0"/>
                <a:ea typeface="SimSun" panose="02010600030101010101" pitchFamily="2" charset="-122"/>
                <a:cs typeface="Arial" panose="020B0604020202020204" pitchFamily="34" charset="0"/>
              </a:rPr>
              <a:t>Các </a:t>
            </a:r>
            <a:r>
              <a:rPr lang="en-US" sz="4200" b="1">
                <a:solidFill>
                  <a:srgbClr val="C00000"/>
                </a:solidFill>
                <a:latin typeface="Arial" panose="020B0604020202020204" pitchFamily="34" charset="0"/>
                <a:ea typeface="SimSun" panose="02010600030101010101" pitchFamily="2" charset="-122"/>
                <a:cs typeface="Arial" panose="020B0604020202020204" pitchFamily="34" charset="0"/>
              </a:rPr>
              <a:t>biện pháp tránh ngộ độc </a:t>
            </a:r>
            <a:r>
              <a:rPr lang="en-US" sz="4200" b="1" smtClean="0">
                <a:solidFill>
                  <a:srgbClr val="C00000"/>
                </a:solidFill>
                <a:latin typeface="Arial" panose="020B0604020202020204" pitchFamily="34" charset="0"/>
                <a:ea typeface="SimSun" panose="02010600030101010101" pitchFamily="2" charset="-122"/>
                <a:cs typeface="Arial" panose="020B0604020202020204" pitchFamily="34" charset="0"/>
              </a:rPr>
              <a:t>khí </a:t>
            </a:r>
            <a:r>
              <a:rPr lang="en-US" sz="4200" b="1">
                <a:solidFill>
                  <a:srgbClr val="C00000"/>
                </a:solidFill>
                <a:latin typeface="Arial" panose="020B0604020202020204" pitchFamily="34" charset="0"/>
                <a:ea typeface="SimSun" panose="02010600030101010101" pitchFamily="2" charset="-122"/>
                <a:cs typeface="Arial" panose="020B0604020202020204" pitchFamily="34" charset="0"/>
              </a:rPr>
              <a:t>CO trong gia </a:t>
            </a:r>
            <a:r>
              <a:rPr lang="en-US" sz="4200" b="1" smtClean="0">
                <a:solidFill>
                  <a:srgbClr val="C00000"/>
                </a:solidFill>
                <a:latin typeface="Arial" panose="020B0604020202020204" pitchFamily="34" charset="0"/>
                <a:ea typeface="SimSun" panose="02010600030101010101" pitchFamily="2" charset="-122"/>
                <a:cs typeface="Arial" panose="020B0604020202020204" pitchFamily="34" charset="0"/>
              </a:rPr>
              <a:t>đình</a:t>
            </a:r>
            <a:endParaRPr lang="en-US" sz="4200" b="1">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8237543" y="2628900"/>
            <a:ext cx="9122391" cy="6740307"/>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3600">
                <a:latin typeface="Arial" panose="020B0604020202020204" pitchFamily="34" charset="0"/>
                <a:ea typeface="SimSun" panose="02010600030101010101" pitchFamily="2" charset="-122"/>
                <a:cs typeface="Arial" panose="020B0604020202020204" pitchFamily="34" charset="0"/>
              </a:rPr>
              <a:t>Không đốt than trong phòng kín, mở </a:t>
            </a:r>
            <a:r>
              <a:rPr lang="en-US" sz="3600" smtClean="0">
                <a:latin typeface="Arial" panose="020B0604020202020204" pitchFamily="34" charset="0"/>
                <a:ea typeface="SimSun" panose="02010600030101010101" pitchFamily="2" charset="-122"/>
                <a:cs typeface="Arial" panose="020B0604020202020204" pitchFamily="34" charset="0"/>
              </a:rPr>
              <a:t>cửa </a:t>
            </a:r>
            <a:r>
              <a:rPr lang="en-US" sz="3600">
                <a:latin typeface="Arial" panose="020B0604020202020204" pitchFamily="34" charset="0"/>
                <a:ea typeface="SimSun" panose="02010600030101010101" pitchFamily="2" charset="-122"/>
                <a:cs typeface="Arial" panose="020B0604020202020204" pitchFamily="34" charset="0"/>
              </a:rPr>
              <a:t>sổ hoặc đốt ngoài trời.</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3600" smtClean="0">
                <a:latin typeface="Arial" panose="020B0604020202020204" pitchFamily="34" charset="0"/>
                <a:ea typeface="SimSun" panose="02010600030101010101" pitchFamily="2" charset="-122"/>
                <a:cs typeface="Arial" panose="020B0604020202020204" pitchFamily="34" charset="0"/>
              </a:rPr>
              <a:t>Kiểm </a:t>
            </a:r>
            <a:r>
              <a:rPr lang="en-US" sz="3600">
                <a:latin typeface="Arial" panose="020B0604020202020204" pitchFamily="34" charset="0"/>
                <a:ea typeface="SimSun" panose="02010600030101010101" pitchFamily="2" charset="-122"/>
                <a:cs typeface="Arial" panose="020B0604020202020204" pitchFamily="34" charset="0"/>
              </a:rPr>
              <a:t>tra và bảo trì </a:t>
            </a:r>
            <a:r>
              <a:rPr lang="en-US" sz="3600" smtClean="0">
                <a:latin typeface="Arial" panose="020B0604020202020204" pitchFamily="34" charset="0"/>
                <a:ea typeface="SimSun" panose="02010600030101010101" pitchFamily="2" charset="-122"/>
                <a:cs typeface="Arial" panose="020B0604020202020204" pitchFamily="34" charset="0"/>
              </a:rPr>
              <a:t>thường xuyên, đúng </a:t>
            </a:r>
            <a:r>
              <a:rPr lang="en-US" sz="3600">
                <a:latin typeface="Arial" panose="020B0604020202020204" pitchFamily="34" charset="0"/>
                <a:ea typeface="SimSun" panose="02010600030101010101" pitchFamily="2" charset="-122"/>
                <a:cs typeface="Arial" panose="020B0604020202020204" pitchFamily="34" charset="0"/>
              </a:rPr>
              <a:t>cách bếp gas, lò sưởi hoặc bất kì thiết bị chạy bằng gas, dầu và than trong </a:t>
            </a:r>
            <a:r>
              <a:rPr lang="en-US" sz="3600" smtClean="0">
                <a:latin typeface="Arial" panose="020B0604020202020204" pitchFamily="34" charset="0"/>
                <a:ea typeface="SimSun" panose="02010600030101010101" pitchFamily="2" charset="-122"/>
                <a:cs typeface="Arial" panose="020B0604020202020204" pitchFamily="34" charset="0"/>
              </a:rPr>
              <a:t>nhà.</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3600" smtClean="0">
                <a:latin typeface="Arial" panose="020B0604020202020204" pitchFamily="34" charset="0"/>
                <a:ea typeface="SimSun" panose="02010600030101010101" pitchFamily="2" charset="-122"/>
                <a:cs typeface="Arial" panose="020B0604020202020204" pitchFamily="34" charset="0"/>
              </a:rPr>
              <a:t>Chỉ </a:t>
            </a:r>
            <a:r>
              <a:rPr lang="en-US" sz="3600">
                <a:latin typeface="Arial" panose="020B0604020202020204" pitchFamily="34" charset="0"/>
                <a:ea typeface="SimSun" panose="02010600030101010101" pitchFamily="2" charset="-122"/>
                <a:cs typeface="Arial" panose="020B0604020202020204" pitchFamily="34" charset="0"/>
              </a:rPr>
              <a:t>mua các thiết bị sử dụng nhiên liệu đốt (bếp gas, lò sưởi,…) ở địa chỉ uy </a:t>
            </a:r>
            <a:r>
              <a:rPr lang="en-US" sz="3600" smtClean="0">
                <a:latin typeface="Arial" panose="020B0604020202020204" pitchFamily="34" charset="0"/>
                <a:ea typeface="SimSun" panose="02010600030101010101" pitchFamily="2" charset="-122"/>
                <a:cs typeface="Arial" panose="020B0604020202020204" pitchFamily="34" charset="0"/>
              </a:rPr>
              <a:t>tín.</a:t>
            </a:r>
          </a:p>
          <a:p>
            <a:pPr marL="571500" indent="-571500" algn="just">
              <a:lnSpc>
                <a:spcPct val="150000"/>
              </a:lnSpc>
              <a:spcAft>
                <a:spcPts val="0"/>
              </a:spcAft>
              <a:buFont typeface="Wingdings" panose="05000000000000000000" pitchFamily="2" charset="2"/>
              <a:buChar char="§"/>
            </a:pPr>
            <a:r>
              <a:rPr lang="en-US" sz="3600" smtClean="0">
                <a:latin typeface="Arial" panose="020B0604020202020204" pitchFamily="34" charset="0"/>
                <a:ea typeface="SimSun" panose="02010600030101010101" pitchFamily="2" charset="-122"/>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p:txBody>
      </p:sp>
      <p:pic>
        <p:nvPicPr>
          <p:cNvPr id="5124" name="Picture 4" descr="Cách sử dụng bếp gas công nghiệp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309" y="3026046"/>
            <a:ext cx="6874008" cy="59460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438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wheel(1)">
                                      <p:cBhvr>
                                        <p:cTn id="12" dur="500"/>
                                        <p:tgtEl>
                                          <p:spTgt spid="512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6" dur="500"/>
                                        <p:tgtEl>
                                          <p:spTgt spid="5">
                                            <p:txEl>
                                              <p:pRg st="0" end="0"/>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0" dur="500"/>
                                        <p:tgtEl>
                                          <p:spTgt spid="5">
                                            <p:txEl>
                                              <p:pRg st="1" end="1"/>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4" dur="500"/>
                                        <p:tgtEl>
                                          <p:spTgt spid="5">
                                            <p:txEl>
                                              <p:pRg st="2" end="2"/>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E65C7E"/>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nvGrpSpPr>
            <p:cNvPr id="13" name="Group 13"/>
            <p:cNvGrpSpPr/>
            <p:nvPr/>
          </p:nvGrpSpPr>
          <p:grpSpPr>
            <a:xfrm rot="5400000">
              <a:off x="12656286" y="2257740"/>
              <a:ext cx="1900244" cy="25602213"/>
              <a:chOff x="0" y="0"/>
              <a:chExt cx="356429" cy="4802210"/>
            </a:xfrm>
            <a:grpFill/>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5" name="TextBox 15"/>
              <p:cNvSpPr txBox="1"/>
              <p:nvPr/>
            </p:nvSpPr>
            <p:spPr>
              <a:xfrm>
                <a:off x="0" y="-57150"/>
                <a:ext cx="812800" cy="869950"/>
              </a:xfrm>
              <a:prstGeom prst="rect">
                <a:avLst/>
              </a:prstGeom>
              <a:grpFill/>
            </p:spPr>
            <p:txBody>
              <a:bodyPr lIns="53498" tIns="53498" rIns="53498" bIns="53498" rtlCol="0" anchor="ctr"/>
              <a:lstStyle/>
              <a:p>
                <a:pPr algn="ctr">
                  <a:lnSpc>
                    <a:spcPts val="2801"/>
                  </a:lnSpc>
                </a:pPr>
                <a:endParaRPr/>
              </a:p>
            </p:txBody>
          </p:sp>
        </p:grpSp>
      </p:grpSp>
      <p:grpSp>
        <p:nvGrpSpPr>
          <p:cNvPr id="38" name="Group 37"/>
          <p:cNvGrpSpPr/>
          <p:nvPr/>
        </p:nvGrpSpPr>
        <p:grpSpPr>
          <a:xfrm>
            <a:off x="1517396" y="3352090"/>
            <a:ext cx="6400800" cy="5296610"/>
            <a:chOff x="1327562" y="2437690"/>
            <a:chExt cx="6995542" cy="5694295"/>
          </a:xfrm>
        </p:grpSpPr>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46637">
              <a:off x="2524351" y="2437690"/>
              <a:ext cx="3820781" cy="5458258"/>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137809">
              <a:off x="6697854" y="5736316"/>
              <a:ext cx="1625250" cy="1575015"/>
            </a:xfrm>
            <a:prstGeom prst="rect">
              <a:avLst/>
            </a:prstGeom>
          </p:spPr>
        </p:pic>
        <p:pic>
          <p:nvPicPr>
            <p:cNvPr id="28" name="Picture 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44417" y="2460727"/>
              <a:ext cx="1959868" cy="1913544"/>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305801" y="7895948"/>
              <a:ext cx="238202" cy="236037"/>
            </a:xfrm>
            <a:prstGeom prst="rect">
              <a:avLst/>
            </a:prstGeom>
          </p:spPr>
        </p:pic>
        <p:pic>
          <p:nvPicPr>
            <p:cNvPr id="30" name="Picture 3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71795">
              <a:off x="1327562" y="4889164"/>
              <a:ext cx="433712" cy="411632"/>
            </a:xfrm>
            <a:prstGeom prst="rect">
              <a:avLst/>
            </a:prstGeom>
          </p:spPr>
        </p:pic>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424275" y="4374270"/>
              <a:ext cx="464062" cy="471782"/>
            </a:xfrm>
            <a:prstGeom prst="rect">
              <a:avLst/>
            </a:prstGeom>
          </p:spPr>
        </p:pic>
        <p:grpSp>
          <p:nvGrpSpPr>
            <p:cNvPr id="32" name="Group 32"/>
            <p:cNvGrpSpPr>
              <a:grpSpLocks noChangeAspect="1"/>
            </p:cNvGrpSpPr>
            <p:nvPr/>
          </p:nvGrpSpPr>
          <p:grpSpPr>
            <a:xfrm rot="-874149">
              <a:off x="7535491" y="3839615"/>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2524351" y="544880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6" name="Picture 3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44417" y="7089170"/>
              <a:ext cx="568596" cy="509669"/>
            </a:xfrm>
            <a:prstGeom prst="rect">
              <a:avLst/>
            </a:prstGeom>
          </p:spPr>
        </p:pic>
      </p:grpSp>
      <p:sp>
        <p:nvSpPr>
          <p:cNvPr id="37" name="TextBox 36">
            <a:extLst>
              <a:ext uri="{FF2B5EF4-FFF2-40B4-BE49-F238E27FC236}">
                <a16:creationId xmlns:a16="http://schemas.microsoft.com/office/drawing/2014/main" id="{E19B1F1F-6136-4AD1-8FAA-8BF99A8856B5}"/>
              </a:ext>
            </a:extLst>
          </p:cNvPr>
          <p:cNvSpPr txBox="1"/>
          <p:nvPr/>
        </p:nvSpPr>
        <p:spPr>
          <a:xfrm>
            <a:off x="378213" y="1125260"/>
            <a:ext cx="17531574" cy="1046440"/>
          </a:xfrm>
          <a:prstGeom prst="rect">
            <a:avLst/>
          </a:prstGeom>
          <a:noFill/>
        </p:spPr>
        <p:txBody>
          <a:bodyPr wrap="square" rtlCol="0">
            <a:spAutoFit/>
          </a:bodyPr>
          <a:lstStyle/>
          <a:p>
            <a:pPr algn="ctr"/>
            <a:r>
              <a:rPr lang="en-US" sz="6200" b="1" smtClean="0">
                <a:solidFill>
                  <a:schemeClr val="accent5">
                    <a:lumMod val="75000"/>
                  </a:schemeClr>
                </a:solidFill>
                <a:latin typeface="Arial" panose="020B0604020202020204" pitchFamily="34" charset="0"/>
                <a:cs typeface="Arial" panose="020B0604020202020204" pitchFamily="34" charset="0"/>
              </a:rPr>
              <a:t>HƯỚNG DẪN VỀ NHÀ</a:t>
            </a:r>
            <a:endParaRPr lang="en-US" sz="6200" dirty="0">
              <a:solidFill>
                <a:schemeClr val="accent5">
                  <a:lumMod val="75000"/>
                </a:schemeClr>
              </a:solidFill>
              <a:latin typeface="Arial" panose="020B0604020202020204" pitchFamily="34" charset="0"/>
              <a:cs typeface="Arial" panose="020B0604020202020204" pitchFamily="34" charset="0"/>
            </a:endParaRPr>
          </a:p>
        </p:txBody>
      </p:sp>
      <p:sp>
        <p:nvSpPr>
          <p:cNvPr id="39" name="Rectangle 38"/>
          <p:cNvSpPr/>
          <p:nvPr/>
        </p:nvSpPr>
        <p:spPr>
          <a:xfrm>
            <a:off x="8894692" y="3016755"/>
            <a:ext cx="8173542" cy="5747727"/>
          </a:xfrm>
          <a:prstGeom prst="rect">
            <a:avLst/>
          </a:prstGeom>
        </p:spPr>
        <p:txBody>
          <a:bodyPr wrap="square">
            <a:spAutoFit/>
          </a:bodyPr>
          <a:lstStyle/>
          <a:p>
            <a:pPr marL="571500" indent="-571500" algn="just">
              <a:lnSpc>
                <a:spcPct val="150000"/>
              </a:lnSpc>
              <a:spcBef>
                <a:spcPts val="300"/>
              </a:spcBef>
              <a:spcAft>
                <a:spcPts val="0"/>
              </a:spcAft>
              <a:buFont typeface="Wingdings" panose="05000000000000000000" pitchFamily="2" charset="2"/>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Hoàn thành bài tập vận dụng.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Làm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bài tập trong </a:t>
            </a: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sách bài tập Khoa học tự nhiên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8.</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Đọc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và tìm hiểu trước nội dung </a:t>
            </a:r>
            <a:r>
              <a:rPr lang="fr-FR" sz="4000" i="1">
                <a:solidFill>
                  <a:srgbClr val="000000"/>
                </a:solidFill>
                <a:latin typeface="Arial" panose="020B0604020202020204" pitchFamily="34" charset="0"/>
                <a:ea typeface="Calibri" panose="020F0502020204030204" pitchFamily="34" charset="0"/>
                <a:cs typeface="Arial" panose="020B0604020202020204" pitchFamily="34" charset="0"/>
              </a:rPr>
              <a:t>Bài </a:t>
            </a:r>
            <a:r>
              <a:rPr lang="fr-FR" sz="4000" i="1" smtClean="0">
                <a:solidFill>
                  <a:srgbClr val="000000"/>
                </a:solidFill>
                <a:latin typeface="Arial" panose="020B0604020202020204" pitchFamily="34" charset="0"/>
                <a:ea typeface="Calibri" panose="020F0502020204030204" pitchFamily="34" charset="0"/>
                <a:cs typeface="Arial" panose="020B0604020202020204" pitchFamily="34" charset="0"/>
              </a:rPr>
              <a:t>3: Mol và tỉ khối chất khí. </a:t>
            </a:r>
            <a:endParaRPr lang="en-US" sz="40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animEffect transition="in" filter="barn(inVertical)">
                                      <p:cBhvr>
                                        <p:cTn id="11" dur="500"/>
                                        <p:tgtEl>
                                          <p:spTgt spid="39">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animEffect transition="in" filter="barn(inVertical)">
                                      <p:cBhvr>
                                        <p:cTn id="15" dur="500"/>
                                        <p:tgtEl>
                                          <p:spTgt spid="39">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animEffect transition="in" filter="barn(inVertical)">
                                      <p:cBhvr>
                                        <p:cTn id="19" dur="500"/>
                                        <p:tgtEl>
                                          <p:spTgt spid="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590959">
            <a:off x="15997142" y="3573304"/>
            <a:ext cx="2538932" cy="2538932"/>
          </a:xfrm>
          <a:prstGeom prst="rect">
            <a:avLst/>
          </a:prstGeom>
        </p:spPr>
      </p:pic>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325232" flipV="1">
            <a:off x="-735485" y="106452"/>
            <a:ext cx="2815623" cy="2815623"/>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49497">
            <a:off x="125050" y="6657359"/>
            <a:ext cx="2053555" cy="2933651"/>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45013">
            <a:off x="1141207" y="2386216"/>
            <a:ext cx="880607" cy="1841573"/>
          </a:xfrm>
          <a:prstGeom prst="rect">
            <a:avLst/>
          </a:prstGeom>
        </p:spPr>
      </p:pic>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254325">
            <a:off x="-2461" y="4984554"/>
            <a:ext cx="2288606" cy="67826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156784" y="6407053"/>
            <a:ext cx="2131216" cy="2080842"/>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52783">
            <a:off x="15429461" y="420538"/>
            <a:ext cx="1171974" cy="2052821"/>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612873">
            <a:off x="16578786" y="2115729"/>
            <a:ext cx="1078345" cy="1913193"/>
          </a:xfrm>
          <a:prstGeom prst="rect">
            <a:avLst/>
          </a:prstGeom>
        </p:spPr>
      </p:pic>
      <p:pic>
        <p:nvPicPr>
          <p:cNvPr id="27" name="Picture 2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984971" y="6344082"/>
            <a:ext cx="464062" cy="471782"/>
          </a:xfrm>
          <a:prstGeom prst="rect">
            <a:avLst/>
          </a:prstGeom>
        </p:spPr>
      </p:pic>
      <p:pic>
        <p:nvPicPr>
          <p:cNvPr id="28" name="Picture 2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7402703" y="8895672"/>
            <a:ext cx="433498" cy="411429"/>
          </a:xfrm>
          <a:prstGeom prst="rect">
            <a:avLst/>
          </a:prstGeom>
        </p:spPr>
      </p:pic>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3" name="Picture 3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399457" y="3512761"/>
            <a:ext cx="238202" cy="236037"/>
          </a:xfrm>
          <a:prstGeom prst="rect">
            <a:avLst/>
          </a:prstGeom>
        </p:spPr>
      </p:pic>
      <p:pic>
        <p:nvPicPr>
          <p:cNvPr id="34" name="Picture 3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16814686" y="1469307"/>
            <a:ext cx="451922" cy="405086"/>
          </a:xfrm>
          <a:prstGeom prst="rect">
            <a:avLst/>
          </a:prstGeom>
        </p:spPr>
      </p:pic>
      <p:pic>
        <p:nvPicPr>
          <p:cNvPr id="35" name="Picture 3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694641" y="3085316"/>
            <a:ext cx="420451" cy="427445"/>
          </a:xfrm>
          <a:prstGeom prst="rect">
            <a:avLst/>
          </a:prstGeom>
        </p:spPr>
      </p:pic>
      <p:grpSp>
        <p:nvGrpSpPr>
          <p:cNvPr id="36" name="Group 36"/>
          <p:cNvGrpSpPr/>
          <p:nvPr/>
        </p:nvGrpSpPr>
        <p:grpSpPr>
          <a:xfrm>
            <a:off x="2490694" y="9376318"/>
            <a:ext cx="229651" cy="229651"/>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8" name="Picture 3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771795">
            <a:off x="2865448" y="1647521"/>
            <a:ext cx="433712" cy="411632"/>
          </a:xfrm>
          <a:prstGeom prst="rect">
            <a:avLst/>
          </a:prstGeom>
        </p:spPr>
      </p:pic>
      <p:pic>
        <p:nvPicPr>
          <p:cNvPr id="39" name="Picture 3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4678159">
            <a:off x="15159154" y="375441"/>
            <a:ext cx="433498" cy="411429"/>
          </a:xfrm>
          <a:prstGeom prst="rect">
            <a:avLst/>
          </a:prstGeom>
        </p:spPr>
      </p:pic>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2" name="Picture 4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748353" y="7888147"/>
            <a:ext cx="238202" cy="236037"/>
          </a:xfrm>
          <a:prstGeom prst="rect">
            <a:avLst/>
          </a:prstGeom>
        </p:spPr>
      </p:pic>
      <p:grpSp>
        <p:nvGrpSpPr>
          <p:cNvPr id="43" name="Group 43"/>
          <p:cNvGrpSpPr/>
          <p:nvPr/>
        </p:nvGrpSpPr>
        <p:grpSpPr>
          <a:xfrm>
            <a:off x="14170004" y="614952"/>
            <a:ext cx="252393" cy="252393"/>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9" name="Picture 49"/>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432686">
            <a:off x="2912608" y="-670724"/>
            <a:ext cx="2225071" cy="2156296"/>
          </a:xfrm>
          <a:prstGeom prst="rect">
            <a:avLst/>
          </a:prstGeom>
        </p:spPr>
      </p:pic>
      <p:pic>
        <p:nvPicPr>
          <p:cNvPr id="50" name="Picture 50"/>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rot="1153974">
            <a:off x="15418170" y="8432300"/>
            <a:ext cx="635916" cy="2347340"/>
          </a:xfrm>
          <a:prstGeom prst="rect">
            <a:avLst/>
          </a:prstGeom>
        </p:spPr>
      </p:pic>
      <p:pic>
        <p:nvPicPr>
          <p:cNvPr id="51" name="Picture 51"/>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rot="-842482">
            <a:off x="3931404" y="8366112"/>
            <a:ext cx="1054904" cy="2072133"/>
          </a:xfrm>
          <a:prstGeom prst="rect">
            <a:avLst/>
          </a:prstGeom>
        </p:spPr>
      </p:pic>
      <p:pic>
        <p:nvPicPr>
          <p:cNvPr id="52" name="Picture 5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5649993" y="9347076"/>
            <a:ext cx="464062" cy="471782"/>
          </a:xfrm>
          <a:prstGeom prst="rect">
            <a:avLst/>
          </a:prstGeom>
        </p:spPr>
      </p:pic>
      <p:pic>
        <p:nvPicPr>
          <p:cNvPr id="53" name="Picture 53"/>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684765">
            <a:off x="13333465" y="8957720"/>
            <a:ext cx="850155" cy="1508339"/>
          </a:xfrm>
          <a:prstGeom prst="rect">
            <a:avLst/>
          </a:prstGeom>
        </p:spPr>
      </p:pic>
      <p:pic>
        <p:nvPicPr>
          <p:cNvPr id="54" name="Picture 5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80356" y="9140282"/>
            <a:ext cx="238202" cy="236037"/>
          </a:xfrm>
          <a:prstGeom prst="rect">
            <a:avLst/>
          </a:prstGeom>
        </p:spPr>
      </p:pic>
      <p:pic>
        <p:nvPicPr>
          <p:cNvPr id="55" name="Picture 5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550558" y="1200069"/>
            <a:ext cx="464062" cy="471782"/>
          </a:xfrm>
          <a:prstGeom prst="rect">
            <a:avLst/>
          </a:prstGeom>
        </p:spPr>
      </p:pic>
      <p:grpSp>
        <p:nvGrpSpPr>
          <p:cNvPr id="56" name="Group 56"/>
          <p:cNvGrpSpPr/>
          <p:nvPr/>
        </p:nvGrpSpPr>
        <p:grpSpPr>
          <a:xfrm>
            <a:off x="17823320" y="5426640"/>
            <a:ext cx="208069" cy="208069"/>
            <a:chOff x="0" y="0"/>
            <a:chExt cx="6350000" cy="6350000"/>
          </a:xfrm>
        </p:grpSpPr>
        <p:sp>
          <p:nvSpPr>
            <p:cNvPr id="57" name="Freeform 5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58" name="Picture 58"/>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14599093" y="8855697"/>
            <a:ext cx="548192" cy="491379"/>
          </a:xfrm>
          <a:prstGeom prst="rect">
            <a:avLst/>
          </a:prstGeom>
        </p:spPr>
      </p:pic>
      <p:pic>
        <p:nvPicPr>
          <p:cNvPr id="59" name="Picture 5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414156">
            <a:off x="12901159" y="-655176"/>
            <a:ext cx="938638" cy="1962931"/>
          </a:xfrm>
          <a:prstGeom prst="rect">
            <a:avLst/>
          </a:prstGeom>
        </p:spPr>
      </p:pic>
      <p:pic>
        <p:nvPicPr>
          <p:cNvPr id="60" name="Picture 60"/>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5565863" y="407424"/>
            <a:ext cx="548192" cy="491379"/>
          </a:xfrm>
          <a:prstGeom prst="rect">
            <a:avLst/>
          </a:prstGeom>
        </p:spPr>
      </p:pic>
      <p:pic>
        <p:nvPicPr>
          <p:cNvPr id="61" name="Picture 6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4678159">
            <a:off x="12300890" y="9540296"/>
            <a:ext cx="433498" cy="411429"/>
          </a:xfrm>
          <a:prstGeom prst="rect">
            <a:avLst/>
          </a:prstGeom>
        </p:spPr>
      </p:pic>
      <p:grpSp>
        <p:nvGrpSpPr>
          <p:cNvPr id="62" name="Group 62"/>
          <p:cNvGrpSpPr/>
          <p:nvPr/>
        </p:nvGrpSpPr>
        <p:grpSpPr>
          <a:xfrm>
            <a:off x="12145068" y="653113"/>
            <a:ext cx="252393" cy="252393"/>
            <a:chOff x="0" y="0"/>
            <a:chExt cx="6350000" cy="6350000"/>
          </a:xfrm>
        </p:grpSpPr>
        <p:sp>
          <p:nvSpPr>
            <p:cNvPr id="63" name="Freeform 6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BC2A"/>
            </a:solidFill>
          </p:spPr>
        </p:sp>
      </p:grpSp>
      <p:sp>
        <p:nvSpPr>
          <p:cNvPr id="64" name="TextBox 7">
            <a:extLst>
              <a:ext uri="{FF2B5EF4-FFF2-40B4-BE49-F238E27FC236}">
                <a16:creationId xmlns:a16="http://schemas.microsoft.com/office/drawing/2014/main" id="{F382605D-8CD3-44BE-AC1B-6FF362FEC183}"/>
              </a:ext>
            </a:extLst>
          </p:cNvPr>
          <p:cNvSpPr txBox="1"/>
          <p:nvPr/>
        </p:nvSpPr>
        <p:spPr>
          <a:xfrm>
            <a:off x="2765157" y="3478580"/>
            <a:ext cx="12822161" cy="3924151"/>
          </a:xfrm>
          <a:prstGeom prst="rect">
            <a:avLst/>
          </a:prstGeom>
        </p:spPr>
        <p:txBody>
          <a:bodyPr wrap="square" lIns="0" tIns="0" rIns="0" bIns="0" rtlCol="0" anchor="t">
            <a:spAutoFit/>
          </a:bodyPr>
          <a:lstStyle/>
          <a:p>
            <a:pPr algn="ctr">
              <a:lnSpc>
                <a:spcPct val="150000"/>
              </a:lnSpc>
            </a:pPr>
            <a:r>
              <a:rPr lang="en-US" sz="8500" b="1" smtClean="0">
                <a:solidFill>
                  <a:srgbClr val="00AD9C"/>
                </a:solidFill>
                <a:latin typeface="Arial" panose="020B0604020202020204" pitchFamily="34" charset="0"/>
                <a:cs typeface="Arial" panose="020B0604020202020204" pitchFamily="34" charset="0"/>
              </a:rPr>
              <a:t>CẢM ƠN CÁC EM ĐÃ LẮNG NGHE BÀI HỌC</a:t>
            </a:r>
            <a:endParaRPr lang="en-US" sz="8500" b="1" dirty="0">
              <a:solidFill>
                <a:srgbClr val="00AD9C"/>
              </a:solidFill>
              <a:latin typeface="Arial" panose="020B0604020202020204" pitchFamily="34" charset="0"/>
              <a:cs typeface="Arial" panose="020B0604020202020204" pitchFamily="34" charset="0"/>
            </a:endParaRPr>
          </a:p>
        </p:txBody>
      </p:sp>
    </p:spTree>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7" name="Picture 22"/>
          <p:cNvPicPr>
            <a:picLocks noChangeAspect="1"/>
          </p:cNvPicPr>
          <p:nvPr/>
        </p:nvPicPr>
        <p:blipFill>
          <a:blip r:embed="rId2"/>
          <a:srcRect/>
          <a:stretch>
            <a:fillRect/>
          </a:stretch>
        </p:blipFill>
        <p:spPr>
          <a:xfrm flipH="1">
            <a:off x="15463296" y="190500"/>
            <a:ext cx="2607115" cy="2043326"/>
          </a:xfrm>
          <a:prstGeom prst="rect">
            <a:avLst/>
          </a:prstGeom>
        </p:spPr>
      </p:pic>
      <p:pic>
        <p:nvPicPr>
          <p:cNvPr id="29" name="Picture 20"/>
          <p:cNvPicPr>
            <a:picLocks noChangeAspect="1"/>
          </p:cNvPicPr>
          <p:nvPr/>
        </p:nvPicPr>
        <p:blipFill>
          <a:blip r:embed="rId3"/>
          <a:srcRect/>
          <a:stretch>
            <a:fillRect/>
          </a:stretch>
        </p:blipFill>
        <p:spPr>
          <a:xfrm>
            <a:off x="-373336" y="8420100"/>
            <a:ext cx="1793052" cy="2086966"/>
          </a:xfrm>
          <a:prstGeom prst="rect">
            <a:avLst/>
          </a:prstGeom>
        </p:spPr>
      </p:pic>
      <p:grpSp>
        <p:nvGrpSpPr>
          <p:cNvPr id="4" name="Group 3"/>
          <p:cNvGrpSpPr/>
          <p:nvPr/>
        </p:nvGrpSpPr>
        <p:grpSpPr>
          <a:xfrm>
            <a:off x="835413" y="695570"/>
            <a:ext cx="8537187" cy="1552330"/>
            <a:chOff x="1143000" y="800100"/>
            <a:chExt cx="8537187" cy="1552330"/>
          </a:xfrm>
        </p:grpSpPr>
        <p:sp>
          <p:nvSpPr>
            <p:cNvPr id="47" name="TextBox 46">
              <a:extLst>
                <a:ext uri="{FF2B5EF4-FFF2-40B4-BE49-F238E27FC236}">
                  <a16:creationId xmlns:a16="http://schemas.microsoft.com/office/drawing/2014/main" id="{E19B1F1F-6136-4AD1-8FAA-8BF99A8856B5}"/>
                </a:ext>
              </a:extLst>
            </p:cNvPr>
            <p:cNvSpPr txBox="1"/>
            <p:nvPr/>
          </p:nvSpPr>
          <p:spPr>
            <a:xfrm>
              <a:off x="2667000" y="1103910"/>
              <a:ext cx="7013187" cy="938719"/>
            </a:xfrm>
            <a:prstGeom prst="rect">
              <a:avLst/>
            </a:prstGeom>
            <a:noFill/>
          </p:spPr>
          <p:txBody>
            <a:bodyPr wrap="square" rtlCol="0">
              <a:spAutoFit/>
            </a:bodyPr>
            <a:lstStyle/>
            <a:p>
              <a:pPr algn="ctr"/>
              <a:r>
                <a:rPr lang="en-US" sz="5500" b="1" smtClean="0">
                  <a:solidFill>
                    <a:schemeClr val="accent6">
                      <a:lumMod val="50000"/>
                    </a:schemeClr>
                  </a:solidFill>
                  <a:latin typeface="Arial" panose="020B0604020202020204" pitchFamily="34" charset="0"/>
                  <a:cs typeface="Arial" panose="020B0604020202020204" pitchFamily="34" charset="0"/>
                </a:rPr>
                <a:t>HOẠT ĐỘNG NHÓM</a:t>
              </a:r>
              <a:endParaRPr lang="en-US" sz="5500" dirty="0">
                <a:solidFill>
                  <a:schemeClr val="accent6">
                    <a:lumMod val="50000"/>
                  </a:schemeClr>
                </a:solidFill>
                <a:latin typeface="Arial" panose="020B0604020202020204" pitchFamily="34" charset="0"/>
                <a:cs typeface="Arial" panose="020B0604020202020204" pitchFamily="34" charset="0"/>
              </a:endParaRPr>
            </a:p>
          </p:txBody>
        </p:sp>
        <p:pic>
          <p:nvPicPr>
            <p:cNvPr id="13" name="Picture 3"/>
            <p:cNvPicPr>
              <a:picLocks noChangeAspect="1"/>
            </p:cNvPicPr>
            <p:nvPr/>
          </p:nvPicPr>
          <p:blipFill>
            <a:blip r:embed="rId4"/>
            <a:srcRect/>
            <a:stretch>
              <a:fillRect/>
            </a:stretch>
          </p:blipFill>
          <p:spPr>
            <a:xfrm>
              <a:off x="1143000" y="800100"/>
              <a:ext cx="1399684" cy="1552330"/>
            </a:xfrm>
            <a:prstGeom prst="rect">
              <a:avLst/>
            </a:prstGeom>
          </p:spPr>
        </p:pic>
      </p:grpSp>
      <p:pic>
        <p:nvPicPr>
          <p:cNvPr id="5" name="Picture 4"/>
          <p:cNvPicPr>
            <a:picLocks noChangeAspect="1"/>
          </p:cNvPicPr>
          <p:nvPr/>
        </p:nvPicPr>
        <p:blipFill>
          <a:blip r:embed="rId5"/>
          <a:stretch>
            <a:fillRect/>
          </a:stretch>
        </p:blipFill>
        <p:spPr>
          <a:xfrm>
            <a:off x="1070030" y="4928831"/>
            <a:ext cx="6524625" cy="3857625"/>
          </a:xfrm>
          <a:prstGeom prst="rect">
            <a:avLst/>
          </a:prstGeom>
          <a:effectLst>
            <a:outerShdw blurRad="50800" dist="38100" dir="2700000" algn="tl" rotWithShape="0">
              <a:prstClr val="black">
                <a:alpha val="40000"/>
              </a:prstClr>
            </a:outerShdw>
          </a:effectLst>
        </p:spPr>
      </p:pic>
      <p:sp>
        <p:nvSpPr>
          <p:cNvPr id="6" name="Rectangle 5"/>
          <p:cNvSpPr/>
          <p:nvPr/>
        </p:nvSpPr>
        <p:spPr>
          <a:xfrm>
            <a:off x="3428995" y="2314474"/>
            <a:ext cx="11430000" cy="1651671"/>
          </a:xfrm>
          <a:prstGeom prst="rect">
            <a:avLst/>
          </a:prstGeom>
        </p:spPr>
        <p:txBody>
          <a:bodyPr wrap="square">
            <a:spAutoFit/>
          </a:bodyPr>
          <a:lstStyle/>
          <a:p>
            <a:pPr algn="ctr">
              <a:lnSpc>
                <a:spcPct val="150000"/>
              </a:lnSpc>
            </a:pPr>
            <a:r>
              <a:rPr lang="en-US" sz="3600" b="1" smtClean="0">
                <a:solidFill>
                  <a:srgbClr val="FF0000"/>
                </a:solidFill>
                <a:latin typeface="Arial" panose="020B0604020202020204" pitchFamily="34" charset="0"/>
                <a:ea typeface="Calibri" panose="020F0502020204030204" pitchFamily="34" charset="0"/>
                <a:cs typeface="Arial" panose="020B0604020202020204" pitchFamily="34" charset="0"/>
              </a:rPr>
              <a:t>Thực hành làm </a:t>
            </a:r>
            <a:r>
              <a:rPr lang="en-US" sz="3600" b="1">
                <a:solidFill>
                  <a:srgbClr val="FF0000"/>
                </a:solidFill>
                <a:latin typeface="Arial" panose="020B0604020202020204" pitchFamily="34" charset="0"/>
                <a:ea typeface="Calibri" panose="020F0502020204030204" pitchFamily="34" charset="0"/>
                <a:cs typeface="Arial" panose="020B0604020202020204" pitchFamily="34" charset="0"/>
              </a:rPr>
              <a:t>thí nghiệm về biến đổi vật </a:t>
            </a:r>
            <a:r>
              <a:rPr lang="en-US" sz="3600" b="1" smtClean="0">
                <a:solidFill>
                  <a:srgbClr val="FF0000"/>
                </a:solidFill>
                <a:latin typeface="Arial" panose="020B0604020202020204" pitchFamily="34" charset="0"/>
                <a:ea typeface="Calibri" panose="020F0502020204030204" pitchFamily="34" charset="0"/>
                <a:cs typeface="Arial" panose="020B0604020202020204" pitchFamily="34" charset="0"/>
              </a:rPr>
              <a:t>lí, quan sát hiện tượng và trả lời câu hỏi </a:t>
            </a:r>
            <a:endParaRPr lang="en-US" sz="3600" b="1">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8034251" y="4456986"/>
            <a:ext cx="9275309" cy="4801314"/>
          </a:xfrm>
          <a:prstGeom prst="rect">
            <a:avLst/>
          </a:prstGeom>
        </p:spPr>
        <p:txBody>
          <a:bodyPr wrap="square">
            <a:spAutoFit/>
          </a:bodyPr>
          <a:lstStyle/>
          <a:p>
            <a:pPr marL="571500" lvl="0" indent="-571500" algn="just">
              <a:lnSpc>
                <a:spcPct val="150000"/>
              </a:lnSpc>
              <a:spcAft>
                <a:spcPts val="0"/>
              </a:spcAft>
              <a:buFont typeface="Wingdings" panose="05000000000000000000" pitchFamily="2" charset="2"/>
              <a:buChar char="§"/>
            </a:pPr>
            <a:r>
              <a:rPr lang="en-US" sz="3400">
                <a:latin typeface="Arial" panose="020B0604020202020204" pitchFamily="34" charset="0"/>
                <a:ea typeface="Calibri" panose="020F0502020204030204" pitchFamily="34" charset="0"/>
                <a:cs typeface="Arial" panose="020B0604020202020204" pitchFamily="34" charset="0"/>
              </a:rPr>
              <a:t>Xác định </a:t>
            </a:r>
            <a:r>
              <a:rPr lang="en-US" sz="3400" smtClean="0">
                <a:latin typeface="Arial" panose="020B0604020202020204" pitchFamily="34" charset="0"/>
                <a:ea typeface="Calibri" panose="020F0502020204030204" pitchFamily="34" charset="0"/>
                <a:cs typeface="Arial" panose="020B0604020202020204" pitchFamily="34" charset="0"/>
              </a:rPr>
              <a:t>giá </a:t>
            </a:r>
            <a:r>
              <a:rPr lang="en-US" sz="3400">
                <a:latin typeface="Arial" panose="020B0604020202020204" pitchFamily="34" charset="0"/>
                <a:ea typeface="Calibri" panose="020F0502020204030204" pitchFamily="34" charset="0"/>
                <a:cs typeface="Arial" panose="020B0604020202020204" pitchFamily="34" charset="0"/>
              </a:rPr>
              <a:t>trị nhiệt độ tương ứng với các bước thí nghiệm mô tả </a:t>
            </a:r>
            <a:r>
              <a:rPr lang="en-US" sz="3400" smtClean="0">
                <a:latin typeface="Arial" panose="020B0604020202020204" pitchFamily="34" charset="0"/>
                <a:ea typeface="Calibri" panose="020F0502020204030204" pitchFamily="34" charset="0"/>
                <a:cs typeface="Arial" panose="020B0604020202020204" pitchFamily="34" charset="0"/>
              </a:rPr>
              <a:t>trong hình </a:t>
            </a:r>
            <a:r>
              <a:rPr lang="en-US" sz="3400">
                <a:latin typeface="Arial" panose="020B0604020202020204" pitchFamily="34" charset="0"/>
                <a:ea typeface="Calibri" panose="020F0502020204030204" pitchFamily="34" charset="0"/>
                <a:cs typeface="Arial" panose="020B0604020202020204" pitchFamily="34" charset="0"/>
              </a:rPr>
              <a:t>2.1.</a:t>
            </a:r>
          </a:p>
          <a:p>
            <a:pPr marL="571500" lvl="0" indent="-571500" algn="just">
              <a:lnSpc>
                <a:spcPct val="150000"/>
              </a:lnSpc>
              <a:spcAft>
                <a:spcPts val="0"/>
              </a:spcAft>
              <a:buFont typeface="Wingdings" panose="05000000000000000000" pitchFamily="2" charset="2"/>
              <a:buChar char="§"/>
            </a:pPr>
            <a:r>
              <a:rPr lang="en-US" sz="3400">
                <a:latin typeface="Arial" panose="020B0604020202020204" pitchFamily="34" charset="0"/>
                <a:ea typeface="Calibri" panose="020F050202020403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p>
        </p:txBody>
      </p:sp>
    </p:spTree>
    <p:extLst>
      <p:ext uri="{BB962C8B-B14F-4D97-AF65-F5344CB8AC3E}">
        <p14:creationId xmlns:p14="http://schemas.microsoft.com/office/powerpoint/2010/main" val="1237953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25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500"/>
                                        <p:tgtEl>
                                          <p:spTgt spid="5"/>
                                        </p:tgtEl>
                                      </p:cBhvr>
                                    </p:animEffect>
                                  </p:childTnLst>
                                </p:cTn>
                              </p:par>
                            </p:childTnLst>
                          </p:cTn>
                        </p:par>
                        <p:par>
                          <p:cTn id="19" fill="hold">
                            <p:stCondLst>
                              <p:cond delay="750"/>
                            </p:stCondLst>
                            <p:childTnLst>
                              <p:par>
                                <p:cTn id="20" presetID="14" presetClass="entr" presetSubtype="10" fill="hold"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par>
                          <p:cTn id="23" fill="hold">
                            <p:stCondLst>
                              <p:cond delay="1250"/>
                            </p:stCondLst>
                            <p:childTnLst>
                              <p:par>
                                <p:cTn id="24" presetID="14" presetClass="entr" presetSubtype="10" fill="hold" nodeType="after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7" name="Picture 22"/>
          <p:cNvPicPr>
            <a:picLocks noChangeAspect="1"/>
          </p:cNvPicPr>
          <p:nvPr/>
        </p:nvPicPr>
        <p:blipFill>
          <a:blip r:embed="rId2"/>
          <a:srcRect/>
          <a:stretch>
            <a:fillRect/>
          </a:stretch>
        </p:blipFill>
        <p:spPr>
          <a:xfrm flipH="1">
            <a:off x="15463296" y="190500"/>
            <a:ext cx="2607115" cy="2043326"/>
          </a:xfrm>
          <a:prstGeom prst="rect">
            <a:avLst/>
          </a:prstGeom>
        </p:spPr>
      </p:pic>
      <p:pic>
        <p:nvPicPr>
          <p:cNvPr id="29" name="Picture 20"/>
          <p:cNvPicPr>
            <a:picLocks noChangeAspect="1"/>
          </p:cNvPicPr>
          <p:nvPr/>
        </p:nvPicPr>
        <p:blipFill>
          <a:blip r:embed="rId3"/>
          <a:srcRect/>
          <a:stretch>
            <a:fillRect/>
          </a:stretch>
        </p:blipFill>
        <p:spPr>
          <a:xfrm>
            <a:off x="-373336" y="8420100"/>
            <a:ext cx="1793052" cy="2086966"/>
          </a:xfrm>
          <a:prstGeom prst="rect">
            <a:avLst/>
          </a:prstGeom>
        </p:spPr>
      </p:pic>
      <p:pic>
        <p:nvPicPr>
          <p:cNvPr id="11" name="Picture 10"/>
          <p:cNvPicPr>
            <a:picLocks noChangeAspect="1"/>
          </p:cNvPicPr>
          <p:nvPr/>
        </p:nvPicPr>
        <p:blipFill>
          <a:blip r:embed="rId4"/>
          <a:stretch>
            <a:fillRect/>
          </a:stretch>
        </p:blipFill>
        <p:spPr>
          <a:xfrm>
            <a:off x="5881682" y="1104900"/>
            <a:ext cx="6524625" cy="3857625"/>
          </a:xfrm>
          <a:prstGeom prst="rect">
            <a:avLst/>
          </a:prstGeom>
          <a:effectLst>
            <a:outerShdw blurRad="50800" dist="38100" dir="2700000" algn="tl" rotWithShape="0">
              <a:prstClr val="black">
                <a:alpha val="40000"/>
              </a:prstClr>
            </a:outerShdw>
          </a:effectLst>
        </p:spPr>
      </p:pic>
      <p:sp>
        <p:nvSpPr>
          <p:cNvPr id="12" name="Rounded Rectangle 11"/>
          <p:cNvSpPr/>
          <p:nvPr/>
        </p:nvSpPr>
        <p:spPr>
          <a:xfrm>
            <a:off x="1419716" y="6057899"/>
            <a:ext cx="7179566" cy="312419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600">
                <a:solidFill>
                  <a:schemeClr val="tx1"/>
                </a:solidFill>
                <a:latin typeface="Arial" panose="020B0604020202020204" pitchFamily="34" charset="0"/>
                <a:cs typeface="Arial" panose="020B0604020202020204" pitchFamily="34" charset="0"/>
              </a:rPr>
              <a:t>Giá trị nhiệt độ ở Hình 2.1a là 0</a:t>
            </a:r>
            <a:r>
              <a:rPr lang="fr-FR" sz="3600" baseline="30000">
                <a:solidFill>
                  <a:schemeClr val="tx1"/>
                </a:solidFill>
                <a:latin typeface="Arial" panose="020B0604020202020204" pitchFamily="34" charset="0"/>
                <a:cs typeface="Arial" panose="020B0604020202020204" pitchFamily="34" charset="0"/>
              </a:rPr>
              <a:t>o</a:t>
            </a:r>
            <a:r>
              <a:rPr lang="fr-FR" sz="3600">
                <a:solidFill>
                  <a:schemeClr val="tx1"/>
                </a:solidFill>
                <a:latin typeface="Arial" panose="020B0604020202020204" pitchFamily="34" charset="0"/>
                <a:cs typeface="Arial" panose="020B0604020202020204" pitchFamily="34" charset="0"/>
              </a:rPr>
              <a:t>C, 2.1b bằng nhiệt độ phòng (</a:t>
            </a:r>
            <a:r>
              <a:rPr lang="fr-FR" sz="3600" smtClean="0">
                <a:solidFill>
                  <a:schemeClr val="tx1"/>
                </a:solidFill>
                <a:latin typeface="Arial" panose="020B0604020202020204" pitchFamily="34" charset="0"/>
                <a:cs typeface="Arial" panose="020B0604020202020204" pitchFamily="34" charset="0"/>
              </a:rPr>
              <a:t>25</a:t>
            </a:r>
            <a:r>
              <a:rPr lang="fr-FR" sz="3600" baseline="30000" smtClean="0">
                <a:solidFill>
                  <a:schemeClr val="tx1"/>
                </a:solidFill>
                <a:latin typeface="Arial" panose="020B0604020202020204" pitchFamily="34" charset="0"/>
                <a:cs typeface="Arial" panose="020B0604020202020204" pitchFamily="34" charset="0"/>
              </a:rPr>
              <a:t>o</a:t>
            </a:r>
            <a:r>
              <a:rPr lang="fr-FR" sz="3600" smtClean="0">
                <a:solidFill>
                  <a:schemeClr val="tx1"/>
                </a:solidFill>
                <a:latin typeface="Arial" panose="020B0604020202020204" pitchFamily="34" charset="0"/>
                <a:cs typeface="Arial" panose="020B0604020202020204" pitchFamily="34" charset="0"/>
              </a:rPr>
              <a:t>C) và </a:t>
            </a:r>
            <a:r>
              <a:rPr lang="fr-FR" sz="3600">
                <a:solidFill>
                  <a:schemeClr val="tx1"/>
                </a:solidFill>
                <a:latin typeface="Arial" panose="020B0604020202020204" pitchFamily="34" charset="0"/>
                <a:cs typeface="Arial" panose="020B0604020202020204" pitchFamily="34" charset="0"/>
              </a:rPr>
              <a:t>2.1c là 100</a:t>
            </a:r>
            <a:r>
              <a:rPr lang="fr-FR" sz="3600" baseline="30000">
                <a:solidFill>
                  <a:schemeClr val="tx1"/>
                </a:solidFill>
                <a:latin typeface="Arial" panose="020B0604020202020204" pitchFamily="34" charset="0"/>
                <a:cs typeface="Arial" panose="020B0604020202020204" pitchFamily="34" charset="0"/>
              </a:rPr>
              <a:t>o</a:t>
            </a:r>
            <a:r>
              <a:rPr lang="fr-FR" sz="3600">
                <a:solidFill>
                  <a:schemeClr val="tx1"/>
                </a:solidFill>
                <a:latin typeface="Arial" panose="020B0604020202020204" pitchFamily="34" charset="0"/>
                <a:cs typeface="Arial" panose="020B0604020202020204" pitchFamily="34" charset="0"/>
              </a:rPr>
              <a:t>C</a:t>
            </a:r>
            <a:endParaRPr lang="en-US" sz="360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9587287" y="6057900"/>
            <a:ext cx="7179566" cy="312419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600">
                <a:solidFill>
                  <a:schemeClr val="tx1"/>
                </a:solidFill>
                <a:latin typeface="Arial" panose="020B0604020202020204" pitchFamily="34" charset="0"/>
                <a:cs typeface="Arial" panose="020B0604020202020204" pitchFamily="34" charset="0"/>
              </a:rPr>
              <a:t>Trong quá trình chuyển thể, nước không bị biến đổi thành chất khác.</a:t>
            </a:r>
            <a:endParaRPr lang="en-US" sz="3600">
              <a:solidFill>
                <a:schemeClr val="tx1"/>
              </a:solidFill>
              <a:latin typeface="Arial" panose="020B0604020202020204" pitchFamily="34" charset="0"/>
              <a:cs typeface="Arial" panose="020B0604020202020204" pitchFamily="34" charset="0"/>
            </a:endParaRPr>
          </a:p>
        </p:txBody>
      </p:sp>
      <p:cxnSp>
        <p:nvCxnSpPr>
          <p:cNvPr id="4" name="Straight Arrow Connector 3"/>
          <p:cNvCxnSpPr>
            <a:stCxn id="11" idx="2"/>
            <a:endCxn id="12" idx="0"/>
          </p:cNvCxnSpPr>
          <p:nvPr/>
        </p:nvCxnSpPr>
        <p:spPr>
          <a:xfrm flipH="1">
            <a:off x="5009499" y="4962525"/>
            <a:ext cx="4134496" cy="109537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2"/>
            <a:endCxn id="16" idx="0"/>
          </p:cNvCxnSpPr>
          <p:nvPr/>
        </p:nvCxnSpPr>
        <p:spPr>
          <a:xfrm>
            <a:off x="9143995" y="4962525"/>
            <a:ext cx="4033075" cy="109537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59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16"/>
          <p:cNvPicPr>
            <a:picLocks noChangeAspect="1"/>
          </p:cNvPicPr>
          <p:nvPr/>
        </p:nvPicPr>
        <p:blipFill>
          <a:blip r:embed="rId2"/>
          <a:srcRect/>
          <a:stretch>
            <a:fillRect/>
          </a:stretch>
        </p:blipFill>
        <p:spPr>
          <a:xfrm>
            <a:off x="941256" y="876300"/>
            <a:ext cx="10945944" cy="8534399"/>
          </a:xfrm>
          <a:prstGeom prst="rect">
            <a:avLst/>
          </a:prstGeom>
        </p:spPr>
      </p:pic>
      <p:sp>
        <p:nvSpPr>
          <p:cNvPr id="31" name="Rectangle 30"/>
          <p:cNvSpPr/>
          <p:nvPr/>
        </p:nvSpPr>
        <p:spPr>
          <a:xfrm>
            <a:off x="2191842" y="2219623"/>
            <a:ext cx="8444772" cy="2923877"/>
          </a:xfrm>
          <a:prstGeom prst="rect">
            <a:avLst/>
          </a:prstGeom>
        </p:spPr>
        <p:txBody>
          <a:bodyPr wrap="square">
            <a:spAutoFit/>
          </a:bodyPr>
          <a:lstStyle/>
          <a:p>
            <a:pPr algn="ctr">
              <a:lnSpc>
                <a:spcPct val="150000"/>
              </a:lnSpc>
              <a:spcBef>
                <a:spcPts val="300"/>
              </a:spcBef>
              <a:spcAft>
                <a:spcPts val="0"/>
              </a:spcAft>
            </a:pPr>
            <a:r>
              <a:rPr lang="en-US" sz="4500" b="1" smtClean="0">
                <a:solidFill>
                  <a:srgbClr val="FFFF00"/>
                </a:solidFill>
                <a:latin typeface="Arial" panose="020B0604020202020204" pitchFamily="34" charset="0"/>
                <a:cs typeface="Arial" panose="020B0604020202020204" pitchFamily="34" charset="0"/>
              </a:rPr>
              <a:t>Kết luận</a:t>
            </a:r>
          </a:p>
          <a:p>
            <a:pPr algn="just">
              <a:lnSpc>
                <a:spcPct val="150000"/>
              </a:lnSpc>
              <a:spcBef>
                <a:spcPts val="300"/>
              </a:spcBef>
              <a:spcAft>
                <a:spcPts val="0"/>
              </a:spcAft>
            </a:pPr>
            <a:r>
              <a:rPr lang="en-US" sz="3800">
                <a:solidFill>
                  <a:schemeClr val="bg1"/>
                </a:solidFill>
                <a:latin typeface="Arial" panose="020B0604020202020204" pitchFamily="34" charset="0"/>
                <a:cs typeface="Arial" panose="020B0604020202020204" pitchFamily="34" charset="0"/>
              </a:rPr>
              <a:t>Quá trình chuyển thể của nước là một biến đổi vật lý, vậy biến đổi vật lí là gì?</a:t>
            </a:r>
            <a:endParaRPr lang="en-US" sz="38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3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1506200" y="2447811"/>
            <a:ext cx="5791200" cy="7839189"/>
          </a:xfrm>
          <a:prstGeom prst="rect">
            <a:avLst/>
          </a:prstGeom>
        </p:spPr>
      </p:pic>
    </p:spTree>
    <p:extLst>
      <p:ext uri="{BB962C8B-B14F-4D97-AF65-F5344CB8AC3E}">
        <p14:creationId xmlns:p14="http://schemas.microsoft.com/office/powerpoint/2010/main" val="654232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dissolve">
                                      <p:cBhvr>
                                        <p:cTn id="11"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16"/>
          <p:cNvPicPr>
            <a:picLocks noChangeAspect="1"/>
          </p:cNvPicPr>
          <p:nvPr/>
        </p:nvPicPr>
        <p:blipFill>
          <a:blip r:embed="rId2"/>
          <a:srcRect/>
          <a:stretch>
            <a:fillRect/>
          </a:stretch>
        </p:blipFill>
        <p:spPr>
          <a:xfrm>
            <a:off x="941256" y="876300"/>
            <a:ext cx="10945944" cy="8534399"/>
          </a:xfrm>
          <a:prstGeom prst="rect">
            <a:avLst/>
          </a:prstGeom>
        </p:spPr>
      </p:pic>
      <p:sp>
        <p:nvSpPr>
          <p:cNvPr id="31" name="Rectangle 30"/>
          <p:cNvSpPr/>
          <p:nvPr/>
        </p:nvSpPr>
        <p:spPr>
          <a:xfrm>
            <a:off x="1981200" y="1943100"/>
            <a:ext cx="8686800" cy="3600986"/>
          </a:xfrm>
          <a:prstGeom prst="rect">
            <a:avLst/>
          </a:prstGeom>
        </p:spPr>
        <p:txBody>
          <a:bodyPr wrap="square">
            <a:spAutoFit/>
          </a:bodyPr>
          <a:lstStyle/>
          <a:p>
            <a:pPr algn="just">
              <a:lnSpc>
                <a:spcPct val="150000"/>
              </a:lnSpc>
              <a:spcBef>
                <a:spcPts val="300"/>
              </a:spcBef>
              <a:spcAft>
                <a:spcPts val="0"/>
              </a:spcAft>
            </a:pPr>
            <a:r>
              <a:rPr lang="fr-FR" sz="3800" b="1">
                <a:solidFill>
                  <a:srgbClr val="FFFF00"/>
                </a:solidFill>
                <a:latin typeface="Arial" panose="020B0604020202020204" pitchFamily="34" charset="0"/>
                <a:cs typeface="Arial" panose="020B0604020202020204" pitchFamily="34" charset="0"/>
              </a:rPr>
              <a:t>Biến đổi vật lí </a:t>
            </a:r>
            <a:r>
              <a:rPr lang="fr-FR" sz="3800">
                <a:solidFill>
                  <a:schemeClr val="bg1"/>
                </a:solidFill>
                <a:latin typeface="Arial" panose="020B0604020202020204" pitchFamily="34" charset="0"/>
                <a:cs typeface="Arial" panose="020B0604020202020204" pitchFamily="34" charset="0"/>
              </a:rPr>
              <a:t>là các quá trình như hòa tan, đông đặc, nóng chảy, … các chất chỉ chuyển từ trạng thái này sang trạng thái khác, không tạo thành chất mới.</a:t>
            </a:r>
            <a:endParaRPr lang="en-US" sz="38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3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1506200" y="2447811"/>
            <a:ext cx="5791200" cy="7839189"/>
          </a:xfrm>
          <a:prstGeom prst="rect">
            <a:avLst/>
          </a:prstGeom>
        </p:spPr>
      </p:pic>
    </p:spTree>
    <p:extLst>
      <p:ext uri="{BB962C8B-B14F-4D97-AF65-F5344CB8AC3E}">
        <p14:creationId xmlns:p14="http://schemas.microsoft.com/office/powerpoint/2010/main" val="275407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987</TotalTime>
  <Words>2634</Words>
  <Application>Microsoft Office PowerPoint</Application>
  <PresentationFormat>Custom</PresentationFormat>
  <Paragraphs>230</Paragraphs>
  <Slides>52</Slides>
  <Notes>6</Notes>
  <HiddenSlides>0</HiddenSlides>
  <MMClips>24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Wingdings</vt:lpstr>
      <vt:lpstr>Tahoma</vt:lpstr>
      <vt:lpstr>Calibri</vt:lpstr>
      <vt:lpstr>Comfortaa</vt:lpstr>
      <vt:lpstr>Symbol</vt:lpstr>
      <vt:lpstr>SimSun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Mở rộng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102</cp:revision>
  <dcterms:created xsi:type="dcterms:W3CDTF">2006-08-16T00:00:00Z</dcterms:created>
  <dcterms:modified xsi:type="dcterms:W3CDTF">2023-07-18T15:47:05Z</dcterms:modified>
  <dc:identifier>DAFbXp4ivnI</dc:identifier>
</cp:coreProperties>
</file>