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61" r:id="rId6"/>
    <p:sldId id="259"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1" autoAdjust="0"/>
    <p:restoredTop sz="94660"/>
  </p:normalViewPr>
  <p:slideViewPr>
    <p:cSldViewPr snapToGrid="0">
      <p:cViewPr varScale="1">
        <p:scale>
          <a:sx n="113" d="100"/>
          <a:sy n="113" d="100"/>
        </p:scale>
        <p:origin x="51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403EC0-5409-486D-97B8-C8ED201D70F2}"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303533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403EC0-5409-486D-97B8-C8ED201D70F2}"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2443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403EC0-5409-486D-97B8-C8ED201D70F2}"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11858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403EC0-5409-486D-97B8-C8ED201D70F2}"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134704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403EC0-5409-486D-97B8-C8ED201D70F2}"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386007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403EC0-5409-486D-97B8-C8ED201D70F2}"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319385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403EC0-5409-486D-97B8-C8ED201D70F2}" type="datetimeFigureOut">
              <a:rPr lang="en-US" smtClean="0"/>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1742943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403EC0-5409-486D-97B8-C8ED201D70F2}" type="datetimeFigureOut">
              <a:rPr lang="en-US" smtClean="0"/>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305657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03EC0-5409-486D-97B8-C8ED201D70F2}" type="datetimeFigureOut">
              <a:rPr lang="en-US" smtClean="0"/>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360033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403EC0-5409-486D-97B8-C8ED201D70F2}"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827104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403EC0-5409-486D-97B8-C8ED201D70F2}"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1482341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03EC0-5409-486D-97B8-C8ED201D70F2}" type="datetimeFigureOut">
              <a:rPr lang="en-US" smtClean="0"/>
              <a:t>12/12/2023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CAE42-195C-4CAE-8424-AAE28B48BD7E}" type="slidenum">
              <a:rPr lang="en-US" smtClean="0"/>
              <a:t>‹#›</a:t>
            </a:fld>
            <a:endParaRPr lang="en-US"/>
          </a:p>
        </p:txBody>
      </p:sp>
    </p:spTree>
    <p:extLst>
      <p:ext uri="{BB962C8B-B14F-4D97-AF65-F5344CB8AC3E}">
        <p14:creationId xmlns:p14="http://schemas.microsoft.com/office/powerpoint/2010/main" val="2924201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6382" y="500062"/>
            <a:ext cx="10515600" cy="1325563"/>
          </a:xfrm>
        </p:spPr>
        <p:txBody>
          <a:bodyPr/>
          <a:lstStyle/>
          <a:p>
            <a:pPr algn="ctr"/>
            <a:r>
              <a:rPr lang="en-US" dirty="0">
                <a:latin typeface="Times New Roman" panose="02020603050405020304" pitchFamily="18" charset="0"/>
                <a:cs typeface="Times New Roman" panose="02020603050405020304" pitchFamily="18" charset="0"/>
              </a:rPr>
              <a:t>BÀI 16</a:t>
            </a:r>
          </a:p>
        </p:txBody>
      </p:sp>
      <p:sp>
        <p:nvSpPr>
          <p:cNvPr id="3" name="Content Placeholder 2"/>
          <p:cNvSpPr>
            <a:spLocks noGrp="1"/>
          </p:cNvSpPr>
          <p:nvPr>
            <p:ph idx="1"/>
          </p:nvPr>
        </p:nvSpPr>
        <p:spPr>
          <a:xfrm>
            <a:off x="653143" y="1825625"/>
            <a:ext cx="6536551" cy="4351338"/>
          </a:xfrm>
        </p:spPr>
        <p:txBody>
          <a:bodyPr>
            <a:normAutofit/>
          </a:bodyPr>
          <a:lstStyle/>
          <a:p>
            <a:pPr marL="0" indent="0" algn="ctr">
              <a:buNone/>
            </a:pPr>
            <a:r>
              <a:rPr lang="en-US" sz="4800" dirty="0">
                <a:solidFill>
                  <a:srgbClr val="FF0000"/>
                </a:solidFill>
                <a:latin typeface="Times New Roman" panose="02020603050405020304" pitchFamily="18" charset="0"/>
                <a:cs typeface="Times New Roman" panose="02020603050405020304" pitchFamily="18" charset="0"/>
              </a:rPr>
              <a:t>MỘT SỐ PHƯƠNG PHÁP TÁCH CHẤT RA KHỎI HỖN HỢP</a:t>
            </a:r>
          </a:p>
        </p:txBody>
      </p:sp>
    </p:spTree>
    <p:extLst>
      <p:ext uri="{BB962C8B-B14F-4D97-AF65-F5344CB8AC3E}">
        <p14:creationId xmlns:p14="http://schemas.microsoft.com/office/powerpoint/2010/main" val="50744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948" y="0"/>
            <a:ext cx="117870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p>
        </p:txBody>
      </p:sp>
      <p:sp>
        <p:nvSpPr>
          <p:cNvPr id="5" name="TextBox 4"/>
          <p:cNvSpPr txBox="1"/>
          <p:nvPr/>
        </p:nvSpPr>
        <p:spPr>
          <a:xfrm>
            <a:off x="404948" y="523220"/>
            <a:ext cx="6923314" cy="830997"/>
          </a:xfrm>
          <a:prstGeom prst="rect">
            <a:avLst/>
          </a:prstGeom>
          <a:noFill/>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Sự</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cần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thiết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tách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chất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ra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khỏi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hỗn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hợp</a:t>
            </a:r>
            <a:endParaRPr lang="en-US" sz="2400" b="1" dirty="0">
              <a:solidFill>
                <a:srgbClr val="0070C0"/>
              </a:solidFill>
              <a:latin typeface="Times New Roman" panose="02020603050405020304" pitchFamily="18" charset="0"/>
              <a:cs typeface="Times New Roman" panose="02020603050405020304" pitchFamily="18" charset="0"/>
            </a:endParaRPr>
          </a:p>
          <a:p>
            <a:endParaRPr lang="en-US" sz="2400" dirty="0">
              <a:solidFill>
                <a:srgbClr val="0070C0"/>
              </a:solidFill>
              <a:latin typeface="Times New Roman" panose="02020603050405020304" pitchFamily="18" charset="0"/>
              <a:cs typeface="Times New Roman" panose="02020603050405020304" pitchFamily="18" charset="0"/>
            </a:endParaRPr>
          </a:p>
        </p:txBody>
      </p:sp>
      <p:pic>
        <p:nvPicPr>
          <p:cNvPr id="1026" name="Picture 2" descr="Thực trạng nguồn nước giếng khoan và nước sinh hoạt tại các vùng miề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48" y="1201990"/>
            <a:ext cx="5449614" cy="40789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82943" y="5411450"/>
            <a:ext cx="4493624" cy="1446550"/>
          </a:xfrm>
          <a:prstGeom prst="rect">
            <a:avLst/>
          </a:prstGeom>
        </p:spPr>
        <p:txBody>
          <a:bodyPr wrap="square">
            <a:spAutoFit/>
          </a:bodyPr>
          <a:lstStyle/>
          <a:p>
            <a:pPr algn="just"/>
            <a:r>
              <a:rPr lang="en-US" sz="2200" b="0" i="0" dirty="0">
                <a:solidFill>
                  <a:srgbClr val="000000"/>
                </a:solidFill>
                <a:effectLst/>
                <a:latin typeface="+mj-lt"/>
              </a:rPr>
              <a:t>   </a:t>
            </a:r>
            <a:r>
              <a:rPr lang="vi-VN" sz="2200" b="0" i="0" dirty="0">
                <a:solidFill>
                  <a:srgbClr val="000000"/>
                </a:solidFill>
                <a:effectLst/>
                <a:latin typeface="+mj-lt"/>
              </a:rPr>
              <a:t>Ở các vùng nông thôn nước ta, người ta thường sử dụng giếng nước khoan, giếng đào làm nước sinh hoạt. </a:t>
            </a:r>
            <a:endParaRPr lang="en-US" sz="2200" b="0" i="0" dirty="0">
              <a:solidFill>
                <a:srgbClr val="000000"/>
              </a:solidFill>
              <a:effectLst/>
              <a:latin typeface="+mj-lt"/>
            </a:endParaRPr>
          </a:p>
          <a:p>
            <a:pPr algn="just"/>
            <a:r>
              <a:rPr lang="en-US" sz="2200" b="0" i="0" dirty="0">
                <a:solidFill>
                  <a:srgbClr val="000000"/>
                </a:solidFill>
                <a:effectLst/>
                <a:latin typeface="+mj-lt"/>
              </a:rPr>
              <a:t>   </a:t>
            </a:r>
            <a:endParaRPr lang="vi-VN" sz="2200" b="0" i="0" dirty="0">
              <a:solidFill>
                <a:srgbClr val="000000"/>
              </a:solidFill>
              <a:effectLst/>
              <a:latin typeface="+mj-lt"/>
            </a:endParaRPr>
          </a:p>
        </p:txBody>
      </p:sp>
      <p:pic>
        <p:nvPicPr>
          <p:cNvPr id="1028" name="Picture 4" descr="Vì sao nước giếng có vị chua? Nguyên nhân và giải pháp hữu hiệ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99" y="2352464"/>
            <a:ext cx="5129347" cy="4022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400798" y="938718"/>
            <a:ext cx="5129347" cy="1446550"/>
          </a:xfrm>
          <a:prstGeom prst="rect">
            <a:avLst/>
          </a:prstGeom>
        </p:spPr>
        <p:txBody>
          <a:bodyPr wrap="square">
            <a:spAutoFit/>
          </a:bodyPr>
          <a:lstStyle/>
          <a:p>
            <a:pPr algn="just"/>
            <a:r>
              <a:rPr lang="vi-VN" sz="2200" dirty="0">
                <a:solidFill>
                  <a:srgbClr val="000000"/>
                </a:solidFill>
                <a:latin typeface="+mj-lt"/>
              </a:rPr>
              <a:t>Tuy nhiên, các nguồn nước này thường hay bị nhiễm phèn và một số tạp chất. </a:t>
            </a:r>
            <a:endParaRPr lang="en-US" sz="2200" dirty="0">
              <a:solidFill>
                <a:srgbClr val="000000"/>
              </a:solidFill>
              <a:latin typeface="+mj-lt"/>
            </a:endParaRPr>
          </a:p>
          <a:p>
            <a:pPr algn="just"/>
            <a:r>
              <a:rPr lang="vi-VN" sz="2200" dirty="0">
                <a:solidFill>
                  <a:srgbClr val="FF9900"/>
                </a:solidFill>
                <a:latin typeface="+mj-lt"/>
              </a:rPr>
              <a:t>Làm thế nào để tách các tạp chất này ra khỏi nguồn nước?</a:t>
            </a:r>
          </a:p>
        </p:txBody>
      </p:sp>
    </p:spTree>
    <p:extLst>
      <p:ext uri="{BB962C8B-B14F-4D97-AF65-F5344CB8AC3E}">
        <p14:creationId xmlns:p14="http://schemas.microsoft.com/office/powerpoint/2010/main" val="37564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circle(in)">
                                      <p:cBhvr>
                                        <p:cTn id="20" dur="2000"/>
                                        <p:tgtEl>
                                          <p:spTgt spid="102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948" y="0"/>
            <a:ext cx="117870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p>
        </p:txBody>
      </p:sp>
      <p:sp>
        <p:nvSpPr>
          <p:cNvPr id="5" name="TextBox 4"/>
          <p:cNvSpPr txBox="1"/>
          <p:nvPr/>
        </p:nvSpPr>
        <p:spPr>
          <a:xfrm>
            <a:off x="404948" y="523220"/>
            <a:ext cx="6923314" cy="830997"/>
          </a:xfrm>
          <a:prstGeom prst="rect">
            <a:avLst/>
          </a:prstGeom>
          <a:noFill/>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Sự</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cần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thiết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tách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chất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ra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khỏi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hỗn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hợp</a:t>
            </a:r>
            <a:endParaRPr lang="en-US" sz="2400" b="1" dirty="0">
              <a:solidFill>
                <a:srgbClr val="0070C0"/>
              </a:solidFill>
              <a:latin typeface="Times New Roman" panose="02020603050405020304" pitchFamily="18" charset="0"/>
              <a:cs typeface="Times New Roman" panose="02020603050405020304" pitchFamily="18" charset="0"/>
            </a:endParaRPr>
          </a:p>
          <a:p>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81704" y="5113021"/>
            <a:ext cx="2405487" cy="430887"/>
          </a:xfrm>
          <a:prstGeom prst="rect">
            <a:avLst/>
          </a:prstGeom>
        </p:spPr>
        <p:txBody>
          <a:bodyPr wrap="square">
            <a:spAutoFit/>
          </a:bodyPr>
          <a:lstStyle/>
          <a:p>
            <a:pPr algn="just"/>
            <a:r>
              <a:rPr lang="en-US" sz="2200" b="1" dirty="0">
                <a:solidFill>
                  <a:srgbClr val="000000"/>
                </a:solidFill>
                <a:latin typeface="Times New Roman" panose="02020603050405020304" pitchFamily="18" charset="0"/>
                <a:cs typeface="Times New Roman" panose="02020603050405020304" pitchFamily="18" charset="0"/>
              </a:rPr>
              <a:t>H</a:t>
            </a:r>
            <a:r>
              <a:rPr lang="vi-VN" sz="2200" b="1" i="0" dirty="0">
                <a:solidFill>
                  <a:srgbClr val="000000"/>
                </a:solidFill>
                <a:effectLst/>
                <a:latin typeface="Times New Roman" panose="02020603050405020304" pitchFamily="18" charset="0"/>
                <a:cs typeface="Times New Roman" panose="02020603050405020304" pitchFamily="18" charset="0"/>
              </a:rPr>
              <a:t>ệ thống lọc nước</a:t>
            </a:r>
            <a:endParaRPr lang="en-US" sz="2200" b="1" dirty="0">
              <a:latin typeface="Times New Roman" panose="02020603050405020304" pitchFamily="18" charset="0"/>
              <a:cs typeface="Times New Roman" panose="02020603050405020304" pitchFamily="18" charset="0"/>
            </a:endParaRPr>
          </a:p>
        </p:txBody>
      </p:sp>
      <p:pic>
        <p:nvPicPr>
          <p:cNvPr id="2050" name="Picture 2" descr="Hướng dẫn cách làm bể lọc nước giếng khoan hiệu quả | sunny-eco.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48" y="1428631"/>
            <a:ext cx="4762500" cy="36099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ên mua 2021) Top 10 máy lọc nước tốt nhất hiện n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8471" y="913125"/>
            <a:ext cx="5099717" cy="43475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645587" y="5260634"/>
            <a:ext cx="2405487" cy="430887"/>
          </a:xfrm>
          <a:prstGeom prst="rect">
            <a:avLst/>
          </a:prstGeom>
        </p:spPr>
        <p:txBody>
          <a:bodyPr wrap="square">
            <a:spAutoFit/>
          </a:bodyPr>
          <a:lstStyle/>
          <a:p>
            <a:pPr algn="just"/>
            <a:r>
              <a:rPr lang="en-US" sz="2200" b="1" i="0" dirty="0" err="1">
                <a:solidFill>
                  <a:srgbClr val="000000"/>
                </a:solidFill>
                <a:effectLst/>
                <a:latin typeface="Times New Roman" panose="02020603050405020304" pitchFamily="18" charset="0"/>
                <a:cs typeface="Times New Roman" panose="02020603050405020304" pitchFamily="18" charset="0"/>
              </a:rPr>
              <a:t>Máy</a:t>
            </a:r>
            <a:r>
              <a:rPr lang="en-US" sz="2200" b="1" i="0" dirty="0">
                <a:solidFill>
                  <a:srgbClr val="000000"/>
                </a:solidFill>
                <a:effectLst/>
                <a:latin typeface="Times New Roman" panose="02020603050405020304" pitchFamily="18" charset="0"/>
                <a:cs typeface="Times New Roman" panose="02020603050405020304" pitchFamily="18" charset="0"/>
              </a:rPr>
              <a:t> </a:t>
            </a:r>
            <a:r>
              <a:rPr lang="vi-VN" sz="2200" b="1" i="0" dirty="0">
                <a:solidFill>
                  <a:srgbClr val="000000"/>
                </a:solidFill>
                <a:effectLst/>
                <a:latin typeface="Times New Roman" panose="02020603050405020304" pitchFamily="18" charset="0"/>
                <a:cs typeface="Times New Roman" panose="02020603050405020304" pitchFamily="18" charset="0"/>
              </a:rPr>
              <a:t>lọc nước</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921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barn(inVertical)">
                                      <p:cBhvr>
                                        <p:cTn id="15" dur="500"/>
                                        <p:tgtEl>
                                          <p:spTgt spid="205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0"/>
            <a:ext cx="117870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p>
        </p:txBody>
      </p:sp>
      <p:sp>
        <p:nvSpPr>
          <p:cNvPr id="5" name="TextBox 4"/>
          <p:cNvSpPr txBox="1"/>
          <p:nvPr/>
        </p:nvSpPr>
        <p:spPr>
          <a:xfrm>
            <a:off x="109113" y="523220"/>
            <a:ext cx="8433996" cy="707886"/>
          </a:xfrm>
          <a:prstGeom prst="rect">
            <a:avLst/>
          </a:prstGeom>
          <a:noFill/>
        </p:spPr>
        <p:txBody>
          <a:bodyPr wrap="square" rtlCol="0">
            <a:spAutoFit/>
          </a:bodyPr>
          <a:lstStyle/>
          <a:p>
            <a:r>
              <a:rPr lang="en-US" sz="2000" dirty="0">
                <a:solidFill>
                  <a:srgbClr val="0070C0"/>
                </a:solidFill>
                <a:latin typeface="Times New Roman" panose="02020603050405020304" pitchFamily="18" charset="0"/>
                <a:cs typeface="Times New Roman" panose="02020603050405020304" pitchFamily="18" charset="0"/>
              </a:rPr>
              <a:t>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Sự</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cần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thiết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tách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các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chất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ra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khỏi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hỗn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hợp</a:t>
            </a:r>
            <a:endParaRPr lang="en-US" sz="2000" b="1" dirty="0">
              <a:solidFill>
                <a:srgbClr val="0070C0"/>
              </a:solidFill>
              <a:latin typeface="Times New Roman" panose="02020603050405020304" pitchFamily="18" charset="0"/>
              <a:cs typeface="Times New Roman" panose="02020603050405020304" pitchFamily="18" charset="0"/>
            </a:endParaRPr>
          </a:p>
          <a:p>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9113" y="877163"/>
            <a:ext cx="11092287" cy="430887"/>
          </a:xfrm>
          <a:prstGeom prst="rect">
            <a:avLst/>
          </a:prstGeom>
        </p:spPr>
        <p:txBody>
          <a:bodyPr wrap="square">
            <a:spAutoFit/>
          </a:bodyPr>
          <a:lstStyle/>
          <a:p>
            <a:r>
              <a:rPr lang="en-US" sz="2200" b="1" dirty="0">
                <a:solidFill>
                  <a:srgbClr val="00B050"/>
                </a:solidFill>
                <a:latin typeface="Times New Roman" panose="02020603050405020304" pitchFamily="18" charset="0"/>
                <a:cs typeface="Times New Roman" panose="02020603050405020304" pitchFamily="18" charset="0"/>
              </a:rPr>
              <a:t>II</a:t>
            </a:r>
            <a:r>
              <a:rPr lang="vi-VN" sz="2200" b="1" i="0" dirty="0">
                <a:solidFill>
                  <a:srgbClr val="00B050"/>
                </a:solidFill>
                <a:effectLst/>
                <a:latin typeface="Times New Roman" panose="02020603050405020304" pitchFamily="18" charset="0"/>
                <a:cs typeface="Times New Roman" panose="02020603050405020304" pitchFamily="18" charset="0"/>
              </a:rPr>
              <a:t>. Một số phương pháp đơn giản tách các chất ra khỏi hỗn hợp</a:t>
            </a:r>
          </a:p>
        </p:txBody>
      </p:sp>
      <p:sp>
        <p:nvSpPr>
          <p:cNvPr id="7" name="Rectangle 1"/>
          <p:cNvSpPr>
            <a:spLocks noChangeArrowheads="1"/>
          </p:cNvSpPr>
          <p:nvPr/>
        </p:nvSpPr>
        <p:spPr bwMode="auto">
          <a:xfrm>
            <a:off x="331180" y="1280940"/>
            <a:ext cx="6108807" cy="21236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Cho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200" b="0" i="0" u="none" strike="noStrike" cap="none" normalizeH="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dirty="0" err="1">
                <a:ln>
                  <a:noFill/>
                </a:ln>
                <a:solidFill>
                  <a:srgbClr val="000000"/>
                </a:solidFill>
                <a:effectLst/>
                <a:latin typeface="Times New Roman" panose="02020603050405020304" pitchFamily="18" charset="0"/>
                <a:cs typeface="Times New Roman" panose="02020603050405020304" pitchFamily="18" charset="0"/>
              </a:rPr>
              <a:t>hợp</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hợp</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gồm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muối</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ăn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hợp</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B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gồm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cát</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hợp</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gồm</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dầu</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ăn</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2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2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189712307"/>
              </p:ext>
            </p:extLst>
          </p:nvPr>
        </p:nvGraphicFramePr>
        <p:xfrm>
          <a:off x="4864428" y="1483009"/>
          <a:ext cx="7093132" cy="1823071"/>
        </p:xfrm>
        <a:graphic>
          <a:graphicData uri="http://schemas.openxmlformats.org/drawingml/2006/table">
            <a:tbl>
              <a:tblPr firstRow="1" bandRow="1">
                <a:tableStyleId>{5940675A-B579-460E-94D1-54222C63F5DA}</a:tableStyleId>
              </a:tblPr>
              <a:tblGrid>
                <a:gridCol w="1773283">
                  <a:extLst>
                    <a:ext uri="{9D8B030D-6E8A-4147-A177-3AD203B41FA5}">
                      <a16:colId xmlns:a16="http://schemas.microsoft.com/office/drawing/2014/main" val="3280231753"/>
                    </a:ext>
                  </a:extLst>
                </a:gridCol>
                <a:gridCol w="1773283">
                  <a:extLst>
                    <a:ext uri="{9D8B030D-6E8A-4147-A177-3AD203B41FA5}">
                      <a16:colId xmlns:a16="http://schemas.microsoft.com/office/drawing/2014/main" val="197005775"/>
                    </a:ext>
                  </a:extLst>
                </a:gridCol>
                <a:gridCol w="1773283">
                  <a:extLst>
                    <a:ext uri="{9D8B030D-6E8A-4147-A177-3AD203B41FA5}">
                      <a16:colId xmlns:a16="http://schemas.microsoft.com/office/drawing/2014/main" val="4117541702"/>
                    </a:ext>
                  </a:extLst>
                </a:gridCol>
                <a:gridCol w="1773283">
                  <a:extLst>
                    <a:ext uri="{9D8B030D-6E8A-4147-A177-3AD203B41FA5}">
                      <a16:colId xmlns:a16="http://schemas.microsoft.com/office/drawing/2014/main" val="4018954271"/>
                    </a:ext>
                  </a:extLst>
                </a:gridCol>
              </a:tblGrid>
              <a:tr h="634351">
                <a:tc>
                  <a:txBody>
                    <a:bodyPr/>
                    <a:lstStyle/>
                    <a:p>
                      <a:pPr algn="ct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0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hợp</a:t>
                      </a:r>
                      <a:endParaRPr lang="en-US" sz="2000" dirty="0">
                        <a:latin typeface="Times New Roman" panose="02020603050405020304" pitchFamily="18" charset="0"/>
                        <a:cs typeface="Times New Roman" panose="02020603050405020304" pitchFamily="18" charset="0"/>
                      </a:endParaRPr>
                    </a:p>
                  </a:txBody>
                  <a:tcPr>
                    <a:solidFill>
                      <a:srgbClr val="FFFF00"/>
                    </a:solidFill>
                  </a:tcPr>
                </a:tc>
                <a:tc>
                  <a:txBody>
                    <a:bodyPr/>
                    <a:lstStyle/>
                    <a:p>
                      <a:pPr algn="ctr"/>
                      <a:r>
                        <a:rPr lang="en-US" sz="2000" b="1" dirty="0">
                          <a:latin typeface="Times New Roman" panose="02020603050405020304" pitchFamily="18" charset="0"/>
                          <a:cs typeface="Times New Roman" panose="02020603050405020304" pitchFamily="18" charset="0"/>
                        </a:rPr>
                        <a:t>LỌC</a:t>
                      </a:r>
                    </a:p>
                  </a:txBody>
                  <a:tcPr>
                    <a:solidFill>
                      <a:srgbClr val="FFFF00"/>
                    </a:solidFill>
                  </a:tcPr>
                </a:tc>
                <a:tc>
                  <a:txBody>
                    <a:bodyPr/>
                    <a:lstStyle/>
                    <a:p>
                      <a:pPr algn="ctr"/>
                      <a:r>
                        <a:rPr lang="en-US" sz="2000" b="1" dirty="0">
                          <a:latin typeface="Times New Roman" panose="02020603050405020304" pitchFamily="18" charset="0"/>
                          <a:cs typeface="Times New Roman" panose="02020603050405020304" pitchFamily="18" charset="0"/>
                        </a:rPr>
                        <a:t>CÔ</a:t>
                      </a:r>
                      <a:r>
                        <a:rPr lang="en-US" sz="2000" b="1" baseline="0" dirty="0">
                          <a:latin typeface="Times New Roman" panose="02020603050405020304" pitchFamily="18" charset="0"/>
                          <a:cs typeface="Times New Roman" panose="02020603050405020304" pitchFamily="18" charset="0"/>
                        </a:rPr>
                        <a:t> CẠN</a:t>
                      </a:r>
                      <a:endParaRPr lang="en-US" sz="2000" b="1" dirty="0">
                        <a:latin typeface="Times New Roman" panose="02020603050405020304" pitchFamily="18" charset="0"/>
                        <a:cs typeface="Times New Roman" panose="02020603050405020304" pitchFamily="18" charset="0"/>
                      </a:endParaRPr>
                    </a:p>
                  </a:txBody>
                  <a:tcPr>
                    <a:solidFill>
                      <a:srgbClr val="FFFF00"/>
                    </a:solidFill>
                  </a:tcPr>
                </a:tc>
                <a:tc>
                  <a:txBody>
                    <a:bodyPr/>
                    <a:lstStyle/>
                    <a:p>
                      <a:pPr algn="ctr"/>
                      <a:r>
                        <a:rPr lang="en-US" sz="2000" b="1" dirty="0">
                          <a:latin typeface="Times New Roman" panose="02020603050405020304" pitchFamily="18" charset="0"/>
                          <a:cs typeface="Times New Roman" panose="02020603050405020304" pitchFamily="18" charset="0"/>
                        </a:rPr>
                        <a:t>CHIẾT</a:t>
                      </a:r>
                    </a:p>
                  </a:txBody>
                  <a:tcPr>
                    <a:solidFill>
                      <a:srgbClr val="FFFF00"/>
                    </a:solidFill>
                  </a:tcPr>
                </a:tc>
                <a:extLst>
                  <a:ext uri="{0D108BD9-81ED-4DB2-BD59-A6C34878D82A}">
                    <a16:rowId xmlns:a16="http://schemas.microsoft.com/office/drawing/2014/main" val="752635156"/>
                  </a:ext>
                </a:extLst>
              </a:tr>
              <a:tr h="380611">
                <a:tc>
                  <a:txBody>
                    <a:bodyPr/>
                    <a:lstStyle/>
                    <a:p>
                      <a:pPr algn="ctr"/>
                      <a:r>
                        <a:rPr lang="en-US" sz="2000" dirty="0">
                          <a:latin typeface="Times New Roman" panose="02020603050405020304" pitchFamily="18" charset="0"/>
                          <a:cs typeface="Times New Roman" panose="02020603050405020304" pitchFamily="18" charset="0"/>
                        </a:rPr>
                        <a:t>A</a:t>
                      </a:r>
                    </a:p>
                  </a:txBody>
                  <a:tcPr/>
                </a:tc>
                <a:tc>
                  <a:txBody>
                    <a:bodyPr/>
                    <a:lstStyle/>
                    <a:p>
                      <a:endParaRPr lang="en-US" sz="2000" dirty="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2116907092"/>
                  </a:ext>
                </a:extLst>
              </a:tr>
              <a:tr h="380611">
                <a:tc>
                  <a:txBody>
                    <a:bodyPr/>
                    <a:lstStyle/>
                    <a:p>
                      <a:pPr algn="ctr"/>
                      <a:r>
                        <a:rPr lang="en-US" sz="2000" dirty="0">
                          <a:latin typeface="Times New Roman" panose="02020603050405020304" pitchFamily="18" charset="0"/>
                          <a:cs typeface="Times New Roman" panose="02020603050405020304" pitchFamily="18" charset="0"/>
                        </a:rPr>
                        <a:t>B</a:t>
                      </a:r>
                    </a:p>
                  </a:txBody>
                  <a:tcPr/>
                </a:tc>
                <a:tc>
                  <a:txBody>
                    <a:bodyPr/>
                    <a:lstStyle/>
                    <a:p>
                      <a:endParaRPr lang="en-US" sz="2000" dirty="0"/>
                    </a:p>
                  </a:txBody>
                  <a:tcPr/>
                </a:tc>
                <a:tc>
                  <a:txBody>
                    <a:bodyPr/>
                    <a:lstStyle/>
                    <a:p>
                      <a:endParaRPr lang="en-US" sz="2000" dirty="0"/>
                    </a:p>
                  </a:txBody>
                  <a:tcPr/>
                </a:tc>
                <a:tc>
                  <a:txBody>
                    <a:bodyPr/>
                    <a:lstStyle/>
                    <a:p>
                      <a:endParaRPr lang="en-US" sz="2000"/>
                    </a:p>
                  </a:txBody>
                  <a:tcPr/>
                </a:tc>
                <a:extLst>
                  <a:ext uri="{0D108BD9-81ED-4DB2-BD59-A6C34878D82A}">
                    <a16:rowId xmlns:a16="http://schemas.microsoft.com/office/drawing/2014/main" val="4017079637"/>
                  </a:ext>
                </a:extLst>
              </a:tr>
              <a:tr h="380611">
                <a:tc>
                  <a:txBody>
                    <a:bodyPr/>
                    <a:lstStyle/>
                    <a:p>
                      <a:pPr algn="ctr"/>
                      <a:r>
                        <a:rPr lang="en-US" sz="2000" dirty="0">
                          <a:latin typeface="Times New Roman" panose="02020603050405020304" pitchFamily="18" charset="0"/>
                          <a:cs typeface="Times New Roman" panose="02020603050405020304" pitchFamily="18" charset="0"/>
                        </a:rPr>
                        <a:t>C</a:t>
                      </a:r>
                    </a:p>
                  </a:txBody>
                  <a:tcPr/>
                </a:tc>
                <a:tc>
                  <a:txBody>
                    <a:bodyPr/>
                    <a:lstStyle/>
                    <a:p>
                      <a:endParaRPr lang="en-US" sz="200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3698536792"/>
                  </a:ext>
                </a:extLst>
              </a:tr>
            </a:tbl>
          </a:graphicData>
        </a:graphic>
      </p:graphicFrame>
      <p:sp>
        <p:nvSpPr>
          <p:cNvPr id="11" name="Rectangle 10"/>
          <p:cNvSpPr/>
          <p:nvPr/>
        </p:nvSpPr>
        <p:spPr>
          <a:xfrm>
            <a:off x="360782" y="3758292"/>
            <a:ext cx="11535381" cy="600164"/>
          </a:xfrm>
          <a:prstGeom prst="rect">
            <a:avLst/>
          </a:prstGeom>
        </p:spPr>
        <p:txBody>
          <a:bodyPr wrap="square">
            <a:spAutoFit/>
          </a:bodyPr>
          <a:lstStyle/>
          <a:p>
            <a:pPr lvl="0" algn="just" eaLnBrk="0" fontAlgn="base" hangingPunct="0">
              <a:lnSpc>
                <a:spcPct val="150000"/>
              </a:lnSpc>
              <a:spcBef>
                <a:spcPct val="0"/>
              </a:spcBef>
              <a:spcAft>
                <a:spcPct val="0"/>
              </a:spcAft>
            </a:pPr>
            <a:r>
              <a:rPr lang="en-US" altLang="en-US" sz="2200" dirty="0" err="1">
                <a:solidFill>
                  <a:srgbClr val="000000"/>
                </a:solidFill>
                <a:latin typeface="Times New Roman" panose="02020603050405020304" pitchFamily="18" charset="0"/>
                <a:cs typeface="Times New Roman" panose="02020603050405020304" pitchFamily="18" charset="0"/>
              </a:rPr>
              <a:t>Hoàn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thành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thông</a:t>
            </a:r>
            <a:r>
              <a:rPr lang="en-US" altLang="en-US" sz="2200" dirty="0">
                <a:solidFill>
                  <a:srgbClr val="000000"/>
                </a:solidFill>
                <a:latin typeface="Times New Roman" panose="02020603050405020304" pitchFamily="18" charset="0"/>
                <a:cs typeface="Times New Roman" panose="02020603050405020304" pitchFamily="18" charset="0"/>
              </a:rPr>
              <a:t> tin </a:t>
            </a:r>
            <a:r>
              <a:rPr lang="en-US" altLang="en-US" sz="2200" dirty="0" err="1">
                <a:solidFill>
                  <a:srgbClr val="000000"/>
                </a:solidFill>
                <a:latin typeface="Times New Roman" panose="02020603050405020304" pitchFamily="18" charset="0"/>
                <a:cs typeface="Times New Roman" panose="02020603050405020304" pitchFamily="18" charset="0"/>
              </a:rPr>
              <a:t>bằng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đánh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dấu</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tích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vào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phương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pháp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thích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hợp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theo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mẫu</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bảng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bên</a:t>
            </a:r>
            <a:r>
              <a:rPr lang="en-US" altLang="en-US" sz="2200" dirty="0">
                <a:solidFill>
                  <a:srgbClr val="000000"/>
                </a:solidFill>
                <a:latin typeface="Times New Roman" panose="02020603050405020304" pitchFamily="18" charset="0"/>
                <a:cs typeface="Times New Roman" panose="02020603050405020304" pitchFamily="18" charset="0"/>
              </a:rPr>
              <a:t>.</a:t>
            </a:r>
          </a:p>
        </p:txBody>
      </p:sp>
      <p:sp>
        <p:nvSpPr>
          <p:cNvPr id="17" name="AutoShape 8" descr="11. Tách chất ra khỏi hỗn hợp - Hoc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10" descr="11. Tách chất ra khỏi hỗn hợp - Hoc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p:nvPr/>
        </p:nvSpPr>
        <p:spPr>
          <a:xfrm>
            <a:off x="353591" y="3388816"/>
            <a:ext cx="10525079" cy="430887"/>
          </a:xfrm>
          <a:prstGeom prst="rect">
            <a:avLst/>
          </a:prstGeom>
        </p:spPr>
        <p:txBody>
          <a:bodyPr wrap="square">
            <a:spAutoFit/>
          </a:bodyPr>
          <a:lstStyle/>
          <a:p>
            <a:r>
              <a:rPr lang="vi-VN" sz="2200" b="0" i="0" dirty="0">
                <a:solidFill>
                  <a:srgbClr val="000000"/>
                </a:solidFill>
                <a:effectLst/>
                <a:latin typeface="+mj-lt"/>
              </a:rPr>
              <a:t>Hãy đề xuất phương pháp thích hợp để tách muối ăn, cát và dầu ăn ra khỏi mỗi hỗn hợp</a:t>
            </a:r>
            <a:endParaRPr lang="en-US" sz="2200" dirty="0">
              <a:latin typeface="+mj-lt"/>
            </a:endParaRPr>
          </a:p>
        </p:txBody>
      </p:sp>
      <p:grpSp>
        <p:nvGrpSpPr>
          <p:cNvPr id="15" name="Group 14"/>
          <p:cNvGrpSpPr/>
          <p:nvPr/>
        </p:nvGrpSpPr>
        <p:grpSpPr>
          <a:xfrm>
            <a:off x="402630" y="3453842"/>
            <a:ext cx="3886005" cy="3338949"/>
            <a:chOff x="5343722" y="3712963"/>
            <a:chExt cx="3540034" cy="3114386"/>
          </a:xfrm>
        </p:grpSpPr>
        <p:pic>
          <p:nvPicPr>
            <p:cNvPr id="19" name="Picture 4" descr="https://tech12h.com/sites/default/files/styles/inbody400/public/screenshot_29_50.png?itok=X1vVpvw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722" y="3712963"/>
              <a:ext cx="3406713" cy="3114386"/>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7938233" y="4057884"/>
              <a:ext cx="945523" cy="8012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754529" y="4798717"/>
              <a:ext cx="945523" cy="8012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109389" y="3406232"/>
            <a:ext cx="4865276" cy="2710008"/>
            <a:chOff x="3977271" y="3491448"/>
            <a:chExt cx="4865276" cy="2710008"/>
          </a:xfrm>
        </p:grpSpPr>
        <p:grpSp>
          <p:nvGrpSpPr>
            <p:cNvPr id="26" name="Group 25"/>
            <p:cNvGrpSpPr/>
            <p:nvPr/>
          </p:nvGrpSpPr>
          <p:grpSpPr>
            <a:xfrm>
              <a:off x="3977271" y="3491448"/>
              <a:ext cx="4865276" cy="2710008"/>
              <a:chOff x="306548" y="3485497"/>
              <a:chExt cx="4865276" cy="2710008"/>
            </a:xfrm>
          </p:grpSpPr>
          <p:pic>
            <p:nvPicPr>
              <p:cNvPr id="3084" name="Picture 12" descr="11. Tách chất ra khỏi hỗn hợp - Hoc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48" y="3485497"/>
                <a:ext cx="4865276" cy="247650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748117" y="5826173"/>
                <a:ext cx="2891118"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cạn</a:t>
                </a:r>
                <a:endParaRPr lang="en-US" dirty="0">
                  <a:latin typeface="Times New Roman" panose="02020603050405020304" pitchFamily="18" charset="0"/>
                  <a:cs typeface="Times New Roman" panose="02020603050405020304" pitchFamily="18" charset="0"/>
                </a:endParaRPr>
              </a:p>
            </p:txBody>
          </p:sp>
        </p:grpSp>
        <p:sp>
          <p:nvSpPr>
            <p:cNvPr id="32" name="Rounded Rectangle 31"/>
            <p:cNvSpPr/>
            <p:nvPr/>
          </p:nvSpPr>
          <p:spPr>
            <a:xfrm>
              <a:off x="7887243" y="4431197"/>
              <a:ext cx="845429" cy="339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4066267" y="4071836"/>
              <a:ext cx="1004240" cy="339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8875809" y="3428714"/>
            <a:ext cx="3268542" cy="3304306"/>
            <a:chOff x="8967094" y="3530887"/>
            <a:chExt cx="3268542" cy="3304306"/>
          </a:xfrm>
        </p:grpSpPr>
        <p:pic>
          <p:nvPicPr>
            <p:cNvPr id="3078" name="Picture 6" descr="https://tech12h.com/sites/default/files/styles/inbody400/public/screenshot_30_56.png?itok=f0rVwGV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7094" y="3530887"/>
              <a:ext cx="3268542" cy="3304306"/>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11201400" y="4323620"/>
              <a:ext cx="845429" cy="339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5190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circle(in)">
                                      <p:cBhvr>
                                        <p:cTn id="15" dur="2000"/>
                                        <p:tgtEl>
                                          <p:spTgt spid="30"/>
                                        </p:tgtEl>
                                      </p:cBhvr>
                                    </p:animEffect>
                                  </p:childTnLst>
                                </p:cTn>
                              </p:par>
                              <p:par>
                                <p:cTn id="16" presetID="6"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par>
                                <p:cTn id="27" presetID="6"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circle(in)">
                                      <p:cBhvr>
                                        <p:cTn id="29" dur="2000"/>
                                        <p:tgtEl>
                                          <p:spTgt spid="28"/>
                                        </p:tgtEl>
                                      </p:cBhvr>
                                    </p:animEffect>
                                  </p:childTnLst>
                                </p:cTn>
                              </p:par>
                              <p:par>
                                <p:cTn id="30" presetID="6" presetClass="entr" presetSubtype="16"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0"/>
            <a:ext cx="117870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p>
        </p:txBody>
      </p:sp>
      <p:sp>
        <p:nvSpPr>
          <p:cNvPr id="5" name="TextBox 4"/>
          <p:cNvSpPr txBox="1"/>
          <p:nvPr/>
        </p:nvSpPr>
        <p:spPr>
          <a:xfrm>
            <a:off x="109113" y="523220"/>
            <a:ext cx="8433996" cy="707886"/>
          </a:xfrm>
          <a:prstGeom prst="rect">
            <a:avLst/>
          </a:prstGeom>
          <a:noFill/>
        </p:spPr>
        <p:txBody>
          <a:bodyPr wrap="square" rtlCol="0">
            <a:spAutoFit/>
          </a:bodyPr>
          <a:lstStyle/>
          <a:p>
            <a:r>
              <a:rPr lang="en-US" sz="2000" b="1" dirty="0">
                <a:solidFill>
                  <a:srgbClr val="0070C0"/>
                </a:solidFill>
                <a:latin typeface="Times New Roman" panose="02020603050405020304" pitchFamily="18" charset="0"/>
                <a:cs typeface="Times New Roman" panose="02020603050405020304" pitchFamily="18" charset="0"/>
              </a:rPr>
              <a:t>I. </a:t>
            </a:r>
            <a:r>
              <a:rPr lang="en-US" sz="2000" b="1" dirty="0" err="1">
                <a:solidFill>
                  <a:srgbClr val="0070C0"/>
                </a:solidFill>
                <a:latin typeface="Times New Roman" panose="02020603050405020304" pitchFamily="18" charset="0"/>
                <a:cs typeface="Times New Roman" panose="02020603050405020304" pitchFamily="18" charset="0"/>
              </a:rPr>
              <a:t>Sự</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cần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thiết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tách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các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chất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ra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khỏi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hỗn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hợp</a:t>
            </a:r>
            <a:endParaRPr lang="en-US" sz="2000" b="1" dirty="0">
              <a:solidFill>
                <a:srgbClr val="0070C0"/>
              </a:solidFill>
              <a:latin typeface="Times New Roman" panose="02020603050405020304" pitchFamily="18" charset="0"/>
              <a:cs typeface="Times New Roman" panose="02020603050405020304" pitchFamily="18" charset="0"/>
            </a:endParaRPr>
          </a:p>
          <a:p>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9113" y="930951"/>
            <a:ext cx="11092287" cy="369332"/>
          </a:xfrm>
          <a:prstGeom prst="rect">
            <a:avLst/>
          </a:prstGeom>
        </p:spPr>
        <p:txBody>
          <a:bodyPr wrap="square">
            <a:spAutoFit/>
          </a:bodyPr>
          <a:lstStyle/>
          <a:p>
            <a:r>
              <a:rPr lang="en-US" b="1" dirty="0">
                <a:solidFill>
                  <a:srgbClr val="0070C0"/>
                </a:solidFill>
                <a:latin typeface="Times New Roman" panose="02020603050405020304" pitchFamily="18" charset="0"/>
                <a:cs typeface="Times New Roman" panose="02020603050405020304" pitchFamily="18" charset="0"/>
              </a:rPr>
              <a:t>II</a:t>
            </a:r>
            <a:r>
              <a:rPr lang="vi-VN" b="1" i="0" dirty="0">
                <a:solidFill>
                  <a:srgbClr val="0070C0"/>
                </a:solidFill>
                <a:effectLst/>
                <a:latin typeface="Times New Roman" panose="02020603050405020304" pitchFamily="18" charset="0"/>
                <a:cs typeface="Times New Roman" panose="02020603050405020304" pitchFamily="18" charset="0"/>
              </a:rPr>
              <a:t>. Một số phương pháp đơn giản tách các chất ra khỏi hỗn hợp</a:t>
            </a:r>
          </a:p>
        </p:txBody>
      </p:sp>
      <p:sp>
        <p:nvSpPr>
          <p:cNvPr id="7" name="Rectangle 6"/>
          <p:cNvSpPr/>
          <p:nvPr/>
        </p:nvSpPr>
        <p:spPr>
          <a:xfrm>
            <a:off x="109113" y="1352129"/>
            <a:ext cx="3146759" cy="430887"/>
          </a:xfrm>
          <a:prstGeom prst="rect">
            <a:avLst/>
          </a:prstGeom>
        </p:spPr>
        <p:txBody>
          <a:bodyPr wrap="none">
            <a:spAutoFit/>
          </a:bodyPr>
          <a:lstStyle/>
          <a:p>
            <a:r>
              <a:rPr lang="en-US" sz="2200" b="1" i="0" dirty="0">
                <a:solidFill>
                  <a:srgbClr val="00B050"/>
                </a:solidFill>
                <a:effectLst/>
                <a:latin typeface="Times New Roman" panose="02020603050405020304" pitchFamily="18" charset="0"/>
                <a:cs typeface="Times New Roman" panose="02020603050405020304" pitchFamily="18" charset="0"/>
              </a:rPr>
              <a:t>III. </a:t>
            </a:r>
            <a:r>
              <a:rPr lang="en-US" sz="2200" b="1" i="0" dirty="0" err="1">
                <a:solidFill>
                  <a:srgbClr val="00B050"/>
                </a:solidFill>
                <a:effectLst/>
                <a:latin typeface="Times New Roman" panose="02020603050405020304" pitchFamily="18" charset="0"/>
                <a:cs typeface="Times New Roman" panose="02020603050405020304" pitchFamily="18" charset="0"/>
              </a:rPr>
              <a:t>Thực</a:t>
            </a:r>
            <a:r>
              <a:rPr lang="en-US" sz="2200" b="1" i="0" dirty="0">
                <a:solidFill>
                  <a:srgbClr val="00B050"/>
                </a:solidFill>
                <a:effectLst/>
                <a:latin typeface="Times New Roman" panose="02020603050405020304" pitchFamily="18" charset="0"/>
                <a:cs typeface="Times New Roman" panose="02020603050405020304" pitchFamily="18" charset="0"/>
              </a:rPr>
              <a:t> </a:t>
            </a:r>
            <a:r>
              <a:rPr lang="en-US" sz="2200" b="1" i="0" dirty="0" err="1">
                <a:solidFill>
                  <a:srgbClr val="00B050"/>
                </a:solidFill>
                <a:effectLst/>
                <a:latin typeface="Times New Roman" panose="02020603050405020304" pitchFamily="18" charset="0"/>
                <a:cs typeface="Times New Roman" panose="02020603050405020304" pitchFamily="18" charset="0"/>
              </a:rPr>
              <a:t>hành</a:t>
            </a:r>
            <a:r>
              <a:rPr lang="en-US" sz="2200" b="1" i="0" dirty="0">
                <a:solidFill>
                  <a:srgbClr val="00B050"/>
                </a:solidFill>
                <a:effectLst/>
                <a:latin typeface="Times New Roman" panose="02020603050405020304" pitchFamily="18" charset="0"/>
                <a:cs typeface="Times New Roman" panose="02020603050405020304" pitchFamily="18" charset="0"/>
              </a:rPr>
              <a:t> </a:t>
            </a:r>
            <a:r>
              <a:rPr lang="en-US" sz="2200" b="1" i="0" dirty="0" err="1">
                <a:solidFill>
                  <a:srgbClr val="00B050"/>
                </a:solidFill>
                <a:effectLst/>
                <a:latin typeface="Times New Roman" panose="02020603050405020304" pitchFamily="18" charset="0"/>
                <a:cs typeface="Times New Roman" panose="02020603050405020304" pitchFamily="18" charset="0"/>
              </a:rPr>
              <a:t>tách</a:t>
            </a:r>
            <a:r>
              <a:rPr lang="en-US" sz="2200" b="1" i="0" dirty="0">
                <a:solidFill>
                  <a:srgbClr val="00B050"/>
                </a:solidFill>
                <a:effectLst/>
                <a:latin typeface="Times New Roman" panose="02020603050405020304" pitchFamily="18" charset="0"/>
                <a:cs typeface="Times New Roman" panose="02020603050405020304" pitchFamily="18" charset="0"/>
              </a:rPr>
              <a:t> </a:t>
            </a:r>
            <a:r>
              <a:rPr lang="en-US" sz="2200" b="1" i="0" dirty="0" err="1">
                <a:solidFill>
                  <a:srgbClr val="00B050"/>
                </a:solidFill>
                <a:effectLst/>
                <a:latin typeface="Times New Roman" panose="02020603050405020304" pitchFamily="18" charset="0"/>
                <a:cs typeface="Times New Roman" panose="02020603050405020304" pitchFamily="18" charset="0"/>
              </a:rPr>
              <a:t>chất</a:t>
            </a:r>
            <a:endParaRPr lang="en-US" sz="2200" b="1" i="0" dirty="0">
              <a:solidFill>
                <a:srgbClr val="00B050"/>
              </a:solidFill>
              <a:effectLst/>
              <a:latin typeface="Times New Roman" panose="02020603050405020304" pitchFamily="18" charset="0"/>
              <a:cs typeface="Times New Roman" panose="02020603050405020304" pitchFamily="18" charset="0"/>
            </a:endParaRPr>
          </a:p>
        </p:txBody>
      </p:sp>
      <p:sp>
        <p:nvSpPr>
          <p:cNvPr id="8" name="Rectangle 7"/>
          <p:cNvSpPr/>
          <p:nvPr/>
        </p:nvSpPr>
        <p:spPr>
          <a:xfrm>
            <a:off x="109113" y="1717036"/>
            <a:ext cx="8558625" cy="539378"/>
          </a:xfrm>
          <a:prstGeom prst="rect">
            <a:avLst/>
          </a:prstGeom>
        </p:spPr>
        <p:txBody>
          <a:bodyPr wrap="none">
            <a:spAutoFit/>
          </a:bodyPr>
          <a:lstStyle/>
          <a:p>
            <a:pPr lvl="0" algn="ctr" eaLnBrk="0" fontAlgn="base" hangingPunct="0">
              <a:lnSpc>
                <a:spcPct val="150000"/>
              </a:lnSpc>
              <a:spcBef>
                <a:spcPct val="0"/>
              </a:spcBef>
              <a:spcAft>
                <a:spcPct val="0"/>
              </a:spcAft>
            </a:pPr>
            <a:r>
              <a:rPr lang="en-US" altLang="en-US" sz="2200" b="1" dirty="0">
                <a:solidFill>
                  <a:srgbClr val="C00000"/>
                </a:solidFill>
                <a:latin typeface="Times New Roman" panose="02020603050405020304" pitchFamily="18" charset="0"/>
                <a:cs typeface="Times New Roman" panose="02020603050405020304" pitchFamily="18" charset="0"/>
              </a:rPr>
              <a:t>THÍ NGHIỆM 1: TÁCH CÁT RA KHỎI HỐN HỢP CÁT VÀ NƯỚC</a:t>
            </a:r>
          </a:p>
        </p:txBody>
      </p:sp>
      <p:sp>
        <p:nvSpPr>
          <p:cNvPr id="9" name="Rectangle 8"/>
          <p:cNvSpPr/>
          <p:nvPr/>
        </p:nvSpPr>
        <p:spPr>
          <a:xfrm>
            <a:off x="610367" y="2285625"/>
            <a:ext cx="5576046" cy="3647152"/>
          </a:xfrm>
          <a:prstGeom prst="rect">
            <a:avLst/>
          </a:prstGeom>
          <a:solidFill>
            <a:schemeClr val="bg1"/>
          </a:solidFill>
        </p:spPr>
        <p:txBody>
          <a:bodyPr wrap="square">
            <a:spAutoFit/>
          </a:bodyPr>
          <a:lstStyle/>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a:solidFill>
                  <a:srgbClr val="000000"/>
                </a:solidFill>
                <a:latin typeface="Times New Roman" panose="02020603050405020304" pitchFamily="18" charset="0"/>
                <a:cs typeface="Times New Roman" panose="02020603050405020304" pitchFamily="18" charset="0"/>
              </a:rPr>
              <a:t>Quan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cốc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đựng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hỗn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hợp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và</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hãy</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có</a:t>
            </a:r>
            <a:r>
              <a:rPr lang="en-US" altLang="en-US" sz="2200" dirty="0">
                <a:solidFill>
                  <a:srgbClr val="000000"/>
                </a:solidFill>
                <a:latin typeface="Times New Roman" panose="02020603050405020304" pitchFamily="18" charset="0"/>
                <a:cs typeface="Times New Roman" panose="02020603050405020304" pitchFamily="18" charset="0"/>
              </a:rPr>
              <a:t> tan </a:t>
            </a:r>
            <a:r>
              <a:rPr lang="en-US" altLang="en-US" sz="2200" dirty="0" err="1">
                <a:solidFill>
                  <a:srgbClr val="000000"/>
                </a:solidFill>
                <a:latin typeface="Times New Roman" panose="02020603050405020304" pitchFamily="18" charset="0"/>
                <a:cs typeface="Times New Roman" panose="02020603050405020304" pitchFamily="18" charset="0"/>
              </a:rPr>
              <a:t>trong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không</a:t>
            </a:r>
            <a:r>
              <a:rPr lang="en-US" altLang="en-US" sz="2200" dirty="0">
                <a:solidFill>
                  <a:srgbClr val="000000"/>
                </a:solidFill>
                <a:latin typeface="Times New Roman" panose="02020603050405020304" pitchFamily="18" charset="0"/>
                <a:cs typeface="Times New Roman" panose="02020603050405020304" pitchFamily="18" charset="0"/>
              </a:rPr>
              <a:t>?</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a:solidFill>
                  <a:srgbClr val="000000"/>
                </a:solidFill>
                <a:latin typeface="Times New Roman" panose="02020603050405020304" pitchFamily="18" charset="0"/>
                <a:cs typeface="Times New Roman" panose="02020603050405020304" pitchFamily="18" charset="0"/>
              </a:rPr>
              <a:t>Dùng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phương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pháp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ra</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khỏi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a:solidFill>
                  <a:srgbClr val="000000"/>
                </a:solidFill>
                <a:latin typeface="Times New Roman" panose="02020603050405020304" pitchFamily="18" charset="0"/>
                <a:cs typeface="Times New Roman" panose="02020603050405020304" pitchFamily="18" charset="0"/>
              </a:rPr>
              <a:t>Cho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những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cụ</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cần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chúng</a:t>
            </a:r>
            <a:r>
              <a:rPr lang="en-US" altLang="en-US" sz="2200" dirty="0">
                <a:solidFill>
                  <a:srgbClr val="000000"/>
                </a:solidFill>
                <a:latin typeface="Times New Roman" panose="02020603050405020304" pitchFamily="18" charset="0"/>
                <a:cs typeface="Times New Roman" panose="02020603050405020304" pitchFamily="18" charset="0"/>
              </a:rPr>
              <a:t>.</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a:solidFill>
                  <a:srgbClr val="000000"/>
                </a:solidFill>
                <a:latin typeface="Times New Roman" panose="02020603050405020304" pitchFamily="18" charset="0"/>
                <a:cs typeface="Times New Roman" panose="02020603050405020304" pitchFamily="18" charset="0"/>
              </a:rPr>
              <a:t>Tiến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hành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nghiệm</a:t>
            </a:r>
            <a:endParaRPr lang="en-US" altLang="en-US" sz="2200" dirty="0">
              <a:solidFill>
                <a:srgbClr val="0000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6421033" y="2624013"/>
            <a:ext cx="4865276" cy="2710008"/>
            <a:chOff x="306548" y="3485497"/>
            <a:chExt cx="4865276" cy="2710008"/>
          </a:xfrm>
        </p:grpSpPr>
        <p:pic>
          <p:nvPicPr>
            <p:cNvPr id="14" name="Picture 12" descr="11. Tách chất ra khỏi hỗn hợp - Ho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48" y="3485497"/>
              <a:ext cx="4865276" cy="24765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748117" y="5826173"/>
              <a:ext cx="2891118"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cạn</a:t>
              </a:r>
              <a:endParaRPr 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5979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0"/>
            <a:ext cx="117870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p>
        </p:txBody>
      </p:sp>
      <p:sp>
        <p:nvSpPr>
          <p:cNvPr id="5" name="TextBox 4"/>
          <p:cNvSpPr txBox="1"/>
          <p:nvPr/>
        </p:nvSpPr>
        <p:spPr>
          <a:xfrm>
            <a:off x="109113" y="523220"/>
            <a:ext cx="8433996" cy="707886"/>
          </a:xfrm>
          <a:prstGeom prst="rect">
            <a:avLst/>
          </a:prstGeom>
          <a:noFill/>
        </p:spPr>
        <p:txBody>
          <a:bodyPr wrap="square" rtlCol="0">
            <a:spAutoFit/>
          </a:bodyPr>
          <a:lstStyle/>
          <a:p>
            <a:r>
              <a:rPr lang="en-US" sz="2000" b="1" dirty="0">
                <a:solidFill>
                  <a:srgbClr val="0070C0"/>
                </a:solidFill>
                <a:latin typeface="Times New Roman" panose="02020603050405020304" pitchFamily="18" charset="0"/>
                <a:cs typeface="Times New Roman" panose="02020603050405020304" pitchFamily="18" charset="0"/>
              </a:rPr>
              <a:t>I. </a:t>
            </a:r>
            <a:r>
              <a:rPr lang="en-US" sz="2000" b="1" dirty="0" err="1">
                <a:solidFill>
                  <a:srgbClr val="0070C0"/>
                </a:solidFill>
                <a:latin typeface="Times New Roman" panose="02020603050405020304" pitchFamily="18" charset="0"/>
                <a:cs typeface="Times New Roman" panose="02020603050405020304" pitchFamily="18" charset="0"/>
              </a:rPr>
              <a:t>Sự</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cần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thiết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tách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các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chất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ra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khỏi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hỗn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hợp</a:t>
            </a:r>
            <a:endParaRPr lang="en-US" sz="2000" b="1" dirty="0">
              <a:solidFill>
                <a:srgbClr val="0070C0"/>
              </a:solidFill>
              <a:latin typeface="Times New Roman" panose="02020603050405020304" pitchFamily="18" charset="0"/>
              <a:cs typeface="Times New Roman" panose="02020603050405020304" pitchFamily="18" charset="0"/>
            </a:endParaRPr>
          </a:p>
          <a:p>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9113" y="890610"/>
            <a:ext cx="11092287" cy="369332"/>
          </a:xfrm>
          <a:prstGeom prst="rect">
            <a:avLst/>
          </a:prstGeom>
        </p:spPr>
        <p:txBody>
          <a:bodyPr wrap="square">
            <a:spAutoFit/>
          </a:bodyPr>
          <a:lstStyle/>
          <a:p>
            <a:r>
              <a:rPr lang="en-US" b="1" dirty="0">
                <a:solidFill>
                  <a:srgbClr val="0070C0"/>
                </a:solidFill>
                <a:latin typeface="Times New Roman" panose="02020603050405020304" pitchFamily="18" charset="0"/>
                <a:cs typeface="Times New Roman" panose="02020603050405020304" pitchFamily="18" charset="0"/>
              </a:rPr>
              <a:t>II</a:t>
            </a:r>
            <a:r>
              <a:rPr lang="vi-VN" b="1" i="0" dirty="0">
                <a:solidFill>
                  <a:srgbClr val="0070C0"/>
                </a:solidFill>
                <a:effectLst/>
                <a:latin typeface="Times New Roman" panose="02020603050405020304" pitchFamily="18" charset="0"/>
                <a:cs typeface="Times New Roman" panose="02020603050405020304" pitchFamily="18" charset="0"/>
              </a:rPr>
              <a:t>. Một số phương pháp đơn giản tách các chất ra khỏi hỗn hợp</a:t>
            </a:r>
          </a:p>
        </p:txBody>
      </p:sp>
      <p:sp>
        <p:nvSpPr>
          <p:cNvPr id="7" name="Rectangle 6"/>
          <p:cNvSpPr/>
          <p:nvPr/>
        </p:nvSpPr>
        <p:spPr>
          <a:xfrm>
            <a:off x="109113" y="1231106"/>
            <a:ext cx="3146759" cy="430887"/>
          </a:xfrm>
          <a:prstGeom prst="rect">
            <a:avLst/>
          </a:prstGeom>
        </p:spPr>
        <p:txBody>
          <a:bodyPr wrap="none">
            <a:spAutoFit/>
          </a:bodyPr>
          <a:lstStyle/>
          <a:p>
            <a:r>
              <a:rPr lang="en-US" sz="2200" b="1" i="0" dirty="0">
                <a:solidFill>
                  <a:srgbClr val="00B050"/>
                </a:solidFill>
                <a:effectLst/>
                <a:latin typeface="Times New Roman" panose="02020603050405020304" pitchFamily="18" charset="0"/>
                <a:cs typeface="Times New Roman" panose="02020603050405020304" pitchFamily="18" charset="0"/>
              </a:rPr>
              <a:t>III. </a:t>
            </a:r>
            <a:r>
              <a:rPr lang="en-US" sz="2200" b="1" i="0" dirty="0" err="1">
                <a:solidFill>
                  <a:srgbClr val="00B050"/>
                </a:solidFill>
                <a:effectLst/>
                <a:latin typeface="Times New Roman" panose="02020603050405020304" pitchFamily="18" charset="0"/>
                <a:cs typeface="Times New Roman" panose="02020603050405020304" pitchFamily="18" charset="0"/>
              </a:rPr>
              <a:t>Thực</a:t>
            </a:r>
            <a:r>
              <a:rPr lang="en-US" sz="2200" b="1" i="0" dirty="0">
                <a:solidFill>
                  <a:srgbClr val="00B050"/>
                </a:solidFill>
                <a:effectLst/>
                <a:latin typeface="Times New Roman" panose="02020603050405020304" pitchFamily="18" charset="0"/>
                <a:cs typeface="Times New Roman" panose="02020603050405020304" pitchFamily="18" charset="0"/>
              </a:rPr>
              <a:t> </a:t>
            </a:r>
            <a:r>
              <a:rPr lang="en-US" sz="2200" b="1" i="0" dirty="0" err="1">
                <a:solidFill>
                  <a:srgbClr val="00B050"/>
                </a:solidFill>
                <a:effectLst/>
                <a:latin typeface="Times New Roman" panose="02020603050405020304" pitchFamily="18" charset="0"/>
                <a:cs typeface="Times New Roman" panose="02020603050405020304" pitchFamily="18" charset="0"/>
              </a:rPr>
              <a:t>hành</a:t>
            </a:r>
            <a:r>
              <a:rPr lang="en-US" sz="2200" b="1" i="0" dirty="0">
                <a:solidFill>
                  <a:srgbClr val="00B050"/>
                </a:solidFill>
                <a:effectLst/>
                <a:latin typeface="Times New Roman" panose="02020603050405020304" pitchFamily="18" charset="0"/>
                <a:cs typeface="Times New Roman" panose="02020603050405020304" pitchFamily="18" charset="0"/>
              </a:rPr>
              <a:t> </a:t>
            </a:r>
            <a:r>
              <a:rPr lang="en-US" sz="2200" b="1" i="0" dirty="0" err="1">
                <a:solidFill>
                  <a:srgbClr val="00B050"/>
                </a:solidFill>
                <a:effectLst/>
                <a:latin typeface="Times New Roman" panose="02020603050405020304" pitchFamily="18" charset="0"/>
                <a:cs typeface="Times New Roman" panose="02020603050405020304" pitchFamily="18" charset="0"/>
              </a:rPr>
              <a:t>tách</a:t>
            </a:r>
            <a:r>
              <a:rPr lang="en-US" sz="2200" b="1" i="0" dirty="0">
                <a:solidFill>
                  <a:srgbClr val="00B050"/>
                </a:solidFill>
                <a:effectLst/>
                <a:latin typeface="Times New Roman" panose="02020603050405020304" pitchFamily="18" charset="0"/>
                <a:cs typeface="Times New Roman" panose="02020603050405020304" pitchFamily="18" charset="0"/>
              </a:rPr>
              <a:t> </a:t>
            </a:r>
            <a:r>
              <a:rPr lang="en-US" sz="2200" b="1" i="0" dirty="0" err="1">
                <a:solidFill>
                  <a:srgbClr val="00B050"/>
                </a:solidFill>
                <a:effectLst/>
                <a:latin typeface="Times New Roman" panose="02020603050405020304" pitchFamily="18" charset="0"/>
                <a:cs typeface="Times New Roman" panose="02020603050405020304" pitchFamily="18" charset="0"/>
              </a:rPr>
              <a:t>chất</a:t>
            </a:r>
            <a:endParaRPr lang="en-US" sz="2200" b="1" i="0" dirty="0">
              <a:solidFill>
                <a:srgbClr val="00B050"/>
              </a:solidFill>
              <a:effectLst/>
              <a:latin typeface="Times New Roman" panose="02020603050405020304" pitchFamily="18" charset="0"/>
              <a:cs typeface="Times New Roman" panose="02020603050405020304" pitchFamily="18" charset="0"/>
            </a:endParaRPr>
          </a:p>
        </p:txBody>
      </p:sp>
      <p:pic>
        <p:nvPicPr>
          <p:cNvPr id="4098" name="Picture 2" descr="https://tech12h.com/sites/default/files/styles/inbody400/public/screenshot_29_50.png?itok=X1vVpvw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217" y="1755036"/>
            <a:ext cx="4172791" cy="442284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495109" y="1754326"/>
            <a:ext cx="6096000" cy="4154984"/>
          </a:xfrm>
          <a:prstGeom prst="rect">
            <a:avLst/>
          </a:prstGeom>
        </p:spPr>
        <p:txBody>
          <a:bodyPr>
            <a:spAutoFit/>
          </a:bodyPr>
          <a:lstStyle/>
          <a:p>
            <a:pPr lvl="0" algn="ctr" eaLnBrk="0" fontAlgn="base" hangingPunct="0">
              <a:lnSpc>
                <a:spcPct val="150000"/>
              </a:lnSpc>
              <a:spcBef>
                <a:spcPct val="0"/>
              </a:spcBef>
              <a:spcAft>
                <a:spcPct val="0"/>
              </a:spcAft>
            </a:pPr>
            <a:r>
              <a:rPr lang="en-US" altLang="en-US" sz="2200" b="1" dirty="0">
                <a:solidFill>
                  <a:srgbClr val="C00000"/>
                </a:solidFill>
                <a:latin typeface="Times New Roman" panose="02020603050405020304" pitchFamily="18" charset="0"/>
                <a:cs typeface="Times New Roman" panose="02020603050405020304" pitchFamily="18" charset="0"/>
              </a:rPr>
              <a:t>THÍ NGHIỆM 2: TÁCH SULFUR VÀ NƯỚC</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a:solidFill>
                  <a:srgbClr val="000000"/>
                </a:solidFill>
                <a:latin typeface="Times New Roman" panose="02020603050405020304" pitchFamily="18" charset="0"/>
                <a:cs typeface="Times New Roman" panose="02020603050405020304" pitchFamily="18" charset="0"/>
              </a:rPr>
              <a:t>Quan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cốc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đựng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hỗn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hợp</a:t>
            </a:r>
            <a:r>
              <a:rPr lang="en-US" altLang="en-US" sz="2200" dirty="0">
                <a:solidFill>
                  <a:srgbClr val="000000"/>
                </a:solidFill>
                <a:latin typeface="Times New Roman" panose="02020603050405020304" pitchFamily="18" charset="0"/>
                <a:cs typeface="Times New Roman" panose="02020603050405020304" pitchFamily="18" charset="0"/>
              </a:rPr>
              <a:t> sulfur </a:t>
            </a:r>
            <a:r>
              <a:rPr lang="en-US" altLang="en-US" sz="2200" dirty="0" err="1">
                <a:solidFill>
                  <a:srgbClr val="000000"/>
                </a:solidFill>
                <a:latin typeface="Times New Roman" panose="02020603050405020304" pitchFamily="18" charset="0"/>
                <a:cs typeface="Times New Roman" panose="02020603050405020304" pitchFamily="18" charset="0"/>
              </a:rPr>
              <a:t>và</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hãy</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bột</a:t>
            </a:r>
            <a:r>
              <a:rPr lang="en-US" altLang="en-US" sz="2200" dirty="0">
                <a:solidFill>
                  <a:srgbClr val="000000"/>
                </a:solidFill>
                <a:latin typeface="Times New Roman" panose="02020603050405020304" pitchFamily="18" charset="0"/>
                <a:cs typeface="Times New Roman" panose="02020603050405020304" pitchFamily="18" charset="0"/>
              </a:rPr>
              <a:t> sulfur </a:t>
            </a:r>
            <a:r>
              <a:rPr lang="en-US" altLang="en-US" sz="2200" dirty="0" err="1">
                <a:solidFill>
                  <a:srgbClr val="000000"/>
                </a:solidFill>
                <a:latin typeface="Times New Roman" panose="02020603050405020304" pitchFamily="18" charset="0"/>
                <a:cs typeface="Times New Roman" panose="02020603050405020304" pitchFamily="18" charset="0"/>
              </a:rPr>
              <a:t>có</a:t>
            </a:r>
            <a:r>
              <a:rPr lang="en-US" altLang="en-US" sz="2200" dirty="0">
                <a:solidFill>
                  <a:srgbClr val="000000"/>
                </a:solidFill>
                <a:latin typeface="Times New Roman" panose="02020603050405020304" pitchFamily="18" charset="0"/>
                <a:cs typeface="Times New Roman" panose="02020603050405020304" pitchFamily="18" charset="0"/>
              </a:rPr>
              <a:t> tan </a:t>
            </a:r>
            <a:r>
              <a:rPr lang="en-US" altLang="en-US" sz="2200" dirty="0" err="1">
                <a:solidFill>
                  <a:srgbClr val="000000"/>
                </a:solidFill>
                <a:latin typeface="Times New Roman" panose="02020603050405020304" pitchFamily="18" charset="0"/>
                <a:cs typeface="Times New Roman" panose="02020603050405020304" pitchFamily="18" charset="0"/>
              </a:rPr>
              <a:t>trong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không</a:t>
            </a:r>
            <a:r>
              <a:rPr lang="en-US" altLang="en-US" sz="2200" dirty="0">
                <a:solidFill>
                  <a:srgbClr val="000000"/>
                </a:solidFill>
                <a:latin typeface="Times New Roman" panose="02020603050405020304" pitchFamily="18" charset="0"/>
                <a:cs typeface="Times New Roman" panose="02020603050405020304" pitchFamily="18" charset="0"/>
              </a:rPr>
              <a:t>?</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a:solidFill>
                  <a:srgbClr val="000000"/>
                </a:solidFill>
                <a:latin typeface="Times New Roman" panose="02020603050405020304" pitchFamily="18" charset="0"/>
                <a:cs typeface="Times New Roman" panose="02020603050405020304" pitchFamily="18" charset="0"/>
              </a:rPr>
              <a:t>Dùng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phương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pháp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bột</a:t>
            </a:r>
            <a:r>
              <a:rPr lang="en-US" altLang="en-US" sz="2200" dirty="0">
                <a:solidFill>
                  <a:srgbClr val="000000"/>
                </a:solidFill>
                <a:latin typeface="Times New Roman" panose="02020603050405020304" pitchFamily="18" charset="0"/>
                <a:cs typeface="Times New Roman" panose="02020603050405020304" pitchFamily="18" charset="0"/>
              </a:rPr>
              <a:t> sulfur </a:t>
            </a:r>
            <a:r>
              <a:rPr lang="en-US" altLang="en-US" sz="2200" dirty="0" err="1">
                <a:solidFill>
                  <a:srgbClr val="000000"/>
                </a:solidFill>
                <a:latin typeface="Times New Roman" panose="02020603050405020304" pitchFamily="18" charset="0"/>
                <a:cs typeface="Times New Roman" panose="02020603050405020304" pitchFamily="18" charset="0"/>
              </a:rPr>
              <a:t>ra</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khỏi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a:solidFill>
                  <a:srgbClr val="000000"/>
                </a:solidFill>
                <a:latin typeface="Times New Roman" panose="02020603050405020304" pitchFamily="18" charset="0"/>
                <a:cs typeface="Times New Roman" panose="02020603050405020304" pitchFamily="18" charset="0"/>
              </a:rPr>
              <a:t>Cho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những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cụ</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cần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chúng</a:t>
            </a:r>
            <a:r>
              <a:rPr lang="en-US" altLang="en-US" sz="2200" dirty="0">
                <a:solidFill>
                  <a:srgbClr val="000000"/>
                </a:solidFill>
                <a:latin typeface="Times New Roman" panose="02020603050405020304" pitchFamily="18" charset="0"/>
                <a:cs typeface="Times New Roman" panose="02020603050405020304" pitchFamily="18" charset="0"/>
              </a:rPr>
              <a:t>.</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a:solidFill>
                  <a:srgbClr val="000000"/>
                </a:solidFill>
                <a:latin typeface="Times New Roman" panose="02020603050405020304" pitchFamily="18" charset="0"/>
                <a:cs typeface="Times New Roman" panose="02020603050405020304" pitchFamily="18" charset="0"/>
              </a:rPr>
              <a:t>Tiến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hành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nghiệm</a:t>
            </a:r>
            <a:endParaRPr lang="en-US" altLang="en-US" sz="2200" dirty="0">
              <a:solidFill>
                <a:srgbClr val="0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96B33E0-4EF9-9F40-F974-9CC12B8C86CF}"/>
              </a:ext>
            </a:extLst>
          </p:cNvPr>
          <p:cNvSpPr txBox="1"/>
          <p:nvPr/>
        </p:nvSpPr>
        <p:spPr>
          <a:xfrm>
            <a:off x="393700" y="5947761"/>
            <a:ext cx="6104466"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402091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0"/>
            <a:ext cx="117870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p>
        </p:txBody>
      </p:sp>
      <p:sp>
        <p:nvSpPr>
          <p:cNvPr id="5" name="TextBox 4"/>
          <p:cNvSpPr txBox="1"/>
          <p:nvPr/>
        </p:nvSpPr>
        <p:spPr>
          <a:xfrm>
            <a:off x="109113" y="523220"/>
            <a:ext cx="8433996" cy="707886"/>
          </a:xfrm>
          <a:prstGeom prst="rect">
            <a:avLst/>
          </a:prstGeom>
          <a:noFill/>
        </p:spPr>
        <p:txBody>
          <a:bodyPr wrap="square" rtlCol="0">
            <a:spAutoFit/>
          </a:bodyPr>
          <a:lstStyle/>
          <a:p>
            <a:r>
              <a:rPr lang="en-US" sz="2000" b="1" dirty="0">
                <a:solidFill>
                  <a:srgbClr val="0070C0"/>
                </a:solidFill>
                <a:latin typeface="Times New Roman" panose="02020603050405020304" pitchFamily="18" charset="0"/>
                <a:cs typeface="Times New Roman" panose="02020603050405020304" pitchFamily="18" charset="0"/>
              </a:rPr>
              <a:t>I. </a:t>
            </a:r>
            <a:r>
              <a:rPr lang="en-US" sz="2000" b="1" dirty="0" err="1">
                <a:solidFill>
                  <a:srgbClr val="0070C0"/>
                </a:solidFill>
                <a:latin typeface="Times New Roman" panose="02020603050405020304" pitchFamily="18" charset="0"/>
                <a:cs typeface="Times New Roman" panose="02020603050405020304" pitchFamily="18" charset="0"/>
              </a:rPr>
              <a:t>Sự</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cần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thiết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tách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các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chất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ra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khỏi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hỗn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hợp</a:t>
            </a:r>
            <a:endParaRPr lang="en-US" sz="2000" b="1" dirty="0">
              <a:solidFill>
                <a:srgbClr val="0070C0"/>
              </a:solidFill>
              <a:latin typeface="Times New Roman" panose="02020603050405020304" pitchFamily="18" charset="0"/>
              <a:cs typeface="Times New Roman" panose="02020603050405020304" pitchFamily="18" charset="0"/>
            </a:endParaRPr>
          </a:p>
          <a:p>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9113" y="1000946"/>
            <a:ext cx="11092287" cy="369332"/>
          </a:xfrm>
          <a:prstGeom prst="rect">
            <a:avLst/>
          </a:prstGeom>
        </p:spPr>
        <p:txBody>
          <a:bodyPr wrap="square">
            <a:spAutoFit/>
          </a:bodyPr>
          <a:lstStyle/>
          <a:p>
            <a:r>
              <a:rPr lang="en-US" b="1" dirty="0">
                <a:solidFill>
                  <a:srgbClr val="0070C0"/>
                </a:solidFill>
                <a:latin typeface="Times New Roman" panose="02020603050405020304" pitchFamily="18" charset="0"/>
                <a:cs typeface="Times New Roman" panose="02020603050405020304" pitchFamily="18" charset="0"/>
              </a:rPr>
              <a:t>II</a:t>
            </a:r>
            <a:r>
              <a:rPr lang="vi-VN" b="1" i="0" dirty="0">
                <a:solidFill>
                  <a:srgbClr val="0070C0"/>
                </a:solidFill>
                <a:effectLst/>
                <a:latin typeface="Times New Roman" panose="02020603050405020304" pitchFamily="18" charset="0"/>
                <a:cs typeface="Times New Roman" panose="02020603050405020304" pitchFamily="18" charset="0"/>
              </a:rPr>
              <a:t>. Một số phương pháp đơn giản tách các chất ra khỏi hỗn hợp</a:t>
            </a:r>
          </a:p>
        </p:txBody>
      </p:sp>
      <p:sp>
        <p:nvSpPr>
          <p:cNvPr id="7" name="Rectangle 6"/>
          <p:cNvSpPr/>
          <p:nvPr/>
        </p:nvSpPr>
        <p:spPr>
          <a:xfrm>
            <a:off x="109113" y="1459161"/>
            <a:ext cx="3146759" cy="430887"/>
          </a:xfrm>
          <a:prstGeom prst="rect">
            <a:avLst/>
          </a:prstGeom>
        </p:spPr>
        <p:txBody>
          <a:bodyPr wrap="none">
            <a:spAutoFit/>
          </a:bodyPr>
          <a:lstStyle/>
          <a:p>
            <a:r>
              <a:rPr lang="en-US" sz="2200" b="1" i="0" dirty="0">
                <a:solidFill>
                  <a:srgbClr val="00B050"/>
                </a:solidFill>
                <a:effectLst/>
                <a:latin typeface="Times New Roman" panose="02020603050405020304" pitchFamily="18" charset="0"/>
                <a:cs typeface="Times New Roman" panose="02020603050405020304" pitchFamily="18" charset="0"/>
              </a:rPr>
              <a:t>III. </a:t>
            </a:r>
            <a:r>
              <a:rPr lang="en-US" sz="2200" b="1" i="0" dirty="0" err="1">
                <a:solidFill>
                  <a:srgbClr val="00B050"/>
                </a:solidFill>
                <a:effectLst/>
                <a:latin typeface="Times New Roman" panose="02020603050405020304" pitchFamily="18" charset="0"/>
                <a:cs typeface="Times New Roman" panose="02020603050405020304" pitchFamily="18" charset="0"/>
              </a:rPr>
              <a:t>Thực</a:t>
            </a:r>
            <a:r>
              <a:rPr lang="en-US" sz="2200" b="1" i="0" dirty="0">
                <a:solidFill>
                  <a:srgbClr val="00B050"/>
                </a:solidFill>
                <a:effectLst/>
                <a:latin typeface="Times New Roman" panose="02020603050405020304" pitchFamily="18" charset="0"/>
                <a:cs typeface="Times New Roman" panose="02020603050405020304" pitchFamily="18" charset="0"/>
              </a:rPr>
              <a:t> </a:t>
            </a:r>
            <a:r>
              <a:rPr lang="en-US" sz="2200" b="1" i="0" dirty="0" err="1">
                <a:solidFill>
                  <a:srgbClr val="00B050"/>
                </a:solidFill>
                <a:effectLst/>
                <a:latin typeface="Times New Roman" panose="02020603050405020304" pitchFamily="18" charset="0"/>
                <a:cs typeface="Times New Roman" panose="02020603050405020304" pitchFamily="18" charset="0"/>
              </a:rPr>
              <a:t>hành</a:t>
            </a:r>
            <a:r>
              <a:rPr lang="en-US" sz="2200" b="1" i="0" dirty="0">
                <a:solidFill>
                  <a:srgbClr val="00B050"/>
                </a:solidFill>
                <a:effectLst/>
                <a:latin typeface="Times New Roman" panose="02020603050405020304" pitchFamily="18" charset="0"/>
                <a:cs typeface="Times New Roman" panose="02020603050405020304" pitchFamily="18" charset="0"/>
              </a:rPr>
              <a:t> </a:t>
            </a:r>
            <a:r>
              <a:rPr lang="en-US" sz="2200" b="1" i="0" dirty="0" err="1">
                <a:solidFill>
                  <a:srgbClr val="00B050"/>
                </a:solidFill>
                <a:effectLst/>
                <a:latin typeface="Times New Roman" panose="02020603050405020304" pitchFamily="18" charset="0"/>
                <a:cs typeface="Times New Roman" panose="02020603050405020304" pitchFamily="18" charset="0"/>
              </a:rPr>
              <a:t>tách</a:t>
            </a:r>
            <a:r>
              <a:rPr lang="en-US" sz="2200" b="1" i="0" dirty="0">
                <a:solidFill>
                  <a:srgbClr val="00B050"/>
                </a:solidFill>
                <a:effectLst/>
                <a:latin typeface="Times New Roman" panose="02020603050405020304" pitchFamily="18" charset="0"/>
                <a:cs typeface="Times New Roman" panose="02020603050405020304" pitchFamily="18" charset="0"/>
              </a:rPr>
              <a:t> </a:t>
            </a:r>
            <a:r>
              <a:rPr lang="en-US" sz="2200" b="1" i="0" dirty="0" err="1">
                <a:solidFill>
                  <a:srgbClr val="00B050"/>
                </a:solidFill>
                <a:effectLst/>
                <a:latin typeface="Times New Roman" panose="02020603050405020304" pitchFamily="18" charset="0"/>
                <a:cs typeface="Times New Roman" panose="02020603050405020304" pitchFamily="18" charset="0"/>
              </a:rPr>
              <a:t>chất</a:t>
            </a:r>
            <a:endParaRPr lang="en-US" sz="2200" b="1" i="0" dirty="0">
              <a:solidFill>
                <a:srgbClr val="00B050"/>
              </a:solidFill>
              <a:effectLst/>
              <a:latin typeface="Times New Roman" panose="02020603050405020304" pitchFamily="18" charset="0"/>
              <a:cs typeface="Times New Roman" panose="02020603050405020304" pitchFamily="18" charset="0"/>
            </a:endParaRPr>
          </a:p>
        </p:txBody>
      </p:sp>
      <p:sp>
        <p:nvSpPr>
          <p:cNvPr id="8" name="Rectangle 7"/>
          <p:cNvSpPr/>
          <p:nvPr/>
        </p:nvSpPr>
        <p:spPr>
          <a:xfrm>
            <a:off x="287637" y="1848004"/>
            <a:ext cx="8162365" cy="1047210"/>
          </a:xfrm>
          <a:prstGeom prst="rect">
            <a:avLst/>
          </a:prstGeom>
        </p:spPr>
        <p:txBody>
          <a:bodyPr wrap="square">
            <a:spAutoFit/>
          </a:bodyPr>
          <a:lstStyle/>
          <a:p>
            <a:pPr lvl="0" algn="ctr" eaLnBrk="0" fontAlgn="base" hangingPunct="0">
              <a:lnSpc>
                <a:spcPct val="150000"/>
              </a:lnSpc>
              <a:spcBef>
                <a:spcPct val="0"/>
              </a:spcBef>
              <a:spcAft>
                <a:spcPct val="0"/>
              </a:spcAft>
            </a:pPr>
            <a:r>
              <a:rPr lang="en-US" altLang="en-US" sz="2200" b="1" dirty="0">
                <a:solidFill>
                  <a:srgbClr val="C00000"/>
                </a:solidFill>
                <a:latin typeface="Times New Roman" panose="02020603050405020304" pitchFamily="18" charset="0"/>
                <a:cs typeface="Times New Roman" panose="02020603050405020304" pitchFamily="18" charset="0"/>
              </a:rPr>
              <a:t>THÍ NGHIỆM 3: TÁCH RIÊNG NƯỚC VÀ DẦU ĂN RA KHỎI HỖN HỢP DẦU ĂN – NƯỚC</a:t>
            </a:r>
          </a:p>
        </p:txBody>
      </p:sp>
      <p:sp>
        <p:nvSpPr>
          <p:cNvPr id="10" name="Rectangle 9"/>
          <p:cNvSpPr/>
          <p:nvPr/>
        </p:nvSpPr>
        <p:spPr>
          <a:xfrm>
            <a:off x="287637" y="2998044"/>
            <a:ext cx="6408997" cy="3647152"/>
          </a:xfrm>
          <a:prstGeom prst="rect">
            <a:avLst/>
          </a:prstGeom>
          <a:solidFill>
            <a:schemeClr val="bg1"/>
          </a:solidFill>
        </p:spPr>
        <p:txBody>
          <a:bodyPr wrap="square">
            <a:spAutoFit/>
          </a:bodyPr>
          <a:lstStyle/>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a:solidFill>
                  <a:srgbClr val="000000"/>
                </a:solidFill>
                <a:latin typeface="Times New Roman" panose="02020603050405020304" pitchFamily="18" charset="0"/>
                <a:cs typeface="Times New Roman" panose="02020603050405020304" pitchFamily="18" charset="0"/>
              </a:rPr>
              <a:t>Quan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cốc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đựng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hỗn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hợp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dầu</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ăn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và</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hãy</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dầu</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ăn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có</a:t>
            </a:r>
            <a:r>
              <a:rPr lang="en-US" altLang="en-US" sz="2200" dirty="0">
                <a:solidFill>
                  <a:srgbClr val="000000"/>
                </a:solidFill>
                <a:latin typeface="Times New Roman" panose="02020603050405020304" pitchFamily="18" charset="0"/>
                <a:cs typeface="Times New Roman" panose="02020603050405020304" pitchFamily="18" charset="0"/>
              </a:rPr>
              <a:t> tan </a:t>
            </a:r>
            <a:r>
              <a:rPr lang="en-US" altLang="en-US" sz="2200" dirty="0" err="1">
                <a:solidFill>
                  <a:srgbClr val="000000"/>
                </a:solidFill>
                <a:latin typeface="Times New Roman" panose="02020603050405020304" pitchFamily="18" charset="0"/>
                <a:cs typeface="Times New Roman" panose="02020603050405020304" pitchFamily="18" charset="0"/>
              </a:rPr>
              <a:t>trong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không</a:t>
            </a:r>
            <a:r>
              <a:rPr lang="en-US" altLang="en-US" sz="2200" dirty="0">
                <a:solidFill>
                  <a:srgbClr val="000000"/>
                </a:solidFill>
                <a:latin typeface="Times New Roman" panose="02020603050405020304" pitchFamily="18" charset="0"/>
                <a:cs typeface="Times New Roman" panose="02020603050405020304" pitchFamily="18" charset="0"/>
              </a:rPr>
              <a:t>?</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a:solidFill>
                  <a:srgbClr val="000000"/>
                </a:solidFill>
                <a:latin typeface="Times New Roman" panose="02020603050405020304" pitchFamily="18" charset="0"/>
                <a:cs typeface="Times New Roman" panose="02020603050405020304" pitchFamily="18" charset="0"/>
              </a:rPr>
              <a:t>Dùng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phương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pháp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dầu</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ăn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ra</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khỏi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a:solidFill>
                  <a:srgbClr val="000000"/>
                </a:solidFill>
                <a:latin typeface="Times New Roman" panose="02020603050405020304" pitchFamily="18" charset="0"/>
                <a:cs typeface="Times New Roman" panose="02020603050405020304" pitchFamily="18" charset="0"/>
              </a:rPr>
              <a:t>Cho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những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cụ</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cần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chúng</a:t>
            </a:r>
            <a:r>
              <a:rPr lang="en-US" altLang="en-US" sz="2200" dirty="0">
                <a:solidFill>
                  <a:srgbClr val="000000"/>
                </a:solidFill>
                <a:latin typeface="Times New Roman" panose="02020603050405020304" pitchFamily="18" charset="0"/>
                <a:cs typeface="Times New Roman" panose="02020603050405020304" pitchFamily="18" charset="0"/>
              </a:rPr>
              <a:t>.</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a:solidFill>
                  <a:srgbClr val="000000"/>
                </a:solidFill>
                <a:latin typeface="Times New Roman" panose="02020603050405020304" pitchFamily="18" charset="0"/>
                <a:cs typeface="Times New Roman" panose="02020603050405020304" pitchFamily="18" charset="0"/>
              </a:rPr>
              <a:t>Tiến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hành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thí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nghiệm</a:t>
            </a:r>
            <a:endParaRPr lang="en-US" altLang="en-US" sz="2200" dirty="0">
              <a:solidFill>
                <a:srgbClr val="0000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7145636" y="2597934"/>
            <a:ext cx="4620540" cy="4047262"/>
            <a:chOff x="8967094" y="3530887"/>
            <a:chExt cx="3268542" cy="3304306"/>
          </a:xfrm>
        </p:grpSpPr>
        <p:pic>
          <p:nvPicPr>
            <p:cNvPr id="12" name="Picture 6" descr="https://tech12h.com/sites/default/files/styles/inbody400/public/screenshot_30_56.png?itok=f0rVwGV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7094" y="3530887"/>
              <a:ext cx="3268542" cy="3304306"/>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11201400" y="4323620"/>
              <a:ext cx="845429" cy="339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8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0"/>
            <a:ext cx="1178705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p>
        </p:txBody>
      </p:sp>
      <p:sp>
        <p:nvSpPr>
          <p:cNvPr id="5" name="Rectangle 4"/>
          <p:cNvSpPr/>
          <p:nvPr/>
        </p:nvSpPr>
        <p:spPr>
          <a:xfrm>
            <a:off x="386229" y="1301105"/>
            <a:ext cx="20730415" cy="1615827"/>
          </a:xfrm>
          <a:prstGeom prst="rect">
            <a:avLst/>
          </a:prstGeom>
        </p:spPr>
        <p:txBody>
          <a:bodyPr wrap="square">
            <a:spAutoFit/>
          </a:bodyPr>
          <a:lstStyle/>
          <a:p>
            <a:pPr>
              <a:lnSpc>
                <a:spcPct val="150000"/>
              </a:lnSpc>
            </a:pPr>
            <a:r>
              <a:rPr lang="vi-VN" sz="2200" b="0" i="0" dirty="0">
                <a:solidFill>
                  <a:schemeClr val="accent5">
                    <a:lumMod val="75000"/>
                  </a:schemeClr>
                </a:solidFill>
                <a:effectLst/>
                <a:latin typeface="+mj-lt"/>
              </a:rPr>
              <a:t>1.Hãy chọn phương pháp phù hợp để tách các chất ra khỏi hỗn hợp.</a:t>
            </a:r>
          </a:p>
          <a:p>
            <a:pPr>
              <a:lnSpc>
                <a:spcPct val="150000"/>
              </a:lnSpc>
            </a:pPr>
            <a:r>
              <a:rPr lang="vi-VN" sz="2200" b="0" i="0" dirty="0">
                <a:solidFill>
                  <a:schemeClr val="accent5">
                    <a:lumMod val="75000"/>
                  </a:schemeClr>
                </a:solidFill>
                <a:effectLst/>
                <a:latin typeface="+mj-lt"/>
              </a:rPr>
              <a:t>a) Đường và nước.</a:t>
            </a:r>
          </a:p>
          <a:p>
            <a:pPr>
              <a:lnSpc>
                <a:spcPct val="150000"/>
              </a:lnSpc>
            </a:pPr>
            <a:r>
              <a:rPr lang="vi-VN" sz="2200" b="0" i="0" dirty="0">
                <a:solidFill>
                  <a:schemeClr val="accent5">
                    <a:lumMod val="75000"/>
                  </a:schemeClr>
                </a:solidFill>
                <a:effectLst/>
                <a:latin typeface="+mj-lt"/>
              </a:rPr>
              <a:t>b) Bột mì và nước.</a:t>
            </a:r>
            <a:endParaRPr lang="en-US" sz="2200" b="0" i="0" dirty="0">
              <a:solidFill>
                <a:schemeClr val="accent5">
                  <a:lumMod val="75000"/>
                </a:schemeClr>
              </a:solidFill>
              <a:effectLst/>
              <a:latin typeface="+mj-lt"/>
            </a:endParaRPr>
          </a:p>
        </p:txBody>
      </p:sp>
      <p:sp>
        <p:nvSpPr>
          <p:cNvPr id="6" name="Rectangle 5"/>
          <p:cNvSpPr/>
          <p:nvPr/>
        </p:nvSpPr>
        <p:spPr>
          <a:xfrm>
            <a:off x="5190582" y="650552"/>
            <a:ext cx="1624099" cy="523220"/>
          </a:xfrm>
          <a:prstGeom prst="rect">
            <a:avLst/>
          </a:prstGeom>
        </p:spPr>
        <p:txBody>
          <a:bodyPr wrap="none">
            <a:spAutoFit/>
          </a:bodyPr>
          <a:lstStyle/>
          <a:p>
            <a:r>
              <a:rPr lang="vi-VN" sz="2800" b="1" dirty="0">
                <a:solidFill>
                  <a:srgbClr val="000000"/>
                </a:solidFill>
                <a:latin typeface="+mj-lt"/>
              </a:rPr>
              <a:t>BÀI TẬP</a:t>
            </a:r>
          </a:p>
        </p:txBody>
      </p:sp>
      <p:sp>
        <p:nvSpPr>
          <p:cNvPr id="7" name="Rectangle 6"/>
          <p:cNvSpPr/>
          <p:nvPr/>
        </p:nvSpPr>
        <p:spPr>
          <a:xfrm>
            <a:off x="343588" y="2916932"/>
            <a:ext cx="11318091" cy="600164"/>
          </a:xfrm>
          <a:prstGeom prst="rect">
            <a:avLst/>
          </a:prstGeom>
        </p:spPr>
        <p:txBody>
          <a:bodyPr wrap="square">
            <a:spAutoFit/>
          </a:bodyPr>
          <a:lstStyle/>
          <a:p>
            <a:pPr>
              <a:lnSpc>
                <a:spcPct val="150000"/>
              </a:lnSpc>
            </a:pPr>
            <a:r>
              <a:rPr lang="vi-VN" sz="2200" dirty="0">
                <a:solidFill>
                  <a:srgbClr val="00B050"/>
                </a:solidFill>
                <a:latin typeface="+mj-lt"/>
              </a:rPr>
              <a:t>2. Kể một vài ứng dụng của phương pháp lọc và phương pháp cô cạn trong thực tế.</a:t>
            </a:r>
          </a:p>
        </p:txBody>
      </p:sp>
      <p:sp>
        <p:nvSpPr>
          <p:cNvPr id="8" name="Rectangle 7"/>
          <p:cNvSpPr/>
          <p:nvPr/>
        </p:nvSpPr>
        <p:spPr>
          <a:xfrm>
            <a:off x="343587" y="3517096"/>
            <a:ext cx="11318091" cy="1047210"/>
          </a:xfrm>
          <a:prstGeom prst="rect">
            <a:avLst/>
          </a:prstGeom>
        </p:spPr>
        <p:txBody>
          <a:bodyPr wrap="square">
            <a:spAutoFit/>
          </a:bodyPr>
          <a:lstStyle/>
          <a:p>
            <a:pPr>
              <a:lnSpc>
                <a:spcPct val="150000"/>
              </a:lnSpc>
            </a:pPr>
            <a:r>
              <a:rPr lang="vi-VN" sz="2200" dirty="0">
                <a:solidFill>
                  <a:srgbClr val="FF00FF"/>
                </a:solidFill>
                <a:latin typeface="+mj-lt"/>
              </a:rPr>
              <a:t>3. Em có biết để làm sạch nước bể bơi, ngoài biện pháp dùng hóa chất người ta còn dùng biện pháp nào khác mà không sử dụng hoá chất?</a:t>
            </a:r>
          </a:p>
        </p:txBody>
      </p:sp>
      <p:sp>
        <p:nvSpPr>
          <p:cNvPr id="9" name="Rectangle 8"/>
          <p:cNvSpPr/>
          <p:nvPr/>
        </p:nvSpPr>
        <p:spPr>
          <a:xfrm>
            <a:off x="343589" y="4698058"/>
            <a:ext cx="11318091" cy="1047210"/>
          </a:xfrm>
          <a:prstGeom prst="rect">
            <a:avLst/>
          </a:prstGeom>
        </p:spPr>
        <p:txBody>
          <a:bodyPr wrap="square">
            <a:spAutoFit/>
          </a:bodyPr>
          <a:lstStyle/>
          <a:p>
            <a:pPr>
              <a:lnSpc>
                <a:spcPct val="150000"/>
              </a:lnSpc>
            </a:pPr>
            <a:r>
              <a:rPr lang="vi-VN" sz="2200" dirty="0">
                <a:solidFill>
                  <a:srgbClr val="CC3300"/>
                </a:solidFill>
                <a:latin typeface="+mj-lt"/>
              </a:rPr>
              <a:t>4. Có một hỗn hợp gồm muối ăn và cát. Em hãy đề xuất cách tách riêng từng chất ra khỏi hỗn hợp. Em sử dụng dược cách làm trên dựa vào sự khác nhau nào về tính chất giữa chúng?</a:t>
            </a:r>
          </a:p>
        </p:txBody>
      </p:sp>
    </p:spTree>
    <p:extLst>
      <p:ext uri="{BB962C8B-B14F-4D97-AF65-F5344CB8AC3E}">
        <p14:creationId xmlns:p14="http://schemas.microsoft.com/office/powerpoint/2010/main" val="314272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grpId="0" nodeType="withEffect">
                                  <p:stCondLst>
                                    <p:cond delay="0"/>
                                  </p:stCondLst>
                                  <p:childTnLst>
                                    <p:animRot by="216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TotalTime>
  <Words>742</Words>
  <PresentationFormat>Widescreen</PresentationFormat>
  <Paragraphs>67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BÀI 16</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sao khuê</dc:creator>
  <dcterms:created xsi:type="dcterms:W3CDTF">2021-07-29T03:56:29Z</dcterms:created>
  <dcterms:modified xsi:type="dcterms:W3CDTF">2023-12-12T15:36:45Z</dcterms:modified>
</cp:coreProperties>
</file>