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8" r:id="rId2"/>
    <p:sldId id="259" r:id="rId3"/>
    <p:sldId id="256" r:id="rId4"/>
    <p:sldId id="257" r:id="rId5"/>
    <p:sldId id="260" r:id="rId6"/>
    <p:sldId id="261" r:id="rId7"/>
    <p:sldId id="262" r:id="rId8"/>
    <p:sldId id="263" r:id="rId9"/>
    <p:sldId id="264" r:id="rId10"/>
    <p:sldId id="265" r:id="rId11"/>
    <p:sldId id="267" r:id="rId12"/>
    <p:sldId id="268" r:id="rId13"/>
    <p:sldId id="278" r:id="rId14"/>
    <p:sldId id="269" r:id="rId15"/>
    <p:sldId id="270" r:id="rId16"/>
    <p:sldId id="271" r:id="rId17"/>
    <p:sldId id="272" r:id="rId18"/>
    <p:sldId id="273" r:id="rId19"/>
    <p:sldId id="274" r:id="rId20"/>
    <p:sldId id="275" r:id="rId21"/>
    <p:sldId id="276" r:id="rId22"/>
    <p:sldId id="298" r:id="rId23"/>
    <p:sldId id="277" r:id="rId24"/>
    <p:sldId id="279" r:id="rId25"/>
    <p:sldId id="280" r:id="rId26"/>
    <p:sldId id="281" r:id="rId27"/>
    <p:sldId id="283" r:id="rId28"/>
    <p:sldId id="282" r:id="rId29"/>
    <p:sldId id="284" r:id="rId30"/>
    <p:sldId id="29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varScale="1">
        <p:scale>
          <a:sx n="114" d="100"/>
          <a:sy n="114" d="100"/>
        </p:scale>
        <p:origin x="13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299442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389265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60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52012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95042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C2669-1269-4283-8D4D-57B6C44CB95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25494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4C2669-1269-4283-8D4D-57B6C44CB95D}"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58317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4C2669-1269-4283-8D4D-57B6C44CB95D}"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60892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C2669-1269-4283-8D4D-57B6C44CB95D}"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318993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C2669-1269-4283-8D4D-57B6C44CB95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25217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C2669-1269-4283-8D4D-57B6C44CB95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350219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C2669-1269-4283-8D4D-57B6C44CB95D}" type="datetimeFigureOut">
              <a:rPr lang="en-US" smtClean="0"/>
              <a:t>8/18/2021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D1846-EE43-48F6-8CB9-30643E1450E7}" type="slidenum">
              <a:rPr lang="en-US" smtClean="0"/>
              <a:t>‹#›</a:t>
            </a:fld>
            <a:endParaRPr lang="en-US"/>
          </a:p>
        </p:txBody>
      </p:sp>
    </p:spTree>
    <p:extLst>
      <p:ext uri="{BB962C8B-B14F-4D97-AF65-F5344CB8AC3E}">
        <p14:creationId xmlns:p14="http://schemas.microsoft.com/office/powerpoint/2010/main" val="2900633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tone&#10;&#10;Description automatically generated">
            <a:extLst>
              <a:ext uri="{FF2B5EF4-FFF2-40B4-BE49-F238E27FC236}">
                <a16:creationId xmlns:a16="http://schemas.microsoft.com/office/drawing/2014/main" id="{40F323AB-36DD-4C36-AF74-7143F154C71F}"/>
              </a:ext>
            </a:extLst>
          </p:cNvPr>
          <p:cNvPicPr>
            <a:picLocks noChangeAspect="1"/>
          </p:cNvPicPr>
          <p:nvPr/>
        </p:nvPicPr>
        <p:blipFill rotWithShape="1">
          <a:blip r:embed="rId2">
            <a:extLst>
              <a:ext uri="{28A0092B-C50C-407E-A947-70E740481C1C}">
                <a14:useLocalDpi xmlns:a14="http://schemas.microsoft.com/office/drawing/2010/main" val="0"/>
              </a:ext>
            </a:extLst>
          </a:blip>
          <a:srcRect t="2073" b="31480"/>
          <a:stretch/>
        </p:blipFill>
        <p:spPr>
          <a:xfrm>
            <a:off x="114647" y="2488745"/>
            <a:ext cx="3960459" cy="3837350"/>
          </a:xfrm>
          <a:prstGeom prst="rect">
            <a:avLst/>
          </a:prstGeom>
        </p:spPr>
      </p:pic>
      <p:pic>
        <p:nvPicPr>
          <p:cNvPr id="5" name="Picture 4" descr="A group of chairs in a classroom&#10;&#10;Description automatically generated with low confidence">
            <a:extLst>
              <a:ext uri="{FF2B5EF4-FFF2-40B4-BE49-F238E27FC236}">
                <a16:creationId xmlns:a16="http://schemas.microsoft.com/office/drawing/2014/main" id="{609066DC-C26B-4A71-BB49-7425CFF7B958}"/>
              </a:ext>
            </a:extLst>
          </p:cNvPr>
          <p:cNvPicPr>
            <a:picLocks noChangeAspect="1"/>
          </p:cNvPicPr>
          <p:nvPr/>
        </p:nvPicPr>
        <p:blipFill rotWithShape="1">
          <a:blip r:embed="rId3">
            <a:extLst>
              <a:ext uri="{28A0092B-C50C-407E-A947-70E740481C1C}">
                <a14:useLocalDpi xmlns:a14="http://schemas.microsoft.com/office/drawing/2010/main" val="0"/>
              </a:ext>
            </a:extLst>
          </a:blip>
          <a:srcRect t="18445" r="1" b="14267"/>
          <a:stretch/>
        </p:blipFill>
        <p:spPr>
          <a:xfrm>
            <a:off x="4075106" y="2488745"/>
            <a:ext cx="5068894" cy="2537460"/>
          </a:xfrm>
          <a:prstGeom prst="rect">
            <a:avLst/>
          </a:prstGeom>
        </p:spPr>
      </p:pic>
      <p:sp>
        <p:nvSpPr>
          <p:cNvPr id="8" name="Hộp_Văn_Bản 7">
            <a:extLst>
              <a:ext uri="{FF2B5EF4-FFF2-40B4-BE49-F238E27FC236}">
                <a16:creationId xmlns:a16="http://schemas.microsoft.com/office/drawing/2014/main" id="{16FD54FC-44FC-46D6-9459-357E89F55BA7}"/>
              </a:ext>
            </a:extLst>
          </p:cNvPr>
          <p:cNvSpPr txBox="1"/>
          <p:nvPr/>
        </p:nvSpPr>
        <p:spPr>
          <a:xfrm>
            <a:off x="1045444" y="1302209"/>
            <a:ext cx="7053111" cy="635387"/>
          </a:xfrm>
          <a:prstGeom prst="rect">
            <a:avLst/>
          </a:prstGeom>
          <a:ln>
            <a:solidFill>
              <a:schemeClr val="tx1"/>
            </a:solidFill>
          </a:ln>
        </p:spPr>
        <p:txBody>
          <a:bodyPr vert="horz" lIns="68580" tIns="34290" rIns="68580" bIns="34290" rtlCol="0" anchor="b">
            <a:normAutofit fontScale="85000" lnSpcReduction="10000"/>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a:t>
            </a:r>
            <a:r>
              <a:rPr lang="en-US" sz="3300" b="1" dirty="0">
                <a:solidFill>
                  <a:schemeClr val="accent1">
                    <a:lumMod val="75000"/>
                  </a:schemeClr>
                </a:solidFill>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MỘT SỐ VẬT LIỆU THÔNG DỤNG</a:t>
            </a:r>
          </a:p>
        </p:txBody>
      </p:sp>
      <p:sp>
        <p:nvSpPr>
          <p:cNvPr id="12" name="Hộp_Văn_Bản 7">
            <a:extLst>
              <a:ext uri="{FF2B5EF4-FFF2-40B4-BE49-F238E27FC236}">
                <a16:creationId xmlns:a16="http://schemas.microsoft.com/office/drawing/2014/main" id="{2ABCC50A-8968-466C-A42D-7B1170CAD86F}"/>
              </a:ext>
            </a:extLst>
          </p:cNvPr>
          <p:cNvSpPr txBox="1"/>
          <p:nvPr/>
        </p:nvSpPr>
        <p:spPr>
          <a:xfrm>
            <a:off x="3115972" y="106831"/>
            <a:ext cx="4021229" cy="635387"/>
          </a:xfrm>
          <a:prstGeom prst="rect">
            <a:avLst/>
          </a:prstGeom>
        </p:spPr>
        <p:txBody>
          <a:bodyPr vert="horz" lIns="68580" tIns="34290" rIns="68580" bIns="34290" rtlCol="0" anchor="b">
            <a:normAutofit fontScale="77500" lnSpcReduction="20000"/>
          </a:bodyPr>
          <a:lstStyle/>
          <a:p>
            <a:pPr>
              <a:lnSpc>
                <a:spcPct val="90000"/>
              </a:lnSpc>
              <a:spcBef>
                <a:spcPct val="0"/>
              </a:spcBef>
              <a:spcAft>
                <a:spcPts val="450"/>
              </a:spcAft>
              <a:defRPr/>
            </a:pPr>
            <a:r>
              <a:rPr lang="en-US" sz="3300" b="1" dirty="0">
                <a:solidFill>
                  <a:srgbClr val="FF0000"/>
                </a:solidFill>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KHOA HỌC TỰ NHIÊN 6</a:t>
            </a:r>
          </a:p>
        </p:txBody>
      </p:sp>
      <p:pic>
        <p:nvPicPr>
          <p:cNvPr id="1026" name="Picture 2">
            <a:extLst>
              <a:ext uri="{FF2B5EF4-FFF2-40B4-BE49-F238E27FC236}">
                <a16:creationId xmlns:a16="http://schemas.microsoft.com/office/drawing/2014/main" id="{E9298A3C-DABF-4C15-B0AA-54726B5BC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0" y="-69196"/>
            <a:ext cx="2167214" cy="20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101C849-783C-47A9-BC5E-8041B7A0B0EA}"/>
              </a:ext>
            </a:extLst>
          </p:cNvPr>
          <p:cNvGraphicFramePr>
            <a:graphicFrameLocks noGrp="1"/>
          </p:cNvGraphicFramePr>
          <p:nvPr>
            <p:extLst>
              <p:ext uri="{D42A27DB-BD31-4B8C-83A1-F6EECF244321}">
                <p14:modId xmlns:p14="http://schemas.microsoft.com/office/powerpoint/2010/main" val="2209941244"/>
              </p:ext>
            </p:extLst>
          </p:nvPr>
        </p:nvGraphicFramePr>
        <p:xfrm>
          <a:off x="482600" y="1216020"/>
          <a:ext cx="8178803" cy="4425966"/>
        </p:xfrm>
        <a:graphic>
          <a:graphicData uri="http://schemas.openxmlformats.org/drawingml/2006/table">
            <a:tbl>
              <a:tblPr firstRow="1" firstCol="1" bandRow="1"/>
              <a:tblGrid>
                <a:gridCol w="923744">
                  <a:extLst>
                    <a:ext uri="{9D8B030D-6E8A-4147-A177-3AD203B41FA5}">
                      <a16:colId xmlns:a16="http://schemas.microsoft.com/office/drawing/2014/main" val="3463983684"/>
                    </a:ext>
                  </a:extLst>
                </a:gridCol>
                <a:gridCol w="1035279">
                  <a:extLst>
                    <a:ext uri="{9D8B030D-6E8A-4147-A177-3AD203B41FA5}">
                      <a16:colId xmlns:a16="http://schemas.microsoft.com/office/drawing/2014/main" val="2209875793"/>
                    </a:ext>
                  </a:extLst>
                </a:gridCol>
                <a:gridCol w="858920">
                  <a:extLst>
                    <a:ext uri="{9D8B030D-6E8A-4147-A177-3AD203B41FA5}">
                      <a16:colId xmlns:a16="http://schemas.microsoft.com/office/drawing/2014/main" val="3032251928"/>
                    </a:ext>
                  </a:extLst>
                </a:gridCol>
                <a:gridCol w="970933">
                  <a:extLst>
                    <a:ext uri="{9D8B030D-6E8A-4147-A177-3AD203B41FA5}">
                      <a16:colId xmlns:a16="http://schemas.microsoft.com/office/drawing/2014/main" val="3821410503"/>
                    </a:ext>
                  </a:extLst>
                </a:gridCol>
                <a:gridCol w="880368">
                  <a:extLst>
                    <a:ext uri="{9D8B030D-6E8A-4147-A177-3AD203B41FA5}">
                      <a16:colId xmlns:a16="http://schemas.microsoft.com/office/drawing/2014/main" val="3529103658"/>
                    </a:ext>
                  </a:extLst>
                </a:gridCol>
                <a:gridCol w="978082">
                  <a:extLst>
                    <a:ext uri="{9D8B030D-6E8A-4147-A177-3AD203B41FA5}">
                      <a16:colId xmlns:a16="http://schemas.microsoft.com/office/drawing/2014/main" val="3721971882"/>
                    </a:ext>
                  </a:extLst>
                </a:gridCol>
                <a:gridCol w="942332">
                  <a:extLst>
                    <a:ext uri="{9D8B030D-6E8A-4147-A177-3AD203B41FA5}">
                      <a16:colId xmlns:a16="http://schemas.microsoft.com/office/drawing/2014/main" val="1339594627"/>
                    </a:ext>
                  </a:extLst>
                </a:gridCol>
                <a:gridCol w="673027">
                  <a:extLst>
                    <a:ext uri="{9D8B030D-6E8A-4147-A177-3AD203B41FA5}">
                      <a16:colId xmlns:a16="http://schemas.microsoft.com/office/drawing/2014/main" val="3941231109"/>
                    </a:ext>
                  </a:extLst>
                </a:gridCol>
                <a:gridCol w="916118">
                  <a:extLst>
                    <a:ext uri="{9D8B030D-6E8A-4147-A177-3AD203B41FA5}">
                      <a16:colId xmlns:a16="http://schemas.microsoft.com/office/drawing/2014/main" val="1509351960"/>
                    </a:ext>
                  </a:extLst>
                </a:gridCol>
              </a:tblGrid>
              <a:tr h="732513">
                <a:tc>
                  <a:txBody>
                    <a:bodyPr/>
                    <a:lstStyle/>
                    <a:p>
                      <a:pPr algn="l"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Tính chất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Cứng</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Dẻo</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Giòn</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Đàn hồi</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Dẫn điện, nhiệt tốt</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Dễ cháy</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Bị gỉ</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Bị ăn mòn</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31461"/>
                  </a:ext>
                </a:extLst>
              </a:tr>
              <a:tr h="732513">
                <a:tc>
                  <a:txBody>
                    <a:bodyPr/>
                    <a:lstStyle/>
                    <a:p>
                      <a:pPr algn="l"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Vật liệu</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814336"/>
                  </a:ext>
                </a:extLst>
              </a:tr>
              <a:tr h="70563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Kim loại</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000" b="0" i="0" u="none" strike="noStrike"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dirty="0">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888179"/>
                  </a:ext>
                </a:extLst>
              </a:tr>
              <a:tr h="38742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Cao su</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532178"/>
                  </a:ext>
                </a:extLst>
              </a:tr>
              <a:tr h="38742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Nhựa</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663266"/>
                  </a:ext>
                </a:extLst>
              </a:tr>
              <a:tr h="38742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Gỗ</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414230"/>
                  </a:ext>
                </a:extLst>
              </a:tr>
              <a:tr h="70563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Thủy tinh</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405075"/>
                  </a:ext>
                </a:extLst>
              </a:tr>
              <a:tr h="38742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Gốm</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dirty="0">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116110"/>
                  </a:ext>
                </a:extLst>
              </a:tr>
            </a:tbl>
          </a:graphicData>
        </a:graphic>
      </p:graphicFrame>
    </p:spTree>
    <p:extLst>
      <p:ext uri="{BB962C8B-B14F-4D97-AF65-F5344CB8AC3E}">
        <p14:creationId xmlns:p14="http://schemas.microsoft.com/office/powerpoint/2010/main" val="427547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34135-276A-40CF-B786-CEC91A757E54}"/>
              </a:ext>
            </a:extLst>
          </p:cNvPr>
          <p:cNvSpPr txBox="1"/>
          <p:nvPr/>
        </p:nvSpPr>
        <p:spPr>
          <a:xfrm>
            <a:off x="278525" y="1238293"/>
            <a:ext cx="8697310" cy="4847481"/>
          </a:xfrm>
          <a:prstGeom prst="rect">
            <a:avLst/>
          </a:prstGeom>
          <a:noFill/>
        </p:spPr>
        <p:txBody>
          <a:bodyPr wrap="square">
            <a:spAutoFit/>
          </a:bodyPr>
          <a:lstStyle/>
          <a:p>
            <a:pPr algn="just">
              <a:lnSpc>
                <a:spcPct val="107000"/>
              </a:lnSpc>
              <a:spcBef>
                <a:spcPts val="600"/>
              </a:spcBef>
              <a:spcAft>
                <a:spcPts val="600"/>
              </a:spcAft>
            </a:pPr>
            <a:r>
              <a:rPr lang="vi-VN" sz="2000" b="1" dirty="0">
                <a:effectLst/>
                <a:latin typeface="Times New Roman" panose="02020603050405020304" pitchFamily="18" charset="0"/>
                <a:ea typeface="Arial" panose="020B0604020202020204" pitchFamily="34" charset="0"/>
                <a:cs typeface="Times New Roman" panose="02020603050405020304" pitchFamily="18" charset="0"/>
              </a:rPr>
              <a:t>Hướng dẫn HS thực hiện nhiệm vụ: </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Mỗi nhóm một tổ và hoàn thành phiếu học tập số 4.</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b="1" dirty="0">
                <a:effectLst/>
                <a:latin typeface="Times New Roman" panose="02020603050405020304" pitchFamily="18" charset="0"/>
                <a:ea typeface="Arial" panose="020B0604020202020204" pitchFamily="34" charset="0"/>
                <a:cs typeface="Times New Roman" panose="02020603050405020304" pitchFamily="18" charset="0"/>
              </a:rPr>
              <a:t>Dụng cụ</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 : Giấm, cốc thủy tinh, đinh sắt, miếng kính, miếng nhựa, miếng cao su, mẩu đá vôi và mẩu sành.</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Cách tiến hành thí nghiệm</a:t>
            </a:r>
            <a:endParaRPr lang="en-US" sz="2000" i="1"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Bước 1 : Rót một ít giấm ăn vào các cốc thuỷ tinh.</a:t>
            </a:r>
            <a:endParaRPr lang="en-US" sz="2000" i="1"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Bước 2: Cho lần lượt các vật liệu đinh sắt, miếng kính, miếng nhựa, miếng cao su, mẩu đá vôi và mẩu sành nhúng chìm vào trong giấm chứa trong cốc thủy tinh và quan sát hiện tượng xảy ra.</a:t>
            </a:r>
            <a:endParaRPr lang="en-US" sz="2000" i="1"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Bước 3 : Ghi kết quả hiện tượng quan sát được vào phiếu học tập</a:t>
            </a:r>
            <a:endParaRPr lang="en-US" sz="2000" i="1"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r>
              <a:rPr lang="vi-VN" sz="2000" i="1" dirty="0">
                <a:solidFill>
                  <a:srgbClr val="0000FF"/>
                </a:solidFill>
                <a:effectLst/>
                <a:latin typeface="Times New Roman" panose="02020603050405020304" pitchFamily="18" charset="0"/>
                <a:ea typeface="Arial" panose="020B0604020202020204" pitchFamily="34" charset="0"/>
              </a:rPr>
              <a:t>Sau khi tiến hành thí nghiệm và hoàn thành phiếu học tập số 4, nhóm nào xung phong trình bày, sẽ có điểm cộng.</a:t>
            </a:r>
            <a:endParaRPr lang="en-US" sz="2000" i="1" dirty="0">
              <a:solidFill>
                <a:srgbClr val="0000FF"/>
              </a:solidFill>
            </a:endParaRPr>
          </a:p>
        </p:txBody>
      </p:sp>
      <p:sp>
        <p:nvSpPr>
          <p:cNvPr id="4" name="TextBox 3">
            <a:extLst>
              <a:ext uri="{FF2B5EF4-FFF2-40B4-BE49-F238E27FC236}">
                <a16:creationId xmlns:a16="http://schemas.microsoft.com/office/drawing/2014/main" id="{DFA32C05-00A0-4AEA-8389-B3010B34E708}"/>
              </a:ext>
            </a:extLst>
          </p:cNvPr>
          <p:cNvSpPr txBox="1"/>
          <p:nvPr/>
        </p:nvSpPr>
        <p:spPr>
          <a:xfrm>
            <a:off x="441435" y="172661"/>
            <a:ext cx="7667296" cy="477054"/>
          </a:xfrm>
          <a:prstGeom prst="rect">
            <a:avLst/>
          </a:prstGeom>
          <a:noFill/>
        </p:spPr>
        <p:txBody>
          <a:bodyPr wrap="square">
            <a:spAutoFit/>
          </a:bodyPr>
          <a:lstStyle/>
          <a:p>
            <a:r>
              <a:rPr lang="vi-VN" sz="2500" b="1" dirty="0">
                <a:solidFill>
                  <a:srgbClr val="7030A0"/>
                </a:solidFill>
                <a:effectLst/>
                <a:latin typeface="Times New Roman" panose="02020603050405020304" pitchFamily="18" charset="0"/>
                <a:ea typeface="Arial" panose="020B0604020202020204" pitchFamily="34" charset="0"/>
              </a:rPr>
              <a:t>Tìm hiểu về khả năng ăn mòn của một số vật liệu</a:t>
            </a:r>
            <a:endParaRPr lang="en-US" sz="2500" dirty="0"/>
          </a:p>
        </p:txBody>
      </p:sp>
    </p:spTree>
    <p:extLst>
      <p:ext uri="{BB962C8B-B14F-4D97-AF65-F5344CB8AC3E}">
        <p14:creationId xmlns:p14="http://schemas.microsoft.com/office/powerpoint/2010/main" val="10686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1">
            <a:extLst>
              <a:ext uri="{FF2B5EF4-FFF2-40B4-BE49-F238E27FC236}">
                <a16:creationId xmlns:a16="http://schemas.microsoft.com/office/drawing/2014/main" id="{F21C2807-D959-4067-92E9-9E5731118107}"/>
              </a:ext>
            </a:extLst>
          </p:cNvPr>
          <p:cNvSpPr>
            <a:spLocks noChangeArrowheads="1"/>
          </p:cNvSpPr>
          <p:nvPr/>
        </p:nvSpPr>
        <p:spPr bwMode="auto">
          <a:xfrm>
            <a:off x="482601" y="1782981"/>
            <a:ext cx="3728157" cy="439398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700" b="1" i="0" u="none" strike="noStrike" cap="none" normalizeH="0" baseline="0" dirty="0" err="1">
                <a:ln>
                  <a:noFill/>
                </a:ln>
                <a:effectLst/>
              </a:rPr>
              <a:t>Báo</a:t>
            </a:r>
            <a:r>
              <a:rPr kumimoji="0" lang="en-US" altLang="en-US" sz="1700" b="1" i="0" u="none" strike="noStrike" cap="none" normalizeH="0" baseline="0" dirty="0">
                <a:ln>
                  <a:noFill/>
                </a:ln>
                <a:effectLst/>
              </a:rPr>
              <a:t> </a:t>
            </a:r>
            <a:r>
              <a:rPr kumimoji="0" lang="en-US" altLang="en-US" sz="1700" b="1" i="0" u="none" strike="noStrike" cap="none" normalizeH="0" baseline="0" dirty="0" err="1">
                <a:ln>
                  <a:noFill/>
                </a:ln>
                <a:effectLst/>
              </a:rPr>
              <a:t>cáo</a:t>
            </a:r>
            <a:r>
              <a:rPr kumimoji="0" lang="en-US" altLang="en-US" sz="1700" b="1" i="0" u="none" strike="noStrike" cap="none" normalizeH="0" baseline="0" dirty="0">
                <a:ln>
                  <a:noFill/>
                </a:ln>
                <a:effectLst/>
              </a:rPr>
              <a:t> </a:t>
            </a:r>
            <a:r>
              <a:rPr kumimoji="0" lang="en-US" altLang="en-US" sz="1700" b="1" i="0" u="none" strike="noStrike" cap="none" normalizeH="0" baseline="0" dirty="0" err="1">
                <a:ln>
                  <a:noFill/>
                </a:ln>
                <a:effectLst/>
              </a:rPr>
              <a:t>kết</a:t>
            </a:r>
            <a:r>
              <a:rPr kumimoji="0" lang="en-US" altLang="en-US" sz="1700" b="1" i="0" u="none" strike="noStrike" cap="none" normalizeH="0" baseline="0" dirty="0">
                <a:ln>
                  <a:noFill/>
                </a:ln>
                <a:effectLst/>
              </a:rPr>
              <a:t> </a:t>
            </a:r>
            <a:r>
              <a:rPr kumimoji="0" lang="en-US" altLang="en-US" sz="1700" b="1" i="0" u="none" strike="noStrike" cap="none" normalizeH="0" baseline="0" dirty="0" err="1">
                <a:ln>
                  <a:noFill/>
                </a:ln>
                <a:effectLst/>
              </a:rPr>
              <a:t>quả</a:t>
            </a:r>
            <a:endParaRPr kumimoji="0" lang="en-US" altLang="en-US" sz="1700" b="0" i="0" u="none" strike="noStrike" cap="none" normalizeH="0" baseline="0" dirty="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dirty="0">
                <a:ln>
                  <a:noFill/>
                </a:ln>
                <a:effectLst/>
              </a:rPr>
              <a:t> - </a:t>
            </a:r>
            <a:r>
              <a:rPr kumimoji="0" lang="en-US" altLang="en-US" sz="1700" b="0" i="0" u="none" strike="noStrike" cap="none" normalizeH="0" baseline="0" dirty="0" err="1">
                <a:ln>
                  <a:noFill/>
                </a:ln>
                <a:effectLst/>
              </a:rPr>
              <a:t>Chọn</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nhóm</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xung</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phong</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đầu</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tiên</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lên</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trình</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bày</a:t>
            </a:r>
            <a:r>
              <a:rPr kumimoji="0" lang="en-US" altLang="en-US" sz="1700" b="0" i="0" u="none" strike="noStrike" cap="none" normalizeH="0" baseline="0" dirty="0">
                <a:ln>
                  <a:noFill/>
                </a:ln>
                <a:effectLst/>
              </a:rPr>
              <a:t>;</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Mời</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nhóm</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khác</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nhận</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xét</a:t>
            </a:r>
            <a:r>
              <a:rPr kumimoji="0" lang="en-US" altLang="en-US" sz="1700" b="0" i="0" u="none" strike="noStrike" cap="none" normalizeH="0" baseline="0" dirty="0">
                <a:ln>
                  <a:noFill/>
                </a:ln>
                <a:effectLst/>
              </a:rPr>
              <a:t>;</a:t>
            </a:r>
          </a:p>
        </p:txBody>
      </p:sp>
      <p:sp>
        <p:nvSpPr>
          <p:cNvPr id="19" name="Isosceles Triangle 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3">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15" name="Isosceles Triangle 14">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5">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a:extLst>
              <a:ext uri="{FF2B5EF4-FFF2-40B4-BE49-F238E27FC236}">
                <a16:creationId xmlns:a16="http://schemas.microsoft.com/office/drawing/2014/main" id="{627F1501-474B-4E7D-B4B2-9170DA559235}"/>
              </a:ext>
            </a:extLst>
          </p:cNvPr>
          <p:cNvGraphicFramePr>
            <a:graphicFrameLocks noGrp="1"/>
          </p:cNvGraphicFramePr>
          <p:nvPr>
            <p:extLst>
              <p:ext uri="{D42A27DB-BD31-4B8C-83A1-F6EECF244321}">
                <p14:modId xmlns:p14="http://schemas.microsoft.com/office/powerpoint/2010/main" val="2796437433"/>
              </p:ext>
            </p:extLst>
          </p:nvPr>
        </p:nvGraphicFramePr>
        <p:xfrm>
          <a:off x="4741720" y="713127"/>
          <a:ext cx="3871318" cy="5431751"/>
        </p:xfrm>
        <a:graphic>
          <a:graphicData uri="http://schemas.openxmlformats.org/drawingml/2006/table">
            <a:tbl>
              <a:tblPr firstRow="1" firstCol="1" bandRow="1"/>
              <a:tblGrid>
                <a:gridCol w="1323976">
                  <a:extLst>
                    <a:ext uri="{9D8B030D-6E8A-4147-A177-3AD203B41FA5}">
                      <a16:colId xmlns:a16="http://schemas.microsoft.com/office/drawing/2014/main" val="3956337897"/>
                    </a:ext>
                  </a:extLst>
                </a:gridCol>
                <a:gridCol w="2547342">
                  <a:extLst>
                    <a:ext uri="{9D8B030D-6E8A-4147-A177-3AD203B41FA5}">
                      <a16:colId xmlns:a16="http://schemas.microsoft.com/office/drawing/2014/main" val="1039881417"/>
                    </a:ext>
                  </a:extLst>
                </a:gridCol>
              </a:tblGrid>
              <a:tr h="481223">
                <a:tc>
                  <a:txBody>
                    <a:bodyPr/>
                    <a:lstStyle/>
                    <a:p>
                      <a:pPr algn="just" fontAlgn="t">
                        <a:lnSpc>
                          <a:spcPct val="140000"/>
                        </a:lnSpc>
                        <a:spcBef>
                          <a:spcPts val="600"/>
                        </a:spcBef>
                        <a:spcAft>
                          <a:spcPts val="600"/>
                        </a:spcAft>
                      </a:pPr>
                      <a:r>
                        <a:rPr lang="en-US" sz="19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Vật liệu </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vi-VN" sz="19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Hiện tượng quan sát</a:t>
                      </a:r>
                      <a:endParaRPr lang="vi-VN"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504276"/>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Đinh sắt </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Có bọt khí thoát ra,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372731"/>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Miếng kính </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Không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227132"/>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Miếng nhựa</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Không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409110"/>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Miếng cao su</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Không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798083"/>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Mẩu đá vôi</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Có bọt khí thoát ra,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831055"/>
                  </a:ext>
                </a:extLst>
              </a:tr>
              <a:tr h="481223">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Mẩu sành</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Không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45301"/>
                  </a:ext>
                </a:extLst>
              </a:tr>
            </a:tbl>
          </a:graphicData>
        </a:graphic>
      </p:graphicFrame>
    </p:spTree>
    <p:extLst>
      <p:ext uri="{BB962C8B-B14F-4D97-AF65-F5344CB8AC3E}">
        <p14:creationId xmlns:p14="http://schemas.microsoft.com/office/powerpoint/2010/main" val="419439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F24779-CF78-413B-BEB0-83C90D2C4E37}"/>
              </a:ext>
            </a:extLst>
          </p:cNvPr>
          <p:cNvSpPr txBox="1"/>
          <p:nvPr/>
        </p:nvSpPr>
        <p:spPr>
          <a:xfrm>
            <a:off x="478221" y="2878144"/>
            <a:ext cx="8140262" cy="1061188"/>
          </a:xfrm>
          <a:prstGeom prst="rect">
            <a:avLst/>
          </a:prstGeom>
          <a:noFill/>
        </p:spPr>
        <p:txBody>
          <a:bodyPr wrap="square">
            <a:spAutoFit/>
          </a:bodyPr>
          <a:lstStyle/>
          <a:p>
            <a:pPr algn="just">
              <a:lnSpc>
                <a:spcPct val="107000"/>
              </a:lnSpc>
              <a:spcBef>
                <a:spcPts val="600"/>
              </a:spcBef>
              <a:spcAft>
                <a:spcPts val="600"/>
              </a:spcAf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r>
              <a:rPr lang="vi-VN" sz="2800" i="1" dirty="0">
                <a:solidFill>
                  <a:srgbClr val="0000FF"/>
                </a:solidFill>
                <a:effectLst/>
                <a:latin typeface="Times New Roman" panose="02020603050405020304" pitchFamily="18" charset="0"/>
                <a:ea typeface="Arial" panose="020B0604020202020204" pitchFamily="34" charset="0"/>
              </a:rPr>
              <a:t>Mỗi loại vật liệu đều có những tính chất riêng.</a:t>
            </a:r>
            <a:endParaRPr lang="en-US" sz="2800" i="1" dirty="0">
              <a:solidFill>
                <a:srgbClr val="0000FF"/>
              </a:solidFill>
            </a:endParaRPr>
          </a:p>
        </p:txBody>
      </p:sp>
      <p:sp>
        <p:nvSpPr>
          <p:cNvPr id="4" name="Rectangle 1">
            <a:extLst>
              <a:ext uri="{FF2B5EF4-FFF2-40B4-BE49-F238E27FC236}">
                <a16:creationId xmlns:a16="http://schemas.microsoft.com/office/drawing/2014/main" id="{7F24F56E-C7B9-4CEE-B6E6-64BB94CA3E05}"/>
              </a:ext>
            </a:extLst>
          </p:cNvPr>
          <p:cNvSpPr>
            <a:spLocks noChangeArrowheads="1"/>
          </p:cNvSpPr>
          <p:nvPr/>
        </p:nvSpPr>
        <p:spPr bwMode="auto">
          <a:xfrm>
            <a:off x="89338" y="1539765"/>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II. </a:t>
            </a:r>
            <a:r>
              <a:rPr lang="en-US" altLang="en-US" sz="2800" b="1" dirty="0">
                <a:solidFill>
                  <a:srgbClr val="C00000"/>
                </a:solidFill>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
        <p:nvSpPr>
          <p:cNvPr id="6" name="Hộp_Văn_Bản 7">
            <a:extLst>
              <a:ext uri="{FF2B5EF4-FFF2-40B4-BE49-F238E27FC236}">
                <a16:creationId xmlns:a16="http://schemas.microsoft.com/office/drawing/2014/main" id="{B21C555A-B3E9-4EEC-8413-D6C8A30DC886}"/>
              </a:ext>
            </a:extLst>
          </p:cNvPr>
          <p:cNvSpPr txBox="1"/>
          <p:nvPr/>
        </p:nvSpPr>
        <p:spPr>
          <a:xfrm>
            <a:off x="207859" y="42812"/>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7" name="Rectangle 1">
            <a:extLst>
              <a:ext uri="{FF2B5EF4-FFF2-40B4-BE49-F238E27FC236}">
                <a16:creationId xmlns:a16="http://schemas.microsoft.com/office/drawing/2014/main" id="{27029581-EBFD-4E83-995A-95D0A44EC154}"/>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I. </a:t>
            </a:r>
            <a:r>
              <a:rPr lang="en-US" altLang="en-US" sz="2800" b="1" dirty="0">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2645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4015" y="518649"/>
            <a:ext cx="846287" cy="847206"/>
            <a:chOff x="8183879" y="1000124"/>
            <a:chExt cx="1562267" cy="1172973"/>
          </a:xfrm>
        </p:grpSpPr>
        <p:sp>
          <p:nvSpPr>
            <p:cNvPr id="39"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0"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Shape 945">
            <a:extLst>
              <a:ext uri="{FF2B5EF4-FFF2-40B4-BE49-F238E27FC236}">
                <a16:creationId xmlns:a16="http://schemas.microsoft.com/office/drawing/2014/main" id="{772CC852-B375-4237-A084-12E74B571A79}"/>
              </a:ext>
            </a:extLst>
          </p:cNvPr>
          <p:cNvSpPr txBox="1"/>
          <p:nvPr/>
        </p:nvSpPr>
        <p:spPr>
          <a:xfrm>
            <a:off x="860529" y="1602828"/>
            <a:ext cx="2551637" cy="730521"/>
          </a:xfrm>
          <a:prstGeom prst="rect">
            <a:avLst/>
          </a:prstGeom>
        </p:spPr>
        <p:txBody>
          <a:bodyPr vert="horz" lIns="91440" tIns="45720" rIns="91440" bIns="45720" rtlCol="0" anchor="t">
            <a:normAutofit/>
          </a:bodyPr>
          <a:lstStyle/>
          <a:p>
            <a:pPr defTabSz="914400">
              <a:lnSpc>
                <a:spcPct val="90000"/>
              </a:lnSpc>
              <a:spcAft>
                <a:spcPts val="600"/>
              </a:spcAft>
            </a:pP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14.3. </a:t>
            </a:r>
            <a:r>
              <a:rPr lang="en-US" sz="2000" dirty="0" err="1">
                <a:effectLst/>
                <a:latin typeface="Times New Roman" panose="02020603050405020304" pitchFamily="18" charset="0"/>
                <a:cs typeface="Times New Roman" panose="02020603050405020304" pitchFamily="18" charset="0"/>
              </a:rPr>
              <a:t>Cầu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hoen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p:txBody>
      </p:sp>
      <p:pic>
        <p:nvPicPr>
          <p:cNvPr id="2" name="Shape 939">
            <a:extLst>
              <a:ext uri="{FF2B5EF4-FFF2-40B4-BE49-F238E27FC236}">
                <a16:creationId xmlns:a16="http://schemas.microsoft.com/office/drawing/2014/main" id="{0F9B4100-E89B-4609-9A9A-B3CE12E78057}"/>
              </a:ext>
            </a:extLst>
          </p:cNvPr>
          <p:cNvPicPr/>
          <p:nvPr/>
        </p:nvPicPr>
        <p:blipFill rotWithShape="1">
          <a:blip r:embed="rId2"/>
          <a:srcRect l="9269" r="9084" b="-1"/>
          <a:stretch/>
        </p:blipFill>
        <p:spPr>
          <a:xfrm>
            <a:off x="3412166" y="656897"/>
            <a:ext cx="5666278" cy="2793760"/>
          </a:xfrm>
          <a:prstGeom prst="rect">
            <a:avLst/>
          </a:prstGeom>
        </p:spPr>
      </p:pic>
      <p:pic>
        <p:nvPicPr>
          <p:cNvPr id="6" name="Shape 947">
            <a:extLst>
              <a:ext uri="{FF2B5EF4-FFF2-40B4-BE49-F238E27FC236}">
                <a16:creationId xmlns:a16="http://schemas.microsoft.com/office/drawing/2014/main" id="{8EB80F1F-E118-4D93-BEA8-259076A8BAD6}"/>
              </a:ext>
            </a:extLst>
          </p:cNvPr>
          <p:cNvPicPr/>
          <p:nvPr/>
        </p:nvPicPr>
        <p:blipFill rotWithShape="1">
          <a:blip r:embed="rId3"/>
          <a:srcRect l="24826" r="16572" b="-1"/>
          <a:stretch/>
        </p:blipFill>
        <p:spPr>
          <a:xfrm>
            <a:off x="89338" y="3474721"/>
            <a:ext cx="5664708" cy="3383280"/>
          </a:xfrm>
          <a:prstGeom prst="rect">
            <a:avLst/>
          </a:prstGeom>
        </p:spPr>
      </p:pic>
      <p:sp>
        <p:nvSpPr>
          <p:cNvPr id="7" name="Shape 949">
            <a:extLst>
              <a:ext uri="{FF2B5EF4-FFF2-40B4-BE49-F238E27FC236}">
                <a16:creationId xmlns:a16="http://schemas.microsoft.com/office/drawing/2014/main" id="{E49A9EB8-3FF3-4DA8-8A7F-CB199AFB74CB}"/>
              </a:ext>
            </a:extLst>
          </p:cNvPr>
          <p:cNvSpPr txBox="1"/>
          <p:nvPr/>
        </p:nvSpPr>
        <p:spPr>
          <a:xfrm>
            <a:off x="5678398" y="4367064"/>
            <a:ext cx="3554940" cy="777766"/>
          </a:xfrm>
          <a:prstGeom prst="rect">
            <a:avLst/>
          </a:prstGeom>
          <a:noFill/>
          <a:ln>
            <a:noFill/>
          </a:ln>
        </p:spPr>
        <p:txBody>
          <a:bodyPr wrap="square" lIns="0" tIns="0" rIns="0" bIns="0">
            <a:noAutofit/>
          </a:bodyPr>
          <a:lstStyle/>
          <a:p>
            <a:pPr algn="ctr">
              <a:spcAft>
                <a:spcPts val="600"/>
              </a:spcAft>
              <a:tabLst>
                <a:tab pos="2081530" algn="l"/>
              </a:tabLst>
            </a:pPr>
            <a:r>
              <a:rPr lang="vi-VN" sz="2000" dirty="0">
                <a:effectLst/>
                <a:latin typeface="+mj-lt"/>
              </a:rPr>
              <a:t> </a:t>
            </a:r>
            <a:r>
              <a:rPr lang="vi-VN" dirty="0">
                <a:effectLst/>
                <a:latin typeface="+mj-lt"/>
              </a:rPr>
              <a:t>Hình 14.4. Vỏ tàu biển bị ăn mòn	</a:t>
            </a:r>
            <a:endParaRPr lang="en-US" dirty="0">
              <a:latin typeface="+mj-lt"/>
            </a:endParaRPr>
          </a:p>
          <a:p>
            <a:pPr algn="ctr">
              <a:spcAft>
                <a:spcPts val="600"/>
              </a:spcAft>
              <a:tabLst>
                <a:tab pos="2081530" algn="l"/>
              </a:tabLst>
            </a:pPr>
            <a:r>
              <a:rPr lang="vi-VN" dirty="0">
                <a:effectLst/>
                <a:latin typeface="+mj-lt"/>
              </a:rPr>
              <a:t> Hình 14.5. Xe đạp bị hoen gi một s</a:t>
            </a:r>
            <a:r>
              <a:rPr lang="en-US" dirty="0">
                <a:latin typeface="+mj-lt"/>
              </a:rPr>
              <a:t>ố</a:t>
            </a:r>
            <a:r>
              <a:rPr lang="vi-VN" dirty="0">
                <a:effectLst/>
                <a:latin typeface="+mj-lt"/>
              </a:rPr>
              <a:t> bộ phận</a:t>
            </a:r>
            <a:endParaRPr lang="en-US" dirty="0">
              <a:effectLst/>
              <a:latin typeface="+mj-lt"/>
            </a:endParaRPr>
          </a:p>
        </p:txBody>
      </p:sp>
      <p:sp>
        <p:nvSpPr>
          <p:cNvPr id="32" name="TextBox 31">
            <a:extLst>
              <a:ext uri="{FF2B5EF4-FFF2-40B4-BE49-F238E27FC236}">
                <a16:creationId xmlns:a16="http://schemas.microsoft.com/office/drawing/2014/main" id="{796DE680-E017-4499-BEB7-57A222567A91}"/>
              </a:ext>
            </a:extLst>
          </p:cNvPr>
          <p:cNvSpPr txBox="1"/>
          <p:nvPr/>
        </p:nvSpPr>
        <p:spPr>
          <a:xfrm>
            <a:off x="1200302" y="30569"/>
            <a:ext cx="7814442" cy="861774"/>
          </a:xfrm>
          <a:prstGeom prst="rect">
            <a:avLst/>
          </a:prstGeom>
          <a:noFill/>
        </p:spPr>
        <p:txBody>
          <a:bodyPr wrap="square">
            <a:spAutoFit/>
          </a:bodyPr>
          <a:lstStyle/>
          <a:p>
            <a:r>
              <a:rPr lang="vi-VN" sz="2500" b="1" dirty="0">
                <a:solidFill>
                  <a:srgbClr val="7030A0"/>
                </a:solidFill>
                <a:effectLst/>
                <a:latin typeface="Times New Roman" panose="02020603050405020304" pitchFamily="18" charset="0"/>
                <a:ea typeface="Arial" panose="020B0604020202020204" pitchFamily="34" charset="0"/>
              </a:rPr>
              <a:t>Tìm hiểu về tính dẫn nhiệt, khả năng chịu nhiệt của một số vật liệu</a:t>
            </a:r>
            <a:endParaRPr lang="en-US" sz="2500" dirty="0"/>
          </a:p>
        </p:txBody>
      </p:sp>
    </p:spTree>
    <p:extLst>
      <p:ext uri="{BB962C8B-B14F-4D97-AF65-F5344CB8AC3E}">
        <p14:creationId xmlns:p14="http://schemas.microsoft.com/office/powerpoint/2010/main" val="387831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44" name="Freeform: Shape 4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1B04663E-9C34-4571-87D0-410CB7757051}"/>
              </a:ext>
            </a:extLst>
          </p:cNvPr>
          <p:cNvGraphicFramePr>
            <a:graphicFrameLocks noGrp="1"/>
          </p:cNvGraphicFramePr>
          <p:nvPr>
            <p:extLst>
              <p:ext uri="{D42A27DB-BD31-4B8C-83A1-F6EECF244321}">
                <p14:modId xmlns:p14="http://schemas.microsoft.com/office/powerpoint/2010/main" val="2802435881"/>
              </p:ext>
            </p:extLst>
          </p:nvPr>
        </p:nvGraphicFramePr>
        <p:xfrm>
          <a:off x="536028" y="1140373"/>
          <a:ext cx="8125374" cy="4743683"/>
        </p:xfrm>
        <a:graphic>
          <a:graphicData uri="http://schemas.openxmlformats.org/drawingml/2006/table">
            <a:tbl>
              <a:tblPr firstRow="1" firstCol="1" bandRow="1">
                <a:solidFill>
                  <a:srgbClr val="F2F2F2">
                    <a:alpha val="45098"/>
                  </a:srgbClr>
                </a:solidFill>
                <a:tableStyleId>{5C22544A-7EE6-4342-B048-85BDC9FD1C3A}</a:tableStyleId>
              </a:tblPr>
              <a:tblGrid>
                <a:gridCol w="2633332">
                  <a:extLst>
                    <a:ext uri="{9D8B030D-6E8A-4147-A177-3AD203B41FA5}">
                      <a16:colId xmlns:a16="http://schemas.microsoft.com/office/drawing/2014/main" val="18457809"/>
                    </a:ext>
                  </a:extLst>
                </a:gridCol>
                <a:gridCol w="2501484">
                  <a:extLst>
                    <a:ext uri="{9D8B030D-6E8A-4147-A177-3AD203B41FA5}">
                      <a16:colId xmlns:a16="http://schemas.microsoft.com/office/drawing/2014/main" val="1836308007"/>
                    </a:ext>
                  </a:extLst>
                </a:gridCol>
                <a:gridCol w="2990558">
                  <a:extLst>
                    <a:ext uri="{9D8B030D-6E8A-4147-A177-3AD203B41FA5}">
                      <a16:colId xmlns:a16="http://schemas.microsoft.com/office/drawing/2014/main" val="8983859"/>
                    </a:ext>
                  </a:extLst>
                </a:gridCol>
              </a:tblGrid>
              <a:tr h="718850">
                <a:tc>
                  <a:txBody>
                    <a:bodyPr/>
                    <a:lstStyle/>
                    <a:p>
                      <a:pPr algn="just">
                        <a:lnSpc>
                          <a:spcPct val="107000"/>
                        </a:lnSpc>
                        <a:spcBef>
                          <a:spcPts val="600"/>
                        </a:spcBef>
                        <a:spcAft>
                          <a:spcPts val="600"/>
                        </a:spcAft>
                      </a:pPr>
                      <a:endParaRPr lang="en-US" sz="2000" b="0" cap="none" spc="0" dirty="0">
                        <a:solidFill>
                          <a:schemeClr val="bg1"/>
                        </a:solidFill>
                        <a:effectLst/>
                        <a:latin typeface="Times New Roman" panose="02020603050405020304" pitchFamily="18" charset="0"/>
                        <a:cs typeface="Times New Roman" panose="02020603050405020304" pitchFamily="18" charset="0"/>
                      </a:endParaRPr>
                    </a:p>
                  </a:txBody>
                  <a:tcPr marL="229734" marR="98589" marT="132954" marB="176718" anchor="ctr">
                    <a:lnL w="12700" cmpd="sng">
                      <a:noFill/>
                    </a:lnL>
                    <a:lnR w="12700" cmpd="sng">
                      <a:noFill/>
                    </a:lnR>
                    <a:lnT w="12700" cap="flat" cmpd="sng" algn="ctr">
                      <a:solidFill>
                        <a:schemeClr val="bg1">
                          <a:lumMod val="75000"/>
                        </a:schemeClr>
                      </a:solidFill>
                      <a:prstDash val="solid"/>
                    </a:lnT>
                    <a:lnB w="38100" cmpd="sng">
                      <a:noFill/>
                    </a:lnB>
                    <a:solidFill>
                      <a:schemeClr val="tx1"/>
                    </a:solidFill>
                  </a:tcPr>
                </a:tc>
                <a:tc>
                  <a:txBody>
                    <a:bodyPr/>
                    <a:lstStyle/>
                    <a:p>
                      <a:endParaRPr lang="en-US" sz="2000" b="0" cap="none" spc="0">
                        <a:solidFill>
                          <a:schemeClr val="bg1"/>
                        </a:solidFill>
                        <a:latin typeface="Times New Roman" panose="02020603050405020304" pitchFamily="18" charset="0"/>
                        <a:cs typeface="Times New Roman" panose="02020603050405020304" pitchFamily="18" charset="0"/>
                      </a:endParaRPr>
                    </a:p>
                  </a:txBody>
                  <a:tcPr marL="229734" marR="98589" marT="132954" marB="176718" anchor="ctr">
                    <a:lnL w="12700" cmpd="sng">
                      <a:noFill/>
                    </a:lnL>
                    <a:lnR w="12700" cmpd="sng">
                      <a:noFill/>
                    </a:lnR>
                    <a:lnT w="12700" cap="flat" cmpd="sng" algn="ctr">
                      <a:solidFill>
                        <a:schemeClr val="bg1">
                          <a:lumMod val="75000"/>
                        </a:schemeClr>
                      </a:solidFill>
                      <a:prstDash val="solid"/>
                    </a:lnT>
                    <a:lnB w="38100" cmpd="sng">
                      <a:noFill/>
                    </a:lnB>
                    <a:solidFill>
                      <a:schemeClr val="tx1"/>
                    </a:solidFill>
                  </a:tcPr>
                </a:tc>
                <a:tc>
                  <a:txBody>
                    <a:bodyPr/>
                    <a:lstStyle/>
                    <a:p>
                      <a:endParaRPr lang="en-US" sz="2000" b="0" cap="none" spc="0">
                        <a:solidFill>
                          <a:schemeClr val="bg1"/>
                        </a:solidFill>
                        <a:latin typeface="Times New Roman" panose="02020603050405020304" pitchFamily="18" charset="0"/>
                        <a:cs typeface="Times New Roman" panose="02020603050405020304" pitchFamily="18" charset="0"/>
                      </a:endParaRPr>
                    </a:p>
                  </a:txBody>
                  <a:tcPr marL="229734" marR="98589" marT="132954" marB="176718" anchor="ctr">
                    <a:lnL w="12700" cmpd="sng">
                      <a:noFill/>
                    </a:lnL>
                    <a:lnR w="12700" cmpd="sng">
                      <a:noFill/>
                    </a:lnR>
                    <a:lnT w="12700" cap="flat" cmpd="sng" algn="ctr">
                      <a:solidFill>
                        <a:schemeClr val="bg1">
                          <a:lumMod val="75000"/>
                        </a:schemeClr>
                      </a:solidFill>
                      <a:prstDash val="solid"/>
                    </a:lnT>
                    <a:lnB w="38100" cmpd="sng">
                      <a:noFill/>
                    </a:lnB>
                    <a:solidFill>
                      <a:schemeClr val="tx1"/>
                    </a:solidFill>
                  </a:tcPr>
                </a:tc>
                <a:extLst>
                  <a:ext uri="{0D108BD9-81ED-4DB2-BD59-A6C34878D82A}">
                    <a16:rowId xmlns:a16="http://schemas.microsoft.com/office/drawing/2014/main" val="2574698960"/>
                  </a:ext>
                </a:extLst>
              </a:tr>
              <a:tr h="1279596">
                <a:tc>
                  <a:txBody>
                    <a:bodyPr/>
                    <a:lstStyle/>
                    <a:p>
                      <a:pPr algn="ctr">
                        <a:lnSpc>
                          <a:spcPct val="140000"/>
                        </a:lnSpc>
                        <a:spcBef>
                          <a:spcPts val="600"/>
                        </a:spcBef>
                        <a:spcAft>
                          <a:spcPts val="600"/>
                        </a:spcAft>
                      </a:pPr>
                      <a:r>
                        <a:rPr lang="en-US" sz="2000" b="1" cap="none" spc="0" dirty="0" err="1">
                          <a:solidFill>
                            <a:srgbClr val="FF0000"/>
                          </a:solidFill>
                          <a:effectLst/>
                          <a:latin typeface="Times New Roman" panose="02020603050405020304" pitchFamily="18" charset="0"/>
                          <a:cs typeface="Times New Roman" panose="02020603050405020304" pitchFamily="18" charset="0"/>
                        </a:rPr>
                        <a:t>Công</a:t>
                      </a:r>
                      <a:r>
                        <a:rPr lang="en-US" sz="2000" b="1" cap="none" spc="0" dirty="0">
                          <a:solidFill>
                            <a:srgbClr val="FF0000"/>
                          </a:solidFill>
                          <a:effectLst/>
                          <a:latin typeface="Times New Roman" panose="02020603050405020304" pitchFamily="18" charset="0"/>
                          <a:cs typeface="Times New Roman" panose="02020603050405020304" pitchFamily="18" charset="0"/>
                        </a:rPr>
                        <a:t> </a:t>
                      </a:r>
                      <a:r>
                        <a:rPr lang="en-US" sz="2000" b="1" cap="none" spc="0" dirty="0" err="1">
                          <a:solidFill>
                            <a:srgbClr val="FF0000"/>
                          </a:solidFill>
                          <a:effectLst/>
                          <a:latin typeface="Times New Roman" panose="02020603050405020304" pitchFamily="18" charset="0"/>
                          <a:cs typeface="Times New Roman" panose="02020603050405020304" pitchFamily="18" charset="0"/>
                        </a:rPr>
                        <a:t>trình</a:t>
                      </a:r>
                      <a:r>
                        <a:rPr lang="en-US" sz="2000" b="1" cap="none" spc="0" dirty="0">
                          <a:solidFill>
                            <a:srgbClr val="FF0000"/>
                          </a:solidFill>
                          <a:effectLst/>
                          <a:latin typeface="Times New Roman" panose="02020603050405020304" pitchFamily="18" charset="0"/>
                          <a:cs typeface="Times New Roman" panose="02020603050405020304" pitchFamily="18" charset="0"/>
                        </a:rPr>
                        <a:t>, </a:t>
                      </a:r>
                      <a:r>
                        <a:rPr lang="en-US" sz="2000" b="1" cap="none" spc="0" dirty="0" err="1">
                          <a:solidFill>
                            <a:srgbClr val="FF0000"/>
                          </a:solidFill>
                          <a:effectLst/>
                          <a:latin typeface="Times New Roman" panose="02020603050405020304" pitchFamily="18" charset="0"/>
                          <a:cs typeface="Times New Roman" panose="02020603050405020304" pitchFamily="18" charset="0"/>
                        </a:rPr>
                        <a:t>vật</a:t>
                      </a:r>
                      <a:r>
                        <a:rPr lang="en-US" sz="2000" b="1" cap="none" spc="0" dirty="0">
                          <a:solidFill>
                            <a:srgbClr val="FF0000"/>
                          </a:solidFill>
                          <a:effectLst/>
                          <a:latin typeface="Times New Roman" panose="02020603050405020304" pitchFamily="18" charset="0"/>
                          <a:cs typeface="Times New Roman" panose="02020603050405020304" pitchFamily="18" charset="0"/>
                        </a:rPr>
                        <a:t> </a:t>
                      </a:r>
                      <a:r>
                        <a:rPr lang="en-US" sz="2000" b="1" cap="none" spc="0" dirty="0" err="1">
                          <a:solidFill>
                            <a:srgbClr val="FF0000"/>
                          </a:solidFill>
                          <a:effectLst/>
                          <a:latin typeface="Times New Roman" panose="02020603050405020304" pitchFamily="18" charset="0"/>
                          <a:cs typeface="Times New Roman" panose="02020603050405020304" pitchFamily="18" charset="0"/>
                        </a:rPr>
                        <a:t>dụng</a:t>
                      </a:r>
                      <a:endParaRPr lang="en-US" sz="2000" b="1" cap="none" spc="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chemeClr val="bg1">
                        <a:lumMod val="50000"/>
                        <a:alpha val="45098"/>
                      </a:schemeClr>
                    </a:solidFill>
                  </a:tcPr>
                </a:tc>
                <a:tc>
                  <a:txBody>
                    <a:bodyPr/>
                    <a:lstStyle/>
                    <a:p>
                      <a:pPr algn="ctr">
                        <a:lnSpc>
                          <a:spcPct val="140000"/>
                        </a:lnSpc>
                        <a:spcBef>
                          <a:spcPts val="600"/>
                        </a:spcBef>
                        <a:spcAft>
                          <a:spcPts val="600"/>
                        </a:spcAft>
                      </a:pPr>
                      <a:r>
                        <a:rPr lang="en-US" sz="2000" cap="none" spc="0" dirty="0" err="1">
                          <a:solidFill>
                            <a:srgbClr val="C00000"/>
                          </a:solidFill>
                          <a:effectLst/>
                          <a:latin typeface="Times New Roman" panose="02020603050405020304" pitchFamily="18" charset="0"/>
                          <a:cs typeface="Times New Roman" panose="02020603050405020304" pitchFamily="18" charset="0"/>
                        </a:rPr>
                        <a:t>Hiện</a:t>
                      </a:r>
                      <a:r>
                        <a:rPr lang="en-US" sz="2000" cap="none" spc="0" dirty="0">
                          <a:solidFill>
                            <a:srgbClr val="C00000"/>
                          </a:solidFill>
                          <a:effectLst/>
                          <a:latin typeface="Times New Roman" panose="02020603050405020304" pitchFamily="18" charset="0"/>
                          <a:cs typeface="Times New Roman" panose="02020603050405020304" pitchFamily="18" charset="0"/>
                        </a:rPr>
                        <a:t> </a:t>
                      </a:r>
                      <a:r>
                        <a:rPr lang="en-US" sz="2000" cap="none" spc="0" dirty="0" err="1">
                          <a:solidFill>
                            <a:srgbClr val="C00000"/>
                          </a:solidFill>
                          <a:effectLst/>
                          <a:latin typeface="Times New Roman" panose="02020603050405020304" pitchFamily="18" charset="0"/>
                          <a:cs typeface="Times New Roman" panose="02020603050405020304" pitchFamily="18" charset="0"/>
                        </a:rPr>
                        <a:t>tượng</a:t>
                      </a:r>
                      <a:r>
                        <a:rPr lang="en-US" sz="2000" cap="none" spc="0" dirty="0">
                          <a:solidFill>
                            <a:srgbClr val="C00000"/>
                          </a:solidFill>
                          <a:effectLst/>
                          <a:latin typeface="Times New Roman" panose="02020603050405020304" pitchFamily="18" charset="0"/>
                          <a:cs typeface="Times New Roman" panose="02020603050405020304" pitchFamily="18" charset="0"/>
                        </a:rPr>
                        <a:t> </a:t>
                      </a:r>
                      <a:r>
                        <a:rPr lang="en-US" sz="2000" cap="none" spc="0" dirty="0" err="1">
                          <a:solidFill>
                            <a:srgbClr val="C00000"/>
                          </a:solidFill>
                          <a:effectLst/>
                          <a:latin typeface="Times New Roman" panose="02020603050405020304" pitchFamily="18" charset="0"/>
                          <a:cs typeface="Times New Roman" panose="02020603050405020304" pitchFamily="18" charset="0"/>
                        </a:rPr>
                        <a:t>quan</a:t>
                      </a:r>
                      <a:r>
                        <a:rPr lang="en-US" sz="2000" cap="none" spc="0" dirty="0">
                          <a:solidFill>
                            <a:srgbClr val="C00000"/>
                          </a:solidFill>
                          <a:effectLst/>
                          <a:latin typeface="Times New Roman" panose="02020603050405020304" pitchFamily="18" charset="0"/>
                          <a:cs typeface="Times New Roman" panose="02020603050405020304" pitchFamily="18" charset="0"/>
                        </a:rPr>
                        <a:t> </a:t>
                      </a:r>
                      <a:r>
                        <a:rPr lang="en-US" sz="2000" cap="none" spc="0" dirty="0" err="1">
                          <a:solidFill>
                            <a:srgbClr val="C00000"/>
                          </a:solidFill>
                          <a:effectLst/>
                          <a:latin typeface="Times New Roman" panose="02020603050405020304" pitchFamily="18" charset="0"/>
                          <a:cs typeface="Times New Roman" panose="02020603050405020304" pitchFamily="18" charset="0"/>
                        </a:rPr>
                        <a:t>sát</a:t>
                      </a:r>
                      <a:endParaRPr lang="en-US" sz="2000" cap="none" spc="0" dirty="0">
                        <a:solidFill>
                          <a:srgbClr val="C00000"/>
                        </a:solidFill>
                        <a:effectLst/>
                        <a:latin typeface="Times New Roman" panose="02020603050405020304" pitchFamily="18" charset="0"/>
                        <a:cs typeface="Times New Roman" panose="02020603050405020304" pitchFamily="18" charset="0"/>
                      </a:endParaRPr>
                    </a:p>
                    <a:p>
                      <a:pPr algn="ctr">
                        <a:lnSpc>
                          <a:spcPct val="140000"/>
                        </a:lnSpc>
                        <a:spcBef>
                          <a:spcPts val="600"/>
                        </a:spcBef>
                        <a:spcAft>
                          <a:spcPts val="600"/>
                        </a:spcAft>
                      </a:pPr>
                      <a:r>
                        <a:rPr lang="en-US" sz="2000" cap="none" spc="0" dirty="0">
                          <a:solidFill>
                            <a:schemeClr val="tx1"/>
                          </a:solidFill>
                          <a:effectLst/>
                          <a:latin typeface="Times New Roman" panose="02020603050405020304" pitchFamily="18" charset="0"/>
                          <a:cs typeface="Times New Roman" panose="02020603050405020304" pitchFamily="18" charset="0"/>
                        </a:rPr>
                        <a:t>(</a:t>
                      </a:r>
                      <a:r>
                        <a:rPr lang="en-US" sz="2000" cap="none" spc="0" dirty="0" err="1">
                          <a:solidFill>
                            <a:schemeClr val="tx1"/>
                          </a:solidFill>
                          <a:effectLst/>
                          <a:latin typeface="Times New Roman" panose="02020603050405020304" pitchFamily="18" charset="0"/>
                          <a:cs typeface="Times New Roman" panose="02020603050405020304" pitchFamily="18" charset="0"/>
                        </a:rPr>
                        <a:t>bị</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ăn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mòn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hoen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gỉ</a:t>
                      </a:r>
                      <a:r>
                        <a:rPr lang="en-US" sz="2000" cap="none" spc="0" dirty="0">
                          <a:solidFill>
                            <a:schemeClr val="tx1"/>
                          </a:solidFill>
                          <a:effectLst/>
                          <a:latin typeface="Times New Roman" panose="02020603050405020304" pitchFamily="18" charset="0"/>
                          <a:cs typeface="Times New Roman" panose="02020603050405020304" pitchFamily="18" charset="0"/>
                        </a:rPr>
                        <a:t>)</a:t>
                      </a:r>
                      <a:endParaRPr lang="en-US"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lnSpc>
                          <a:spcPct val="140000"/>
                        </a:lnSpc>
                        <a:spcBef>
                          <a:spcPts val="600"/>
                        </a:spcBef>
                        <a:spcAft>
                          <a:spcPts val="600"/>
                        </a:spcAft>
                      </a:pPr>
                      <a:r>
                        <a:rPr lang="en-US" sz="2000" cap="none" spc="0" dirty="0" err="1">
                          <a:solidFill>
                            <a:srgbClr val="C00000"/>
                          </a:solidFill>
                          <a:effectLst/>
                          <a:latin typeface="Times New Roman" panose="02020603050405020304" pitchFamily="18" charset="0"/>
                          <a:cs typeface="Times New Roman" panose="02020603050405020304" pitchFamily="18" charset="0"/>
                        </a:rPr>
                        <a:t>Nguyên</a:t>
                      </a:r>
                      <a:r>
                        <a:rPr lang="en-US" sz="2000" cap="none" spc="0" dirty="0">
                          <a:solidFill>
                            <a:srgbClr val="C00000"/>
                          </a:solidFill>
                          <a:effectLst/>
                          <a:latin typeface="Times New Roman" panose="02020603050405020304" pitchFamily="18" charset="0"/>
                          <a:cs typeface="Times New Roman" panose="02020603050405020304" pitchFamily="18" charset="0"/>
                        </a:rPr>
                        <a:t> </a:t>
                      </a:r>
                      <a:r>
                        <a:rPr lang="en-US" sz="2000" cap="none" spc="0" dirty="0" err="1">
                          <a:solidFill>
                            <a:srgbClr val="C00000"/>
                          </a:solidFill>
                          <a:effectLst/>
                          <a:latin typeface="Times New Roman" panose="02020603050405020304" pitchFamily="18" charset="0"/>
                          <a:cs typeface="Times New Roman" panose="02020603050405020304" pitchFamily="18" charset="0"/>
                        </a:rPr>
                        <a:t>nhân</a:t>
                      </a:r>
                      <a:endParaRPr lang="en-US" sz="2000" cap="none" spc="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chemeClr val="bg1">
                        <a:lumMod val="50000"/>
                        <a:alpha val="45098"/>
                      </a:schemeClr>
                    </a:solidFill>
                  </a:tcPr>
                </a:tc>
                <a:extLst>
                  <a:ext uri="{0D108BD9-81ED-4DB2-BD59-A6C34878D82A}">
                    <a16:rowId xmlns:a16="http://schemas.microsoft.com/office/drawing/2014/main" val="718837598"/>
                  </a:ext>
                </a:extLst>
              </a:tr>
              <a:tr h="1059372">
                <a:tc>
                  <a:txBody>
                    <a:bodyPr/>
                    <a:lstStyle/>
                    <a:p>
                      <a:pPr>
                        <a:lnSpc>
                          <a:spcPct val="140000"/>
                        </a:lnSpc>
                        <a:spcBef>
                          <a:spcPts val="600"/>
                        </a:spcBef>
                        <a:spcAft>
                          <a:spcPts val="600"/>
                        </a:spcAft>
                      </a:pPr>
                      <a:r>
                        <a:rPr lang="en-US" sz="2000" b="1" cap="none" spc="0" dirty="0" err="1">
                          <a:solidFill>
                            <a:schemeClr val="tx1"/>
                          </a:solidFill>
                          <a:effectLst/>
                          <a:latin typeface="Times New Roman" panose="02020603050405020304" pitchFamily="18" charset="0"/>
                          <a:cs typeface="Times New Roman" panose="02020603050405020304" pitchFamily="18" charset="0"/>
                        </a:rPr>
                        <a:t>Cầu</a:t>
                      </a:r>
                      <a:r>
                        <a:rPr lang="en-US" sz="2000" b="1" cap="none" spc="0" dirty="0">
                          <a:solidFill>
                            <a:schemeClr val="tx1"/>
                          </a:solidFill>
                          <a:effectLst/>
                          <a:latin typeface="Times New Roman" panose="02020603050405020304" pitchFamily="18" charset="0"/>
                          <a:cs typeface="Times New Roman" panose="02020603050405020304" pitchFamily="18" charset="0"/>
                        </a:rPr>
                        <a:t> </a:t>
                      </a:r>
                      <a:r>
                        <a:rPr lang="en-US" sz="2000" b="1" cap="none" spc="0" dirty="0" err="1">
                          <a:solidFill>
                            <a:schemeClr val="tx1"/>
                          </a:solidFill>
                          <a:effectLst/>
                          <a:latin typeface="Times New Roman" panose="02020603050405020304" pitchFamily="18" charset="0"/>
                          <a:cs typeface="Times New Roman" panose="02020603050405020304" pitchFamily="18" charset="0"/>
                        </a:rPr>
                        <a:t>sắt</a:t>
                      </a:r>
                      <a:endParaRPr lang="en-US" sz="20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bg1">
                        <a:lumMod val="50000"/>
                        <a:alpha val="34902"/>
                      </a:schemeClr>
                    </a:solidFill>
                  </a:tcPr>
                </a:tc>
                <a:tc>
                  <a:txBody>
                    <a:bodyPr/>
                    <a:lstStyle/>
                    <a:p>
                      <a:pPr algn="just">
                        <a:lnSpc>
                          <a:spcPct val="140000"/>
                        </a:lnSpc>
                        <a:spcBef>
                          <a:spcPts val="600"/>
                        </a:spcBef>
                        <a:spcAft>
                          <a:spcPts val="600"/>
                        </a:spcAft>
                      </a:pPr>
                      <a:r>
                        <a:rPr lang="en-US" sz="2000" cap="none" spc="0" dirty="0" err="1">
                          <a:solidFill>
                            <a:schemeClr val="tx1"/>
                          </a:solidFill>
                          <a:effectLst/>
                          <a:latin typeface="Times New Roman" panose="02020603050405020304" pitchFamily="18" charset="0"/>
                          <a:cs typeface="Times New Roman" panose="02020603050405020304" pitchFamily="18" charset="0"/>
                        </a:rPr>
                        <a:t>bị</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ăn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mòn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hoen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gỉ</a:t>
                      </a:r>
                      <a:endParaRPr lang="en-US"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just">
                        <a:lnSpc>
                          <a:spcPct val="140000"/>
                        </a:lnSpc>
                        <a:spcBef>
                          <a:spcPts val="600"/>
                        </a:spcBef>
                        <a:spcAft>
                          <a:spcPts val="600"/>
                        </a:spcAft>
                      </a:pPr>
                      <a:r>
                        <a:rPr lang="vi-VN" sz="2000" cap="none" spc="0" dirty="0">
                          <a:solidFill>
                            <a:schemeClr val="tx1"/>
                          </a:solidFill>
                          <a:effectLst/>
                          <a:latin typeface="Times New Roman" panose="02020603050405020304" pitchFamily="18" charset="0"/>
                          <a:cs typeface="Times New Roman" panose="02020603050405020304" pitchFamily="18" charset="0"/>
                        </a:rPr>
                        <a:t>môi trường không khí</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hoặc</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mưa</a:t>
                      </a:r>
                      <a:r>
                        <a:rPr lang="en-US" sz="2000" cap="none" spc="0" dirty="0">
                          <a:solidFill>
                            <a:schemeClr val="tx1"/>
                          </a:solidFill>
                          <a:effectLst/>
                          <a:latin typeface="Times New Roman" panose="02020603050405020304" pitchFamily="18" charset="0"/>
                          <a:cs typeface="Times New Roman" panose="02020603050405020304" pitchFamily="18" charset="0"/>
                        </a:rPr>
                        <a:t> acid</a:t>
                      </a:r>
                      <a:endParaRPr lang="en-US"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bg1">
                        <a:lumMod val="75000"/>
                      </a:schemeClr>
                    </a:solidFill>
                  </a:tcPr>
                </a:tc>
                <a:extLst>
                  <a:ext uri="{0D108BD9-81ED-4DB2-BD59-A6C34878D82A}">
                    <a16:rowId xmlns:a16="http://schemas.microsoft.com/office/drawing/2014/main" val="795842241"/>
                  </a:ext>
                </a:extLst>
              </a:tr>
              <a:tr h="689395">
                <a:tc>
                  <a:txBody>
                    <a:bodyPr/>
                    <a:lstStyle/>
                    <a:p>
                      <a:pPr>
                        <a:lnSpc>
                          <a:spcPct val="140000"/>
                        </a:lnSpc>
                        <a:spcBef>
                          <a:spcPts val="600"/>
                        </a:spcBef>
                        <a:spcAft>
                          <a:spcPts val="600"/>
                        </a:spcAft>
                      </a:pPr>
                      <a:r>
                        <a:rPr lang="en-US" sz="2000" b="1" cap="none" spc="0" dirty="0" err="1">
                          <a:solidFill>
                            <a:schemeClr val="tx1"/>
                          </a:solidFill>
                          <a:effectLst/>
                          <a:latin typeface="Times New Roman" panose="02020603050405020304" pitchFamily="18" charset="0"/>
                          <a:cs typeface="Times New Roman" panose="02020603050405020304" pitchFamily="18" charset="0"/>
                        </a:rPr>
                        <a:t>Vỏ</a:t>
                      </a:r>
                      <a:r>
                        <a:rPr lang="en-US" sz="2000" b="1" cap="none" spc="0" dirty="0">
                          <a:solidFill>
                            <a:schemeClr val="tx1"/>
                          </a:solidFill>
                          <a:effectLst/>
                          <a:latin typeface="Times New Roman" panose="02020603050405020304" pitchFamily="18" charset="0"/>
                          <a:cs typeface="Times New Roman" panose="02020603050405020304" pitchFamily="18" charset="0"/>
                        </a:rPr>
                        <a:t> </a:t>
                      </a:r>
                      <a:r>
                        <a:rPr lang="en-US" sz="2000" b="1" cap="none" spc="0" dirty="0" err="1">
                          <a:solidFill>
                            <a:schemeClr val="tx1"/>
                          </a:solidFill>
                          <a:effectLst/>
                          <a:latin typeface="Times New Roman" panose="02020603050405020304" pitchFamily="18" charset="0"/>
                          <a:cs typeface="Times New Roman" panose="02020603050405020304" pitchFamily="18" charset="0"/>
                        </a:rPr>
                        <a:t>tàu</a:t>
                      </a:r>
                      <a:r>
                        <a:rPr lang="en-US" sz="2000" b="1" cap="none" spc="0" dirty="0">
                          <a:solidFill>
                            <a:schemeClr val="tx1"/>
                          </a:solidFill>
                          <a:effectLst/>
                          <a:latin typeface="Times New Roman" panose="02020603050405020304" pitchFamily="18" charset="0"/>
                          <a:cs typeface="Times New Roman" panose="02020603050405020304" pitchFamily="18" charset="0"/>
                        </a:rPr>
                        <a:t> </a:t>
                      </a:r>
                      <a:r>
                        <a:rPr lang="en-US" sz="2000" b="1" cap="none" spc="0" dirty="0" err="1">
                          <a:solidFill>
                            <a:schemeClr val="tx1"/>
                          </a:solidFill>
                          <a:effectLst/>
                          <a:latin typeface="Times New Roman" panose="02020603050405020304" pitchFamily="18" charset="0"/>
                          <a:cs typeface="Times New Roman" panose="02020603050405020304" pitchFamily="18" charset="0"/>
                        </a:rPr>
                        <a:t>biển</a:t>
                      </a:r>
                      <a:endParaRPr lang="en-US" sz="20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chemeClr val="bg1">
                        <a:lumMod val="50000"/>
                        <a:alpha val="45098"/>
                      </a:schemeClr>
                    </a:solidFill>
                  </a:tcPr>
                </a:tc>
                <a:tc>
                  <a:txBody>
                    <a:bodyPr/>
                    <a:lstStyle/>
                    <a:p>
                      <a:pPr algn="just">
                        <a:lnSpc>
                          <a:spcPct val="140000"/>
                        </a:lnSpc>
                        <a:spcBef>
                          <a:spcPts val="600"/>
                        </a:spcBef>
                        <a:spcAft>
                          <a:spcPts val="600"/>
                        </a:spcAft>
                      </a:pPr>
                      <a:r>
                        <a:rPr lang="en-US" sz="2000" cap="none" spc="0">
                          <a:solidFill>
                            <a:schemeClr val="tx1"/>
                          </a:solidFill>
                          <a:effectLst/>
                          <a:latin typeface="Times New Roman" panose="02020603050405020304" pitchFamily="18" charset="0"/>
                          <a:cs typeface="Times New Roman" panose="02020603050405020304" pitchFamily="18" charset="0"/>
                        </a:rPr>
                        <a:t>bị ăn mòn, hoen gỉ</a:t>
                      </a:r>
                      <a:endParaRPr lang="en-US" sz="20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just">
                        <a:lnSpc>
                          <a:spcPct val="140000"/>
                        </a:lnSpc>
                        <a:spcBef>
                          <a:spcPts val="600"/>
                        </a:spcBef>
                        <a:spcAft>
                          <a:spcPts val="600"/>
                        </a:spcAft>
                      </a:pPr>
                      <a:r>
                        <a:rPr lang="vi-VN" sz="2000" cap="none" spc="0" dirty="0">
                          <a:solidFill>
                            <a:schemeClr val="tx1"/>
                          </a:solidFill>
                          <a:effectLst/>
                          <a:latin typeface="Times New Roman" panose="02020603050405020304" pitchFamily="18" charset="0"/>
                          <a:cs typeface="Times New Roman" panose="02020603050405020304" pitchFamily="18" charset="0"/>
                        </a:rPr>
                        <a:t>môi trường nước biển</a:t>
                      </a:r>
                      <a:endParaRPr lang="en-US"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chemeClr val="bg1">
                        <a:lumMod val="85000"/>
                      </a:schemeClr>
                    </a:solidFill>
                  </a:tcPr>
                </a:tc>
                <a:extLst>
                  <a:ext uri="{0D108BD9-81ED-4DB2-BD59-A6C34878D82A}">
                    <a16:rowId xmlns:a16="http://schemas.microsoft.com/office/drawing/2014/main" val="2993153677"/>
                  </a:ext>
                </a:extLst>
              </a:tr>
              <a:tr h="689395">
                <a:tc>
                  <a:txBody>
                    <a:bodyPr/>
                    <a:lstStyle/>
                    <a:p>
                      <a:pPr>
                        <a:lnSpc>
                          <a:spcPct val="140000"/>
                        </a:lnSpc>
                        <a:spcBef>
                          <a:spcPts val="600"/>
                        </a:spcBef>
                        <a:spcAft>
                          <a:spcPts val="600"/>
                        </a:spcAft>
                      </a:pPr>
                      <a:r>
                        <a:rPr lang="vi-VN" sz="2000" b="1" cap="none" spc="0" dirty="0">
                          <a:solidFill>
                            <a:schemeClr val="tx1"/>
                          </a:solidFill>
                          <a:effectLst/>
                          <a:latin typeface="Times New Roman" panose="02020603050405020304" pitchFamily="18" charset="0"/>
                          <a:cs typeface="Times New Roman" panose="02020603050405020304" pitchFamily="18" charset="0"/>
                        </a:rPr>
                        <a:t>Bộ phận xích xe đạp</a:t>
                      </a:r>
                      <a:endParaRPr lang="en-US" sz="20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bg1">
                        <a:lumMod val="50000"/>
                        <a:alpha val="34902"/>
                      </a:schemeClr>
                    </a:solidFill>
                  </a:tcPr>
                </a:tc>
                <a:tc>
                  <a:txBody>
                    <a:bodyPr/>
                    <a:lstStyle/>
                    <a:p>
                      <a:pPr>
                        <a:lnSpc>
                          <a:spcPct val="107000"/>
                        </a:lnSpc>
                        <a:spcBef>
                          <a:spcPts val="600"/>
                        </a:spcBef>
                        <a:spcAft>
                          <a:spcPts val="600"/>
                        </a:spcAft>
                      </a:pPr>
                      <a:r>
                        <a:rPr lang="vi-VN" sz="2000" cap="none" spc="0" dirty="0">
                          <a:solidFill>
                            <a:schemeClr val="tx1"/>
                          </a:solidFill>
                          <a:effectLst/>
                          <a:latin typeface="Times New Roman" panose="02020603050405020304" pitchFamily="18" charset="0"/>
                          <a:cs typeface="Times New Roman" panose="02020603050405020304" pitchFamily="18" charset="0"/>
                        </a:rPr>
                        <a:t>bị ăn mòn, hoen gỉ</a:t>
                      </a:r>
                      <a:endParaRPr lang="en-US" sz="2000" cap="none" spc="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Bef>
                          <a:spcPts val="600"/>
                        </a:spcBef>
                        <a:spcAft>
                          <a:spcPts val="600"/>
                        </a:spcAft>
                      </a:pPr>
                      <a:r>
                        <a:rPr lang="vi-VN" sz="2000" cap="none" spc="0" dirty="0">
                          <a:solidFill>
                            <a:schemeClr val="tx1"/>
                          </a:solidFill>
                          <a:effectLst/>
                          <a:latin typeface="Times New Roman" panose="02020603050405020304" pitchFamily="18" charset="0"/>
                          <a:cs typeface="Times New Roman" panose="02020603050405020304" pitchFamily="18" charset="0"/>
                        </a:rPr>
                        <a:t>bởi oxygen trong không khí</a:t>
                      </a:r>
                      <a:endParaRPr lang="en-US" sz="2000" cap="none" spc="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bg1">
                        <a:lumMod val="75000"/>
                      </a:schemeClr>
                    </a:solidFill>
                  </a:tcPr>
                </a:tc>
                <a:extLst>
                  <a:ext uri="{0D108BD9-81ED-4DB2-BD59-A6C34878D82A}">
                    <a16:rowId xmlns:a16="http://schemas.microsoft.com/office/drawing/2014/main" val="794685844"/>
                  </a:ext>
                </a:extLst>
              </a:tr>
            </a:tbl>
          </a:graphicData>
        </a:graphic>
      </p:graphicFrame>
    </p:spTree>
    <p:extLst>
      <p:ext uri="{BB962C8B-B14F-4D97-AF65-F5344CB8AC3E}">
        <p14:creationId xmlns:p14="http://schemas.microsoft.com/office/powerpoint/2010/main" val="154860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1E2CAB-27BF-443D-9E80-5AF0FFF63A52}"/>
              </a:ext>
            </a:extLst>
          </p:cNvPr>
          <p:cNvSpPr txBox="1"/>
          <p:nvPr/>
        </p:nvSpPr>
        <p:spPr>
          <a:xfrm>
            <a:off x="351348" y="2275786"/>
            <a:ext cx="8140262" cy="1061188"/>
          </a:xfrm>
          <a:prstGeom prst="rect">
            <a:avLst/>
          </a:prstGeom>
          <a:noFill/>
        </p:spPr>
        <p:txBody>
          <a:bodyPr wrap="square">
            <a:spAutoFit/>
          </a:bodyPr>
          <a:lstStyle/>
          <a:p>
            <a:pPr algn="just">
              <a:lnSpc>
                <a:spcPct val="107000"/>
              </a:lnSpc>
              <a:spcBef>
                <a:spcPts val="600"/>
              </a:spcBef>
              <a:spcAft>
                <a:spcPts val="600"/>
              </a:spcAf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r>
              <a:rPr lang="vi-VN" sz="2800" i="1" dirty="0">
                <a:solidFill>
                  <a:srgbClr val="0000FF"/>
                </a:solidFill>
                <a:effectLst/>
                <a:latin typeface="Times New Roman" panose="02020603050405020304" pitchFamily="18" charset="0"/>
                <a:ea typeface="Arial" panose="020B0604020202020204" pitchFamily="34" charset="0"/>
              </a:rPr>
              <a:t>Mỗi loại vật liệu đều có những tính chất riêng.</a:t>
            </a:r>
            <a:endParaRPr lang="en-US" sz="2800" i="1" dirty="0">
              <a:solidFill>
                <a:srgbClr val="0000FF"/>
              </a:solidFill>
            </a:endParaRPr>
          </a:p>
        </p:txBody>
      </p:sp>
      <p:sp>
        <p:nvSpPr>
          <p:cNvPr id="6" name="Rectangle 1">
            <a:extLst>
              <a:ext uri="{FF2B5EF4-FFF2-40B4-BE49-F238E27FC236}">
                <a16:creationId xmlns:a16="http://schemas.microsoft.com/office/drawing/2014/main" id="{10D23648-538A-4381-8B13-1A405E9DDFF2}"/>
              </a:ext>
            </a:extLst>
          </p:cNvPr>
          <p:cNvSpPr>
            <a:spLocks noChangeArrowheads="1"/>
          </p:cNvSpPr>
          <p:nvPr/>
        </p:nvSpPr>
        <p:spPr bwMode="auto">
          <a:xfrm>
            <a:off x="89338" y="1539765"/>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a:ln>
                  <a:noFill/>
                </a:ln>
                <a:solidFill>
                  <a:srgbClr val="C00000"/>
                </a:solidFill>
                <a:effectLst/>
                <a:latin typeface="Times New Roman" panose="02020603050405020304" pitchFamily="18" charset="0"/>
                <a:ea typeface="+mj-ea"/>
                <a:cs typeface="Times New Roman" panose="02020603050405020304" pitchFamily="18" charset="0"/>
              </a:rPr>
              <a:t>II. </a:t>
            </a:r>
            <a:r>
              <a:rPr lang="en-US" altLang="en-US" sz="2800" b="1">
                <a:solidFill>
                  <a:srgbClr val="C00000"/>
                </a:solidFill>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
        <p:nvSpPr>
          <p:cNvPr id="7" name="Hộp_Văn_Bản 7">
            <a:extLst>
              <a:ext uri="{FF2B5EF4-FFF2-40B4-BE49-F238E27FC236}">
                <a16:creationId xmlns:a16="http://schemas.microsoft.com/office/drawing/2014/main" id="{4D4182F4-8A41-4B72-9E12-7CD827EAC107}"/>
              </a:ext>
            </a:extLst>
          </p:cNvPr>
          <p:cNvSpPr txBox="1"/>
          <p:nvPr/>
        </p:nvSpPr>
        <p:spPr>
          <a:xfrm>
            <a:off x="207859" y="42812"/>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8" name="Rectangle 1">
            <a:extLst>
              <a:ext uri="{FF2B5EF4-FFF2-40B4-BE49-F238E27FC236}">
                <a16:creationId xmlns:a16="http://schemas.microsoft.com/office/drawing/2014/main" id="{708884E4-8062-4EB9-A13D-A01948CD5C3C}"/>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a:ln>
                  <a:noFill/>
                </a:ln>
                <a:effectLst/>
                <a:latin typeface="Times New Roman" panose="02020603050405020304" pitchFamily="18" charset="0"/>
                <a:ea typeface="+mj-ea"/>
                <a:cs typeface="Times New Roman" panose="02020603050405020304" pitchFamily="18" charset="0"/>
              </a:rPr>
              <a:t>I. </a:t>
            </a:r>
            <a:r>
              <a:rPr lang="en-US" altLang="en-US" sz="2800" b="1">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11" name="TextBox 10">
            <a:extLst>
              <a:ext uri="{FF2B5EF4-FFF2-40B4-BE49-F238E27FC236}">
                <a16:creationId xmlns:a16="http://schemas.microsoft.com/office/drawing/2014/main" id="{91AC8598-DB0B-4806-8827-ED251508ECC1}"/>
              </a:ext>
            </a:extLst>
          </p:cNvPr>
          <p:cNvSpPr txBox="1"/>
          <p:nvPr/>
        </p:nvSpPr>
        <p:spPr>
          <a:xfrm>
            <a:off x="304800" y="3360220"/>
            <a:ext cx="8140262" cy="4054828"/>
          </a:xfrm>
          <a:prstGeom prst="rect">
            <a:avLst/>
          </a:prstGeom>
          <a:noFill/>
        </p:spPr>
        <p:txBody>
          <a:bodyPr wrap="square">
            <a:spAutoFit/>
          </a:bodyPr>
          <a:lstStyle/>
          <a:p>
            <a:pPr algn="just">
              <a:lnSpc>
                <a:spcPct val="107000"/>
              </a:lnSpc>
              <a:spcBef>
                <a:spcPts val="600"/>
              </a:spcBef>
              <a:spcAft>
                <a:spcPts val="600"/>
              </a:spcAf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3:</a:t>
            </a:r>
          </a:p>
          <a:p>
            <a:pPr algn="just">
              <a:lnSpc>
                <a:spcPct val="107000"/>
              </a:lnSpc>
              <a:spcBef>
                <a:spcPts val="600"/>
              </a:spcBef>
              <a:spcAft>
                <a:spcPts val="600"/>
              </a:spcAft>
            </a:pPr>
            <a:r>
              <a:rPr lang="en-US" sz="2800" i="1" dirty="0" err="1">
                <a:solidFill>
                  <a:srgbClr val="0000FF"/>
                </a:solidFill>
                <a:effectLst/>
                <a:latin typeface="Times New Roman" panose="02020603050405020304" pitchFamily="18" charset="0"/>
                <a:cs typeface="Times New Roman" panose="02020603050405020304" pitchFamily="18" charset="0"/>
              </a:rPr>
              <a:t>Các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công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trình</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vật</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dụng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sử</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dụng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vật</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liệu</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làm</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bằng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kim</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loại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sẽ</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dễ</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bị</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hư</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hỏng</a:t>
            </a:r>
            <a:r>
              <a:rPr lang="en-US" sz="2800" i="1" dirty="0">
                <a:solidFill>
                  <a:srgbClr val="0000FF"/>
                </a:solidFill>
                <a:effectLst/>
                <a:latin typeface="Times New Roman" panose="02020603050405020304" pitchFamily="18" charset="0"/>
                <a:cs typeface="Times New Roman" panose="02020603050405020304" pitchFamily="18" charset="0"/>
              </a:rPr>
              <a:t>. Do </a:t>
            </a:r>
            <a:r>
              <a:rPr lang="en-US" sz="2800" i="1" dirty="0" err="1">
                <a:solidFill>
                  <a:srgbClr val="0000FF"/>
                </a:solidFill>
                <a:effectLst/>
                <a:latin typeface="Times New Roman" panose="02020603050405020304" pitchFamily="18" charset="0"/>
                <a:cs typeface="Times New Roman" panose="02020603050405020304" pitchFamily="18" charset="0"/>
              </a:rPr>
              <a:t>các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vật</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liệu</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này</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khi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tiếp</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xúc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với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môi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trường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chứa</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tác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nhân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ăn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mòn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như</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không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khí</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nước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biển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sẽ</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bị</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ăn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mòn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và</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hoen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gỉ</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bởi</a:t>
            </a:r>
            <a:r>
              <a:rPr lang="en-US" sz="2800" i="1" dirty="0">
                <a:solidFill>
                  <a:srgbClr val="0000FF"/>
                </a:solidFill>
                <a:effectLst/>
                <a:latin typeface="Times New Roman" panose="02020603050405020304" pitchFamily="18" charset="0"/>
                <a:cs typeface="Times New Roman" panose="02020603050405020304" pitchFamily="18" charset="0"/>
              </a:rPr>
              <a:t> oxygen trong </a:t>
            </a:r>
            <a:r>
              <a:rPr lang="en-US" sz="2800" i="1" dirty="0" err="1">
                <a:solidFill>
                  <a:srgbClr val="0000FF"/>
                </a:solidFill>
                <a:effectLst/>
                <a:latin typeface="Times New Roman" panose="02020603050405020304" pitchFamily="18" charset="0"/>
                <a:cs typeface="Times New Roman" panose="02020603050405020304" pitchFamily="18" charset="0"/>
              </a:rPr>
              <a:t>không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khí</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hình</a:t>
            </a:r>
            <a:r>
              <a:rPr lang="en-US" sz="2800" i="1" dirty="0">
                <a:solidFill>
                  <a:srgbClr val="0000FF"/>
                </a:solidFill>
                <a:effectLst/>
                <a:latin typeface="Times New Roman" panose="02020603050405020304" pitchFamily="18" charset="0"/>
                <a:cs typeface="Times New Roman" panose="02020603050405020304" pitchFamily="18" charset="0"/>
              </a:rPr>
              <a:t> 11.5), </a:t>
            </a:r>
            <a:r>
              <a:rPr lang="en-US" sz="2800" i="1" dirty="0" err="1">
                <a:solidFill>
                  <a:srgbClr val="0000FF"/>
                </a:solidFill>
                <a:effectLst/>
                <a:latin typeface="Times New Roman" panose="02020603050405020304" pitchFamily="18" charset="0"/>
                <a:cs typeface="Times New Roman" panose="02020603050405020304" pitchFamily="18" charset="0"/>
              </a:rPr>
              <a:t>mưa</a:t>
            </a:r>
            <a:r>
              <a:rPr lang="en-US" sz="2800" i="1" dirty="0">
                <a:solidFill>
                  <a:srgbClr val="0000FF"/>
                </a:solidFill>
                <a:effectLst/>
                <a:latin typeface="Times New Roman" panose="02020603050405020304" pitchFamily="18" charset="0"/>
                <a:cs typeface="Times New Roman" panose="02020603050405020304" pitchFamily="18" charset="0"/>
              </a:rPr>
              <a:t> acid (</a:t>
            </a:r>
            <a:r>
              <a:rPr lang="en-US" sz="2800" i="1" dirty="0" err="1">
                <a:solidFill>
                  <a:srgbClr val="0000FF"/>
                </a:solidFill>
                <a:effectLst/>
                <a:latin typeface="Times New Roman" panose="02020603050405020304" pitchFamily="18" charset="0"/>
                <a:cs typeface="Times New Roman" panose="02020603050405020304" pitchFamily="18" charset="0"/>
              </a:rPr>
              <a:t>hình</a:t>
            </a:r>
            <a:r>
              <a:rPr lang="en-US" sz="2800" i="1" dirty="0">
                <a:solidFill>
                  <a:srgbClr val="0000FF"/>
                </a:solidFill>
                <a:effectLst/>
                <a:latin typeface="Times New Roman" panose="02020603050405020304" pitchFamily="18" charset="0"/>
                <a:cs typeface="Times New Roman" panose="02020603050405020304" pitchFamily="18" charset="0"/>
              </a:rPr>
              <a:t> 11.3) </a:t>
            </a:r>
            <a:r>
              <a:rPr lang="en-US" sz="2800" i="1" dirty="0" err="1">
                <a:solidFill>
                  <a:srgbClr val="0000FF"/>
                </a:solidFill>
                <a:effectLst/>
                <a:latin typeface="Times New Roman" panose="02020603050405020304" pitchFamily="18" charset="0"/>
                <a:cs typeface="Times New Roman" panose="02020603050405020304" pitchFamily="18" charset="0"/>
              </a:rPr>
              <a:t>và</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môi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trường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nước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biển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hình</a:t>
            </a:r>
            <a:r>
              <a:rPr lang="en-US" sz="2800" i="1" dirty="0">
                <a:solidFill>
                  <a:srgbClr val="0000FF"/>
                </a:solidFill>
                <a:effectLst/>
                <a:latin typeface="Times New Roman" panose="02020603050405020304" pitchFamily="18" charset="0"/>
                <a:cs typeface="Times New Roman" panose="02020603050405020304" pitchFamily="18" charset="0"/>
              </a:rPr>
              <a:t> 11.4).</a:t>
            </a:r>
          </a:p>
          <a:p>
            <a:pPr algn="just">
              <a:lnSpc>
                <a:spcPct val="107000"/>
              </a:lnSpc>
              <a:spcBef>
                <a:spcPts val="600"/>
              </a:spcBef>
              <a:spcAft>
                <a:spcPts val="600"/>
              </a:spcAft>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199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A04BEF-52EC-4E4E-A554-CCC0CEE1B8E7}"/>
              </a:ext>
            </a:extLst>
          </p:cNvPr>
          <p:cNvSpPr txBox="1"/>
          <p:nvPr/>
        </p:nvSpPr>
        <p:spPr>
          <a:xfrm>
            <a:off x="257503" y="993228"/>
            <a:ext cx="8418787" cy="5515677"/>
          </a:xfrm>
          <a:prstGeom prst="rect">
            <a:avLst/>
          </a:prstGeom>
          <a:noFill/>
        </p:spPr>
        <p:txBody>
          <a:bodyPr wrap="square">
            <a:spAutoFit/>
          </a:bodyPr>
          <a:lstStyle/>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Mỗi nhóm một tổ và hoàn thành phiếu học tập số 4. (phần thí nghiệm 3,4)</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b="1" dirty="0">
                <a:effectLst/>
                <a:latin typeface="Times New Roman" panose="02020603050405020304" pitchFamily="18" charset="0"/>
                <a:ea typeface="Arial" panose="020B0604020202020204" pitchFamily="34" charset="0"/>
                <a:cs typeface="Times New Roman" panose="02020603050405020304" pitchFamily="18" charset="0"/>
              </a:rPr>
              <a:t>Dụng cụ</a:t>
            </a:r>
            <a:r>
              <a:rPr lang="vi-VN" sz="2500" dirty="0">
                <a:effectLst/>
                <a:latin typeface="Times New Roman" panose="02020603050405020304" pitchFamily="18" charset="0"/>
                <a:ea typeface="Arial" panose="020B0604020202020204" pitchFamily="34" charset="0"/>
                <a:cs typeface="Times New Roman" panose="02020603050405020304" pitchFamily="18" charset="0"/>
              </a:rPr>
              <a:t> : 3 Mẩu dây cao su, 3 cốc đựng, nước nóng, nước lạnh, xăng.</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b="1" dirty="0">
                <a:effectLst/>
                <a:latin typeface="Times New Roman" panose="02020603050405020304" pitchFamily="18" charset="0"/>
                <a:ea typeface="Arial" panose="020B0604020202020204" pitchFamily="34" charset="0"/>
                <a:cs typeface="Times New Roman" panose="02020603050405020304" pitchFamily="18" charset="0"/>
              </a:rPr>
              <a:t>Hướng dẫn cách tiến hành thí nghiệm</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 Bước 1 : Cho nước nóng, nước lạnh , xăng vào cốc đựng.</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 Bước 2: Cho mẩu dây cao su vào từng cốc và quan sát.</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 Bước 3 : Ghi kết quả hiện tượng quan sát được vào phiếu học tập</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Sau khi tiến hành thí nghiệm và hoàn thành phiếu học tập số 4, nhóm nào xung phong trình bày, sẽ có điểm cộng.</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21E9D47-C2A0-400F-9B6C-5160397A0B31}"/>
              </a:ext>
            </a:extLst>
          </p:cNvPr>
          <p:cNvSpPr txBox="1"/>
          <p:nvPr/>
        </p:nvSpPr>
        <p:spPr>
          <a:xfrm>
            <a:off x="257503" y="248886"/>
            <a:ext cx="5665075" cy="523220"/>
          </a:xfrm>
          <a:prstGeom prst="rect">
            <a:avLst/>
          </a:prstGeom>
          <a:noFill/>
        </p:spPr>
        <p:txBody>
          <a:bodyPr wrap="square">
            <a:spAutoFit/>
          </a:bodyPr>
          <a:lstStyle/>
          <a:p>
            <a:r>
              <a:rPr lang="vi-VN" sz="2800" b="1" dirty="0">
                <a:solidFill>
                  <a:srgbClr val="7030A0"/>
                </a:solidFill>
                <a:effectLst/>
                <a:latin typeface="Times New Roman" panose="02020603050405020304" pitchFamily="18" charset="0"/>
                <a:ea typeface="Arial" panose="020B0604020202020204" pitchFamily="34" charset="0"/>
              </a:rPr>
              <a:t>Khảo sát tính chất của cao su</a:t>
            </a:r>
            <a:endParaRPr lang="en-US" sz="2800" dirty="0"/>
          </a:p>
        </p:txBody>
      </p:sp>
    </p:spTree>
    <p:extLst>
      <p:ext uri="{BB962C8B-B14F-4D97-AF65-F5344CB8AC3E}">
        <p14:creationId xmlns:p14="http://schemas.microsoft.com/office/powerpoint/2010/main" val="1659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hape 953">
            <a:extLst>
              <a:ext uri="{FF2B5EF4-FFF2-40B4-BE49-F238E27FC236}">
                <a16:creationId xmlns:a16="http://schemas.microsoft.com/office/drawing/2014/main" id="{2BDA28E8-FF3C-4036-B1F7-F7F499528F6F}"/>
              </a:ext>
            </a:extLst>
          </p:cNvPr>
          <p:cNvPicPr/>
          <p:nvPr/>
        </p:nvPicPr>
        <p:blipFill rotWithShape="1">
          <a:blip r:embed="rId2"/>
          <a:srcRect l="20236" r="26324"/>
          <a:stretch/>
        </p:blipFill>
        <p:spPr>
          <a:xfrm>
            <a:off x="2" y="1"/>
            <a:ext cx="2771774"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8" name="TextBox 7">
            <a:extLst>
              <a:ext uri="{FF2B5EF4-FFF2-40B4-BE49-F238E27FC236}">
                <a16:creationId xmlns:a16="http://schemas.microsoft.com/office/drawing/2014/main" id="{B5730512-2BE1-4C74-B2ED-B26A172476AA}"/>
              </a:ext>
            </a:extLst>
          </p:cNvPr>
          <p:cNvSpPr txBox="1"/>
          <p:nvPr/>
        </p:nvSpPr>
        <p:spPr>
          <a:xfrm>
            <a:off x="2914928" y="628612"/>
            <a:ext cx="2857500" cy="4101042"/>
          </a:xfrm>
          <a:prstGeom prst="rect">
            <a:avLst/>
          </a:prstGeom>
        </p:spPr>
        <p:txBody>
          <a:bodyPr vert="horz" lIns="91440" tIns="45720" rIns="91440" bIns="45720" rtlCol="0">
            <a:normAutofit/>
          </a:bodyPr>
          <a:lstStyle/>
          <a:p>
            <a:pPr indent="-228600" defTabSz="914400">
              <a:lnSpc>
                <a:spcPct val="90000"/>
              </a:lnSpc>
              <a:spcBef>
                <a:spcPts val="600"/>
              </a:spcBef>
              <a:spcAft>
                <a:spcPts val="600"/>
              </a:spcAft>
              <a:buFont typeface="Arial" panose="020B0604020202020204" pitchFamily="34" charset="0"/>
              <a:buChar char="•"/>
            </a:pPr>
            <a:r>
              <a:rPr lang="en-US" sz="1700" dirty="0" err="1">
                <a:solidFill>
                  <a:schemeClr val="tx1">
                    <a:lumMod val="85000"/>
                    <a:lumOff val="15000"/>
                  </a:schemeClr>
                </a:solidFill>
              </a:rPr>
              <a:t>T</a:t>
            </a:r>
            <a:r>
              <a:rPr lang="en-US" sz="1700" dirty="0" err="1">
                <a:solidFill>
                  <a:schemeClr val="tx1">
                    <a:lumMod val="85000"/>
                    <a:lumOff val="15000"/>
                  </a:schemeClr>
                </a:solidFill>
                <a:effectLst/>
              </a:rPr>
              <a:t>rả</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lời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câu</a:t>
            </a:r>
            <a:r>
              <a:rPr lang="en-US" sz="1700" dirty="0">
                <a:solidFill>
                  <a:schemeClr val="tx1">
                    <a:lumMod val="85000"/>
                    <a:lumOff val="15000"/>
                  </a:schemeClr>
                </a:solidFill>
                <a:effectLst/>
              </a:rPr>
              <a:t> 8,9,10 trong SGK</a:t>
            </a:r>
          </a:p>
          <a:p>
            <a:pPr indent="-228600" defTabSz="914400">
              <a:lnSpc>
                <a:spcPct val="90000"/>
              </a:lnSpc>
              <a:spcBef>
                <a:spcPts val="600"/>
              </a:spcBef>
              <a:spcAft>
                <a:spcPts val="600"/>
              </a:spcAft>
              <a:buFont typeface="Arial" panose="020B0604020202020204" pitchFamily="34" charset="0"/>
              <a:buChar char="•"/>
            </a:pPr>
            <a:r>
              <a:rPr lang="en-US" sz="1700" dirty="0">
                <a:solidFill>
                  <a:schemeClr val="tx1">
                    <a:lumMod val="85000"/>
                    <a:lumOff val="15000"/>
                  </a:schemeClr>
                </a:solidFill>
                <a:effectLst/>
              </a:rPr>
              <a:t>8. </a:t>
            </a:r>
            <a:r>
              <a:rPr lang="en-US" sz="1700" dirty="0" err="1">
                <a:solidFill>
                  <a:schemeClr val="tx1">
                    <a:lumMod val="85000"/>
                    <a:lumOff val="15000"/>
                  </a:schemeClr>
                </a:solidFill>
                <a:effectLst/>
              </a:rPr>
              <a:t>Đập</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quả</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bóng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cao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su</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xuống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mặt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đường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hoặc</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ném</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vào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tường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sẽ</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xảy</a:t>
            </a:r>
            <a:r>
              <a:rPr lang="en-US" sz="1700" dirty="0">
                <a:solidFill>
                  <a:schemeClr val="tx1">
                    <a:lumMod val="85000"/>
                    <a:lumOff val="15000"/>
                  </a:schemeClr>
                </a:solidFill>
                <a:effectLst/>
              </a:rPr>
              <a:t> ra </a:t>
            </a:r>
            <a:r>
              <a:rPr lang="en-US" sz="1700" dirty="0" err="1">
                <a:solidFill>
                  <a:schemeClr val="tx1">
                    <a:lumMod val="85000"/>
                    <a:lumOff val="15000"/>
                  </a:schemeClr>
                </a:solidFill>
                <a:effectLst/>
              </a:rPr>
              <a:t>hiện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tượng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gì</a:t>
            </a:r>
            <a:r>
              <a:rPr lang="en-US" sz="1700" dirty="0">
                <a:solidFill>
                  <a:schemeClr val="tx1">
                    <a:lumMod val="85000"/>
                    <a:lumOff val="15000"/>
                  </a:schemeClr>
                </a:solidFill>
                <a:effectLst/>
              </a:rPr>
              <a:t>?</a:t>
            </a:r>
          </a:p>
          <a:p>
            <a:pPr indent="-228600" defTabSz="914400">
              <a:lnSpc>
                <a:spcPct val="90000"/>
              </a:lnSpc>
              <a:spcBef>
                <a:spcPts val="600"/>
              </a:spcBef>
              <a:spcAft>
                <a:spcPts val="600"/>
              </a:spcAft>
              <a:buFont typeface="Arial" panose="020B0604020202020204" pitchFamily="34" charset="0"/>
              <a:buChar char="•"/>
            </a:pPr>
            <a:r>
              <a:rPr lang="en-US" sz="1700" dirty="0">
                <a:solidFill>
                  <a:schemeClr val="tx1">
                    <a:lumMod val="85000"/>
                    <a:lumOff val="15000"/>
                  </a:schemeClr>
                </a:solidFill>
                <a:effectLst/>
              </a:rPr>
              <a:t>9. </a:t>
            </a:r>
            <a:r>
              <a:rPr lang="en-US" sz="1700" dirty="0" err="1">
                <a:solidFill>
                  <a:schemeClr val="tx1">
                    <a:lumMod val="85000"/>
                    <a:lumOff val="15000"/>
                  </a:schemeClr>
                </a:solidFill>
                <a:effectLst/>
              </a:rPr>
              <a:t>Kéo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căng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một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sợi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dây</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cao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su</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rói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buông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tay</a:t>
            </a:r>
            <a:r>
              <a:rPr lang="en-US" sz="1700" dirty="0">
                <a:solidFill>
                  <a:schemeClr val="tx1">
                    <a:lumMod val="85000"/>
                    <a:lumOff val="15000"/>
                  </a:schemeClr>
                </a:solidFill>
                <a:effectLst/>
              </a:rPr>
              <a:t> ra, </a:t>
            </a:r>
            <a:r>
              <a:rPr lang="en-US" sz="1700" dirty="0" err="1">
                <a:solidFill>
                  <a:schemeClr val="tx1">
                    <a:lumMod val="85000"/>
                    <a:lumOff val="15000"/>
                  </a:schemeClr>
                </a:solidFill>
                <a:effectLst/>
              </a:rPr>
              <a:t>em</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có</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nhận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xét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gì</a:t>
            </a:r>
            <a:r>
              <a:rPr lang="en-US" sz="1700" dirty="0">
                <a:solidFill>
                  <a:schemeClr val="tx1">
                    <a:lumMod val="85000"/>
                    <a:lumOff val="15000"/>
                  </a:schemeClr>
                </a:solidFill>
                <a:effectLst/>
              </a:rPr>
              <a:t>?</a:t>
            </a:r>
          </a:p>
          <a:p>
            <a:pPr indent="-228600" defTabSz="914400">
              <a:lnSpc>
                <a:spcPct val="90000"/>
              </a:lnSpc>
              <a:buFont typeface="Arial" panose="020B0604020202020204" pitchFamily="34" charset="0"/>
              <a:buChar char="•"/>
            </a:pPr>
            <a:r>
              <a:rPr lang="en-US" sz="1700" dirty="0">
                <a:solidFill>
                  <a:schemeClr val="tx1">
                    <a:lumMod val="85000"/>
                    <a:lumOff val="15000"/>
                  </a:schemeClr>
                </a:solidFill>
                <a:effectLst/>
              </a:rPr>
              <a:t>10. Quan </a:t>
            </a:r>
            <a:r>
              <a:rPr lang="en-US" sz="1700" dirty="0" err="1">
                <a:solidFill>
                  <a:schemeClr val="tx1">
                    <a:lumMod val="85000"/>
                    <a:lumOff val="15000"/>
                  </a:schemeClr>
                </a:solidFill>
                <a:effectLst/>
              </a:rPr>
              <a:t>sát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hình</a:t>
            </a:r>
            <a:r>
              <a:rPr lang="en-US" sz="1700" dirty="0">
                <a:solidFill>
                  <a:schemeClr val="tx1">
                    <a:lumMod val="85000"/>
                    <a:lumOff val="15000"/>
                  </a:schemeClr>
                </a:solidFill>
                <a:effectLst/>
              </a:rPr>
              <a:t> 14.6,14.7 </a:t>
            </a:r>
            <a:r>
              <a:rPr lang="en-US" sz="1700" dirty="0" err="1">
                <a:solidFill>
                  <a:schemeClr val="tx1">
                    <a:lumMod val="85000"/>
                    <a:lumOff val="15000"/>
                  </a:schemeClr>
                </a:solidFill>
                <a:effectLst/>
              </a:rPr>
              <a:t>và</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các</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thí</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nghiệm</a:t>
            </a:r>
            <a:r>
              <a:rPr lang="en-US" sz="1700" dirty="0">
                <a:solidFill>
                  <a:schemeClr val="tx1">
                    <a:lumMod val="85000"/>
                    <a:lumOff val="15000"/>
                  </a:schemeClr>
                </a:solidFill>
                <a:effectLst/>
              </a:rPr>
              <a:t> 3,4, </a:t>
            </a:r>
            <a:r>
              <a:rPr lang="en-US" sz="1700" dirty="0" err="1">
                <a:solidFill>
                  <a:schemeClr val="tx1">
                    <a:lumMod val="85000"/>
                    <a:lumOff val="15000"/>
                  </a:schemeClr>
                </a:solidFill>
                <a:effectLst/>
              </a:rPr>
              <a:t>em</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hãy</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rút</a:t>
            </a:r>
            <a:r>
              <a:rPr lang="en-US" sz="1700" dirty="0">
                <a:solidFill>
                  <a:schemeClr val="tx1">
                    <a:lumMod val="85000"/>
                    <a:lumOff val="15000"/>
                  </a:schemeClr>
                </a:solidFill>
                <a:effectLst/>
              </a:rPr>
              <a:t> ra </a:t>
            </a:r>
            <a:r>
              <a:rPr lang="en-US" sz="1700" dirty="0" err="1">
                <a:solidFill>
                  <a:schemeClr val="tx1">
                    <a:lumMod val="85000"/>
                    <a:lumOff val="15000"/>
                  </a:schemeClr>
                </a:solidFill>
                <a:effectLst/>
              </a:rPr>
              <a:t>tính</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chất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quan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trọng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của</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cao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su</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Kể</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tên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một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số</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ứng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dụng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của</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cao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su</a:t>
            </a:r>
            <a:r>
              <a:rPr lang="en-US" sz="1700" dirty="0">
                <a:solidFill>
                  <a:schemeClr val="tx1">
                    <a:lumMod val="85000"/>
                    <a:lumOff val="15000"/>
                  </a:schemeClr>
                </a:solidFill>
                <a:effectLst/>
              </a:rPr>
              <a:t>.</a:t>
            </a:r>
            <a:endParaRPr lang="en-US" sz="1700" dirty="0">
              <a:solidFill>
                <a:schemeClr val="tx1">
                  <a:lumMod val="85000"/>
                  <a:lumOff val="15000"/>
                </a:schemeClr>
              </a:solidFill>
            </a:endParaRPr>
          </a:p>
        </p:txBody>
      </p:sp>
      <p:pic>
        <p:nvPicPr>
          <p:cNvPr id="3" name="Shape 959">
            <a:extLst>
              <a:ext uri="{FF2B5EF4-FFF2-40B4-BE49-F238E27FC236}">
                <a16:creationId xmlns:a16="http://schemas.microsoft.com/office/drawing/2014/main" id="{DCC82A81-C4AD-4774-960C-F24C44DDF9EE}"/>
              </a:ext>
            </a:extLst>
          </p:cNvPr>
          <p:cNvPicPr/>
          <p:nvPr/>
        </p:nvPicPr>
        <p:blipFill rotWithShape="1">
          <a:blip r:embed="rId3"/>
          <a:srcRect l="22437" r="25386" b="-2"/>
          <a:stretch/>
        </p:blipFill>
        <p:spPr>
          <a:xfrm>
            <a:off x="6435350" y="10"/>
            <a:ext cx="2708650"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4" name="Shape 957">
            <a:extLst>
              <a:ext uri="{FF2B5EF4-FFF2-40B4-BE49-F238E27FC236}">
                <a16:creationId xmlns:a16="http://schemas.microsoft.com/office/drawing/2014/main" id="{A2D87204-6860-42B6-A858-CB358D2D8F81}"/>
              </a:ext>
            </a:extLst>
          </p:cNvPr>
          <p:cNvSpPr txBox="1"/>
          <p:nvPr/>
        </p:nvSpPr>
        <p:spPr>
          <a:xfrm>
            <a:off x="-54029" y="5953891"/>
            <a:ext cx="3556000" cy="940895"/>
          </a:xfrm>
          <a:prstGeom prst="rect">
            <a:avLst/>
          </a:prstGeom>
          <a:solidFill>
            <a:srgbClr val="000000">
              <a:alpha val="50000"/>
            </a:srgbClr>
          </a:solidFill>
          <a:ln>
            <a:noFill/>
          </a:ln>
        </p:spPr>
        <p:txBody>
          <a:bodyPr wrap="square" lIns="0" tIns="0" rIns="0" bIns="0" anchor="ctr">
            <a:noAutofit/>
          </a:bodyPr>
          <a:lstStyle/>
          <a:p>
            <a:pPr algn="ctr">
              <a:spcAft>
                <a:spcPts val="600"/>
              </a:spcAft>
            </a:pPr>
            <a:r>
              <a:rPr lang="vi-VN" sz="1300">
                <a:solidFill>
                  <a:srgbClr val="FFFFFF"/>
                </a:solidFill>
                <a:effectLst/>
                <a:latin typeface="Arial" panose="020B0604020202020204" pitchFamily="34" charset="0"/>
                <a:ea typeface="Arial" panose="020B0604020202020204" pitchFamily="34" charset="0"/>
              </a:rPr>
              <a:t>▲ Hình 14.6. Chơi bóng cao su</a:t>
            </a:r>
            <a:endParaRPr lang="en-US" sz="1300">
              <a:solidFill>
                <a:srgbClr val="FFFFFF"/>
              </a:solidFill>
              <a:effectLst/>
              <a:latin typeface="Arial" panose="020B0604020202020204" pitchFamily="34" charset="0"/>
              <a:ea typeface="Arial" panose="020B0604020202020204" pitchFamily="34" charset="0"/>
            </a:endParaRPr>
          </a:p>
        </p:txBody>
      </p:sp>
      <p:sp>
        <p:nvSpPr>
          <p:cNvPr id="5" name="Shape 957">
            <a:extLst>
              <a:ext uri="{FF2B5EF4-FFF2-40B4-BE49-F238E27FC236}">
                <a16:creationId xmlns:a16="http://schemas.microsoft.com/office/drawing/2014/main" id="{12074FBF-F9AC-47C2-BDC5-D1E6044F4A4A}"/>
              </a:ext>
            </a:extLst>
          </p:cNvPr>
          <p:cNvSpPr txBox="1"/>
          <p:nvPr/>
        </p:nvSpPr>
        <p:spPr>
          <a:xfrm>
            <a:off x="5915580" y="5352558"/>
            <a:ext cx="2499930" cy="1438275"/>
          </a:xfrm>
          <a:prstGeom prst="rect">
            <a:avLst/>
          </a:prstGeom>
          <a:solidFill>
            <a:srgbClr val="000000">
              <a:alpha val="50000"/>
            </a:srgbClr>
          </a:solidFill>
          <a:ln>
            <a:noFill/>
          </a:ln>
        </p:spPr>
        <p:txBody>
          <a:bodyPr wrap="square" lIns="0" tIns="0" rIns="0" bIns="0" anchor="ctr">
            <a:noAutofit/>
          </a:bodyPr>
          <a:lstStyle/>
          <a:p>
            <a:pPr algn="ctr">
              <a:spcAft>
                <a:spcPts val="600"/>
              </a:spcAft>
            </a:pPr>
            <a:r>
              <a:rPr lang="vi-VN" sz="1300" dirty="0">
                <a:solidFill>
                  <a:srgbClr val="FFFFFF"/>
                </a:solidFill>
                <a:effectLst/>
                <a:latin typeface="Arial" panose="020B0604020202020204" pitchFamily="34" charset="0"/>
                <a:ea typeface="Arial" panose="020B0604020202020204" pitchFamily="34" charset="0"/>
              </a:rPr>
              <a:t>▲ Hình 14.</a:t>
            </a:r>
            <a:r>
              <a:rPr lang="en-US" sz="1300" dirty="0">
                <a:solidFill>
                  <a:srgbClr val="FFFFFF"/>
                </a:solidFill>
                <a:effectLst/>
                <a:latin typeface="Arial" panose="020B0604020202020204" pitchFamily="34" charset="0"/>
                <a:ea typeface="Arial" panose="020B0604020202020204" pitchFamily="34" charset="0"/>
              </a:rPr>
              <a:t>7</a:t>
            </a:r>
            <a:r>
              <a:rPr lang="vi-VN"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Dây</a:t>
            </a:r>
            <a:r>
              <a:rPr lang="en-US"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kéo</a:t>
            </a:r>
            <a:r>
              <a:rPr lang="en-US"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đàn</a:t>
            </a:r>
            <a:r>
              <a:rPr lang="en-US"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hồi</a:t>
            </a:r>
            <a:r>
              <a:rPr lang="en-US"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tập</a:t>
            </a:r>
            <a:r>
              <a:rPr lang="en-US" sz="1300" dirty="0">
                <a:solidFill>
                  <a:srgbClr val="FFFFFF"/>
                </a:solidFill>
                <a:effectLst/>
                <a:latin typeface="Arial" panose="020B0604020202020204" pitchFamily="34" charset="0"/>
                <a:ea typeface="Arial" panose="020B0604020202020204" pitchFamily="34" charset="0"/>
              </a:rPr>
              <a:t> gym</a:t>
            </a:r>
          </a:p>
        </p:txBody>
      </p:sp>
    </p:spTree>
    <p:extLst>
      <p:ext uri="{BB962C8B-B14F-4D97-AF65-F5344CB8AC3E}">
        <p14:creationId xmlns:p14="http://schemas.microsoft.com/office/powerpoint/2010/main" val="329566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02275-DF2C-4C53-80E3-541118DB9374}"/>
              </a:ext>
            </a:extLst>
          </p:cNvPr>
          <p:cNvSpPr txBox="1"/>
          <p:nvPr/>
        </p:nvSpPr>
        <p:spPr>
          <a:xfrm>
            <a:off x="301893" y="2180218"/>
            <a:ext cx="8634248" cy="4324261"/>
          </a:xfrm>
          <a:prstGeom prst="rect">
            <a:avLst/>
          </a:prstGeom>
          <a:noFill/>
        </p:spPr>
        <p:txBody>
          <a:bodyPr wrap="square">
            <a:spAutoFit/>
          </a:bodyPr>
          <a:lstStyle/>
          <a:p>
            <a:pPr>
              <a:spcBef>
                <a:spcPts val="600"/>
              </a:spcBef>
              <a:spcAft>
                <a:spcPts val="600"/>
              </a:spcAft>
            </a:pPr>
            <a:r>
              <a:rPr lang="en-US" sz="25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500" b="1" dirty="0">
                <a:effectLst/>
                <a:latin typeface="Times New Roman" panose="02020603050405020304" pitchFamily="18" charset="0"/>
                <a:ea typeface="Arial" panose="020B0604020202020204" pitchFamily="34" charset="0"/>
                <a:cs typeface="Times New Roman" panose="02020603050405020304" pitchFamily="18" charset="0"/>
              </a:rPr>
              <a:t>Tổng kết: </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indent="-355600">
              <a:spcBef>
                <a:spcPts val="600"/>
              </a:spcBef>
              <a:spcAft>
                <a:spcPts val="600"/>
              </a:spcAft>
              <a:tabLst>
                <a:tab pos="462280" algn="l"/>
              </a:tabLst>
            </a:pPr>
            <a:r>
              <a:rPr lang="vi-VN" sz="2500" b="0" dirty="0">
                <a:solidFill>
                  <a:srgbClr val="000000"/>
                </a:solidFill>
                <a:effectLst/>
                <a:latin typeface="Times New Roman" panose="02020603050405020304" pitchFamily="18" charset="0"/>
                <a:ea typeface="Arial" panose="020B0604020202020204" pitchFamily="34" charset="0"/>
              </a:rPr>
              <a:t>Mỗi loại vật liệu đều có những tính chất riêng. Ví dụ:</a:t>
            </a:r>
            <a:endParaRPr lang="en-US" sz="2500" b="1" dirty="0">
              <a:effectLst/>
              <a:latin typeface="Segoe UI" panose="020B0502040204020203" pitchFamily="34" charset="0"/>
              <a:ea typeface="Arial" panose="020B0604020202020204" pitchFamily="34" charset="0"/>
            </a:endParaRPr>
          </a:p>
          <a:p>
            <a:pPr indent="-355600">
              <a:spcBef>
                <a:spcPts val="600"/>
              </a:spcBef>
              <a:spcAft>
                <a:spcPts val="600"/>
              </a:spcAft>
              <a:tabLst>
                <a:tab pos="462280" algn="l"/>
              </a:tabLst>
            </a:pPr>
            <a:r>
              <a:rPr lang="en-US" sz="2500" b="0" dirty="0">
                <a:solidFill>
                  <a:srgbClr val="0000FF"/>
                </a:solidFill>
                <a:effectLst/>
                <a:latin typeface="Times New Roman" panose="02020603050405020304" pitchFamily="18" charset="0"/>
                <a:ea typeface="Arial" panose="020B0604020202020204" pitchFamily="34" charset="0"/>
              </a:rPr>
              <a:t>+ </a:t>
            </a:r>
            <a:r>
              <a:rPr lang="vi-VN" sz="2500" b="0" dirty="0">
                <a:solidFill>
                  <a:srgbClr val="0000FF"/>
                </a:solidFill>
                <a:effectLst/>
                <a:latin typeface="Times New Roman" panose="02020603050405020304" pitchFamily="18" charset="0"/>
                <a:ea typeface="Arial" panose="020B0604020202020204" pitchFamily="34" charset="0"/>
              </a:rPr>
              <a:t>Vật liệu bằng kim loại có tính dẫn điện, dẫn nhiệt, dễ bị ăn mòn, bị gỉ.</a:t>
            </a:r>
            <a:endParaRPr lang="en-US" sz="2500" b="0" dirty="0">
              <a:solidFill>
                <a:srgbClr val="0000FF"/>
              </a:solidFill>
              <a:effectLst/>
              <a:latin typeface="Times New Roman" panose="02020603050405020304" pitchFamily="18" charset="0"/>
              <a:ea typeface="Arial" panose="020B0604020202020204" pitchFamily="34" charset="0"/>
            </a:endParaRPr>
          </a:p>
          <a:p>
            <a:pPr indent="-355600">
              <a:spcBef>
                <a:spcPts val="600"/>
              </a:spcBef>
              <a:spcAft>
                <a:spcPts val="600"/>
              </a:spcAft>
              <a:tabLst>
                <a:tab pos="462280" algn="l"/>
              </a:tabLst>
            </a:pPr>
            <a:r>
              <a:rPr lang="en-US" sz="2500" b="0" dirty="0">
                <a:solidFill>
                  <a:srgbClr val="0000FF"/>
                </a:solidFill>
                <a:effectLst/>
                <a:latin typeface="Times New Roman" panose="02020603050405020304" pitchFamily="18" charset="0"/>
                <a:ea typeface="Arial" panose="020B0604020202020204" pitchFamily="34" charset="0"/>
              </a:rPr>
              <a:t>+ </a:t>
            </a:r>
            <a:r>
              <a:rPr lang="vi-VN" sz="2500" b="0" dirty="0">
                <a:solidFill>
                  <a:srgbClr val="0000FF"/>
                </a:solidFill>
                <a:effectLst/>
                <a:latin typeface="Times New Roman" panose="02020603050405020304" pitchFamily="18" charset="0"/>
                <a:ea typeface="Arial" panose="020B0604020202020204" pitchFamily="34" charset="0"/>
              </a:rPr>
              <a:t>Vật liệu bằng nhựa và thuỷ tinh không dẫn điện, không dẫn nhiệt, ít bị ăn mòn và không bị gỉ.</a:t>
            </a:r>
            <a:endParaRPr lang="en-US" sz="2500" b="0" dirty="0">
              <a:solidFill>
                <a:srgbClr val="0000FF"/>
              </a:solidFill>
              <a:effectLst/>
              <a:latin typeface="Times New Roman" panose="02020603050405020304" pitchFamily="18" charset="0"/>
              <a:ea typeface="Arial" panose="020B0604020202020204" pitchFamily="34" charset="0"/>
            </a:endParaRPr>
          </a:p>
          <a:p>
            <a:pPr>
              <a:spcBef>
                <a:spcPts val="600"/>
              </a:spcBef>
              <a:spcAft>
                <a:spcPts val="600"/>
              </a:spcAft>
              <a:tabLst>
                <a:tab pos="462280" algn="l"/>
              </a:tabLst>
            </a:pPr>
            <a:r>
              <a:rPr lang="en-US" sz="2500" b="0" dirty="0">
                <a:solidFill>
                  <a:srgbClr val="0000FF"/>
                </a:solidFill>
                <a:effectLst/>
                <a:latin typeface="Times New Roman" panose="02020603050405020304" pitchFamily="18" charset="0"/>
                <a:ea typeface="Arial" panose="020B0604020202020204" pitchFamily="34" charset="0"/>
              </a:rPr>
              <a:t>+ </a:t>
            </a:r>
            <a:r>
              <a:rPr lang="vi-VN" sz="2500" b="0" dirty="0">
                <a:solidFill>
                  <a:srgbClr val="0000FF"/>
                </a:solidFill>
                <a:effectLst/>
                <a:latin typeface="Times New Roman" panose="02020603050405020304" pitchFamily="18" charset="0"/>
                <a:ea typeface="Arial" panose="020B0604020202020204" pitchFamily="34" charset="0"/>
              </a:rPr>
              <a:t>Vật liệu bằng cao su không dẫn điện, không dẫn nhiệt,</a:t>
            </a:r>
            <a:endParaRPr lang="en-US" sz="2500" b="0" dirty="0">
              <a:solidFill>
                <a:srgbClr val="0000FF"/>
              </a:solidFill>
              <a:effectLst/>
              <a:latin typeface="Times New Roman" panose="02020603050405020304" pitchFamily="18" charset="0"/>
              <a:ea typeface="Arial" panose="020B0604020202020204" pitchFamily="34" charset="0"/>
            </a:endParaRPr>
          </a:p>
          <a:p>
            <a:pPr>
              <a:spcBef>
                <a:spcPts val="600"/>
              </a:spcBef>
              <a:spcAft>
                <a:spcPts val="600"/>
              </a:spcAft>
              <a:tabLst>
                <a:tab pos="462280" algn="l"/>
              </a:tabLst>
            </a:pPr>
            <a:r>
              <a:rPr lang="vi-VN" sz="2500" b="0" dirty="0">
                <a:solidFill>
                  <a:srgbClr val="0000FF"/>
                </a:solidFill>
                <a:effectLst/>
                <a:latin typeface="Times New Roman" panose="02020603050405020304" pitchFamily="18" charset="0"/>
                <a:ea typeface="Arial" panose="020B0604020202020204" pitchFamily="34" charset="0"/>
              </a:rPr>
              <a:t> có tính đàn hồi, ít bị biến đổi khi gặp nóng hay lạnh, không tan trong nước, tan được trong xăng, không bị ăn mòn.</a:t>
            </a:r>
            <a:endParaRPr lang="en-US" sz="2500" b="1" dirty="0">
              <a:solidFill>
                <a:srgbClr val="0000FF"/>
              </a:solidFill>
              <a:effectLst/>
              <a:latin typeface="Segoe UI" panose="020B0502040204020203" pitchFamily="34" charset="0"/>
              <a:ea typeface="Arial" panose="020B0604020202020204" pitchFamily="34" charset="0"/>
            </a:endParaRPr>
          </a:p>
        </p:txBody>
      </p:sp>
      <p:sp>
        <p:nvSpPr>
          <p:cNvPr id="4" name="Rectangle 1">
            <a:extLst>
              <a:ext uri="{FF2B5EF4-FFF2-40B4-BE49-F238E27FC236}">
                <a16:creationId xmlns:a16="http://schemas.microsoft.com/office/drawing/2014/main" id="{A93D9084-E34D-47B9-9594-DAEE48415202}"/>
              </a:ext>
            </a:extLst>
          </p:cNvPr>
          <p:cNvSpPr>
            <a:spLocks noChangeArrowheads="1"/>
          </p:cNvSpPr>
          <p:nvPr/>
        </p:nvSpPr>
        <p:spPr bwMode="auto">
          <a:xfrm>
            <a:off x="89338" y="1539765"/>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a:ln>
                  <a:noFill/>
                </a:ln>
                <a:solidFill>
                  <a:srgbClr val="C00000"/>
                </a:solidFill>
                <a:effectLst/>
                <a:latin typeface="Times New Roman" panose="02020603050405020304" pitchFamily="18" charset="0"/>
                <a:ea typeface="+mj-ea"/>
                <a:cs typeface="Times New Roman" panose="02020603050405020304" pitchFamily="18" charset="0"/>
              </a:rPr>
              <a:t>II. </a:t>
            </a:r>
            <a:r>
              <a:rPr lang="en-US" altLang="en-US" sz="2800" b="1">
                <a:solidFill>
                  <a:srgbClr val="C00000"/>
                </a:solidFill>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
        <p:nvSpPr>
          <p:cNvPr id="5" name="Hộp_Văn_Bản 7">
            <a:extLst>
              <a:ext uri="{FF2B5EF4-FFF2-40B4-BE49-F238E27FC236}">
                <a16:creationId xmlns:a16="http://schemas.microsoft.com/office/drawing/2014/main" id="{271DB03B-F286-4606-AD11-5F29A4C2B205}"/>
              </a:ext>
            </a:extLst>
          </p:cNvPr>
          <p:cNvSpPr txBox="1"/>
          <p:nvPr/>
        </p:nvSpPr>
        <p:spPr>
          <a:xfrm>
            <a:off x="207859" y="18265"/>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6" name="Rectangle 1">
            <a:extLst>
              <a:ext uri="{FF2B5EF4-FFF2-40B4-BE49-F238E27FC236}">
                <a16:creationId xmlns:a16="http://schemas.microsoft.com/office/drawing/2014/main" id="{27A9B611-09C4-4AF7-AC25-C5A0162B64C1}"/>
              </a:ext>
            </a:extLst>
          </p:cNvPr>
          <p:cNvSpPr>
            <a:spLocks noChangeArrowheads="1"/>
          </p:cNvSpPr>
          <p:nvPr/>
        </p:nvSpPr>
        <p:spPr bwMode="auto">
          <a:xfrm>
            <a:off x="89338" y="958170"/>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a:ln>
                  <a:noFill/>
                </a:ln>
                <a:effectLst/>
                <a:latin typeface="Times New Roman" panose="02020603050405020304" pitchFamily="18" charset="0"/>
                <a:ea typeface="+mj-ea"/>
                <a:cs typeface="Times New Roman" panose="02020603050405020304" pitchFamily="18" charset="0"/>
              </a:rPr>
              <a:t>I. </a:t>
            </a:r>
            <a:r>
              <a:rPr lang="en-US" altLang="en-US" sz="2800" b="1">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pic>
        <p:nvPicPr>
          <p:cNvPr id="7" name="Picutre 983" descr="Application&#10;&#10;Description automatically generated with low confidence">
            <a:extLst>
              <a:ext uri="{FF2B5EF4-FFF2-40B4-BE49-F238E27FC236}">
                <a16:creationId xmlns:a16="http://schemas.microsoft.com/office/drawing/2014/main" id="{B4254235-358A-437E-B465-528064006EC7}"/>
              </a:ext>
            </a:extLst>
          </p:cNvPr>
          <p:cNvPicPr/>
          <p:nvPr/>
        </p:nvPicPr>
        <p:blipFill>
          <a:blip r:embed="rId2"/>
          <a:stretch/>
        </p:blipFill>
        <p:spPr>
          <a:xfrm>
            <a:off x="301893" y="2180218"/>
            <a:ext cx="1552246" cy="487033"/>
          </a:xfrm>
          <a:prstGeom prst="rect">
            <a:avLst/>
          </a:prstGeom>
        </p:spPr>
      </p:pic>
    </p:spTree>
    <p:extLst>
      <p:ext uri="{BB962C8B-B14F-4D97-AF65-F5344CB8AC3E}">
        <p14:creationId xmlns:p14="http://schemas.microsoft.com/office/powerpoint/2010/main" val="109369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0">
            <a:extLst>
              <a:ext uri="{FF2B5EF4-FFF2-40B4-BE49-F238E27FC236}">
                <a16:creationId xmlns:a16="http://schemas.microsoft.com/office/drawing/2014/main" id="{DCE0605C-E348-47AC-9748-DEF1743144B3}"/>
              </a:ext>
            </a:extLst>
          </p:cNvPr>
          <p:cNvGrpSpPr>
            <a:grpSpLocks/>
          </p:cNvGrpSpPr>
          <p:nvPr/>
        </p:nvGrpSpPr>
        <p:grpSpPr bwMode="auto">
          <a:xfrm flipH="1">
            <a:off x="7258739" y="3249834"/>
            <a:ext cx="1622934" cy="473137"/>
            <a:chOff x="1714500" y="3094038"/>
            <a:chExt cx="1047750" cy="551111"/>
          </a:xfrm>
        </p:grpSpPr>
        <p:sp>
          <p:nvSpPr>
            <p:cNvPr id="52" name="Freeform 51">
              <a:extLst>
                <a:ext uri="{FF2B5EF4-FFF2-40B4-BE49-F238E27FC236}">
                  <a16:creationId xmlns:a16="http://schemas.microsoft.com/office/drawing/2014/main" id="{591DD04E-36B3-4317-9004-530B48F035B5}"/>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53" name="Freeform 52">
              <a:extLst>
                <a:ext uri="{FF2B5EF4-FFF2-40B4-BE49-F238E27FC236}">
                  <a16:creationId xmlns:a16="http://schemas.microsoft.com/office/drawing/2014/main" id="{8C8237B8-17C8-476A-BD01-27B25A5A1528}"/>
                </a:ext>
              </a:extLst>
            </p:cNvPr>
            <p:cNvSpPr/>
            <p:nvPr/>
          </p:nvSpPr>
          <p:spPr>
            <a:xfrm>
              <a:off x="1816100" y="3152516"/>
              <a:ext cx="919162" cy="43770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4099" name="Group 41">
            <a:extLst>
              <a:ext uri="{FF2B5EF4-FFF2-40B4-BE49-F238E27FC236}">
                <a16:creationId xmlns:a16="http://schemas.microsoft.com/office/drawing/2014/main" id="{5238F3D1-3C51-4FD2-94B9-CE2D7B9F6305}"/>
              </a:ext>
            </a:extLst>
          </p:cNvPr>
          <p:cNvGrpSpPr>
            <a:grpSpLocks/>
          </p:cNvGrpSpPr>
          <p:nvPr/>
        </p:nvGrpSpPr>
        <p:grpSpPr bwMode="auto">
          <a:xfrm flipH="1">
            <a:off x="7394185" y="5690245"/>
            <a:ext cx="1622934" cy="474659"/>
            <a:chOff x="1714500" y="3094038"/>
            <a:chExt cx="1047750" cy="551111"/>
          </a:xfrm>
        </p:grpSpPr>
        <p:sp>
          <p:nvSpPr>
            <p:cNvPr id="46" name="Freeform 45">
              <a:extLst>
                <a:ext uri="{FF2B5EF4-FFF2-40B4-BE49-F238E27FC236}">
                  <a16:creationId xmlns:a16="http://schemas.microsoft.com/office/drawing/2014/main" id="{9E889A61-E41C-45EA-B570-C1AF6595AF74}"/>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47" name="Freeform 46">
              <a:extLst>
                <a:ext uri="{FF2B5EF4-FFF2-40B4-BE49-F238E27FC236}">
                  <a16:creationId xmlns:a16="http://schemas.microsoft.com/office/drawing/2014/main" id="{4D315FDE-4C61-4C10-A262-F6D602A240F5}"/>
                </a:ext>
              </a:extLst>
            </p:cNvPr>
            <p:cNvSpPr/>
            <p:nvPr/>
          </p:nvSpPr>
          <p:spPr>
            <a:xfrm>
              <a:off x="1816100" y="3154095"/>
              <a:ext cx="919162"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4100" name="Group 14">
            <a:extLst>
              <a:ext uri="{FF2B5EF4-FFF2-40B4-BE49-F238E27FC236}">
                <a16:creationId xmlns:a16="http://schemas.microsoft.com/office/drawing/2014/main" id="{82CF1BE7-67E1-4D12-9497-A546AAD92561}"/>
              </a:ext>
            </a:extLst>
          </p:cNvPr>
          <p:cNvGrpSpPr>
            <a:grpSpLocks/>
          </p:cNvGrpSpPr>
          <p:nvPr/>
        </p:nvGrpSpPr>
        <p:grpSpPr bwMode="auto">
          <a:xfrm>
            <a:off x="-65049" y="2289102"/>
            <a:ext cx="1622934" cy="473138"/>
            <a:chOff x="1714500" y="3094038"/>
            <a:chExt cx="1047750" cy="551111"/>
          </a:xfrm>
        </p:grpSpPr>
        <p:sp>
          <p:nvSpPr>
            <p:cNvPr id="17" name="Freeform 16">
              <a:extLst>
                <a:ext uri="{FF2B5EF4-FFF2-40B4-BE49-F238E27FC236}">
                  <a16:creationId xmlns:a16="http://schemas.microsoft.com/office/drawing/2014/main" id="{48C174D8-97A6-4536-AA41-381915ABEFE8}"/>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18" name="Freeform 17">
              <a:extLst>
                <a:ext uri="{FF2B5EF4-FFF2-40B4-BE49-F238E27FC236}">
                  <a16:creationId xmlns:a16="http://schemas.microsoft.com/office/drawing/2014/main" id="{76ADA0AB-C76D-4E7C-9935-16A91AEC9F04}"/>
                </a:ext>
              </a:extLst>
            </p:cNvPr>
            <p:cNvSpPr/>
            <p:nvPr/>
          </p:nvSpPr>
          <p:spPr>
            <a:xfrm>
              <a:off x="1816100" y="3152517"/>
              <a:ext cx="919162" cy="437698"/>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4101" name="Group 3">
            <a:extLst>
              <a:ext uri="{FF2B5EF4-FFF2-40B4-BE49-F238E27FC236}">
                <a16:creationId xmlns:a16="http://schemas.microsoft.com/office/drawing/2014/main" id="{1C9D4B75-1606-4C1E-BBBC-63CF9FB19E0C}"/>
              </a:ext>
            </a:extLst>
          </p:cNvPr>
          <p:cNvGrpSpPr>
            <a:grpSpLocks/>
          </p:cNvGrpSpPr>
          <p:nvPr/>
        </p:nvGrpSpPr>
        <p:grpSpPr bwMode="auto">
          <a:xfrm>
            <a:off x="993232" y="2029130"/>
            <a:ext cx="7204842" cy="1168392"/>
            <a:chOff x="2530645" y="2460171"/>
            <a:chExt cx="4651820" cy="1219014"/>
          </a:xfrm>
        </p:grpSpPr>
        <p:pic>
          <p:nvPicPr>
            <p:cNvPr id="4143" name="Picture 4" descr="C:\Users\dell\Desktop\Icon sale page\Icon tĩnh\200wide.jpg">
              <a:extLst>
                <a:ext uri="{FF2B5EF4-FFF2-40B4-BE49-F238E27FC236}">
                  <a16:creationId xmlns:a16="http://schemas.microsoft.com/office/drawing/2014/main" id="{54127995-FDEC-4D9A-BFA7-1AAEB568A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4" name="Group 11">
              <a:extLst>
                <a:ext uri="{FF2B5EF4-FFF2-40B4-BE49-F238E27FC236}">
                  <a16:creationId xmlns:a16="http://schemas.microsoft.com/office/drawing/2014/main" id="{A3671A40-FC0C-4ADD-A571-FF5542F34F54}"/>
                </a:ext>
              </a:extLst>
            </p:cNvPr>
            <p:cNvGrpSpPr>
              <a:grpSpLocks/>
            </p:cNvGrpSpPr>
            <p:nvPr/>
          </p:nvGrpSpPr>
          <p:grpSpPr bwMode="auto">
            <a:xfrm>
              <a:off x="2530645" y="2460171"/>
              <a:ext cx="4651820" cy="1011238"/>
              <a:chOff x="2671148" y="1311915"/>
              <a:chExt cx="3938587" cy="1011238"/>
            </a:xfrm>
          </p:grpSpPr>
          <p:pic>
            <p:nvPicPr>
              <p:cNvPr id="4145" name="Picture 3">
                <a:extLst>
                  <a:ext uri="{FF2B5EF4-FFF2-40B4-BE49-F238E27FC236}">
                    <a16:creationId xmlns:a16="http://schemas.microsoft.com/office/drawing/2014/main" id="{14ECD919-6226-437F-952E-752E7DBED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a:extLst>
                  <a:ext uri="{FF2B5EF4-FFF2-40B4-BE49-F238E27FC236}">
                    <a16:creationId xmlns:a16="http://schemas.microsoft.com/office/drawing/2014/main" id="{F8222FCE-38D8-4A1F-A180-674D412C1A4E}"/>
                  </a:ext>
                </a:extLst>
              </p:cNvPr>
              <p:cNvSpPr/>
              <p:nvPr/>
            </p:nvSpPr>
            <p:spPr>
              <a:xfrm>
                <a:off x="2762555" y="1386516"/>
                <a:ext cx="3777280" cy="86188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grpSp>
        <p:nvGrpSpPr>
          <p:cNvPr id="4102" name="Group 1">
            <a:extLst>
              <a:ext uri="{FF2B5EF4-FFF2-40B4-BE49-F238E27FC236}">
                <a16:creationId xmlns:a16="http://schemas.microsoft.com/office/drawing/2014/main" id="{F442D8AA-31B0-4884-B658-291114605AA4}"/>
              </a:ext>
            </a:extLst>
          </p:cNvPr>
          <p:cNvGrpSpPr>
            <a:grpSpLocks/>
          </p:cNvGrpSpPr>
          <p:nvPr/>
        </p:nvGrpSpPr>
        <p:grpSpPr bwMode="auto">
          <a:xfrm>
            <a:off x="45306" y="1006730"/>
            <a:ext cx="8678638" cy="537034"/>
            <a:chOff x="1631147" y="1316985"/>
            <a:chExt cx="5761832" cy="559049"/>
          </a:xfrm>
        </p:grpSpPr>
        <p:sp>
          <p:nvSpPr>
            <p:cNvPr id="5" name="Freeform 4">
              <a:extLst>
                <a:ext uri="{FF2B5EF4-FFF2-40B4-BE49-F238E27FC236}">
                  <a16:creationId xmlns:a16="http://schemas.microsoft.com/office/drawing/2014/main" id="{0444ED66-B8A1-4BE7-8F80-5E3D63100B4A}"/>
                </a:ext>
              </a:extLst>
            </p:cNvPr>
            <p:cNvSpPr/>
            <p:nvPr/>
          </p:nvSpPr>
          <p:spPr>
            <a:xfrm>
              <a:off x="1631147" y="1316985"/>
              <a:ext cx="5761832" cy="559049"/>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flip="none" rotWithShape="1">
              <a:gsLst>
                <a:gs pos="1000">
                  <a:srgbClr val="EA9C00"/>
                </a:gs>
                <a:gs pos="14000">
                  <a:srgbClr val="BC7D00"/>
                </a:gs>
                <a:gs pos="50000">
                  <a:srgbClr val="EA9C00"/>
                </a:gs>
                <a:gs pos="99000">
                  <a:srgbClr val="EA9C00"/>
                </a:gs>
                <a:gs pos="86000">
                  <a:srgbClr val="BC7D0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reeform 7">
              <a:extLst>
                <a:ext uri="{FF2B5EF4-FFF2-40B4-BE49-F238E27FC236}">
                  <a16:creationId xmlns:a16="http://schemas.microsoft.com/office/drawing/2014/main" id="{F070A009-6334-4740-BE20-D8CF43986337}"/>
                </a:ext>
              </a:extLst>
            </p:cNvPr>
            <p:cNvSpPr/>
            <p:nvPr/>
          </p:nvSpPr>
          <p:spPr>
            <a:xfrm>
              <a:off x="1732158" y="1373999"/>
              <a:ext cx="5562616" cy="45294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103" name="Group 2">
            <a:extLst>
              <a:ext uri="{FF2B5EF4-FFF2-40B4-BE49-F238E27FC236}">
                <a16:creationId xmlns:a16="http://schemas.microsoft.com/office/drawing/2014/main" id="{0DF301CB-76D1-4911-B16E-3EEFE9C5CCB5}"/>
              </a:ext>
            </a:extLst>
          </p:cNvPr>
          <p:cNvGrpSpPr>
            <a:grpSpLocks/>
          </p:cNvGrpSpPr>
          <p:nvPr/>
        </p:nvGrpSpPr>
        <p:grpSpPr bwMode="auto">
          <a:xfrm>
            <a:off x="837314" y="774762"/>
            <a:ext cx="7204842" cy="1168392"/>
            <a:chOff x="2530645" y="1066800"/>
            <a:chExt cx="4651820" cy="1220177"/>
          </a:xfrm>
        </p:grpSpPr>
        <p:pic>
          <p:nvPicPr>
            <p:cNvPr id="4137" name="Picture 4" descr="C:\Users\dell\Desktop\Icon sale page\Icon tĩnh\200wide.jpg">
              <a:extLst>
                <a:ext uri="{FF2B5EF4-FFF2-40B4-BE49-F238E27FC236}">
                  <a16:creationId xmlns:a16="http://schemas.microsoft.com/office/drawing/2014/main" id="{3FAA281C-FF6E-4272-B958-26699B255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31272" y="2040885"/>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8" name="Group 6">
              <a:extLst>
                <a:ext uri="{FF2B5EF4-FFF2-40B4-BE49-F238E27FC236}">
                  <a16:creationId xmlns:a16="http://schemas.microsoft.com/office/drawing/2014/main" id="{FF9BB0E9-CF90-42D4-8E20-6C0C9924BEF8}"/>
                </a:ext>
              </a:extLst>
            </p:cNvPr>
            <p:cNvGrpSpPr>
              <a:grpSpLocks/>
            </p:cNvGrpSpPr>
            <p:nvPr/>
          </p:nvGrpSpPr>
          <p:grpSpPr bwMode="auto">
            <a:xfrm>
              <a:off x="2530645" y="1066800"/>
              <a:ext cx="4651820" cy="1011238"/>
              <a:chOff x="2671148" y="1311915"/>
              <a:chExt cx="3938587" cy="1011238"/>
            </a:xfrm>
          </p:grpSpPr>
          <p:pic>
            <p:nvPicPr>
              <p:cNvPr id="4139" name="Picture 3">
                <a:extLst>
                  <a:ext uri="{FF2B5EF4-FFF2-40B4-BE49-F238E27FC236}">
                    <a16:creationId xmlns:a16="http://schemas.microsoft.com/office/drawing/2014/main" id="{0D6FB9D8-8FAA-4217-B648-6FE741C10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a:extLst>
                  <a:ext uri="{FF2B5EF4-FFF2-40B4-BE49-F238E27FC236}">
                    <a16:creationId xmlns:a16="http://schemas.microsoft.com/office/drawing/2014/main" id="{9C3990FA-4148-48C6-B040-22C878B81F55}"/>
                  </a:ext>
                </a:extLst>
              </p:cNvPr>
              <p:cNvSpPr/>
              <p:nvPr/>
            </p:nvSpPr>
            <p:spPr>
              <a:xfrm>
                <a:off x="2762555" y="1386588"/>
                <a:ext cx="3777280" cy="861115"/>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4104" name="Group 15">
            <a:extLst>
              <a:ext uri="{FF2B5EF4-FFF2-40B4-BE49-F238E27FC236}">
                <a16:creationId xmlns:a16="http://schemas.microsoft.com/office/drawing/2014/main" id="{0D780A8A-3606-47BD-9CDC-F1D3A410299A}"/>
              </a:ext>
            </a:extLst>
          </p:cNvPr>
          <p:cNvGrpSpPr>
            <a:grpSpLocks/>
          </p:cNvGrpSpPr>
          <p:nvPr/>
        </p:nvGrpSpPr>
        <p:grpSpPr bwMode="auto">
          <a:xfrm>
            <a:off x="962802" y="2096989"/>
            <a:ext cx="1423755" cy="635921"/>
            <a:chOff x="2452688" y="2863775"/>
            <a:chExt cx="1819275" cy="662858"/>
          </a:xfrm>
        </p:grpSpPr>
        <p:sp>
          <p:nvSpPr>
            <p:cNvPr id="10" name="Freeform 9">
              <a:extLst>
                <a:ext uri="{FF2B5EF4-FFF2-40B4-BE49-F238E27FC236}">
                  <a16:creationId xmlns:a16="http://schemas.microsoft.com/office/drawing/2014/main" id="{58536A4C-C4EF-4DB5-AE34-12E0F5857ADB}"/>
                </a:ext>
              </a:extLst>
            </p:cNvPr>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11" name="Freeform 10">
              <a:extLst>
                <a:ext uri="{FF2B5EF4-FFF2-40B4-BE49-F238E27FC236}">
                  <a16:creationId xmlns:a16="http://schemas.microsoft.com/office/drawing/2014/main" id="{F69D9EF4-3588-494E-A556-3FCAD64E69AE}"/>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4105" name="Group 8">
            <a:extLst>
              <a:ext uri="{FF2B5EF4-FFF2-40B4-BE49-F238E27FC236}">
                <a16:creationId xmlns:a16="http://schemas.microsoft.com/office/drawing/2014/main" id="{BB5D5002-DD13-44CC-AC86-EE2A2C161BDE}"/>
              </a:ext>
            </a:extLst>
          </p:cNvPr>
          <p:cNvGrpSpPr>
            <a:grpSpLocks/>
          </p:cNvGrpSpPr>
          <p:nvPr/>
        </p:nvGrpSpPr>
        <p:grpSpPr bwMode="auto">
          <a:xfrm>
            <a:off x="1085116" y="3101874"/>
            <a:ext cx="7204842" cy="1188168"/>
            <a:chOff x="2530645" y="3933371"/>
            <a:chExt cx="4651820" cy="1238901"/>
          </a:xfrm>
        </p:grpSpPr>
        <p:pic>
          <p:nvPicPr>
            <p:cNvPr id="4129" name="Picture 4" descr="C:\Users\dell\Desktop\Icon sale page\Icon tĩnh\200wide.jpg">
              <a:extLst>
                <a:ext uri="{FF2B5EF4-FFF2-40B4-BE49-F238E27FC236}">
                  <a16:creationId xmlns:a16="http://schemas.microsoft.com/office/drawing/2014/main" id="{13CBBA1E-EB52-4912-BAC2-B7F4869A1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0" name="Group 23">
              <a:extLst>
                <a:ext uri="{FF2B5EF4-FFF2-40B4-BE49-F238E27FC236}">
                  <a16:creationId xmlns:a16="http://schemas.microsoft.com/office/drawing/2014/main" id="{2507EBCA-5731-4409-AEA9-C1BB0F70A4D3}"/>
                </a:ext>
              </a:extLst>
            </p:cNvPr>
            <p:cNvGrpSpPr>
              <a:grpSpLocks/>
            </p:cNvGrpSpPr>
            <p:nvPr/>
          </p:nvGrpSpPr>
          <p:grpSpPr bwMode="auto">
            <a:xfrm>
              <a:off x="2530645" y="3933371"/>
              <a:ext cx="4651820" cy="1011238"/>
              <a:chOff x="2671148" y="1311915"/>
              <a:chExt cx="3938587" cy="1011238"/>
            </a:xfrm>
          </p:grpSpPr>
          <p:pic>
            <p:nvPicPr>
              <p:cNvPr id="4131" name="Picture 3">
                <a:extLst>
                  <a:ext uri="{FF2B5EF4-FFF2-40B4-BE49-F238E27FC236}">
                    <a16:creationId xmlns:a16="http://schemas.microsoft.com/office/drawing/2014/main" id="{5FAF3949-0324-484B-A170-D715C5BD2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a:extLst>
                  <a:ext uri="{FF2B5EF4-FFF2-40B4-BE49-F238E27FC236}">
                    <a16:creationId xmlns:a16="http://schemas.microsoft.com/office/drawing/2014/main" id="{EA526388-CB7C-4CAC-A93E-C15002452194}"/>
                  </a:ext>
                </a:extLst>
              </p:cNvPr>
              <p:cNvSpPr/>
              <p:nvPr/>
            </p:nvSpPr>
            <p:spPr>
              <a:xfrm>
                <a:off x="2762555" y="1386471"/>
                <a:ext cx="3777280"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grpSp>
        <p:nvGrpSpPr>
          <p:cNvPr id="4106" name="Group 18">
            <a:extLst>
              <a:ext uri="{FF2B5EF4-FFF2-40B4-BE49-F238E27FC236}">
                <a16:creationId xmlns:a16="http://schemas.microsoft.com/office/drawing/2014/main" id="{51866F9D-817B-47F8-BE92-7BFB90491541}"/>
              </a:ext>
            </a:extLst>
          </p:cNvPr>
          <p:cNvGrpSpPr>
            <a:grpSpLocks/>
          </p:cNvGrpSpPr>
          <p:nvPr/>
        </p:nvGrpSpPr>
        <p:grpSpPr bwMode="auto">
          <a:xfrm>
            <a:off x="1045313" y="5376414"/>
            <a:ext cx="7204842" cy="1133025"/>
            <a:chOff x="2544010" y="5386306"/>
            <a:chExt cx="4651820" cy="1181763"/>
          </a:xfrm>
        </p:grpSpPr>
        <p:pic>
          <p:nvPicPr>
            <p:cNvPr id="4125" name="Picture 4" descr="C:\Users\dell\Desktop\Icon sale page\Icon tĩnh\200wide.jpg">
              <a:extLst>
                <a:ext uri="{FF2B5EF4-FFF2-40B4-BE49-F238E27FC236}">
                  <a16:creationId xmlns:a16="http://schemas.microsoft.com/office/drawing/2014/main" id="{676F2C1C-EC64-47BB-88C2-950CE61EF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6321977"/>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26" name="Group 37">
              <a:extLst>
                <a:ext uri="{FF2B5EF4-FFF2-40B4-BE49-F238E27FC236}">
                  <a16:creationId xmlns:a16="http://schemas.microsoft.com/office/drawing/2014/main" id="{41A63ABE-DD07-47EC-A723-90B4FE0B586C}"/>
                </a:ext>
              </a:extLst>
            </p:cNvPr>
            <p:cNvGrpSpPr>
              <a:grpSpLocks/>
            </p:cNvGrpSpPr>
            <p:nvPr/>
          </p:nvGrpSpPr>
          <p:grpSpPr bwMode="auto">
            <a:xfrm>
              <a:off x="2544010" y="5386306"/>
              <a:ext cx="4651820" cy="1011238"/>
              <a:chOff x="2682464" y="1355150"/>
              <a:chExt cx="3938587" cy="1011238"/>
            </a:xfrm>
          </p:grpSpPr>
          <p:pic>
            <p:nvPicPr>
              <p:cNvPr id="4127" name="Picture 3">
                <a:extLst>
                  <a:ext uri="{FF2B5EF4-FFF2-40B4-BE49-F238E27FC236}">
                    <a16:creationId xmlns:a16="http://schemas.microsoft.com/office/drawing/2014/main" id="{74335E7F-56C0-49DE-9A5F-9FD0A7FE6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464" y="1355150"/>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a:extLst>
                  <a:ext uri="{FF2B5EF4-FFF2-40B4-BE49-F238E27FC236}">
                    <a16:creationId xmlns:a16="http://schemas.microsoft.com/office/drawing/2014/main" id="{788F1DFF-6F92-4895-8129-B792BE302ADA}"/>
                  </a:ext>
                </a:extLst>
              </p:cNvPr>
              <p:cNvSpPr/>
              <p:nvPr/>
            </p:nvSpPr>
            <p:spPr>
              <a:xfrm>
                <a:off x="2762555" y="1386493"/>
                <a:ext cx="3777280" cy="861624"/>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grpSp>
        <p:nvGrpSpPr>
          <p:cNvPr id="4108" name="Group 53">
            <a:extLst>
              <a:ext uri="{FF2B5EF4-FFF2-40B4-BE49-F238E27FC236}">
                <a16:creationId xmlns:a16="http://schemas.microsoft.com/office/drawing/2014/main" id="{10D3E8C7-27BC-4CF5-B0E4-A61BC22B963D}"/>
              </a:ext>
            </a:extLst>
          </p:cNvPr>
          <p:cNvGrpSpPr>
            <a:grpSpLocks/>
          </p:cNvGrpSpPr>
          <p:nvPr/>
        </p:nvGrpSpPr>
        <p:grpSpPr bwMode="auto">
          <a:xfrm>
            <a:off x="993232" y="3037661"/>
            <a:ext cx="1467364" cy="634400"/>
            <a:chOff x="2452688" y="2863775"/>
            <a:chExt cx="1819275" cy="662858"/>
          </a:xfrm>
        </p:grpSpPr>
        <p:sp>
          <p:nvSpPr>
            <p:cNvPr id="55" name="Freeform 54">
              <a:extLst>
                <a:ext uri="{FF2B5EF4-FFF2-40B4-BE49-F238E27FC236}">
                  <a16:creationId xmlns:a16="http://schemas.microsoft.com/office/drawing/2014/main" id="{DF3470C3-C838-4002-B534-16184DBCB50D}"/>
                </a:ext>
              </a:extLst>
            </p:cNvPr>
            <p:cNvSpPr/>
            <p:nvPr/>
          </p:nvSpPr>
          <p:spPr>
            <a:xfrm>
              <a:off x="2452688" y="2863775"/>
              <a:ext cx="1819275" cy="58496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56" name="Freeform 55">
              <a:extLst>
                <a:ext uri="{FF2B5EF4-FFF2-40B4-BE49-F238E27FC236}">
                  <a16:creationId xmlns:a16="http://schemas.microsoft.com/office/drawing/2014/main" id="{4CF26504-ED80-419C-927F-C5F07ACA2C2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sp>
        <p:nvSpPr>
          <p:cNvPr id="20" name="TextBox 19">
            <a:extLst>
              <a:ext uri="{FF2B5EF4-FFF2-40B4-BE49-F238E27FC236}">
                <a16:creationId xmlns:a16="http://schemas.microsoft.com/office/drawing/2014/main" id="{90C96FFF-984B-43FF-99D6-EB0FDC160D64}"/>
              </a:ext>
            </a:extLst>
          </p:cNvPr>
          <p:cNvSpPr txBox="1"/>
          <p:nvPr/>
        </p:nvSpPr>
        <p:spPr>
          <a:xfrm>
            <a:off x="2032005" y="1035965"/>
            <a:ext cx="4484802" cy="461665"/>
          </a:xfrm>
          <a:prstGeom prst="rect">
            <a:avLst/>
          </a:prstGeom>
          <a:noFill/>
        </p:spPr>
        <p:txBody>
          <a:bodyPr wrap="square">
            <a:spAutoFit/>
          </a:bodyPr>
          <a:lstStyle/>
          <a:p>
            <a:pPr algn="ctr" eaLnBrk="1" fontAlgn="auto" hangingPunct="1">
              <a:spcBef>
                <a:spcPts val="0"/>
              </a:spcBef>
              <a:spcAft>
                <a:spcPts val="0"/>
              </a:spcAft>
              <a:defRPr/>
            </a:pPr>
            <a:r>
              <a:rPr lang="en-US" sz="2400" b="1" dirty="0" err="1">
                <a:solidFill>
                  <a:srgbClr val="996633"/>
                </a:solidFill>
                <a:effectLst>
                  <a:innerShdw blurRad="63500" dist="50800" dir="13500000">
                    <a:prstClr val="black">
                      <a:alpha val="50000"/>
                    </a:prstClr>
                  </a:innerShdw>
                </a:effectLst>
                <a:latin typeface="Verdana" pitchFamily="34" charset="0"/>
                <a:ea typeface="Verdana" pitchFamily="34" charset="0"/>
                <a:cs typeface="Verdana" pitchFamily="34" charset="0"/>
              </a:rPr>
              <a:t>Nội</a:t>
            </a:r>
            <a:r>
              <a:rPr lang="en-US" sz="2400" b="1" dirty="0">
                <a:solidFill>
                  <a:srgbClr val="996633"/>
                </a:solidFill>
                <a:effectLst>
                  <a:innerShdw blurRad="63500" dist="50800" dir="13500000">
                    <a:prstClr val="black">
                      <a:alpha val="50000"/>
                    </a:prstClr>
                  </a:innerShdw>
                </a:effectLst>
                <a:latin typeface="Verdana" pitchFamily="34" charset="0"/>
                <a:ea typeface="Verdana" pitchFamily="34" charset="0"/>
                <a:cs typeface="Verdana" pitchFamily="34" charset="0"/>
              </a:rPr>
              <a:t> dung </a:t>
            </a:r>
            <a:r>
              <a:rPr lang="en-US" sz="2400" b="1" dirty="0" err="1">
                <a:solidFill>
                  <a:srgbClr val="996633"/>
                </a:solidFill>
                <a:effectLst>
                  <a:innerShdw blurRad="63500" dist="50800" dir="13500000">
                    <a:prstClr val="black">
                      <a:alpha val="50000"/>
                    </a:prstClr>
                  </a:innerShdw>
                </a:effectLst>
                <a:latin typeface="Verdana" pitchFamily="34" charset="0"/>
                <a:ea typeface="Verdana" pitchFamily="34" charset="0"/>
                <a:cs typeface="Verdana" pitchFamily="34" charset="0"/>
              </a:rPr>
              <a:t>chính</a:t>
            </a:r>
            <a:endParaRPr lang="en-US" sz="2400" b="1" dirty="0">
              <a:solidFill>
                <a:srgbClr val="996633"/>
              </a:solidFill>
              <a:effectLst>
                <a:innerShdw blurRad="63500" dist="50800" dir="13500000">
                  <a:prstClr val="black">
                    <a:alpha val="50000"/>
                  </a:prstClr>
                </a:innerShdw>
              </a:effectLst>
              <a:latin typeface="Verdana" pitchFamily="34" charset="0"/>
              <a:ea typeface="Verdana" pitchFamily="34" charset="0"/>
              <a:cs typeface="Verdana" pitchFamily="34" charset="0"/>
            </a:endParaRPr>
          </a:p>
        </p:txBody>
      </p:sp>
      <p:sp>
        <p:nvSpPr>
          <p:cNvPr id="57" name="Rectangle 56">
            <a:extLst>
              <a:ext uri="{FF2B5EF4-FFF2-40B4-BE49-F238E27FC236}">
                <a16:creationId xmlns:a16="http://schemas.microsoft.com/office/drawing/2014/main" id="{1CD88646-37BB-49BC-A5A0-4FA33860DDC1}"/>
              </a:ext>
            </a:extLst>
          </p:cNvPr>
          <p:cNvSpPr/>
          <p:nvPr/>
        </p:nvSpPr>
        <p:spPr>
          <a:xfrm>
            <a:off x="1032555" y="2175380"/>
            <a:ext cx="1127321" cy="400110"/>
          </a:xfrm>
          <a:prstGeom prst="rect">
            <a:avLst/>
          </a:prstGeom>
        </p:spPr>
        <p:txBody>
          <a:bodyPr wrap="square" anchor="ctr">
            <a:spAutoFit/>
          </a:bodyPr>
          <a:lstStyle/>
          <a:p>
            <a:pPr algn="ctr" eaLnBrk="1" fontAlgn="auto" hangingPunct="1">
              <a:spcBef>
                <a:spcPts val="0"/>
              </a:spcBef>
              <a:spcAft>
                <a:spcPts val="0"/>
              </a:spcAft>
              <a:defRPr/>
            </a:pPr>
            <a:r>
              <a:rPr lang="en-US" sz="2000" b="1" kern="0" dirty="0">
                <a:solidFill>
                  <a:schemeClr val="bg1"/>
                </a:solidFill>
                <a:effectLst>
                  <a:glow rad="127000">
                    <a:srgbClr val="BC7D00"/>
                  </a:glow>
                </a:effectLst>
                <a:latin typeface="Arial" pitchFamily="34" charset="0"/>
              </a:rPr>
              <a:t>1</a:t>
            </a:r>
          </a:p>
        </p:txBody>
      </p:sp>
      <p:sp>
        <p:nvSpPr>
          <p:cNvPr id="59" name="Rectangle 58">
            <a:extLst>
              <a:ext uri="{FF2B5EF4-FFF2-40B4-BE49-F238E27FC236}">
                <a16:creationId xmlns:a16="http://schemas.microsoft.com/office/drawing/2014/main" id="{7C3BF60C-6EDE-47DF-B376-3CA8BAB3A358}"/>
              </a:ext>
            </a:extLst>
          </p:cNvPr>
          <p:cNvSpPr/>
          <p:nvPr/>
        </p:nvSpPr>
        <p:spPr>
          <a:xfrm>
            <a:off x="926918" y="3065289"/>
            <a:ext cx="1155104" cy="400110"/>
          </a:xfrm>
          <a:prstGeom prst="rect">
            <a:avLst/>
          </a:prstGeom>
        </p:spPr>
        <p:txBody>
          <a:bodyPr wrap="square" anchor="ctr">
            <a:spAutoFit/>
          </a:bodyPr>
          <a:lstStyle/>
          <a:p>
            <a:pPr algn="ctr" eaLnBrk="1" fontAlgn="auto" hangingPunct="1">
              <a:spcBef>
                <a:spcPts val="0"/>
              </a:spcBef>
              <a:spcAft>
                <a:spcPts val="0"/>
              </a:spcAft>
              <a:defRPr/>
            </a:pPr>
            <a:r>
              <a:rPr lang="en-US" sz="2000" b="1" kern="0" dirty="0">
                <a:solidFill>
                  <a:schemeClr val="bg1"/>
                </a:solidFill>
                <a:effectLst>
                  <a:glow rad="127000">
                    <a:srgbClr val="BC7D00"/>
                  </a:glow>
                </a:effectLst>
                <a:latin typeface="Arial" pitchFamily="34" charset="0"/>
              </a:rPr>
              <a:t>2</a:t>
            </a:r>
          </a:p>
        </p:txBody>
      </p:sp>
      <p:sp>
        <p:nvSpPr>
          <p:cNvPr id="4116" name="Rectangle 20">
            <a:extLst>
              <a:ext uri="{FF2B5EF4-FFF2-40B4-BE49-F238E27FC236}">
                <a16:creationId xmlns:a16="http://schemas.microsoft.com/office/drawing/2014/main" id="{A1AC6436-83AA-4524-936E-2B3DC5ACC5C6}"/>
              </a:ext>
            </a:extLst>
          </p:cNvPr>
          <p:cNvSpPr>
            <a:spLocks noChangeArrowheads="1"/>
          </p:cNvSpPr>
          <p:nvPr/>
        </p:nvSpPr>
        <p:spPr bwMode="auto">
          <a:xfrm>
            <a:off x="2527112" y="5414900"/>
            <a:ext cx="53538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D7181F"/>
              </a:buClr>
              <a:buNone/>
            </a:pPr>
            <a:r>
              <a:rPr lang="en-US" altLang="en-US" sz="2000" dirty="0">
                <a:solidFill>
                  <a:srgbClr val="593B1D"/>
                </a:solidFill>
                <a:latin typeface="Arial" panose="020B0604020202020204" pitchFamily="34" charset="0"/>
              </a:rPr>
              <a:t>“</a:t>
            </a:r>
            <a:r>
              <a:rPr lang="vi-VN" sz="2000" dirty="0">
                <a:effectLst/>
                <a:latin typeface="Times New Roman" panose="02020603050405020304" pitchFamily="18" charset="0"/>
                <a:ea typeface="Arial" panose="020B0604020202020204" pitchFamily="34" charset="0"/>
              </a:rPr>
              <a:t>Nêu được cách sử dụng của một số vật liệu an toàn, hiệu quả và đảm bảo sự phát triển bền vững</a:t>
            </a:r>
            <a:r>
              <a:rPr lang="en-US" altLang="en-US" sz="2000" dirty="0">
                <a:solidFill>
                  <a:srgbClr val="593B1D"/>
                </a:solidFill>
                <a:latin typeface="Arial" panose="020B0604020202020204" pitchFamily="34" charset="0"/>
              </a:rPr>
              <a:t>.”</a:t>
            </a:r>
          </a:p>
        </p:txBody>
      </p:sp>
      <p:sp>
        <p:nvSpPr>
          <p:cNvPr id="51" name="Hộp_Văn_Bản 7">
            <a:extLst>
              <a:ext uri="{FF2B5EF4-FFF2-40B4-BE49-F238E27FC236}">
                <a16:creationId xmlns:a16="http://schemas.microsoft.com/office/drawing/2014/main" id="{00C4A0F1-E4EC-4061-A7BF-464EA2C81143}"/>
              </a:ext>
            </a:extLst>
          </p:cNvPr>
          <p:cNvSpPr txBox="1"/>
          <p:nvPr/>
        </p:nvSpPr>
        <p:spPr>
          <a:xfrm>
            <a:off x="207859" y="21791"/>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54" name="Rectangle 20">
            <a:extLst>
              <a:ext uri="{FF2B5EF4-FFF2-40B4-BE49-F238E27FC236}">
                <a16:creationId xmlns:a16="http://schemas.microsoft.com/office/drawing/2014/main" id="{3DE0005D-8707-4113-8042-283D65D0603E}"/>
              </a:ext>
            </a:extLst>
          </p:cNvPr>
          <p:cNvSpPr>
            <a:spLocks noChangeArrowheads="1"/>
          </p:cNvSpPr>
          <p:nvPr/>
        </p:nvSpPr>
        <p:spPr bwMode="auto">
          <a:xfrm>
            <a:off x="2604555" y="2132344"/>
            <a:ext cx="53272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D7181F"/>
              </a:buClr>
              <a:buFont typeface="Wingdings" panose="05000000000000000000" pitchFamily="2" charset="2"/>
              <a:buNone/>
            </a:pPr>
            <a:r>
              <a:rPr lang="en-US" altLang="en-US" sz="2000" dirty="0">
                <a:solidFill>
                  <a:srgbClr val="593B1D"/>
                </a:solidFill>
                <a:latin typeface="Arial" panose="020B0604020202020204" pitchFamily="34" charset="0"/>
              </a:rPr>
              <a:t>“</a:t>
            </a:r>
            <a:r>
              <a:rPr lang="vi-VN" sz="2000" dirty="0">
                <a:effectLst/>
                <a:latin typeface="Times New Roman" panose="02020603050405020304" pitchFamily="18" charset="0"/>
                <a:ea typeface="Arial" panose="020B0604020202020204" pitchFamily="34" charset="0"/>
              </a:rPr>
              <a:t>Trình bày được tính chất và ứng dụng một số vật liệu thông dụng </a:t>
            </a:r>
            <a:r>
              <a:rPr lang="en-US" altLang="en-US" sz="2000" dirty="0">
                <a:solidFill>
                  <a:srgbClr val="593B1D"/>
                </a:solidFill>
                <a:latin typeface="Arial" panose="020B0604020202020204" pitchFamily="34" charset="0"/>
              </a:rPr>
              <a:t>.”</a:t>
            </a:r>
          </a:p>
        </p:txBody>
      </p:sp>
      <p:sp>
        <p:nvSpPr>
          <p:cNvPr id="60" name="Rectangle 20">
            <a:extLst>
              <a:ext uri="{FF2B5EF4-FFF2-40B4-BE49-F238E27FC236}">
                <a16:creationId xmlns:a16="http://schemas.microsoft.com/office/drawing/2014/main" id="{B1D73B76-B1F8-4518-866B-94E2E9997C9D}"/>
              </a:ext>
            </a:extLst>
          </p:cNvPr>
          <p:cNvSpPr>
            <a:spLocks noChangeArrowheads="1"/>
          </p:cNvSpPr>
          <p:nvPr/>
        </p:nvSpPr>
        <p:spPr bwMode="auto">
          <a:xfrm>
            <a:off x="2604555" y="3230672"/>
            <a:ext cx="54656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D7181F"/>
              </a:buClr>
              <a:buFont typeface="Wingdings" panose="05000000000000000000" pitchFamily="2" charset="2"/>
              <a:buNone/>
            </a:pPr>
            <a:r>
              <a:rPr lang="en-US" altLang="en-US" sz="2000" dirty="0">
                <a:solidFill>
                  <a:srgbClr val="593B1D"/>
                </a:solidFill>
                <a:latin typeface="Arial" panose="020B0604020202020204" pitchFamily="34" charset="0"/>
              </a:rPr>
              <a:t>“</a:t>
            </a:r>
            <a:r>
              <a:rPr lang="vi-VN" sz="2000" dirty="0">
                <a:effectLst/>
                <a:latin typeface="Times New Roman" panose="02020603050405020304" pitchFamily="18" charset="0"/>
                <a:ea typeface="Arial" panose="020B0604020202020204" pitchFamily="34" charset="0"/>
              </a:rPr>
              <a:t>Đề xuất được phương án tìm hiểu về tính chất một số vật liệu trong SGK</a:t>
            </a:r>
            <a:r>
              <a:rPr lang="en-US" altLang="en-US" sz="2000" dirty="0">
                <a:solidFill>
                  <a:srgbClr val="593B1D"/>
                </a:solidFill>
                <a:latin typeface="Arial" panose="020B0604020202020204" pitchFamily="34" charset="0"/>
              </a:rPr>
              <a:t>.”</a:t>
            </a:r>
          </a:p>
        </p:txBody>
      </p:sp>
      <p:grpSp>
        <p:nvGrpSpPr>
          <p:cNvPr id="62" name="Group 50">
            <a:extLst>
              <a:ext uri="{FF2B5EF4-FFF2-40B4-BE49-F238E27FC236}">
                <a16:creationId xmlns:a16="http://schemas.microsoft.com/office/drawing/2014/main" id="{FA69E752-7763-4026-A977-EAE1A5B4CD94}"/>
              </a:ext>
            </a:extLst>
          </p:cNvPr>
          <p:cNvGrpSpPr>
            <a:grpSpLocks/>
          </p:cNvGrpSpPr>
          <p:nvPr/>
        </p:nvGrpSpPr>
        <p:grpSpPr bwMode="auto">
          <a:xfrm flipH="1">
            <a:off x="7242979" y="4379696"/>
            <a:ext cx="1622934" cy="473137"/>
            <a:chOff x="1714500" y="3094038"/>
            <a:chExt cx="1047750" cy="551111"/>
          </a:xfrm>
        </p:grpSpPr>
        <p:sp>
          <p:nvSpPr>
            <p:cNvPr id="63" name="Freeform 51">
              <a:extLst>
                <a:ext uri="{FF2B5EF4-FFF2-40B4-BE49-F238E27FC236}">
                  <a16:creationId xmlns:a16="http://schemas.microsoft.com/office/drawing/2014/main" id="{4223A1D6-C9CE-4954-82C4-632439BBE3DD}"/>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64" name="Freeform 52">
              <a:extLst>
                <a:ext uri="{FF2B5EF4-FFF2-40B4-BE49-F238E27FC236}">
                  <a16:creationId xmlns:a16="http://schemas.microsoft.com/office/drawing/2014/main" id="{BDD4000F-2C12-4FC0-AC34-56A7D3DD071D}"/>
                </a:ext>
              </a:extLst>
            </p:cNvPr>
            <p:cNvSpPr/>
            <p:nvPr/>
          </p:nvSpPr>
          <p:spPr>
            <a:xfrm>
              <a:off x="1816100" y="3152516"/>
              <a:ext cx="919162" cy="43770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65" name="Group 8">
            <a:extLst>
              <a:ext uri="{FF2B5EF4-FFF2-40B4-BE49-F238E27FC236}">
                <a16:creationId xmlns:a16="http://schemas.microsoft.com/office/drawing/2014/main" id="{28CD3419-F4E8-4EB5-8839-3BFABF908DCE}"/>
              </a:ext>
            </a:extLst>
          </p:cNvPr>
          <p:cNvGrpSpPr>
            <a:grpSpLocks/>
          </p:cNvGrpSpPr>
          <p:nvPr/>
        </p:nvGrpSpPr>
        <p:grpSpPr bwMode="auto">
          <a:xfrm>
            <a:off x="957248" y="4164218"/>
            <a:ext cx="7204842" cy="1188168"/>
            <a:chOff x="2530645" y="3933371"/>
            <a:chExt cx="4651820" cy="1238901"/>
          </a:xfrm>
        </p:grpSpPr>
        <p:pic>
          <p:nvPicPr>
            <p:cNvPr id="66" name="Picture 4" descr="C:\Users\dell\Desktop\Icon sale page\Icon tĩnh\200wide.jpg">
              <a:extLst>
                <a:ext uri="{FF2B5EF4-FFF2-40B4-BE49-F238E27FC236}">
                  <a16:creationId xmlns:a16="http://schemas.microsoft.com/office/drawing/2014/main" id="{4AEAAEEC-AE9B-420F-A8E1-2C032EE41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23">
              <a:extLst>
                <a:ext uri="{FF2B5EF4-FFF2-40B4-BE49-F238E27FC236}">
                  <a16:creationId xmlns:a16="http://schemas.microsoft.com/office/drawing/2014/main" id="{D13F7906-4FBD-473E-8451-D62291130EE5}"/>
                </a:ext>
              </a:extLst>
            </p:cNvPr>
            <p:cNvGrpSpPr>
              <a:grpSpLocks/>
            </p:cNvGrpSpPr>
            <p:nvPr/>
          </p:nvGrpSpPr>
          <p:grpSpPr bwMode="auto">
            <a:xfrm>
              <a:off x="2530645" y="3933371"/>
              <a:ext cx="4651820" cy="1011238"/>
              <a:chOff x="2671148" y="1311915"/>
              <a:chExt cx="3938587" cy="1011238"/>
            </a:xfrm>
          </p:grpSpPr>
          <p:pic>
            <p:nvPicPr>
              <p:cNvPr id="68" name="Picture 3">
                <a:extLst>
                  <a:ext uri="{FF2B5EF4-FFF2-40B4-BE49-F238E27FC236}">
                    <a16:creationId xmlns:a16="http://schemas.microsoft.com/office/drawing/2014/main" id="{C893232C-CFD8-41B7-B07C-433C216AC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ounded Rectangle 25">
                <a:extLst>
                  <a:ext uri="{FF2B5EF4-FFF2-40B4-BE49-F238E27FC236}">
                    <a16:creationId xmlns:a16="http://schemas.microsoft.com/office/drawing/2014/main" id="{0BD7831D-EA06-406B-8AE1-68FF0194670E}"/>
                  </a:ext>
                </a:extLst>
              </p:cNvPr>
              <p:cNvSpPr/>
              <p:nvPr/>
            </p:nvSpPr>
            <p:spPr>
              <a:xfrm>
                <a:off x="2762555" y="1386471"/>
                <a:ext cx="3777280"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grpSp>
        <p:nvGrpSpPr>
          <p:cNvPr id="70" name="Group 53">
            <a:extLst>
              <a:ext uri="{FF2B5EF4-FFF2-40B4-BE49-F238E27FC236}">
                <a16:creationId xmlns:a16="http://schemas.microsoft.com/office/drawing/2014/main" id="{132573F5-E39A-40EA-A56A-1D0338D806A2}"/>
              </a:ext>
            </a:extLst>
          </p:cNvPr>
          <p:cNvGrpSpPr>
            <a:grpSpLocks/>
          </p:cNvGrpSpPr>
          <p:nvPr/>
        </p:nvGrpSpPr>
        <p:grpSpPr bwMode="auto">
          <a:xfrm>
            <a:off x="977472" y="4167523"/>
            <a:ext cx="1467364" cy="634400"/>
            <a:chOff x="2452688" y="2863775"/>
            <a:chExt cx="1819275" cy="662858"/>
          </a:xfrm>
        </p:grpSpPr>
        <p:sp>
          <p:nvSpPr>
            <p:cNvPr id="71" name="Freeform 54">
              <a:extLst>
                <a:ext uri="{FF2B5EF4-FFF2-40B4-BE49-F238E27FC236}">
                  <a16:creationId xmlns:a16="http://schemas.microsoft.com/office/drawing/2014/main" id="{F6E4A47C-F4CA-47D4-B6FF-2F68E5E70D44}"/>
                </a:ext>
              </a:extLst>
            </p:cNvPr>
            <p:cNvSpPr/>
            <p:nvPr/>
          </p:nvSpPr>
          <p:spPr>
            <a:xfrm>
              <a:off x="2452688" y="2863775"/>
              <a:ext cx="1819275" cy="58496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72" name="Freeform 55">
              <a:extLst>
                <a:ext uri="{FF2B5EF4-FFF2-40B4-BE49-F238E27FC236}">
                  <a16:creationId xmlns:a16="http://schemas.microsoft.com/office/drawing/2014/main" id="{9242B7E8-8272-4224-AF8F-231A1888EFD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sp>
        <p:nvSpPr>
          <p:cNvPr id="73" name="Rectangle 72">
            <a:extLst>
              <a:ext uri="{FF2B5EF4-FFF2-40B4-BE49-F238E27FC236}">
                <a16:creationId xmlns:a16="http://schemas.microsoft.com/office/drawing/2014/main" id="{7628EFE4-0C4D-49E5-A413-6786E967EF2E}"/>
              </a:ext>
            </a:extLst>
          </p:cNvPr>
          <p:cNvSpPr/>
          <p:nvPr/>
        </p:nvSpPr>
        <p:spPr>
          <a:xfrm>
            <a:off x="911157" y="4195151"/>
            <a:ext cx="1285509" cy="400110"/>
          </a:xfrm>
          <a:prstGeom prst="rect">
            <a:avLst/>
          </a:prstGeom>
        </p:spPr>
        <p:txBody>
          <a:bodyPr wrap="square" anchor="ctr">
            <a:spAutoFit/>
          </a:bodyPr>
          <a:lstStyle/>
          <a:p>
            <a:pPr algn="ctr" eaLnBrk="1" fontAlgn="auto" hangingPunct="1">
              <a:spcBef>
                <a:spcPts val="0"/>
              </a:spcBef>
              <a:spcAft>
                <a:spcPts val="0"/>
              </a:spcAft>
              <a:defRPr/>
            </a:pPr>
            <a:r>
              <a:rPr lang="en-US" sz="2000" b="1" kern="0" dirty="0">
                <a:solidFill>
                  <a:schemeClr val="bg1"/>
                </a:solidFill>
                <a:effectLst>
                  <a:glow rad="127000">
                    <a:srgbClr val="BC7D00"/>
                  </a:glow>
                </a:effectLst>
                <a:latin typeface="Arial" pitchFamily="34" charset="0"/>
              </a:rPr>
              <a:t>3</a:t>
            </a:r>
          </a:p>
        </p:txBody>
      </p:sp>
      <p:sp>
        <p:nvSpPr>
          <p:cNvPr id="74" name="Rectangle 20">
            <a:extLst>
              <a:ext uri="{FF2B5EF4-FFF2-40B4-BE49-F238E27FC236}">
                <a16:creationId xmlns:a16="http://schemas.microsoft.com/office/drawing/2014/main" id="{3C7EBC7D-B5A9-4426-B520-AF478EFCF31D}"/>
              </a:ext>
            </a:extLst>
          </p:cNvPr>
          <p:cNvSpPr>
            <a:spLocks noChangeArrowheads="1"/>
          </p:cNvSpPr>
          <p:nvPr/>
        </p:nvSpPr>
        <p:spPr bwMode="auto">
          <a:xfrm>
            <a:off x="2612047" y="4360534"/>
            <a:ext cx="50990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D7181F"/>
              </a:buClr>
              <a:buFont typeface="Wingdings" panose="05000000000000000000" pitchFamily="2" charset="2"/>
              <a:buNone/>
            </a:pPr>
            <a:r>
              <a:rPr lang="en-US" altLang="en-US" sz="2000" dirty="0">
                <a:solidFill>
                  <a:srgbClr val="593B1D"/>
                </a:solidFill>
                <a:latin typeface="Arial" panose="020B0604020202020204" pitchFamily="34" charset="0"/>
              </a:rPr>
              <a:t>“</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rút ra được kết luận về tính chất và ứng dụng của một số vật liệu</a:t>
            </a:r>
            <a:r>
              <a:rPr lang="en-US" altLang="en-US" sz="2000" dirty="0">
                <a:solidFill>
                  <a:srgbClr val="593B1D"/>
                </a:solidFill>
                <a:latin typeface="Arial" panose="020B0604020202020204" pitchFamily="34" charset="0"/>
              </a:rPr>
              <a:t>.”</a:t>
            </a:r>
          </a:p>
        </p:txBody>
      </p:sp>
      <p:grpSp>
        <p:nvGrpSpPr>
          <p:cNvPr id="75" name="Group 53">
            <a:extLst>
              <a:ext uri="{FF2B5EF4-FFF2-40B4-BE49-F238E27FC236}">
                <a16:creationId xmlns:a16="http://schemas.microsoft.com/office/drawing/2014/main" id="{01F0DD20-9AC2-419D-8C9F-81FF0D975A96}"/>
              </a:ext>
            </a:extLst>
          </p:cNvPr>
          <p:cNvGrpSpPr>
            <a:grpSpLocks/>
          </p:cNvGrpSpPr>
          <p:nvPr/>
        </p:nvGrpSpPr>
        <p:grpSpPr bwMode="auto">
          <a:xfrm>
            <a:off x="930175" y="5470808"/>
            <a:ext cx="1467364" cy="634400"/>
            <a:chOff x="2452688" y="2863775"/>
            <a:chExt cx="1819275" cy="662858"/>
          </a:xfrm>
        </p:grpSpPr>
        <p:sp>
          <p:nvSpPr>
            <p:cNvPr id="76" name="Freeform 54">
              <a:extLst>
                <a:ext uri="{FF2B5EF4-FFF2-40B4-BE49-F238E27FC236}">
                  <a16:creationId xmlns:a16="http://schemas.microsoft.com/office/drawing/2014/main" id="{0B188C50-598F-4728-B4D6-C2A1EA71B557}"/>
                </a:ext>
              </a:extLst>
            </p:cNvPr>
            <p:cNvSpPr/>
            <p:nvPr/>
          </p:nvSpPr>
          <p:spPr>
            <a:xfrm>
              <a:off x="2452688" y="2863775"/>
              <a:ext cx="1819275" cy="58496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77" name="Freeform 55">
              <a:extLst>
                <a:ext uri="{FF2B5EF4-FFF2-40B4-BE49-F238E27FC236}">
                  <a16:creationId xmlns:a16="http://schemas.microsoft.com/office/drawing/2014/main" id="{549BB098-3E9F-43A2-A52B-43F77FD1597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sp>
        <p:nvSpPr>
          <p:cNvPr id="78" name="Rectangle 77">
            <a:extLst>
              <a:ext uri="{FF2B5EF4-FFF2-40B4-BE49-F238E27FC236}">
                <a16:creationId xmlns:a16="http://schemas.microsoft.com/office/drawing/2014/main" id="{A622C78F-E00A-47BB-B515-2AF2E771B1A8}"/>
              </a:ext>
            </a:extLst>
          </p:cNvPr>
          <p:cNvSpPr/>
          <p:nvPr/>
        </p:nvSpPr>
        <p:spPr>
          <a:xfrm>
            <a:off x="863860" y="5498436"/>
            <a:ext cx="1285509" cy="400110"/>
          </a:xfrm>
          <a:prstGeom prst="rect">
            <a:avLst/>
          </a:prstGeom>
        </p:spPr>
        <p:txBody>
          <a:bodyPr wrap="square" anchor="ctr">
            <a:spAutoFit/>
          </a:bodyPr>
          <a:lstStyle/>
          <a:p>
            <a:pPr algn="ctr" eaLnBrk="1" fontAlgn="auto" hangingPunct="1">
              <a:spcBef>
                <a:spcPts val="0"/>
              </a:spcBef>
              <a:spcAft>
                <a:spcPts val="0"/>
              </a:spcAft>
              <a:defRPr/>
            </a:pPr>
            <a:r>
              <a:rPr lang="en-US" sz="2000" b="1" kern="0" dirty="0">
                <a:solidFill>
                  <a:schemeClr val="bg1"/>
                </a:solidFill>
                <a:effectLst>
                  <a:glow rad="127000">
                    <a:srgbClr val="BC7D00"/>
                  </a:glow>
                </a:effectLst>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80">
                                          <p:stCondLst>
                                            <p:cond delay="0"/>
                                          </p:stCondLst>
                                        </p:cTn>
                                        <p:tgtEl>
                                          <p:spTgt spid="54"/>
                                        </p:tgtEl>
                                      </p:cBhvr>
                                    </p:animEffect>
                                    <p:anim calcmode="lin" valueType="num">
                                      <p:cBhvr>
                                        <p:cTn id="12"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7" dur="26">
                                          <p:stCondLst>
                                            <p:cond delay="650"/>
                                          </p:stCondLst>
                                        </p:cTn>
                                        <p:tgtEl>
                                          <p:spTgt spid="54"/>
                                        </p:tgtEl>
                                      </p:cBhvr>
                                      <p:to x="100000" y="60000"/>
                                    </p:animScale>
                                    <p:animScale>
                                      <p:cBhvr>
                                        <p:cTn id="18" dur="166" decel="50000">
                                          <p:stCondLst>
                                            <p:cond delay="676"/>
                                          </p:stCondLst>
                                        </p:cTn>
                                        <p:tgtEl>
                                          <p:spTgt spid="54"/>
                                        </p:tgtEl>
                                      </p:cBhvr>
                                      <p:to x="100000" y="100000"/>
                                    </p:animScale>
                                    <p:animScale>
                                      <p:cBhvr>
                                        <p:cTn id="19" dur="26">
                                          <p:stCondLst>
                                            <p:cond delay="1312"/>
                                          </p:stCondLst>
                                        </p:cTn>
                                        <p:tgtEl>
                                          <p:spTgt spid="54"/>
                                        </p:tgtEl>
                                      </p:cBhvr>
                                      <p:to x="100000" y="80000"/>
                                    </p:animScale>
                                    <p:animScale>
                                      <p:cBhvr>
                                        <p:cTn id="20" dur="166" decel="50000">
                                          <p:stCondLst>
                                            <p:cond delay="1338"/>
                                          </p:stCondLst>
                                        </p:cTn>
                                        <p:tgtEl>
                                          <p:spTgt spid="54"/>
                                        </p:tgtEl>
                                      </p:cBhvr>
                                      <p:to x="100000" y="100000"/>
                                    </p:animScale>
                                    <p:animScale>
                                      <p:cBhvr>
                                        <p:cTn id="21" dur="26">
                                          <p:stCondLst>
                                            <p:cond delay="1642"/>
                                          </p:stCondLst>
                                        </p:cTn>
                                        <p:tgtEl>
                                          <p:spTgt spid="54"/>
                                        </p:tgtEl>
                                      </p:cBhvr>
                                      <p:to x="100000" y="90000"/>
                                    </p:animScale>
                                    <p:animScale>
                                      <p:cBhvr>
                                        <p:cTn id="22" dur="166" decel="50000">
                                          <p:stCondLst>
                                            <p:cond delay="1668"/>
                                          </p:stCondLst>
                                        </p:cTn>
                                        <p:tgtEl>
                                          <p:spTgt spid="54"/>
                                        </p:tgtEl>
                                      </p:cBhvr>
                                      <p:to x="100000" y="100000"/>
                                    </p:animScale>
                                    <p:animScale>
                                      <p:cBhvr>
                                        <p:cTn id="23" dur="26">
                                          <p:stCondLst>
                                            <p:cond delay="1808"/>
                                          </p:stCondLst>
                                        </p:cTn>
                                        <p:tgtEl>
                                          <p:spTgt spid="54"/>
                                        </p:tgtEl>
                                      </p:cBhvr>
                                      <p:to x="100000" y="95000"/>
                                    </p:animScale>
                                    <p:animScale>
                                      <p:cBhvr>
                                        <p:cTn id="24" dur="166" decel="50000">
                                          <p:stCondLst>
                                            <p:cond delay="1834"/>
                                          </p:stCondLst>
                                        </p:cTn>
                                        <p:tgtEl>
                                          <p:spTgt spid="5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down)">
                                      <p:cBhvr>
                                        <p:cTn id="35" dur="5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16"/>
                                        </p:tgtEl>
                                        <p:attrNameLst>
                                          <p:attrName>style.visibility</p:attrName>
                                        </p:attrNameLst>
                                      </p:cBhvr>
                                      <p:to>
                                        <p:strVal val="visible"/>
                                      </p:to>
                                    </p:set>
                                    <p:animEffect transition="in" filter="fade">
                                      <p:cBhvr>
                                        <p:cTn id="40" dur="5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16" grpId="0"/>
      <p:bldP spid="54" grpId="0"/>
      <p:bldP spid="60"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AF5B80-8D7D-409F-88DC-38998373A3EF}"/>
              </a:ext>
            </a:extLst>
          </p:cNvPr>
          <p:cNvSpPr txBox="1"/>
          <p:nvPr/>
        </p:nvSpPr>
        <p:spPr>
          <a:xfrm>
            <a:off x="641131" y="443327"/>
            <a:ext cx="4572000" cy="523220"/>
          </a:xfrm>
          <a:prstGeom prst="rect">
            <a:avLst/>
          </a:prstGeom>
          <a:noFill/>
        </p:spPr>
        <p:txBody>
          <a:bodyPr wrap="square">
            <a:spAutoFit/>
          </a:bodyPr>
          <a:lstStyle/>
          <a:p>
            <a:r>
              <a:rPr lang="en-US" sz="2800" b="1" dirty="0" err="1">
                <a:solidFill>
                  <a:srgbClr val="7030A0"/>
                </a:solidFill>
                <a:effectLst/>
                <a:latin typeface="Times New Roman" panose="02020603050405020304" pitchFamily="18" charset="0"/>
                <a:ea typeface="Arial" panose="020B0604020202020204" pitchFamily="34" charset="0"/>
              </a:rPr>
              <a:t>Luyện</a:t>
            </a:r>
            <a:r>
              <a:rPr lang="en-US" sz="2800" b="1" dirty="0">
                <a:solidFill>
                  <a:srgbClr val="7030A0"/>
                </a:solidFill>
                <a:effectLst/>
                <a:latin typeface="Times New Roman" panose="02020603050405020304" pitchFamily="18" charset="0"/>
                <a:ea typeface="Arial" panose="020B0604020202020204" pitchFamily="34" charset="0"/>
              </a:rPr>
              <a:t> </a:t>
            </a:r>
            <a:r>
              <a:rPr lang="en-US" sz="2800" b="1" dirty="0" err="1">
                <a:solidFill>
                  <a:srgbClr val="7030A0"/>
                </a:solidFill>
                <a:effectLst/>
                <a:latin typeface="Times New Roman" panose="02020603050405020304" pitchFamily="18" charset="0"/>
                <a:ea typeface="Arial" panose="020B0604020202020204" pitchFamily="34" charset="0"/>
              </a:rPr>
              <a:t>tập</a:t>
            </a:r>
            <a:r>
              <a:rPr lang="en-US" sz="2800" b="1" dirty="0">
                <a:solidFill>
                  <a:srgbClr val="7030A0"/>
                </a:solidFill>
                <a:effectLst/>
                <a:latin typeface="Times New Roman" panose="02020603050405020304" pitchFamily="18" charset="0"/>
                <a:ea typeface="Arial" panose="020B0604020202020204" pitchFamily="34" charset="0"/>
              </a:rPr>
              <a:t> </a:t>
            </a:r>
            <a:endParaRPr lang="en-US" sz="2800" dirty="0"/>
          </a:p>
        </p:txBody>
      </p:sp>
      <p:sp>
        <p:nvSpPr>
          <p:cNvPr id="5" name="TextBox 4">
            <a:extLst>
              <a:ext uri="{FF2B5EF4-FFF2-40B4-BE49-F238E27FC236}">
                <a16:creationId xmlns:a16="http://schemas.microsoft.com/office/drawing/2014/main" id="{6437FE58-CAA7-4373-9EB3-E3817EDE2013}"/>
              </a:ext>
            </a:extLst>
          </p:cNvPr>
          <p:cNvSpPr txBox="1"/>
          <p:nvPr/>
        </p:nvSpPr>
        <p:spPr>
          <a:xfrm>
            <a:off x="1284907" y="1057264"/>
            <a:ext cx="4572000" cy="1762021"/>
          </a:xfrm>
          <a:prstGeom prst="rect">
            <a:avLst/>
          </a:prstGeom>
          <a:noFill/>
        </p:spPr>
        <p:txBody>
          <a:bodyPr wrap="square">
            <a:spAutoFit/>
          </a:bodyPr>
          <a:lstStyle/>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 Dây điện gồm mấy bộ phận?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tên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Bộ</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phận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đó</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được</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làm</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từ</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vật</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liệu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gì</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Có</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tác</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dụng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gì</a:t>
            </a:r>
            <a:r>
              <a:rPr lang="en-US" sz="2500" dirty="0">
                <a:effectLst/>
                <a:latin typeface="Times New Roman" panose="02020603050405020304" pitchFamily="18" charset="0"/>
                <a:ea typeface="Arial" panose="020B0604020202020204" pitchFamily="34" charset="0"/>
              </a:rPr>
              <a:t>?</a:t>
            </a:r>
            <a:endParaRPr lang="en-US" sz="2500" dirty="0"/>
          </a:p>
        </p:txBody>
      </p:sp>
      <p:sp>
        <p:nvSpPr>
          <p:cNvPr id="7" name="TextBox 6">
            <a:extLst>
              <a:ext uri="{FF2B5EF4-FFF2-40B4-BE49-F238E27FC236}">
                <a16:creationId xmlns:a16="http://schemas.microsoft.com/office/drawing/2014/main" id="{BA28C730-1A73-4823-9F53-DE746F5A62FE}"/>
              </a:ext>
            </a:extLst>
          </p:cNvPr>
          <p:cNvSpPr txBox="1"/>
          <p:nvPr/>
        </p:nvSpPr>
        <p:spPr>
          <a:xfrm>
            <a:off x="423447" y="4081048"/>
            <a:ext cx="5859976" cy="2135394"/>
          </a:xfrm>
          <a:prstGeom prst="rect">
            <a:avLst/>
          </a:prstGeom>
          <a:noFill/>
        </p:spPr>
        <p:txBody>
          <a:bodyPr wrap="square">
            <a:spAutoFit/>
          </a:bodyPr>
          <a:lstStyle/>
          <a:p>
            <a:pPr algn="just">
              <a:lnSpc>
                <a:spcPct val="107000"/>
              </a:lnSpc>
              <a:spcBef>
                <a:spcPts val="600"/>
              </a:spcBef>
              <a:spcAft>
                <a:spcPts val="6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Hai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bộ</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phận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Vỏ</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dây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lõi</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r>
              <a:rPr lang="en-US" sz="2500" dirty="0">
                <a:effectLst/>
                <a:latin typeface="Times New Roman" panose="02020603050405020304" pitchFamily="18" charset="0"/>
                <a:ea typeface="Arial" panose="020B0604020202020204" pitchFamily="34" charset="0"/>
              </a:rPr>
              <a:t>+</a:t>
            </a:r>
            <a:r>
              <a:rPr lang="en-US" sz="2500" dirty="0" err="1">
                <a:effectLst/>
                <a:latin typeface="Times New Roman" panose="02020603050405020304" pitchFamily="18" charset="0"/>
                <a:ea typeface="Arial" panose="020B0604020202020204" pitchFamily="34" charset="0"/>
              </a:rPr>
              <a:t>Vỏ</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dây</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cần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làm</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bằng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vật</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liệu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cách</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nhựa</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cao</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su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để</a:t>
            </a:r>
            <a:r>
              <a:rPr lang="en-US" sz="2500" dirty="0">
                <a:effectLst/>
                <a:latin typeface="Times New Roman" panose="02020603050405020304" pitchFamily="18" charset="0"/>
                <a:ea typeface="Arial" panose="020B0604020202020204" pitchFamily="34" charset="0"/>
              </a:rPr>
              <a:t> an </a:t>
            </a:r>
            <a:r>
              <a:rPr lang="en-US" sz="2500" dirty="0" err="1">
                <a:effectLst/>
                <a:latin typeface="Times New Roman" panose="02020603050405020304" pitchFamily="18" charset="0"/>
                <a:ea typeface="Arial" panose="020B0604020202020204" pitchFamily="34" charset="0"/>
              </a:rPr>
              <a:t>toàn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khi</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sử</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dụng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lõi</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dây</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làm</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bằng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vật</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liệu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dẫn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đổng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nhôm</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để</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có</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thể</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dẫn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tốt</a:t>
            </a:r>
            <a:r>
              <a:rPr lang="en-US" sz="2500" dirty="0">
                <a:effectLst/>
                <a:latin typeface="Times New Roman" panose="02020603050405020304" pitchFamily="18" charset="0"/>
                <a:ea typeface="Arial" panose="020B0604020202020204" pitchFamily="34" charset="0"/>
              </a:rPr>
              <a:t>.</a:t>
            </a:r>
            <a:endParaRPr lang="en-US" sz="2500" dirty="0"/>
          </a:p>
        </p:txBody>
      </p:sp>
      <p:pic>
        <p:nvPicPr>
          <p:cNvPr id="8" name="Shape 965">
            <a:extLst>
              <a:ext uri="{FF2B5EF4-FFF2-40B4-BE49-F238E27FC236}">
                <a16:creationId xmlns:a16="http://schemas.microsoft.com/office/drawing/2014/main" id="{92051DAF-D657-4CC1-AF49-6EC577C4C7B8}"/>
              </a:ext>
            </a:extLst>
          </p:cNvPr>
          <p:cNvPicPr/>
          <p:nvPr/>
        </p:nvPicPr>
        <p:blipFill>
          <a:blip r:embed="rId2"/>
          <a:stretch/>
        </p:blipFill>
        <p:spPr>
          <a:xfrm>
            <a:off x="567361" y="1057264"/>
            <a:ext cx="609128" cy="707363"/>
          </a:xfrm>
          <a:prstGeom prst="rect">
            <a:avLst/>
          </a:prstGeom>
        </p:spPr>
      </p:pic>
      <p:pic>
        <p:nvPicPr>
          <p:cNvPr id="4" name="Picture 3" descr="A group of colored pencils&#10;&#10;Description automatically generated with medium confidence">
            <a:extLst>
              <a:ext uri="{FF2B5EF4-FFF2-40B4-BE49-F238E27FC236}">
                <a16:creationId xmlns:a16="http://schemas.microsoft.com/office/drawing/2014/main" id="{555B01AC-C196-48D4-B41F-E2EEC164A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958" y="1057264"/>
            <a:ext cx="2750725" cy="5816386"/>
          </a:xfrm>
          <a:prstGeom prst="rect">
            <a:avLst/>
          </a:prstGeom>
        </p:spPr>
      </p:pic>
    </p:spTree>
    <p:extLst>
      <p:ext uri="{BB962C8B-B14F-4D97-AF65-F5344CB8AC3E}">
        <p14:creationId xmlns:p14="http://schemas.microsoft.com/office/powerpoint/2010/main" val="80620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D57B7C-B1F3-4AC6-B621-BCA10830DC96}"/>
              </a:ext>
            </a:extLst>
          </p:cNvPr>
          <p:cNvSpPr txBox="1"/>
          <p:nvPr/>
        </p:nvSpPr>
        <p:spPr>
          <a:xfrm>
            <a:off x="1558776" y="3147569"/>
            <a:ext cx="6311815" cy="1631216"/>
          </a:xfrm>
          <a:prstGeom prst="rect">
            <a:avLst/>
          </a:prstGeom>
          <a:noFill/>
        </p:spPr>
        <p:txBody>
          <a:bodyPr wrap="square">
            <a:spAutoFit/>
          </a:bodyPr>
          <a:lstStyle/>
          <a:p>
            <a:r>
              <a:rPr lang="vi-VN" sz="2500" dirty="0">
                <a:effectLst/>
                <a:latin typeface="Times New Roman" panose="02020603050405020304" pitchFamily="18" charset="0"/>
                <a:ea typeface="Arial" panose="020B0604020202020204" pitchFamily="34" charset="0"/>
              </a:rPr>
              <a:t>Đọc SGK và hoạt động nhóm để hoàn thành phiếu học tập số 5. GV yêu cầu HS quan sát hình từ 14.9 đến 14.11 SGK và trả lời câu 14,15 SGK.</a:t>
            </a:r>
            <a:endParaRPr lang="en-US" sz="2500" dirty="0"/>
          </a:p>
        </p:txBody>
      </p:sp>
      <p:sp>
        <p:nvSpPr>
          <p:cNvPr id="6" name="Rectangle 1">
            <a:extLst>
              <a:ext uri="{FF2B5EF4-FFF2-40B4-BE49-F238E27FC236}">
                <a16:creationId xmlns:a16="http://schemas.microsoft.com/office/drawing/2014/main" id="{0E25BDFB-56A3-42C3-9247-919BC10A1A21}"/>
              </a:ext>
            </a:extLst>
          </p:cNvPr>
          <p:cNvSpPr>
            <a:spLocks noChangeArrowheads="1"/>
          </p:cNvSpPr>
          <p:nvPr/>
        </p:nvSpPr>
        <p:spPr bwMode="auto">
          <a:xfrm>
            <a:off x="64790" y="1282701"/>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2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II. </a:t>
            </a:r>
            <a:r>
              <a:rPr lang="en-US" altLang="en-US" sz="2200" b="1" dirty="0">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2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8" name="Hộp_Văn_Bản 7">
            <a:extLst>
              <a:ext uri="{FF2B5EF4-FFF2-40B4-BE49-F238E27FC236}">
                <a16:creationId xmlns:a16="http://schemas.microsoft.com/office/drawing/2014/main" id="{6612D209-1350-4C97-A54D-406D3CEBBBEB}"/>
              </a:ext>
            </a:extLst>
          </p:cNvPr>
          <p:cNvSpPr txBox="1"/>
          <p:nvPr/>
        </p:nvSpPr>
        <p:spPr>
          <a:xfrm>
            <a:off x="207859" y="18265"/>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0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0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IỆU THÔNG DỤNG</a:t>
            </a:r>
          </a:p>
        </p:txBody>
      </p:sp>
      <p:sp>
        <p:nvSpPr>
          <p:cNvPr id="9" name="Rectangle 1">
            <a:extLst>
              <a:ext uri="{FF2B5EF4-FFF2-40B4-BE49-F238E27FC236}">
                <a16:creationId xmlns:a16="http://schemas.microsoft.com/office/drawing/2014/main" id="{998EF78D-3E98-4542-A39F-78482A572984}"/>
              </a:ext>
            </a:extLst>
          </p:cNvPr>
          <p:cNvSpPr>
            <a:spLocks noChangeArrowheads="1"/>
          </p:cNvSpPr>
          <p:nvPr/>
        </p:nvSpPr>
        <p:spPr bwMode="auto">
          <a:xfrm>
            <a:off x="64790" y="701106"/>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200" b="1" i="0" u="none" strike="noStrike" kern="1200" cap="none" normalizeH="0" baseline="0">
                <a:ln>
                  <a:noFill/>
                </a:ln>
                <a:effectLst/>
                <a:latin typeface="Times New Roman" panose="02020603050405020304" pitchFamily="18" charset="0"/>
                <a:ea typeface="+mj-ea"/>
                <a:cs typeface="Times New Roman" panose="02020603050405020304" pitchFamily="18" charset="0"/>
              </a:rPr>
              <a:t>I. </a:t>
            </a:r>
            <a:r>
              <a:rPr lang="en-US" altLang="en-US" sz="2200" b="1">
                <a:latin typeface="Times New Roman" panose="02020603050405020304" pitchFamily="18" charset="0"/>
                <a:ea typeface="+mj-ea"/>
                <a:cs typeface="Times New Roman" panose="02020603050405020304" pitchFamily="18" charset="0"/>
              </a:rPr>
              <a:t>TÌM HIỂU VỀ MỘT SỐ</a:t>
            </a:r>
            <a:r>
              <a:rPr kumimoji="0" lang="en-US" altLang="en-US" sz="2200" b="1" i="0" u="none" strike="noStrike" kern="1200" cap="none" normalizeH="0" baseline="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2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10" name="Rectangle 1">
            <a:extLst>
              <a:ext uri="{FF2B5EF4-FFF2-40B4-BE49-F238E27FC236}">
                <a16:creationId xmlns:a16="http://schemas.microsoft.com/office/drawing/2014/main" id="{23F82D40-F426-4914-AB70-4B0E3521CE94}"/>
              </a:ext>
            </a:extLst>
          </p:cNvPr>
          <p:cNvSpPr>
            <a:spLocks noChangeArrowheads="1"/>
          </p:cNvSpPr>
          <p:nvPr/>
        </p:nvSpPr>
        <p:spPr bwMode="auto">
          <a:xfrm>
            <a:off x="64790" y="1929193"/>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92500" lnSpcReduction="20000"/>
          </a:bodyPr>
          <a:lstStyle/>
          <a:p>
            <a:pPr marL="0" marR="0" lvl="0" indent="0" defTabSz="914400" fontAlgn="base">
              <a:lnSpc>
                <a:spcPct val="110000"/>
              </a:lnSpc>
              <a:spcBef>
                <a:spcPct val="0"/>
              </a:spcBef>
              <a:spcAft>
                <a:spcPts val="600"/>
              </a:spcAft>
              <a:buClrTx/>
              <a:buSzTx/>
              <a:tabLst/>
            </a:pPr>
            <a:r>
              <a:rPr kumimoji="0" lang="en-US" altLang="en-US" sz="22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III. </a:t>
            </a:r>
            <a:r>
              <a:rPr lang="en-US" altLang="en-US" sz="2200" b="1" dirty="0">
                <a:solidFill>
                  <a:srgbClr val="C00000"/>
                </a:solidFill>
                <a:latin typeface="Times New Roman" panose="02020603050405020304" pitchFamily="18" charset="0"/>
                <a:ea typeface="+mj-ea"/>
                <a:cs typeface="Times New Roman" panose="02020603050405020304" pitchFamily="18" charset="0"/>
              </a:rPr>
              <a:t>SỬ DỤNG VẬT LIỆU AN TOÀN, HIỆU QUẢ ĐẢM BẢO SỰ PHÁT TRIỂN BỀN VŨNG</a:t>
            </a:r>
            <a:endParaRPr kumimoji="0" lang="en-US" altLang="en-US" sz="22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pic>
        <p:nvPicPr>
          <p:cNvPr id="11" name="Shape 935">
            <a:extLst>
              <a:ext uri="{FF2B5EF4-FFF2-40B4-BE49-F238E27FC236}">
                <a16:creationId xmlns:a16="http://schemas.microsoft.com/office/drawing/2014/main" id="{C0EEB4BA-F520-4310-A82B-46FD4DB37801}"/>
              </a:ext>
            </a:extLst>
          </p:cNvPr>
          <p:cNvPicPr/>
          <p:nvPr/>
        </p:nvPicPr>
        <p:blipFill>
          <a:blip r:embed="rId2"/>
          <a:stretch/>
        </p:blipFill>
        <p:spPr>
          <a:xfrm>
            <a:off x="476457" y="2928379"/>
            <a:ext cx="673440" cy="820607"/>
          </a:xfrm>
          <a:prstGeom prst="rect">
            <a:avLst/>
          </a:prstGeom>
        </p:spPr>
      </p:pic>
    </p:spTree>
    <p:extLst>
      <p:ext uri="{BB962C8B-B14F-4D97-AF65-F5344CB8AC3E}">
        <p14:creationId xmlns:p14="http://schemas.microsoft.com/office/powerpoint/2010/main" val="29265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5E37B2-2098-4AA3-B10C-F0DB9D9F8A83}"/>
              </a:ext>
            </a:extLst>
          </p:cNvPr>
          <p:cNvPicPr>
            <a:picLocks noChangeAspect="1"/>
          </p:cNvPicPr>
          <p:nvPr/>
        </p:nvPicPr>
        <p:blipFill rotWithShape="1">
          <a:blip r:embed="rId2">
            <a:extLst>
              <a:ext uri="{28A0092B-C50C-407E-A947-70E740481C1C}">
                <a14:useLocalDpi xmlns:a14="http://schemas.microsoft.com/office/drawing/2010/main" val="0"/>
              </a:ext>
            </a:extLst>
          </a:blip>
          <a:srcRect r="1314"/>
          <a:stretch/>
        </p:blipFill>
        <p:spPr>
          <a:xfrm>
            <a:off x="20" y="1"/>
            <a:ext cx="3140313" cy="2164321"/>
          </a:xfrm>
          <a:prstGeom prst="rect">
            <a:avLst/>
          </a:prstGeom>
        </p:spPr>
      </p:pic>
      <p:pic>
        <p:nvPicPr>
          <p:cNvPr id="10" name="Picture 9" descr="A group of colorful figurines&#10;&#10;Description automatically generated with medium confidence">
            <a:extLst>
              <a:ext uri="{FF2B5EF4-FFF2-40B4-BE49-F238E27FC236}">
                <a16:creationId xmlns:a16="http://schemas.microsoft.com/office/drawing/2014/main" id="{EE1DBECF-B873-4313-91C1-24C701A0DE29}"/>
              </a:ext>
            </a:extLst>
          </p:cNvPr>
          <p:cNvPicPr>
            <a:picLocks noChangeAspect="1"/>
          </p:cNvPicPr>
          <p:nvPr/>
        </p:nvPicPr>
        <p:blipFill rotWithShape="1">
          <a:blip r:embed="rId3">
            <a:extLst>
              <a:ext uri="{28A0092B-C50C-407E-A947-70E740481C1C}">
                <a14:useLocalDpi xmlns:a14="http://schemas.microsoft.com/office/drawing/2010/main" val="0"/>
              </a:ext>
            </a:extLst>
          </a:blip>
          <a:srcRect l="3270"/>
          <a:stretch/>
        </p:blipFill>
        <p:spPr>
          <a:xfrm>
            <a:off x="20" y="2342320"/>
            <a:ext cx="3140313" cy="2164321"/>
          </a:xfrm>
          <a:prstGeom prst="rect">
            <a:avLst/>
          </a:prstGeom>
        </p:spPr>
      </p:pic>
      <p:pic>
        <p:nvPicPr>
          <p:cNvPr id="6" name="Picture 5" descr="A picture containing sky, outdoor&#10;&#10;Description automatically generated">
            <a:extLst>
              <a:ext uri="{FF2B5EF4-FFF2-40B4-BE49-F238E27FC236}">
                <a16:creationId xmlns:a16="http://schemas.microsoft.com/office/drawing/2014/main" id="{57E0BC4D-78EF-4A78-80F9-4959DA442D48}"/>
              </a:ext>
            </a:extLst>
          </p:cNvPr>
          <p:cNvPicPr>
            <a:picLocks noChangeAspect="1"/>
          </p:cNvPicPr>
          <p:nvPr/>
        </p:nvPicPr>
        <p:blipFill rotWithShape="1">
          <a:blip r:embed="rId4">
            <a:extLst>
              <a:ext uri="{28A0092B-C50C-407E-A947-70E740481C1C}">
                <a14:useLocalDpi xmlns:a14="http://schemas.microsoft.com/office/drawing/2010/main" val="0"/>
              </a:ext>
            </a:extLst>
          </a:blip>
          <a:srcRect l="3149" r="-1" b="-1"/>
          <a:stretch/>
        </p:blipFill>
        <p:spPr>
          <a:xfrm>
            <a:off x="20" y="4693680"/>
            <a:ext cx="3140313" cy="2164321"/>
          </a:xfrm>
          <a:prstGeom prst="rect">
            <a:avLst/>
          </a:prstGeom>
        </p:spPr>
      </p:pic>
      <p:sp>
        <p:nvSpPr>
          <p:cNvPr id="4" name="TextBox 3">
            <a:extLst>
              <a:ext uri="{FF2B5EF4-FFF2-40B4-BE49-F238E27FC236}">
                <a16:creationId xmlns:a16="http://schemas.microsoft.com/office/drawing/2014/main" id="{271BEC3B-993C-48FB-8472-AE59505DC627}"/>
              </a:ext>
            </a:extLst>
          </p:cNvPr>
          <p:cNvSpPr txBox="1"/>
          <p:nvPr/>
        </p:nvSpPr>
        <p:spPr>
          <a:xfrm>
            <a:off x="3694392" y="1359196"/>
            <a:ext cx="5153216" cy="3736507"/>
          </a:xfrm>
          <a:prstGeom prst="rect">
            <a:avLst/>
          </a:prstGeom>
        </p:spPr>
        <p:txBody>
          <a:bodyPr vert="horz" lIns="91440" tIns="45720" rIns="91440" bIns="45720" rtlCol="0">
            <a:noAutofit/>
          </a:bodyPr>
          <a:lstStyle/>
          <a:p>
            <a:pPr indent="-228600" defTabSz="914400">
              <a:lnSpc>
                <a:spcPct val="90000"/>
              </a:lnSpc>
              <a:spcBef>
                <a:spcPts val="600"/>
              </a:spcBef>
              <a:spcAft>
                <a:spcPts val="600"/>
              </a:spcAft>
              <a:buFont typeface="Arial" panose="020B0604020202020204" pitchFamily="34" charset="0"/>
              <a:buChar char="•"/>
            </a:pPr>
            <a:r>
              <a:rPr lang="en-US" sz="2500" b="1" dirty="0" err="1">
                <a:effectLst/>
              </a:rPr>
              <a:t>Phiếu</a:t>
            </a:r>
            <a:r>
              <a:rPr lang="en-US" sz="2500" b="1" dirty="0">
                <a:effectLst/>
              </a:rPr>
              <a:t> </a:t>
            </a:r>
            <a:r>
              <a:rPr lang="en-US" sz="2500" b="1" dirty="0" err="1">
                <a:effectLst/>
              </a:rPr>
              <a:t>học</a:t>
            </a:r>
            <a:r>
              <a:rPr lang="en-US" sz="2500" b="1" dirty="0">
                <a:effectLst/>
              </a:rPr>
              <a:t> </a:t>
            </a:r>
            <a:r>
              <a:rPr lang="en-US" sz="2500" b="1" dirty="0" err="1">
                <a:effectLst/>
              </a:rPr>
              <a:t>tập</a:t>
            </a:r>
            <a:r>
              <a:rPr lang="en-US" sz="2500" b="1" dirty="0">
                <a:effectLst/>
              </a:rPr>
              <a:t> </a:t>
            </a:r>
            <a:r>
              <a:rPr lang="en-US" sz="2500" b="1" dirty="0" err="1">
                <a:effectLst/>
              </a:rPr>
              <a:t>số</a:t>
            </a:r>
            <a:r>
              <a:rPr lang="en-US" sz="2500" b="1" dirty="0">
                <a:effectLst/>
              </a:rPr>
              <a:t> 5</a:t>
            </a:r>
            <a:endParaRPr lang="en-US" sz="2500" dirty="0">
              <a:effectLst/>
            </a:endParaRPr>
          </a:p>
          <a:p>
            <a:pPr marL="342900" lvl="0" indent="-228600" defTabSz="914400">
              <a:lnSpc>
                <a:spcPct val="90000"/>
              </a:lnSpc>
              <a:spcBef>
                <a:spcPts val="600"/>
              </a:spcBef>
              <a:spcAft>
                <a:spcPts val="600"/>
              </a:spcAft>
              <a:buFont typeface="Arial" panose="020B0604020202020204" pitchFamily="34" charset="0"/>
              <a:buChar char="•"/>
            </a:pPr>
            <a:r>
              <a:rPr lang="en-US" sz="2500" dirty="0" err="1">
                <a:effectLst/>
              </a:rPr>
              <a:t>Em</a:t>
            </a:r>
            <a:r>
              <a:rPr lang="en-US" sz="2500" dirty="0">
                <a:effectLst/>
              </a:rPr>
              <a:t> </a:t>
            </a:r>
            <a:r>
              <a:rPr lang="en-US" sz="2500" dirty="0" err="1">
                <a:effectLst/>
              </a:rPr>
              <a:t>hãy</a:t>
            </a:r>
            <a:r>
              <a:rPr lang="en-US" sz="2500" dirty="0">
                <a:effectLst/>
              </a:rPr>
              <a:t> </a:t>
            </a:r>
            <a:r>
              <a:rPr lang="en-US" sz="2500" dirty="0" err="1">
                <a:effectLst/>
              </a:rPr>
              <a:t>cho</a:t>
            </a:r>
            <a:r>
              <a:rPr lang="en-US" sz="2500" dirty="0">
                <a:effectLst/>
              </a:rPr>
              <a:t> </a:t>
            </a:r>
            <a:r>
              <a:rPr lang="en-US" sz="2500" dirty="0" err="1">
                <a:effectLst/>
              </a:rPr>
              <a:t>biết</a:t>
            </a:r>
            <a:r>
              <a:rPr lang="en-US" sz="2500" dirty="0">
                <a:effectLst/>
              </a:rPr>
              <a:t> </a:t>
            </a:r>
            <a:r>
              <a:rPr lang="en-US" sz="2500" dirty="0" err="1">
                <a:effectLst/>
              </a:rPr>
              <a:t>cách</a:t>
            </a:r>
            <a:r>
              <a:rPr lang="en-US" sz="2500" dirty="0">
                <a:effectLst/>
              </a:rPr>
              <a:t> </a:t>
            </a:r>
            <a:r>
              <a:rPr lang="en-US" sz="2500" dirty="0" err="1">
                <a:effectLst/>
              </a:rPr>
              <a:t>tốt</a:t>
            </a:r>
            <a:r>
              <a:rPr lang="en-US" sz="2500" dirty="0">
                <a:effectLst/>
              </a:rPr>
              <a:t> </a:t>
            </a:r>
            <a:r>
              <a:rPr lang="en-US" sz="2500" dirty="0" err="1">
                <a:effectLst/>
              </a:rPr>
              <a:t>để</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các</a:t>
            </a:r>
            <a:r>
              <a:rPr lang="en-US" sz="2500" dirty="0">
                <a:effectLst/>
              </a:rPr>
              <a:t> </a:t>
            </a:r>
            <a:r>
              <a:rPr lang="en-US" sz="2500" dirty="0" err="1">
                <a:effectLst/>
              </a:rPr>
              <a:t>đồ</a:t>
            </a:r>
            <a:r>
              <a:rPr lang="en-US" sz="2500" dirty="0">
                <a:effectLst/>
              </a:rPr>
              <a:t> </a:t>
            </a:r>
            <a:r>
              <a:rPr lang="en-US" sz="2500" dirty="0" err="1">
                <a:effectLst/>
              </a:rPr>
              <a:t>vật</a:t>
            </a:r>
            <a:r>
              <a:rPr lang="en-US" sz="2500" dirty="0">
                <a:effectLst/>
              </a:rPr>
              <a:t> </a:t>
            </a:r>
            <a:r>
              <a:rPr lang="en-US" sz="2500" dirty="0" err="1">
                <a:effectLst/>
              </a:rPr>
              <a:t>bằng</a:t>
            </a:r>
            <a:r>
              <a:rPr lang="en-US" sz="2500" dirty="0">
                <a:effectLst/>
              </a:rPr>
              <a:t> </a:t>
            </a:r>
            <a:r>
              <a:rPr lang="en-US" sz="2500" dirty="0" err="1">
                <a:effectLst/>
              </a:rPr>
              <a:t>nhựa</a:t>
            </a:r>
            <a:r>
              <a:rPr lang="en-US" sz="2500" dirty="0">
                <a:effectLst/>
              </a:rPr>
              <a:t> an </a:t>
            </a:r>
            <a:r>
              <a:rPr lang="en-US" sz="2500" dirty="0" err="1">
                <a:effectLst/>
              </a:rPr>
              <a:t>toàn</a:t>
            </a:r>
            <a:r>
              <a:rPr lang="en-US" sz="2500" dirty="0">
                <a:effectLst/>
              </a:rPr>
              <a:t> </a:t>
            </a:r>
            <a:r>
              <a:rPr lang="en-US" sz="2500" dirty="0" err="1">
                <a:effectLst/>
              </a:rPr>
              <a:t>và</a:t>
            </a:r>
            <a:r>
              <a:rPr lang="en-US" sz="2500" dirty="0">
                <a:effectLst/>
              </a:rPr>
              <a:t> </a:t>
            </a:r>
            <a:r>
              <a:rPr lang="en-US" sz="2500" dirty="0" err="1">
                <a:effectLst/>
              </a:rPr>
              <a:t>hiệu</a:t>
            </a:r>
            <a:r>
              <a:rPr lang="en-US" sz="2500" dirty="0">
                <a:effectLst/>
              </a:rPr>
              <a:t> </a:t>
            </a:r>
            <a:r>
              <a:rPr lang="en-US" sz="2500" dirty="0" err="1">
                <a:effectLst/>
              </a:rPr>
              <a:t>quả</a:t>
            </a:r>
            <a:r>
              <a:rPr lang="en-US" sz="2500" dirty="0">
                <a:effectLst/>
              </a:rPr>
              <a:t>?</a:t>
            </a:r>
          </a:p>
          <a:p>
            <a:pPr marL="342900" lvl="0" indent="-228600" defTabSz="914400">
              <a:lnSpc>
                <a:spcPct val="90000"/>
              </a:lnSpc>
              <a:spcBef>
                <a:spcPts val="600"/>
              </a:spcBef>
              <a:spcAft>
                <a:spcPts val="600"/>
              </a:spcAft>
              <a:buFont typeface="Arial" panose="020B0604020202020204" pitchFamily="34" charset="0"/>
              <a:buChar char="•"/>
            </a:pPr>
            <a:r>
              <a:rPr lang="en-US" sz="2500" dirty="0" err="1">
                <a:effectLst/>
              </a:rPr>
              <a:t>Em</a:t>
            </a:r>
            <a:r>
              <a:rPr lang="en-US" sz="2500" dirty="0">
                <a:effectLst/>
              </a:rPr>
              <a:t> </a:t>
            </a:r>
            <a:r>
              <a:rPr lang="en-US" sz="2500" dirty="0" err="1">
                <a:effectLst/>
              </a:rPr>
              <a:t>hãy</a:t>
            </a:r>
            <a:r>
              <a:rPr lang="en-US" sz="2500" dirty="0">
                <a:effectLst/>
              </a:rPr>
              <a:t> </a:t>
            </a:r>
            <a:r>
              <a:rPr lang="en-US" sz="2500" dirty="0" err="1">
                <a:effectLst/>
              </a:rPr>
              <a:t>cho</a:t>
            </a:r>
            <a:r>
              <a:rPr lang="en-US" sz="2500" dirty="0">
                <a:effectLst/>
              </a:rPr>
              <a:t> </a:t>
            </a:r>
            <a:r>
              <a:rPr lang="en-US" sz="2500" dirty="0" err="1">
                <a:effectLst/>
              </a:rPr>
              <a:t>biết</a:t>
            </a:r>
            <a:r>
              <a:rPr lang="en-US" sz="2500" dirty="0">
                <a:effectLst/>
              </a:rPr>
              <a:t> </a:t>
            </a:r>
            <a:r>
              <a:rPr lang="en-US" sz="2500" dirty="0" err="1">
                <a:effectLst/>
              </a:rPr>
              <a:t>cách</a:t>
            </a:r>
            <a:r>
              <a:rPr lang="en-US" sz="2500" dirty="0">
                <a:effectLst/>
              </a:rPr>
              <a:t> </a:t>
            </a:r>
            <a:r>
              <a:rPr lang="en-US" sz="2500" dirty="0" err="1">
                <a:effectLst/>
              </a:rPr>
              <a:t>tốt</a:t>
            </a:r>
            <a:r>
              <a:rPr lang="en-US" sz="2500" dirty="0">
                <a:effectLst/>
              </a:rPr>
              <a:t> </a:t>
            </a:r>
            <a:r>
              <a:rPr lang="en-US" sz="2500" dirty="0" err="1">
                <a:effectLst/>
              </a:rPr>
              <a:t>để</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các</a:t>
            </a:r>
            <a:r>
              <a:rPr lang="en-US" sz="2500" dirty="0">
                <a:effectLst/>
              </a:rPr>
              <a:t> </a:t>
            </a:r>
            <a:r>
              <a:rPr lang="en-US" sz="2500" dirty="0" err="1">
                <a:effectLst/>
              </a:rPr>
              <a:t>đồ</a:t>
            </a:r>
            <a:r>
              <a:rPr lang="en-US" sz="2500" dirty="0">
                <a:effectLst/>
              </a:rPr>
              <a:t> </a:t>
            </a:r>
            <a:r>
              <a:rPr lang="en-US" sz="2500" dirty="0" err="1">
                <a:effectLst/>
              </a:rPr>
              <a:t>vật</a:t>
            </a:r>
            <a:r>
              <a:rPr lang="en-US" sz="2500" dirty="0">
                <a:effectLst/>
              </a:rPr>
              <a:t> </a:t>
            </a:r>
            <a:r>
              <a:rPr lang="en-US" sz="2500" dirty="0" err="1">
                <a:effectLst/>
              </a:rPr>
              <a:t>bằng</a:t>
            </a:r>
            <a:r>
              <a:rPr lang="en-US" sz="2500" dirty="0">
                <a:effectLst/>
              </a:rPr>
              <a:t> </a:t>
            </a:r>
            <a:r>
              <a:rPr lang="en-US" sz="2500" dirty="0" err="1">
                <a:effectLst/>
              </a:rPr>
              <a:t>cao</a:t>
            </a:r>
            <a:r>
              <a:rPr lang="en-US" sz="2500" dirty="0">
                <a:effectLst/>
              </a:rPr>
              <a:t> </a:t>
            </a:r>
            <a:r>
              <a:rPr lang="en-US" sz="2500" dirty="0" err="1">
                <a:effectLst/>
              </a:rPr>
              <a:t>su</a:t>
            </a:r>
            <a:r>
              <a:rPr lang="en-US" sz="2500" dirty="0">
                <a:effectLst/>
              </a:rPr>
              <a:t> an </a:t>
            </a:r>
            <a:r>
              <a:rPr lang="en-US" sz="2500" dirty="0" err="1">
                <a:effectLst/>
              </a:rPr>
              <a:t>toàn</a:t>
            </a:r>
            <a:r>
              <a:rPr lang="en-US" sz="2500" dirty="0">
                <a:effectLst/>
              </a:rPr>
              <a:t> </a:t>
            </a:r>
            <a:r>
              <a:rPr lang="en-US" sz="2500" dirty="0" err="1">
                <a:effectLst/>
              </a:rPr>
              <a:t>và</a:t>
            </a:r>
            <a:r>
              <a:rPr lang="en-US" sz="2500" dirty="0">
                <a:effectLst/>
              </a:rPr>
              <a:t> </a:t>
            </a:r>
            <a:r>
              <a:rPr lang="en-US" sz="2500" dirty="0" err="1">
                <a:effectLst/>
              </a:rPr>
              <a:t>hiệu</a:t>
            </a:r>
            <a:r>
              <a:rPr lang="en-US" sz="2500" dirty="0">
                <a:effectLst/>
              </a:rPr>
              <a:t> </a:t>
            </a:r>
            <a:r>
              <a:rPr lang="en-US" sz="2500" dirty="0" err="1">
                <a:effectLst/>
              </a:rPr>
              <a:t>quả</a:t>
            </a:r>
            <a:r>
              <a:rPr lang="en-US" sz="2500" dirty="0">
                <a:effectLst/>
              </a:rPr>
              <a:t>?</a:t>
            </a:r>
          </a:p>
          <a:p>
            <a:pPr marL="342900" lvl="0" indent="-228600" defTabSz="914400">
              <a:lnSpc>
                <a:spcPct val="90000"/>
              </a:lnSpc>
              <a:spcBef>
                <a:spcPts val="600"/>
              </a:spcBef>
              <a:spcAft>
                <a:spcPts val="600"/>
              </a:spcAft>
              <a:buFont typeface="Arial" panose="020B0604020202020204" pitchFamily="34" charset="0"/>
              <a:buChar char="•"/>
            </a:pPr>
            <a:r>
              <a:rPr lang="en-US" sz="2500" dirty="0" err="1">
                <a:effectLst/>
              </a:rPr>
              <a:t>Em</a:t>
            </a:r>
            <a:r>
              <a:rPr lang="en-US" sz="2500" dirty="0">
                <a:effectLst/>
              </a:rPr>
              <a:t> </a:t>
            </a:r>
            <a:r>
              <a:rPr lang="en-US" sz="2500" dirty="0" err="1">
                <a:effectLst/>
              </a:rPr>
              <a:t>hãy</a:t>
            </a:r>
            <a:r>
              <a:rPr lang="en-US" sz="2500" dirty="0">
                <a:effectLst/>
              </a:rPr>
              <a:t> </a:t>
            </a:r>
            <a:r>
              <a:rPr lang="en-US" sz="2500" dirty="0" err="1">
                <a:effectLst/>
              </a:rPr>
              <a:t>nêu</a:t>
            </a:r>
            <a:r>
              <a:rPr lang="en-US" sz="2500" dirty="0">
                <a:effectLst/>
              </a:rPr>
              <a:t> </a:t>
            </a:r>
            <a:r>
              <a:rPr lang="en-US" sz="2500" dirty="0" err="1">
                <a:effectLst/>
              </a:rPr>
              <a:t>một</a:t>
            </a:r>
            <a:r>
              <a:rPr lang="en-US" sz="2500" dirty="0">
                <a:effectLst/>
              </a:rPr>
              <a:t> </a:t>
            </a:r>
            <a:r>
              <a:rPr lang="en-US" sz="2500" dirty="0" err="1">
                <a:effectLst/>
              </a:rPr>
              <a:t>số</a:t>
            </a:r>
            <a:r>
              <a:rPr lang="en-US" sz="2500" dirty="0">
                <a:effectLst/>
              </a:rPr>
              <a:t> </a:t>
            </a:r>
            <a:r>
              <a:rPr lang="en-US" sz="2500" dirty="0" err="1">
                <a:effectLst/>
              </a:rPr>
              <a:t>biện</a:t>
            </a:r>
            <a:r>
              <a:rPr lang="en-US" sz="2500" dirty="0">
                <a:effectLst/>
              </a:rPr>
              <a:t> </a:t>
            </a:r>
            <a:r>
              <a:rPr lang="en-US" sz="2500" dirty="0" err="1">
                <a:effectLst/>
              </a:rPr>
              <a:t>pháp</a:t>
            </a:r>
            <a:r>
              <a:rPr lang="en-US" sz="2500" dirty="0">
                <a:effectLst/>
              </a:rPr>
              <a:t> </a:t>
            </a:r>
            <a:r>
              <a:rPr lang="en-US" sz="2500" dirty="0" err="1">
                <a:effectLst/>
              </a:rPr>
              <a:t>được</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để</a:t>
            </a:r>
            <a:r>
              <a:rPr lang="en-US" sz="2500" dirty="0">
                <a:effectLst/>
              </a:rPr>
              <a:t> </a:t>
            </a:r>
            <a:r>
              <a:rPr lang="en-US" sz="2500" dirty="0" err="1">
                <a:effectLst/>
              </a:rPr>
              <a:t>hạn</a:t>
            </a:r>
            <a:r>
              <a:rPr lang="en-US" sz="2500" dirty="0">
                <a:effectLst/>
              </a:rPr>
              <a:t> </a:t>
            </a:r>
            <a:r>
              <a:rPr lang="en-US" sz="2500" dirty="0" err="1">
                <a:effectLst/>
              </a:rPr>
              <a:t>chế</a:t>
            </a:r>
            <a:r>
              <a:rPr lang="en-US" sz="2500" dirty="0">
                <a:effectLst/>
              </a:rPr>
              <a:t> </a:t>
            </a:r>
            <a:r>
              <a:rPr lang="en-US" sz="2500" dirty="0" err="1">
                <a:effectLst/>
              </a:rPr>
              <a:t>sự</a:t>
            </a:r>
            <a:r>
              <a:rPr lang="en-US" sz="2500" dirty="0">
                <a:effectLst/>
              </a:rPr>
              <a:t> </a:t>
            </a:r>
            <a:r>
              <a:rPr lang="en-US" sz="2500" dirty="0" err="1">
                <a:effectLst/>
              </a:rPr>
              <a:t>hoen</a:t>
            </a:r>
            <a:r>
              <a:rPr lang="en-US" sz="2500" dirty="0">
                <a:effectLst/>
              </a:rPr>
              <a:t> </a:t>
            </a:r>
            <a:r>
              <a:rPr lang="en-US" sz="2500" dirty="0" err="1">
                <a:effectLst/>
              </a:rPr>
              <a:t>gỉ</a:t>
            </a:r>
            <a:r>
              <a:rPr lang="en-US" sz="2500" dirty="0">
                <a:effectLst/>
              </a:rPr>
              <a:t> </a:t>
            </a:r>
            <a:r>
              <a:rPr lang="en-US" sz="2500" dirty="0" err="1">
                <a:effectLst/>
              </a:rPr>
              <a:t>của</a:t>
            </a:r>
            <a:r>
              <a:rPr lang="en-US" sz="2500" dirty="0">
                <a:effectLst/>
              </a:rPr>
              <a:t> </a:t>
            </a:r>
            <a:r>
              <a:rPr lang="en-US" sz="2500" dirty="0" err="1">
                <a:effectLst/>
              </a:rPr>
              <a:t>kim</a:t>
            </a:r>
            <a:r>
              <a:rPr lang="en-US" sz="2500" dirty="0">
                <a:effectLst/>
              </a:rPr>
              <a:t> </a:t>
            </a:r>
            <a:r>
              <a:rPr lang="en-US" sz="2500" dirty="0" err="1">
                <a:effectLst/>
              </a:rPr>
              <a:t>loại</a:t>
            </a:r>
            <a:r>
              <a:rPr lang="en-US" sz="2500" dirty="0">
                <a:effectLst/>
              </a:rPr>
              <a:t>?</a:t>
            </a:r>
          </a:p>
        </p:txBody>
      </p:sp>
    </p:spTree>
    <p:extLst>
      <p:ext uri="{BB962C8B-B14F-4D97-AF65-F5344CB8AC3E}">
        <p14:creationId xmlns:p14="http://schemas.microsoft.com/office/powerpoint/2010/main" val="12937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3">
            <a:extLst>
              <a:ext uri="{FF2B5EF4-FFF2-40B4-BE49-F238E27FC236}">
                <a16:creationId xmlns:a16="http://schemas.microsoft.com/office/drawing/2014/main" id="{668CC381-DB3F-4E41-95B6-2813AF87E569}"/>
              </a:ext>
            </a:extLst>
          </p:cNvPr>
          <p:cNvSpPr txBox="1"/>
          <p:nvPr/>
        </p:nvSpPr>
        <p:spPr>
          <a:xfrm>
            <a:off x="729549" y="35321"/>
            <a:ext cx="7886700" cy="4351338"/>
          </a:xfrm>
          <a:prstGeom prst="rect">
            <a:avLst/>
          </a:prstGeom>
        </p:spPr>
        <p:txBody>
          <a:bodyPr vert="horz" lIns="91440" tIns="45720" rIns="91440" bIns="45720" rtlCol="0">
            <a:noAutofit/>
          </a:bodyPr>
          <a:lstStyle/>
          <a:p>
            <a:pPr indent="-228600" defTabSz="914400">
              <a:lnSpc>
                <a:spcPct val="90000"/>
              </a:lnSpc>
              <a:spcBef>
                <a:spcPts val="600"/>
              </a:spcBef>
              <a:spcAft>
                <a:spcPts val="600"/>
              </a:spcAft>
              <a:buFont typeface="Arial" panose="020B0604020202020204" pitchFamily="34" charset="0"/>
              <a:buChar char="•"/>
            </a:pPr>
            <a:r>
              <a:rPr lang="en-US" sz="2500" dirty="0">
                <a:effectLst/>
              </a:rPr>
              <a:t>- GV </a:t>
            </a:r>
            <a:r>
              <a:rPr lang="en-US" sz="2500" dirty="0" err="1">
                <a:effectLst/>
              </a:rPr>
              <a:t>nhận</a:t>
            </a:r>
            <a:r>
              <a:rPr lang="en-US" sz="2500" dirty="0">
                <a:effectLst/>
              </a:rPr>
              <a:t> </a:t>
            </a:r>
            <a:r>
              <a:rPr lang="en-US" sz="2500" dirty="0" err="1">
                <a:effectLst/>
              </a:rPr>
              <a:t>xét</a:t>
            </a:r>
            <a:r>
              <a:rPr lang="en-US" sz="2500" dirty="0">
                <a:effectLst/>
              </a:rPr>
              <a:t> </a:t>
            </a:r>
            <a:r>
              <a:rPr lang="en-US" sz="2500" dirty="0" err="1">
                <a:effectLst/>
              </a:rPr>
              <a:t>sau</a:t>
            </a:r>
            <a:r>
              <a:rPr lang="en-US" sz="2500" dirty="0">
                <a:effectLst/>
              </a:rPr>
              <a:t> </a:t>
            </a:r>
            <a:r>
              <a:rPr lang="en-US" sz="2500" dirty="0" err="1">
                <a:effectLst/>
              </a:rPr>
              <a:t>khi</a:t>
            </a:r>
            <a:r>
              <a:rPr lang="en-US" sz="2500" dirty="0">
                <a:effectLst/>
              </a:rPr>
              <a:t> </a:t>
            </a:r>
            <a:r>
              <a:rPr lang="en-US" sz="2500" dirty="0" err="1">
                <a:effectLst/>
              </a:rPr>
              <a:t>các</a:t>
            </a:r>
            <a:r>
              <a:rPr lang="en-US" sz="2500" dirty="0">
                <a:effectLst/>
              </a:rPr>
              <a:t> </a:t>
            </a:r>
            <a:r>
              <a:rPr lang="en-US" sz="2500" dirty="0" err="1">
                <a:effectLst/>
              </a:rPr>
              <a:t>nhóm</a:t>
            </a:r>
            <a:r>
              <a:rPr lang="en-US" sz="2500" dirty="0">
                <a:effectLst/>
              </a:rPr>
              <a:t> </a:t>
            </a:r>
            <a:r>
              <a:rPr lang="en-US" sz="2500" dirty="0" err="1">
                <a:effectLst/>
              </a:rPr>
              <a:t>đã</a:t>
            </a:r>
            <a:r>
              <a:rPr lang="en-US" sz="2500" dirty="0">
                <a:effectLst/>
              </a:rPr>
              <a:t> </a:t>
            </a:r>
            <a:r>
              <a:rPr lang="en-US" sz="2500" dirty="0" err="1">
                <a:effectLst/>
              </a:rPr>
              <a:t>có</a:t>
            </a:r>
            <a:r>
              <a:rPr lang="en-US" sz="2500" dirty="0">
                <a:effectLst/>
              </a:rPr>
              <a:t> ý </a:t>
            </a:r>
            <a:r>
              <a:rPr lang="en-US" sz="2500" dirty="0" err="1">
                <a:effectLst/>
              </a:rPr>
              <a:t>kiến</a:t>
            </a:r>
            <a:r>
              <a:rPr lang="en-US" sz="2500" dirty="0">
                <a:effectLst/>
              </a:rPr>
              <a:t> </a:t>
            </a:r>
            <a:r>
              <a:rPr lang="en-US" sz="2500" dirty="0" err="1">
                <a:effectLst/>
              </a:rPr>
              <a:t>bổ</a:t>
            </a:r>
            <a:r>
              <a:rPr lang="en-US" sz="2500" dirty="0">
                <a:effectLst/>
              </a:rPr>
              <a:t> </a:t>
            </a:r>
            <a:r>
              <a:rPr lang="en-US" sz="2500" dirty="0" err="1">
                <a:effectLst/>
              </a:rPr>
              <a:t>xung</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r>
              <a:rPr lang="en-US" sz="2500" dirty="0">
                <a:effectLst/>
              </a:rPr>
              <a:t>11. -</a:t>
            </a:r>
            <a:r>
              <a:rPr lang="en-US" sz="2500" dirty="0" err="1">
                <a:effectLst/>
              </a:rPr>
              <a:t>Hạn</a:t>
            </a:r>
            <a:r>
              <a:rPr lang="en-US" sz="2500" dirty="0">
                <a:effectLst/>
              </a:rPr>
              <a:t> </a:t>
            </a:r>
            <a:r>
              <a:rPr lang="en-US" sz="2500" dirty="0" err="1">
                <a:effectLst/>
              </a:rPr>
              <a:t>chế</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đổ</a:t>
            </a:r>
            <a:r>
              <a:rPr lang="en-US" sz="2500" dirty="0">
                <a:effectLst/>
              </a:rPr>
              <a:t> </a:t>
            </a:r>
            <a:r>
              <a:rPr lang="en-US" sz="2500" dirty="0" err="1">
                <a:effectLst/>
              </a:rPr>
              <a:t>vật</a:t>
            </a:r>
            <a:r>
              <a:rPr lang="en-US" sz="2500" dirty="0">
                <a:effectLst/>
              </a:rPr>
              <a:t> </a:t>
            </a:r>
            <a:r>
              <a:rPr lang="en-US" sz="2500" dirty="0" err="1">
                <a:effectLst/>
              </a:rPr>
              <a:t>nhựa</a:t>
            </a:r>
            <a:r>
              <a:rPr lang="en-US" sz="2500" dirty="0">
                <a:effectLst/>
              </a:rPr>
              <a:t> </a:t>
            </a:r>
            <a:r>
              <a:rPr lang="en-US" sz="2500" dirty="0" err="1">
                <a:effectLst/>
              </a:rPr>
              <a:t>đựng</a:t>
            </a:r>
            <a:r>
              <a:rPr lang="en-US" sz="2500" dirty="0">
                <a:effectLst/>
              </a:rPr>
              <a:t> </a:t>
            </a:r>
            <a:r>
              <a:rPr lang="en-US" sz="2500" dirty="0" err="1">
                <a:effectLst/>
              </a:rPr>
              <a:t>nước</a:t>
            </a:r>
            <a:r>
              <a:rPr lang="en-US" sz="2500" dirty="0">
                <a:effectLst/>
              </a:rPr>
              <a:t> </a:t>
            </a:r>
            <a:r>
              <a:rPr lang="en-US" sz="2500" dirty="0" err="1">
                <a:effectLst/>
              </a:rPr>
              <a:t>uống</a:t>
            </a:r>
            <a:r>
              <a:rPr lang="en-US" sz="2500" dirty="0">
                <a:effectLst/>
              </a:rPr>
              <a:t>, </a:t>
            </a:r>
            <a:r>
              <a:rPr lang="en-US" sz="2500" dirty="0" err="1">
                <a:effectLst/>
              </a:rPr>
              <a:t>thực</a:t>
            </a:r>
            <a:r>
              <a:rPr lang="en-US" sz="2500" dirty="0">
                <a:effectLst/>
              </a:rPr>
              <a:t> </a:t>
            </a:r>
            <a:r>
              <a:rPr lang="en-US" sz="2500" dirty="0" err="1">
                <a:effectLst/>
              </a:rPr>
              <a:t>phẩm</a:t>
            </a:r>
            <a:r>
              <a:rPr lang="en-US" sz="2500" dirty="0">
                <a:effectLst/>
              </a:rPr>
              <a:t>, </a:t>
            </a:r>
            <a:r>
              <a:rPr lang="en-US" sz="2500" dirty="0" err="1">
                <a:effectLst/>
              </a:rPr>
              <a:t>thức</a:t>
            </a:r>
            <a:r>
              <a:rPr lang="en-US" sz="2500" dirty="0">
                <a:effectLst/>
              </a:rPr>
              <a:t> </a:t>
            </a:r>
            <a:r>
              <a:rPr lang="en-US" sz="2500" dirty="0" err="1">
                <a:effectLst/>
              </a:rPr>
              <a:t>ăn</a:t>
            </a:r>
            <a:r>
              <a:rPr lang="en-US" sz="2500" dirty="0">
                <a:effectLst/>
              </a:rPr>
              <a:t>,... </a:t>
            </a:r>
            <a:r>
              <a:rPr lang="en-US" sz="2500" dirty="0" err="1">
                <a:effectLst/>
              </a:rPr>
              <a:t>Có</a:t>
            </a:r>
            <a:r>
              <a:rPr lang="en-US" sz="2500" dirty="0">
                <a:effectLst/>
              </a:rPr>
              <a:t> </a:t>
            </a:r>
            <a:r>
              <a:rPr lang="en-US" sz="2500" dirty="0" err="1">
                <a:effectLst/>
              </a:rPr>
              <a:t>thể</a:t>
            </a:r>
            <a:r>
              <a:rPr lang="en-US" sz="2500" dirty="0">
                <a:effectLst/>
              </a:rPr>
              <a:t> </a:t>
            </a:r>
            <a:r>
              <a:rPr lang="en-US" sz="2500" dirty="0" err="1">
                <a:effectLst/>
              </a:rPr>
              <a:t>thay</a:t>
            </a:r>
            <a:r>
              <a:rPr lang="en-US" sz="2500" dirty="0">
                <a:effectLst/>
              </a:rPr>
              <a:t> </a:t>
            </a:r>
            <a:r>
              <a:rPr lang="en-US" sz="2500" dirty="0" err="1">
                <a:effectLst/>
              </a:rPr>
              <a:t>bằng</a:t>
            </a:r>
            <a:r>
              <a:rPr lang="en-US" sz="2500" dirty="0">
                <a:effectLst/>
              </a:rPr>
              <a:t> </a:t>
            </a:r>
            <a:r>
              <a:rPr lang="en-US" sz="2500" dirty="0" err="1">
                <a:effectLst/>
              </a:rPr>
              <a:t>đó</a:t>
            </a:r>
            <a:r>
              <a:rPr lang="en-US" sz="2500" dirty="0">
                <a:effectLst/>
              </a:rPr>
              <a:t> </a:t>
            </a:r>
            <a:r>
              <a:rPr lang="en-US" sz="2500" dirty="0" err="1">
                <a:effectLst/>
              </a:rPr>
              <a:t>thuỷ</a:t>
            </a:r>
            <a:r>
              <a:rPr lang="en-US" sz="2500" dirty="0">
                <a:effectLst/>
              </a:rPr>
              <a:t> </a:t>
            </a:r>
            <a:r>
              <a:rPr lang="en-US" sz="2500" dirty="0" err="1">
                <a:effectLst/>
              </a:rPr>
              <a:t>tinh</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r>
              <a:rPr lang="en-US" sz="2500" dirty="0">
                <a:effectLst/>
              </a:rPr>
              <a:t>-</a:t>
            </a:r>
            <a:r>
              <a:rPr lang="en-US" sz="2500" dirty="0" err="1">
                <a:effectLst/>
              </a:rPr>
              <a:t>Không</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hộp</a:t>
            </a:r>
            <a:r>
              <a:rPr lang="en-US" sz="2500" dirty="0">
                <a:effectLst/>
              </a:rPr>
              <a:t> </a:t>
            </a:r>
            <a:r>
              <a:rPr lang="en-US" sz="2500" dirty="0" err="1">
                <a:effectLst/>
              </a:rPr>
              <a:t>nhựa</a:t>
            </a:r>
            <a:r>
              <a:rPr lang="en-US" sz="2500" dirty="0">
                <a:effectLst/>
              </a:rPr>
              <a:t> </a:t>
            </a:r>
            <a:r>
              <a:rPr lang="en-US" sz="2500" dirty="0" err="1">
                <a:effectLst/>
              </a:rPr>
              <a:t>để</a:t>
            </a:r>
            <a:r>
              <a:rPr lang="en-US" sz="2500" dirty="0">
                <a:effectLst/>
              </a:rPr>
              <a:t> </a:t>
            </a:r>
            <a:r>
              <a:rPr lang="en-US" sz="2500" dirty="0" err="1">
                <a:effectLst/>
              </a:rPr>
              <a:t>đựng</a:t>
            </a:r>
            <a:r>
              <a:rPr lang="en-US" sz="2500" dirty="0">
                <a:effectLst/>
              </a:rPr>
              <a:t> </a:t>
            </a:r>
            <a:r>
              <a:rPr lang="en-US" sz="2500" dirty="0" err="1">
                <a:effectLst/>
              </a:rPr>
              <a:t>thực</a:t>
            </a:r>
            <a:r>
              <a:rPr lang="en-US" sz="2500" dirty="0">
                <a:effectLst/>
              </a:rPr>
              <a:t> </a:t>
            </a:r>
            <a:r>
              <a:rPr lang="en-US" sz="2500" dirty="0" err="1">
                <a:effectLst/>
              </a:rPr>
              <a:t>phẩm</a:t>
            </a:r>
            <a:r>
              <a:rPr lang="en-US" sz="2500" dirty="0">
                <a:effectLst/>
              </a:rPr>
              <a:t> ở </a:t>
            </a:r>
            <a:r>
              <a:rPr lang="en-US" sz="2500" dirty="0" err="1">
                <a:effectLst/>
              </a:rPr>
              <a:t>nhiệt</a:t>
            </a:r>
            <a:r>
              <a:rPr lang="en-US" sz="2500" dirty="0">
                <a:effectLst/>
              </a:rPr>
              <a:t> </a:t>
            </a:r>
            <a:r>
              <a:rPr lang="en-US" sz="2500" dirty="0" err="1">
                <a:effectLst/>
              </a:rPr>
              <a:t>độ</a:t>
            </a:r>
            <a:r>
              <a:rPr lang="en-US" sz="2500" dirty="0">
                <a:effectLst/>
              </a:rPr>
              <a:t> </a:t>
            </a:r>
            <a:r>
              <a:rPr lang="en-US" sz="2500" dirty="0" err="1">
                <a:effectLst/>
              </a:rPr>
              <a:t>cao</a:t>
            </a:r>
            <a:r>
              <a:rPr lang="en-US" sz="2500" dirty="0">
                <a:effectLst/>
              </a:rPr>
              <a:t> (</a:t>
            </a:r>
            <a:r>
              <a:rPr lang="en-US" sz="2500" dirty="0" err="1">
                <a:effectLst/>
              </a:rPr>
              <a:t>nước</a:t>
            </a:r>
            <a:r>
              <a:rPr lang="en-US" sz="2500" dirty="0">
                <a:effectLst/>
              </a:rPr>
              <a:t> </a:t>
            </a:r>
            <a:r>
              <a:rPr lang="en-US" sz="2500" dirty="0" err="1">
                <a:effectLst/>
              </a:rPr>
              <a:t>sôi</a:t>
            </a:r>
            <a:r>
              <a:rPr lang="en-US" sz="2500" dirty="0">
                <a:effectLst/>
              </a:rPr>
              <a:t>, </a:t>
            </a:r>
            <a:r>
              <a:rPr lang="en-US" sz="2500" dirty="0" err="1">
                <a:effectLst/>
              </a:rPr>
              <a:t>thức</a:t>
            </a:r>
            <a:r>
              <a:rPr lang="en-US" sz="2500" dirty="0">
                <a:effectLst/>
              </a:rPr>
              <a:t> </a:t>
            </a:r>
            <a:r>
              <a:rPr lang="en-US" sz="2500" dirty="0" err="1">
                <a:effectLst/>
              </a:rPr>
              <a:t>ăn</a:t>
            </a:r>
            <a:r>
              <a:rPr lang="en-US" sz="2500" dirty="0">
                <a:effectLst/>
              </a:rPr>
              <a:t> </a:t>
            </a:r>
            <a:r>
              <a:rPr lang="en-US" sz="2500" dirty="0" err="1">
                <a:effectLst/>
              </a:rPr>
              <a:t>nóng</a:t>
            </a:r>
            <a:r>
              <a:rPr lang="en-US" sz="2500" dirty="0">
                <a:effectLst/>
              </a:rPr>
              <a:t>,...) </a:t>
            </a:r>
            <a:r>
              <a:rPr lang="en-US" sz="2500" dirty="0" err="1">
                <a:effectLst/>
              </a:rPr>
              <a:t>nhằm</a:t>
            </a:r>
            <a:r>
              <a:rPr lang="en-US" sz="2500" dirty="0">
                <a:effectLst/>
              </a:rPr>
              <a:t> </a:t>
            </a:r>
            <a:r>
              <a:rPr lang="en-US" sz="2500" dirty="0" err="1">
                <a:effectLst/>
              </a:rPr>
              <a:t>tránh</a:t>
            </a:r>
            <a:r>
              <a:rPr lang="en-US" sz="2500" dirty="0">
                <a:effectLst/>
              </a:rPr>
              <a:t> </a:t>
            </a:r>
            <a:r>
              <a:rPr lang="en-US" sz="2500" dirty="0" err="1">
                <a:effectLst/>
              </a:rPr>
              <a:t>các</a:t>
            </a:r>
            <a:r>
              <a:rPr lang="en-US" sz="2500" dirty="0">
                <a:effectLst/>
              </a:rPr>
              <a:t> </a:t>
            </a:r>
            <a:r>
              <a:rPr lang="en-US" sz="2500" dirty="0" err="1">
                <a:effectLst/>
              </a:rPr>
              <a:t>hoá</a:t>
            </a:r>
            <a:r>
              <a:rPr lang="en-US" sz="2500" dirty="0">
                <a:effectLst/>
              </a:rPr>
              <a:t> </a:t>
            </a:r>
            <a:r>
              <a:rPr lang="en-US" sz="2500" dirty="0" err="1">
                <a:effectLst/>
              </a:rPr>
              <a:t>chất</a:t>
            </a:r>
            <a:r>
              <a:rPr lang="en-US" sz="2500" dirty="0">
                <a:effectLst/>
              </a:rPr>
              <a:t> </a:t>
            </a:r>
            <a:r>
              <a:rPr lang="en-US" sz="2500" dirty="0" err="1">
                <a:effectLst/>
              </a:rPr>
              <a:t>độc</a:t>
            </a:r>
            <a:r>
              <a:rPr lang="en-US" sz="2500" dirty="0">
                <a:effectLst/>
              </a:rPr>
              <a:t> </a:t>
            </a:r>
            <a:r>
              <a:rPr lang="en-US" sz="2500" dirty="0" err="1">
                <a:effectLst/>
              </a:rPr>
              <a:t>hại</a:t>
            </a:r>
            <a:r>
              <a:rPr lang="en-US" sz="2500" dirty="0">
                <a:effectLst/>
              </a:rPr>
              <a:t> </a:t>
            </a:r>
            <a:r>
              <a:rPr lang="en-US" sz="2500" dirty="0" err="1">
                <a:effectLst/>
              </a:rPr>
              <a:t>từ</a:t>
            </a:r>
            <a:r>
              <a:rPr lang="en-US" sz="2500" dirty="0">
                <a:effectLst/>
              </a:rPr>
              <a:t> </a:t>
            </a:r>
            <a:r>
              <a:rPr lang="en-US" sz="2500" dirty="0" err="1">
                <a:effectLst/>
              </a:rPr>
              <a:t>hộp</a:t>
            </a:r>
            <a:r>
              <a:rPr lang="en-US" sz="2500" dirty="0">
                <a:effectLst/>
              </a:rPr>
              <a:t> </a:t>
            </a:r>
            <a:r>
              <a:rPr lang="en-US" sz="2500" dirty="0" err="1">
                <a:effectLst/>
              </a:rPr>
              <a:t>nhựa</a:t>
            </a:r>
            <a:r>
              <a:rPr lang="en-US" sz="2500" dirty="0">
                <a:effectLst/>
              </a:rPr>
              <a:t> </a:t>
            </a:r>
            <a:r>
              <a:rPr lang="en-US" sz="2500" dirty="0" err="1">
                <a:effectLst/>
              </a:rPr>
              <a:t>lây</a:t>
            </a:r>
            <a:r>
              <a:rPr lang="en-US" sz="2500" dirty="0">
                <a:effectLst/>
              </a:rPr>
              <a:t> </a:t>
            </a:r>
            <a:r>
              <a:rPr lang="en-US" sz="2500" dirty="0" err="1">
                <a:effectLst/>
              </a:rPr>
              <a:t>nhiễm</a:t>
            </a:r>
            <a:r>
              <a:rPr lang="en-US" sz="2500" dirty="0">
                <a:effectLst/>
              </a:rPr>
              <a:t> </a:t>
            </a:r>
            <a:r>
              <a:rPr lang="en-US" sz="2500" dirty="0" err="1">
                <a:effectLst/>
              </a:rPr>
              <a:t>vào</a:t>
            </a:r>
            <a:r>
              <a:rPr lang="en-US" sz="2500" dirty="0">
                <a:effectLst/>
              </a:rPr>
              <a:t> </a:t>
            </a:r>
            <a:r>
              <a:rPr lang="en-US" sz="2500" dirty="0" err="1">
                <a:effectLst/>
              </a:rPr>
              <a:t>thức</a:t>
            </a:r>
            <a:r>
              <a:rPr lang="en-US" sz="2500" dirty="0">
                <a:effectLst/>
              </a:rPr>
              <a:t> </a:t>
            </a:r>
            <a:r>
              <a:rPr lang="en-US" sz="2500" dirty="0" err="1">
                <a:effectLst/>
              </a:rPr>
              <a:t>ăn</a:t>
            </a:r>
            <a:r>
              <a:rPr lang="en-US" sz="2500" dirty="0">
                <a:effectLst/>
              </a:rPr>
              <a:t>, </a:t>
            </a:r>
            <a:r>
              <a:rPr lang="en-US" sz="2500" dirty="0" err="1">
                <a:effectLst/>
              </a:rPr>
              <a:t>nước</a:t>
            </a:r>
            <a:r>
              <a:rPr lang="en-US" sz="2500" dirty="0">
                <a:effectLst/>
              </a:rPr>
              <a:t> </a:t>
            </a:r>
            <a:r>
              <a:rPr lang="en-US" sz="2500" dirty="0" err="1">
                <a:effectLst/>
              </a:rPr>
              <a:t>uống</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r>
              <a:rPr lang="en-US" sz="2500" dirty="0">
                <a:effectLst/>
              </a:rPr>
              <a:t>-</a:t>
            </a:r>
            <a:r>
              <a:rPr lang="en-US" sz="2500" dirty="0" err="1">
                <a:effectLst/>
              </a:rPr>
              <a:t>Không</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hộp</a:t>
            </a:r>
            <a:r>
              <a:rPr lang="en-US" sz="2500" dirty="0">
                <a:effectLst/>
              </a:rPr>
              <a:t> </a:t>
            </a:r>
            <a:r>
              <a:rPr lang="en-US" sz="2500" dirty="0" err="1">
                <a:effectLst/>
              </a:rPr>
              <a:t>nhựa</a:t>
            </a:r>
            <a:r>
              <a:rPr lang="en-US" sz="2500" dirty="0">
                <a:effectLst/>
              </a:rPr>
              <a:t> </a:t>
            </a:r>
            <a:r>
              <a:rPr lang="en-US" sz="2500" dirty="0" err="1">
                <a:effectLst/>
              </a:rPr>
              <a:t>để</a:t>
            </a:r>
            <a:r>
              <a:rPr lang="en-US" sz="2500" dirty="0">
                <a:effectLst/>
              </a:rPr>
              <a:t> </a:t>
            </a:r>
            <a:r>
              <a:rPr lang="en-US" sz="2500" dirty="0" err="1">
                <a:effectLst/>
              </a:rPr>
              <a:t>nấu</a:t>
            </a:r>
            <a:r>
              <a:rPr lang="en-US" sz="2500" dirty="0">
                <a:effectLst/>
              </a:rPr>
              <a:t>, </a:t>
            </a:r>
            <a:r>
              <a:rPr lang="en-US" sz="2500" dirty="0" err="1">
                <a:effectLst/>
              </a:rPr>
              <a:t>hâm</a:t>
            </a:r>
            <a:r>
              <a:rPr lang="en-US" sz="2500" dirty="0">
                <a:effectLst/>
              </a:rPr>
              <a:t> </a:t>
            </a:r>
            <a:r>
              <a:rPr lang="en-US" sz="2500" dirty="0" err="1">
                <a:effectLst/>
              </a:rPr>
              <a:t>nóng</a:t>
            </a:r>
            <a:r>
              <a:rPr lang="en-US" sz="2500" dirty="0">
                <a:effectLst/>
              </a:rPr>
              <a:t> hay </a:t>
            </a:r>
            <a:r>
              <a:rPr lang="en-US" sz="2500" dirty="0" err="1">
                <a:effectLst/>
              </a:rPr>
              <a:t>rã</a:t>
            </a:r>
            <a:r>
              <a:rPr lang="en-US" sz="2500" dirty="0">
                <a:effectLst/>
              </a:rPr>
              <a:t> </a:t>
            </a:r>
            <a:r>
              <a:rPr lang="en-US" sz="2500" dirty="0" err="1">
                <a:effectLst/>
              </a:rPr>
              <a:t>đông</a:t>
            </a:r>
            <a:r>
              <a:rPr lang="en-US" sz="2500" dirty="0">
                <a:effectLst/>
              </a:rPr>
              <a:t> </a:t>
            </a:r>
            <a:r>
              <a:rPr lang="en-US" sz="2500" dirty="0" err="1">
                <a:effectLst/>
              </a:rPr>
              <a:t>thực</a:t>
            </a:r>
            <a:r>
              <a:rPr lang="en-US" sz="2500" dirty="0">
                <a:effectLst/>
              </a:rPr>
              <a:t> </a:t>
            </a:r>
            <a:r>
              <a:rPr lang="en-US" sz="2500" dirty="0" err="1">
                <a:effectLst/>
              </a:rPr>
              <a:t>phẩm</a:t>
            </a:r>
            <a:r>
              <a:rPr lang="en-US" sz="2500" dirty="0">
                <a:effectLst/>
              </a:rPr>
              <a:t> trong </a:t>
            </a:r>
            <a:r>
              <a:rPr lang="en-US" sz="2500" dirty="0" err="1">
                <a:effectLst/>
              </a:rPr>
              <a:t>lò</a:t>
            </a:r>
            <a:r>
              <a:rPr lang="en-US" sz="2500" dirty="0">
                <a:effectLst/>
              </a:rPr>
              <a:t> vi </a:t>
            </a:r>
            <a:r>
              <a:rPr lang="en-US" sz="2500" dirty="0" err="1">
                <a:effectLst/>
              </a:rPr>
              <a:t>sóng</a:t>
            </a:r>
            <a:r>
              <a:rPr lang="en-US" sz="2500" dirty="0">
                <a:effectLst/>
              </a:rPr>
              <a:t>. Khi </a:t>
            </a:r>
            <a:r>
              <a:rPr lang="en-US" sz="2500" dirty="0" err="1">
                <a:effectLst/>
              </a:rPr>
              <a:t>dùng</a:t>
            </a:r>
            <a:r>
              <a:rPr lang="en-US" sz="2500" dirty="0">
                <a:effectLst/>
              </a:rPr>
              <a:t> trong </a:t>
            </a:r>
            <a:r>
              <a:rPr lang="en-US" sz="2500" dirty="0" err="1">
                <a:effectLst/>
              </a:rPr>
              <a:t>lò</a:t>
            </a:r>
            <a:r>
              <a:rPr lang="en-US" sz="2500" dirty="0">
                <a:effectLst/>
              </a:rPr>
              <a:t> vi </a:t>
            </a:r>
            <a:r>
              <a:rPr lang="en-US" sz="2500" dirty="0" err="1">
                <a:effectLst/>
              </a:rPr>
              <a:t>sóng</a:t>
            </a:r>
            <a:r>
              <a:rPr lang="en-US" sz="2500" dirty="0">
                <a:effectLst/>
              </a:rPr>
              <a:t> </a:t>
            </a:r>
            <a:r>
              <a:rPr lang="en-US" sz="2500" dirty="0" err="1">
                <a:effectLst/>
              </a:rPr>
              <a:t>nhiệt</a:t>
            </a:r>
            <a:r>
              <a:rPr lang="en-US" sz="2500" dirty="0">
                <a:effectLst/>
              </a:rPr>
              <a:t> </a:t>
            </a:r>
            <a:r>
              <a:rPr lang="en-US" sz="2500" dirty="0" err="1">
                <a:effectLst/>
              </a:rPr>
              <a:t>độ</a:t>
            </a:r>
            <a:r>
              <a:rPr lang="en-US" sz="2500" dirty="0">
                <a:effectLst/>
              </a:rPr>
              <a:t> </a:t>
            </a:r>
            <a:r>
              <a:rPr lang="en-US" sz="2500" dirty="0" err="1">
                <a:effectLst/>
              </a:rPr>
              <a:t>của</a:t>
            </a:r>
            <a:r>
              <a:rPr lang="en-US" sz="2500" dirty="0">
                <a:effectLst/>
              </a:rPr>
              <a:t> </a:t>
            </a:r>
            <a:r>
              <a:rPr lang="en-US" sz="2500" dirty="0" err="1">
                <a:effectLst/>
              </a:rPr>
              <a:t>thức</a:t>
            </a:r>
            <a:r>
              <a:rPr lang="en-US" sz="2500" dirty="0">
                <a:effectLst/>
              </a:rPr>
              <a:t> </a:t>
            </a:r>
            <a:r>
              <a:rPr lang="en-US" sz="2500" dirty="0" err="1">
                <a:effectLst/>
              </a:rPr>
              <a:t>ăn</a:t>
            </a:r>
            <a:r>
              <a:rPr lang="en-US" sz="2500" dirty="0">
                <a:effectLst/>
              </a:rPr>
              <a:t> </a:t>
            </a:r>
            <a:r>
              <a:rPr lang="en-US" sz="2500" dirty="0" err="1">
                <a:effectLst/>
              </a:rPr>
              <a:t>sẽ</a:t>
            </a:r>
            <a:r>
              <a:rPr lang="en-US" sz="2500" dirty="0">
                <a:effectLst/>
              </a:rPr>
              <a:t> </a:t>
            </a:r>
            <a:r>
              <a:rPr lang="en-US" sz="2500" dirty="0" err="1">
                <a:effectLst/>
              </a:rPr>
              <a:t>tăng</a:t>
            </a:r>
            <a:r>
              <a:rPr lang="en-US" sz="2500" dirty="0">
                <a:effectLst/>
              </a:rPr>
              <a:t> </a:t>
            </a:r>
            <a:r>
              <a:rPr lang="en-US" sz="2500" dirty="0" err="1">
                <a:effectLst/>
              </a:rPr>
              <a:t>lên</a:t>
            </a:r>
            <a:r>
              <a:rPr lang="en-US" sz="2500" dirty="0">
                <a:effectLst/>
              </a:rPr>
              <a:t>, </a:t>
            </a:r>
            <a:r>
              <a:rPr lang="en-US" sz="2500" dirty="0" err="1">
                <a:effectLst/>
              </a:rPr>
              <a:t>và</a:t>
            </a:r>
            <a:r>
              <a:rPr lang="en-US" sz="2500" dirty="0">
                <a:effectLst/>
              </a:rPr>
              <a:t> </a:t>
            </a:r>
            <a:r>
              <a:rPr lang="en-US" sz="2500" dirty="0" err="1">
                <a:effectLst/>
              </a:rPr>
              <a:t>sẽ</a:t>
            </a:r>
            <a:r>
              <a:rPr lang="en-US" sz="2500" dirty="0">
                <a:effectLst/>
              </a:rPr>
              <a:t> </a:t>
            </a:r>
            <a:r>
              <a:rPr lang="en-US" sz="2500" dirty="0" err="1">
                <a:effectLst/>
              </a:rPr>
              <a:t>tác</a:t>
            </a:r>
            <a:r>
              <a:rPr lang="en-US" sz="2500" dirty="0">
                <a:effectLst/>
              </a:rPr>
              <a:t> </a:t>
            </a:r>
            <a:r>
              <a:rPr lang="en-US" sz="2500" dirty="0" err="1">
                <a:effectLst/>
              </a:rPr>
              <a:t>động</a:t>
            </a:r>
            <a:r>
              <a:rPr lang="en-US" sz="2500" dirty="0">
                <a:effectLst/>
              </a:rPr>
              <a:t> </a:t>
            </a:r>
            <a:r>
              <a:rPr lang="en-US" sz="2500" dirty="0" err="1">
                <a:effectLst/>
              </a:rPr>
              <a:t>vào</a:t>
            </a:r>
            <a:r>
              <a:rPr lang="en-US" sz="2500" dirty="0">
                <a:effectLst/>
              </a:rPr>
              <a:t> </a:t>
            </a:r>
            <a:r>
              <a:rPr lang="en-US" sz="2500" dirty="0" err="1">
                <a:effectLst/>
              </a:rPr>
              <a:t>hộp</a:t>
            </a:r>
            <a:r>
              <a:rPr lang="en-US" sz="2500" dirty="0">
                <a:effectLst/>
              </a:rPr>
              <a:t> </a:t>
            </a:r>
            <a:r>
              <a:rPr lang="en-US" sz="2500" dirty="0" err="1">
                <a:effectLst/>
              </a:rPr>
              <a:t>đựng</a:t>
            </a:r>
            <a:r>
              <a:rPr lang="en-US" sz="2500" dirty="0">
                <a:effectLst/>
              </a:rPr>
              <a:t> </a:t>
            </a:r>
            <a:r>
              <a:rPr lang="en-US" sz="2500" dirty="0" err="1">
                <a:effectLst/>
              </a:rPr>
              <a:t>bằng</a:t>
            </a:r>
            <a:r>
              <a:rPr lang="en-US" sz="2500" dirty="0">
                <a:effectLst/>
              </a:rPr>
              <a:t> </a:t>
            </a:r>
            <a:r>
              <a:rPr lang="en-US" sz="2500" dirty="0" err="1">
                <a:effectLst/>
              </a:rPr>
              <a:t>nhựa</a:t>
            </a:r>
            <a:r>
              <a:rPr lang="en-US" sz="2500" dirty="0">
                <a:effectLst/>
              </a:rPr>
              <a:t>, </a:t>
            </a:r>
            <a:r>
              <a:rPr lang="en-US" sz="2500" dirty="0" err="1">
                <a:effectLst/>
              </a:rPr>
              <a:t>làm</a:t>
            </a:r>
            <a:r>
              <a:rPr lang="en-US" sz="2500" dirty="0">
                <a:effectLst/>
              </a:rPr>
              <a:t> </a:t>
            </a:r>
            <a:r>
              <a:rPr lang="en-US" sz="2500" dirty="0" err="1">
                <a:effectLst/>
              </a:rPr>
              <a:t>cho</a:t>
            </a:r>
            <a:r>
              <a:rPr lang="en-US" sz="2500" dirty="0">
                <a:effectLst/>
              </a:rPr>
              <a:t> </a:t>
            </a:r>
            <a:r>
              <a:rPr lang="en-US" sz="2500" dirty="0" err="1">
                <a:effectLst/>
              </a:rPr>
              <a:t>các</a:t>
            </a:r>
            <a:r>
              <a:rPr lang="en-US" sz="2500" dirty="0">
                <a:effectLst/>
              </a:rPr>
              <a:t> </a:t>
            </a:r>
            <a:r>
              <a:rPr lang="en-US" sz="2500" dirty="0" err="1">
                <a:effectLst/>
              </a:rPr>
              <a:t>chất</a:t>
            </a:r>
            <a:r>
              <a:rPr lang="en-US" sz="2500" dirty="0">
                <a:effectLst/>
              </a:rPr>
              <a:t> </a:t>
            </a:r>
            <a:r>
              <a:rPr lang="en-US" sz="2500" dirty="0" err="1">
                <a:effectLst/>
              </a:rPr>
              <a:t>gây</a:t>
            </a:r>
            <a:r>
              <a:rPr lang="en-US" sz="2500" dirty="0">
                <a:effectLst/>
              </a:rPr>
              <a:t> </a:t>
            </a:r>
            <a:r>
              <a:rPr lang="en-US" sz="2500" dirty="0" err="1">
                <a:effectLst/>
              </a:rPr>
              <a:t>hại</a:t>
            </a:r>
            <a:r>
              <a:rPr lang="en-US" sz="2500" dirty="0">
                <a:effectLst/>
              </a:rPr>
              <a:t> </a:t>
            </a:r>
            <a:r>
              <a:rPr lang="en-US" sz="2500" dirty="0" err="1">
                <a:effectLst/>
              </a:rPr>
              <a:t>có</a:t>
            </a:r>
            <a:r>
              <a:rPr lang="en-US" sz="2500" dirty="0">
                <a:effectLst/>
              </a:rPr>
              <a:t> trong </a:t>
            </a:r>
            <a:r>
              <a:rPr lang="en-US" sz="2500" dirty="0" err="1">
                <a:effectLst/>
              </a:rPr>
              <a:t>nhựa</a:t>
            </a:r>
            <a:r>
              <a:rPr lang="en-US" sz="2500" dirty="0">
                <a:effectLst/>
              </a:rPr>
              <a:t> </a:t>
            </a:r>
            <a:r>
              <a:rPr lang="en-US" sz="2500" dirty="0" err="1">
                <a:effectLst/>
              </a:rPr>
              <a:t>bị</a:t>
            </a:r>
            <a:r>
              <a:rPr lang="en-US" sz="2500" dirty="0">
                <a:effectLst/>
              </a:rPr>
              <a:t> </a:t>
            </a:r>
            <a:r>
              <a:rPr lang="en-US" sz="2500" dirty="0" err="1">
                <a:effectLst/>
              </a:rPr>
              <a:t>lây</a:t>
            </a:r>
            <a:r>
              <a:rPr lang="en-US" sz="2500" dirty="0">
                <a:effectLst/>
              </a:rPr>
              <a:t> </a:t>
            </a:r>
            <a:r>
              <a:rPr lang="en-US" sz="2500" dirty="0" err="1">
                <a:effectLst/>
              </a:rPr>
              <a:t>nhiễm</a:t>
            </a:r>
            <a:r>
              <a:rPr lang="en-US" sz="2500" dirty="0">
                <a:effectLst/>
              </a:rPr>
              <a:t> ra </a:t>
            </a:r>
            <a:r>
              <a:rPr lang="en-US" sz="2500" dirty="0" err="1">
                <a:effectLst/>
              </a:rPr>
              <a:t>thực</a:t>
            </a:r>
            <a:r>
              <a:rPr lang="en-US" sz="2500" dirty="0">
                <a:effectLst/>
              </a:rPr>
              <a:t> </a:t>
            </a:r>
            <a:r>
              <a:rPr lang="en-US" sz="2500" dirty="0" err="1">
                <a:effectLst/>
              </a:rPr>
              <a:t>phẩm</a:t>
            </a:r>
            <a:r>
              <a:rPr lang="en-US" sz="2500" dirty="0">
                <a:effectLst/>
              </a:rPr>
              <a:t>. </a:t>
            </a:r>
            <a:r>
              <a:rPr lang="en-US" sz="2500" dirty="0" err="1">
                <a:effectLst/>
              </a:rPr>
              <a:t>Có</a:t>
            </a:r>
            <a:r>
              <a:rPr lang="en-US" sz="2500" dirty="0">
                <a:effectLst/>
              </a:rPr>
              <a:t> </a:t>
            </a:r>
            <a:r>
              <a:rPr lang="en-US" sz="2500" dirty="0" err="1">
                <a:effectLst/>
              </a:rPr>
              <a:t>thể</a:t>
            </a:r>
            <a:r>
              <a:rPr lang="en-US" sz="2500" dirty="0">
                <a:effectLst/>
              </a:rPr>
              <a:t> </a:t>
            </a:r>
            <a:r>
              <a:rPr lang="en-US" sz="2500" dirty="0" err="1">
                <a:effectLst/>
              </a:rPr>
              <a:t>thay</a:t>
            </a:r>
            <a:r>
              <a:rPr lang="en-US" sz="2500" dirty="0">
                <a:effectLst/>
              </a:rPr>
              <a:t> </a:t>
            </a:r>
            <a:r>
              <a:rPr lang="en-US" sz="2500" dirty="0" err="1">
                <a:effectLst/>
              </a:rPr>
              <a:t>thế</a:t>
            </a:r>
            <a:r>
              <a:rPr lang="en-US" sz="2500" dirty="0">
                <a:effectLst/>
              </a:rPr>
              <a:t> </a:t>
            </a:r>
            <a:r>
              <a:rPr lang="en-US" sz="2500" dirty="0" err="1">
                <a:effectLst/>
              </a:rPr>
              <a:t>bằng</a:t>
            </a:r>
            <a:r>
              <a:rPr lang="en-US" sz="2500" dirty="0">
                <a:effectLst/>
              </a:rPr>
              <a:t> </a:t>
            </a:r>
            <a:r>
              <a:rPr lang="en-US" sz="2500" dirty="0" err="1">
                <a:effectLst/>
              </a:rPr>
              <a:t>hộp</a:t>
            </a:r>
            <a:r>
              <a:rPr lang="en-US" sz="2500" dirty="0">
                <a:effectLst/>
              </a:rPr>
              <a:t> </a:t>
            </a:r>
            <a:r>
              <a:rPr lang="en-US" sz="2500" dirty="0" err="1">
                <a:effectLst/>
              </a:rPr>
              <a:t>thuỷ</a:t>
            </a:r>
            <a:r>
              <a:rPr lang="en-US" sz="2500" dirty="0">
                <a:effectLst/>
              </a:rPr>
              <a:t> </a:t>
            </a:r>
            <a:r>
              <a:rPr lang="en-US" sz="2500" dirty="0" err="1">
                <a:effectLst/>
              </a:rPr>
              <a:t>tinh</a:t>
            </a:r>
            <a:r>
              <a:rPr lang="en-US" sz="2500" dirty="0">
                <a:effectLst/>
              </a:rPr>
              <a:t>, </a:t>
            </a:r>
            <a:r>
              <a:rPr lang="en-US" sz="2500" dirty="0" err="1">
                <a:effectLst/>
              </a:rPr>
              <a:t>bát</a:t>
            </a:r>
            <a:r>
              <a:rPr lang="en-US" sz="2500" dirty="0">
                <a:effectLst/>
              </a:rPr>
              <a:t> </a:t>
            </a:r>
            <a:r>
              <a:rPr lang="en-US" sz="2500" dirty="0" err="1">
                <a:effectLst/>
              </a:rPr>
              <a:t>đĩa</a:t>
            </a:r>
            <a:r>
              <a:rPr lang="en-US" sz="2500" dirty="0">
                <a:effectLst/>
              </a:rPr>
              <a:t> </a:t>
            </a:r>
            <a:r>
              <a:rPr lang="en-US" sz="2500" dirty="0" err="1">
                <a:effectLst/>
              </a:rPr>
              <a:t>bằng</a:t>
            </a:r>
            <a:r>
              <a:rPr lang="en-US" sz="2500" dirty="0">
                <a:effectLst/>
              </a:rPr>
              <a:t> </a:t>
            </a:r>
            <a:r>
              <a:rPr lang="en-US" sz="2500" dirty="0" err="1">
                <a:effectLst/>
              </a:rPr>
              <a:t>sành</a:t>
            </a:r>
            <a:r>
              <a:rPr lang="en-US" sz="2500" dirty="0">
                <a:effectLst/>
              </a:rPr>
              <a:t> </a:t>
            </a:r>
            <a:r>
              <a:rPr lang="en-US" sz="2500" dirty="0" err="1">
                <a:effectLst/>
              </a:rPr>
              <a:t>sứ</a:t>
            </a:r>
            <a:r>
              <a:rPr lang="en-US" sz="2500" dirty="0">
                <a:effectLst/>
              </a:rPr>
              <a:t> </a:t>
            </a:r>
            <a:r>
              <a:rPr lang="en-US" sz="2500" dirty="0" err="1">
                <a:effectLst/>
              </a:rPr>
              <a:t>để</a:t>
            </a:r>
            <a:r>
              <a:rPr lang="en-US" sz="2500" dirty="0">
                <a:effectLst/>
              </a:rPr>
              <a:t> </a:t>
            </a:r>
            <a:r>
              <a:rPr lang="en-US" sz="2500" dirty="0" err="1">
                <a:effectLst/>
              </a:rPr>
              <a:t>bảo</a:t>
            </a:r>
            <a:r>
              <a:rPr lang="en-US" sz="2500" dirty="0">
                <a:effectLst/>
              </a:rPr>
              <a:t> </a:t>
            </a:r>
            <a:r>
              <a:rPr lang="en-US" sz="2500" dirty="0" err="1">
                <a:effectLst/>
              </a:rPr>
              <a:t>đảm</a:t>
            </a:r>
            <a:r>
              <a:rPr lang="en-US" sz="2500" dirty="0">
                <a:effectLst/>
              </a:rPr>
              <a:t> an </a:t>
            </a:r>
            <a:r>
              <a:rPr lang="en-US" sz="2500" dirty="0" err="1">
                <a:effectLst/>
              </a:rPr>
              <a:t>toàn</a:t>
            </a:r>
            <a:r>
              <a:rPr lang="en-US" sz="2500" dirty="0">
                <a:effectLst/>
              </a:rPr>
              <a:t> </a:t>
            </a:r>
            <a:r>
              <a:rPr lang="en-US" sz="2500" dirty="0" err="1">
                <a:effectLst/>
              </a:rPr>
              <a:t>cho</a:t>
            </a:r>
            <a:r>
              <a:rPr lang="en-US" sz="2500" dirty="0">
                <a:effectLst/>
              </a:rPr>
              <a:t> </a:t>
            </a:r>
            <a:r>
              <a:rPr lang="en-US" sz="2500" dirty="0" err="1">
                <a:effectLst/>
              </a:rPr>
              <a:t>sức</a:t>
            </a:r>
            <a:r>
              <a:rPr lang="en-US" sz="2500" dirty="0">
                <a:effectLst/>
              </a:rPr>
              <a:t> </a:t>
            </a:r>
            <a:r>
              <a:rPr lang="en-US" sz="2500" dirty="0" err="1">
                <a:effectLst/>
              </a:rPr>
              <a:t>khoẻ</a:t>
            </a:r>
            <a:r>
              <a:rPr lang="en-US" sz="2500" dirty="0">
                <a:effectLst/>
              </a:rPr>
              <a:t> </a:t>
            </a:r>
            <a:r>
              <a:rPr lang="en-US" sz="2500" dirty="0" err="1">
                <a:effectLst/>
              </a:rPr>
              <a:t>gia</a:t>
            </a:r>
            <a:r>
              <a:rPr lang="en-US" sz="2500" dirty="0">
                <a:effectLst/>
              </a:rPr>
              <a:t> </a:t>
            </a:r>
            <a:r>
              <a:rPr lang="en-US" sz="2500" dirty="0" err="1">
                <a:effectLst/>
              </a:rPr>
              <a:t>đình</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r>
              <a:rPr lang="en-US" sz="2500" dirty="0">
                <a:effectLst/>
              </a:rPr>
              <a:t>-</a:t>
            </a:r>
            <a:r>
              <a:rPr lang="en-US" sz="2500" dirty="0" err="1">
                <a:effectLst/>
              </a:rPr>
              <a:t>Hạn</a:t>
            </a:r>
            <a:r>
              <a:rPr lang="en-US" sz="2500" dirty="0">
                <a:effectLst/>
              </a:rPr>
              <a:t> </a:t>
            </a:r>
            <a:r>
              <a:rPr lang="en-US" sz="2500" dirty="0" err="1">
                <a:effectLst/>
              </a:rPr>
              <a:t>chế</a:t>
            </a:r>
            <a:r>
              <a:rPr lang="en-US" sz="2500" dirty="0">
                <a:effectLst/>
              </a:rPr>
              <a:t> </a:t>
            </a:r>
            <a:r>
              <a:rPr lang="en-US" sz="2500" dirty="0" err="1">
                <a:effectLst/>
              </a:rPr>
              <a:t>cho</a:t>
            </a:r>
            <a:r>
              <a:rPr lang="en-US" sz="2500" dirty="0">
                <a:effectLst/>
              </a:rPr>
              <a:t> </a:t>
            </a:r>
            <a:r>
              <a:rPr lang="en-US" sz="2500" dirty="0" err="1">
                <a:effectLst/>
              </a:rPr>
              <a:t>trẻ</a:t>
            </a:r>
            <a:r>
              <a:rPr lang="en-US" sz="2500" dirty="0">
                <a:effectLst/>
              </a:rPr>
              <a:t> </a:t>
            </a:r>
            <a:r>
              <a:rPr lang="en-US" sz="2500" dirty="0" err="1">
                <a:effectLst/>
              </a:rPr>
              <a:t>em</a:t>
            </a:r>
            <a:r>
              <a:rPr lang="en-US" sz="2500" dirty="0">
                <a:effectLst/>
              </a:rPr>
              <a:t> </a:t>
            </a:r>
            <a:r>
              <a:rPr lang="en-US" sz="2500" dirty="0" err="1">
                <a:effectLst/>
              </a:rPr>
              <a:t>chơi</a:t>
            </a:r>
            <a:r>
              <a:rPr lang="en-US" sz="2500" dirty="0">
                <a:effectLst/>
              </a:rPr>
              <a:t> </a:t>
            </a:r>
            <a:r>
              <a:rPr lang="en-US" sz="2500" dirty="0" err="1">
                <a:effectLst/>
              </a:rPr>
              <a:t>đổ</a:t>
            </a:r>
            <a:r>
              <a:rPr lang="en-US" sz="2500" dirty="0">
                <a:effectLst/>
              </a:rPr>
              <a:t> </a:t>
            </a:r>
            <a:r>
              <a:rPr lang="en-US" sz="2500" dirty="0" err="1">
                <a:effectLst/>
              </a:rPr>
              <a:t>chơi</a:t>
            </a:r>
            <a:r>
              <a:rPr lang="en-US" sz="2500" dirty="0">
                <a:effectLst/>
              </a:rPr>
              <a:t> </a:t>
            </a:r>
            <a:r>
              <a:rPr lang="en-US" sz="2500" dirty="0" err="1">
                <a:effectLst/>
              </a:rPr>
              <a:t>nhựa</a:t>
            </a:r>
            <a:r>
              <a:rPr lang="en-US" sz="2500" dirty="0">
                <a:effectLst/>
              </a:rPr>
              <a:t> </a:t>
            </a:r>
            <a:r>
              <a:rPr lang="en-US" sz="2500" dirty="0" err="1">
                <a:effectLst/>
              </a:rPr>
              <a:t>vì</a:t>
            </a:r>
            <a:r>
              <a:rPr lang="en-US" sz="2500" dirty="0">
                <a:effectLst/>
              </a:rPr>
              <a:t> </a:t>
            </a:r>
            <a:r>
              <a:rPr lang="en-US" sz="2500" dirty="0" err="1">
                <a:effectLst/>
              </a:rPr>
              <a:t>chúng</a:t>
            </a:r>
            <a:r>
              <a:rPr lang="en-US" sz="2500" dirty="0">
                <a:effectLst/>
              </a:rPr>
              <a:t> </a:t>
            </a:r>
            <a:r>
              <a:rPr lang="en-US" sz="2500" dirty="0" err="1">
                <a:effectLst/>
              </a:rPr>
              <a:t>đều</a:t>
            </a:r>
            <a:r>
              <a:rPr lang="en-US" sz="2500" dirty="0">
                <a:effectLst/>
              </a:rPr>
              <a:t> </a:t>
            </a:r>
            <a:r>
              <a:rPr lang="en-US" sz="2500" dirty="0" err="1">
                <a:effectLst/>
              </a:rPr>
              <a:t>tạo</a:t>
            </a:r>
            <a:r>
              <a:rPr lang="en-US" sz="2500" dirty="0">
                <a:effectLst/>
              </a:rPr>
              <a:t> </a:t>
            </a:r>
            <a:r>
              <a:rPr lang="en-US" sz="2500" dirty="0" err="1">
                <a:effectLst/>
              </a:rPr>
              <a:t>từ</a:t>
            </a:r>
            <a:r>
              <a:rPr lang="en-US" sz="2500" dirty="0">
                <a:effectLst/>
              </a:rPr>
              <a:t> </a:t>
            </a:r>
            <a:r>
              <a:rPr lang="en-US" sz="2500" dirty="0" err="1">
                <a:effectLst/>
              </a:rPr>
              <a:t>nhựa</a:t>
            </a:r>
            <a:r>
              <a:rPr lang="en-US" sz="2500" dirty="0">
                <a:effectLst/>
              </a:rPr>
              <a:t> </a:t>
            </a:r>
            <a:r>
              <a:rPr lang="en-US" sz="2500" dirty="0" err="1">
                <a:effectLst/>
              </a:rPr>
              <a:t>tái</a:t>
            </a:r>
            <a:r>
              <a:rPr lang="en-US" sz="2500" dirty="0">
                <a:effectLst/>
              </a:rPr>
              <a:t> </a:t>
            </a:r>
            <a:r>
              <a:rPr lang="en-US" sz="2500" dirty="0" err="1">
                <a:effectLst/>
              </a:rPr>
              <a:t>chê</a:t>
            </a:r>
            <a:r>
              <a:rPr lang="en-US" sz="2500" dirty="0">
                <a:effectLst/>
              </a:rPr>
              <a:t> </a:t>
            </a:r>
            <a:r>
              <a:rPr lang="en-US" sz="2500" dirty="0" err="1">
                <a:effectLst/>
              </a:rPr>
              <a:t>chứa</a:t>
            </a:r>
            <a:r>
              <a:rPr lang="en-US" sz="2500" dirty="0">
                <a:effectLst/>
              </a:rPr>
              <a:t> </a:t>
            </a:r>
            <a:r>
              <a:rPr lang="en-US" sz="2500" dirty="0" err="1">
                <a:effectLst/>
              </a:rPr>
              <a:t>nhiều</a:t>
            </a:r>
            <a:r>
              <a:rPr lang="en-US" sz="2500" dirty="0">
                <a:effectLst/>
              </a:rPr>
              <a:t> </a:t>
            </a:r>
            <a:r>
              <a:rPr lang="en-US" sz="2500" dirty="0" err="1">
                <a:effectLst/>
              </a:rPr>
              <a:t>hoá</a:t>
            </a:r>
            <a:r>
              <a:rPr lang="en-US" sz="2500" dirty="0">
                <a:effectLst/>
              </a:rPr>
              <a:t> </a:t>
            </a:r>
            <a:r>
              <a:rPr lang="en-US" sz="2500" dirty="0" err="1">
                <a:effectLst/>
              </a:rPr>
              <a:t>chất</a:t>
            </a:r>
            <a:r>
              <a:rPr lang="en-US" sz="2500" dirty="0">
                <a:effectLst/>
              </a:rPr>
              <a:t> </a:t>
            </a:r>
            <a:r>
              <a:rPr lang="en-US" sz="2500" dirty="0" err="1">
                <a:effectLst/>
              </a:rPr>
              <a:t>độc</a:t>
            </a:r>
            <a:r>
              <a:rPr lang="en-US" sz="2500" dirty="0">
                <a:effectLst/>
              </a:rPr>
              <a:t> </a:t>
            </a:r>
            <a:r>
              <a:rPr lang="en-US" sz="2500" dirty="0" err="1">
                <a:effectLst/>
              </a:rPr>
              <a:t>hại</a:t>
            </a:r>
            <a:r>
              <a:rPr lang="en-US" sz="2500" dirty="0">
                <a:effectLst/>
              </a:rPr>
              <a:t> </a:t>
            </a:r>
            <a:r>
              <a:rPr lang="en-US" sz="2500" dirty="0" err="1">
                <a:effectLst/>
              </a:rPr>
              <a:t>và</a:t>
            </a:r>
            <a:r>
              <a:rPr lang="en-US" sz="2500" dirty="0">
                <a:effectLst/>
              </a:rPr>
              <a:t> </a:t>
            </a:r>
            <a:r>
              <a:rPr lang="en-US" sz="2500" dirty="0" err="1">
                <a:effectLst/>
              </a:rPr>
              <a:t>các</a:t>
            </a:r>
            <a:r>
              <a:rPr lang="en-US" sz="2500" dirty="0">
                <a:effectLst/>
              </a:rPr>
              <a:t> </a:t>
            </a:r>
            <a:r>
              <a:rPr lang="en-US" sz="2500" dirty="0" err="1">
                <a:effectLst/>
              </a:rPr>
              <a:t>bột</a:t>
            </a:r>
            <a:r>
              <a:rPr lang="en-US" sz="2500" dirty="0">
                <a:effectLst/>
              </a:rPr>
              <a:t> </a:t>
            </a:r>
            <a:r>
              <a:rPr lang="en-US" sz="2500" dirty="0" err="1">
                <a:effectLst/>
              </a:rPr>
              <a:t>kim</a:t>
            </a:r>
            <a:r>
              <a:rPr lang="en-US" sz="2500" dirty="0">
                <a:effectLst/>
              </a:rPr>
              <a:t> </a:t>
            </a:r>
            <a:r>
              <a:rPr lang="en-US" sz="2500" dirty="0" err="1">
                <a:effectLst/>
              </a:rPr>
              <a:t>loại</a:t>
            </a:r>
            <a:r>
              <a:rPr lang="en-US" sz="2500" dirty="0">
                <a:effectLst/>
              </a:rPr>
              <a:t> </a:t>
            </a:r>
            <a:r>
              <a:rPr lang="en-US" sz="2500" dirty="0" err="1">
                <a:effectLst/>
              </a:rPr>
              <a:t>pha</a:t>
            </a:r>
            <a:r>
              <a:rPr lang="en-US" sz="2500" dirty="0">
                <a:effectLst/>
              </a:rPr>
              <a:t> </a:t>
            </a:r>
            <a:r>
              <a:rPr lang="en-US" sz="2500" dirty="0" err="1">
                <a:effectLst/>
              </a:rPr>
              <a:t>sơn</a:t>
            </a:r>
            <a:r>
              <a:rPr lang="en-US" sz="2500" dirty="0">
                <a:effectLst/>
              </a:rPr>
              <a:t> </a:t>
            </a:r>
            <a:r>
              <a:rPr lang="en-US" sz="2500" dirty="0" err="1">
                <a:effectLst/>
              </a:rPr>
              <a:t>tạo</a:t>
            </a:r>
            <a:r>
              <a:rPr lang="en-US" sz="2500" dirty="0">
                <a:effectLst/>
              </a:rPr>
              <a:t> </a:t>
            </a:r>
            <a:r>
              <a:rPr lang="en-US" sz="2500" dirty="0" err="1">
                <a:effectLst/>
              </a:rPr>
              <a:t>màu</a:t>
            </a:r>
            <a:r>
              <a:rPr lang="en-US" sz="2500" dirty="0">
                <a:effectLst/>
              </a:rPr>
              <a:t> </a:t>
            </a:r>
            <a:r>
              <a:rPr lang="en-US" sz="2500" dirty="0" err="1">
                <a:effectLst/>
              </a:rPr>
              <a:t>bắt</a:t>
            </a:r>
            <a:r>
              <a:rPr lang="en-US" sz="2500" dirty="0">
                <a:effectLst/>
              </a:rPr>
              <a:t> </a:t>
            </a:r>
            <a:r>
              <a:rPr lang="en-US" sz="2500" dirty="0" err="1">
                <a:effectLst/>
              </a:rPr>
              <a:t>mắt</a:t>
            </a:r>
            <a:r>
              <a:rPr lang="en-US" sz="2500" dirty="0">
                <a:effectLst/>
              </a:rPr>
              <a:t> </a:t>
            </a:r>
            <a:r>
              <a:rPr lang="en-US" sz="2500" dirty="0" err="1">
                <a:effectLst/>
              </a:rPr>
              <a:t>cho</a:t>
            </a:r>
            <a:r>
              <a:rPr lang="en-US" sz="2500" dirty="0">
                <a:effectLst/>
              </a:rPr>
              <a:t> </a:t>
            </a:r>
            <a:r>
              <a:rPr lang="en-US" sz="2500" dirty="0" err="1">
                <a:effectLst/>
              </a:rPr>
              <a:t>đổ</a:t>
            </a:r>
            <a:r>
              <a:rPr lang="en-US" sz="2500" dirty="0">
                <a:effectLst/>
              </a:rPr>
              <a:t> </a:t>
            </a:r>
            <a:r>
              <a:rPr lang="en-US" sz="2500" dirty="0" err="1">
                <a:effectLst/>
              </a:rPr>
              <a:t>chơi</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endParaRPr lang="en-US" sz="2500" dirty="0">
              <a:effectLst/>
            </a:endParaRPr>
          </a:p>
        </p:txBody>
      </p:sp>
    </p:spTree>
    <p:extLst>
      <p:ext uri="{BB962C8B-B14F-4D97-AF65-F5344CB8AC3E}">
        <p14:creationId xmlns:p14="http://schemas.microsoft.com/office/powerpoint/2010/main" val="639414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2DEF89-96A5-4416-91B1-03C8C61EFA74}"/>
              </a:ext>
            </a:extLst>
          </p:cNvPr>
          <p:cNvSpPr txBox="1"/>
          <p:nvPr/>
        </p:nvSpPr>
        <p:spPr>
          <a:xfrm>
            <a:off x="628520" y="601831"/>
            <a:ext cx="7683062" cy="6268511"/>
          </a:xfrm>
          <a:prstGeom prst="rect">
            <a:avLst/>
          </a:prstGeom>
          <a:noFill/>
        </p:spPr>
        <p:txBody>
          <a:bodyPr wrap="square">
            <a:spAutoFit/>
          </a:bodyPr>
          <a:lstStyle/>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12. Không nên để các đổ dùng bằng cao su ở nơi có nhiệt độ quá cao (cao su sẽ bị chảy) hoặc ở nơi có nhiệt độ quá thấp (cao su sê bị giòn, cứng,...). Không để các hoá chất dính vào cao su. Không tẩy giặt bằng xà phòng hay xăng dầu làm biến chất, lão hoá cao su.</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13. Ngăn cách các vật liệu này với môi trường bằng một số biện pháp như sơn phủ bề mặt vật liệu, tra dầu mỡ, chế tạo vật liệu chống ăn mòn,...</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+Vật liệu sản xuất không phải là nguồn tài nguyên vô hạn. Do đó, cần sử dụng chúng một cách hiệu quả, tiết kiệm, an toàn và hài hoà về lợi ích kinh tế, xã hội, môi trường.</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 Sử dụng theo chuỗi cung ứng mô hình 3R: Giảm thiểu (Reduce);Tái sử dụng (Re- use);Tái chế (Recycle).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-Reduce: Giảm thiểu tối đa sử dụng vật liệu nhằm tiết kiệm tiền bạc, tránh lãng phí vật liệu, giảm rác thải vật liệu cho môi trường;</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-Reuse: Tái sử dụng các vật liệu đang còn khả năng sử dụng được;</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-Recycle: Tái chế các vật liệu thành các sản phẩm hữu ích trong cuộc sống.</a:t>
            </a:r>
            <a:endParaRPr lang="en-US" sz="2000" dirty="0"/>
          </a:p>
        </p:txBody>
      </p:sp>
    </p:spTree>
    <p:extLst>
      <p:ext uri="{BB962C8B-B14F-4D97-AF65-F5344CB8AC3E}">
        <p14:creationId xmlns:p14="http://schemas.microsoft.com/office/powerpoint/2010/main" val="2411625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16D4F7-F4B0-4917-BE55-AABE351C55FC}"/>
              </a:ext>
            </a:extLst>
          </p:cNvPr>
          <p:cNvSpPr txBox="1"/>
          <p:nvPr/>
        </p:nvSpPr>
        <p:spPr>
          <a:xfrm>
            <a:off x="81455" y="461905"/>
            <a:ext cx="8981090" cy="4850815"/>
          </a:xfrm>
          <a:prstGeom prst="rect">
            <a:avLst/>
          </a:prstGeom>
          <a:noFill/>
        </p:spPr>
        <p:txBody>
          <a:bodyPr wrap="square">
            <a:spAutoFit/>
          </a:bodyPr>
          <a:lstStyle/>
          <a:p>
            <a:pPr algn="just">
              <a:lnSpc>
                <a:spcPct val="140000"/>
              </a:lnSpc>
              <a:spcBef>
                <a:spcPts val="600"/>
              </a:spcBef>
              <a:spcAft>
                <a:spcPts val="600"/>
              </a:spcAft>
            </a:pPr>
            <a:r>
              <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rPr>
              <a:t>* Ngoài ra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Một số vật liệu xây dựng mới như gạch không nung, tấm panen đúc sẵn; cửa nhôm; cửa trượt tự động; vách nhôm kính tiết kiệm năng lượng; vách kính chống cháy; mái che kính; cửa gỗ chống cháy, hệ thống rèm ngăn lửa, ngăn khói;... còn được gọi là vật liệu xây dựng xanh, thân thiện với môi trường.</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14. Kính xây dựng, gạch không nung, gỗ công nghiệp, panen đúc sẵn,...</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Tiết kiệm chi phí, năng lượng;</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thiện môi trường;</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toàn cháy nổ;</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kiến trúc, thẩm mĩ;</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-Tăng nhanh tốc độ xây dựng.</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979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Picutre 983" descr="Application&#10;&#10;Description automatically generated with low confidence">
            <a:extLst>
              <a:ext uri="{FF2B5EF4-FFF2-40B4-BE49-F238E27FC236}">
                <a16:creationId xmlns:a16="http://schemas.microsoft.com/office/drawing/2014/main" id="{EEAF4C64-B6A7-4C6E-97FF-41ECB82E1C56}"/>
              </a:ext>
            </a:extLst>
          </p:cNvPr>
          <p:cNvPicPr/>
          <p:nvPr/>
        </p:nvPicPr>
        <p:blipFill>
          <a:blip r:embed="rId2"/>
          <a:stretch/>
        </p:blipFill>
        <p:spPr>
          <a:xfrm>
            <a:off x="331969" y="2679096"/>
            <a:ext cx="1021412" cy="640453"/>
          </a:xfrm>
          <a:prstGeom prst="rect">
            <a:avLst/>
          </a:prstGeom>
        </p:spPr>
      </p:pic>
      <p:sp>
        <p:nvSpPr>
          <p:cNvPr id="5" name="TextBox 4">
            <a:extLst>
              <a:ext uri="{FF2B5EF4-FFF2-40B4-BE49-F238E27FC236}">
                <a16:creationId xmlns:a16="http://schemas.microsoft.com/office/drawing/2014/main" id="{E7E47D2C-265F-4084-A35F-1CFDACE6572A}"/>
              </a:ext>
            </a:extLst>
          </p:cNvPr>
          <p:cNvSpPr txBox="1"/>
          <p:nvPr/>
        </p:nvSpPr>
        <p:spPr>
          <a:xfrm>
            <a:off x="730293" y="2790762"/>
            <a:ext cx="8509788" cy="2341339"/>
          </a:xfrm>
          <a:prstGeom prst="rect">
            <a:avLst/>
          </a:prstGeom>
        </p:spPr>
        <p:txBody>
          <a:bodyPr vert="horz" lIns="91440" tIns="45720" rIns="91440" bIns="45720" rtlCol="0">
            <a:noAutofit/>
          </a:bodyPr>
          <a:lstStyle/>
          <a:p>
            <a:pPr indent="-228600" defTabSz="914400">
              <a:spcBef>
                <a:spcPts val="600"/>
              </a:spcBef>
              <a:spcAft>
                <a:spcPts val="600"/>
              </a:spcAft>
              <a:buFont typeface="Arial" panose="020B0604020202020204" pitchFamily="34" charset="0"/>
              <a:buChar char="•"/>
            </a:pPr>
            <a:r>
              <a:rPr lang="en-US" sz="2500" b="1" dirty="0" err="1">
                <a:effectLst/>
              </a:rPr>
              <a:t>Tổng</a:t>
            </a:r>
            <a:r>
              <a:rPr lang="en-US" sz="2500" b="1" dirty="0">
                <a:effectLst/>
              </a:rPr>
              <a:t> </a:t>
            </a:r>
            <a:r>
              <a:rPr lang="en-US" sz="2500" b="1" dirty="0" err="1">
                <a:effectLst/>
              </a:rPr>
              <a:t>kết</a:t>
            </a:r>
            <a:r>
              <a:rPr lang="en-US" sz="2500" b="1" dirty="0">
                <a:effectLst/>
              </a:rPr>
              <a:t>: </a:t>
            </a:r>
            <a:endParaRPr lang="en-US" sz="2500" dirty="0">
              <a:effectLst/>
            </a:endParaRPr>
          </a:p>
          <a:p>
            <a:pPr defTabSz="914400">
              <a:lnSpc>
                <a:spcPct val="160000"/>
              </a:lnSpc>
              <a:spcBef>
                <a:spcPts val="600"/>
              </a:spcBef>
              <a:spcAft>
                <a:spcPts val="600"/>
              </a:spcAft>
              <a:tabLst>
                <a:tab pos="462280" algn="l"/>
              </a:tabLst>
            </a:pPr>
            <a:r>
              <a:rPr lang="en-US" sz="2500" i="1" dirty="0" err="1">
                <a:solidFill>
                  <a:srgbClr val="0000FF"/>
                </a:solidFill>
                <a:effectLst/>
                <a:latin typeface="Times New Roman" panose="02020603050405020304" pitchFamily="18" charset="0"/>
                <a:cs typeface="Times New Roman" panose="02020603050405020304" pitchFamily="18" charset="0"/>
              </a:rPr>
              <a:t>Sử</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dụng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vật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liệu</a:t>
            </a:r>
            <a:r>
              <a:rPr lang="en-US" sz="2500" i="1" dirty="0">
                <a:solidFill>
                  <a:srgbClr val="0000FF"/>
                </a:solidFill>
                <a:effectLst/>
                <a:latin typeface="Times New Roman" panose="02020603050405020304" pitchFamily="18" charset="0"/>
                <a:cs typeface="Times New Roman" panose="02020603050405020304" pitchFamily="18" charset="0"/>
              </a:rPr>
              <a:t> an </a:t>
            </a:r>
            <a:r>
              <a:rPr lang="en-US" sz="2500" i="1" dirty="0" err="1">
                <a:solidFill>
                  <a:srgbClr val="0000FF"/>
                </a:solidFill>
                <a:effectLst/>
                <a:latin typeface="Times New Roman" panose="02020603050405020304" pitchFamily="18" charset="0"/>
                <a:cs typeface="Times New Roman" panose="02020603050405020304" pitchFamily="18" charset="0"/>
              </a:rPr>
              <a:t>toàn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hiệu</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quả</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sẽ</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bảo</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vệ</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sức</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khoẻ</a:t>
            </a:r>
            <a:r>
              <a:rPr lang="en-US" sz="2500" i="1" dirty="0">
                <a:solidFill>
                  <a:srgbClr val="0000FF"/>
                </a:solidFill>
                <a:effectLst/>
                <a:latin typeface="Times New Roman" panose="02020603050405020304" pitchFamily="18" charset="0"/>
                <a:cs typeface="Times New Roman" panose="02020603050405020304" pitchFamily="18" charset="0"/>
              </a:rPr>
              <a:t> con </a:t>
            </a:r>
            <a:r>
              <a:rPr lang="en-US" sz="2500" i="1" dirty="0" err="1">
                <a:solidFill>
                  <a:srgbClr val="0000FF"/>
                </a:solidFill>
                <a:effectLst/>
                <a:latin typeface="Times New Roman" panose="02020603050405020304" pitchFamily="18" charset="0"/>
                <a:cs typeface="Times New Roman" panose="02020603050405020304" pitchFamily="18" charset="0"/>
              </a:rPr>
              <a:t>người</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và</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tiết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kiệm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để</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giảm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giá</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thành</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sản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phẩm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Sử</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dụng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các</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vật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liệu</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mới</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tiết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kiệm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kinh</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tế</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tiết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kiệm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năng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lượng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thân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thiện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với</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môi</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trường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sẽ</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đảm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bảo</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sự</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phát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triển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bền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vững</a:t>
            </a:r>
            <a:r>
              <a:rPr lang="en-US" sz="2500" i="1" dirty="0">
                <a:solidFill>
                  <a:srgbClr val="0000FF"/>
                </a:solidFill>
                <a:effectLst/>
                <a:latin typeface="Times New Roman" panose="02020603050405020304" pitchFamily="18" charset="0"/>
                <a:cs typeface="Times New Roman" panose="02020603050405020304" pitchFamily="18" charset="0"/>
              </a:rPr>
              <a:t>.</a:t>
            </a:r>
            <a:endParaRPr lang="en-US" sz="2500" i="1" dirty="0">
              <a:solidFill>
                <a:srgbClr val="0000FF"/>
              </a:solidFill>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a16="http://schemas.microsoft.com/office/drawing/2014/main" id="{11033AD9-C3A5-47F9-8DEB-8599CDEA2DD6}"/>
              </a:ext>
            </a:extLst>
          </p:cNvPr>
          <p:cNvSpPr>
            <a:spLocks noChangeArrowheads="1"/>
          </p:cNvSpPr>
          <p:nvPr/>
        </p:nvSpPr>
        <p:spPr bwMode="auto">
          <a:xfrm>
            <a:off x="64790" y="1282701"/>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2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II. </a:t>
            </a:r>
            <a:r>
              <a:rPr lang="en-US" altLang="en-US" sz="2200" b="1" dirty="0">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2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9" name="Hộp_Văn_Bản 7">
            <a:extLst>
              <a:ext uri="{FF2B5EF4-FFF2-40B4-BE49-F238E27FC236}">
                <a16:creationId xmlns:a16="http://schemas.microsoft.com/office/drawing/2014/main" id="{8B1467D1-AC59-4E59-AB21-C8AEB5C5A2CE}"/>
              </a:ext>
            </a:extLst>
          </p:cNvPr>
          <p:cNvSpPr txBox="1"/>
          <p:nvPr/>
        </p:nvSpPr>
        <p:spPr>
          <a:xfrm>
            <a:off x="207859" y="18265"/>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0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0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IỆU THÔNG DỤNG</a:t>
            </a:r>
          </a:p>
        </p:txBody>
      </p:sp>
      <p:sp>
        <p:nvSpPr>
          <p:cNvPr id="10" name="Rectangle 1">
            <a:extLst>
              <a:ext uri="{FF2B5EF4-FFF2-40B4-BE49-F238E27FC236}">
                <a16:creationId xmlns:a16="http://schemas.microsoft.com/office/drawing/2014/main" id="{CD0C0419-E025-416D-93C8-08DB27BF727A}"/>
              </a:ext>
            </a:extLst>
          </p:cNvPr>
          <p:cNvSpPr>
            <a:spLocks noChangeArrowheads="1"/>
          </p:cNvSpPr>
          <p:nvPr/>
        </p:nvSpPr>
        <p:spPr bwMode="auto">
          <a:xfrm>
            <a:off x="64790" y="701106"/>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200" b="1" i="0" u="none" strike="noStrike" kern="1200" cap="none" normalizeH="0" baseline="0">
                <a:ln>
                  <a:noFill/>
                </a:ln>
                <a:effectLst/>
                <a:latin typeface="Times New Roman" panose="02020603050405020304" pitchFamily="18" charset="0"/>
                <a:ea typeface="+mj-ea"/>
                <a:cs typeface="Times New Roman" panose="02020603050405020304" pitchFamily="18" charset="0"/>
              </a:rPr>
              <a:t>I. </a:t>
            </a:r>
            <a:r>
              <a:rPr lang="en-US" altLang="en-US" sz="2200" b="1">
                <a:latin typeface="Times New Roman" panose="02020603050405020304" pitchFamily="18" charset="0"/>
                <a:ea typeface="+mj-ea"/>
                <a:cs typeface="Times New Roman" panose="02020603050405020304" pitchFamily="18" charset="0"/>
              </a:rPr>
              <a:t>TÌM HIỂU VỀ MỘT SỐ</a:t>
            </a:r>
            <a:r>
              <a:rPr kumimoji="0" lang="en-US" altLang="en-US" sz="2200" b="1" i="0" u="none" strike="noStrike" kern="1200" cap="none" normalizeH="0" baseline="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2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11" name="Rectangle 1">
            <a:extLst>
              <a:ext uri="{FF2B5EF4-FFF2-40B4-BE49-F238E27FC236}">
                <a16:creationId xmlns:a16="http://schemas.microsoft.com/office/drawing/2014/main" id="{B5422F7B-41A1-494A-946F-D8380CBC152E}"/>
              </a:ext>
            </a:extLst>
          </p:cNvPr>
          <p:cNvSpPr>
            <a:spLocks noChangeArrowheads="1"/>
          </p:cNvSpPr>
          <p:nvPr/>
        </p:nvSpPr>
        <p:spPr bwMode="auto">
          <a:xfrm>
            <a:off x="64790" y="1929193"/>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92500" lnSpcReduction="20000"/>
          </a:bodyPr>
          <a:lstStyle/>
          <a:p>
            <a:pPr marL="0" marR="0" lvl="0" indent="0" defTabSz="914400" fontAlgn="base">
              <a:lnSpc>
                <a:spcPct val="110000"/>
              </a:lnSpc>
              <a:spcBef>
                <a:spcPct val="0"/>
              </a:spcBef>
              <a:spcAft>
                <a:spcPts val="600"/>
              </a:spcAft>
              <a:buClrTx/>
              <a:buSzTx/>
              <a:tabLst/>
            </a:pPr>
            <a:r>
              <a:rPr kumimoji="0" lang="en-US" altLang="en-US" sz="22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III. </a:t>
            </a:r>
            <a:r>
              <a:rPr lang="en-US" altLang="en-US" sz="2200" b="1" dirty="0">
                <a:solidFill>
                  <a:srgbClr val="C00000"/>
                </a:solidFill>
                <a:latin typeface="Times New Roman" panose="02020603050405020304" pitchFamily="18" charset="0"/>
                <a:ea typeface="+mj-ea"/>
                <a:cs typeface="Times New Roman" panose="02020603050405020304" pitchFamily="18" charset="0"/>
              </a:rPr>
              <a:t>SỬ DỤNG VẬT LIỆU AN TOÀN, HIỆU QUẢ ĐẢM BẢO SỰ PHÁT TRIỂN BỀN VŨNG</a:t>
            </a:r>
            <a:endParaRPr kumimoji="0" lang="en-US" altLang="en-US" sz="22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8818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19"/>
            <a:ext cx="6486800" cy="6861919"/>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9" name="Picture 88">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043"/>
          <a:stretch/>
        </p:blipFill>
        <p:spPr>
          <a:xfrm flipH="1">
            <a:off x="-3" y="-3919"/>
            <a:ext cx="9144001" cy="6861919"/>
          </a:xfrm>
          <a:prstGeom prst="rect">
            <a:avLst/>
          </a:prstGeom>
        </p:spPr>
      </p:pic>
      <p:sp>
        <p:nvSpPr>
          <p:cNvPr id="91"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1491"/>
            <a:ext cx="3243983" cy="2706509"/>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 name="TextBox 3">
            <a:extLst>
              <a:ext uri="{FF2B5EF4-FFF2-40B4-BE49-F238E27FC236}">
                <a16:creationId xmlns:a16="http://schemas.microsoft.com/office/drawing/2014/main" id="{50E2F927-A1D4-497D-99E0-9165D82BFFB8}"/>
              </a:ext>
            </a:extLst>
          </p:cNvPr>
          <p:cNvSpPr txBox="1"/>
          <p:nvPr/>
        </p:nvSpPr>
        <p:spPr>
          <a:xfrm>
            <a:off x="6181015" y="2256040"/>
            <a:ext cx="2472164" cy="3049607"/>
          </a:xfrm>
          <a:prstGeom prst="rect">
            <a:avLst/>
          </a:prstGeom>
        </p:spPr>
        <p:txBody>
          <a:bodyPr vert="horz" lIns="91440" tIns="45720" rIns="91440" bIns="45720" rtlCol="0" anchor="ctr">
            <a:normAutofit/>
          </a:bodyPr>
          <a:lstStyle/>
          <a:p>
            <a:pPr indent="-171450" defTabSz="685800">
              <a:lnSpc>
                <a:spcPct val="90000"/>
              </a:lnSpc>
              <a:spcAft>
                <a:spcPts val="4400"/>
              </a:spcAft>
              <a:buFont typeface="Arial" panose="020B0604020202020204" pitchFamily="34" charset="0"/>
              <a:buChar char="•"/>
            </a:pPr>
            <a:r>
              <a:rPr lang="en-US" sz="1500" b="1">
                <a:solidFill>
                  <a:srgbClr val="000000"/>
                </a:solidFill>
                <a:effectLst/>
              </a:rPr>
              <a:t>Vật dụng nào sau đầy được xem là thân thiện với môi trường: pin máy tính, túi ni lông, ống hút bột gạo?</a:t>
            </a:r>
          </a:p>
        </p:txBody>
      </p:sp>
      <p:sp>
        <p:nvSpPr>
          <p:cNvPr id="93" name="Oval 92">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6777" y="2817257"/>
            <a:ext cx="2866978" cy="286697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63"/>
            <a:ext cx="4093259" cy="3467887"/>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Thay pin laptop Lenovo Thinkpad giá rẻ| Điện Thoại Vui">
            <a:extLst>
              <a:ext uri="{FF2B5EF4-FFF2-40B4-BE49-F238E27FC236}">
                <a16:creationId xmlns:a16="http://schemas.microsoft.com/office/drawing/2014/main" id="{27C772E6-7DEB-4BC3-8C2E-D8315447A9F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0804" b="6591"/>
          <a:stretch/>
        </p:blipFill>
        <p:spPr bwMode="auto">
          <a:xfrm>
            <a:off x="20" y="4305680"/>
            <a:ext cx="3085185" cy="2548533"/>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8" name="Picture 7" descr="A group of red and blue bags&#10;&#10;Description automatically generated with low confidence">
            <a:extLst>
              <a:ext uri="{FF2B5EF4-FFF2-40B4-BE49-F238E27FC236}">
                <a16:creationId xmlns:a16="http://schemas.microsoft.com/office/drawing/2014/main" id="{65F9AC00-1108-4E88-B7FC-D2E1CE9A2BB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4464" r="19534" b="-3"/>
          <a:stretch/>
        </p:blipFill>
        <p:spPr>
          <a:xfrm>
            <a:off x="3521834" y="2966567"/>
            <a:ext cx="2556863" cy="255686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0" name="Picture 9" descr="A picture containing text&#10;&#10;Description automatically generated">
            <a:extLst>
              <a:ext uri="{FF2B5EF4-FFF2-40B4-BE49-F238E27FC236}">
                <a16:creationId xmlns:a16="http://schemas.microsoft.com/office/drawing/2014/main" id="{CF0965C4-EF59-403A-92E8-772F3733455F}"/>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20102" r="17413"/>
          <a:stretch/>
        </p:blipFill>
        <p:spPr>
          <a:xfrm>
            <a:off x="1" y="-9668"/>
            <a:ext cx="3945364" cy="3319992"/>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Tree>
    <p:extLst>
      <p:ext uri="{BB962C8B-B14F-4D97-AF65-F5344CB8AC3E}">
        <p14:creationId xmlns:p14="http://schemas.microsoft.com/office/powerpoint/2010/main" val="577123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p:nvSpPr>
            <p:cNvPr id="31" name="Rectangle 3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32" name="Rectangle 3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6" name="Hộp_Văn_Bản 7">
            <a:extLst>
              <a:ext uri="{FF2B5EF4-FFF2-40B4-BE49-F238E27FC236}">
                <a16:creationId xmlns:a16="http://schemas.microsoft.com/office/drawing/2014/main" id="{2B36D6EB-0492-4488-AE3F-234D4C348023}"/>
              </a:ext>
            </a:extLst>
          </p:cNvPr>
          <p:cNvSpPr txBox="1"/>
          <p:nvPr/>
        </p:nvSpPr>
        <p:spPr>
          <a:xfrm>
            <a:off x="573788" y="662400"/>
            <a:ext cx="5255512" cy="1492132"/>
          </a:xfrm>
          <a:prstGeom prst="rect">
            <a:avLst/>
          </a:prstGeom>
        </p:spPr>
        <p:txBody>
          <a:bodyPr vert="horz" lIns="91440" tIns="45720" rIns="91440" bIns="45720" rtlCol="0" anchor="t">
            <a:normAutofit/>
          </a:bodyPr>
          <a:lstStyle/>
          <a:p>
            <a:pPr defTabSz="914400">
              <a:lnSpc>
                <a:spcPct val="90000"/>
              </a:lnSpc>
              <a:spcBef>
                <a:spcPct val="0"/>
              </a:spcBef>
              <a:spcAft>
                <a:spcPts val="450"/>
              </a:spcAft>
              <a:defRPr/>
            </a:pPr>
            <a:r>
              <a:rPr lang="en-US" sz="4400" b="1" dirty="0" err="1">
                <a:effectLst>
                  <a:outerShdw blurRad="50800" dist="50800" algn="l" rotWithShape="0">
                    <a:prstClr val="black"/>
                  </a:outerShdw>
                </a:effectLst>
                <a:latin typeface="+mj-lt"/>
                <a:ea typeface="+mj-ea"/>
                <a:cs typeface="+mj-cs"/>
              </a:rPr>
              <a:t>Bài</a:t>
            </a:r>
            <a:r>
              <a:rPr lang="en-US" sz="4400" b="1" dirty="0">
                <a:effectLst>
                  <a:outerShdw blurRad="50800" dist="50800" algn="l" rotWithShape="0">
                    <a:prstClr val="black"/>
                  </a:outerShdw>
                </a:effectLst>
                <a:latin typeface="+mj-lt"/>
                <a:ea typeface="+mj-ea"/>
                <a:cs typeface="+mj-cs"/>
              </a:rPr>
              <a:t> 11: MỘT SỐ VẬT LIỆU THÔNG DỤNG</a:t>
            </a:r>
          </a:p>
        </p:txBody>
      </p:sp>
      <p:sp>
        <p:nvSpPr>
          <p:cNvPr id="7" name="TextBox 6">
            <a:extLst>
              <a:ext uri="{FF2B5EF4-FFF2-40B4-BE49-F238E27FC236}">
                <a16:creationId xmlns:a16="http://schemas.microsoft.com/office/drawing/2014/main" id="{C5087D15-F0AA-4B16-84A2-1123D7CAE1B0}"/>
              </a:ext>
            </a:extLst>
          </p:cNvPr>
          <p:cNvSpPr txBox="1"/>
          <p:nvPr/>
        </p:nvSpPr>
        <p:spPr>
          <a:xfrm>
            <a:off x="491144" y="3175598"/>
            <a:ext cx="3292498" cy="1246179"/>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2500" i="1" dirty="0" err="1">
                <a:solidFill>
                  <a:schemeClr val="tx1">
                    <a:alpha val="60000"/>
                  </a:schemeClr>
                </a:solidFill>
                <a:effectLst/>
              </a:rPr>
              <a:t>Trả</a:t>
            </a:r>
            <a:r>
              <a:rPr lang="en-US" sz="2500" i="1" dirty="0">
                <a:solidFill>
                  <a:schemeClr val="tx1">
                    <a:alpha val="60000"/>
                  </a:schemeClr>
                </a:solidFill>
                <a:effectLst/>
              </a:rPr>
              <a:t> </a:t>
            </a:r>
            <a:r>
              <a:rPr lang="en-US" sz="2500" i="1" dirty="0" err="1">
                <a:solidFill>
                  <a:schemeClr val="tx1">
                    <a:alpha val="60000"/>
                  </a:schemeClr>
                </a:solidFill>
                <a:effectLst/>
              </a:rPr>
              <a:t>lời</a:t>
            </a:r>
            <a:r>
              <a:rPr lang="en-US" sz="2500" i="1" dirty="0">
                <a:solidFill>
                  <a:schemeClr val="tx1">
                    <a:alpha val="60000"/>
                  </a:schemeClr>
                </a:solidFill>
                <a:effectLst/>
              </a:rPr>
              <a:t> </a:t>
            </a:r>
            <a:r>
              <a:rPr lang="en-US" sz="2500" i="1" dirty="0" err="1">
                <a:solidFill>
                  <a:schemeClr val="tx1">
                    <a:alpha val="60000"/>
                  </a:schemeClr>
                </a:solidFill>
                <a:effectLst/>
              </a:rPr>
              <a:t>câu</a:t>
            </a:r>
            <a:r>
              <a:rPr lang="en-US" sz="2500" i="1" dirty="0">
                <a:solidFill>
                  <a:schemeClr val="tx1">
                    <a:alpha val="60000"/>
                  </a:schemeClr>
                </a:solidFill>
                <a:effectLst/>
              </a:rPr>
              <a:t> </a:t>
            </a:r>
            <a:r>
              <a:rPr lang="en-US" sz="2500" i="1" dirty="0" err="1">
                <a:solidFill>
                  <a:schemeClr val="tx1">
                    <a:alpha val="60000"/>
                  </a:schemeClr>
                </a:solidFill>
                <a:effectLst/>
              </a:rPr>
              <a:t>hỏi</a:t>
            </a:r>
            <a:r>
              <a:rPr lang="en-US" sz="2500" i="1" dirty="0">
                <a:solidFill>
                  <a:schemeClr val="tx1">
                    <a:alpha val="60000"/>
                  </a:schemeClr>
                </a:solidFill>
                <a:effectLst/>
              </a:rPr>
              <a:t> ở </a:t>
            </a:r>
            <a:r>
              <a:rPr lang="en-US" sz="2500" i="1" dirty="0" err="1">
                <a:solidFill>
                  <a:schemeClr val="tx1">
                    <a:alpha val="60000"/>
                  </a:schemeClr>
                </a:solidFill>
                <a:effectLst/>
              </a:rPr>
              <a:t>phần</a:t>
            </a:r>
            <a:r>
              <a:rPr lang="en-US" sz="2500" i="1" dirty="0">
                <a:solidFill>
                  <a:schemeClr val="tx1">
                    <a:alpha val="60000"/>
                  </a:schemeClr>
                </a:solidFill>
                <a:effectLst/>
              </a:rPr>
              <a:t> </a:t>
            </a:r>
            <a:r>
              <a:rPr lang="en-US" sz="2500" i="1" dirty="0" err="1">
                <a:solidFill>
                  <a:schemeClr val="tx1">
                    <a:alpha val="60000"/>
                  </a:schemeClr>
                </a:solidFill>
                <a:effectLst/>
              </a:rPr>
              <a:t>bài</a:t>
            </a:r>
            <a:r>
              <a:rPr lang="en-US" sz="2500" i="1" dirty="0">
                <a:solidFill>
                  <a:schemeClr val="tx1">
                    <a:alpha val="60000"/>
                  </a:schemeClr>
                </a:solidFill>
                <a:effectLst/>
              </a:rPr>
              <a:t> </a:t>
            </a:r>
            <a:r>
              <a:rPr lang="en-US" sz="2500" i="1" dirty="0" err="1">
                <a:solidFill>
                  <a:schemeClr val="tx1">
                    <a:alpha val="60000"/>
                  </a:schemeClr>
                </a:solidFill>
                <a:effectLst/>
              </a:rPr>
              <a:t>tập</a:t>
            </a:r>
            <a:r>
              <a:rPr lang="en-US" sz="2500" i="1" dirty="0">
                <a:solidFill>
                  <a:schemeClr val="tx1">
                    <a:alpha val="60000"/>
                  </a:schemeClr>
                </a:solidFill>
                <a:effectLst/>
              </a:rPr>
              <a:t> </a:t>
            </a:r>
            <a:r>
              <a:rPr lang="en-US" sz="2500" i="1" dirty="0" err="1">
                <a:solidFill>
                  <a:schemeClr val="tx1">
                    <a:alpha val="60000"/>
                  </a:schemeClr>
                </a:solidFill>
                <a:effectLst/>
              </a:rPr>
              <a:t>và</a:t>
            </a:r>
            <a:r>
              <a:rPr lang="en-US" sz="2500" i="1" dirty="0">
                <a:solidFill>
                  <a:schemeClr val="tx1">
                    <a:alpha val="60000"/>
                  </a:schemeClr>
                </a:solidFill>
                <a:effectLst/>
              </a:rPr>
              <a:t> </a:t>
            </a:r>
            <a:r>
              <a:rPr lang="en-US" sz="2500" i="1" dirty="0" err="1">
                <a:solidFill>
                  <a:schemeClr val="tx1">
                    <a:alpha val="60000"/>
                  </a:schemeClr>
                </a:solidFill>
                <a:effectLst/>
              </a:rPr>
              <a:t>làm</a:t>
            </a:r>
            <a:r>
              <a:rPr lang="en-US" sz="2500" i="1" dirty="0">
                <a:solidFill>
                  <a:schemeClr val="tx1">
                    <a:alpha val="60000"/>
                  </a:schemeClr>
                </a:solidFill>
                <a:effectLst/>
              </a:rPr>
              <a:t> poster </a:t>
            </a:r>
            <a:r>
              <a:rPr lang="en-US" sz="2500" i="1" dirty="0" err="1">
                <a:solidFill>
                  <a:schemeClr val="tx1">
                    <a:alpha val="60000"/>
                  </a:schemeClr>
                </a:solidFill>
                <a:effectLst/>
              </a:rPr>
              <a:t>tuyên</a:t>
            </a:r>
            <a:r>
              <a:rPr lang="en-US" sz="2500" i="1" dirty="0">
                <a:solidFill>
                  <a:schemeClr val="tx1">
                    <a:alpha val="60000"/>
                  </a:schemeClr>
                </a:solidFill>
                <a:effectLst/>
              </a:rPr>
              <a:t> </a:t>
            </a:r>
            <a:r>
              <a:rPr lang="en-US" sz="2500" i="1" dirty="0" err="1">
                <a:solidFill>
                  <a:schemeClr val="tx1">
                    <a:alpha val="60000"/>
                  </a:schemeClr>
                </a:solidFill>
                <a:effectLst/>
              </a:rPr>
              <a:t>truyền</a:t>
            </a:r>
            <a:r>
              <a:rPr lang="en-US" sz="2500" i="1" dirty="0">
                <a:solidFill>
                  <a:schemeClr val="tx1">
                    <a:alpha val="60000"/>
                  </a:schemeClr>
                </a:solidFill>
                <a:effectLst/>
              </a:rPr>
              <a:t> </a:t>
            </a:r>
            <a:r>
              <a:rPr lang="en-US" sz="2500" i="1" dirty="0" err="1">
                <a:solidFill>
                  <a:schemeClr val="tx1">
                    <a:alpha val="60000"/>
                  </a:schemeClr>
                </a:solidFill>
                <a:effectLst/>
              </a:rPr>
              <a:t>về</a:t>
            </a:r>
            <a:r>
              <a:rPr lang="en-US" sz="2500" i="1" dirty="0">
                <a:solidFill>
                  <a:schemeClr val="tx1">
                    <a:alpha val="60000"/>
                  </a:schemeClr>
                </a:solidFill>
                <a:effectLst/>
              </a:rPr>
              <a:t> </a:t>
            </a:r>
            <a:r>
              <a:rPr lang="en-US" sz="2500" i="1" dirty="0" err="1">
                <a:solidFill>
                  <a:schemeClr val="tx1">
                    <a:alpha val="60000"/>
                  </a:schemeClr>
                </a:solidFill>
                <a:effectLst/>
              </a:rPr>
              <a:t>sử</a:t>
            </a:r>
            <a:r>
              <a:rPr lang="en-US" sz="2500" i="1" dirty="0">
                <a:solidFill>
                  <a:schemeClr val="tx1">
                    <a:alpha val="60000"/>
                  </a:schemeClr>
                </a:solidFill>
                <a:effectLst/>
              </a:rPr>
              <a:t> </a:t>
            </a:r>
            <a:r>
              <a:rPr lang="en-US" sz="2500" i="1" dirty="0" err="1">
                <a:solidFill>
                  <a:schemeClr val="tx1">
                    <a:alpha val="60000"/>
                  </a:schemeClr>
                </a:solidFill>
                <a:effectLst/>
              </a:rPr>
              <a:t>dụng</a:t>
            </a:r>
            <a:r>
              <a:rPr lang="en-US" sz="2500" i="1" dirty="0">
                <a:solidFill>
                  <a:schemeClr val="tx1">
                    <a:alpha val="60000"/>
                  </a:schemeClr>
                </a:solidFill>
                <a:effectLst/>
              </a:rPr>
              <a:t> </a:t>
            </a:r>
            <a:r>
              <a:rPr lang="en-US" sz="2500" i="1" dirty="0" err="1">
                <a:solidFill>
                  <a:schemeClr val="tx1">
                    <a:alpha val="60000"/>
                  </a:schemeClr>
                </a:solidFill>
                <a:effectLst/>
              </a:rPr>
              <a:t>vật</a:t>
            </a:r>
            <a:r>
              <a:rPr lang="en-US" sz="2500" i="1" dirty="0">
                <a:solidFill>
                  <a:schemeClr val="tx1">
                    <a:alpha val="60000"/>
                  </a:schemeClr>
                </a:solidFill>
                <a:effectLst/>
              </a:rPr>
              <a:t> </a:t>
            </a:r>
            <a:r>
              <a:rPr lang="en-US" sz="2500" i="1" dirty="0" err="1">
                <a:solidFill>
                  <a:schemeClr val="tx1">
                    <a:alpha val="60000"/>
                  </a:schemeClr>
                </a:solidFill>
                <a:effectLst/>
              </a:rPr>
              <a:t>liệu</a:t>
            </a:r>
            <a:r>
              <a:rPr lang="en-US" sz="2500" i="1" dirty="0">
                <a:solidFill>
                  <a:schemeClr val="tx1">
                    <a:alpha val="60000"/>
                  </a:schemeClr>
                </a:solidFill>
                <a:effectLst/>
              </a:rPr>
              <a:t> </a:t>
            </a:r>
            <a:r>
              <a:rPr lang="en-US" sz="2500" i="1" dirty="0" err="1">
                <a:solidFill>
                  <a:schemeClr val="tx1">
                    <a:alpha val="60000"/>
                  </a:schemeClr>
                </a:solidFill>
                <a:effectLst/>
              </a:rPr>
              <a:t>tái</a:t>
            </a:r>
            <a:r>
              <a:rPr lang="en-US" sz="2500" i="1" dirty="0">
                <a:solidFill>
                  <a:schemeClr val="tx1">
                    <a:alpha val="60000"/>
                  </a:schemeClr>
                </a:solidFill>
                <a:effectLst/>
              </a:rPr>
              <a:t> </a:t>
            </a:r>
            <a:r>
              <a:rPr lang="en-US" sz="2500" i="1" dirty="0" err="1">
                <a:solidFill>
                  <a:schemeClr val="tx1">
                    <a:alpha val="60000"/>
                  </a:schemeClr>
                </a:solidFill>
                <a:effectLst/>
              </a:rPr>
              <a:t>chế</a:t>
            </a:r>
            <a:r>
              <a:rPr lang="en-US" sz="2500" i="1" dirty="0">
                <a:solidFill>
                  <a:schemeClr val="tx1">
                    <a:alpha val="60000"/>
                  </a:schemeClr>
                </a:solidFill>
                <a:effectLst/>
              </a:rPr>
              <a:t>.</a:t>
            </a:r>
            <a:endParaRPr lang="en-US" sz="2500" i="1" dirty="0">
              <a:solidFill>
                <a:schemeClr val="tx1">
                  <a:alpha val="60000"/>
                </a:schemeClr>
              </a:solidFill>
            </a:endParaRPr>
          </a:p>
        </p:txBody>
      </p:sp>
      <p:grpSp>
        <p:nvGrpSpPr>
          <p:cNvPr id="34" name="Group 33">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92209" y="0"/>
            <a:ext cx="3251796" cy="3532180"/>
            <a:chOff x="7856276" y="0"/>
            <a:chExt cx="4335727" cy="3532180"/>
          </a:xfrm>
        </p:grpSpPr>
        <p:sp>
          <p:nvSpPr>
            <p:cNvPr id="35" name="Freeform: Shape 34">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6" name="Freeform: Shape 35">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2" name="Picture 11" descr="Graphical user interface&#10;&#10;Description automatically generated with medium confidence">
            <a:extLst>
              <a:ext uri="{FF2B5EF4-FFF2-40B4-BE49-F238E27FC236}">
                <a16:creationId xmlns:a16="http://schemas.microsoft.com/office/drawing/2014/main" id="{7E1AF56F-3131-4D2B-9372-35BB2D205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845" y="459707"/>
            <a:ext cx="2432640" cy="1721092"/>
          </a:xfrm>
          <a:prstGeom prst="rect">
            <a:avLst/>
          </a:prstGeom>
        </p:spPr>
      </p:pic>
      <p:grpSp>
        <p:nvGrpSpPr>
          <p:cNvPr id="38" name="Group 37">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1510" y="3754146"/>
            <a:ext cx="2482488" cy="3103853"/>
            <a:chOff x="8882017" y="3754146"/>
            <a:chExt cx="3309985" cy="3103853"/>
          </a:xfrm>
        </p:grpSpPr>
        <p:sp>
          <p:nvSpPr>
            <p:cNvPr id="39" name="Freeform: Shape 38">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40" name="Freeform: Shape 39">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8209" y="2529102"/>
            <a:ext cx="2521436" cy="3357830"/>
            <a:chOff x="5610946" y="2529102"/>
            <a:chExt cx="3361914" cy="3357830"/>
          </a:xfrm>
        </p:grpSpPr>
        <p:sp>
          <p:nvSpPr>
            <p:cNvPr id="43" name="Freeform: Shape 42">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44" name="Freeform: Shape 43">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descr="Diagram&#10;&#10;Description automatically generated">
            <a:extLst>
              <a:ext uri="{FF2B5EF4-FFF2-40B4-BE49-F238E27FC236}">
                <a16:creationId xmlns:a16="http://schemas.microsoft.com/office/drawing/2014/main" id="{1910CF2B-091F-42FD-A11E-4611D7E54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483" y="3114580"/>
            <a:ext cx="1509591" cy="2160000"/>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DFB40D49-9960-4210-B280-AB03277F0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037" y="4573831"/>
            <a:ext cx="1446816" cy="2043916"/>
          </a:xfrm>
          <a:prstGeom prst="rect">
            <a:avLst/>
          </a:prstGeom>
        </p:spPr>
      </p:pic>
      <p:sp>
        <p:nvSpPr>
          <p:cNvPr id="4" name="Rectangle 1">
            <a:extLst>
              <a:ext uri="{FF2B5EF4-FFF2-40B4-BE49-F238E27FC236}">
                <a16:creationId xmlns:a16="http://schemas.microsoft.com/office/drawing/2014/main" id="{017E00AA-4120-4A1C-8C37-21A0AE1826AF}"/>
              </a:ext>
            </a:extLst>
          </p:cNvPr>
          <p:cNvSpPr>
            <a:spLocks noChangeArrowheads="1"/>
          </p:cNvSpPr>
          <p:nvPr/>
        </p:nvSpPr>
        <p:spPr bwMode="auto">
          <a:xfrm>
            <a:off x="491144" y="2208875"/>
            <a:ext cx="2397662"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110000"/>
              </a:lnSpc>
              <a:spcBef>
                <a:spcPct val="0"/>
              </a:spcBef>
              <a:spcAft>
                <a:spcPts val="600"/>
              </a:spcAft>
              <a:buClrTx/>
              <a:buSzTx/>
              <a:tabLst/>
            </a:pPr>
            <a:r>
              <a:rPr kumimoji="0" lang="en-US" altLang="en-US" sz="22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IV. VẬN DỤNG</a:t>
            </a:r>
            <a:endParaRPr kumimoji="0" lang="en-US" altLang="en-US" sz="22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97419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30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25328B3-65DD-4811-B56C-E465F5476CC1}"/>
              </a:ext>
            </a:extLst>
          </p:cNvPr>
          <p:cNvGraphicFramePr>
            <a:graphicFrameLocks noGrp="1"/>
          </p:cNvGraphicFramePr>
          <p:nvPr>
            <p:extLst>
              <p:ext uri="{D42A27DB-BD31-4B8C-83A1-F6EECF244321}">
                <p14:modId xmlns:p14="http://schemas.microsoft.com/office/powerpoint/2010/main" val="2950417028"/>
              </p:ext>
            </p:extLst>
          </p:nvPr>
        </p:nvGraphicFramePr>
        <p:xfrm>
          <a:off x="391790" y="2322785"/>
          <a:ext cx="7998814" cy="3153105"/>
        </p:xfrm>
        <a:graphic>
          <a:graphicData uri="http://schemas.openxmlformats.org/drawingml/2006/table">
            <a:tbl>
              <a:tblPr firstRow="1" firstCol="1" bandRow="1"/>
              <a:tblGrid>
                <a:gridCol w="2924974">
                  <a:extLst>
                    <a:ext uri="{9D8B030D-6E8A-4147-A177-3AD203B41FA5}">
                      <a16:colId xmlns:a16="http://schemas.microsoft.com/office/drawing/2014/main" val="1027941211"/>
                    </a:ext>
                  </a:extLst>
                </a:gridCol>
                <a:gridCol w="2456512">
                  <a:extLst>
                    <a:ext uri="{9D8B030D-6E8A-4147-A177-3AD203B41FA5}">
                      <a16:colId xmlns:a16="http://schemas.microsoft.com/office/drawing/2014/main" val="2724285645"/>
                    </a:ext>
                  </a:extLst>
                </a:gridCol>
                <a:gridCol w="2617328">
                  <a:extLst>
                    <a:ext uri="{9D8B030D-6E8A-4147-A177-3AD203B41FA5}">
                      <a16:colId xmlns:a16="http://schemas.microsoft.com/office/drawing/2014/main" val="1015873094"/>
                    </a:ext>
                  </a:extLst>
                </a:gridCol>
              </a:tblGrid>
              <a:tr h="2233449">
                <a:tc>
                  <a:txBody>
                    <a:bodyPr/>
                    <a:lstStyle/>
                    <a:p>
                      <a:pPr marL="64008" marR="54864"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K (Know): những điều em biết về các loại vật liệu (kim loại, nhựa, gỗ, cao su,...)</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008" marR="274320"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W (Want): những điều em muốn biết về các loại vật liệu </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008" marR="109728"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L (Learn): những điều HS tự giải đáp/ trả lời.</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249999"/>
                  </a:ext>
                </a:extLst>
              </a:tr>
              <a:tr h="919656">
                <a:tc>
                  <a:txBody>
                    <a:bodyPr/>
                    <a:lstStyle/>
                    <a:p>
                      <a:pPr marL="64008" marR="54864"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008" marR="274320" algn="l" fontAlgn="t">
                        <a:lnSpc>
                          <a:spcPct val="107000"/>
                        </a:lnSpc>
                        <a:spcBef>
                          <a:spcPts val="600"/>
                        </a:spcBef>
                        <a:spcAft>
                          <a:spcPts val="600"/>
                        </a:spcAft>
                      </a:pPr>
                      <a:r>
                        <a:rPr lang="vi-VN" sz="25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b="0" i="0" u="none" strike="noStrike">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008" marR="109728"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833013"/>
                  </a:ext>
                </a:extLst>
              </a:tr>
            </a:tbl>
          </a:graphicData>
        </a:graphic>
      </p:graphicFrame>
      <p:sp>
        <p:nvSpPr>
          <p:cNvPr id="4" name="Hộp_Văn_Bản 7">
            <a:extLst>
              <a:ext uri="{FF2B5EF4-FFF2-40B4-BE49-F238E27FC236}">
                <a16:creationId xmlns:a16="http://schemas.microsoft.com/office/drawing/2014/main" id="{57D1E598-267D-4926-9C3F-C77FE8FD8117}"/>
              </a:ext>
            </a:extLst>
          </p:cNvPr>
          <p:cNvSpPr txBox="1"/>
          <p:nvPr/>
        </p:nvSpPr>
        <p:spPr>
          <a:xfrm>
            <a:off x="207859" y="42812"/>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5" name="Rectangle 1">
            <a:extLst>
              <a:ext uri="{FF2B5EF4-FFF2-40B4-BE49-F238E27FC236}">
                <a16:creationId xmlns:a16="http://schemas.microsoft.com/office/drawing/2014/main" id="{383553EA-D964-4AF5-BEB6-B221AFC27280}"/>
              </a:ext>
            </a:extLst>
          </p:cNvPr>
          <p:cNvSpPr>
            <a:spLocks noChangeArrowheads="1"/>
          </p:cNvSpPr>
          <p:nvPr/>
        </p:nvSpPr>
        <p:spPr bwMode="auto">
          <a:xfrm>
            <a:off x="225972" y="1623170"/>
            <a:ext cx="7868586" cy="6089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Hoàn</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thành</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phiếu</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học</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tập</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1:</a:t>
            </a:r>
          </a:p>
        </p:txBody>
      </p:sp>
      <p:sp>
        <p:nvSpPr>
          <p:cNvPr id="6" name="Rectangle 1">
            <a:extLst>
              <a:ext uri="{FF2B5EF4-FFF2-40B4-BE49-F238E27FC236}">
                <a16:creationId xmlns:a16="http://schemas.microsoft.com/office/drawing/2014/main" id="{B4005263-77EE-4384-AA4F-AABE95A3EB2D}"/>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 </a:t>
            </a:r>
            <a:r>
              <a:rPr lang="en-US" altLang="en-US" sz="2800" b="1" dirty="0">
                <a:solidFill>
                  <a:srgbClr val="C00000"/>
                </a:solidFill>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023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87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0955315-6EA7-45D9-B619-C39F81C4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48" name="Rectangle 4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D541040-322E-48BE-9023-2EAA785EDEB4}"/>
              </a:ext>
            </a:extLst>
          </p:cNvPr>
          <p:cNvSpPr txBox="1"/>
          <p:nvPr/>
        </p:nvSpPr>
        <p:spPr>
          <a:xfrm>
            <a:off x="1864741" y="928209"/>
            <a:ext cx="3780214" cy="116958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000" b="1" kern="1200" dirty="0" err="1">
                <a:solidFill>
                  <a:schemeClr val="tx1"/>
                </a:solidFill>
                <a:effectLst/>
                <a:latin typeface="+mj-lt"/>
                <a:ea typeface="+mj-ea"/>
                <a:cs typeface="+mj-cs"/>
              </a:rPr>
              <a:t>Tìm</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hiểu</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về</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một</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số</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nguyên</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liệu</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thông</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dụng</a:t>
            </a:r>
            <a:endParaRPr lang="en-US" sz="3000" kern="1200" dirty="0">
              <a:solidFill>
                <a:schemeClr val="tx1"/>
              </a:solidFill>
              <a:latin typeface="+mj-lt"/>
              <a:ea typeface="+mj-ea"/>
              <a:cs typeface="+mj-cs"/>
            </a:endParaRPr>
          </a:p>
        </p:txBody>
      </p:sp>
      <p:sp>
        <p:nvSpPr>
          <p:cNvPr id="53" name="Rectangle 5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1785" y="2263365"/>
            <a:ext cx="37033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314619-FA99-44C7-83BD-43308DF0D99E}"/>
              </a:ext>
            </a:extLst>
          </p:cNvPr>
          <p:cNvSpPr txBox="1"/>
          <p:nvPr/>
        </p:nvSpPr>
        <p:spPr>
          <a:xfrm>
            <a:off x="791786" y="2508105"/>
            <a:ext cx="3780214" cy="3632493"/>
          </a:xfrm>
          <a:prstGeom prst="rect">
            <a:avLst/>
          </a:prstGeom>
        </p:spPr>
        <p:txBody>
          <a:bodyPr vert="horz" lIns="91440" tIns="45720" rIns="91440" bIns="45720" rtlCol="0" anchor="ctr">
            <a:normAutofit/>
          </a:bodyPr>
          <a:lstStyle/>
          <a:p>
            <a:pPr indent="-228600" defTabSz="914400">
              <a:lnSpc>
                <a:spcPct val="90000"/>
              </a:lnSpc>
              <a:spcBef>
                <a:spcPts val="600"/>
              </a:spcBef>
              <a:spcAft>
                <a:spcPts val="600"/>
              </a:spcAft>
              <a:buFont typeface="Arial" panose="020B0604020202020204" pitchFamily="34" charset="0"/>
              <a:buChar char="•"/>
              <a:tabLst>
                <a:tab pos="523240" algn="l"/>
              </a:tabLst>
            </a:pPr>
            <a:r>
              <a:rPr lang="en-US" sz="1700" b="0" dirty="0">
                <a:effectLst/>
              </a:rPr>
              <a:t>1. </a:t>
            </a:r>
            <a:r>
              <a:rPr lang="en-US" sz="1700" b="0" dirty="0" err="1">
                <a:effectLst/>
              </a:rPr>
              <a:t>Em</a:t>
            </a:r>
            <a:r>
              <a:rPr lang="en-US" sz="1700" b="0" dirty="0">
                <a:effectLst/>
              </a:rPr>
              <a:t> </a:t>
            </a:r>
            <a:r>
              <a:rPr lang="en-US" sz="1700" b="0" dirty="0" err="1">
                <a:effectLst/>
              </a:rPr>
              <a:t>hãy</a:t>
            </a:r>
            <a:r>
              <a:rPr lang="en-US" sz="1700" b="0" dirty="0">
                <a:effectLst/>
              </a:rPr>
              <a:t> </a:t>
            </a:r>
            <a:r>
              <a:rPr lang="en-US" sz="1700" b="0" dirty="0" err="1">
                <a:effectLst/>
              </a:rPr>
              <a:t>quan</a:t>
            </a:r>
            <a:r>
              <a:rPr lang="en-US" sz="1700" b="0" dirty="0">
                <a:effectLst/>
              </a:rPr>
              <a:t> </a:t>
            </a:r>
            <a:r>
              <a:rPr lang="en-US" sz="1700" b="0" dirty="0" err="1">
                <a:effectLst/>
              </a:rPr>
              <a:t>sát</a:t>
            </a:r>
            <a:r>
              <a:rPr lang="en-US" sz="1700" b="0" dirty="0">
                <a:effectLst/>
              </a:rPr>
              <a:t> trong </a:t>
            </a:r>
            <a:r>
              <a:rPr lang="en-US" sz="1700" b="0" dirty="0" err="1">
                <a:effectLst/>
              </a:rPr>
              <a:t>hình</a:t>
            </a:r>
            <a:r>
              <a:rPr lang="en-US" sz="1700" b="0" dirty="0">
                <a:effectLst/>
              </a:rPr>
              <a:t> 14.1 SGK </a:t>
            </a:r>
            <a:r>
              <a:rPr lang="en-US" sz="1700" b="0" dirty="0" err="1">
                <a:effectLst/>
              </a:rPr>
              <a:t>và</a:t>
            </a:r>
            <a:r>
              <a:rPr lang="en-US" sz="1700" b="0" dirty="0">
                <a:effectLst/>
              </a:rPr>
              <a:t> </a:t>
            </a:r>
            <a:r>
              <a:rPr lang="en-US" sz="1700" b="0" dirty="0" err="1">
                <a:effectLst/>
              </a:rPr>
              <a:t>kể</a:t>
            </a:r>
            <a:r>
              <a:rPr lang="en-US" sz="1700" b="0" dirty="0">
                <a:effectLst/>
              </a:rPr>
              <a:t> </a:t>
            </a:r>
            <a:r>
              <a:rPr lang="en-US" sz="1700" b="0" dirty="0" err="1">
                <a:effectLst/>
              </a:rPr>
              <a:t>tên</a:t>
            </a:r>
            <a:r>
              <a:rPr lang="en-US" sz="1700" b="0" dirty="0">
                <a:effectLst/>
              </a:rPr>
              <a:t> </a:t>
            </a:r>
            <a:r>
              <a:rPr lang="en-US" sz="1700" b="0" dirty="0" err="1">
                <a:effectLst/>
              </a:rPr>
              <a:t>các</a:t>
            </a:r>
            <a:r>
              <a:rPr lang="en-US" sz="1700" b="0" dirty="0">
                <a:effectLst/>
              </a:rPr>
              <a:t> </a:t>
            </a:r>
            <a:r>
              <a:rPr lang="en-US" sz="1700" b="0" dirty="0" err="1">
                <a:effectLst/>
              </a:rPr>
              <a:t>vật</a:t>
            </a:r>
            <a:r>
              <a:rPr lang="en-US" sz="1700" b="0" dirty="0">
                <a:effectLst/>
              </a:rPr>
              <a:t> </a:t>
            </a:r>
            <a:r>
              <a:rPr lang="en-US" sz="1700" b="0" dirty="0" err="1">
                <a:effectLst/>
              </a:rPr>
              <a:t>liệu</a:t>
            </a:r>
            <a:r>
              <a:rPr lang="en-US" sz="1700" b="0" dirty="0">
                <a:effectLst/>
              </a:rPr>
              <a:t> </a:t>
            </a:r>
            <a:r>
              <a:rPr lang="en-US" sz="1700" b="0" dirty="0" err="1">
                <a:effectLst/>
              </a:rPr>
              <a:t>nào</a:t>
            </a:r>
            <a:r>
              <a:rPr lang="en-US" sz="1700" b="0" dirty="0">
                <a:effectLst/>
              </a:rPr>
              <a:t> </a:t>
            </a:r>
            <a:r>
              <a:rPr lang="en-US" sz="1700" b="0" dirty="0" err="1">
                <a:effectLst/>
              </a:rPr>
              <a:t>tương</a:t>
            </a:r>
            <a:r>
              <a:rPr lang="en-US" sz="1700" b="0" dirty="0">
                <a:effectLst/>
              </a:rPr>
              <a:t> </a:t>
            </a:r>
            <a:r>
              <a:rPr lang="en-US" sz="1700" b="0" dirty="0" err="1">
                <a:effectLst/>
              </a:rPr>
              <a:t>ứng</a:t>
            </a:r>
            <a:r>
              <a:rPr lang="en-US" sz="1700" b="0" dirty="0">
                <a:effectLst/>
              </a:rPr>
              <a:t> </a:t>
            </a:r>
            <a:r>
              <a:rPr lang="en-US" sz="1700" b="0" dirty="0" err="1">
                <a:effectLst/>
              </a:rPr>
              <a:t>với</a:t>
            </a:r>
            <a:r>
              <a:rPr lang="en-US" sz="1700" b="0" dirty="0">
                <a:effectLst/>
              </a:rPr>
              <a:t> </a:t>
            </a:r>
            <a:r>
              <a:rPr lang="en-US" sz="1700" b="0" dirty="0" err="1">
                <a:effectLst/>
              </a:rPr>
              <a:t>hình</a:t>
            </a:r>
            <a:r>
              <a:rPr lang="en-US" sz="1700" b="0" dirty="0">
                <a:effectLst/>
              </a:rPr>
              <a:t> trong </a:t>
            </a:r>
            <a:r>
              <a:rPr lang="en-US" sz="1700" b="0" dirty="0" err="1">
                <a:effectLst/>
              </a:rPr>
              <a:t>các</a:t>
            </a:r>
            <a:r>
              <a:rPr lang="en-US" sz="1700" b="0" dirty="0">
                <a:effectLst/>
              </a:rPr>
              <a:t> </a:t>
            </a:r>
            <a:r>
              <a:rPr lang="en-US" sz="1700" b="0" dirty="0" err="1">
                <a:effectLst/>
              </a:rPr>
              <a:t>vật</a:t>
            </a:r>
            <a:r>
              <a:rPr lang="en-US" sz="1700" b="0" dirty="0">
                <a:effectLst/>
              </a:rPr>
              <a:t> </a:t>
            </a:r>
            <a:r>
              <a:rPr lang="en-US" sz="1700" b="0" dirty="0" err="1">
                <a:effectLst/>
              </a:rPr>
              <a:t>liệu</a:t>
            </a:r>
            <a:r>
              <a:rPr lang="en-US" sz="1700" b="0" dirty="0">
                <a:effectLst/>
              </a:rPr>
              <a:t> </a:t>
            </a:r>
            <a:r>
              <a:rPr lang="en-US" sz="1700" b="0" dirty="0" err="1">
                <a:effectLst/>
              </a:rPr>
              <a:t>sau</a:t>
            </a:r>
            <a:r>
              <a:rPr lang="en-US" sz="1700" b="0" dirty="0">
                <a:effectLst/>
              </a:rPr>
              <a:t> : </a:t>
            </a:r>
            <a:r>
              <a:rPr lang="en-US" sz="1700" b="0" dirty="0" err="1">
                <a:effectLst/>
              </a:rPr>
              <a:t>sắt</a:t>
            </a:r>
            <a:r>
              <a:rPr lang="en-US" sz="1700" b="0" dirty="0">
                <a:effectLst/>
              </a:rPr>
              <a:t>, </a:t>
            </a:r>
            <a:r>
              <a:rPr lang="en-US" sz="1700" b="0" dirty="0" err="1">
                <a:effectLst/>
              </a:rPr>
              <a:t>thép</a:t>
            </a:r>
            <a:r>
              <a:rPr lang="en-US" sz="1700" b="0" dirty="0">
                <a:effectLst/>
              </a:rPr>
              <a:t>, </a:t>
            </a:r>
            <a:r>
              <a:rPr lang="en-US" sz="1700" b="0" dirty="0" err="1">
                <a:effectLst/>
              </a:rPr>
              <a:t>gốm</a:t>
            </a:r>
            <a:r>
              <a:rPr lang="en-US" sz="1700" b="0" dirty="0">
                <a:effectLst/>
              </a:rPr>
              <a:t>, xi </a:t>
            </a:r>
            <a:r>
              <a:rPr lang="en-US" sz="1700" b="0" dirty="0" err="1">
                <a:effectLst/>
              </a:rPr>
              <a:t>măng</a:t>
            </a:r>
            <a:r>
              <a:rPr lang="en-US" sz="1700" b="0" dirty="0">
                <a:effectLst/>
              </a:rPr>
              <a:t>, </a:t>
            </a:r>
            <a:r>
              <a:rPr lang="en-US" sz="1700" b="0" dirty="0" err="1">
                <a:effectLst/>
              </a:rPr>
              <a:t>nhựa</a:t>
            </a:r>
            <a:r>
              <a:rPr lang="en-US" sz="1700" b="0" dirty="0">
                <a:effectLst/>
              </a:rPr>
              <a:t>, </a:t>
            </a:r>
            <a:r>
              <a:rPr lang="en-US" sz="1700" b="0" dirty="0" err="1">
                <a:effectLst/>
              </a:rPr>
              <a:t>thủy</a:t>
            </a:r>
            <a:r>
              <a:rPr lang="en-US" sz="1700" b="0" dirty="0">
                <a:effectLst/>
              </a:rPr>
              <a:t> </a:t>
            </a:r>
            <a:r>
              <a:rPr lang="en-US" sz="1700" b="0" dirty="0" err="1">
                <a:effectLst/>
              </a:rPr>
              <a:t>tinh</a:t>
            </a:r>
            <a:r>
              <a:rPr lang="en-US" sz="1700" b="0" dirty="0">
                <a:effectLst/>
              </a:rPr>
              <a:t>, </a:t>
            </a:r>
            <a:r>
              <a:rPr lang="en-US" sz="1700" b="0" dirty="0" err="1">
                <a:effectLst/>
              </a:rPr>
              <a:t>cao</a:t>
            </a:r>
            <a:r>
              <a:rPr lang="en-US" sz="1700" b="0" dirty="0">
                <a:effectLst/>
              </a:rPr>
              <a:t> </a:t>
            </a:r>
            <a:r>
              <a:rPr lang="en-US" sz="1700" b="0" dirty="0" err="1">
                <a:effectLst/>
              </a:rPr>
              <a:t>su</a:t>
            </a:r>
            <a:r>
              <a:rPr lang="en-US" sz="1700" b="0" dirty="0">
                <a:effectLst/>
              </a:rPr>
              <a:t>, </a:t>
            </a:r>
            <a:r>
              <a:rPr lang="en-US" sz="1700" b="0" dirty="0" err="1">
                <a:effectLst/>
              </a:rPr>
              <a:t>gỗ</a:t>
            </a:r>
            <a:r>
              <a:rPr lang="en-US" sz="1700" b="0" dirty="0">
                <a:effectLst/>
              </a:rPr>
              <a:t> …</a:t>
            </a:r>
            <a:endParaRPr lang="en-US" sz="1700" b="1" dirty="0">
              <a:effectLst/>
            </a:endParaRPr>
          </a:p>
          <a:p>
            <a:pPr indent="-228600" defTabSz="914400">
              <a:lnSpc>
                <a:spcPct val="90000"/>
              </a:lnSpc>
              <a:spcBef>
                <a:spcPts val="600"/>
              </a:spcBef>
              <a:spcAft>
                <a:spcPts val="600"/>
              </a:spcAft>
              <a:buFont typeface="Arial" panose="020B0604020202020204" pitchFamily="34" charset="0"/>
              <a:buChar char="•"/>
            </a:pPr>
            <a:r>
              <a:rPr lang="en-US" sz="1700" dirty="0">
                <a:effectLst/>
              </a:rPr>
              <a:t>2.  </a:t>
            </a:r>
            <a:r>
              <a:rPr lang="en-US" sz="1700" dirty="0" err="1">
                <a:effectLst/>
              </a:rPr>
              <a:t>Em</a:t>
            </a:r>
            <a:r>
              <a:rPr lang="en-US" sz="1700" dirty="0">
                <a:effectLst/>
              </a:rPr>
              <a:t> </a:t>
            </a:r>
            <a:r>
              <a:rPr lang="en-US" sz="1700" dirty="0" err="1">
                <a:effectLst/>
              </a:rPr>
              <a:t>hãy</a:t>
            </a:r>
            <a:r>
              <a:rPr lang="en-US" sz="1700" dirty="0">
                <a:effectLst/>
              </a:rPr>
              <a:t> </a:t>
            </a:r>
            <a:r>
              <a:rPr lang="en-US" sz="1700" dirty="0" err="1">
                <a:effectLst/>
              </a:rPr>
              <a:t>liệt</a:t>
            </a:r>
            <a:r>
              <a:rPr lang="en-US" sz="1700" dirty="0">
                <a:effectLst/>
              </a:rPr>
              <a:t> </a:t>
            </a:r>
            <a:r>
              <a:rPr lang="en-US" sz="1700" dirty="0" err="1">
                <a:effectLst/>
              </a:rPr>
              <a:t>kê</a:t>
            </a:r>
            <a:r>
              <a:rPr lang="en-US" sz="1700" dirty="0">
                <a:effectLst/>
              </a:rPr>
              <a:t> </a:t>
            </a:r>
            <a:r>
              <a:rPr lang="en-US" sz="1700" dirty="0" err="1">
                <a:effectLst/>
              </a:rPr>
              <a:t>các</a:t>
            </a:r>
            <a:r>
              <a:rPr lang="en-US" sz="1700" dirty="0">
                <a:effectLst/>
              </a:rPr>
              <a:t> </a:t>
            </a:r>
            <a:r>
              <a:rPr lang="en-US" sz="1700" dirty="0" err="1">
                <a:effectLst/>
              </a:rPr>
              <a:t>loại</a:t>
            </a:r>
            <a:r>
              <a:rPr lang="en-US" sz="1700" dirty="0">
                <a:effectLst/>
              </a:rPr>
              <a:t> </a:t>
            </a:r>
            <a:r>
              <a:rPr lang="en-US" sz="1700" dirty="0" err="1">
                <a:effectLst/>
              </a:rPr>
              <a:t>đồ</a:t>
            </a:r>
            <a:r>
              <a:rPr lang="en-US" sz="1700" dirty="0">
                <a:effectLst/>
              </a:rPr>
              <a:t> </a:t>
            </a:r>
            <a:r>
              <a:rPr lang="en-US" sz="1700" dirty="0" err="1">
                <a:effectLst/>
              </a:rPr>
              <a:t>vật</a:t>
            </a:r>
            <a:r>
              <a:rPr lang="en-US" sz="1700" dirty="0">
                <a:effectLst/>
              </a:rPr>
              <a:t> trong </a:t>
            </a:r>
            <a:r>
              <a:rPr lang="en-US" sz="1700" dirty="0" err="1">
                <a:effectLst/>
              </a:rPr>
              <a:t>cuộc</a:t>
            </a:r>
            <a:r>
              <a:rPr lang="en-US" sz="1700" dirty="0">
                <a:effectLst/>
              </a:rPr>
              <a:t> </a:t>
            </a:r>
            <a:r>
              <a:rPr lang="en-US" sz="1700" dirty="0" err="1">
                <a:effectLst/>
              </a:rPr>
              <a:t>sống</a:t>
            </a:r>
            <a:r>
              <a:rPr lang="en-US" sz="1700" dirty="0">
                <a:effectLst/>
              </a:rPr>
              <a:t> </a:t>
            </a:r>
            <a:r>
              <a:rPr lang="en-US" sz="1700" dirty="0" err="1">
                <a:effectLst/>
              </a:rPr>
              <a:t>hoặc</a:t>
            </a:r>
            <a:r>
              <a:rPr lang="en-US" sz="1700" dirty="0">
                <a:effectLst/>
              </a:rPr>
              <a:t> </a:t>
            </a:r>
            <a:r>
              <a:rPr lang="en-US" sz="1700" dirty="0" err="1">
                <a:effectLst/>
              </a:rPr>
              <a:t>công</a:t>
            </a:r>
            <a:r>
              <a:rPr lang="en-US" sz="1700" dirty="0">
                <a:effectLst/>
              </a:rPr>
              <a:t> </a:t>
            </a:r>
            <a:r>
              <a:rPr lang="en-US" sz="1700" dirty="0" err="1">
                <a:effectLst/>
              </a:rPr>
              <a:t>trình</a:t>
            </a:r>
            <a:r>
              <a:rPr lang="en-US" sz="1700" dirty="0">
                <a:effectLst/>
              </a:rPr>
              <a:t> </a:t>
            </a:r>
            <a:r>
              <a:rPr lang="en-US" sz="1700" dirty="0" err="1">
                <a:effectLst/>
              </a:rPr>
              <a:t>xây</a:t>
            </a:r>
            <a:r>
              <a:rPr lang="en-US" sz="1700" dirty="0">
                <a:effectLst/>
              </a:rPr>
              <a:t> </a:t>
            </a:r>
            <a:r>
              <a:rPr lang="en-US" sz="1700" dirty="0" err="1">
                <a:effectLst/>
              </a:rPr>
              <a:t>dựng</a:t>
            </a:r>
            <a:r>
              <a:rPr lang="en-US" sz="1700" dirty="0">
                <a:effectLst/>
              </a:rPr>
              <a:t> </a:t>
            </a:r>
            <a:r>
              <a:rPr lang="en-US" sz="1700" dirty="0" err="1">
                <a:effectLst/>
              </a:rPr>
              <a:t>được</a:t>
            </a:r>
            <a:r>
              <a:rPr lang="en-US" sz="1700" dirty="0">
                <a:effectLst/>
              </a:rPr>
              <a:t> </a:t>
            </a:r>
            <a:r>
              <a:rPr lang="en-US" sz="1700" dirty="0" err="1">
                <a:effectLst/>
              </a:rPr>
              <a:t>làm</a:t>
            </a:r>
            <a:r>
              <a:rPr lang="en-US" sz="1700" dirty="0">
                <a:effectLst/>
              </a:rPr>
              <a:t> </a:t>
            </a:r>
            <a:r>
              <a:rPr lang="en-US" sz="1700" dirty="0" err="1">
                <a:effectLst/>
              </a:rPr>
              <a:t>từ</a:t>
            </a:r>
            <a:r>
              <a:rPr lang="en-US" sz="1700" dirty="0">
                <a:effectLst/>
              </a:rPr>
              <a:t> </a:t>
            </a:r>
            <a:r>
              <a:rPr lang="en-US" sz="1700" dirty="0" err="1">
                <a:effectLst/>
              </a:rPr>
              <a:t>những</a:t>
            </a:r>
            <a:r>
              <a:rPr lang="en-US" sz="1700" dirty="0">
                <a:effectLst/>
              </a:rPr>
              <a:t> </a:t>
            </a:r>
            <a:r>
              <a:rPr lang="en-US" sz="1700" dirty="0" err="1">
                <a:effectLst/>
              </a:rPr>
              <a:t>vật</a:t>
            </a:r>
            <a:r>
              <a:rPr lang="en-US" sz="1700" dirty="0">
                <a:effectLst/>
              </a:rPr>
              <a:t> </a:t>
            </a:r>
            <a:r>
              <a:rPr lang="en-US" sz="1700" dirty="0" err="1">
                <a:effectLst/>
              </a:rPr>
              <a:t>liệu</a:t>
            </a:r>
            <a:r>
              <a:rPr lang="en-US" sz="1700" dirty="0">
                <a:effectLst/>
              </a:rPr>
              <a:t> trong </a:t>
            </a:r>
            <a:r>
              <a:rPr lang="en-US" sz="1700" dirty="0" err="1">
                <a:effectLst/>
              </a:rPr>
              <a:t>hình</a:t>
            </a:r>
            <a:r>
              <a:rPr lang="en-US" sz="1700" dirty="0">
                <a:effectLst/>
              </a:rPr>
              <a:t> 14.1 ?</a:t>
            </a:r>
          </a:p>
          <a:p>
            <a:pPr indent="-228600" defTabSz="914400">
              <a:lnSpc>
                <a:spcPct val="90000"/>
              </a:lnSpc>
              <a:spcBef>
                <a:spcPts val="600"/>
              </a:spcBef>
              <a:spcAft>
                <a:spcPts val="600"/>
              </a:spcAft>
              <a:buFont typeface="Arial" panose="020B0604020202020204" pitchFamily="34" charset="0"/>
              <a:buChar char="•"/>
            </a:pPr>
            <a:r>
              <a:rPr lang="en-US" sz="1700" dirty="0">
                <a:effectLst/>
              </a:rPr>
              <a:t>3. Quan </a:t>
            </a:r>
            <a:r>
              <a:rPr lang="en-US" sz="1700" dirty="0" err="1">
                <a:effectLst/>
              </a:rPr>
              <a:t>sát</a:t>
            </a:r>
            <a:r>
              <a:rPr lang="en-US" sz="1700" dirty="0">
                <a:effectLst/>
              </a:rPr>
              <a:t> </a:t>
            </a:r>
            <a:r>
              <a:rPr lang="en-US" sz="1700" dirty="0" err="1">
                <a:effectLst/>
              </a:rPr>
              <a:t>hình</a:t>
            </a:r>
            <a:r>
              <a:rPr lang="en-US" sz="1700" dirty="0">
                <a:effectLst/>
              </a:rPr>
              <a:t> 14.2 SGK </a:t>
            </a:r>
            <a:r>
              <a:rPr lang="en-US" sz="1700" dirty="0" err="1">
                <a:effectLst/>
              </a:rPr>
              <a:t>và</a:t>
            </a:r>
            <a:r>
              <a:rPr lang="en-US" sz="1700" dirty="0">
                <a:effectLst/>
              </a:rPr>
              <a:t> </a:t>
            </a:r>
            <a:r>
              <a:rPr lang="en-US" sz="1700" dirty="0" err="1">
                <a:effectLst/>
              </a:rPr>
              <a:t>tích</a:t>
            </a:r>
            <a:r>
              <a:rPr lang="en-US" sz="1700" dirty="0">
                <a:effectLst/>
              </a:rPr>
              <a:t> </a:t>
            </a:r>
            <a:r>
              <a:rPr lang="en-US" sz="1700" dirty="0" err="1">
                <a:effectLst/>
              </a:rPr>
              <a:t>dấu</a:t>
            </a:r>
            <a:r>
              <a:rPr lang="en-US" sz="1700" dirty="0">
                <a:effectLst/>
              </a:rPr>
              <a:t> </a:t>
            </a:r>
            <a:r>
              <a:rPr lang="en-US" sz="1700" dirty="0">
                <a:effectLst/>
                <a:sym typeface="Wingdings" panose="05000000000000000000" pitchFamily="2" charset="2"/>
              </a:rPr>
              <a:t></a:t>
            </a:r>
            <a:r>
              <a:rPr lang="en-US" sz="1700" dirty="0">
                <a:effectLst/>
              </a:rPr>
              <a:t> </a:t>
            </a:r>
            <a:r>
              <a:rPr lang="en-US" sz="1700" dirty="0" err="1">
                <a:effectLst/>
              </a:rPr>
              <a:t>để</a:t>
            </a:r>
            <a:r>
              <a:rPr lang="en-US" sz="1700" dirty="0">
                <a:effectLst/>
              </a:rPr>
              <a:t> </a:t>
            </a:r>
            <a:r>
              <a:rPr lang="en-US" sz="1700" dirty="0" err="1">
                <a:effectLst/>
              </a:rPr>
              <a:t>hoàn</a:t>
            </a:r>
            <a:r>
              <a:rPr lang="en-US" sz="1700" dirty="0">
                <a:effectLst/>
              </a:rPr>
              <a:t> </a:t>
            </a:r>
            <a:r>
              <a:rPr lang="en-US" sz="1700" dirty="0" err="1">
                <a:effectLst/>
              </a:rPr>
              <a:t>thành</a:t>
            </a:r>
            <a:r>
              <a:rPr lang="en-US" sz="1700" dirty="0">
                <a:effectLst/>
              </a:rPr>
              <a:t> </a:t>
            </a:r>
            <a:r>
              <a:rPr lang="en-US" sz="1700" dirty="0" err="1">
                <a:effectLst/>
              </a:rPr>
              <a:t>theo</a:t>
            </a:r>
            <a:r>
              <a:rPr lang="en-US" sz="1700" dirty="0">
                <a:effectLst/>
              </a:rPr>
              <a:t> </a:t>
            </a:r>
            <a:r>
              <a:rPr lang="en-US" sz="1700" dirty="0" err="1">
                <a:effectLst/>
              </a:rPr>
              <a:t>mẫu</a:t>
            </a:r>
            <a:r>
              <a:rPr lang="en-US" sz="1700" dirty="0">
                <a:effectLst/>
              </a:rPr>
              <a:t> </a:t>
            </a:r>
            <a:r>
              <a:rPr lang="en-US" sz="1700" dirty="0" err="1">
                <a:effectLst/>
              </a:rPr>
              <a:t>bảng</a:t>
            </a:r>
            <a:r>
              <a:rPr lang="en-US" sz="1700" dirty="0">
                <a:effectLst/>
              </a:rPr>
              <a:t> 14.1.</a:t>
            </a:r>
          </a:p>
        </p:txBody>
      </p:sp>
      <p:pic>
        <p:nvPicPr>
          <p:cNvPr id="29" name="Shape 927">
            <a:extLst>
              <a:ext uri="{FF2B5EF4-FFF2-40B4-BE49-F238E27FC236}">
                <a16:creationId xmlns:a16="http://schemas.microsoft.com/office/drawing/2014/main" id="{D9815E89-31DA-4B55-ACB0-65E1E8900ED6}"/>
              </a:ext>
            </a:extLst>
          </p:cNvPr>
          <p:cNvPicPr/>
          <p:nvPr/>
        </p:nvPicPr>
        <p:blipFill rotWithShape="1">
          <a:blip r:embed="rId2"/>
          <a:srcRect l="12121" r="13251"/>
          <a:stretch/>
        </p:blipFill>
        <p:spPr>
          <a:xfrm>
            <a:off x="467637" y="687253"/>
            <a:ext cx="1110996" cy="1647101"/>
          </a:xfrm>
          <a:prstGeom prst="rect">
            <a:avLst/>
          </a:prstGeom>
        </p:spPr>
      </p:pic>
      <p:pic>
        <p:nvPicPr>
          <p:cNvPr id="7" name="Shape 925">
            <a:extLst>
              <a:ext uri="{FF2B5EF4-FFF2-40B4-BE49-F238E27FC236}">
                <a16:creationId xmlns:a16="http://schemas.microsoft.com/office/drawing/2014/main" id="{8B7AD570-B5FE-46ED-8734-63622D037B63}"/>
              </a:ext>
            </a:extLst>
          </p:cNvPr>
          <p:cNvPicPr/>
          <p:nvPr/>
        </p:nvPicPr>
        <p:blipFill rotWithShape="1">
          <a:blip r:embed="rId3"/>
          <a:srcRect l="16422" r="8678"/>
          <a:stretch/>
        </p:blipFill>
        <p:spPr>
          <a:xfrm>
            <a:off x="6168263" y="1046224"/>
            <a:ext cx="1110996" cy="1647101"/>
          </a:xfrm>
          <a:prstGeom prst="rect">
            <a:avLst/>
          </a:prstGeom>
        </p:spPr>
      </p:pic>
      <p:pic>
        <p:nvPicPr>
          <p:cNvPr id="8" name="Shape 929">
            <a:extLst>
              <a:ext uri="{FF2B5EF4-FFF2-40B4-BE49-F238E27FC236}">
                <a16:creationId xmlns:a16="http://schemas.microsoft.com/office/drawing/2014/main" id="{6BCC3FA4-2517-4C4B-89D4-D013BFBC9FE9}"/>
              </a:ext>
            </a:extLst>
          </p:cNvPr>
          <p:cNvPicPr/>
          <p:nvPr/>
        </p:nvPicPr>
        <p:blipFill rotWithShape="1">
          <a:blip r:embed="rId4"/>
          <a:srcRect l="35720" r="27350"/>
          <a:stretch/>
        </p:blipFill>
        <p:spPr>
          <a:xfrm>
            <a:off x="7389612" y="1046224"/>
            <a:ext cx="1110996" cy="1647101"/>
          </a:xfrm>
          <a:prstGeom prst="rect">
            <a:avLst/>
          </a:prstGeom>
        </p:spPr>
      </p:pic>
      <p:pic>
        <p:nvPicPr>
          <p:cNvPr id="6" name="Shape 923">
            <a:extLst>
              <a:ext uri="{FF2B5EF4-FFF2-40B4-BE49-F238E27FC236}">
                <a16:creationId xmlns:a16="http://schemas.microsoft.com/office/drawing/2014/main" id="{70C846A1-AC86-493B-A6D6-9DF449439B2D}"/>
              </a:ext>
            </a:extLst>
          </p:cNvPr>
          <p:cNvPicPr/>
          <p:nvPr/>
        </p:nvPicPr>
        <p:blipFill rotWithShape="1">
          <a:blip r:embed="rId5"/>
          <a:srcRect t="15223" r="3" b="3"/>
          <a:stretch/>
        </p:blipFill>
        <p:spPr>
          <a:xfrm>
            <a:off x="4946915" y="2809702"/>
            <a:ext cx="3554925" cy="3346545"/>
          </a:xfrm>
          <a:prstGeom prst="rect">
            <a:avLst/>
          </a:prstGeom>
        </p:spPr>
      </p:pic>
    </p:spTree>
    <p:extLst>
      <p:ext uri="{BB962C8B-B14F-4D97-AF65-F5344CB8AC3E}">
        <p14:creationId xmlns:p14="http://schemas.microsoft.com/office/powerpoint/2010/main" val="27579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7"/>
                                        </p:tgtEl>
                                        <p:attrNameLst>
                                          <p:attrName>r</p:attrName>
                                        </p:attrNameLst>
                                      </p:cBhvr>
                                    </p:animRot>
                                    <p:animRot by="-240000">
                                      <p:cBhvr>
                                        <p:cTn id="18" dur="200" fill="hold">
                                          <p:stCondLst>
                                            <p:cond delay="200"/>
                                          </p:stCondLst>
                                        </p:cTn>
                                        <p:tgtEl>
                                          <p:spTgt spid="7"/>
                                        </p:tgtEl>
                                        <p:attrNameLst>
                                          <p:attrName>r</p:attrName>
                                        </p:attrNameLst>
                                      </p:cBhvr>
                                    </p:animRot>
                                    <p:animRot by="240000">
                                      <p:cBhvr>
                                        <p:cTn id="19" dur="200" fill="hold">
                                          <p:stCondLst>
                                            <p:cond delay="400"/>
                                          </p:stCondLst>
                                        </p:cTn>
                                        <p:tgtEl>
                                          <p:spTgt spid="7"/>
                                        </p:tgtEl>
                                        <p:attrNameLst>
                                          <p:attrName>r</p:attrName>
                                        </p:attrNameLst>
                                      </p:cBhvr>
                                    </p:animRot>
                                    <p:animRot by="-240000">
                                      <p:cBhvr>
                                        <p:cTn id="20" dur="200" fill="hold">
                                          <p:stCondLst>
                                            <p:cond delay="600"/>
                                          </p:stCondLst>
                                        </p:cTn>
                                        <p:tgtEl>
                                          <p:spTgt spid="7"/>
                                        </p:tgtEl>
                                        <p:attrNameLst>
                                          <p:attrName>r</p:attrName>
                                        </p:attrNameLst>
                                      </p:cBhvr>
                                    </p:animRot>
                                    <p:animRot by="120000">
                                      <p:cBhvr>
                                        <p:cTn id="21" dur="200" fill="hold">
                                          <p:stCondLst>
                                            <p:cond delay="800"/>
                                          </p:stCondLst>
                                        </p:cTn>
                                        <p:tgtEl>
                                          <p:spTgt spid="7"/>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6"/>
                                        </p:tgtEl>
                                        <p:attrNameLst>
                                          <p:attrName>r</p:attrName>
                                        </p:attrNameLst>
                                      </p:cBhvr>
                                    </p:animRot>
                                    <p:animRot by="-240000">
                                      <p:cBhvr>
                                        <p:cTn id="30" dur="200" fill="hold">
                                          <p:stCondLst>
                                            <p:cond delay="200"/>
                                          </p:stCondLst>
                                        </p:cTn>
                                        <p:tgtEl>
                                          <p:spTgt spid="6"/>
                                        </p:tgtEl>
                                        <p:attrNameLst>
                                          <p:attrName>r</p:attrName>
                                        </p:attrNameLst>
                                      </p:cBhvr>
                                    </p:animRot>
                                    <p:animRot by="240000">
                                      <p:cBhvr>
                                        <p:cTn id="31" dur="200" fill="hold">
                                          <p:stCondLst>
                                            <p:cond delay="400"/>
                                          </p:stCondLst>
                                        </p:cTn>
                                        <p:tgtEl>
                                          <p:spTgt spid="6"/>
                                        </p:tgtEl>
                                        <p:attrNameLst>
                                          <p:attrName>r</p:attrName>
                                        </p:attrNameLst>
                                      </p:cBhvr>
                                    </p:animRot>
                                    <p:animRot by="-240000">
                                      <p:cBhvr>
                                        <p:cTn id="32" dur="200" fill="hold">
                                          <p:stCondLst>
                                            <p:cond delay="600"/>
                                          </p:stCondLst>
                                        </p:cTn>
                                        <p:tgtEl>
                                          <p:spTgt spid="6"/>
                                        </p:tgtEl>
                                        <p:attrNameLst>
                                          <p:attrName>r</p:attrName>
                                        </p:attrNameLst>
                                      </p:cBhvr>
                                    </p:animRot>
                                    <p:animRot by="120000">
                                      <p:cBhvr>
                                        <p:cTn id="33" dur="200" fill="hold">
                                          <p:stCondLst>
                                            <p:cond delay="80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edge">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37">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9" name="Freeform: Shape 38">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9">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8410D0EA-3810-4EBC-B556-4C1CDA8C89CE}"/>
              </a:ext>
            </a:extLst>
          </p:cNvPr>
          <p:cNvGraphicFramePr>
            <a:graphicFrameLocks noGrp="1"/>
          </p:cNvGraphicFramePr>
          <p:nvPr>
            <p:extLst>
              <p:ext uri="{D42A27DB-BD31-4B8C-83A1-F6EECF244321}">
                <p14:modId xmlns:p14="http://schemas.microsoft.com/office/powerpoint/2010/main" val="2090537561"/>
              </p:ext>
            </p:extLst>
          </p:nvPr>
        </p:nvGraphicFramePr>
        <p:xfrm>
          <a:off x="482600" y="1091991"/>
          <a:ext cx="8178801" cy="4674024"/>
        </p:xfrm>
        <a:graphic>
          <a:graphicData uri="http://schemas.openxmlformats.org/drawingml/2006/table">
            <a:tbl>
              <a:tblPr firstRow="1" firstCol="1" bandRow="1"/>
              <a:tblGrid>
                <a:gridCol w="1625335">
                  <a:extLst>
                    <a:ext uri="{9D8B030D-6E8A-4147-A177-3AD203B41FA5}">
                      <a16:colId xmlns:a16="http://schemas.microsoft.com/office/drawing/2014/main" val="2860985884"/>
                    </a:ext>
                  </a:extLst>
                </a:gridCol>
                <a:gridCol w="1130727">
                  <a:extLst>
                    <a:ext uri="{9D8B030D-6E8A-4147-A177-3AD203B41FA5}">
                      <a16:colId xmlns:a16="http://schemas.microsoft.com/office/drawing/2014/main" val="2399264050"/>
                    </a:ext>
                  </a:extLst>
                </a:gridCol>
                <a:gridCol w="1224015">
                  <a:extLst>
                    <a:ext uri="{9D8B030D-6E8A-4147-A177-3AD203B41FA5}">
                      <a16:colId xmlns:a16="http://schemas.microsoft.com/office/drawing/2014/main" val="1695376068"/>
                    </a:ext>
                  </a:extLst>
                </a:gridCol>
                <a:gridCol w="881177">
                  <a:extLst>
                    <a:ext uri="{9D8B030D-6E8A-4147-A177-3AD203B41FA5}">
                      <a16:colId xmlns:a16="http://schemas.microsoft.com/office/drawing/2014/main" val="3963895656"/>
                    </a:ext>
                  </a:extLst>
                </a:gridCol>
                <a:gridCol w="1158713">
                  <a:extLst>
                    <a:ext uri="{9D8B030D-6E8A-4147-A177-3AD203B41FA5}">
                      <a16:colId xmlns:a16="http://schemas.microsoft.com/office/drawing/2014/main" val="935167493"/>
                    </a:ext>
                  </a:extLst>
                </a:gridCol>
                <a:gridCol w="1133199">
                  <a:extLst>
                    <a:ext uri="{9D8B030D-6E8A-4147-A177-3AD203B41FA5}">
                      <a16:colId xmlns:a16="http://schemas.microsoft.com/office/drawing/2014/main" val="3408342431"/>
                    </a:ext>
                  </a:extLst>
                </a:gridCol>
                <a:gridCol w="1025635">
                  <a:extLst>
                    <a:ext uri="{9D8B030D-6E8A-4147-A177-3AD203B41FA5}">
                      <a16:colId xmlns:a16="http://schemas.microsoft.com/office/drawing/2014/main" val="499288019"/>
                    </a:ext>
                  </a:extLst>
                </a:gridCol>
              </a:tblGrid>
              <a:tr h="761506">
                <a:tc>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            Vật liệu</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Đồng</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Nhôm</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Sắt</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Nhựa</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Cao su</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Gỗ</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013866"/>
                  </a:ext>
                </a:extLst>
              </a:tr>
              <a:tr h="407000">
                <a:tc>
                  <a:txBody>
                    <a:bodyPr/>
                    <a:lstStyle/>
                    <a:p>
                      <a:pPr algn="l"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Vật dụng</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90564386"/>
                  </a:ext>
                </a:extLst>
              </a:tr>
              <a:tr h="40700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Dây điện</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307344"/>
                  </a:ext>
                </a:extLst>
              </a:tr>
              <a:tr h="761506">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Phim pha cà phê</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64747"/>
                  </a:ext>
                </a:extLst>
              </a:tr>
              <a:tr h="761506">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Đồ chơi lego</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dirty="0">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886731"/>
                  </a:ext>
                </a:extLst>
              </a:tr>
              <a:tr h="761506">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Dây phanh xe đạp</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dirty="0">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877832"/>
                  </a:ext>
                </a:extLst>
              </a:tr>
              <a:tr h="40700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Lốp xe đạp</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311218"/>
                  </a:ext>
                </a:extLst>
              </a:tr>
              <a:tr h="40700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Tủ quần áo</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dirty="0">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dirty="0">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497740"/>
                  </a:ext>
                </a:extLst>
              </a:tr>
            </a:tbl>
          </a:graphicData>
        </a:graphic>
      </p:graphicFrame>
      <p:sp>
        <p:nvSpPr>
          <p:cNvPr id="17" name="Rectangle 1">
            <a:extLst>
              <a:ext uri="{FF2B5EF4-FFF2-40B4-BE49-F238E27FC236}">
                <a16:creationId xmlns:a16="http://schemas.microsoft.com/office/drawing/2014/main" id="{D6100746-F166-4075-8138-FBE42A106657}"/>
              </a:ext>
            </a:extLst>
          </p:cNvPr>
          <p:cNvSpPr>
            <a:spLocks noChangeArrowheads="1"/>
          </p:cNvSpPr>
          <p:nvPr/>
        </p:nvSpPr>
        <p:spPr bwMode="auto">
          <a:xfrm>
            <a:off x="308551" y="241542"/>
            <a:ext cx="7868586" cy="6089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Hoàn</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thành</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phiếu</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học</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tập</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số</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2:</a:t>
            </a:r>
          </a:p>
        </p:txBody>
      </p:sp>
    </p:spTree>
    <p:extLst>
      <p:ext uri="{BB962C8B-B14F-4D97-AF65-F5344CB8AC3E}">
        <p14:creationId xmlns:p14="http://schemas.microsoft.com/office/powerpoint/2010/main" val="416139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BF00605-9A27-4934-B2F0-E883ED324672}"/>
              </a:ext>
            </a:extLst>
          </p:cNvPr>
          <p:cNvGraphicFramePr>
            <a:graphicFrameLocks noGrp="1"/>
          </p:cNvGraphicFramePr>
          <p:nvPr>
            <p:extLst>
              <p:ext uri="{D42A27DB-BD31-4B8C-83A1-F6EECF244321}">
                <p14:modId xmlns:p14="http://schemas.microsoft.com/office/powerpoint/2010/main" val="2648082645"/>
              </p:ext>
            </p:extLst>
          </p:nvPr>
        </p:nvGraphicFramePr>
        <p:xfrm>
          <a:off x="482600" y="1135485"/>
          <a:ext cx="8178803" cy="4587033"/>
        </p:xfrm>
        <a:graphic>
          <a:graphicData uri="http://schemas.openxmlformats.org/drawingml/2006/table">
            <a:tbl>
              <a:tblPr firstRow="1" firstCol="1" bandRow="1"/>
              <a:tblGrid>
                <a:gridCol w="1883848">
                  <a:extLst>
                    <a:ext uri="{9D8B030D-6E8A-4147-A177-3AD203B41FA5}">
                      <a16:colId xmlns:a16="http://schemas.microsoft.com/office/drawing/2014/main" val="532675927"/>
                    </a:ext>
                  </a:extLst>
                </a:gridCol>
                <a:gridCol w="1144439">
                  <a:extLst>
                    <a:ext uri="{9D8B030D-6E8A-4147-A177-3AD203B41FA5}">
                      <a16:colId xmlns:a16="http://schemas.microsoft.com/office/drawing/2014/main" val="1996560198"/>
                    </a:ext>
                  </a:extLst>
                </a:gridCol>
                <a:gridCol w="1238821">
                  <a:extLst>
                    <a:ext uri="{9D8B030D-6E8A-4147-A177-3AD203B41FA5}">
                      <a16:colId xmlns:a16="http://schemas.microsoft.com/office/drawing/2014/main" val="3443533655"/>
                    </a:ext>
                  </a:extLst>
                </a:gridCol>
                <a:gridCol w="896351">
                  <a:extLst>
                    <a:ext uri="{9D8B030D-6E8A-4147-A177-3AD203B41FA5}">
                      <a16:colId xmlns:a16="http://schemas.microsoft.com/office/drawing/2014/main" val="4269543342"/>
                    </a:ext>
                  </a:extLst>
                </a:gridCol>
                <a:gridCol w="1171405">
                  <a:extLst>
                    <a:ext uri="{9D8B030D-6E8A-4147-A177-3AD203B41FA5}">
                      <a16:colId xmlns:a16="http://schemas.microsoft.com/office/drawing/2014/main" val="1865913096"/>
                    </a:ext>
                  </a:extLst>
                </a:gridCol>
                <a:gridCol w="979947">
                  <a:extLst>
                    <a:ext uri="{9D8B030D-6E8A-4147-A177-3AD203B41FA5}">
                      <a16:colId xmlns:a16="http://schemas.microsoft.com/office/drawing/2014/main" val="847942860"/>
                    </a:ext>
                  </a:extLst>
                </a:gridCol>
                <a:gridCol w="863992">
                  <a:extLst>
                    <a:ext uri="{9D8B030D-6E8A-4147-A177-3AD203B41FA5}">
                      <a16:colId xmlns:a16="http://schemas.microsoft.com/office/drawing/2014/main" val="1833687102"/>
                    </a:ext>
                  </a:extLst>
                </a:gridCol>
              </a:tblGrid>
              <a:tr h="798411">
                <a:tc>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            Vật liệu</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Đồng</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Nhôm</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Sắt</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Nhựa</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Cao su</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Gỗ</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139807"/>
                  </a:ext>
                </a:extLst>
              </a:tr>
              <a:tr h="438360">
                <a:tc>
                  <a:txBody>
                    <a:bodyPr/>
                    <a:lstStyle/>
                    <a:p>
                      <a:pPr algn="l"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Vật dụng</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645178"/>
                  </a:ext>
                </a:extLst>
              </a:tr>
              <a:tr h="438360">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Dây điện</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63496"/>
                  </a:ext>
                </a:extLst>
              </a:tr>
              <a:tr h="798411">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Phim pha cà phê</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485631"/>
                  </a:ext>
                </a:extLst>
              </a:tr>
              <a:tr h="438360">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Đồ chơi lego</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85398"/>
                  </a:ext>
                </a:extLst>
              </a:tr>
              <a:tr h="798411">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Dây phanh xe đạp</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8157"/>
                  </a:ext>
                </a:extLst>
              </a:tr>
              <a:tr h="43836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Lốp xe đạp</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99315"/>
                  </a:ext>
                </a:extLst>
              </a:tr>
              <a:tr h="43836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Tủ quần áo</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dirty="0">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619703"/>
                  </a:ext>
                </a:extLst>
              </a:tr>
            </a:tbl>
          </a:graphicData>
        </a:graphic>
      </p:graphicFrame>
    </p:spTree>
    <p:extLst>
      <p:ext uri="{BB962C8B-B14F-4D97-AF65-F5344CB8AC3E}">
        <p14:creationId xmlns:p14="http://schemas.microsoft.com/office/powerpoint/2010/main" val="155126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6AF1D8-6D16-496E-9FC7-5571D56A6C04}"/>
              </a:ext>
            </a:extLst>
          </p:cNvPr>
          <p:cNvSpPr txBox="1"/>
          <p:nvPr/>
        </p:nvSpPr>
        <p:spPr>
          <a:xfrm>
            <a:off x="373117" y="1865586"/>
            <a:ext cx="8397766" cy="2520242"/>
          </a:xfrm>
          <a:prstGeom prst="rect">
            <a:avLst/>
          </a:prstGeom>
          <a:noFill/>
        </p:spPr>
        <p:txBody>
          <a:bodyPr wrap="square">
            <a:spAutoFit/>
          </a:bodyPr>
          <a:lstStyle/>
          <a:p>
            <a:pPr algn="just">
              <a:lnSpc>
                <a:spcPct val="107000"/>
              </a:lnSpc>
              <a:spcBef>
                <a:spcPts val="600"/>
              </a:spcBef>
              <a:spcAft>
                <a:spcPts val="600"/>
              </a:spcAft>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8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Vật liệu là chất hoặc hỗn hợp một số chất được con người sử dụng như là nguyên liệu đầu vào trong một quá trình sản suất hoặc chế tạo để làm ra những sản phẩm phục vụ cuộc sống.</a:t>
            </a:r>
            <a:endParaRPr lang="en-US" sz="2800" i="1" dirty="0">
              <a:solidFill>
                <a:srgbClr val="0000FF"/>
              </a:solidFill>
              <a:latin typeface="Times New Roman" panose="02020603050405020304" pitchFamily="18" charset="0"/>
              <a:cs typeface="Times New Roman" panose="02020603050405020304" pitchFamily="18" charset="0"/>
            </a:endParaRPr>
          </a:p>
        </p:txBody>
      </p:sp>
      <p:sp>
        <p:nvSpPr>
          <p:cNvPr id="3" name="Hộp_Văn_Bản 7">
            <a:extLst>
              <a:ext uri="{FF2B5EF4-FFF2-40B4-BE49-F238E27FC236}">
                <a16:creationId xmlns:a16="http://schemas.microsoft.com/office/drawing/2014/main" id="{369AFD9E-4D99-4D4C-AAF9-0AEF338EC2FE}"/>
              </a:ext>
            </a:extLst>
          </p:cNvPr>
          <p:cNvSpPr txBox="1"/>
          <p:nvPr/>
        </p:nvSpPr>
        <p:spPr>
          <a:xfrm>
            <a:off x="207859" y="21791"/>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5" name="Rectangle 1">
            <a:extLst>
              <a:ext uri="{FF2B5EF4-FFF2-40B4-BE49-F238E27FC236}">
                <a16:creationId xmlns:a16="http://schemas.microsoft.com/office/drawing/2014/main" id="{D13B522A-1D0C-4CE0-A391-BBFBC87497A4}"/>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 </a:t>
            </a:r>
            <a:r>
              <a:rPr lang="en-US" altLang="en-US" sz="2800" b="1" dirty="0">
                <a:solidFill>
                  <a:srgbClr val="C00000"/>
                </a:solidFill>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pic>
        <p:nvPicPr>
          <p:cNvPr id="6" name="Picutre 983" descr="Application&#10;&#10;Description automatically generated with low confidence">
            <a:extLst>
              <a:ext uri="{FF2B5EF4-FFF2-40B4-BE49-F238E27FC236}">
                <a16:creationId xmlns:a16="http://schemas.microsoft.com/office/drawing/2014/main" id="{EAEE3C45-EE1F-47B2-BE94-DC23030FFA25}"/>
              </a:ext>
            </a:extLst>
          </p:cNvPr>
          <p:cNvPicPr/>
          <p:nvPr/>
        </p:nvPicPr>
        <p:blipFill>
          <a:blip r:embed="rId2"/>
          <a:stretch/>
        </p:blipFill>
        <p:spPr>
          <a:xfrm>
            <a:off x="533121" y="1822866"/>
            <a:ext cx="1552246" cy="487033"/>
          </a:xfrm>
          <a:prstGeom prst="rect">
            <a:avLst/>
          </a:prstGeom>
        </p:spPr>
      </p:pic>
    </p:spTree>
    <p:extLst>
      <p:ext uri="{BB962C8B-B14F-4D97-AF65-F5344CB8AC3E}">
        <p14:creationId xmlns:p14="http://schemas.microsoft.com/office/powerpoint/2010/main" val="182096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931505-CC2E-4328-AF94-2AA357BEB100}"/>
              </a:ext>
            </a:extLst>
          </p:cNvPr>
          <p:cNvSpPr txBox="1"/>
          <p:nvPr/>
        </p:nvSpPr>
        <p:spPr>
          <a:xfrm>
            <a:off x="882868" y="3068263"/>
            <a:ext cx="7919545" cy="2351644"/>
          </a:xfrm>
          <a:prstGeom prst="rect">
            <a:avLst/>
          </a:prstGeom>
          <a:noFill/>
        </p:spPr>
        <p:txBody>
          <a:bodyPr wrap="square">
            <a:spAutoFit/>
          </a:bodyPr>
          <a:lstStyle/>
          <a:p>
            <a:pPr algn="just">
              <a:lnSpc>
                <a:spcPct val="107000"/>
              </a:lnSpc>
              <a:spcBef>
                <a:spcPts val="600"/>
              </a:spcBef>
              <a:spcAft>
                <a:spcPts val="600"/>
              </a:spcAft>
            </a:pPr>
            <a:r>
              <a:rPr lang="vi-VN" sz="2800" b="1" dirty="0">
                <a:effectLst/>
                <a:latin typeface="+mj-lt"/>
                <a:ea typeface="Arial" panose="020B0604020202020204" pitchFamily="34" charset="0"/>
                <a:cs typeface="Times New Roman" panose="02020603050405020304" pitchFamily="18" charset="0"/>
              </a:rPr>
              <a:t>Giao nhiệm vụ:</a:t>
            </a:r>
            <a:r>
              <a:rPr lang="vi-VN" sz="2800" dirty="0">
                <a:effectLst/>
                <a:latin typeface="+mj-lt"/>
                <a:ea typeface="Arial" panose="020B0604020202020204" pitchFamily="34" charset="0"/>
                <a:cs typeface="Times New Roman" panose="02020603050405020304" pitchFamily="18" charset="0"/>
              </a:rPr>
              <a:t> </a:t>
            </a:r>
            <a:r>
              <a:rPr lang="vi-VN" sz="2800" dirty="0">
                <a:solidFill>
                  <a:srgbClr val="0000FF"/>
                </a:solidFill>
                <a:effectLst/>
                <a:latin typeface="+mj-lt"/>
                <a:ea typeface="Arial" panose="020B0604020202020204" pitchFamily="34" charset="0"/>
                <a:cs typeface="Times New Roman" panose="02020603050405020304" pitchFamily="18" charset="0"/>
              </a:rPr>
              <a:t>Chia học sinh thành 5 nhóm theo tổ.</a:t>
            </a:r>
            <a:endParaRPr lang="en-US" sz="2800" dirty="0">
              <a:solidFill>
                <a:srgbClr val="0000FF"/>
              </a:solidFill>
              <a:effectLst/>
              <a:latin typeface="+mj-lt"/>
              <a:ea typeface="Arial" panose="020B0604020202020204" pitchFamily="34" charset="0"/>
              <a:cs typeface="Times New Roman" panose="02020603050405020304" pitchFamily="18" charset="0"/>
            </a:endParaRPr>
          </a:p>
          <a:p>
            <a:r>
              <a:rPr lang="vi-VN" sz="2800" dirty="0">
                <a:solidFill>
                  <a:srgbClr val="0000FF"/>
                </a:solidFill>
                <a:effectLst/>
                <a:latin typeface="+mj-lt"/>
                <a:ea typeface="Arial" panose="020B0604020202020204" pitchFamily="34" charset="0"/>
              </a:rPr>
              <a:t>Hoàn thành phiếu học t</a:t>
            </a:r>
            <a:r>
              <a:rPr lang="en-US" sz="2800" dirty="0">
                <a:solidFill>
                  <a:srgbClr val="0000FF"/>
                </a:solidFill>
                <a:effectLst/>
                <a:latin typeface="+mj-lt"/>
                <a:ea typeface="Arial" panose="020B0604020202020204" pitchFamily="34" charset="0"/>
              </a:rPr>
              <a:t>ậ</a:t>
            </a:r>
            <a:r>
              <a:rPr lang="vi-VN" sz="2800" dirty="0">
                <a:solidFill>
                  <a:srgbClr val="0000FF"/>
                </a:solidFill>
                <a:effectLst/>
                <a:latin typeface="+mj-lt"/>
                <a:ea typeface="Arial" panose="020B0604020202020204" pitchFamily="34" charset="0"/>
              </a:rPr>
              <a:t>p số 3.</a:t>
            </a:r>
            <a:endParaRPr lang="en-US" sz="2800" dirty="0">
              <a:solidFill>
                <a:srgbClr val="0000FF"/>
              </a:solidFill>
              <a:effectLst/>
              <a:latin typeface="+mj-lt"/>
              <a:ea typeface="Arial" panose="020B0604020202020204" pitchFamily="34" charset="0"/>
            </a:endParaRPr>
          </a:p>
          <a:p>
            <a:r>
              <a:rPr lang="vi-VN" sz="2800" dirty="0">
                <a:solidFill>
                  <a:srgbClr val="0000FF"/>
                </a:solidFill>
                <a:effectLst/>
                <a:latin typeface="+mj-lt"/>
                <a:ea typeface="Arial" panose="020B0604020202020204" pitchFamily="34" charset="0"/>
              </a:rPr>
              <a:t>Thời gian thực hiện sau 5 phút khi nhận nhiệm vụ. Sau khi làm xong, 1 nhóm lên trình bày, các nhóm còn lại đổi chéo và chấm điểm.</a:t>
            </a:r>
            <a:endParaRPr lang="en-US" sz="2800" dirty="0">
              <a:solidFill>
                <a:srgbClr val="0000FF"/>
              </a:solidFill>
              <a:latin typeface="+mj-lt"/>
            </a:endParaRPr>
          </a:p>
        </p:txBody>
      </p:sp>
      <p:sp>
        <p:nvSpPr>
          <p:cNvPr id="4" name="Rectangle 1">
            <a:extLst>
              <a:ext uri="{FF2B5EF4-FFF2-40B4-BE49-F238E27FC236}">
                <a16:creationId xmlns:a16="http://schemas.microsoft.com/office/drawing/2014/main" id="{2C64E343-C7FD-4626-91D2-8CF6E49C4368}"/>
              </a:ext>
            </a:extLst>
          </p:cNvPr>
          <p:cNvSpPr>
            <a:spLocks noChangeArrowheads="1"/>
          </p:cNvSpPr>
          <p:nvPr/>
        </p:nvSpPr>
        <p:spPr bwMode="auto">
          <a:xfrm>
            <a:off x="89338" y="1539765"/>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II. </a:t>
            </a:r>
            <a:r>
              <a:rPr lang="en-US" altLang="en-US" sz="2800" b="1" dirty="0">
                <a:solidFill>
                  <a:srgbClr val="C00000"/>
                </a:solidFill>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
        <p:nvSpPr>
          <p:cNvPr id="5" name="Hộp_Văn_Bản 7">
            <a:extLst>
              <a:ext uri="{FF2B5EF4-FFF2-40B4-BE49-F238E27FC236}">
                <a16:creationId xmlns:a16="http://schemas.microsoft.com/office/drawing/2014/main" id="{D6ABC316-7A05-4005-ABDF-43A84BAF197E}"/>
              </a:ext>
            </a:extLst>
          </p:cNvPr>
          <p:cNvSpPr txBox="1"/>
          <p:nvPr/>
        </p:nvSpPr>
        <p:spPr>
          <a:xfrm>
            <a:off x="207859" y="42812"/>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7" name="Rectangle 1">
            <a:extLst>
              <a:ext uri="{FF2B5EF4-FFF2-40B4-BE49-F238E27FC236}">
                <a16:creationId xmlns:a16="http://schemas.microsoft.com/office/drawing/2014/main" id="{5BF6B22D-D617-44B0-895B-910A05181F31}"/>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I. </a:t>
            </a:r>
            <a:r>
              <a:rPr lang="en-US" altLang="en-US" sz="2800" b="1" dirty="0">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pic>
        <p:nvPicPr>
          <p:cNvPr id="8" name="Shape 935">
            <a:extLst>
              <a:ext uri="{FF2B5EF4-FFF2-40B4-BE49-F238E27FC236}">
                <a16:creationId xmlns:a16="http://schemas.microsoft.com/office/drawing/2014/main" id="{5791C926-0771-41D1-ABFA-A9752E22E1D1}"/>
              </a:ext>
            </a:extLst>
          </p:cNvPr>
          <p:cNvPicPr/>
          <p:nvPr/>
        </p:nvPicPr>
        <p:blipFill>
          <a:blip r:embed="rId2"/>
          <a:stretch/>
        </p:blipFill>
        <p:spPr>
          <a:xfrm>
            <a:off x="488731" y="2326962"/>
            <a:ext cx="673440" cy="820607"/>
          </a:xfrm>
          <a:prstGeom prst="rect">
            <a:avLst/>
          </a:prstGeom>
        </p:spPr>
      </p:pic>
    </p:spTree>
    <p:extLst>
      <p:ext uri="{BB962C8B-B14F-4D97-AF65-F5344CB8AC3E}">
        <p14:creationId xmlns:p14="http://schemas.microsoft.com/office/powerpoint/2010/main" val="119449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D55759-8795-41A0-8776-520C5FA530CE}"/>
              </a:ext>
            </a:extLst>
          </p:cNvPr>
          <p:cNvGraphicFramePr>
            <a:graphicFrameLocks noGrp="1"/>
          </p:cNvGraphicFramePr>
          <p:nvPr>
            <p:extLst>
              <p:ext uri="{D42A27DB-BD31-4B8C-83A1-F6EECF244321}">
                <p14:modId xmlns:p14="http://schemas.microsoft.com/office/powerpoint/2010/main" val="1539862436"/>
              </p:ext>
            </p:extLst>
          </p:nvPr>
        </p:nvGraphicFramePr>
        <p:xfrm>
          <a:off x="215462" y="1855076"/>
          <a:ext cx="8728844" cy="4366050"/>
        </p:xfrm>
        <a:graphic>
          <a:graphicData uri="http://schemas.openxmlformats.org/drawingml/2006/table">
            <a:tbl>
              <a:tblPr firstRow="1" firstCol="1" bandRow="1">
                <a:tableStyleId>{5C22544A-7EE6-4342-B048-85BDC9FD1C3A}</a:tableStyleId>
              </a:tblPr>
              <a:tblGrid>
                <a:gridCol w="1603364">
                  <a:extLst>
                    <a:ext uri="{9D8B030D-6E8A-4147-A177-3AD203B41FA5}">
                      <a16:colId xmlns:a16="http://schemas.microsoft.com/office/drawing/2014/main" val="777190308"/>
                    </a:ext>
                  </a:extLst>
                </a:gridCol>
                <a:gridCol w="967950">
                  <a:extLst>
                    <a:ext uri="{9D8B030D-6E8A-4147-A177-3AD203B41FA5}">
                      <a16:colId xmlns:a16="http://schemas.microsoft.com/office/drawing/2014/main" val="2886169046"/>
                    </a:ext>
                  </a:extLst>
                </a:gridCol>
                <a:gridCol w="902232">
                  <a:extLst>
                    <a:ext uri="{9D8B030D-6E8A-4147-A177-3AD203B41FA5}">
                      <a16:colId xmlns:a16="http://schemas.microsoft.com/office/drawing/2014/main" val="1344518267"/>
                    </a:ext>
                  </a:extLst>
                </a:gridCol>
                <a:gridCol w="901324">
                  <a:extLst>
                    <a:ext uri="{9D8B030D-6E8A-4147-A177-3AD203B41FA5}">
                      <a16:colId xmlns:a16="http://schemas.microsoft.com/office/drawing/2014/main" val="4260620522"/>
                    </a:ext>
                  </a:extLst>
                </a:gridCol>
                <a:gridCol w="786607">
                  <a:extLst>
                    <a:ext uri="{9D8B030D-6E8A-4147-A177-3AD203B41FA5}">
                      <a16:colId xmlns:a16="http://schemas.microsoft.com/office/drawing/2014/main" val="3598259891"/>
                    </a:ext>
                  </a:extLst>
                </a:gridCol>
                <a:gridCol w="1306790">
                  <a:extLst>
                    <a:ext uri="{9D8B030D-6E8A-4147-A177-3AD203B41FA5}">
                      <a16:colId xmlns:a16="http://schemas.microsoft.com/office/drawing/2014/main" val="2060918390"/>
                    </a:ext>
                  </a:extLst>
                </a:gridCol>
                <a:gridCol w="825001">
                  <a:extLst>
                    <a:ext uri="{9D8B030D-6E8A-4147-A177-3AD203B41FA5}">
                      <a16:colId xmlns:a16="http://schemas.microsoft.com/office/drawing/2014/main" val="1238902953"/>
                    </a:ext>
                  </a:extLst>
                </a:gridCol>
                <a:gridCol w="717788">
                  <a:extLst>
                    <a:ext uri="{9D8B030D-6E8A-4147-A177-3AD203B41FA5}">
                      <a16:colId xmlns:a16="http://schemas.microsoft.com/office/drawing/2014/main" val="4146985705"/>
                    </a:ext>
                  </a:extLst>
                </a:gridCol>
                <a:gridCol w="717788">
                  <a:extLst>
                    <a:ext uri="{9D8B030D-6E8A-4147-A177-3AD203B41FA5}">
                      <a16:colId xmlns:a16="http://schemas.microsoft.com/office/drawing/2014/main" val="2229470512"/>
                    </a:ext>
                  </a:extLst>
                </a:gridCol>
              </a:tblGrid>
              <a:tr h="881205">
                <a:tc>
                  <a:txBody>
                    <a:bodyPr/>
                    <a:lstStyle/>
                    <a:p>
                      <a:pPr algn="ctr">
                        <a:lnSpc>
                          <a:spcPct val="107000"/>
                        </a:lnSpc>
                        <a:spcBef>
                          <a:spcPts val="600"/>
                        </a:spcBef>
                        <a:spcAft>
                          <a:spcPts val="600"/>
                        </a:spcAft>
                      </a:pPr>
                      <a:r>
                        <a:rPr lang="vi-VN" sz="2000" dirty="0">
                          <a:effectLst/>
                          <a:latin typeface="+mj-lt"/>
                        </a:rPr>
                        <a:t>         </a:t>
                      </a:r>
                      <a:r>
                        <a:rPr lang="en-US" sz="2000" dirty="0" err="1">
                          <a:effectLst/>
                          <a:latin typeface="+mj-lt"/>
                        </a:rPr>
                        <a:t>Tính</a:t>
                      </a:r>
                      <a:r>
                        <a:rPr lang="en-US" sz="2000" dirty="0">
                          <a:effectLst/>
                          <a:latin typeface="+mj-lt"/>
                        </a:rPr>
                        <a:t> </a:t>
                      </a:r>
                      <a:r>
                        <a:rPr lang="en-US" sz="2000" dirty="0" err="1">
                          <a:effectLst/>
                          <a:latin typeface="+mj-lt"/>
                        </a:rPr>
                        <a:t>chất</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dirty="0" err="1">
                          <a:effectLst/>
                          <a:latin typeface="+mj-lt"/>
                        </a:rPr>
                        <a:t>Cứng</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Dẻo</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Giòn</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Đàn hồi</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Dẫn điện, nhiệt tốt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Dễ cháy</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Bị gỉ</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Bị ăn mòn</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0334411"/>
                  </a:ext>
                </a:extLst>
              </a:tr>
              <a:tr h="901197">
                <a:tc>
                  <a:txBody>
                    <a:bodyPr/>
                    <a:lstStyle/>
                    <a:p>
                      <a:pPr>
                        <a:lnSpc>
                          <a:spcPct val="107000"/>
                        </a:lnSpc>
                        <a:spcBef>
                          <a:spcPts val="600"/>
                        </a:spcBef>
                        <a:spcAft>
                          <a:spcPts val="600"/>
                        </a:spcAft>
                      </a:pPr>
                      <a:r>
                        <a:rPr lang="en-US" sz="2000">
                          <a:effectLst/>
                          <a:latin typeface="+mj-lt"/>
                        </a:rPr>
                        <a:t>Vật liệu</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4501726"/>
                  </a:ext>
                </a:extLst>
              </a:tr>
              <a:tr h="430608">
                <a:tc>
                  <a:txBody>
                    <a:bodyPr/>
                    <a:lstStyle/>
                    <a:p>
                      <a:pPr>
                        <a:lnSpc>
                          <a:spcPct val="107000"/>
                        </a:lnSpc>
                        <a:spcBef>
                          <a:spcPts val="600"/>
                        </a:spcBef>
                        <a:spcAft>
                          <a:spcPts val="600"/>
                        </a:spcAft>
                      </a:pPr>
                      <a:r>
                        <a:rPr lang="en-US" sz="2000">
                          <a:effectLst/>
                          <a:latin typeface="+mj-lt"/>
                        </a:rPr>
                        <a:t>Kim loại</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216520"/>
                  </a:ext>
                </a:extLst>
              </a:tr>
              <a:tr h="430608">
                <a:tc>
                  <a:txBody>
                    <a:bodyPr/>
                    <a:lstStyle/>
                    <a:p>
                      <a:pPr>
                        <a:lnSpc>
                          <a:spcPct val="107000"/>
                        </a:lnSpc>
                        <a:spcBef>
                          <a:spcPts val="600"/>
                        </a:spcBef>
                        <a:spcAft>
                          <a:spcPts val="600"/>
                        </a:spcAft>
                      </a:pPr>
                      <a:r>
                        <a:rPr lang="en-US" sz="2000">
                          <a:effectLst/>
                          <a:latin typeface="+mj-lt"/>
                        </a:rPr>
                        <a:t>Cao su</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415366"/>
                  </a:ext>
                </a:extLst>
              </a:tr>
              <a:tr h="430608">
                <a:tc>
                  <a:txBody>
                    <a:bodyPr/>
                    <a:lstStyle/>
                    <a:p>
                      <a:pPr>
                        <a:lnSpc>
                          <a:spcPct val="107000"/>
                        </a:lnSpc>
                        <a:spcBef>
                          <a:spcPts val="600"/>
                        </a:spcBef>
                        <a:spcAft>
                          <a:spcPts val="600"/>
                        </a:spcAft>
                      </a:pPr>
                      <a:r>
                        <a:rPr lang="en-US" sz="2000">
                          <a:effectLst/>
                          <a:latin typeface="+mj-lt"/>
                        </a:rPr>
                        <a:t>Nhựa</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182616"/>
                  </a:ext>
                </a:extLst>
              </a:tr>
              <a:tr h="430608">
                <a:tc>
                  <a:txBody>
                    <a:bodyPr/>
                    <a:lstStyle/>
                    <a:p>
                      <a:pPr>
                        <a:lnSpc>
                          <a:spcPct val="107000"/>
                        </a:lnSpc>
                        <a:spcBef>
                          <a:spcPts val="600"/>
                        </a:spcBef>
                        <a:spcAft>
                          <a:spcPts val="600"/>
                        </a:spcAft>
                      </a:pPr>
                      <a:r>
                        <a:rPr lang="en-US" sz="2000">
                          <a:effectLst/>
                          <a:latin typeface="+mj-lt"/>
                        </a:rPr>
                        <a:t>Gỗ</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dirty="0">
                          <a:effectLst/>
                          <a:latin typeface="+mj-lt"/>
                        </a:rPr>
                        <a:t> </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9304182"/>
                  </a:ext>
                </a:extLst>
              </a:tr>
              <a:tr h="430608">
                <a:tc>
                  <a:txBody>
                    <a:bodyPr/>
                    <a:lstStyle/>
                    <a:p>
                      <a:pPr>
                        <a:lnSpc>
                          <a:spcPct val="107000"/>
                        </a:lnSpc>
                        <a:spcBef>
                          <a:spcPts val="600"/>
                        </a:spcBef>
                        <a:spcAft>
                          <a:spcPts val="600"/>
                        </a:spcAft>
                      </a:pPr>
                      <a:r>
                        <a:rPr lang="en-US" sz="2000">
                          <a:effectLst/>
                          <a:latin typeface="+mj-lt"/>
                        </a:rPr>
                        <a:t>Thủy tinh</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7066551"/>
                  </a:ext>
                </a:extLst>
              </a:tr>
              <a:tr h="430608">
                <a:tc>
                  <a:txBody>
                    <a:bodyPr/>
                    <a:lstStyle/>
                    <a:p>
                      <a:pPr>
                        <a:lnSpc>
                          <a:spcPct val="107000"/>
                        </a:lnSpc>
                        <a:spcBef>
                          <a:spcPts val="600"/>
                        </a:spcBef>
                        <a:spcAft>
                          <a:spcPts val="600"/>
                        </a:spcAft>
                      </a:pPr>
                      <a:r>
                        <a:rPr lang="en-US" sz="2000" dirty="0" err="1">
                          <a:effectLst/>
                          <a:latin typeface="+mj-lt"/>
                        </a:rPr>
                        <a:t>Gốm</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dirty="0">
                          <a:effectLst/>
                          <a:latin typeface="+mj-lt"/>
                        </a:rPr>
                        <a:t> </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557797"/>
                  </a:ext>
                </a:extLst>
              </a:tr>
            </a:tbl>
          </a:graphicData>
        </a:graphic>
      </p:graphicFrame>
      <p:sp>
        <p:nvSpPr>
          <p:cNvPr id="3" name="Rectangle 1">
            <a:extLst>
              <a:ext uri="{FF2B5EF4-FFF2-40B4-BE49-F238E27FC236}">
                <a16:creationId xmlns:a16="http://schemas.microsoft.com/office/drawing/2014/main" id="{05CDD1F1-BEC2-4BED-B622-AB941C2E6876}"/>
              </a:ext>
            </a:extLst>
          </p:cNvPr>
          <p:cNvSpPr>
            <a:spLocks noChangeArrowheads="1"/>
          </p:cNvSpPr>
          <p:nvPr/>
        </p:nvSpPr>
        <p:spPr bwMode="auto">
          <a:xfrm>
            <a:off x="291095" y="355784"/>
            <a:ext cx="62251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Phiếu học tập 3</a:t>
            </a:r>
            <a:endParaRPr kumimoji="0" lang="en-US" altLang="en-US" sz="2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Một số tính chất và ứng dụng của vật  liệu</a:t>
            </a:r>
            <a:endParaRPr kumimoji="0" lang="vi-VN" altLang="en-US" sz="2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742746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391</TotalTime>
  <Words>2513</Words>
  <PresentationFormat>On-screen Show (4:3)</PresentationFormat>
  <Paragraphs>386</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sao khuê</dc:creator>
  <dcterms:created xsi:type="dcterms:W3CDTF">2021-08-03T14:36:59Z</dcterms:created>
  <dcterms:modified xsi:type="dcterms:W3CDTF">2021-08-18T08:41:30Z</dcterms:modified>
</cp:coreProperties>
</file>