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6" r:id="rId6"/>
    <p:sldId id="267" r:id="rId7"/>
    <p:sldId id="268" r:id="rId8"/>
    <p:sldId id="269" r:id="rId9"/>
    <p:sldId id="259" r:id="rId10"/>
    <p:sldId id="260" r:id="rId11"/>
    <p:sldId id="262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3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0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05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24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191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615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106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227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75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77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7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96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462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61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3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7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4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0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3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5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9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09E07-815C-4713-85A3-D546DD737D6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C5BD9-82C0-41B0-8EA3-393C614B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1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9FA83-9368-483C-8719-07EDDFF0B0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09FC8-59AE-4A9D-A96F-5BB9EF9665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43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785" y="0"/>
            <a:ext cx="11410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1: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Quê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hương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nước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Đức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B.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Thụy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Sĩ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C. I-ta-li-a.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Pháp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2785" y="954107"/>
            <a:ext cx="119143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2: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rộng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khắp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Châu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Âu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khoảng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thời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gian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kỉ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 - XI                               B.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kỉ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XII - XIII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kỉ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XIV - XVII              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kỉ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XII-  XVIII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784" y="2742272"/>
            <a:ext cx="115552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3: Ai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mở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đầu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Đan-tê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B.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-ken-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lăng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giơ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-ô-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-xi            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Xéc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-van-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téc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785" y="4127267"/>
            <a:ext cx="1205921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endParaRPr lang="en-US" sz="2400" b="1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4: 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Điều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kiện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giúp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thể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lan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rộng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khắp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hâu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Âu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4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87680" marR="30480" indent="-45720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buAutoNum type="alphaUcPeriod"/>
            </a:pP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Chế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kiến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chuyên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chế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sụp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đổ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khắp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châu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Âu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Hi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Lạp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Rôma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khôi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Chủ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tư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nhiều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thành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phố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quốc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thống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nhất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Sự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thống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trị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thần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thờ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Chúa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563762" y="495503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283668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-1" y="3177750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-2" y="5484545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2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64" y="103283"/>
            <a:ext cx="114918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16: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“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Ông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chứng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minh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tâm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hệ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hành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chúng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ta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Mặt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Trời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Trái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Đất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tự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xoay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xung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trục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nó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xoay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xung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Mặt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Trời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”.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Ông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Cô-péc-ních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                    B.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-li-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Đê-các-tơ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-ô-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-xi.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63" y="2566705"/>
            <a:ext cx="118177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17: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“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Ông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rằng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Mặt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Trời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phải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tâm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vũ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trụ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chỉ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vô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thái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dương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hệ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”.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Ông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Cô-péc-ních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B.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Bru-nô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Đê-các-tơ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-li-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63" y="4276994"/>
            <a:ext cx="11817791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18: 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nhà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góp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phần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cách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nhìn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Trái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Đất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vũ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trụ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chống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lại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thủ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Thiên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Chúa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endParaRPr lang="en-US" sz="24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Sếch-xpia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Bru-nô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Cô-péc-ních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     B.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Cô-péc-ních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Bru-nô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-li-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Bru-nô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-li-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-ken-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lăng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    D.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Đan-tê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Cô-péc-ních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-li-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1423318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50194" y="3493096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60197" y="5275733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6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8174" y="182568"/>
            <a:ext cx="1171820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19: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400" b="1" i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phản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ánh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kĩ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thuật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Củng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Chúa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Âu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lịch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Tây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Âu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8173" y="2664974"/>
            <a:ext cx="117182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20: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Ý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Lật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đổ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Âu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tưởng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đấu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Âu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35390" y="1201673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399" y="2989838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7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961" y="144698"/>
            <a:ext cx="11914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5: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diễn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khoảng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thời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gian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kỉ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XV – XVII                               B. </a:t>
            </a: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Đầu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kỉ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XIV – XVII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Giữa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kỉ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XIV-XVII               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Cuối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kỉ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XIV – XVII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2961" y="1829432"/>
            <a:ext cx="117996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6: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diễn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xuất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nguyên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nhân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đây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Ảnh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hưởng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lưu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triết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ánh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sáng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Pháp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Kitô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kìm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hãm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sự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Giai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cấp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tư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sản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lực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tế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lại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chưa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địa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vị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tương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ứng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D. Con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bước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đầu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nhận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chất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giới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2961" y="4438182"/>
            <a:ext cx="120290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7: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nhà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lớn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thời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kì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đánh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4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“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khổng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lồ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”.                  B. “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sáng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tạo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“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vĩ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đại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”.                       D. “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tài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năng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62802" y="991313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0" y="2548313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-1" y="5156376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5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640" y="157164"/>
            <a:ext cx="11914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8: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Nội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dung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4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òi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cải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tạo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kiến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phê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hê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kiến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nhiên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hê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nhiên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hê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kiến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trị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640" y="1995457"/>
            <a:ext cx="1184495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9: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Đại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diện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tiêu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biểu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nhất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lĩnh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vực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Rem-bran                               B. Van-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Gốc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-vi-tan                       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-ô-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-xi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571" y="4215836"/>
            <a:ext cx="119083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10: 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Bức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Giô-công-đơ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(hay Mona Lisa)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kiệt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endParaRPr lang="en-US" sz="2800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-ken-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lăng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                    B.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Cô-péc-ních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endParaRPr lang="en-US" sz="28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-li-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                       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-ô-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-xi.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897358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223849" y="3552789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02860" y="6004001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9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176" y="296725"/>
            <a:ext cx="11651030" cy="542584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howcard Gothic" panose="04020904020102020604" pitchFamily="82" charset="0"/>
              </a:rPr>
              <a:t/>
            </a:r>
            <a:br>
              <a:rPr lang="en-US" dirty="0" smtClean="0">
                <a:latin typeface="Showcard Gothic" panose="04020904020102020604" pitchFamily="82" charset="0"/>
              </a:rPr>
            </a:br>
            <a:r>
              <a:rPr lang="vi-VN" dirty="0" smtClean="0"/>
              <a:t>A</a:t>
            </a:r>
            <a:r>
              <a:rPr lang="vi-VN" dirty="0"/>
              <a:t>. Nhà </a:t>
            </a:r>
            <a:r>
              <a:rPr lang="en-US" dirty="0" err="1" smtClean="0"/>
              <a:t>văn</a:t>
            </a:r>
            <a:r>
              <a:rPr lang="en-US" dirty="0" smtClean="0"/>
              <a:t>,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vi-VN" dirty="0" smtClean="0"/>
              <a:t>thơ</a:t>
            </a:r>
            <a:r>
              <a:rPr lang="vi-VN" dirty="0"/>
              <a:t/>
            </a:r>
            <a:br>
              <a:rPr lang="vi-VN" dirty="0"/>
            </a:br>
            <a:r>
              <a:rPr lang="vi-VN" dirty="0"/>
              <a:t>B. Nhạc sĩ</a:t>
            </a:r>
            <a:br>
              <a:rPr lang="vi-VN" dirty="0"/>
            </a:br>
            <a:r>
              <a:rPr lang="vi-VN" dirty="0"/>
              <a:t>C. Họa sĩ</a:t>
            </a:r>
            <a:br>
              <a:rPr lang="vi-VN" dirty="0"/>
            </a:br>
            <a:r>
              <a:rPr lang="vi-VN" dirty="0"/>
              <a:t>D.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điêu</a:t>
            </a:r>
            <a:r>
              <a:rPr lang="en-US" dirty="0" smtClean="0"/>
              <a:t> </a:t>
            </a:r>
            <a:r>
              <a:rPr lang="en-US" dirty="0" err="1" smtClean="0"/>
              <a:t>khắc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81176" y="4913258"/>
            <a:ext cx="273902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4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Đáp án: </a:t>
            </a:r>
            <a:endParaRPr kumimoji="0" lang="en-US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3566" y="781176"/>
            <a:ext cx="23278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Showcard Gothic" panose="04020904020102020604" pitchFamily="82" charset="0"/>
              </a:rPr>
              <a:t>Câu hỏi</a:t>
            </a:r>
            <a:endParaRPr lang="en-US" sz="4400">
              <a:solidFill>
                <a:prstClr val="black"/>
              </a:solidFill>
              <a:latin typeface="Showcard Gothic" panose="04020904020102020604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084" y="1384727"/>
            <a:ext cx="65589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1.</a:t>
            </a:r>
            <a:r>
              <a:rPr lang="vi-VN" sz="3600" b="1" dirty="0">
                <a:solidFill>
                  <a:prstClr val="black"/>
                </a:solidFill>
              </a:rPr>
              <a:t> William Shakespeare là ai?</a:t>
            </a:r>
            <a:r>
              <a:rPr lang="vi-VN" sz="3600" dirty="0">
                <a:solidFill>
                  <a:prstClr val="black"/>
                </a:solidFill>
              </a:rPr>
              <a:t/>
            </a:r>
            <a:br>
              <a:rPr lang="vi-VN" sz="3600" dirty="0">
                <a:solidFill>
                  <a:prstClr val="black"/>
                </a:solidFill>
              </a:rPr>
            </a:br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1447" y="4953129"/>
            <a:ext cx="526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prstClr val="black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236242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176" y="296725"/>
            <a:ext cx="11651030" cy="5425845"/>
          </a:xfrm>
        </p:spPr>
        <p:txBody>
          <a:bodyPr>
            <a:normAutofit/>
          </a:bodyPr>
          <a:lstStyle/>
          <a:p>
            <a:r>
              <a:rPr lang="en-US" smtClean="0">
                <a:latin typeface="Showcard Gothic" panose="04020904020102020604" pitchFamily="82" charset="0"/>
              </a:rPr>
              <a:t/>
            </a:r>
            <a:br>
              <a:rPr lang="en-US" smtClean="0">
                <a:latin typeface="Showcard Gothic" panose="04020904020102020604" pitchFamily="82" charset="0"/>
              </a:rPr>
            </a:br>
            <a:r>
              <a:rPr lang="vi-VN" smtClean="0"/>
              <a:t>A.</a:t>
            </a:r>
            <a:r>
              <a:rPr lang="en-US" smtClean="0"/>
              <a:t/>
            </a:r>
            <a:br>
              <a:rPr lang="en-US" smtClean="0"/>
            </a:br>
            <a:r>
              <a:rPr lang="vi-VN" smtClean="0"/>
              <a:t>B.</a:t>
            </a:r>
            <a:r>
              <a:rPr lang="vi-VN"/>
              <a:t/>
            </a:r>
            <a:br>
              <a:rPr lang="vi-VN"/>
            </a:br>
            <a:r>
              <a:rPr lang="vi-VN"/>
              <a:t>C</a:t>
            </a:r>
            <a:r>
              <a:rPr lang="vi-VN" smtClean="0"/>
              <a:t>. </a:t>
            </a:r>
            <a:r>
              <a:rPr lang="vi-VN"/>
              <a:t/>
            </a:r>
            <a:br>
              <a:rPr lang="vi-VN"/>
            </a:br>
            <a:r>
              <a:rPr lang="vi-VN"/>
              <a:t>D. 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81176" y="4913258"/>
            <a:ext cx="273902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4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Đáp án: </a:t>
            </a:r>
            <a:endParaRPr kumimoji="0" lang="en-US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3566" y="781176"/>
            <a:ext cx="23278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Showcard Gothic" panose="04020904020102020604" pitchFamily="82" charset="0"/>
              </a:rPr>
              <a:t>Câu hỏi</a:t>
            </a:r>
            <a:endParaRPr lang="en-US" sz="4400">
              <a:solidFill>
                <a:prstClr val="black"/>
              </a:solidFill>
              <a:latin typeface="Showcard Gothic" panose="04020904020102020604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676" y="1454528"/>
            <a:ext cx="9660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prstClr val="black"/>
                </a:solidFill>
              </a:rPr>
              <a:t>2.Shakespeare nổi tiếng với thể loại văn học nào?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1447" y="4953129"/>
            <a:ext cx="40687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>
                <a:solidFill>
                  <a:prstClr val="black"/>
                </a:solidFill>
              </a:rPr>
              <a:t>B. Thơ và kịch</a:t>
            </a:r>
            <a:endParaRPr lang="en-US" sz="4400" b="1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5056" y="1981505"/>
            <a:ext cx="30310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 ngắn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5056" y="2624926"/>
            <a:ext cx="2895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>
                <a:solidFill>
                  <a:prstClr val="black"/>
                </a:solidFill>
                <a:latin typeface="Times New Roman" panose="02020603050405020304" pitchFamily="18" charset="0"/>
              </a:rPr>
              <a:t>Thơ và kịch</a:t>
            </a:r>
            <a:endParaRPr lang="en-US" sz="4400">
              <a:solidFill>
                <a:prstClr val="black"/>
              </a:solidFill>
              <a:latin typeface="Calibri Light" panose="020F03020202040302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5056" y="3182452"/>
            <a:ext cx="27924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thuyết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51179" y="3739161"/>
            <a:ext cx="18918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Tạp chí</a:t>
            </a:r>
            <a:endParaRPr lang="en-US" sz="44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36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176" y="296725"/>
            <a:ext cx="11651030" cy="5425845"/>
          </a:xfrm>
        </p:spPr>
        <p:txBody>
          <a:bodyPr>
            <a:normAutofit/>
          </a:bodyPr>
          <a:lstStyle/>
          <a:p>
            <a:r>
              <a:rPr lang="en-US" smtClean="0">
                <a:latin typeface="Showcard Gothic" panose="04020904020102020604" pitchFamily="82" charset="0"/>
              </a:rPr>
              <a:t/>
            </a:r>
            <a:br>
              <a:rPr lang="en-US" smtClean="0">
                <a:latin typeface="Showcard Gothic" panose="04020904020102020604" pitchFamily="82" charset="0"/>
              </a:rPr>
            </a:br>
            <a:r>
              <a:rPr lang="vi-VN" smtClean="0"/>
              <a:t>A.</a:t>
            </a:r>
            <a:r>
              <a:rPr lang="en-US" smtClean="0"/>
              <a:t/>
            </a:r>
            <a:br>
              <a:rPr lang="en-US" smtClean="0"/>
            </a:br>
            <a:r>
              <a:rPr lang="vi-VN" smtClean="0"/>
              <a:t>B.</a:t>
            </a:r>
            <a:r>
              <a:rPr lang="vi-VN"/>
              <a:t/>
            </a:r>
            <a:br>
              <a:rPr lang="vi-VN"/>
            </a:br>
            <a:r>
              <a:rPr lang="vi-VN"/>
              <a:t>C</a:t>
            </a:r>
            <a:r>
              <a:rPr lang="vi-VN" smtClean="0"/>
              <a:t>. </a:t>
            </a:r>
            <a:r>
              <a:rPr lang="vi-VN"/>
              <a:t/>
            </a:r>
            <a:br>
              <a:rPr lang="vi-VN"/>
            </a:br>
            <a:r>
              <a:rPr lang="vi-VN"/>
              <a:t>D. 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81176" y="4913258"/>
            <a:ext cx="273902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4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Đáp án: </a:t>
            </a:r>
            <a:endParaRPr kumimoji="0" lang="en-US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3566" y="781176"/>
            <a:ext cx="23278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Showcard Gothic" panose="04020904020102020604" pitchFamily="82" charset="0"/>
              </a:rPr>
              <a:t>Câu hỏi</a:t>
            </a:r>
            <a:endParaRPr lang="en-US" sz="4400">
              <a:solidFill>
                <a:prstClr val="black"/>
              </a:solidFill>
              <a:latin typeface="Showcard Gothic" panose="04020904020102020604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676" y="1454528"/>
            <a:ext cx="9660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</a:rPr>
              <a:t>3</a:t>
            </a:r>
            <a:r>
              <a:rPr lang="en-US" sz="3600" b="1" dirty="0">
                <a:solidFill>
                  <a:prstClr val="black"/>
                </a:solidFill>
              </a:rPr>
              <a:t>.Shakespeare </a:t>
            </a:r>
            <a:r>
              <a:rPr lang="en-US" sz="3600" b="1" dirty="0" err="1">
                <a:solidFill>
                  <a:prstClr val="black"/>
                </a:solidFill>
              </a:rPr>
              <a:t>nổi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tiếng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với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thể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loại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văn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học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nào</a:t>
            </a:r>
            <a:r>
              <a:rPr lang="en-US" sz="36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1447" y="4953129"/>
            <a:ext cx="40687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>
                <a:solidFill>
                  <a:prstClr val="black"/>
                </a:solidFill>
              </a:rPr>
              <a:t>B. Thơ và kịch</a:t>
            </a:r>
            <a:endParaRPr lang="en-US" sz="4400" b="1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5056" y="1981505"/>
            <a:ext cx="30310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 ngắn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5056" y="2624926"/>
            <a:ext cx="2895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>
                <a:solidFill>
                  <a:prstClr val="black"/>
                </a:solidFill>
                <a:latin typeface="Times New Roman" panose="02020603050405020304" pitchFamily="18" charset="0"/>
              </a:rPr>
              <a:t>Thơ và kịch</a:t>
            </a:r>
            <a:endParaRPr lang="en-US" sz="4400">
              <a:solidFill>
                <a:prstClr val="black"/>
              </a:solidFill>
              <a:latin typeface="Calibri Light" panose="020F03020202040302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5056" y="3182452"/>
            <a:ext cx="27924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thuyết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51179" y="3739161"/>
            <a:ext cx="18918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Tạp chí</a:t>
            </a:r>
            <a:endParaRPr lang="en-US" sz="44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08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176" y="296725"/>
            <a:ext cx="11651030" cy="5425845"/>
          </a:xfrm>
        </p:spPr>
        <p:txBody>
          <a:bodyPr>
            <a:normAutofit/>
          </a:bodyPr>
          <a:lstStyle/>
          <a:p>
            <a:r>
              <a:rPr lang="en-US" smtClean="0">
                <a:latin typeface="Showcard Gothic" panose="04020904020102020604" pitchFamily="82" charset="0"/>
              </a:rPr>
              <a:t/>
            </a:r>
            <a:br>
              <a:rPr lang="en-US" smtClean="0">
                <a:latin typeface="Showcard Gothic" panose="04020904020102020604" pitchFamily="82" charset="0"/>
              </a:rPr>
            </a:br>
            <a:r>
              <a:rPr lang="vi-VN" smtClean="0"/>
              <a:t>A.</a:t>
            </a:r>
            <a:r>
              <a:rPr lang="en-US" smtClean="0"/>
              <a:t/>
            </a:r>
            <a:br>
              <a:rPr lang="en-US" smtClean="0"/>
            </a:br>
            <a:r>
              <a:rPr lang="vi-VN" smtClean="0"/>
              <a:t>B.</a:t>
            </a:r>
            <a:r>
              <a:rPr lang="vi-VN"/>
              <a:t/>
            </a:r>
            <a:br>
              <a:rPr lang="vi-VN"/>
            </a:br>
            <a:r>
              <a:rPr lang="vi-VN"/>
              <a:t>C</a:t>
            </a:r>
            <a:r>
              <a:rPr lang="vi-VN" smtClean="0"/>
              <a:t>. </a:t>
            </a:r>
            <a:r>
              <a:rPr lang="vi-VN"/>
              <a:t/>
            </a:r>
            <a:br>
              <a:rPr lang="vi-VN"/>
            </a:br>
            <a:r>
              <a:rPr lang="vi-VN"/>
              <a:t>D. 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81176" y="4913258"/>
            <a:ext cx="273902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4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Đáp án: </a:t>
            </a:r>
            <a:endParaRPr kumimoji="0" lang="en-US" alt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3566" y="781176"/>
            <a:ext cx="23278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Showcard Gothic" panose="04020904020102020604" pitchFamily="82" charset="0"/>
              </a:rPr>
              <a:t>Câu hỏi</a:t>
            </a:r>
            <a:endParaRPr lang="en-US" sz="4400">
              <a:solidFill>
                <a:prstClr val="black"/>
              </a:solidFill>
              <a:latin typeface="Showcard Gothic" panose="04020904020102020604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3566" y="1386018"/>
            <a:ext cx="9761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prstClr val="black"/>
                </a:solidFill>
              </a:rPr>
              <a:t>3.</a:t>
            </a:r>
            <a:r>
              <a:rPr lang="vi-VN" sz="2400" b="1">
                <a:solidFill>
                  <a:prstClr val="black"/>
                </a:solidFill>
              </a:rPr>
              <a:t>Vở </a:t>
            </a:r>
            <a:r>
              <a:rPr lang="vi-VN" sz="2400" b="1">
                <a:solidFill>
                  <a:prstClr val="black"/>
                </a:solidFill>
              </a:rPr>
              <a:t>kịch nào dưới đây là một trong những tác </a:t>
            </a:r>
            <a:r>
              <a:rPr lang="vi-VN" sz="2400" b="1">
                <a:solidFill>
                  <a:prstClr val="black"/>
                </a:solidFill>
              </a:rPr>
              <a:t>phẩm</a:t>
            </a:r>
            <a:r>
              <a:rPr lang="en-US" sz="2400" b="1">
                <a:solidFill>
                  <a:prstClr val="black"/>
                </a:solidFill>
              </a:rPr>
              <a:t> bi</a:t>
            </a:r>
            <a:r>
              <a:rPr lang="vi-VN" sz="2400" b="1">
                <a:solidFill>
                  <a:prstClr val="black"/>
                </a:solidFill>
              </a:rPr>
              <a:t> </a:t>
            </a:r>
            <a:r>
              <a:rPr lang="vi-VN" sz="2400" b="1">
                <a:solidFill>
                  <a:prstClr val="black"/>
                </a:solidFill>
              </a:rPr>
              <a:t>kịch nổi tiếng của Shakespeare?</a:t>
            </a:r>
            <a:endParaRPr lang="en-US" sz="2400" b="1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5056" y="1981505"/>
            <a:ext cx="45348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đêm ở Verona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5056" y="2624926"/>
            <a:ext cx="44614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Giấc mộng đêm hè</a:t>
            </a:r>
            <a:endParaRPr lang="en-US" sz="44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5056" y="3182452"/>
            <a:ext cx="72923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Cơn giận của một người đàn bà</a:t>
            </a:r>
            <a:endParaRPr lang="en-US" sz="44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51179" y="3739161"/>
            <a:ext cx="3852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Romeo và Juliet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51447" y="4958084"/>
            <a:ext cx="43709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prstClr val="black"/>
                </a:solidFill>
              </a:rPr>
              <a:t>D.Romeo và Juliet</a:t>
            </a:r>
            <a:endParaRPr lang="en-US" sz="4400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88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104" y="187044"/>
            <a:ext cx="119354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11:  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Đỉnh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nghệ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thuật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gắn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tên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tuổi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nổi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tiếng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Lê-nô-na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-xi,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Xéc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-van-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téc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    B.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-ken-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lăng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Đan-tê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-ô-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-xi,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-ken-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lăng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Đan-tê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Xéc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-van-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téc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7104" y="1961523"/>
            <a:ext cx="119354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12: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Sếch-xpia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-ô-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đơ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-xi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“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khổng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lồ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trên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lĩnh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vực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vũ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trụ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            B.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Toán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điêu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khắc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Triết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                        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hội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246" y="3615149"/>
            <a:ext cx="1188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13: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Vì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hưng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đánh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“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Cuộc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mạng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tiến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bộ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vĩ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đại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”?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cuộc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đấu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khai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đầu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tiênTư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sản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chống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tàn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Mở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vùng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mới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con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mới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dân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tộc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mới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trường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giới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mở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rộng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thúc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đẩy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hàng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hải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quốc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Thúc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đẩy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khủng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hoảng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tan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rã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chủ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nghĩa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tư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châu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Âu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90534" y="1205768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116023" y="2980247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0533" y="4495373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7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212" y="203750"/>
            <a:ext cx="117182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14: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Bức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trên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vòm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nhà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thờ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Xích-xtin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Va-ti-căng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họa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sĩ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4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-ô-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-xi                                     B.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Mác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-tin Lu-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thơ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-ken-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lăng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D.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-li-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lê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 descr="https://thethaovanhoa.mediacdn.vn/2015/10/30/11/28/sistinechape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533" y="1404079"/>
            <a:ext cx="8781861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22906" y="5074514"/>
            <a:ext cx="1160050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15: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Bức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tranh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Mô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-Li-da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đang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cất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giữ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tàng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 </a:t>
            </a: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 Louvre (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Pháp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).               B. Florence (Ý)           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Va-ti-căng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                 D. Barcelona (TBN)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-24144" y="945475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5212" y="5982455"/>
            <a:ext cx="679011" cy="4586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5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224</Words>
  <Application>Microsoft Office PowerPoint</Application>
  <PresentationFormat>Widescreen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Showcard Gothic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 A. Nhà văn, nhà thơ B. Nhạc sĩ C. Họa sĩ D. Nhà điêu khắc.</vt:lpstr>
      <vt:lpstr> A. B. C.  D. </vt:lpstr>
      <vt:lpstr> A. B. C.  D. </vt:lpstr>
      <vt:lpstr> A. B. C.  D.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7</cp:revision>
  <dcterms:created xsi:type="dcterms:W3CDTF">2024-10-15T06:00:27Z</dcterms:created>
  <dcterms:modified xsi:type="dcterms:W3CDTF">2024-10-15T06:53:16Z</dcterms:modified>
</cp:coreProperties>
</file>