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7" r:id="rId4"/>
    <p:sldId id="258" r:id="rId5"/>
    <p:sldId id="266" r:id="rId6"/>
    <p:sldId id="267" r:id="rId7"/>
    <p:sldId id="268" r:id="rId8"/>
    <p:sldId id="269" r:id="rId9"/>
    <p:sldId id="259" r:id="rId10"/>
    <p:sldId id="260" r:id="rId11"/>
    <p:sldId id="262" r:id="rId12"/>
    <p:sldId id="265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0" d="100"/>
          <a:sy n="70" d="100"/>
        </p:scale>
        <p:origin x="508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09E07-815C-4713-85A3-D546DD737D68}" type="datetimeFigureOut">
              <a:rPr lang="en-US" smtClean="0"/>
              <a:t>10/15/2024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C5BD9-82C0-41B0-8EA3-393C614B4F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79380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09E07-815C-4713-85A3-D546DD737D68}" type="datetimeFigureOut">
              <a:rPr lang="en-US" smtClean="0"/>
              <a:t>10/15/2024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C5BD9-82C0-41B0-8EA3-393C614B4F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5056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09E07-815C-4713-85A3-D546DD737D68}" type="datetimeFigureOut">
              <a:rPr lang="en-US" smtClean="0"/>
              <a:t>10/15/2024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C5BD9-82C0-41B0-8EA3-393C614B4F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97057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9FA83-9368-483C-8719-07EDDFF0B0E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09FC8-59AE-4A9D-A96F-5BB9EF9665C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72406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9FA83-9368-483C-8719-07EDDFF0B0E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09FC8-59AE-4A9D-A96F-5BB9EF9665C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519144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9FA83-9368-483C-8719-07EDDFF0B0E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09FC8-59AE-4A9D-A96F-5BB9EF9665C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66154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9FA83-9368-483C-8719-07EDDFF0B0E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09FC8-59AE-4A9D-A96F-5BB9EF9665C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310659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9FA83-9368-483C-8719-07EDDFF0B0E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09FC8-59AE-4A9D-A96F-5BB9EF9665C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122719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9FA83-9368-483C-8719-07EDDFF0B0E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09FC8-59AE-4A9D-A96F-5BB9EF9665C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15756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9FA83-9368-483C-8719-07EDDFF0B0E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09FC8-59AE-4A9D-A96F-5BB9EF9665C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567718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9FA83-9368-483C-8719-07EDDFF0B0E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09FC8-59AE-4A9D-A96F-5BB9EF9665C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1741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09E07-815C-4713-85A3-D546DD737D68}" type="datetimeFigureOut">
              <a:rPr lang="en-US" smtClean="0"/>
              <a:t>10/15/2024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C5BD9-82C0-41B0-8EA3-393C614B4F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6792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9FA83-9368-483C-8719-07EDDFF0B0E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09FC8-59AE-4A9D-A96F-5BB9EF9665C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129675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9FA83-9368-483C-8719-07EDDFF0B0E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09FC8-59AE-4A9D-A96F-5BB9EF9665C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946227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9FA83-9368-483C-8719-07EDDFF0B0E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09FC8-59AE-4A9D-A96F-5BB9EF9665C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46166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09E07-815C-4713-85A3-D546DD737D68}" type="datetimeFigureOut">
              <a:rPr lang="en-US" smtClean="0"/>
              <a:t>10/15/2024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C5BD9-82C0-41B0-8EA3-393C614B4F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3376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09E07-815C-4713-85A3-D546DD737D68}" type="datetimeFigureOut">
              <a:rPr lang="en-US" smtClean="0"/>
              <a:t>10/15/2024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C5BD9-82C0-41B0-8EA3-393C614B4F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46743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09E07-815C-4713-85A3-D546DD737D68}" type="datetimeFigureOut">
              <a:rPr lang="en-US" smtClean="0"/>
              <a:t>10/15/2024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C5BD9-82C0-41B0-8EA3-393C614B4F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24435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09E07-815C-4713-85A3-D546DD737D68}" type="datetimeFigureOut">
              <a:rPr lang="en-US" smtClean="0"/>
              <a:t>10/15/2024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C5BD9-82C0-41B0-8EA3-393C614B4F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5092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09E07-815C-4713-85A3-D546DD737D68}" type="datetimeFigureOut">
              <a:rPr lang="en-US" smtClean="0"/>
              <a:t>10/15/2024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C5BD9-82C0-41B0-8EA3-393C614B4F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62349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09E07-815C-4713-85A3-D546DD737D68}" type="datetimeFigureOut">
              <a:rPr lang="en-US" smtClean="0"/>
              <a:t>10/15/2024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C5BD9-82C0-41B0-8EA3-393C614B4F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07529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09E07-815C-4713-85A3-D546DD737D68}" type="datetimeFigureOut">
              <a:rPr lang="en-US" smtClean="0"/>
              <a:t>10/15/2024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C5BD9-82C0-41B0-8EA3-393C614B4F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72919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fif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B09E07-815C-4713-85A3-D546DD737D68}" type="datetimeFigureOut">
              <a:rPr lang="en-US" smtClean="0"/>
              <a:t>10/15/2024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EC5BD9-82C0-41B0-8EA3-393C614B4F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4182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49FA83-9368-483C-8719-07EDDFF0B0E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809FC8-59AE-4A9D-A96F-5BB9EF9665C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4439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32785" y="0"/>
            <a:ext cx="1141038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err="1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Câu</a:t>
            </a:r>
            <a:r>
              <a:rPr lang="en-US" sz="2800" b="1" dirty="0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1:</a:t>
            </a:r>
            <a:r>
              <a:rPr lang="en-US" sz="2800" dirty="0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r>
              <a:rPr lang="en-US" sz="2800" dirty="0" err="1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Quê</a:t>
            </a:r>
            <a:r>
              <a:rPr lang="en-US" sz="2800" dirty="0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hương</a:t>
            </a:r>
            <a:r>
              <a:rPr lang="en-US" sz="2800" dirty="0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của</a:t>
            </a:r>
            <a:r>
              <a:rPr lang="en-US" sz="2800" dirty="0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Phong</a:t>
            </a:r>
            <a:r>
              <a:rPr lang="en-US" sz="2800" dirty="0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trào</a:t>
            </a:r>
            <a:r>
              <a:rPr lang="en-US" sz="2800" dirty="0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Văn</a:t>
            </a:r>
            <a:r>
              <a:rPr lang="en-US" sz="2800" dirty="0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hóa</a:t>
            </a:r>
            <a:r>
              <a:rPr lang="en-US" sz="2800" dirty="0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Phục</a:t>
            </a:r>
            <a:r>
              <a:rPr lang="en-US" sz="2800" dirty="0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Hưng</a:t>
            </a:r>
            <a:r>
              <a:rPr lang="en-US" sz="2800" dirty="0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là</a:t>
            </a:r>
            <a:r>
              <a:rPr lang="en-US" sz="2800" dirty="0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nước</a:t>
            </a:r>
            <a:r>
              <a:rPr lang="en-US" sz="2800" dirty="0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nào</a:t>
            </a:r>
            <a:r>
              <a:rPr lang="en-US" sz="2800" dirty="0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?</a:t>
            </a:r>
            <a:endParaRPr lang="en-US" sz="2800" dirty="0" smtClean="0">
              <a:solidFill>
                <a:srgbClr val="C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28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A.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Đức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                  B.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Thụy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Sĩ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                   C. I-ta-li-a.          D.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Pháp</a:t>
            </a: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32785" y="954107"/>
            <a:ext cx="1191436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err="1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Câu</a:t>
            </a:r>
            <a:r>
              <a:rPr lang="en-US" sz="2800" b="1" dirty="0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2:</a:t>
            </a:r>
            <a:r>
              <a:rPr lang="en-US" sz="2800" dirty="0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r>
              <a:rPr lang="en-US" sz="2800" dirty="0" err="1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Phong</a:t>
            </a:r>
            <a:r>
              <a:rPr lang="en-US" sz="2800" dirty="0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trào</a:t>
            </a:r>
            <a:r>
              <a:rPr lang="en-US" sz="2800" dirty="0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Văn</a:t>
            </a:r>
            <a:r>
              <a:rPr lang="en-US" sz="2800" dirty="0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hóa</a:t>
            </a:r>
            <a:r>
              <a:rPr lang="en-US" sz="2800" dirty="0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Phục</a:t>
            </a:r>
            <a:r>
              <a:rPr lang="en-US" sz="2800" dirty="0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hưng</a:t>
            </a:r>
            <a:r>
              <a:rPr lang="en-US" sz="2800" dirty="0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lan</a:t>
            </a:r>
            <a:r>
              <a:rPr lang="en-US" sz="2800" dirty="0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rộng</a:t>
            </a:r>
            <a:r>
              <a:rPr lang="en-US" sz="2800" dirty="0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khắp</a:t>
            </a:r>
            <a:r>
              <a:rPr lang="en-US" sz="2800" dirty="0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Châu</a:t>
            </a:r>
            <a:r>
              <a:rPr lang="en-US" sz="2800" dirty="0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Âu</a:t>
            </a:r>
            <a:r>
              <a:rPr lang="en-US" sz="2800" dirty="0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trong</a:t>
            </a:r>
            <a:r>
              <a:rPr lang="en-US" sz="2800" dirty="0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khoảng</a:t>
            </a:r>
            <a:r>
              <a:rPr lang="en-US" sz="2800" dirty="0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thời</a:t>
            </a:r>
            <a:r>
              <a:rPr lang="en-US" sz="2800" dirty="0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gian</a:t>
            </a:r>
            <a:r>
              <a:rPr lang="en-US" sz="2800" dirty="0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nào</a:t>
            </a:r>
            <a:r>
              <a:rPr lang="en-US" sz="2800" dirty="0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?</a:t>
            </a:r>
            <a:endParaRPr lang="en-US" sz="2800" dirty="0" smtClean="0">
              <a:solidFill>
                <a:srgbClr val="C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28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A.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Thế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kỉ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X - XI                               B.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Thế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kỉ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XII - XIII</a:t>
            </a:r>
            <a:endParaRPr lang="en-US" sz="28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28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C.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Thế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kỉ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XIV - XVII                        D.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Thế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kỉ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XII-  XVIII</a:t>
            </a: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32784" y="2742272"/>
            <a:ext cx="1155524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err="1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Câu</a:t>
            </a:r>
            <a:r>
              <a:rPr lang="en-US" sz="2800" b="1" dirty="0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3: Ai </a:t>
            </a:r>
            <a:r>
              <a:rPr lang="en-US" sz="2800" b="1" dirty="0" err="1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là</a:t>
            </a:r>
            <a:r>
              <a:rPr lang="en-US" sz="2800" b="1" dirty="0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người</a:t>
            </a:r>
            <a:r>
              <a:rPr lang="en-US" sz="2800" b="1" dirty="0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mở</a:t>
            </a:r>
            <a:r>
              <a:rPr lang="en-US" sz="2800" b="1" dirty="0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đầu</a:t>
            </a:r>
            <a:r>
              <a:rPr lang="en-US" sz="2800" b="1" dirty="0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cho</a:t>
            </a:r>
            <a:r>
              <a:rPr lang="en-US" sz="2800" b="1" dirty="0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Phong</a:t>
            </a:r>
            <a:r>
              <a:rPr lang="en-US" sz="2800" b="1" dirty="0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trào</a:t>
            </a:r>
            <a:r>
              <a:rPr lang="en-US" sz="2800" b="1" dirty="0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Văn</a:t>
            </a:r>
            <a:r>
              <a:rPr lang="en-US" sz="2800" b="1" dirty="0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hóa</a:t>
            </a:r>
            <a:r>
              <a:rPr lang="en-US" sz="2800" b="1" dirty="0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Phục</a:t>
            </a:r>
            <a:r>
              <a:rPr lang="en-US" sz="2800" b="1" dirty="0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Hưng</a:t>
            </a:r>
            <a:r>
              <a:rPr lang="en-US" sz="2800" b="1" dirty="0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?</a:t>
            </a:r>
            <a:endParaRPr lang="en-US" sz="2800" b="1" dirty="0" smtClean="0">
              <a:solidFill>
                <a:srgbClr val="C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28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A.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Đan-tê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                                         B.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Mi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-ken-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lăng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-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giơ</a:t>
            </a:r>
            <a:endParaRPr lang="en-US" sz="28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28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C.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Lê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-ô-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na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-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đơ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Vanh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-xi                      D.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Xéc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-van-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téc</a:t>
            </a: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32785" y="4127267"/>
            <a:ext cx="12059215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0480" marR="30480" algn="just">
              <a:lnSpc>
                <a:spcPts val="1800"/>
              </a:lnSpc>
              <a:spcBef>
                <a:spcPts val="0"/>
              </a:spcBef>
              <a:spcAft>
                <a:spcPts val="1200"/>
              </a:spcAft>
            </a:pPr>
            <a:endParaRPr lang="en-US" sz="2400" b="1" dirty="0" smtClean="0">
              <a:solidFill>
                <a:srgbClr val="C0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30480" marR="30480" algn="just">
              <a:lnSpc>
                <a:spcPts val="18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400" b="1" dirty="0" err="1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Câu</a:t>
            </a:r>
            <a:r>
              <a:rPr lang="en-US" sz="2400" b="1" dirty="0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4: </a:t>
            </a:r>
            <a:r>
              <a:rPr lang="en-US" sz="2400" b="1" dirty="0" err="1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Điều</a:t>
            </a:r>
            <a:r>
              <a:rPr lang="en-US" sz="2400" b="1" dirty="0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kiện</a:t>
            </a:r>
            <a:r>
              <a:rPr lang="en-US" sz="2400" b="1" dirty="0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nào</a:t>
            </a:r>
            <a:r>
              <a:rPr lang="en-US" sz="2400" b="1" dirty="0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giúp</a:t>
            </a:r>
            <a:r>
              <a:rPr lang="en-US" sz="2400" b="1" dirty="0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Văn</a:t>
            </a:r>
            <a:r>
              <a:rPr lang="en-US" sz="2400" b="1" dirty="0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hóa</a:t>
            </a:r>
            <a:r>
              <a:rPr lang="en-US" sz="2400" b="1" dirty="0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Phục</a:t>
            </a:r>
            <a:r>
              <a:rPr lang="en-US" sz="2400" b="1" dirty="0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hưng</a:t>
            </a:r>
            <a:r>
              <a:rPr lang="en-US" sz="2400" b="1" dirty="0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có</a:t>
            </a:r>
            <a:r>
              <a:rPr lang="en-US" sz="2400" b="1" dirty="0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thể</a:t>
            </a:r>
            <a:r>
              <a:rPr lang="en-US" sz="2400" b="1" dirty="0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lan</a:t>
            </a:r>
            <a:r>
              <a:rPr lang="en-US" sz="2400" b="1" dirty="0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rộng</a:t>
            </a:r>
            <a:r>
              <a:rPr lang="en-US" sz="2400" b="1" dirty="0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khắp</a:t>
            </a:r>
            <a:r>
              <a:rPr lang="en-US" sz="2400" b="1" dirty="0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C</a:t>
            </a:r>
            <a:r>
              <a:rPr lang="en-US" sz="2400" b="1" dirty="0" err="1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hâu</a:t>
            </a:r>
            <a:r>
              <a:rPr lang="en-US" sz="2400" b="1" dirty="0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Âu</a:t>
            </a:r>
            <a:r>
              <a:rPr lang="en-US" sz="2400" b="1" dirty="0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?</a:t>
            </a:r>
            <a:endParaRPr lang="en-US" sz="2400" b="1" dirty="0" smtClean="0">
              <a:solidFill>
                <a:srgbClr val="C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87680" marR="30480" indent="-457200" algn="just">
              <a:lnSpc>
                <a:spcPts val="1800"/>
              </a:lnSpc>
              <a:spcBef>
                <a:spcPts val="0"/>
              </a:spcBef>
              <a:spcAft>
                <a:spcPts val="1200"/>
              </a:spcAft>
              <a:buAutoNum type="alphaUcPeriod"/>
            </a:pPr>
            <a:r>
              <a:rPr lang="en-US" sz="24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Chế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độ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phong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kiến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chuyên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chế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đã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sụp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đổ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ở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khắp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châu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Âu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</a:t>
            </a:r>
            <a:endParaRPr lang="en-US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0480" marR="30480" algn="just">
              <a:lnSpc>
                <a:spcPts val="18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4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B.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Những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tinh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hoa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văn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hóa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Hi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Lạp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-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Rôma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đã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được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khôi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phục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</a:t>
            </a:r>
            <a:endParaRPr lang="en-US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0480" marR="30480" algn="just">
              <a:lnSpc>
                <a:spcPts val="18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4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C.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Chủ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nghĩa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tư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bản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ra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đời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ở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nhiều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thành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phố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,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quốc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gia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thống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nhất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</a:t>
            </a:r>
            <a:endParaRPr lang="en-US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0480" marR="30480" algn="just">
              <a:lnSpc>
                <a:spcPts val="18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4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D.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Sự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thống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trị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tinh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thần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của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nhà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thờ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Thiên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Chúa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đã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giáo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bị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phá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vỡ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</a:t>
            </a: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9" name="Oval 8"/>
          <p:cNvSpPr/>
          <p:nvPr/>
        </p:nvSpPr>
        <p:spPr>
          <a:xfrm>
            <a:off x="6563762" y="495503"/>
            <a:ext cx="679011" cy="45860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2283668"/>
            <a:ext cx="679011" cy="45860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-1" y="3177750"/>
            <a:ext cx="679011" cy="45860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-2" y="5484545"/>
            <a:ext cx="679011" cy="45860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0826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4264" y="103283"/>
            <a:ext cx="11491866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err="1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Câu</a:t>
            </a:r>
            <a:r>
              <a:rPr lang="en-US" sz="2800" b="1" dirty="0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16:</a:t>
            </a:r>
            <a:r>
              <a:rPr lang="en-US" sz="2800" dirty="0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 “</a:t>
            </a:r>
            <a:r>
              <a:rPr lang="en-US" sz="2800" dirty="0" err="1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Ông</a:t>
            </a:r>
            <a:r>
              <a:rPr lang="en-US" sz="2800" dirty="0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đã</a:t>
            </a:r>
            <a:r>
              <a:rPr lang="en-US" sz="2800" dirty="0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chứng</a:t>
            </a:r>
            <a:r>
              <a:rPr lang="en-US" sz="2800" dirty="0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minh </a:t>
            </a:r>
            <a:r>
              <a:rPr lang="en-US" sz="2800" dirty="0" err="1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được</a:t>
            </a:r>
            <a:r>
              <a:rPr lang="en-US" sz="2800" dirty="0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trung</a:t>
            </a:r>
            <a:r>
              <a:rPr lang="en-US" sz="2800" dirty="0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tâm</a:t>
            </a:r>
            <a:r>
              <a:rPr lang="en-US" sz="2800" dirty="0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hệ</a:t>
            </a:r>
            <a:r>
              <a:rPr lang="en-US" sz="2800" dirty="0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thống</a:t>
            </a:r>
            <a:r>
              <a:rPr lang="en-US" sz="2800" dirty="0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hành</a:t>
            </a:r>
            <a:r>
              <a:rPr lang="en-US" sz="2800" dirty="0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tinh</a:t>
            </a:r>
            <a:r>
              <a:rPr lang="en-US" sz="2800" dirty="0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chúng</a:t>
            </a:r>
            <a:r>
              <a:rPr lang="en-US" sz="2800" dirty="0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ta </a:t>
            </a:r>
            <a:r>
              <a:rPr lang="en-US" sz="2800" dirty="0" err="1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là</a:t>
            </a:r>
            <a:r>
              <a:rPr lang="en-US" sz="2800" dirty="0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Mặt</a:t>
            </a:r>
            <a:r>
              <a:rPr lang="en-US" sz="2800" dirty="0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Trời</a:t>
            </a:r>
            <a:r>
              <a:rPr lang="en-US" sz="2800" dirty="0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, </a:t>
            </a:r>
            <a:r>
              <a:rPr lang="en-US" sz="2800" dirty="0" err="1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Trái</a:t>
            </a:r>
            <a:r>
              <a:rPr lang="en-US" sz="2800" dirty="0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Đất</a:t>
            </a:r>
            <a:r>
              <a:rPr lang="en-US" sz="2800" dirty="0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tự</a:t>
            </a:r>
            <a:r>
              <a:rPr lang="en-US" sz="2800" dirty="0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xoay</a:t>
            </a:r>
            <a:r>
              <a:rPr lang="en-US" sz="2800" dirty="0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xung</a:t>
            </a:r>
            <a:r>
              <a:rPr lang="en-US" sz="2800" dirty="0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quanh</a:t>
            </a:r>
            <a:r>
              <a:rPr lang="en-US" sz="2800" dirty="0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trục</a:t>
            </a:r>
            <a:r>
              <a:rPr lang="en-US" sz="2800" dirty="0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của</a:t>
            </a:r>
            <a:r>
              <a:rPr lang="en-US" sz="2800" dirty="0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nó</a:t>
            </a:r>
            <a:r>
              <a:rPr lang="en-US" sz="2800" dirty="0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và</a:t>
            </a:r>
            <a:r>
              <a:rPr lang="en-US" sz="2800" dirty="0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xoay</a:t>
            </a:r>
            <a:r>
              <a:rPr lang="en-US" sz="2800" dirty="0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xung</a:t>
            </a:r>
            <a:r>
              <a:rPr lang="en-US" sz="2800" dirty="0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quanh</a:t>
            </a:r>
            <a:r>
              <a:rPr lang="en-US" sz="2800" dirty="0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Mặt</a:t>
            </a:r>
            <a:r>
              <a:rPr lang="en-US" sz="2800" dirty="0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Trời</a:t>
            </a:r>
            <a:r>
              <a:rPr lang="en-US" sz="2800" dirty="0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”. </a:t>
            </a:r>
            <a:r>
              <a:rPr lang="en-US" sz="2800" dirty="0" err="1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Ông</a:t>
            </a:r>
            <a:r>
              <a:rPr lang="en-US" sz="2800" dirty="0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là</a:t>
            </a:r>
            <a:r>
              <a:rPr lang="en-US" sz="2800" dirty="0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ai</a:t>
            </a:r>
            <a:r>
              <a:rPr lang="en-US" sz="2800" dirty="0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?</a:t>
            </a:r>
            <a:endParaRPr lang="en-US" sz="2800" dirty="0" smtClean="0">
              <a:solidFill>
                <a:srgbClr val="C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28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A.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Cô-péc-ních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                              B.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Ga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-li-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lê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</a:t>
            </a:r>
            <a:endParaRPr lang="en-US" sz="28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28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C.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Đê-các-tơ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                                 D.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Lê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-ô-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na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đơ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Vanh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-xi.</a:t>
            </a: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14263" y="2566705"/>
            <a:ext cx="11817791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err="1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Câu</a:t>
            </a:r>
            <a:r>
              <a:rPr lang="en-US" sz="2800" b="1" dirty="0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17:</a:t>
            </a:r>
            <a:r>
              <a:rPr lang="en-US" sz="2800" dirty="0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 “</a:t>
            </a:r>
            <a:r>
              <a:rPr lang="en-US" sz="2800" dirty="0" err="1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Ông</a:t>
            </a:r>
            <a:r>
              <a:rPr lang="en-US" sz="2800" dirty="0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cho</a:t>
            </a:r>
            <a:r>
              <a:rPr lang="en-US" sz="2800" dirty="0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rằng</a:t>
            </a:r>
            <a:r>
              <a:rPr lang="en-US" sz="2800" dirty="0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Mặt</a:t>
            </a:r>
            <a:r>
              <a:rPr lang="en-US" sz="2800" dirty="0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Trời</a:t>
            </a:r>
            <a:r>
              <a:rPr lang="en-US" sz="2800" dirty="0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không</a:t>
            </a:r>
            <a:r>
              <a:rPr lang="en-US" sz="2800" dirty="0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phải</a:t>
            </a:r>
            <a:r>
              <a:rPr lang="en-US" sz="2800" dirty="0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là</a:t>
            </a:r>
            <a:r>
              <a:rPr lang="en-US" sz="2800" dirty="0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trung</a:t>
            </a:r>
            <a:r>
              <a:rPr lang="en-US" sz="2800" dirty="0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tâm</a:t>
            </a:r>
            <a:r>
              <a:rPr lang="en-US" sz="2800" dirty="0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của</a:t>
            </a:r>
            <a:r>
              <a:rPr lang="en-US" sz="2800" dirty="0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vũ</a:t>
            </a:r>
            <a:r>
              <a:rPr lang="en-US" sz="2800" dirty="0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trụ</a:t>
            </a:r>
            <a:r>
              <a:rPr lang="en-US" sz="2800" dirty="0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mà</a:t>
            </a:r>
            <a:r>
              <a:rPr lang="en-US" sz="2800" dirty="0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chỉ</a:t>
            </a:r>
            <a:r>
              <a:rPr lang="en-US" sz="2800" dirty="0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là</a:t>
            </a:r>
            <a:r>
              <a:rPr lang="en-US" sz="2800" dirty="0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một</a:t>
            </a:r>
            <a:r>
              <a:rPr lang="en-US" sz="2800" dirty="0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trong</a:t>
            </a:r>
            <a:r>
              <a:rPr lang="en-US" sz="2800" dirty="0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vô</a:t>
            </a:r>
            <a:r>
              <a:rPr lang="en-US" sz="2800" dirty="0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số</a:t>
            </a:r>
            <a:r>
              <a:rPr lang="en-US" sz="2800" dirty="0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thái</a:t>
            </a:r>
            <a:r>
              <a:rPr lang="en-US" sz="2800" dirty="0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dương</a:t>
            </a:r>
            <a:r>
              <a:rPr lang="en-US" sz="2800" dirty="0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hệ</a:t>
            </a:r>
            <a:r>
              <a:rPr lang="en-US" sz="2800" dirty="0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”. </a:t>
            </a:r>
            <a:r>
              <a:rPr lang="en-US" sz="2800" dirty="0" err="1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Ông</a:t>
            </a:r>
            <a:r>
              <a:rPr lang="en-US" sz="2800" dirty="0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là</a:t>
            </a:r>
            <a:r>
              <a:rPr lang="en-US" sz="2800" dirty="0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ai</a:t>
            </a:r>
            <a:r>
              <a:rPr lang="en-US" sz="2800" dirty="0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?</a:t>
            </a:r>
            <a:endParaRPr lang="en-US" sz="2800" dirty="0" smtClean="0">
              <a:solidFill>
                <a:srgbClr val="C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28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A.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Cô-péc-ních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       B.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Bru-nô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            C.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Đê-các-tơ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                D.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Ga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-li-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lê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</a:t>
            </a: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14263" y="4276994"/>
            <a:ext cx="11817791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0480" marR="30480" algn="just">
              <a:lnSpc>
                <a:spcPts val="18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400" b="1" dirty="0" err="1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Câu</a:t>
            </a:r>
            <a:r>
              <a:rPr lang="en-US" sz="2400" b="1" dirty="0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18: </a:t>
            </a:r>
            <a:r>
              <a:rPr lang="en-US" sz="2400" dirty="0" err="1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Những</a:t>
            </a:r>
            <a:r>
              <a:rPr lang="en-US" sz="2400" dirty="0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nhà</a:t>
            </a:r>
            <a:r>
              <a:rPr lang="en-US" sz="2400" dirty="0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khoa</a:t>
            </a:r>
            <a:r>
              <a:rPr lang="en-US" sz="2400" dirty="0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học</a:t>
            </a:r>
            <a:r>
              <a:rPr lang="en-US" sz="2400" dirty="0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nào</a:t>
            </a:r>
            <a:r>
              <a:rPr lang="en-US" sz="2400" dirty="0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đã</a:t>
            </a:r>
            <a:r>
              <a:rPr lang="en-US" sz="2400" dirty="0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góp</a:t>
            </a:r>
            <a:r>
              <a:rPr lang="en-US" sz="2400" dirty="0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phần</a:t>
            </a:r>
            <a:r>
              <a:rPr lang="en-US" sz="2400" dirty="0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thay</a:t>
            </a:r>
            <a:r>
              <a:rPr lang="en-US" sz="2400" dirty="0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đổi</a:t>
            </a:r>
            <a:r>
              <a:rPr lang="en-US" sz="2400" dirty="0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cách</a:t>
            </a:r>
            <a:r>
              <a:rPr lang="en-US" sz="2400" dirty="0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nhìn</a:t>
            </a:r>
            <a:r>
              <a:rPr lang="en-US" sz="2400" dirty="0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của</a:t>
            </a:r>
            <a:r>
              <a:rPr lang="en-US" sz="2400" dirty="0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con </a:t>
            </a:r>
            <a:r>
              <a:rPr lang="en-US" sz="2400" dirty="0" err="1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người</a:t>
            </a:r>
            <a:r>
              <a:rPr lang="en-US" sz="2400" dirty="0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về</a:t>
            </a:r>
            <a:r>
              <a:rPr lang="en-US" sz="2400" dirty="0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</a:p>
          <a:p>
            <a:pPr marL="30480" marR="30480" algn="just">
              <a:lnSpc>
                <a:spcPts val="18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400" dirty="0" err="1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Trái</a:t>
            </a:r>
            <a:r>
              <a:rPr lang="en-US" sz="2400" dirty="0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Đất</a:t>
            </a:r>
            <a:r>
              <a:rPr lang="en-US" sz="2400" dirty="0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, </a:t>
            </a:r>
            <a:r>
              <a:rPr lang="en-US" sz="2400" dirty="0" err="1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vũ</a:t>
            </a:r>
            <a:r>
              <a:rPr lang="en-US" sz="2400" dirty="0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trụ</a:t>
            </a:r>
            <a:r>
              <a:rPr lang="en-US" sz="2400" dirty="0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và</a:t>
            </a:r>
            <a:r>
              <a:rPr lang="en-US" sz="2400" dirty="0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chống</a:t>
            </a:r>
            <a:r>
              <a:rPr lang="en-US" sz="2400" dirty="0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lại</a:t>
            </a:r>
            <a:r>
              <a:rPr lang="en-US" sz="2400" dirty="0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những</a:t>
            </a:r>
            <a:r>
              <a:rPr lang="en-US" sz="2400" dirty="0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quan</a:t>
            </a:r>
            <a:r>
              <a:rPr lang="en-US" sz="2400" dirty="0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điểm</a:t>
            </a:r>
            <a:r>
              <a:rPr lang="en-US" sz="2400" dirty="0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bảo</a:t>
            </a:r>
            <a:r>
              <a:rPr lang="en-US" sz="2400" dirty="0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thủ</a:t>
            </a:r>
            <a:r>
              <a:rPr lang="en-US" sz="2400" dirty="0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của</a:t>
            </a:r>
            <a:r>
              <a:rPr lang="en-US" sz="2400" dirty="0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Giáo</a:t>
            </a:r>
            <a:r>
              <a:rPr lang="en-US" sz="2400" dirty="0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hội</a:t>
            </a:r>
            <a:r>
              <a:rPr lang="en-US" sz="2400" dirty="0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Thiên</a:t>
            </a:r>
            <a:r>
              <a:rPr lang="en-US" sz="2400" dirty="0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Chúa</a:t>
            </a:r>
            <a:r>
              <a:rPr lang="en-US" sz="2400" dirty="0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?</a:t>
            </a:r>
          </a:p>
          <a:p>
            <a:pPr marL="30480" marR="30480" algn="just">
              <a:lnSpc>
                <a:spcPts val="1800"/>
              </a:lnSpc>
              <a:spcBef>
                <a:spcPts val="0"/>
              </a:spcBef>
              <a:spcAft>
                <a:spcPts val="1200"/>
              </a:spcAft>
            </a:pPr>
            <a:endParaRPr lang="en-US" sz="2400" dirty="0" smtClean="0">
              <a:solidFill>
                <a:srgbClr val="C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0480" marR="30480" algn="just">
              <a:lnSpc>
                <a:spcPts val="18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4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A.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Sếch-xpia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,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Bru-nô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,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Cô-péc-ních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               B.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Cô-péc-ních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,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Bru-nô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,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Ga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-li-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lê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</a:t>
            </a:r>
            <a:endParaRPr lang="en-US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0480" marR="30480" algn="just">
              <a:lnSpc>
                <a:spcPts val="18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4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C.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Bru-nô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,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Ga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-li-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lê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,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Mi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-ken-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lăng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-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giơ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              D.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Đan-tê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,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Cô-péc-ních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,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Ga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-li-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lê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</a:t>
            </a: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0" y="1423318"/>
            <a:ext cx="679011" cy="45860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3250194" y="3493096"/>
            <a:ext cx="679011" cy="45860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5960197" y="5275733"/>
            <a:ext cx="679011" cy="45860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9645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68174" y="182568"/>
            <a:ext cx="11718201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0480" marR="30480" algn="just">
              <a:lnSpc>
                <a:spcPts val="1800"/>
              </a:lnSpc>
              <a:spcAft>
                <a:spcPts val="1200"/>
              </a:spcAft>
            </a:pPr>
            <a:r>
              <a:rPr lang="en-US" sz="2400" b="1" dirty="0" err="1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Câu</a:t>
            </a:r>
            <a:r>
              <a:rPr lang="en-US" sz="2400" b="1" dirty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b="1" dirty="0" smtClean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19:</a:t>
            </a:r>
            <a:r>
              <a:rPr lang="en-US" sz="2400" b="1" dirty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r>
              <a:rPr lang="en-US" sz="2400" dirty="0" err="1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Nội</a:t>
            </a:r>
            <a:r>
              <a:rPr lang="en-US" sz="2400" dirty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dung </a:t>
            </a:r>
            <a:r>
              <a:rPr lang="en-US" sz="2400" dirty="0" err="1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nào</a:t>
            </a:r>
            <a:r>
              <a:rPr lang="en-US" sz="2400" dirty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sau</a:t>
            </a:r>
            <a:r>
              <a:rPr lang="en-US" sz="2400" dirty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đây</a:t>
            </a:r>
            <a:r>
              <a:rPr lang="en-US" sz="2400" dirty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r>
              <a:rPr lang="en-US" sz="2400" b="1" i="1" u="sng" dirty="0" err="1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không</a:t>
            </a:r>
            <a:r>
              <a:rPr lang="en-US" sz="2400" dirty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r>
              <a:rPr lang="en-US" sz="2400" dirty="0" err="1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phản</a:t>
            </a:r>
            <a:r>
              <a:rPr lang="en-US" sz="2400" dirty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ánh</a:t>
            </a:r>
            <a:r>
              <a:rPr lang="en-US" sz="2400" dirty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đúng</a:t>
            </a:r>
            <a:r>
              <a:rPr lang="en-US" sz="2400" dirty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ý </a:t>
            </a:r>
            <a:r>
              <a:rPr lang="en-US" sz="2400" dirty="0" err="1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nghĩa</a:t>
            </a:r>
            <a:r>
              <a:rPr lang="en-US" sz="2400" dirty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và</a:t>
            </a:r>
            <a:r>
              <a:rPr lang="en-US" sz="2400" dirty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tác</a:t>
            </a:r>
            <a:r>
              <a:rPr lang="en-US" sz="2400" dirty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động</a:t>
            </a:r>
            <a:r>
              <a:rPr lang="en-US" sz="2400" dirty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của</a:t>
            </a:r>
            <a:r>
              <a:rPr lang="en-US" sz="2400" dirty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</a:p>
          <a:p>
            <a:pPr marL="30480" marR="30480" algn="just">
              <a:lnSpc>
                <a:spcPts val="1800"/>
              </a:lnSpc>
              <a:spcAft>
                <a:spcPts val="1200"/>
              </a:spcAft>
            </a:pPr>
            <a:r>
              <a:rPr lang="en-US" sz="2400" dirty="0" err="1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phong</a:t>
            </a:r>
            <a:r>
              <a:rPr lang="en-US" sz="2400" dirty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trào</a:t>
            </a:r>
            <a:r>
              <a:rPr lang="en-US" sz="2400" dirty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Văn</a:t>
            </a:r>
            <a:r>
              <a:rPr lang="en-US" sz="2400" dirty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hóa</a:t>
            </a:r>
            <a:r>
              <a:rPr lang="en-US" sz="2400" dirty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Phục</a:t>
            </a:r>
            <a:r>
              <a:rPr lang="en-US" sz="2400" dirty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hưng</a:t>
            </a:r>
            <a:r>
              <a:rPr lang="en-US" sz="2400" dirty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?</a:t>
            </a:r>
            <a:endParaRPr lang="en-US" sz="2400" dirty="0">
              <a:solidFill>
                <a:srgbClr val="C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0480" marR="30480" algn="just">
              <a:lnSpc>
                <a:spcPts val="1800"/>
              </a:lnSpc>
              <a:spcAft>
                <a:spcPts val="1200"/>
              </a:spcAft>
            </a:pP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A.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Đề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cao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con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người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và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tự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do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cá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nhân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đề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cao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khoa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học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-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kĩ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thuật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.</a:t>
            </a:r>
            <a:endParaRPr lang="en-US" sz="2400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0480" marR="30480" algn="just">
              <a:lnSpc>
                <a:spcPts val="1800"/>
              </a:lnSpc>
              <a:spcAft>
                <a:spcPts val="1200"/>
              </a:spcAft>
            </a:pP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B.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Củng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cố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sự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thống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trị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về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tinh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thần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của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Giáo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hội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Thiên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Chúa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giáo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.</a:t>
            </a:r>
            <a:endParaRPr lang="en-US" sz="2400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0480" marR="30480" algn="just">
              <a:lnSpc>
                <a:spcPts val="1800"/>
              </a:lnSpc>
              <a:spcAft>
                <a:spcPts val="1200"/>
              </a:spcAft>
            </a:pP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C.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Khai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sáng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châu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Âu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trung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cổ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và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thay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đổi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lịch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sử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văn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minh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nhân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loại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.</a:t>
            </a:r>
            <a:endParaRPr lang="en-US" sz="2400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0480" marR="30480" algn="just">
              <a:lnSpc>
                <a:spcPts val="1800"/>
              </a:lnSpc>
              <a:spcAft>
                <a:spcPts val="1200"/>
              </a:spcAft>
            </a:pP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D.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Thay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đổi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nhận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thức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con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người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mở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đường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cho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văn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hóa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Tây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Âu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phát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triển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.</a:t>
            </a:r>
            <a:endParaRPr lang="en-US" sz="2400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68173" y="2664974"/>
            <a:ext cx="11718201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err="1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Câu</a:t>
            </a:r>
            <a:r>
              <a:rPr lang="en-US" sz="2400" b="1" dirty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b="1" dirty="0" smtClean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20:</a:t>
            </a:r>
            <a:r>
              <a:rPr lang="en-US" sz="2400" dirty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 Ý </a:t>
            </a:r>
            <a:r>
              <a:rPr lang="en-US" sz="2400" dirty="0" err="1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nào</a:t>
            </a:r>
            <a:r>
              <a:rPr lang="en-US" sz="2400" dirty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sau</a:t>
            </a:r>
            <a:r>
              <a:rPr lang="en-US" sz="2400" dirty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đây</a:t>
            </a:r>
            <a:r>
              <a:rPr lang="en-US" sz="2400" dirty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b="1" i="1" u="sng" dirty="0" err="1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không</a:t>
            </a:r>
            <a:r>
              <a:rPr lang="en-US" sz="2400" dirty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phải</a:t>
            </a:r>
            <a:r>
              <a:rPr lang="en-US" sz="2400" dirty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là</a:t>
            </a:r>
            <a:r>
              <a:rPr lang="en-US" sz="2400" dirty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ý </a:t>
            </a:r>
            <a:r>
              <a:rPr lang="en-US" sz="2400" dirty="0" err="1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nghĩa</a:t>
            </a:r>
            <a:r>
              <a:rPr lang="en-US" sz="2400" dirty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của</a:t>
            </a:r>
            <a:r>
              <a:rPr lang="en-US" sz="2400" dirty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phong</a:t>
            </a:r>
            <a:r>
              <a:rPr lang="en-US" sz="2400" dirty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trào</a:t>
            </a:r>
            <a:r>
              <a:rPr lang="en-US" sz="2400" dirty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Văn</a:t>
            </a:r>
            <a:r>
              <a:rPr lang="en-US" sz="2400" dirty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hóa</a:t>
            </a:r>
            <a:r>
              <a:rPr lang="en-US" sz="2400" dirty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Phục</a:t>
            </a:r>
            <a:r>
              <a:rPr lang="en-US" sz="2400" dirty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hưng</a:t>
            </a:r>
            <a:r>
              <a:rPr lang="en-US" sz="2400" dirty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?</a:t>
            </a:r>
            <a:endParaRPr lang="en-US" sz="2400" dirty="0">
              <a:solidFill>
                <a:srgbClr val="C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A.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Lật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đổ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chế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độ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phong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kiến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ở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châu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Âu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.</a:t>
            </a:r>
            <a:endParaRPr lang="en-US" sz="2400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B.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Là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cuộc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cách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mạng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tư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tưởng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lớn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thời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trung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đại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.</a:t>
            </a:r>
            <a:endParaRPr lang="en-US" sz="2400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C.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Phát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động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quần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chúng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đấu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tranh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chống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lại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xã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hội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phong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kiến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.</a:t>
            </a:r>
            <a:endParaRPr lang="en-US" sz="2400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D.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Mở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đường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cho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sự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phát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triển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của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văn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hóa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châu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Âu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và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văn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hóa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nhân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loại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.</a:t>
            </a:r>
            <a:endParaRPr lang="en-US" sz="2400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235390" y="1201673"/>
            <a:ext cx="679011" cy="45860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152399" y="2989838"/>
            <a:ext cx="679011" cy="45860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2709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2961" y="144698"/>
            <a:ext cx="1191436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err="1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Câu</a:t>
            </a:r>
            <a:r>
              <a:rPr lang="en-US" sz="2800" b="1" dirty="0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5:</a:t>
            </a:r>
            <a:r>
              <a:rPr lang="en-US" sz="2800" dirty="0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r>
              <a:rPr lang="en-US" sz="2800" dirty="0" err="1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Phong</a:t>
            </a:r>
            <a:r>
              <a:rPr lang="en-US" sz="2800" dirty="0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trào</a:t>
            </a:r>
            <a:r>
              <a:rPr lang="en-US" sz="2800" dirty="0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văn</a:t>
            </a:r>
            <a:r>
              <a:rPr lang="en-US" sz="2800" dirty="0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hóa</a:t>
            </a:r>
            <a:r>
              <a:rPr lang="en-US" sz="2800" dirty="0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phục</a:t>
            </a:r>
            <a:r>
              <a:rPr lang="en-US" sz="2800" dirty="0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hưng</a:t>
            </a:r>
            <a:r>
              <a:rPr lang="en-US" sz="2800" dirty="0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diễn</a:t>
            </a:r>
            <a:r>
              <a:rPr lang="en-US" sz="2800" dirty="0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ra</a:t>
            </a:r>
            <a:r>
              <a:rPr lang="en-US" sz="2800" dirty="0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khoảng</a:t>
            </a:r>
            <a:r>
              <a:rPr lang="en-US" sz="2800" dirty="0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thời</a:t>
            </a:r>
            <a:r>
              <a:rPr lang="en-US" sz="2800" dirty="0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gian</a:t>
            </a:r>
            <a:r>
              <a:rPr lang="en-US" sz="2800" dirty="0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nào</a:t>
            </a:r>
            <a:r>
              <a:rPr lang="en-US" sz="2800" dirty="0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?</a:t>
            </a:r>
            <a:endParaRPr lang="en-US" sz="2800" dirty="0" smtClean="0">
              <a:solidFill>
                <a:srgbClr val="C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28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A.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Thế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kỉ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XV – XVII                               B. </a:t>
            </a:r>
            <a:r>
              <a:rPr lang="en-US" sz="2800" dirty="0" err="1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Đầu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thế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kỉ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XIV – XVII</a:t>
            </a:r>
            <a:endParaRPr lang="en-US" sz="28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28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C. </a:t>
            </a:r>
            <a:r>
              <a:rPr lang="en-US" sz="2800" dirty="0" err="1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Giữa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thế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kỉ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XIV-XVII                         D.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Cuối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thế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kỉ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XIV – XVII</a:t>
            </a: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62961" y="1829432"/>
            <a:ext cx="11799683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err="1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Câu</a:t>
            </a:r>
            <a:r>
              <a:rPr lang="en-US" sz="2400" b="1" dirty="0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6:</a:t>
            </a:r>
            <a:r>
              <a:rPr lang="en-US" sz="2400" dirty="0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r>
              <a:rPr lang="en-US" sz="2400" dirty="0" err="1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Phong</a:t>
            </a:r>
            <a:r>
              <a:rPr lang="en-US" sz="2400" dirty="0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trào</a:t>
            </a:r>
            <a:r>
              <a:rPr lang="en-US" sz="2400" dirty="0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văn</a:t>
            </a:r>
            <a:r>
              <a:rPr lang="en-US" sz="2400" dirty="0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hóa</a:t>
            </a:r>
            <a:r>
              <a:rPr lang="en-US" sz="2400" dirty="0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Phục</a:t>
            </a:r>
            <a:r>
              <a:rPr lang="en-US" sz="2400" dirty="0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hưng</a:t>
            </a:r>
            <a:r>
              <a:rPr lang="en-US" sz="2400" dirty="0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diễn</a:t>
            </a:r>
            <a:r>
              <a:rPr lang="en-US" sz="2400" dirty="0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ra</a:t>
            </a:r>
            <a:r>
              <a:rPr lang="en-US" sz="2400" dirty="0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b="1" i="1" u="sng" dirty="0" err="1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không</a:t>
            </a:r>
            <a:r>
              <a:rPr lang="en-US" sz="2400" dirty="0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xuất</a:t>
            </a:r>
            <a:r>
              <a:rPr lang="en-US" sz="2400" dirty="0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phát</a:t>
            </a:r>
            <a:r>
              <a:rPr lang="en-US" sz="2400" dirty="0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từ</a:t>
            </a:r>
            <a:r>
              <a:rPr lang="en-US" sz="2400" dirty="0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nguyên</a:t>
            </a:r>
            <a:r>
              <a:rPr lang="en-US" sz="2400" dirty="0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nhân</a:t>
            </a:r>
            <a:r>
              <a:rPr lang="en-US" sz="2400" dirty="0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nào</a:t>
            </a:r>
            <a:r>
              <a:rPr lang="en-US" sz="2400" dirty="0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sau</a:t>
            </a:r>
            <a:r>
              <a:rPr lang="en-US" sz="2400" dirty="0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đây</a:t>
            </a:r>
            <a:r>
              <a:rPr lang="en-US" sz="2400" dirty="0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? 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endParaRPr lang="en-US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24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A.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Ảnh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hưởng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của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trào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lưu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triết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học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ánh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sáng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ở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Pháp</a:t>
            </a:r>
            <a:endParaRPr lang="en-US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24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B.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Quan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điểm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của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giáo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hội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Kitô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kìm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hãm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sự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phát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triển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của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xã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hội</a:t>
            </a:r>
            <a:endParaRPr lang="en-US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24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C.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Giai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cấp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tư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sản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có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thế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lực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về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kinh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tế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xong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lại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chưa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có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địa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vị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xã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hội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tương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ứng</a:t>
            </a:r>
            <a:endParaRPr lang="en-US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24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D. Con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người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bước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đầu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có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những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nhận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thức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khoa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học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về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bản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chất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của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thế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giới</a:t>
            </a: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62961" y="4438182"/>
            <a:ext cx="12029039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err="1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Câu</a:t>
            </a:r>
            <a:r>
              <a:rPr lang="en-US" sz="2400" b="1" dirty="0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7:</a:t>
            </a:r>
            <a:r>
              <a:rPr lang="en-US" sz="2400" dirty="0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r>
              <a:rPr lang="en-US" sz="2400" dirty="0" err="1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Những</a:t>
            </a:r>
            <a:r>
              <a:rPr lang="en-US" sz="2400" dirty="0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nhà</a:t>
            </a:r>
            <a:r>
              <a:rPr lang="en-US" sz="2400" dirty="0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văn</a:t>
            </a:r>
            <a:r>
              <a:rPr lang="en-US" sz="2400" dirty="0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hóa</a:t>
            </a:r>
            <a:r>
              <a:rPr lang="en-US" sz="2400" dirty="0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- </a:t>
            </a:r>
            <a:r>
              <a:rPr lang="en-US" sz="2400" dirty="0" err="1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khoa</a:t>
            </a:r>
            <a:r>
              <a:rPr lang="en-US" sz="2400" dirty="0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học</a:t>
            </a:r>
            <a:r>
              <a:rPr lang="en-US" sz="2400" dirty="0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lớn</a:t>
            </a:r>
            <a:r>
              <a:rPr lang="en-US" sz="2400" dirty="0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trong</a:t>
            </a:r>
            <a:r>
              <a:rPr lang="en-US" sz="2400" dirty="0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thời</a:t>
            </a:r>
            <a:r>
              <a:rPr lang="en-US" sz="2400" dirty="0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kì</a:t>
            </a:r>
            <a:r>
              <a:rPr lang="en-US" sz="2400" dirty="0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Phục</a:t>
            </a:r>
            <a:r>
              <a:rPr lang="en-US" sz="2400" dirty="0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hưng</a:t>
            </a:r>
            <a:r>
              <a:rPr lang="en-US" sz="2400" dirty="0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được</a:t>
            </a:r>
            <a:r>
              <a:rPr lang="en-US" sz="2400" dirty="0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đánh</a:t>
            </a:r>
            <a:r>
              <a:rPr lang="en-US" sz="2400" dirty="0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giá</a:t>
            </a:r>
            <a:r>
              <a:rPr lang="en-US" sz="2400" dirty="0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như</a:t>
            </a:r>
            <a:r>
              <a:rPr lang="en-US" sz="2400" dirty="0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thế</a:t>
            </a:r>
            <a:r>
              <a:rPr lang="en-US" sz="2400" dirty="0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nào</a:t>
            </a:r>
            <a:r>
              <a:rPr lang="en-US" sz="2400" dirty="0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?</a:t>
            </a:r>
            <a:endParaRPr lang="en-US" sz="2400" dirty="0" smtClean="0">
              <a:solidFill>
                <a:srgbClr val="C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24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A. “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Những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con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người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khổng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lồ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”.                  B. “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Những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con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người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sáng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tạo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”.</a:t>
            </a:r>
            <a:endParaRPr lang="en-US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24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C. “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Những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con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người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vĩ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đại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”.                       D. “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Những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con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người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tài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năng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”</a:t>
            </a: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6062802" y="991313"/>
            <a:ext cx="679011" cy="45860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0" y="2548313"/>
            <a:ext cx="679011" cy="45860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-1" y="5156376"/>
            <a:ext cx="679011" cy="45860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97571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77640" y="157164"/>
            <a:ext cx="1191436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err="1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Câu</a:t>
            </a:r>
            <a:r>
              <a:rPr lang="en-US" sz="2400" b="1" dirty="0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8:</a:t>
            </a:r>
            <a:r>
              <a:rPr lang="en-US" sz="2400" dirty="0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r>
              <a:rPr lang="en-US" sz="2400" dirty="0" err="1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Nội</a:t>
            </a:r>
            <a:r>
              <a:rPr lang="en-US" sz="2400" dirty="0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dung </a:t>
            </a:r>
            <a:r>
              <a:rPr lang="en-US" sz="2400" dirty="0" err="1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của</a:t>
            </a:r>
            <a:r>
              <a:rPr lang="en-US" sz="2400" dirty="0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phong</a:t>
            </a:r>
            <a:r>
              <a:rPr lang="en-US" sz="2400" dirty="0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trào</a:t>
            </a:r>
            <a:r>
              <a:rPr lang="en-US" sz="2400" dirty="0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Văn</a:t>
            </a:r>
            <a:r>
              <a:rPr lang="en-US" sz="2400" dirty="0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hóa</a:t>
            </a:r>
            <a:r>
              <a:rPr lang="en-US" sz="2400" dirty="0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Phục</a:t>
            </a:r>
            <a:r>
              <a:rPr lang="en-US" sz="2400" dirty="0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Hưng</a:t>
            </a:r>
            <a:r>
              <a:rPr lang="en-US" sz="2400" dirty="0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là</a:t>
            </a:r>
            <a:r>
              <a:rPr lang="en-US" sz="2400" dirty="0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:</a:t>
            </a:r>
            <a:endParaRPr lang="en-US" sz="2400" dirty="0" smtClean="0">
              <a:solidFill>
                <a:srgbClr val="C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24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A. </a:t>
            </a:r>
            <a:r>
              <a:rPr lang="en-US" sz="2400" dirty="0" err="1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đ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òi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cải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tạo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xã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hội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phong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kiến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,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phê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phán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Giáo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hội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</a:t>
            </a:r>
            <a:endParaRPr lang="en-US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24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B.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p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hê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phán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xã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hội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phong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kiến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và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Giáo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hội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,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đề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cao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con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người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và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khoa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học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tự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nhiên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</a:t>
            </a:r>
            <a:endParaRPr lang="en-US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24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C.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p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hê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phán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Giáo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hội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,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đề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cao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khoa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học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tự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nhiên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</a:t>
            </a:r>
            <a:endParaRPr lang="en-US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24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D.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p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hê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phán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xã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hội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phong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kiến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,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đề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cao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giá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trị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con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người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</a:t>
            </a: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77640" y="1995457"/>
            <a:ext cx="11844950" cy="20159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3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endParaRPr lang="en-US" sz="12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2800" b="1" dirty="0" err="1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Câu</a:t>
            </a:r>
            <a:r>
              <a:rPr lang="en-US" sz="2800" b="1" dirty="0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9:</a:t>
            </a:r>
            <a:r>
              <a:rPr lang="en-US" sz="2800" dirty="0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r>
              <a:rPr lang="en-US" sz="2800" dirty="0" err="1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Đại</a:t>
            </a:r>
            <a:r>
              <a:rPr lang="en-US" sz="2800" dirty="0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diện</a:t>
            </a:r>
            <a:r>
              <a:rPr lang="en-US" sz="2800" dirty="0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tiêu</a:t>
            </a:r>
            <a:r>
              <a:rPr lang="en-US" sz="2800" dirty="0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biểu</a:t>
            </a:r>
            <a:r>
              <a:rPr lang="en-US" sz="2800" dirty="0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nhất</a:t>
            </a:r>
            <a:r>
              <a:rPr lang="en-US" sz="2800" dirty="0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của</a:t>
            </a:r>
            <a:r>
              <a:rPr lang="en-US" sz="2800" dirty="0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Phong</a:t>
            </a:r>
            <a:r>
              <a:rPr lang="en-US" sz="2800" dirty="0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trào</a:t>
            </a:r>
            <a:r>
              <a:rPr lang="en-US" sz="2800" dirty="0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văn</a:t>
            </a:r>
            <a:r>
              <a:rPr lang="en-US" sz="2800" dirty="0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hóa</a:t>
            </a:r>
            <a:r>
              <a:rPr lang="en-US" sz="2800" dirty="0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Phục</a:t>
            </a:r>
            <a:r>
              <a:rPr lang="en-US" sz="2800" dirty="0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Hưng</a:t>
            </a:r>
            <a:r>
              <a:rPr lang="en-US" sz="2800" dirty="0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trong</a:t>
            </a:r>
            <a:r>
              <a:rPr lang="en-US" sz="2800" dirty="0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lĩnh</a:t>
            </a:r>
            <a:r>
              <a:rPr lang="en-US" sz="2800" dirty="0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vực</a:t>
            </a:r>
            <a:r>
              <a:rPr lang="en-US" sz="2800" dirty="0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hội</a:t>
            </a:r>
            <a:r>
              <a:rPr lang="en-US" sz="2800" dirty="0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họa</a:t>
            </a:r>
            <a:r>
              <a:rPr lang="en-US" sz="2800" dirty="0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là</a:t>
            </a:r>
            <a:r>
              <a:rPr lang="en-US" sz="2800" dirty="0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ai</a:t>
            </a:r>
            <a:r>
              <a:rPr lang="en-US" sz="2800" dirty="0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?</a:t>
            </a:r>
            <a:endParaRPr lang="en-US" sz="2800" dirty="0" smtClean="0">
              <a:solidFill>
                <a:srgbClr val="C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28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A. Rem-bran                               B. Van-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Gốc</a:t>
            </a:r>
            <a:endParaRPr lang="en-US" sz="28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28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C.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Lê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-vi-tan                                 D.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Lê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-ô-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na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đơ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Vanh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-xi</a:t>
            </a: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96571" y="4215836"/>
            <a:ext cx="11908324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0480" marR="30480" algn="just">
              <a:lnSpc>
                <a:spcPts val="18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800" b="1" dirty="0" err="1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Câu</a:t>
            </a:r>
            <a:r>
              <a:rPr lang="en-US" sz="2800" b="1" dirty="0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10: </a:t>
            </a:r>
            <a:r>
              <a:rPr lang="en-US" sz="2800" dirty="0" err="1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Bức</a:t>
            </a:r>
            <a:r>
              <a:rPr lang="en-US" sz="2800" dirty="0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tranh</a:t>
            </a:r>
            <a:r>
              <a:rPr lang="en-US" sz="2800" dirty="0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La </a:t>
            </a:r>
            <a:r>
              <a:rPr lang="en-US" sz="2800" dirty="0" err="1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Giô-công-đơ</a:t>
            </a:r>
            <a:r>
              <a:rPr lang="en-US" sz="2800" dirty="0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(hay Mona Lisa) </a:t>
            </a:r>
            <a:r>
              <a:rPr lang="en-US" sz="2800" dirty="0" err="1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là</a:t>
            </a:r>
            <a:r>
              <a:rPr lang="en-US" sz="2800" dirty="0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kiệt</a:t>
            </a:r>
            <a:r>
              <a:rPr lang="en-US" sz="2800" dirty="0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tác</a:t>
            </a:r>
            <a:r>
              <a:rPr lang="en-US" sz="2800" dirty="0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của</a:t>
            </a:r>
            <a:endParaRPr lang="en-US" sz="2800" dirty="0" smtClean="0">
              <a:solidFill>
                <a:srgbClr val="C0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30480" marR="30480" algn="just">
              <a:lnSpc>
                <a:spcPts val="18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800" dirty="0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danh</a:t>
            </a:r>
            <a:r>
              <a:rPr lang="en-US" sz="2800" dirty="0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họa</a:t>
            </a:r>
            <a:r>
              <a:rPr lang="en-US" sz="2800" dirty="0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nào</a:t>
            </a:r>
            <a:r>
              <a:rPr lang="en-US" sz="2800" dirty="0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?</a:t>
            </a:r>
          </a:p>
          <a:p>
            <a:pPr marL="30480" marR="30480" algn="just">
              <a:lnSpc>
                <a:spcPts val="1800"/>
              </a:lnSpc>
              <a:spcBef>
                <a:spcPts val="0"/>
              </a:spcBef>
              <a:spcAft>
                <a:spcPts val="1200"/>
              </a:spcAft>
            </a:pPr>
            <a:endParaRPr lang="en-US" sz="2800" dirty="0" smtClean="0">
              <a:solidFill>
                <a:srgbClr val="C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0480" marR="30480" algn="just">
              <a:lnSpc>
                <a:spcPts val="18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8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A.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Mi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-ken-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lăng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-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giơ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                              B.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Cô-péc-ních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</a:t>
            </a:r>
            <a:endParaRPr lang="en-US" sz="28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0480" marR="30480" algn="just">
              <a:lnSpc>
                <a:spcPts val="1800"/>
              </a:lnSpc>
              <a:spcBef>
                <a:spcPts val="0"/>
              </a:spcBef>
              <a:spcAft>
                <a:spcPts val="1200"/>
              </a:spcAft>
            </a:pPr>
            <a:endParaRPr lang="en-US" sz="2800" dirty="0" smtClean="0">
              <a:solidFill>
                <a:srgbClr val="00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30480" marR="30480" algn="just">
              <a:lnSpc>
                <a:spcPts val="18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8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C.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Ga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-li-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lê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                                           D.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Lê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-ô-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na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đơ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Vanh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-xi.</a:t>
            </a: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0" y="897358"/>
            <a:ext cx="679011" cy="45860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5223849" y="3552789"/>
            <a:ext cx="679011" cy="45860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5902860" y="6004001"/>
            <a:ext cx="679011" cy="45860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29956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1176" y="296725"/>
            <a:ext cx="11651030" cy="5425845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Showcard Gothic" panose="04020904020102020604" pitchFamily="82" charset="0"/>
              </a:rPr>
              <a:t/>
            </a:r>
            <a:br>
              <a:rPr lang="en-US" dirty="0" smtClean="0">
                <a:latin typeface="Showcard Gothic" panose="04020904020102020604" pitchFamily="82" charset="0"/>
              </a:rPr>
            </a:br>
            <a:r>
              <a:rPr lang="vi-VN" dirty="0" smtClean="0"/>
              <a:t>A</a:t>
            </a:r>
            <a:r>
              <a:rPr lang="vi-VN" dirty="0"/>
              <a:t>. Nhà </a:t>
            </a:r>
            <a:r>
              <a:rPr lang="en-US" dirty="0" err="1" smtClean="0"/>
              <a:t>văn</a:t>
            </a:r>
            <a:r>
              <a:rPr lang="en-US" dirty="0" smtClean="0"/>
              <a:t>, </a:t>
            </a:r>
            <a:r>
              <a:rPr lang="en-US" dirty="0" err="1" smtClean="0"/>
              <a:t>nhà</a:t>
            </a:r>
            <a:r>
              <a:rPr lang="en-US" dirty="0" smtClean="0"/>
              <a:t> </a:t>
            </a:r>
            <a:r>
              <a:rPr lang="vi-VN" dirty="0" smtClean="0"/>
              <a:t>thơ</a:t>
            </a:r>
            <a:r>
              <a:rPr lang="vi-VN" dirty="0"/>
              <a:t/>
            </a:r>
            <a:br>
              <a:rPr lang="vi-VN" dirty="0"/>
            </a:br>
            <a:r>
              <a:rPr lang="vi-VN" dirty="0"/>
              <a:t>B. Nhạc sĩ</a:t>
            </a:r>
            <a:br>
              <a:rPr lang="vi-VN" dirty="0"/>
            </a:br>
            <a:r>
              <a:rPr lang="vi-VN" dirty="0"/>
              <a:t>C. Họa sĩ</a:t>
            </a:r>
            <a:br>
              <a:rPr lang="vi-VN" dirty="0"/>
            </a:br>
            <a:r>
              <a:rPr lang="vi-VN" dirty="0"/>
              <a:t>D. </a:t>
            </a:r>
            <a:r>
              <a:rPr lang="en-US" dirty="0" err="1" smtClean="0"/>
              <a:t>Nhà</a:t>
            </a:r>
            <a:r>
              <a:rPr lang="en-US" dirty="0" smtClean="0"/>
              <a:t> </a:t>
            </a:r>
            <a:r>
              <a:rPr lang="en-US" dirty="0" err="1" smtClean="0"/>
              <a:t>điêu</a:t>
            </a:r>
            <a:r>
              <a:rPr lang="en-US" dirty="0" smtClean="0"/>
              <a:t> </a:t>
            </a:r>
            <a:r>
              <a:rPr lang="en-US" dirty="0" err="1" smtClean="0"/>
              <a:t>khắc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781176" y="4913258"/>
            <a:ext cx="2739020" cy="1046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en-US" altLang="en-US" sz="4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Đáp án: </a:t>
            </a:r>
            <a:endParaRPr kumimoji="0" lang="en-US" altLang="en-US" sz="4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23566" y="781176"/>
            <a:ext cx="232788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>
                <a:solidFill>
                  <a:prstClr val="black"/>
                </a:solidFill>
                <a:latin typeface="Showcard Gothic" panose="04020904020102020604" pitchFamily="82" charset="0"/>
              </a:rPr>
              <a:t>Câu hỏi</a:t>
            </a:r>
            <a:endParaRPr lang="en-US" sz="4400">
              <a:solidFill>
                <a:prstClr val="black"/>
              </a:solidFill>
              <a:latin typeface="Showcard Gothic" panose="04020904020102020604" pitchFamily="8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50084" y="1384727"/>
            <a:ext cx="655897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solidFill>
                  <a:prstClr val="black"/>
                </a:solidFill>
              </a:rPr>
              <a:t>1.</a:t>
            </a:r>
            <a:r>
              <a:rPr lang="vi-VN" sz="3600" b="1" dirty="0">
                <a:solidFill>
                  <a:prstClr val="black"/>
                </a:solidFill>
              </a:rPr>
              <a:t> William Shakespeare là ai?</a:t>
            </a:r>
            <a:r>
              <a:rPr lang="vi-VN" sz="3600" dirty="0">
                <a:solidFill>
                  <a:prstClr val="black"/>
                </a:solidFill>
              </a:rPr>
              <a:t/>
            </a:r>
            <a:br>
              <a:rPr lang="vi-VN" sz="3600" dirty="0">
                <a:solidFill>
                  <a:prstClr val="black"/>
                </a:solidFill>
              </a:rPr>
            </a:br>
            <a:endParaRPr lang="en-US" sz="3600" dirty="0">
              <a:solidFill>
                <a:prstClr val="black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151447" y="4953129"/>
            <a:ext cx="52610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>
                <a:solidFill>
                  <a:prstClr val="black"/>
                </a:solidFill>
              </a:rPr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132362428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airplan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1176" y="296725"/>
            <a:ext cx="11651030" cy="5425845"/>
          </a:xfrm>
        </p:spPr>
        <p:txBody>
          <a:bodyPr>
            <a:normAutofit/>
          </a:bodyPr>
          <a:lstStyle/>
          <a:p>
            <a:r>
              <a:rPr lang="en-US" smtClean="0">
                <a:latin typeface="Showcard Gothic" panose="04020904020102020604" pitchFamily="82" charset="0"/>
              </a:rPr>
              <a:t/>
            </a:r>
            <a:br>
              <a:rPr lang="en-US" smtClean="0">
                <a:latin typeface="Showcard Gothic" panose="04020904020102020604" pitchFamily="82" charset="0"/>
              </a:rPr>
            </a:br>
            <a:r>
              <a:rPr lang="vi-VN" smtClean="0"/>
              <a:t>A.</a:t>
            </a:r>
            <a:r>
              <a:rPr lang="en-US" smtClean="0"/>
              <a:t/>
            </a:r>
            <a:br>
              <a:rPr lang="en-US" smtClean="0"/>
            </a:br>
            <a:r>
              <a:rPr lang="vi-VN" smtClean="0"/>
              <a:t>B.</a:t>
            </a:r>
            <a:r>
              <a:rPr lang="vi-VN"/>
              <a:t/>
            </a:r>
            <a:br>
              <a:rPr lang="vi-VN"/>
            </a:br>
            <a:r>
              <a:rPr lang="vi-VN"/>
              <a:t>C</a:t>
            </a:r>
            <a:r>
              <a:rPr lang="vi-VN" smtClean="0"/>
              <a:t>. </a:t>
            </a:r>
            <a:r>
              <a:rPr lang="vi-VN"/>
              <a:t/>
            </a:r>
            <a:br>
              <a:rPr lang="vi-VN"/>
            </a:br>
            <a:r>
              <a:rPr lang="vi-VN"/>
              <a:t>D. </a:t>
            </a:r>
            <a:endParaRPr lang="en-US"/>
          </a:p>
        </p:txBody>
      </p:sp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781176" y="4913258"/>
            <a:ext cx="2739020" cy="1046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en-US" altLang="en-US" sz="4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Đáp án: </a:t>
            </a:r>
            <a:endParaRPr kumimoji="0" lang="en-US" altLang="en-US" sz="4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23566" y="781176"/>
            <a:ext cx="232788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>
                <a:solidFill>
                  <a:prstClr val="black"/>
                </a:solidFill>
                <a:latin typeface="Showcard Gothic" panose="04020904020102020604" pitchFamily="82" charset="0"/>
              </a:rPr>
              <a:t>Câu hỏi</a:t>
            </a:r>
            <a:endParaRPr lang="en-US" sz="4400">
              <a:solidFill>
                <a:prstClr val="black"/>
              </a:solidFill>
              <a:latin typeface="Showcard Gothic" panose="04020904020102020604" pitchFamily="8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26676" y="1454528"/>
            <a:ext cx="966001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>
                <a:solidFill>
                  <a:prstClr val="black"/>
                </a:solidFill>
              </a:rPr>
              <a:t>2.Shakespeare nổi tiếng với thể loại văn học nào?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151447" y="4953129"/>
            <a:ext cx="406874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4400" b="1">
                <a:solidFill>
                  <a:prstClr val="black"/>
                </a:solidFill>
              </a:rPr>
              <a:t>B. Thơ và kịch</a:t>
            </a:r>
            <a:endParaRPr lang="en-US" sz="4400" b="1">
              <a:solidFill>
                <a:prstClr val="black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45056" y="1981505"/>
            <a:ext cx="303102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Truyện ngắn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445056" y="2624926"/>
            <a:ext cx="289534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4400">
                <a:solidFill>
                  <a:prstClr val="black"/>
                </a:solidFill>
                <a:latin typeface="Times New Roman" panose="02020603050405020304" pitchFamily="18" charset="0"/>
              </a:rPr>
              <a:t>Thơ và kịch</a:t>
            </a:r>
            <a:endParaRPr lang="en-US" sz="4400">
              <a:solidFill>
                <a:prstClr val="black"/>
              </a:solidFill>
              <a:latin typeface="Calibri Light" panose="020F0302020204030204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445056" y="3182452"/>
            <a:ext cx="279249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Tiểu thuyết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451179" y="3739161"/>
            <a:ext cx="189186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Tạp chí</a:t>
            </a:r>
            <a:endParaRPr lang="en-US" sz="440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03624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1176" y="296725"/>
            <a:ext cx="11651030" cy="5425845"/>
          </a:xfrm>
        </p:spPr>
        <p:txBody>
          <a:bodyPr>
            <a:normAutofit/>
          </a:bodyPr>
          <a:lstStyle/>
          <a:p>
            <a:r>
              <a:rPr lang="en-US" smtClean="0">
                <a:latin typeface="Showcard Gothic" panose="04020904020102020604" pitchFamily="82" charset="0"/>
              </a:rPr>
              <a:t/>
            </a:r>
            <a:br>
              <a:rPr lang="en-US" smtClean="0">
                <a:latin typeface="Showcard Gothic" panose="04020904020102020604" pitchFamily="82" charset="0"/>
              </a:rPr>
            </a:br>
            <a:r>
              <a:rPr lang="vi-VN" smtClean="0"/>
              <a:t>A.</a:t>
            </a:r>
            <a:r>
              <a:rPr lang="en-US" smtClean="0"/>
              <a:t/>
            </a:r>
            <a:br>
              <a:rPr lang="en-US" smtClean="0"/>
            </a:br>
            <a:r>
              <a:rPr lang="vi-VN" smtClean="0"/>
              <a:t>B.</a:t>
            </a:r>
            <a:r>
              <a:rPr lang="vi-VN"/>
              <a:t/>
            </a:r>
            <a:br>
              <a:rPr lang="vi-VN"/>
            </a:br>
            <a:r>
              <a:rPr lang="vi-VN"/>
              <a:t>C</a:t>
            </a:r>
            <a:r>
              <a:rPr lang="vi-VN" smtClean="0"/>
              <a:t>. </a:t>
            </a:r>
            <a:r>
              <a:rPr lang="vi-VN"/>
              <a:t/>
            </a:r>
            <a:br>
              <a:rPr lang="vi-VN"/>
            </a:br>
            <a:r>
              <a:rPr lang="vi-VN"/>
              <a:t>D. </a:t>
            </a:r>
            <a:endParaRPr lang="en-US"/>
          </a:p>
        </p:txBody>
      </p:sp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781176" y="4913258"/>
            <a:ext cx="2739020" cy="1046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en-US" altLang="en-US" sz="4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Đáp án: </a:t>
            </a:r>
            <a:endParaRPr kumimoji="0" lang="en-US" altLang="en-US" sz="4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23566" y="781176"/>
            <a:ext cx="232788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>
                <a:solidFill>
                  <a:prstClr val="black"/>
                </a:solidFill>
                <a:latin typeface="Showcard Gothic" panose="04020904020102020604" pitchFamily="82" charset="0"/>
              </a:rPr>
              <a:t>Câu hỏi</a:t>
            </a:r>
            <a:endParaRPr lang="en-US" sz="4400">
              <a:solidFill>
                <a:prstClr val="black"/>
              </a:solidFill>
              <a:latin typeface="Showcard Gothic" panose="04020904020102020604" pitchFamily="8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26676" y="1454528"/>
            <a:ext cx="966001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solidFill>
                  <a:prstClr val="black"/>
                </a:solidFill>
              </a:rPr>
              <a:t>3</a:t>
            </a:r>
            <a:r>
              <a:rPr lang="en-US" sz="3600" b="1" dirty="0">
                <a:solidFill>
                  <a:prstClr val="black"/>
                </a:solidFill>
              </a:rPr>
              <a:t>.Shakespeare </a:t>
            </a:r>
            <a:r>
              <a:rPr lang="en-US" sz="3600" b="1" dirty="0" err="1">
                <a:solidFill>
                  <a:prstClr val="black"/>
                </a:solidFill>
              </a:rPr>
              <a:t>nổi</a:t>
            </a:r>
            <a:r>
              <a:rPr lang="en-US" sz="3600" b="1" dirty="0">
                <a:solidFill>
                  <a:prstClr val="black"/>
                </a:solidFill>
              </a:rPr>
              <a:t> </a:t>
            </a:r>
            <a:r>
              <a:rPr lang="en-US" sz="3600" b="1" dirty="0" err="1">
                <a:solidFill>
                  <a:prstClr val="black"/>
                </a:solidFill>
              </a:rPr>
              <a:t>tiếng</a:t>
            </a:r>
            <a:r>
              <a:rPr lang="en-US" sz="3600" b="1" dirty="0">
                <a:solidFill>
                  <a:prstClr val="black"/>
                </a:solidFill>
              </a:rPr>
              <a:t> </a:t>
            </a:r>
            <a:r>
              <a:rPr lang="en-US" sz="3600" b="1" dirty="0" err="1">
                <a:solidFill>
                  <a:prstClr val="black"/>
                </a:solidFill>
              </a:rPr>
              <a:t>với</a:t>
            </a:r>
            <a:r>
              <a:rPr lang="en-US" sz="3600" b="1" dirty="0">
                <a:solidFill>
                  <a:prstClr val="black"/>
                </a:solidFill>
              </a:rPr>
              <a:t> </a:t>
            </a:r>
            <a:r>
              <a:rPr lang="en-US" sz="3600" b="1" dirty="0" err="1">
                <a:solidFill>
                  <a:prstClr val="black"/>
                </a:solidFill>
              </a:rPr>
              <a:t>thể</a:t>
            </a:r>
            <a:r>
              <a:rPr lang="en-US" sz="3600" b="1" dirty="0">
                <a:solidFill>
                  <a:prstClr val="black"/>
                </a:solidFill>
              </a:rPr>
              <a:t> </a:t>
            </a:r>
            <a:r>
              <a:rPr lang="en-US" sz="3600" b="1" dirty="0" err="1">
                <a:solidFill>
                  <a:prstClr val="black"/>
                </a:solidFill>
              </a:rPr>
              <a:t>loại</a:t>
            </a:r>
            <a:r>
              <a:rPr lang="en-US" sz="3600" b="1" dirty="0">
                <a:solidFill>
                  <a:prstClr val="black"/>
                </a:solidFill>
              </a:rPr>
              <a:t> </a:t>
            </a:r>
            <a:r>
              <a:rPr lang="en-US" sz="3600" b="1" dirty="0" err="1">
                <a:solidFill>
                  <a:prstClr val="black"/>
                </a:solidFill>
              </a:rPr>
              <a:t>văn</a:t>
            </a:r>
            <a:r>
              <a:rPr lang="en-US" sz="3600" b="1" dirty="0">
                <a:solidFill>
                  <a:prstClr val="black"/>
                </a:solidFill>
              </a:rPr>
              <a:t> </a:t>
            </a:r>
            <a:r>
              <a:rPr lang="en-US" sz="3600" b="1" dirty="0" err="1">
                <a:solidFill>
                  <a:prstClr val="black"/>
                </a:solidFill>
              </a:rPr>
              <a:t>học</a:t>
            </a:r>
            <a:r>
              <a:rPr lang="en-US" sz="3600" b="1" dirty="0">
                <a:solidFill>
                  <a:prstClr val="black"/>
                </a:solidFill>
              </a:rPr>
              <a:t> </a:t>
            </a:r>
            <a:r>
              <a:rPr lang="en-US" sz="3600" b="1" dirty="0" err="1">
                <a:solidFill>
                  <a:prstClr val="black"/>
                </a:solidFill>
              </a:rPr>
              <a:t>nào</a:t>
            </a:r>
            <a:r>
              <a:rPr lang="en-US" sz="3600" b="1" dirty="0">
                <a:solidFill>
                  <a:prstClr val="black"/>
                </a:solidFill>
              </a:rPr>
              <a:t>?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151447" y="4953129"/>
            <a:ext cx="406874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4400" b="1">
                <a:solidFill>
                  <a:prstClr val="black"/>
                </a:solidFill>
              </a:rPr>
              <a:t>B. Thơ và kịch</a:t>
            </a:r>
            <a:endParaRPr lang="en-US" sz="4400" b="1">
              <a:solidFill>
                <a:prstClr val="black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45056" y="1981505"/>
            <a:ext cx="303102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Truyện ngắn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445056" y="2624926"/>
            <a:ext cx="289534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4400">
                <a:solidFill>
                  <a:prstClr val="black"/>
                </a:solidFill>
                <a:latin typeface="Times New Roman" panose="02020603050405020304" pitchFamily="18" charset="0"/>
              </a:rPr>
              <a:t>Thơ và kịch</a:t>
            </a:r>
            <a:endParaRPr lang="en-US" sz="4400">
              <a:solidFill>
                <a:prstClr val="black"/>
              </a:solidFill>
              <a:latin typeface="Calibri Light" panose="020F0302020204030204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445056" y="3182452"/>
            <a:ext cx="279249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Tiểu thuyết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451179" y="3739161"/>
            <a:ext cx="189186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Tạp chí</a:t>
            </a:r>
            <a:endParaRPr lang="en-US" sz="440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7083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1176" y="296725"/>
            <a:ext cx="11651030" cy="5425845"/>
          </a:xfrm>
        </p:spPr>
        <p:txBody>
          <a:bodyPr>
            <a:normAutofit/>
          </a:bodyPr>
          <a:lstStyle/>
          <a:p>
            <a:r>
              <a:rPr lang="en-US" smtClean="0">
                <a:latin typeface="Showcard Gothic" panose="04020904020102020604" pitchFamily="82" charset="0"/>
              </a:rPr>
              <a:t/>
            </a:r>
            <a:br>
              <a:rPr lang="en-US" smtClean="0">
                <a:latin typeface="Showcard Gothic" panose="04020904020102020604" pitchFamily="82" charset="0"/>
              </a:rPr>
            </a:br>
            <a:r>
              <a:rPr lang="vi-VN" smtClean="0"/>
              <a:t>A.</a:t>
            </a:r>
            <a:r>
              <a:rPr lang="en-US" smtClean="0"/>
              <a:t/>
            </a:r>
            <a:br>
              <a:rPr lang="en-US" smtClean="0"/>
            </a:br>
            <a:r>
              <a:rPr lang="vi-VN" smtClean="0"/>
              <a:t>B.</a:t>
            </a:r>
            <a:r>
              <a:rPr lang="vi-VN"/>
              <a:t/>
            </a:r>
            <a:br>
              <a:rPr lang="vi-VN"/>
            </a:br>
            <a:r>
              <a:rPr lang="vi-VN"/>
              <a:t>C</a:t>
            </a:r>
            <a:r>
              <a:rPr lang="vi-VN" smtClean="0"/>
              <a:t>. </a:t>
            </a:r>
            <a:r>
              <a:rPr lang="vi-VN"/>
              <a:t/>
            </a:r>
            <a:br>
              <a:rPr lang="vi-VN"/>
            </a:br>
            <a:r>
              <a:rPr lang="vi-VN"/>
              <a:t>D. </a:t>
            </a:r>
            <a:endParaRPr lang="en-US"/>
          </a:p>
        </p:txBody>
      </p:sp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781176" y="4913258"/>
            <a:ext cx="2739020" cy="1046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en-US" altLang="en-US" sz="4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Đáp án: </a:t>
            </a:r>
            <a:endParaRPr kumimoji="0" lang="en-US" altLang="en-US" sz="4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23566" y="781176"/>
            <a:ext cx="232788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>
                <a:solidFill>
                  <a:prstClr val="black"/>
                </a:solidFill>
                <a:latin typeface="Showcard Gothic" panose="04020904020102020604" pitchFamily="82" charset="0"/>
              </a:rPr>
              <a:t>Câu hỏi</a:t>
            </a:r>
            <a:endParaRPr lang="en-US" sz="4400">
              <a:solidFill>
                <a:prstClr val="black"/>
              </a:solidFill>
              <a:latin typeface="Showcard Gothic" panose="04020904020102020604" pitchFamily="8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23566" y="1386018"/>
            <a:ext cx="97616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>
                <a:solidFill>
                  <a:prstClr val="black"/>
                </a:solidFill>
              </a:rPr>
              <a:t>3.</a:t>
            </a:r>
            <a:r>
              <a:rPr lang="vi-VN" sz="2400" b="1">
                <a:solidFill>
                  <a:prstClr val="black"/>
                </a:solidFill>
              </a:rPr>
              <a:t>Vở </a:t>
            </a:r>
            <a:r>
              <a:rPr lang="vi-VN" sz="2400" b="1">
                <a:solidFill>
                  <a:prstClr val="black"/>
                </a:solidFill>
              </a:rPr>
              <a:t>kịch nào dưới đây là một trong những tác </a:t>
            </a:r>
            <a:r>
              <a:rPr lang="vi-VN" sz="2400" b="1">
                <a:solidFill>
                  <a:prstClr val="black"/>
                </a:solidFill>
              </a:rPr>
              <a:t>phẩm</a:t>
            </a:r>
            <a:r>
              <a:rPr lang="en-US" sz="2400" b="1">
                <a:solidFill>
                  <a:prstClr val="black"/>
                </a:solidFill>
              </a:rPr>
              <a:t> bi</a:t>
            </a:r>
            <a:r>
              <a:rPr lang="vi-VN" sz="2400" b="1">
                <a:solidFill>
                  <a:prstClr val="black"/>
                </a:solidFill>
              </a:rPr>
              <a:t> </a:t>
            </a:r>
            <a:r>
              <a:rPr lang="vi-VN" sz="2400" b="1">
                <a:solidFill>
                  <a:prstClr val="black"/>
                </a:solidFill>
              </a:rPr>
              <a:t>kịch nổi tiếng của Shakespeare?</a:t>
            </a:r>
            <a:endParaRPr lang="en-US" sz="2400" b="1">
              <a:solidFill>
                <a:prstClr val="black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45056" y="1981505"/>
            <a:ext cx="453489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 đêm ở Verona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445056" y="2624926"/>
            <a:ext cx="446147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Giấc mộng đêm hè</a:t>
            </a:r>
            <a:endParaRPr lang="en-US" sz="440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445056" y="3182452"/>
            <a:ext cx="729238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Cơn giận của một người đàn bà</a:t>
            </a:r>
            <a:endParaRPr lang="en-US" sz="440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451179" y="3739161"/>
            <a:ext cx="385233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Romeo và Juliet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151447" y="4958084"/>
            <a:ext cx="437094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>
                <a:solidFill>
                  <a:prstClr val="black"/>
                </a:solidFill>
              </a:rPr>
              <a:t>D.Romeo và Juliet</a:t>
            </a:r>
            <a:endParaRPr lang="en-US" sz="4400" b="1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33888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87104" y="187044"/>
            <a:ext cx="11935485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0480" marR="30480" algn="just">
              <a:lnSpc>
                <a:spcPts val="18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800" b="1" dirty="0" err="1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Câu</a:t>
            </a:r>
            <a:r>
              <a:rPr lang="en-US" sz="2800" b="1" dirty="0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11:  </a:t>
            </a:r>
            <a:r>
              <a:rPr lang="en-US" sz="2800" dirty="0" err="1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Đỉnh</a:t>
            </a:r>
            <a:r>
              <a:rPr lang="en-US" sz="2800" dirty="0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cao</a:t>
            </a:r>
            <a:r>
              <a:rPr lang="en-US" sz="2800" dirty="0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của</a:t>
            </a:r>
            <a:r>
              <a:rPr lang="en-US" sz="2800" dirty="0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nghệ</a:t>
            </a:r>
            <a:r>
              <a:rPr lang="en-US" sz="2800" dirty="0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thuật</a:t>
            </a:r>
            <a:r>
              <a:rPr lang="en-US" sz="2800" dirty="0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Phục</a:t>
            </a:r>
            <a:r>
              <a:rPr lang="en-US" sz="2800" dirty="0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hưng</a:t>
            </a:r>
            <a:r>
              <a:rPr lang="en-US" sz="2800" dirty="0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, </a:t>
            </a:r>
            <a:r>
              <a:rPr lang="en-US" sz="2800" dirty="0" err="1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gắn</a:t>
            </a:r>
            <a:r>
              <a:rPr lang="en-US" sz="2800" dirty="0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với</a:t>
            </a:r>
            <a:r>
              <a:rPr lang="en-US" sz="2800" dirty="0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tên</a:t>
            </a:r>
            <a:r>
              <a:rPr lang="en-US" sz="2800" dirty="0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tuổi</a:t>
            </a:r>
            <a:r>
              <a:rPr lang="en-US" sz="2800" dirty="0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của</a:t>
            </a:r>
            <a:r>
              <a:rPr lang="en-US" sz="2800" dirty="0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hai</a:t>
            </a:r>
            <a:r>
              <a:rPr lang="en-US" sz="2800" dirty="0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</a:p>
          <a:p>
            <a:pPr marL="30480" marR="30480" algn="just">
              <a:lnSpc>
                <a:spcPts val="18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800" dirty="0" err="1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danh</a:t>
            </a:r>
            <a:r>
              <a:rPr lang="en-US" sz="2800" dirty="0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họa</a:t>
            </a:r>
            <a:r>
              <a:rPr lang="en-US" sz="2800" dirty="0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nổi</a:t>
            </a:r>
            <a:r>
              <a:rPr lang="en-US" sz="2800" dirty="0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tiếng</a:t>
            </a:r>
            <a:r>
              <a:rPr lang="en-US" sz="2800" dirty="0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là</a:t>
            </a:r>
            <a:endParaRPr lang="en-US" sz="2800" dirty="0" smtClean="0">
              <a:solidFill>
                <a:srgbClr val="C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0480" marR="30480" algn="just">
              <a:lnSpc>
                <a:spcPts val="18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8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A.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Lê-nô-na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đơ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Vanh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-xi,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Xéc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-van-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téc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              B.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Mi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-ken-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lăng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-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giơ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,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Đan-tê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</a:t>
            </a:r>
            <a:endParaRPr lang="en-US" sz="28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0480" marR="30480" algn="just">
              <a:lnSpc>
                <a:spcPts val="18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8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C.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Lê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-ô-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na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đơ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Vanh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-xi,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Mi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-ken-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lăng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-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giơ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          D.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Đan-tê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,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Xéc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-van-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téc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</a:t>
            </a: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87104" y="1961523"/>
            <a:ext cx="11935485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0480" marR="30480" algn="just">
              <a:lnSpc>
                <a:spcPts val="18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800" b="1" dirty="0" err="1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Câu</a:t>
            </a:r>
            <a:r>
              <a:rPr lang="en-US" sz="2800" b="1" dirty="0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12:</a:t>
            </a:r>
            <a:r>
              <a:rPr lang="en-US" sz="2800" dirty="0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Sếch-xpia</a:t>
            </a:r>
            <a:r>
              <a:rPr lang="en-US" sz="2800" dirty="0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và</a:t>
            </a:r>
            <a:r>
              <a:rPr lang="en-US" sz="2800" dirty="0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Lê</a:t>
            </a:r>
            <a:r>
              <a:rPr lang="en-US" sz="2800" dirty="0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-ô-</a:t>
            </a:r>
            <a:r>
              <a:rPr lang="en-US" sz="2800" dirty="0" err="1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na</a:t>
            </a:r>
            <a:r>
              <a:rPr lang="en-US" sz="2800" dirty="0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đơ</a:t>
            </a:r>
            <a:r>
              <a:rPr lang="en-US" sz="2800" dirty="0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Vanh</a:t>
            </a:r>
            <a:r>
              <a:rPr lang="en-US" sz="2800" dirty="0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-xi </a:t>
            </a:r>
            <a:r>
              <a:rPr lang="en-US" sz="2800" dirty="0" err="1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là</a:t>
            </a:r>
            <a:r>
              <a:rPr lang="en-US" sz="2800" dirty="0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hai</a:t>
            </a:r>
            <a:r>
              <a:rPr lang="en-US" sz="2800" dirty="0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“</a:t>
            </a:r>
            <a:r>
              <a:rPr lang="en-US" sz="2800" dirty="0" err="1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người</a:t>
            </a:r>
            <a:r>
              <a:rPr lang="en-US" sz="2800" dirty="0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khổng</a:t>
            </a:r>
            <a:r>
              <a:rPr lang="en-US" sz="2800" dirty="0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lồ</a:t>
            </a:r>
            <a:r>
              <a:rPr lang="en-US" sz="2800" dirty="0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” </a:t>
            </a:r>
            <a:r>
              <a:rPr lang="en-US" sz="2800" dirty="0" err="1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trên</a:t>
            </a:r>
            <a:r>
              <a:rPr lang="en-US" sz="2800" dirty="0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lĩnh</a:t>
            </a:r>
            <a:r>
              <a:rPr lang="en-US" sz="2800" dirty="0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</a:p>
          <a:p>
            <a:pPr marL="30480" marR="30480" algn="just">
              <a:lnSpc>
                <a:spcPts val="18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800" dirty="0" err="1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vực</a:t>
            </a:r>
            <a:r>
              <a:rPr lang="en-US" sz="2800" dirty="0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nào</a:t>
            </a:r>
            <a:r>
              <a:rPr lang="en-US" sz="2800" dirty="0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?</a:t>
            </a:r>
            <a:endParaRPr lang="en-US" sz="2800" dirty="0" smtClean="0">
              <a:solidFill>
                <a:srgbClr val="C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0480" marR="30480" algn="just">
              <a:lnSpc>
                <a:spcPts val="18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8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A.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Văn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học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và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khoa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học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vũ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trụ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                      B.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Toán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học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và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điêu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khắc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</a:t>
            </a:r>
            <a:endParaRPr lang="en-US" sz="28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0480" marR="30480" algn="just">
              <a:lnSpc>
                <a:spcPts val="18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8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C.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Triết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học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và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hội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họa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                                  D.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Văn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học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và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hội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họa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</a:t>
            </a: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11246" y="3615149"/>
            <a:ext cx="118872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err="1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Câu</a:t>
            </a:r>
            <a:r>
              <a:rPr lang="en-US" sz="2800" b="1" dirty="0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13:</a:t>
            </a:r>
            <a:r>
              <a:rPr lang="en-US" sz="2800" dirty="0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r>
              <a:rPr lang="en-US" sz="2800" dirty="0" err="1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Vì</a:t>
            </a:r>
            <a:r>
              <a:rPr lang="en-US" sz="2800" dirty="0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sao</a:t>
            </a:r>
            <a:r>
              <a:rPr lang="en-US" sz="2800" dirty="0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phong</a:t>
            </a:r>
            <a:r>
              <a:rPr lang="en-US" sz="2800" dirty="0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trào</a:t>
            </a:r>
            <a:r>
              <a:rPr lang="en-US" sz="2800" dirty="0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Văn</a:t>
            </a:r>
            <a:r>
              <a:rPr lang="en-US" sz="2800" dirty="0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hóa</a:t>
            </a:r>
            <a:r>
              <a:rPr lang="en-US" sz="2800" dirty="0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Phục</a:t>
            </a:r>
            <a:r>
              <a:rPr lang="en-US" sz="2800" dirty="0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hưng</a:t>
            </a:r>
            <a:r>
              <a:rPr lang="en-US" sz="2800" dirty="0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được</a:t>
            </a:r>
            <a:r>
              <a:rPr lang="en-US" sz="2800" dirty="0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đánh</a:t>
            </a:r>
            <a:r>
              <a:rPr lang="en-US" sz="2800" dirty="0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giá</a:t>
            </a:r>
            <a:r>
              <a:rPr lang="en-US" sz="2800" dirty="0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là</a:t>
            </a:r>
            <a:r>
              <a:rPr lang="en-US" sz="2800" dirty="0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một</a:t>
            </a:r>
            <a:r>
              <a:rPr lang="en-US" sz="2800" dirty="0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“</a:t>
            </a:r>
            <a:r>
              <a:rPr lang="en-US" sz="2800" dirty="0" err="1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Cuộc</a:t>
            </a:r>
            <a:r>
              <a:rPr lang="en-US" sz="2800" dirty="0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cách</a:t>
            </a:r>
            <a:r>
              <a:rPr lang="en-US" sz="2800" dirty="0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mạng</a:t>
            </a:r>
            <a:r>
              <a:rPr lang="en-US" sz="2800" dirty="0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tiến</a:t>
            </a:r>
            <a:r>
              <a:rPr lang="en-US" sz="2800" dirty="0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bộ</a:t>
            </a:r>
            <a:r>
              <a:rPr lang="en-US" sz="2800" dirty="0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vĩ</a:t>
            </a:r>
            <a:r>
              <a:rPr lang="en-US" sz="2800" dirty="0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đại</a:t>
            </a:r>
            <a:r>
              <a:rPr lang="en-US" sz="2800" dirty="0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”? 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endParaRPr lang="en-US" sz="28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28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A.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Là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cuộc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đấu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tranh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công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khai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đầu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tiênTư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sản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chống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phong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kiến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suy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tàn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</a:t>
            </a:r>
            <a:endParaRPr lang="en-US" sz="28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28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B.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Mở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ra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những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vùng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đất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mới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, con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đường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mới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và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những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dân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tộc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mới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</a:t>
            </a:r>
            <a:endParaRPr lang="en-US" sz="28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28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C.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Thị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trường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thế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giới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mở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rộng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,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thúc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đẩy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hàng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hải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quốc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tế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phát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triển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</a:t>
            </a:r>
            <a:endParaRPr lang="en-US" sz="28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28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D.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Thúc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đẩy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quá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trình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khủng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hoảng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, tan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rã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chủ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nghĩa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tư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bản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ở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châu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Âu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</a:t>
            </a: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90534" y="1205768"/>
            <a:ext cx="679011" cy="45860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7116023" y="2980247"/>
            <a:ext cx="679011" cy="45860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90533" y="4495373"/>
            <a:ext cx="679011" cy="45860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0777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05212" y="203750"/>
            <a:ext cx="1171820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err="1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Câu</a:t>
            </a:r>
            <a:r>
              <a:rPr lang="en-US" sz="2400" b="1" dirty="0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14:</a:t>
            </a:r>
            <a:r>
              <a:rPr lang="en-US" sz="2400" dirty="0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r>
              <a:rPr lang="en-US" sz="2400" dirty="0" err="1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Bức</a:t>
            </a:r>
            <a:r>
              <a:rPr lang="en-US" sz="2400" dirty="0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họa</a:t>
            </a:r>
            <a:r>
              <a:rPr lang="en-US" sz="2400" dirty="0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trên</a:t>
            </a:r>
            <a:r>
              <a:rPr lang="en-US" sz="2400" dirty="0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vòm</a:t>
            </a:r>
            <a:r>
              <a:rPr lang="en-US" sz="2400" dirty="0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nhà</a:t>
            </a:r>
            <a:r>
              <a:rPr lang="en-US" sz="2400" dirty="0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thờ</a:t>
            </a:r>
            <a:r>
              <a:rPr lang="en-US" sz="2400" dirty="0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Xích-xtin</a:t>
            </a:r>
            <a:r>
              <a:rPr lang="en-US" sz="2400" dirty="0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(</a:t>
            </a:r>
            <a:r>
              <a:rPr lang="en-US" sz="2400" dirty="0" err="1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Va-ti-căng</a:t>
            </a:r>
            <a:r>
              <a:rPr lang="en-US" sz="2400" dirty="0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) </a:t>
            </a:r>
            <a:r>
              <a:rPr lang="en-US" sz="2400" dirty="0" err="1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là</a:t>
            </a:r>
            <a:r>
              <a:rPr lang="en-US" sz="2400" dirty="0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của</a:t>
            </a:r>
            <a:r>
              <a:rPr lang="en-US" sz="2400" dirty="0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họa</a:t>
            </a:r>
            <a:r>
              <a:rPr lang="en-US" sz="2400" dirty="0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sĩ</a:t>
            </a:r>
            <a:r>
              <a:rPr lang="en-US" sz="2400" dirty="0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nào</a:t>
            </a:r>
            <a:r>
              <a:rPr lang="en-US" sz="2400" dirty="0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?</a:t>
            </a:r>
            <a:endParaRPr lang="en-US" sz="2400" dirty="0" smtClean="0">
              <a:solidFill>
                <a:srgbClr val="C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24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A.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Lê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-ô-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na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-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đơ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Vanh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-xi                                     B.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Mác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-tin Lu-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thơ</a:t>
            </a:r>
            <a:endParaRPr lang="en-US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24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C.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Mi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-ken-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lăng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-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giơ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                                           D.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Ga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-li-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lê</a:t>
            </a: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3" name="Picture 2" descr="https://thethaovanhoa.mediacdn.vn/2015/10/30/11/28/sistinechapel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3533" y="1404079"/>
            <a:ext cx="8781861" cy="342900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Rectangle 3"/>
          <p:cNvSpPr/>
          <p:nvPr/>
        </p:nvSpPr>
        <p:spPr>
          <a:xfrm>
            <a:off x="322906" y="5074514"/>
            <a:ext cx="11600507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err="1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Câu</a:t>
            </a:r>
            <a:r>
              <a:rPr lang="en-US" sz="2800" b="1" dirty="0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15:</a:t>
            </a:r>
            <a:r>
              <a:rPr lang="en-US" sz="2800" dirty="0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r>
              <a:rPr lang="en-US" sz="2800" dirty="0" err="1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Bức</a:t>
            </a:r>
            <a:r>
              <a:rPr lang="en-US" sz="2800" dirty="0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tranh</a:t>
            </a:r>
            <a:r>
              <a:rPr lang="en-US" sz="2800" dirty="0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nàng</a:t>
            </a:r>
            <a:r>
              <a:rPr lang="en-US" sz="2800" dirty="0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Mô</a:t>
            </a:r>
            <a:r>
              <a:rPr lang="en-US" sz="2800" dirty="0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-</a:t>
            </a:r>
            <a:r>
              <a:rPr lang="en-US" sz="2800" dirty="0" err="1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na</a:t>
            </a:r>
            <a:r>
              <a:rPr lang="en-US" sz="2800" dirty="0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-Li-da </a:t>
            </a:r>
            <a:r>
              <a:rPr lang="en-US" sz="2800" dirty="0" err="1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đang</a:t>
            </a:r>
            <a:r>
              <a:rPr lang="en-US" sz="2800" dirty="0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được</a:t>
            </a:r>
            <a:r>
              <a:rPr lang="en-US" sz="2800" dirty="0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cất</a:t>
            </a:r>
            <a:r>
              <a:rPr lang="en-US" sz="2800" dirty="0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giữ</a:t>
            </a:r>
            <a:r>
              <a:rPr lang="en-US" sz="2800" dirty="0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ở </a:t>
            </a:r>
            <a:r>
              <a:rPr lang="en-US" sz="2800" dirty="0" err="1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bảo</a:t>
            </a:r>
            <a:r>
              <a:rPr lang="en-US" sz="2800" dirty="0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tàng</a:t>
            </a:r>
            <a:r>
              <a:rPr lang="en-US" sz="2800" dirty="0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nào</a:t>
            </a:r>
            <a:r>
              <a:rPr lang="en-US" sz="2800" dirty="0" smtClean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? </a:t>
            </a:r>
            <a:endParaRPr lang="en-US" sz="2800" dirty="0" smtClean="0">
              <a:solidFill>
                <a:srgbClr val="C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28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A. Louvre (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Pháp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).               B. Florence (Ý)           </a:t>
            </a:r>
            <a:endParaRPr lang="en-US" sz="28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28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C.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Va-ti-căng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                  D. Barcelona (TBN)</a:t>
            </a: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-24144" y="945475"/>
            <a:ext cx="679011" cy="45860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205212" y="5982455"/>
            <a:ext cx="679011" cy="45860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60549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224</Words>
  <Application>Microsoft Office PowerPoint</Application>
  <PresentationFormat>Widescreen</PresentationFormat>
  <Paragraphs>112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Calibri</vt:lpstr>
      <vt:lpstr>Calibri Light</vt:lpstr>
      <vt:lpstr>Showcard Gothic</vt:lpstr>
      <vt:lpstr>Times New Roman</vt:lpstr>
      <vt:lpstr>Office Theme</vt:lpstr>
      <vt:lpstr>1_Office Theme</vt:lpstr>
      <vt:lpstr>PowerPoint Presentation</vt:lpstr>
      <vt:lpstr>PowerPoint Presentation</vt:lpstr>
      <vt:lpstr>PowerPoint Presentation</vt:lpstr>
      <vt:lpstr> A. Nhà văn, nhà thơ B. Nhạc sĩ C. Họa sĩ D. Nhà điêu khắc.</vt:lpstr>
      <vt:lpstr> A. B. C.  D. </vt:lpstr>
      <vt:lpstr> A. B. C.  D. </vt:lpstr>
      <vt:lpstr> A. B. C.  D. 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DELL</dc:creator>
  <cp:lastModifiedBy>DELL</cp:lastModifiedBy>
  <cp:revision>7</cp:revision>
  <dcterms:created xsi:type="dcterms:W3CDTF">2024-10-15T06:00:27Z</dcterms:created>
  <dcterms:modified xsi:type="dcterms:W3CDTF">2024-10-15T06:53:16Z</dcterms:modified>
</cp:coreProperties>
</file>