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91" r:id="rId3"/>
    <p:sldId id="292" r:id="rId4"/>
    <p:sldId id="258" r:id="rId5"/>
    <p:sldId id="293" r:id="rId6"/>
    <p:sldId id="294" r:id="rId7"/>
    <p:sldId id="271" r:id="rId8"/>
    <p:sldId id="286" r:id="rId9"/>
    <p:sldId id="273" r:id="rId10"/>
    <p:sldId id="274" r:id="rId11"/>
    <p:sldId id="287" r:id="rId12"/>
    <p:sldId id="276" r:id="rId13"/>
    <p:sldId id="277" r:id="rId14"/>
    <p:sldId id="278" r:id="rId15"/>
    <p:sldId id="280" r:id="rId16"/>
    <p:sldId id="282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Faustina" panose="020B0604020202020204" charset="0"/>
      <p:regular r:id="rId22"/>
    </p:embeddedFont>
    <p:embeddedFont>
      <p:font typeface="Faustina Bold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12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A487"/>
    <a:srgbClr val="6C31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8"/>
      </p:cViewPr>
      <p:guideLst>
        <p:guide orient="horz" pos="271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heel spokes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2761913" y="3303103"/>
            <a:ext cx="8367370" cy="3818563"/>
          </a:xfrm>
          <a:custGeom>
            <a:avLst/>
            <a:gdLst/>
            <a:ahLst/>
            <a:cxnLst/>
            <a:rect l="l" t="t" r="r" b="b"/>
            <a:pathLst>
              <a:path w="8367370" h="3818563">
                <a:moveTo>
                  <a:pt x="0" y="0"/>
                </a:moveTo>
                <a:lnTo>
                  <a:pt x="8367370" y="0"/>
                </a:lnTo>
                <a:lnTo>
                  <a:pt x="8367370" y="3818564"/>
                </a:lnTo>
                <a:lnTo>
                  <a:pt x="0" y="38185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508A95-0EF1-49E9-AF3A-CCBB04C4496D}"/>
              </a:ext>
            </a:extLst>
          </p:cNvPr>
          <p:cNvSpPr txBox="1"/>
          <p:nvPr/>
        </p:nvSpPr>
        <p:spPr>
          <a:xfrm>
            <a:off x="3276600" y="1790700"/>
            <a:ext cx="90678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chemeClr val="accent6">
                    <a:lumMod val="75000"/>
                  </a:schemeClr>
                </a:solidFill>
                <a:latin typeface="Arial (Body)"/>
              </a:rPr>
              <a:t>TRÒ CH</a:t>
            </a:r>
            <a:r>
              <a:rPr lang="vi-VN" sz="11500" b="1" dirty="0">
                <a:solidFill>
                  <a:schemeClr val="accent6">
                    <a:lumMod val="75000"/>
                  </a:schemeClr>
                </a:solidFill>
                <a:latin typeface="Arial (Body)"/>
              </a:rPr>
              <a:t>Ơ</a:t>
            </a:r>
            <a:r>
              <a:rPr lang="en-US" sz="11500" b="1" dirty="0">
                <a:solidFill>
                  <a:schemeClr val="accent6">
                    <a:lumMod val="75000"/>
                  </a:schemeClr>
                </a:solidFill>
                <a:latin typeface="Arial (Body)"/>
              </a:rPr>
              <a:t>I</a:t>
            </a:r>
          </a:p>
          <a:p>
            <a:r>
              <a:rPr lang="en-US" sz="11500" b="1" dirty="0">
                <a:solidFill>
                  <a:schemeClr val="accent6">
                    <a:lumMod val="75000"/>
                  </a:schemeClr>
                </a:solidFill>
                <a:latin typeface="Arial (Body)"/>
              </a:rPr>
              <a:t>KHỞI ĐỘNG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C60A37-1CE2-440B-9EFA-1D458270254F}"/>
              </a:ext>
            </a:extLst>
          </p:cNvPr>
          <p:cNvSpPr txBox="1"/>
          <p:nvPr/>
        </p:nvSpPr>
        <p:spPr>
          <a:xfrm>
            <a:off x="3898658" y="5829300"/>
            <a:ext cx="9753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/>
              <a:t>LẬT MẢNH GHÉP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 flipH="1" flipV="1">
            <a:off x="14860097" y="579782"/>
            <a:ext cx="2887846" cy="2925074"/>
          </a:xfrm>
          <a:custGeom>
            <a:avLst/>
            <a:gdLst/>
            <a:ahLst/>
            <a:cxnLst/>
            <a:rect l="l" t="t" r="r" b="b"/>
            <a:pathLst>
              <a:path w="2887846" h="2925074">
                <a:moveTo>
                  <a:pt x="2887845" y="2925074"/>
                </a:moveTo>
                <a:lnTo>
                  <a:pt x="0" y="2925074"/>
                </a:lnTo>
                <a:lnTo>
                  <a:pt x="0" y="0"/>
                </a:lnTo>
                <a:lnTo>
                  <a:pt x="2887845" y="0"/>
                </a:lnTo>
                <a:lnTo>
                  <a:pt x="2887845" y="292507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421F2ABB-8B2C-4C6F-A54F-A3B6E4137E88}"/>
              </a:ext>
            </a:extLst>
          </p:cNvPr>
          <p:cNvSpPr txBox="1"/>
          <p:nvPr/>
        </p:nvSpPr>
        <p:spPr>
          <a:xfrm>
            <a:off x="685801" y="590850"/>
            <a:ext cx="13680992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40"/>
              </a:lnSpc>
            </a:pP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Faustina Bold"/>
              </a:rPr>
              <a:t>III. MỘT SỐ NHÓM ĐẤT ĐIỂN HÌNH TRÊN THẾ GIỚI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FC9D337-CB74-43B8-AF20-8E348F289F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2005990"/>
            <a:ext cx="11048999" cy="7759377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81A94D9-EEBB-420D-8DD7-E9ADEB8C92E1}"/>
              </a:ext>
            </a:extLst>
          </p:cNvPr>
          <p:cNvSpPr/>
          <p:nvPr/>
        </p:nvSpPr>
        <p:spPr>
          <a:xfrm>
            <a:off x="12046257" y="3186804"/>
            <a:ext cx="5555942" cy="500469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rgbClr val="FF0000"/>
                </a:solidFill>
              </a:rPr>
              <a:t>Kể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tên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một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nhóm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đất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điển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trên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thế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giới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rgbClr val="FF0000"/>
                </a:solidFill>
              </a:rPr>
              <a:t>Kể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tên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nhóm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đất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điển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hình</a:t>
            </a:r>
            <a:r>
              <a:rPr lang="en-US" sz="3200" dirty="0">
                <a:solidFill>
                  <a:srgbClr val="FF0000"/>
                </a:solidFill>
              </a:rPr>
              <a:t> ở </a:t>
            </a:r>
            <a:r>
              <a:rPr lang="en-US" sz="3200" dirty="0" err="1">
                <a:solidFill>
                  <a:srgbClr val="FF0000"/>
                </a:solidFill>
              </a:rPr>
              <a:t>lục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địa</a:t>
            </a:r>
            <a:r>
              <a:rPr lang="en-US" sz="3200" dirty="0">
                <a:solidFill>
                  <a:srgbClr val="FF0000"/>
                </a:solidFill>
              </a:rPr>
              <a:t> Á-</a:t>
            </a:r>
            <a:r>
              <a:rPr lang="en-US" sz="3200" dirty="0" err="1">
                <a:solidFill>
                  <a:srgbClr val="FF0000"/>
                </a:solidFill>
              </a:rPr>
              <a:t>Âu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lục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địa</a:t>
            </a:r>
            <a:r>
              <a:rPr lang="en-US" sz="3200" dirty="0">
                <a:solidFill>
                  <a:srgbClr val="FF0000"/>
                </a:solidFill>
              </a:rPr>
              <a:t> Phi.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 flipH="1" flipV="1">
            <a:off x="14860097" y="579782"/>
            <a:ext cx="2887846" cy="2925074"/>
          </a:xfrm>
          <a:custGeom>
            <a:avLst/>
            <a:gdLst/>
            <a:ahLst/>
            <a:cxnLst/>
            <a:rect l="l" t="t" r="r" b="b"/>
            <a:pathLst>
              <a:path w="2887846" h="2925074">
                <a:moveTo>
                  <a:pt x="2887845" y="2925074"/>
                </a:moveTo>
                <a:lnTo>
                  <a:pt x="0" y="2925074"/>
                </a:lnTo>
                <a:lnTo>
                  <a:pt x="0" y="0"/>
                </a:lnTo>
                <a:lnTo>
                  <a:pt x="2887845" y="0"/>
                </a:lnTo>
                <a:lnTo>
                  <a:pt x="2887845" y="292507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421F2ABB-8B2C-4C6F-A54F-A3B6E4137E88}"/>
              </a:ext>
            </a:extLst>
          </p:cNvPr>
          <p:cNvSpPr txBox="1"/>
          <p:nvPr/>
        </p:nvSpPr>
        <p:spPr>
          <a:xfrm>
            <a:off x="685801" y="590850"/>
            <a:ext cx="13680992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40"/>
              </a:lnSpc>
            </a:pP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Faustina Bold"/>
              </a:rPr>
              <a:t>III. MỘT SỐ NHÓM ĐẤT ĐIỂN HÌNH TRÊN THẾ GIỚI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FC9D337-CB74-43B8-AF20-8E348F289F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964713"/>
            <a:ext cx="11048999" cy="7759377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42A081C3-A03C-471A-8284-3B2097A86C4D}"/>
              </a:ext>
            </a:extLst>
          </p:cNvPr>
          <p:cNvSpPr/>
          <p:nvPr/>
        </p:nvSpPr>
        <p:spPr>
          <a:xfrm>
            <a:off x="10953024" y="2544644"/>
            <a:ext cx="5867400" cy="718145"/>
          </a:xfrm>
          <a:prstGeom prst="wedgeRoundRectCallout">
            <a:avLst>
              <a:gd name="adj1" fmla="val -72781"/>
              <a:gd name="adj2" fmla="val -2579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đất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Pốt-dôn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F3FC960-2087-482C-8CB3-5D87B63B4FCD}"/>
              </a:ext>
            </a:extLst>
          </p:cNvPr>
          <p:cNvSpPr/>
          <p:nvPr/>
        </p:nvSpPr>
        <p:spPr>
          <a:xfrm>
            <a:off x="11679745" y="3504856"/>
            <a:ext cx="5867400" cy="718145"/>
          </a:xfrm>
          <a:prstGeom prst="wedgeRoundRectCallout">
            <a:avLst>
              <a:gd name="adj1" fmla="val -116071"/>
              <a:gd name="adj2" fmla="val -107271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đất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đen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thảo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nguyên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ôn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đới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D1C5419C-B492-4712-90F2-8CEF390C48F3}"/>
              </a:ext>
            </a:extLst>
          </p:cNvPr>
          <p:cNvSpPr/>
          <p:nvPr/>
        </p:nvSpPr>
        <p:spPr>
          <a:xfrm>
            <a:off x="11880543" y="4482848"/>
            <a:ext cx="5867400" cy="718145"/>
          </a:xfrm>
          <a:prstGeom prst="wedgeRoundRectCallout">
            <a:avLst>
              <a:gd name="adj1" fmla="val -134426"/>
              <a:gd name="adj2" fmla="val 42693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đất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đỏ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nhiệt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đới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41D3FCC-3160-4831-BB33-36E476B9695E}"/>
              </a:ext>
            </a:extLst>
          </p:cNvPr>
          <p:cNvSpPr/>
          <p:nvPr/>
        </p:nvSpPr>
        <p:spPr>
          <a:xfrm>
            <a:off x="11750999" y="5460840"/>
            <a:ext cx="5821546" cy="993070"/>
          </a:xfrm>
          <a:prstGeom prst="wedgeRoundRectCallout">
            <a:avLst>
              <a:gd name="adj1" fmla="val -82767"/>
              <a:gd name="adj2" fmla="val -16646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đất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xám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hoang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bán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hoang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mạc</a:t>
            </a:r>
            <a:endParaRPr lang="en-US" sz="11500" dirty="0">
              <a:solidFill>
                <a:srgbClr val="FF0000"/>
              </a:solidFill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8F00498-9FE7-4B2C-9E45-20C99CD5CCB8}"/>
              </a:ext>
            </a:extLst>
          </p:cNvPr>
          <p:cNvSpPr/>
          <p:nvPr/>
        </p:nvSpPr>
        <p:spPr>
          <a:xfrm>
            <a:off x="10953024" y="6713757"/>
            <a:ext cx="5821546" cy="993070"/>
          </a:xfrm>
          <a:prstGeom prst="wedgeRoundRectCallout">
            <a:avLst>
              <a:gd name="adj1" fmla="val -88003"/>
              <a:gd name="adj2" fmla="val 7908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đất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khác</a:t>
            </a:r>
            <a:endParaRPr lang="en-US" sz="11500" dirty="0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185C25-BF6E-4A98-8862-24F75D6FA98B}"/>
              </a:ext>
            </a:extLst>
          </p:cNvPr>
          <p:cNvSpPr/>
          <p:nvPr/>
        </p:nvSpPr>
        <p:spPr>
          <a:xfrm>
            <a:off x="6477000" y="2544645"/>
            <a:ext cx="3733800" cy="541456"/>
          </a:xfrm>
          <a:prstGeom prst="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6424CF-C3FB-4335-BB56-EB0771F98318}"/>
              </a:ext>
            </a:extLst>
          </p:cNvPr>
          <p:cNvSpPr/>
          <p:nvPr/>
        </p:nvSpPr>
        <p:spPr>
          <a:xfrm>
            <a:off x="8839200" y="3504857"/>
            <a:ext cx="838200" cy="814000"/>
          </a:xfrm>
          <a:prstGeom prst="rect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FA8E64-5E65-4FA7-AA60-B7269B848B5E}"/>
              </a:ext>
            </a:extLst>
          </p:cNvPr>
          <p:cNvSpPr/>
          <p:nvPr/>
        </p:nvSpPr>
        <p:spPr>
          <a:xfrm>
            <a:off x="6189156" y="2815373"/>
            <a:ext cx="838200" cy="689483"/>
          </a:xfrm>
          <a:prstGeom prst="rect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B648CC-6451-4504-A891-34F4067F7548}"/>
              </a:ext>
            </a:extLst>
          </p:cNvPr>
          <p:cNvSpPr/>
          <p:nvPr/>
        </p:nvSpPr>
        <p:spPr>
          <a:xfrm>
            <a:off x="5713902" y="3740883"/>
            <a:ext cx="2210897" cy="541456"/>
          </a:xfrm>
          <a:prstGeom prst="rect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069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3" grpId="0" animBg="1"/>
      <p:bldP spid="12" grpId="0" animBg="1"/>
      <p:bldP spid="13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5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3519188" y="-3694081"/>
            <a:ext cx="10808939" cy="17365434"/>
            <a:chOff x="0" y="0"/>
            <a:chExt cx="14411919" cy="23153912"/>
          </a:xfrm>
        </p:grpSpPr>
        <p:sp>
          <p:nvSpPr>
            <p:cNvPr id="5" name="Freeform 5"/>
            <p:cNvSpPr/>
            <p:nvPr/>
          </p:nvSpPr>
          <p:spPr>
            <a:xfrm rot="-9011869">
              <a:off x="4652959" y="6587067"/>
              <a:ext cx="7850521" cy="9768748"/>
            </a:xfrm>
            <a:custGeom>
              <a:avLst/>
              <a:gdLst/>
              <a:ahLst/>
              <a:cxnLst/>
              <a:rect l="l" t="t" r="r" b="b"/>
              <a:pathLst>
                <a:path w="7850521" h="9768748">
                  <a:moveTo>
                    <a:pt x="0" y="0"/>
                  </a:moveTo>
                  <a:lnTo>
                    <a:pt x="7850521" y="0"/>
                  </a:lnTo>
                  <a:lnTo>
                    <a:pt x="7850521" y="9768748"/>
                  </a:lnTo>
                  <a:lnTo>
                    <a:pt x="0" y="9768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271727">
              <a:off x="1102143" y="14164802"/>
              <a:ext cx="7850521" cy="9768748"/>
            </a:xfrm>
            <a:custGeom>
              <a:avLst/>
              <a:gdLst/>
              <a:ahLst/>
              <a:cxnLst/>
              <a:rect l="l" t="t" r="r" b="b"/>
              <a:pathLst>
                <a:path w="7850521" h="9768748">
                  <a:moveTo>
                    <a:pt x="0" y="0"/>
                  </a:moveTo>
                  <a:lnTo>
                    <a:pt x="7850521" y="0"/>
                  </a:lnTo>
                  <a:lnTo>
                    <a:pt x="7850521" y="9768748"/>
                  </a:lnTo>
                  <a:lnTo>
                    <a:pt x="0" y="9768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10800000">
              <a:off x="1588026" y="0"/>
              <a:ext cx="7850521" cy="9768748"/>
            </a:xfrm>
            <a:custGeom>
              <a:avLst/>
              <a:gdLst/>
              <a:ahLst/>
              <a:cxnLst/>
              <a:rect l="l" t="t" r="r" b="b"/>
              <a:pathLst>
                <a:path w="7850521" h="9768748">
                  <a:moveTo>
                    <a:pt x="0" y="0"/>
                  </a:moveTo>
                  <a:lnTo>
                    <a:pt x="7850521" y="0"/>
                  </a:lnTo>
                  <a:lnTo>
                    <a:pt x="7850521" y="9768748"/>
                  </a:lnTo>
                  <a:lnTo>
                    <a:pt x="0" y="9768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Freeform 29"/>
          <p:cNvSpPr/>
          <p:nvPr/>
        </p:nvSpPr>
        <p:spPr>
          <a:xfrm>
            <a:off x="-710962" y="7707613"/>
            <a:ext cx="3137320" cy="4041045"/>
          </a:xfrm>
          <a:custGeom>
            <a:avLst/>
            <a:gdLst/>
            <a:ahLst/>
            <a:cxnLst/>
            <a:rect l="l" t="t" r="r" b="b"/>
            <a:pathLst>
              <a:path w="3137320" h="4041045">
                <a:moveTo>
                  <a:pt x="0" y="0"/>
                </a:moveTo>
                <a:lnTo>
                  <a:pt x="3137320" y="0"/>
                </a:lnTo>
                <a:lnTo>
                  <a:pt x="3137320" y="4041045"/>
                </a:lnTo>
                <a:lnTo>
                  <a:pt x="0" y="40410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flipH="1" flipV="1">
            <a:off x="15786338" y="-1741187"/>
            <a:ext cx="3137320" cy="4041045"/>
          </a:xfrm>
          <a:custGeom>
            <a:avLst/>
            <a:gdLst/>
            <a:ahLst/>
            <a:cxnLst/>
            <a:rect l="l" t="t" r="r" b="b"/>
            <a:pathLst>
              <a:path w="3137320" h="4041045">
                <a:moveTo>
                  <a:pt x="3137320" y="4041045"/>
                </a:moveTo>
                <a:lnTo>
                  <a:pt x="0" y="4041045"/>
                </a:lnTo>
                <a:lnTo>
                  <a:pt x="0" y="0"/>
                </a:lnTo>
                <a:lnTo>
                  <a:pt x="3137320" y="0"/>
                </a:lnTo>
                <a:lnTo>
                  <a:pt x="3137320" y="404104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2AC5D311-CB3B-4348-9C0E-A7FF3188E3BA}"/>
              </a:ext>
            </a:extLst>
          </p:cNvPr>
          <p:cNvSpPr txBox="1"/>
          <p:nvPr/>
        </p:nvSpPr>
        <p:spPr>
          <a:xfrm>
            <a:off x="685801" y="590850"/>
            <a:ext cx="13680992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40"/>
              </a:lnSpc>
            </a:pPr>
            <a:r>
              <a:rPr lang="en-US" sz="4700" dirty="0">
                <a:solidFill>
                  <a:schemeClr val="bg1"/>
                </a:solidFill>
                <a:latin typeface="Faustina Bold"/>
              </a:rPr>
              <a:t>III. MỘT SỐ NHÓM ĐẤT ĐIỂN HÌNH TRÊN THẾ GIỚI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2F7CFD5-C6BA-4343-A972-AD7178E5599B}"/>
              </a:ext>
            </a:extLst>
          </p:cNvPr>
          <p:cNvSpPr txBox="1"/>
          <p:nvPr/>
        </p:nvSpPr>
        <p:spPr>
          <a:xfrm>
            <a:off x="1369222" y="1777477"/>
            <a:ext cx="15549555" cy="5819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lnSpc>
                <a:spcPct val="150000"/>
              </a:lnSpc>
              <a:buFont typeface="Calibri" panose="020F0502020204030204" pitchFamily="34" charset="0"/>
              <a:buChar char="₋"/>
            </a:pPr>
            <a:r>
              <a:rPr lang="en-US" sz="3600" dirty="0" err="1">
                <a:solidFill>
                  <a:srgbClr val="FFFF00"/>
                </a:solidFill>
              </a:rPr>
              <a:t>Dựa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vào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quá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trình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hình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thành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và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tín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chất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đất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mà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người</a:t>
            </a:r>
            <a:r>
              <a:rPr lang="en-US" sz="3600" dirty="0">
                <a:solidFill>
                  <a:srgbClr val="FFFF00"/>
                </a:solidFill>
              </a:rPr>
              <a:t> ta chia ra </a:t>
            </a:r>
            <a:r>
              <a:rPr lang="en-US" sz="3600" dirty="0" err="1">
                <a:solidFill>
                  <a:srgbClr val="FFFF00"/>
                </a:solidFill>
              </a:rPr>
              <a:t>các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nhóm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đất</a:t>
            </a:r>
            <a:br>
              <a:rPr lang="en-US" sz="3600" dirty="0">
                <a:solidFill>
                  <a:srgbClr val="FFFF00"/>
                </a:solidFill>
              </a:rPr>
            </a:br>
            <a:r>
              <a:rPr lang="en-US" sz="3600" dirty="0" err="1">
                <a:solidFill>
                  <a:srgbClr val="FFFF00"/>
                </a:solidFill>
              </a:rPr>
              <a:t>khác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nhau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như</a:t>
            </a:r>
            <a:r>
              <a:rPr lang="en-US" sz="3600" dirty="0">
                <a:solidFill>
                  <a:srgbClr val="FFFF00"/>
                </a:solidFill>
              </a:rPr>
              <a:t>:</a:t>
            </a:r>
            <a:br>
              <a:rPr lang="en-US" sz="3600" dirty="0">
                <a:solidFill>
                  <a:srgbClr val="FFFF00"/>
                </a:solidFill>
              </a:rPr>
            </a:br>
            <a:r>
              <a:rPr lang="en-US" sz="3600" dirty="0">
                <a:solidFill>
                  <a:srgbClr val="FFFF00"/>
                </a:solidFill>
              </a:rPr>
              <a:t>+ </a:t>
            </a:r>
            <a:r>
              <a:rPr lang="en-US" sz="3600" dirty="0" err="1">
                <a:solidFill>
                  <a:srgbClr val="FFFF00"/>
                </a:solidFill>
              </a:rPr>
              <a:t>Đất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đen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thảo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nguyên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ôn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đới</a:t>
            </a:r>
            <a:r>
              <a:rPr lang="en-US" sz="3600" dirty="0">
                <a:solidFill>
                  <a:srgbClr val="FFFF00"/>
                </a:solidFill>
              </a:rPr>
              <a:t>.</a:t>
            </a:r>
            <a:br>
              <a:rPr lang="en-US" sz="3600" dirty="0">
                <a:solidFill>
                  <a:srgbClr val="FFFF00"/>
                </a:solidFill>
              </a:rPr>
            </a:br>
            <a:r>
              <a:rPr lang="en-US" sz="3600" dirty="0">
                <a:solidFill>
                  <a:srgbClr val="FFFF00"/>
                </a:solidFill>
              </a:rPr>
              <a:t>+ </a:t>
            </a:r>
            <a:r>
              <a:rPr lang="en-US" sz="3600" dirty="0" err="1">
                <a:solidFill>
                  <a:srgbClr val="FFFF00"/>
                </a:solidFill>
              </a:rPr>
              <a:t>Đất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pốtdôn</a:t>
            </a:r>
            <a:r>
              <a:rPr lang="en-US" sz="3600" dirty="0">
                <a:solidFill>
                  <a:srgbClr val="FFFF00"/>
                </a:solidFill>
              </a:rPr>
              <a:t>.</a:t>
            </a:r>
            <a:br>
              <a:rPr lang="en-US" sz="3600" dirty="0">
                <a:solidFill>
                  <a:srgbClr val="FFFF00"/>
                </a:solidFill>
              </a:rPr>
            </a:br>
            <a:r>
              <a:rPr lang="en-US" sz="3600" dirty="0">
                <a:solidFill>
                  <a:srgbClr val="FFFF00"/>
                </a:solidFill>
              </a:rPr>
              <a:t>+ </a:t>
            </a:r>
            <a:r>
              <a:rPr lang="en-US" sz="3600" dirty="0" err="1">
                <a:solidFill>
                  <a:srgbClr val="FFFF00"/>
                </a:solidFill>
              </a:rPr>
              <a:t>Đất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đỏ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vàng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nhiệt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đới</a:t>
            </a:r>
            <a:r>
              <a:rPr lang="en-US" sz="3600" dirty="0">
                <a:solidFill>
                  <a:srgbClr val="FFFF00"/>
                </a:solidFill>
              </a:rPr>
              <a:t>.</a:t>
            </a:r>
            <a:br>
              <a:rPr lang="en-US" sz="3600" dirty="0">
                <a:solidFill>
                  <a:srgbClr val="FFFF00"/>
                </a:solidFill>
              </a:rPr>
            </a:br>
            <a:r>
              <a:rPr lang="en-US" sz="3600" dirty="0">
                <a:solidFill>
                  <a:srgbClr val="FFFF00"/>
                </a:solidFill>
              </a:rPr>
              <a:t>+ </a:t>
            </a:r>
            <a:r>
              <a:rPr lang="en-US" sz="3600" dirty="0" err="1">
                <a:solidFill>
                  <a:srgbClr val="FFFF00"/>
                </a:solidFill>
              </a:rPr>
              <a:t>Đất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xám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hoang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mạc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và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bán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hoang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mạc</a:t>
            </a:r>
            <a:r>
              <a:rPr lang="en-US" sz="3600" dirty="0">
                <a:solidFill>
                  <a:srgbClr val="FFFF00"/>
                </a:solidFill>
              </a:rPr>
              <a:t>.</a:t>
            </a:r>
            <a:br>
              <a:rPr lang="en-US" sz="3600" dirty="0">
                <a:solidFill>
                  <a:srgbClr val="FFFF00"/>
                </a:solidFill>
              </a:rPr>
            </a:br>
            <a:r>
              <a:rPr lang="en-US" sz="3600" dirty="0">
                <a:solidFill>
                  <a:srgbClr val="FFFF00"/>
                </a:solidFill>
              </a:rPr>
              <a:t>+ </a:t>
            </a:r>
            <a:r>
              <a:rPr lang="en-US" sz="3600" dirty="0" err="1">
                <a:solidFill>
                  <a:srgbClr val="FFFF00"/>
                </a:solidFill>
              </a:rPr>
              <a:t>Đất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khác</a:t>
            </a:r>
            <a:r>
              <a:rPr lang="en-US" sz="3600" dirty="0">
                <a:solidFill>
                  <a:srgbClr val="FFFF00"/>
                </a:solidFill>
              </a:rPr>
              <a:t>.</a:t>
            </a:r>
            <a:endParaRPr lang="en-US" sz="6000" dirty="0">
              <a:solidFill>
                <a:srgbClr val="FFFF00"/>
              </a:solidFill>
              <a:latin typeface="Arial (Body)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5400000">
            <a:off x="526011" y="487290"/>
            <a:ext cx="2163251" cy="2195181"/>
          </a:xfrm>
          <a:custGeom>
            <a:avLst/>
            <a:gdLst/>
            <a:ahLst/>
            <a:cxnLst/>
            <a:rect l="l" t="t" r="r" b="b"/>
            <a:pathLst>
              <a:path w="2163251" h="2195181">
                <a:moveTo>
                  <a:pt x="0" y="0"/>
                </a:moveTo>
                <a:lnTo>
                  <a:pt x="2163251" y="0"/>
                </a:lnTo>
                <a:lnTo>
                  <a:pt x="2163251" y="2195181"/>
                </a:lnTo>
                <a:lnTo>
                  <a:pt x="0" y="21951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 flipH="1">
            <a:off x="526011" y="7604529"/>
            <a:ext cx="2163251" cy="2195181"/>
          </a:xfrm>
          <a:custGeom>
            <a:avLst/>
            <a:gdLst/>
            <a:ahLst/>
            <a:cxnLst/>
            <a:rect l="l" t="t" r="r" b="b"/>
            <a:pathLst>
              <a:path w="2163251" h="2195181">
                <a:moveTo>
                  <a:pt x="2163251" y="0"/>
                </a:moveTo>
                <a:lnTo>
                  <a:pt x="0" y="0"/>
                </a:lnTo>
                <a:lnTo>
                  <a:pt x="0" y="2195181"/>
                </a:lnTo>
                <a:lnTo>
                  <a:pt x="2163251" y="2195181"/>
                </a:lnTo>
                <a:lnTo>
                  <a:pt x="216325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266DA055-577D-42EE-94D7-B54306BFC358}"/>
              </a:ext>
            </a:extLst>
          </p:cNvPr>
          <p:cNvSpPr txBox="1"/>
          <p:nvPr/>
        </p:nvSpPr>
        <p:spPr>
          <a:xfrm>
            <a:off x="7467600" y="503255"/>
            <a:ext cx="335280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40"/>
              </a:lnSpc>
            </a:pP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Faustina Bold"/>
              </a:rPr>
              <a:t>LUYỆN TẬP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48BA11-5C1F-42C2-BE86-636635064BE9}"/>
              </a:ext>
            </a:extLst>
          </p:cNvPr>
          <p:cNvSpPr txBox="1"/>
          <p:nvPr/>
        </p:nvSpPr>
        <p:spPr>
          <a:xfrm>
            <a:off x="7041373" y="1584880"/>
            <a:ext cx="4205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err="1">
                <a:solidFill>
                  <a:srgbClr val="FF0000"/>
                </a:solidFill>
              </a:rPr>
              <a:t>Chọn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câu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trả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lời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đúng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83F228-38E8-4377-8739-6CA9B197392C}"/>
              </a:ext>
            </a:extLst>
          </p:cNvPr>
          <p:cNvSpPr/>
          <p:nvPr/>
        </p:nvSpPr>
        <p:spPr>
          <a:xfrm>
            <a:off x="4038600" y="2692901"/>
            <a:ext cx="10210800" cy="1029194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CÁC NHÂN TỐ HÌNH THÀNH ĐẤT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96BB9E-4B7A-47A9-A757-8A32431ECCFD}"/>
              </a:ext>
            </a:extLst>
          </p:cNvPr>
          <p:cNvSpPr/>
          <p:nvPr/>
        </p:nvSpPr>
        <p:spPr>
          <a:xfrm>
            <a:off x="11773656" y="5198481"/>
            <a:ext cx="2517634" cy="1029194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04BAF1E-0CF6-4896-B78A-15EF1B604828}"/>
              </a:ext>
            </a:extLst>
          </p:cNvPr>
          <p:cNvSpPr/>
          <p:nvPr/>
        </p:nvSpPr>
        <p:spPr>
          <a:xfrm>
            <a:off x="9051958" y="5198481"/>
            <a:ext cx="2517634" cy="1029194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9978ECF-69C3-4B86-8053-BD0634D7D0B1}"/>
              </a:ext>
            </a:extLst>
          </p:cNvPr>
          <p:cNvSpPr/>
          <p:nvPr/>
        </p:nvSpPr>
        <p:spPr>
          <a:xfrm>
            <a:off x="6370900" y="5198481"/>
            <a:ext cx="2517634" cy="1029194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EF902FD-3625-4C7C-BE2F-DBA6BE96EC6D}"/>
              </a:ext>
            </a:extLst>
          </p:cNvPr>
          <p:cNvSpPr/>
          <p:nvPr/>
        </p:nvSpPr>
        <p:spPr>
          <a:xfrm>
            <a:off x="3685284" y="5198481"/>
            <a:ext cx="2517634" cy="1029194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3CAB5F-1CDB-4D6C-8CDB-A628155047A7}"/>
              </a:ext>
            </a:extLst>
          </p:cNvPr>
          <p:cNvSpPr/>
          <p:nvPr/>
        </p:nvSpPr>
        <p:spPr>
          <a:xfrm>
            <a:off x="999668" y="5198481"/>
            <a:ext cx="2517634" cy="1029194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ĐÁ MẸ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676C4F-DB11-4F74-B42D-0C2E6E5944C1}"/>
              </a:ext>
            </a:extLst>
          </p:cNvPr>
          <p:cNvSpPr txBox="1"/>
          <p:nvPr/>
        </p:nvSpPr>
        <p:spPr>
          <a:xfrm>
            <a:off x="3864701" y="5359135"/>
            <a:ext cx="219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KHÍ HẬU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9787A2-F7DA-4AFF-996C-F3647CA1D4E3}"/>
              </a:ext>
            </a:extLst>
          </p:cNvPr>
          <p:cNvSpPr txBox="1"/>
          <p:nvPr/>
        </p:nvSpPr>
        <p:spPr>
          <a:xfrm>
            <a:off x="6575154" y="5359135"/>
            <a:ext cx="219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SINH VẬT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13B4F0B-9F86-4A65-A2E8-B466970312C0}"/>
              </a:ext>
            </a:extLst>
          </p:cNvPr>
          <p:cNvSpPr/>
          <p:nvPr/>
        </p:nvSpPr>
        <p:spPr>
          <a:xfrm>
            <a:off x="14495354" y="5198481"/>
            <a:ext cx="2517634" cy="1029194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A0C006-3B33-4B83-8262-1C75789A31F1}"/>
              </a:ext>
            </a:extLst>
          </p:cNvPr>
          <p:cNvSpPr txBox="1"/>
          <p:nvPr/>
        </p:nvSpPr>
        <p:spPr>
          <a:xfrm>
            <a:off x="9213531" y="5359135"/>
            <a:ext cx="219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ĐỊA HÌNH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763BCBA-220A-463D-93E1-D343727B5CFC}"/>
              </a:ext>
            </a:extLst>
          </p:cNvPr>
          <p:cNvSpPr txBox="1"/>
          <p:nvPr/>
        </p:nvSpPr>
        <p:spPr>
          <a:xfrm>
            <a:off x="11773656" y="5359135"/>
            <a:ext cx="2517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THỜI GIAN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897D81-84B2-4185-A36A-39C4C6344B77}"/>
              </a:ext>
            </a:extLst>
          </p:cNvPr>
          <p:cNvSpPr txBox="1"/>
          <p:nvPr/>
        </p:nvSpPr>
        <p:spPr>
          <a:xfrm>
            <a:off x="14220011" y="5398756"/>
            <a:ext cx="3068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 (Body)"/>
              </a:rPr>
              <a:t>CON NG</a:t>
            </a:r>
            <a:r>
              <a:rPr lang="vi-VN" sz="3200" b="1" dirty="0">
                <a:solidFill>
                  <a:srgbClr val="FF0000"/>
                </a:solidFill>
                <a:latin typeface="Arial (Body)"/>
              </a:rPr>
              <a:t>Ư</a:t>
            </a:r>
            <a:r>
              <a:rPr lang="en-US" sz="3200" b="1" dirty="0">
                <a:solidFill>
                  <a:srgbClr val="FF0000"/>
                </a:solidFill>
                <a:latin typeface="Arial (Body)"/>
              </a:rPr>
              <a:t>ỜI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CC2E72A-E327-4E53-A929-51F2E2A73B96}"/>
              </a:ext>
            </a:extLst>
          </p:cNvPr>
          <p:cNvGrpSpPr/>
          <p:nvPr/>
        </p:nvGrpSpPr>
        <p:grpSpPr>
          <a:xfrm>
            <a:off x="2258485" y="3722095"/>
            <a:ext cx="13470934" cy="1472801"/>
            <a:chOff x="2258485" y="3722095"/>
            <a:chExt cx="13470934" cy="1472801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5949C63-4326-41F9-876B-8FEADBD419D9}"/>
                </a:ext>
              </a:extLst>
            </p:cNvPr>
            <p:cNvCxnSpPr>
              <a:cxnSpLocks/>
              <a:stCxn id="2" idx="2"/>
            </p:cNvCxnSpPr>
            <p:nvPr/>
          </p:nvCxnSpPr>
          <p:spPr>
            <a:xfrm>
              <a:off x="9144000" y="3722095"/>
              <a:ext cx="0" cy="73919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E97E0D6-0831-49DE-8C98-B9313424C250}"/>
                </a:ext>
              </a:extLst>
            </p:cNvPr>
            <p:cNvCxnSpPr>
              <a:cxnSpLocks/>
            </p:cNvCxnSpPr>
            <p:nvPr/>
          </p:nvCxnSpPr>
          <p:spPr>
            <a:xfrm>
              <a:off x="2258485" y="4454115"/>
              <a:ext cx="0" cy="740781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F7B92FD-D3AC-4D1F-80D1-73C811E559D8}"/>
                </a:ext>
              </a:extLst>
            </p:cNvPr>
            <p:cNvCxnSpPr>
              <a:cxnSpLocks/>
            </p:cNvCxnSpPr>
            <p:nvPr/>
          </p:nvCxnSpPr>
          <p:spPr>
            <a:xfrm>
              <a:off x="4944101" y="4454115"/>
              <a:ext cx="0" cy="740781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2FD9385-6B31-4749-9C1B-B34928512DDE}"/>
                </a:ext>
              </a:extLst>
            </p:cNvPr>
            <p:cNvCxnSpPr>
              <a:cxnSpLocks/>
            </p:cNvCxnSpPr>
            <p:nvPr/>
          </p:nvCxnSpPr>
          <p:spPr>
            <a:xfrm>
              <a:off x="7629717" y="4454115"/>
              <a:ext cx="0" cy="740781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6042B51-CD5B-4B23-984F-B6585EB37E71}"/>
                </a:ext>
              </a:extLst>
            </p:cNvPr>
            <p:cNvCxnSpPr>
              <a:cxnSpLocks/>
            </p:cNvCxnSpPr>
            <p:nvPr/>
          </p:nvCxnSpPr>
          <p:spPr>
            <a:xfrm>
              <a:off x="10310775" y="4454115"/>
              <a:ext cx="0" cy="740781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863403F-CCAA-40F8-96DB-913B9CEBB85D}"/>
                </a:ext>
              </a:extLst>
            </p:cNvPr>
            <p:cNvCxnSpPr>
              <a:cxnSpLocks/>
            </p:cNvCxnSpPr>
            <p:nvPr/>
          </p:nvCxnSpPr>
          <p:spPr>
            <a:xfrm>
              <a:off x="13041008" y="4454115"/>
              <a:ext cx="0" cy="740781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195EDC5-D462-4796-BFA2-FB8917A8EDE5}"/>
                </a:ext>
              </a:extLst>
            </p:cNvPr>
            <p:cNvCxnSpPr>
              <a:cxnSpLocks/>
            </p:cNvCxnSpPr>
            <p:nvPr/>
          </p:nvCxnSpPr>
          <p:spPr>
            <a:xfrm>
              <a:off x="15729419" y="4454115"/>
              <a:ext cx="0" cy="740781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148BB66-9DA6-43CD-9D0A-B1A38AAB8B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58485" y="4461285"/>
              <a:ext cx="13470934" cy="1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/>
      <p:bldP spid="29" grpId="0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25078">
            <a:off x="11934688" y="4054010"/>
            <a:ext cx="2671932" cy="3324803"/>
          </a:xfrm>
          <a:custGeom>
            <a:avLst/>
            <a:gdLst/>
            <a:ahLst/>
            <a:cxnLst/>
            <a:rect l="l" t="t" r="r" b="b"/>
            <a:pathLst>
              <a:path w="2671932" h="3324803">
                <a:moveTo>
                  <a:pt x="0" y="0"/>
                </a:moveTo>
                <a:lnTo>
                  <a:pt x="2671932" y="0"/>
                </a:lnTo>
                <a:lnTo>
                  <a:pt x="2671932" y="3324803"/>
                </a:lnTo>
                <a:lnTo>
                  <a:pt x="0" y="3324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823625">
            <a:off x="11325251" y="1564891"/>
            <a:ext cx="2837351" cy="3071935"/>
          </a:xfrm>
          <a:custGeom>
            <a:avLst/>
            <a:gdLst/>
            <a:ahLst/>
            <a:cxnLst/>
            <a:rect l="l" t="t" r="r" b="b"/>
            <a:pathLst>
              <a:path w="2837351" h="3071935">
                <a:moveTo>
                  <a:pt x="0" y="0"/>
                </a:moveTo>
                <a:lnTo>
                  <a:pt x="2837350" y="0"/>
                </a:lnTo>
                <a:lnTo>
                  <a:pt x="2837350" y="3071934"/>
                </a:lnTo>
                <a:lnTo>
                  <a:pt x="0" y="30719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11269">
            <a:off x="14665246" y="3924213"/>
            <a:ext cx="2408308" cy="2996763"/>
          </a:xfrm>
          <a:custGeom>
            <a:avLst/>
            <a:gdLst/>
            <a:ahLst/>
            <a:cxnLst/>
            <a:rect l="l" t="t" r="r" b="b"/>
            <a:pathLst>
              <a:path w="2408308" h="2996763">
                <a:moveTo>
                  <a:pt x="0" y="0"/>
                </a:moveTo>
                <a:lnTo>
                  <a:pt x="2408307" y="0"/>
                </a:lnTo>
                <a:lnTo>
                  <a:pt x="2408307" y="2996763"/>
                </a:lnTo>
                <a:lnTo>
                  <a:pt x="0" y="29967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293108">
            <a:off x="13679077" y="6318412"/>
            <a:ext cx="3394799" cy="3704642"/>
          </a:xfrm>
          <a:custGeom>
            <a:avLst/>
            <a:gdLst/>
            <a:ahLst/>
            <a:cxnLst/>
            <a:rect l="l" t="t" r="r" b="b"/>
            <a:pathLst>
              <a:path w="3394799" h="3704642">
                <a:moveTo>
                  <a:pt x="0" y="0"/>
                </a:moveTo>
                <a:lnTo>
                  <a:pt x="3394799" y="0"/>
                </a:lnTo>
                <a:lnTo>
                  <a:pt x="3394799" y="3704641"/>
                </a:lnTo>
                <a:lnTo>
                  <a:pt x="0" y="37046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922357F0-E51E-4362-B186-7563DCA0F284}"/>
              </a:ext>
            </a:extLst>
          </p:cNvPr>
          <p:cNvSpPr txBox="1"/>
          <p:nvPr/>
        </p:nvSpPr>
        <p:spPr>
          <a:xfrm>
            <a:off x="1585705" y="699143"/>
            <a:ext cx="335280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40"/>
              </a:lnSpc>
            </a:pP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Faustina Bold"/>
              </a:rPr>
              <a:t>VẬN DỤNG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4F979D-EB40-4877-9391-A19DA6CC9635}"/>
              </a:ext>
            </a:extLst>
          </p:cNvPr>
          <p:cNvSpPr txBox="1"/>
          <p:nvPr/>
        </p:nvSpPr>
        <p:spPr>
          <a:xfrm>
            <a:off x="1371600" y="1866900"/>
            <a:ext cx="7154130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/>
              <a:t>Dựa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nội</a:t>
            </a:r>
            <a:r>
              <a:rPr lang="en-US" sz="3600" dirty="0"/>
              <a:t> dung </a:t>
            </a:r>
            <a:r>
              <a:rPr lang="en-US" sz="3600" dirty="0" err="1"/>
              <a:t>đã</a:t>
            </a:r>
            <a:r>
              <a:rPr lang="en-US" sz="3600" dirty="0"/>
              <a:t> </a:t>
            </a:r>
            <a:r>
              <a:rPr lang="en-US" sz="3600" dirty="0" err="1"/>
              <a:t>học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hiểu</a:t>
            </a:r>
            <a:r>
              <a:rPr lang="en-US" sz="3600" dirty="0"/>
              <a:t> </a:t>
            </a:r>
            <a:r>
              <a:rPr lang="en-US" sz="3600" dirty="0" err="1"/>
              <a:t>biết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mình</a:t>
            </a:r>
            <a:r>
              <a:rPr lang="en-US" sz="3600" dirty="0"/>
              <a:t>,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hãy</a:t>
            </a:r>
            <a:r>
              <a:rPr lang="en-US" sz="3600" dirty="0"/>
              <a:t> </a:t>
            </a:r>
            <a:r>
              <a:rPr lang="en-US" sz="3600" dirty="0" err="1"/>
              <a:t>sưu</a:t>
            </a:r>
            <a:r>
              <a:rPr lang="en-US" sz="3600" dirty="0"/>
              <a:t> </a:t>
            </a:r>
            <a:r>
              <a:rPr lang="en-US" sz="3600" dirty="0" err="1"/>
              <a:t>tầm</a:t>
            </a:r>
            <a:r>
              <a:rPr lang="en-US" sz="3600" dirty="0"/>
              <a:t> </a:t>
            </a:r>
            <a:r>
              <a:rPr lang="en-US" sz="3600" dirty="0" err="1"/>
              <a:t>tư</a:t>
            </a:r>
            <a:r>
              <a:rPr lang="en-US" sz="3600" dirty="0"/>
              <a:t> </a:t>
            </a:r>
            <a:r>
              <a:rPr lang="en-US" sz="3600" dirty="0" err="1"/>
              <a:t>liệu</a:t>
            </a:r>
            <a:r>
              <a:rPr lang="en-US" sz="3600" dirty="0"/>
              <a:t>, </a:t>
            </a:r>
            <a:r>
              <a:rPr lang="en-US" sz="3600" dirty="0" err="1"/>
              <a:t>thông</a:t>
            </a:r>
            <a:r>
              <a:rPr lang="en-US" sz="3600" dirty="0"/>
              <a:t> tin </a:t>
            </a:r>
            <a:r>
              <a:rPr lang="en-US" sz="3600" dirty="0" err="1"/>
              <a:t>liên</a:t>
            </a:r>
            <a:r>
              <a:rPr lang="en-US" sz="3600" dirty="0"/>
              <a:t> </a:t>
            </a:r>
            <a:r>
              <a:rPr lang="en-US" sz="3600" dirty="0" err="1"/>
              <a:t>quan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nhóm</a:t>
            </a:r>
            <a:r>
              <a:rPr lang="en-US" sz="3600" dirty="0"/>
              <a:t> </a:t>
            </a:r>
            <a:r>
              <a:rPr lang="en-US" sz="3600" dirty="0" err="1"/>
              <a:t>đất</a:t>
            </a:r>
            <a:r>
              <a:rPr lang="en-US" sz="3600" dirty="0"/>
              <a:t> </a:t>
            </a:r>
            <a:r>
              <a:rPr lang="en-US" sz="3600" dirty="0" err="1"/>
              <a:t>chính</a:t>
            </a:r>
            <a:r>
              <a:rPr lang="en-US" sz="3600" dirty="0"/>
              <a:t> ở </a:t>
            </a:r>
            <a:r>
              <a:rPr lang="en-US" sz="3600" dirty="0" err="1"/>
              <a:t>nước</a:t>
            </a:r>
            <a:r>
              <a:rPr lang="en-US" sz="3600" dirty="0"/>
              <a:t> ta.</a:t>
            </a:r>
          </a:p>
        </p:txBody>
      </p:sp>
    </p:spTree>
  </p:cSld>
  <p:clrMapOvr>
    <a:masterClrMapping/>
  </p:clrMapOvr>
  <p:transition spd="slow"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90425" y="451783"/>
            <a:ext cx="2881680" cy="2787371"/>
          </a:xfrm>
          <a:custGeom>
            <a:avLst/>
            <a:gdLst/>
            <a:ahLst/>
            <a:cxnLst/>
            <a:rect l="l" t="t" r="r" b="b"/>
            <a:pathLst>
              <a:path w="2881680" h="2787371">
                <a:moveTo>
                  <a:pt x="0" y="0"/>
                </a:moveTo>
                <a:lnTo>
                  <a:pt x="2881681" y="0"/>
                </a:lnTo>
                <a:lnTo>
                  <a:pt x="2881681" y="2787371"/>
                </a:lnTo>
                <a:lnTo>
                  <a:pt x="0" y="2787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 flipV="1">
            <a:off x="14746121" y="451783"/>
            <a:ext cx="2881680" cy="2787371"/>
          </a:xfrm>
          <a:custGeom>
            <a:avLst/>
            <a:gdLst/>
            <a:ahLst/>
            <a:cxnLst/>
            <a:rect l="l" t="t" r="r" b="b"/>
            <a:pathLst>
              <a:path w="2881680" h="2787371">
                <a:moveTo>
                  <a:pt x="0" y="2787371"/>
                </a:moveTo>
                <a:lnTo>
                  <a:pt x="2881680" y="2787371"/>
                </a:lnTo>
                <a:lnTo>
                  <a:pt x="2881680" y="0"/>
                </a:lnTo>
                <a:lnTo>
                  <a:pt x="0" y="0"/>
                </a:lnTo>
                <a:lnTo>
                  <a:pt x="0" y="2787371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4" name="TextBox 8">
            <a:extLst>
              <a:ext uri="{FF2B5EF4-FFF2-40B4-BE49-F238E27FC236}">
                <a16:creationId xmlns:a16="http://schemas.microsoft.com/office/drawing/2014/main" id="{CEFE6031-E73B-42D1-8266-AB240254A065}"/>
              </a:ext>
            </a:extLst>
          </p:cNvPr>
          <p:cNvSpPr txBox="1"/>
          <p:nvPr/>
        </p:nvSpPr>
        <p:spPr>
          <a:xfrm>
            <a:off x="6134100" y="571500"/>
            <a:ext cx="601980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40"/>
              </a:lnSpc>
            </a:pP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Faustina Bold"/>
              </a:rPr>
              <a:t>H</a:t>
            </a:r>
            <a:r>
              <a:rPr lang="vi-VN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Faustina Bold"/>
              </a:rPr>
              <a:t>Ư</a:t>
            </a: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Faustina Bold"/>
              </a:rPr>
              <a:t>ỚNG DẪN TỰ HỌC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1670C1B-1CAF-4D24-A777-2C30C38B8808}"/>
              </a:ext>
            </a:extLst>
          </p:cNvPr>
          <p:cNvSpPr txBox="1"/>
          <p:nvPr/>
        </p:nvSpPr>
        <p:spPr>
          <a:xfrm>
            <a:off x="1413713" y="1714500"/>
            <a:ext cx="15240000" cy="8972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nl-NL" sz="3600" b="1" dirty="0">
                <a:solidFill>
                  <a:srgbClr val="FF0000"/>
                </a:solidFill>
                <a:latin typeface="Calibri (Body)"/>
              </a:rPr>
              <a:t>1. Bài vừa học</a:t>
            </a:r>
            <a:endParaRPr lang="en-US" sz="3600" dirty="0">
              <a:solidFill>
                <a:srgbClr val="FF0000"/>
              </a:solidFill>
              <a:latin typeface="Calibri (Body)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latin typeface="Calibri (Body)"/>
              </a:rPr>
              <a:t>- </a:t>
            </a:r>
            <a:r>
              <a:rPr lang="en-US" sz="3600" dirty="0" err="1">
                <a:latin typeface="Calibri (Body)"/>
              </a:rPr>
              <a:t>Nêu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được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khái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niệm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lớp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đất</a:t>
            </a:r>
            <a:r>
              <a:rPr lang="en-US" sz="3600" dirty="0">
                <a:latin typeface="Calibri (Body)"/>
              </a:rPr>
              <a:t>, </a:t>
            </a:r>
            <a:r>
              <a:rPr lang="en-US" sz="3600" dirty="0" err="1">
                <a:latin typeface="Calibri (Body)"/>
              </a:rPr>
              <a:t>các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thành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phần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chính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của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đất</a:t>
            </a:r>
            <a:r>
              <a:rPr lang="en-US" sz="3600" dirty="0">
                <a:latin typeface="Calibri (Body)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Calibri (Body)"/>
              </a:rPr>
              <a:t>- </a:t>
            </a:r>
            <a:r>
              <a:rPr lang="en-US" sz="3600" dirty="0" err="1">
                <a:latin typeface="Calibri (Body)"/>
              </a:rPr>
              <a:t>Trình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bày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được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các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tầng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đất</a:t>
            </a:r>
            <a:r>
              <a:rPr lang="en-US" sz="3600" dirty="0">
                <a:latin typeface="Calibri (Body)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Calibri (Body)"/>
              </a:rPr>
              <a:t>- </a:t>
            </a:r>
            <a:r>
              <a:rPr lang="en-US" sz="3600" dirty="0" err="1">
                <a:latin typeface="Calibri (Body)"/>
              </a:rPr>
              <a:t>Trình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bày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được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một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số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nhân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tố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hình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thành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đất</a:t>
            </a:r>
            <a:endParaRPr lang="en-US" sz="3600" dirty="0">
              <a:latin typeface="Calibri (Body)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latin typeface="Calibri (Body)"/>
              </a:rPr>
              <a:t>- </a:t>
            </a:r>
            <a:r>
              <a:rPr lang="en-US" sz="3600" dirty="0" err="1">
                <a:latin typeface="Calibri (Body)"/>
              </a:rPr>
              <a:t>Kể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được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tên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một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số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nhóm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đất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điển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hình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trên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thế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giới</a:t>
            </a:r>
            <a:endParaRPr lang="en-US" sz="3600" dirty="0">
              <a:latin typeface="Calibri (Body)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latin typeface="Calibri (Body)"/>
              </a:rPr>
              <a:t>- </a:t>
            </a:r>
            <a:r>
              <a:rPr lang="en-US" sz="3600" dirty="0" err="1">
                <a:latin typeface="Calibri (Body)"/>
              </a:rPr>
              <a:t>Xác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định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được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trên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bản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đồ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một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số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nhóm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đất</a:t>
            </a:r>
            <a:r>
              <a:rPr lang="en-US" sz="3600" dirty="0">
                <a:latin typeface="Calibri (Body)"/>
              </a:rPr>
              <a:t> ở </a:t>
            </a:r>
            <a:r>
              <a:rPr lang="en-US" sz="3600" dirty="0" err="1">
                <a:latin typeface="Calibri (Body)"/>
              </a:rPr>
              <a:t>vùng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nhiệt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đới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hoặc</a:t>
            </a:r>
            <a:r>
              <a:rPr lang="en-US" sz="3600" dirty="0">
                <a:latin typeface="Calibri (Body)"/>
              </a:rPr>
              <a:t> ở </a:t>
            </a:r>
            <a:r>
              <a:rPr lang="en-US" sz="3600" dirty="0" err="1">
                <a:latin typeface="Calibri (Body)"/>
              </a:rPr>
              <a:t>vùng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ôn</a:t>
            </a:r>
            <a:r>
              <a:rPr lang="en-US" sz="3600" dirty="0">
                <a:latin typeface="Calibri (Body)"/>
              </a:rPr>
              <a:t> </a:t>
            </a:r>
            <a:r>
              <a:rPr lang="en-US" sz="3600" dirty="0" err="1">
                <a:latin typeface="Calibri (Body)"/>
              </a:rPr>
              <a:t>đới</a:t>
            </a:r>
            <a:r>
              <a:rPr lang="en-US" sz="3600" b="1" dirty="0">
                <a:latin typeface="Calibri (Body)"/>
              </a:rPr>
              <a:t> </a:t>
            </a:r>
            <a:endParaRPr lang="en-US" sz="3600" dirty="0">
              <a:latin typeface="Calibri (Body)"/>
            </a:endParaRPr>
          </a:p>
          <a:p>
            <a:pPr>
              <a:lnSpc>
                <a:spcPct val="150000"/>
              </a:lnSpc>
            </a:pPr>
            <a:r>
              <a:rPr lang="nl-NL" sz="3600" b="1" dirty="0">
                <a:solidFill>
                  <a:srgbClr val="FF0000"/>
                </a:solidFill>
                <a:latin typeface="Calibri (Body)"/>
              </a:rPr>
              <a:t>2. Bài sắp học</a:t>
            </a:r>
            <a:endParaRPr lang="en-US" sz="3600" dirty="0">
              <a:solidFill>
                <a:srgbClr val="FF0000"/>
              </a:solidFill>
              <a:latin typeface="Calibri (Body)"/>
            </a:endParaRPr>
          </a:p>
          <a:p>
            <a:pPr>
              <a:lnSpc>
                <a:spcPct val="150000"/>
              </a:lnSpc>
            </a:pPr>
            <a:r>
              <a:rPr lang="nl-NL" sz="3600" dirty="0">
                <a:latin typeface="Calibri (Body)"/>
              </a:rPr>
              <a:t>Bài 2</a:t>
            </a:r>
            <a:r>
              <a:rPr lang="vi-VN" sz="3600" dirty="0">
                <a:latin typeface="Calibri (Body)"/>
              </a:rPr>
              <a:t>0</a:t>
            </a:r>
            <a:r>
              <a:rPr lang="nl-NL" sz="3600" dirty="0">
                <a:latin typeface="Calibri (Body)"/>
              </a:rPr>
              <a:t>. </a:t>
            </a:r>
            <a:r>
              <a:rPr lang="vi-VN" sz="3600" dirty="0">
                <a:latin typeface="Calibri (Body)"/>
              </a:rPr>
              <a:t>Sinh vật và sự phân bố các đới thiên nhiên, Rừng nhiệt đới.</a:t>
            </a:r>
            <a:endParaRPr lang="en-US" sz="3600" dirty="0">
              <a:latin typeface="Calibri (Body)"/>
            </a:endParaRPr>
          </a:p>
          <a:p>
            <a:pPr>
              <a:lnSpc>
                <a:spcPct val="150000"/>
              </a:lnSpc>
            </a:pPr>
            <a:r>
              <a:rPr lang="nl-NL" sz="3200" dirty="0"/>
              <a:t> </a:t>
            </a:r>
            <a:endParaRPr lang="en-US" sz="3200" dirty="0"/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</p:spTree>
  </p:cSld>
  <p:clrMapOvr>
    <a:masterClrMapping/>
  </p:clrMapOvr>
  <p:transition spd="slow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5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20956535">
            <a:off x="15353700" y="7172605"/>
            <a:ext cx="3282666" cy="3168094"/>
          </a:xfrm>
          <a:custGeom>
            <a:avLst/>
            <a:gdLst/>
            <a:ahLst/>
            <a:cxnLst/>
            <a:rect l="l" t="t" r="r" b="b"/>
            <a:pathLst>
              <a:path w="1520668" h="1892234">
                <a:moveTo>
                  <a:pt x="0" y="0"/>
                </a:moveTo>
                <a:lnTo>
                  <a:pt x="1520668" y="0"/>
                </a:lnTo>
                <a:lnTo>
                  <a:pt x="1520668" y="1892234"/>
                </a:lnTo>
                <a:lnTo>
                  <a:pt x="0" y="1892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332495">
            <a:off x="-1189279" y="6931159"/>
            <a:ext cx="4259691" cy="4102820"/>
          </a:xfrm>
          <a:custGeom>
            <a:avLst/>
            <a:gdLst/>
            <a:ahLst/>
            <a:cxnLst/>
            <a:rect l="l" t="t" r="r" b="b"/>
            <a:pathLst>
              <a:path w="1868151" h="1892234">
                <a:moveTo>
                  <a:pt x="0" y="0"/>
                </a:moveTo>
                <a:lnTo>
                  <a:pt x="1868151" y="0"/>
                </a:lnTo>
                <a:lnTo>
                  <a:pt x="1868151" y="1892234"/>
                </a:lnTo>
                <a:lnTo>
                  <a:pt x="0" y="18922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6892764">
            <a:off x="-119082" y="-609431"/>
            <a:ext cx="3290321" cy="4349197"/>
          </a:xfrm>
          <a:custGeom>
            <a:avLst/>
            <a:gdLst/>
            <a:ahLst/>
            <a:cxnLst/>
            <a:rect l="l" t="t" r="r" b="b"/>
            <a:pathLst>
              <a:path w="1733974" h="1892234">
                <a:moveTo>
                  <a:pt x="0" y="0"/>
                </a:moveTo>
                <a:lnTo>
                  <a:pt x="1733975" y="0"/>
                </a:lnTo>
                <a:lnTo>
                  <a:pt x="1733975" y="1892234"/>
                </a:lnTo>
                <a:lnTo>
                  <a:pt x="0" y="18922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708329" y="7810500"/>
            <a:ext cx="4871341" cy="2209781"/>
          </a:xfrm>
          <a:custGeom>
            <a:avLst/>
            <a:gdLst/>
            <a:ahLst/>
            <a:cxnLst/>
            <a:rect l="l" t="t" r="r" b="b"/>
            <a:pathLst>
              <a:path w="2057400" h="938923">
                <a:moveTo>
                  <a:pt x="0" y="0"/>
                </a:moveTo>
                <a:lnTo>
                  <a:pt x="2057400" y="0"/>
                </a:lnTo>
                <a:lnTo>
                  <a:pt x="2057400" y="938923"/>
                </a:lnTo>
                <a:lnTo>
                  <a:pt x="0" y="9389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V="1">
            <a:off x="6954201" y="266719"/>
            <a:ext cx="4466715" cy="938922"/>
          </a:xfrm>
          <a:custGeom>
            <a:avLst/>
            <a:gdLst/>
            <a:ahLst/>
            <a:cxnLst/>
            <a:rect l="l" t="t" r="r" b="b"/>
            <a:pathLst>
              <a:path w="2057400" h="359110">
                <a:moveTo>
                  <a:pt x="0" y="0"/>
                </a:moveTo>
                <a:lnTo>
                  <a:pt x="2057400" y="0"/>
                </a:lnTo>
                <a:lnTo>
                  <a:pt x="2057400" y="359110"/>
                </a:lnTo>
                <a:lnTo>
                  <a:pt x="0" y="3591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80142DC9-2E8B-42CF-8727-82A6D9A4507F}"/>
              </a:ext>
            </a:extLst>
          </p:cNvPr>
          <p:cNvSpPr/>
          <p:nvPr/>
        </p:nvSpPr>
        <p:spPr>
          <a:xfrm rot="13221983">
            <a:off x="15113747" y="-924466"/>
            <a:ext cx="3290321" cy="4349197"/>
          </a:xfrm>
          <a:custGeom>
            <a:avLst/>
            <a:gdLst/>
            <a:ahLst/>
            <a:cxnLst/>
            <a:rect l="l" t="t" r="r" b="b"/>
            <a:pathLst>
              <a:path w="1733974" h="1892234">
                <a:moveTo>
                  <a:pt x="0" y="0"/>
                </a:moveTo>
                <a:lnTo>
                  <a:pt x="1733975" y="0"/>
                </a:lnTo>
                <a:lnTo>
                  <a:pt x="1733975" y="1892234"/>
                </a:lnTo>
                <a:lnTo>
                  <a:pt x="0" y="18922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3314CB-F23C-4844-A043-8C4F539D9E0E}"/>
              </a:ext>
            </a:extLst>
          </p:cNvPr>
          <p:cNvSpPr txBox="1"/>
          <p:nvPr/>
        </p:nvSpPr>
        <p:spPr>
          <a:xfrm>
            <a:off x="1561638" y="3420096"/>
            <a:ext cx="15087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CẢM </a:t>
            </a:r>
            <a:r>
              <a:rPr lang="vi-VN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Ơ</a:t>
            </a:r>
            <a:r>
              <a:rPr lang="en-US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 CÁC EM ĐÃ CHÚ Ý LẮNG NGHE!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48A4076-2F7F-4F4A-BB11-1D4C83872C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3" t="24114" r="33630" b="24822"/>
          <a:stretch/>
        </p:blipFill>
        <p:spPr>
          <a:xfrm>
            <a:off x="0" y="15688"/>
            <a:ext cx="18288000" cy="102713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39F8214-2AAF-46D0-AABA-FAF4432715A2}"/>
              </a:ext>
            </a:extLst>
          </p:cNvPr>
          <p:cNvSpPr txBox="1"/>
          <p:nvPr/>
        </p:nvSpPr>
        <p:spPr>
          <a:xfrm>
            <a:off x="1447799" y="1562100"/>
            <a:ext cx="70687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Arial (Body)"/>
              </a:rPr>
              <a:t>Phân</a:t>
            </a:r>
            <a:r>
              <a:rPr lang="en-US" sz="8800" b="1" dirty="0">
                <a:solidFill>
                  <a:srgbClr val="FF0000"/>
                </a:solidFill>
                <a:latin typeface="Arial (Body)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Arial (Body)"/>
              </a:rPr>
              <a:t>giải</a:t>
            </a:r>
            <a:endParaRPr lang="en-US" sz="8800" b="1" dirty="0">
              <a:solidFill>
                <a:srgbClr val="FF0000"/>
              </a:solidFill>
              <a:latin typeface="Arial (Body)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1A1C08-A80D-4306-9829-A6C131E51C3B}"/>
              </a:ext>
            </a:extLst>
          </p:cNvPr>
          <p:cNvSpPr txBox="1"/>
          <p:nvPr/>
        </p:nvSpPr>
        <p:spPr>
          <a:xfrm>
            <a:off x="10657608" y="1562100"/>
            <a:ext cx="67159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Arial (Body)"/>
              </a:rPr>
              <a:t>Dinh</a:t>
            </a:r>
            <a:r>
              <a:rPr lang="en-US" sz="8800" b="1" dirty="0">
                <a:solidFill>
                  <a:srgbClr val="FF0000"/>
                </a:solidFill>
                <a:latin typeface="Arial (Body)"/>
              </a:rPr>
              <a:t> d</a:t>
            </a:r>
            <a:r>
              <a:rPr lang="vi-VN" sz="8800" b="1" dirty="0">
                <a:solidFill>
                  <a:srgbClr val="FF0000"/>
                </a:solidFill>
                <a:latin typeface="Arial (Body)"/>
              </a:rPr>
              <a:t>ư</a:t>
            </a:r>
            <a:r>
              <a:rPr lang="en-US" sz="8800" b="1" dirty="0" err="1">
                <a:solidFill>
                  <a:srgbClr val="FF0000"/>
                </a:solidFill>
                <a:latin typeface="Arial (Body)"/>
              </a:rPr>
              <a:t>ỡng</a:t>
            </a:r>
            <a:endParaRPr lang="en-US" sz="8800" b="1" dirty="0">
              <a:solidFill>
                <a:srgbClr val="FF0000"/>
              </a:solidFill>
              <a:latin typeface="Arial (Body)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D1F4B4-C5D6-4701-BABA-27B3447E3399}"/>
              </a:ext>
            </a:extLst>
          </p:cNvPr>
          <p:cNvSpPr txBox="1"/>
          <p:nvPr/>
        </p:nvSpPr>
        <p:spPr>
          <a:xfrm>
            <a:off x="983879" y="6862852"/>
            <a:ext cx="102004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Arial (Body)"/>
              </a:rPr>
              <a:t>Chất</a:t>
            </a:r>
            <a:r>
              <a:rPr lang="en-US" sz="8800" b="1" dirty="0">
                <a:solidFill>
                  <a:srgbClr val="FF0000"/>
                </a:solidFill>
                <a:latin typeface="Arial (Body)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Arial (Body)"/>
              </a:rPr>
              <a:t>hữu</a:t>
            </a:r>
            <a:r>
              <a:rPr lang="en-US" sz="8800" b="1" dirty="0">
                <a:solidFill>
                  <a:srgbClr val="FF0000"/>
                </a:solidFill>
                <a:latin typeface="Arial (Body)"/>
              </a:rPr>
              <a:t> c</a:t>
            </a:r>
            <a:r>
              <a:rPr lang="vi-VN" sz="8800" b="1" dirty="0">
                <a:solidFill>
                  <a:srgbClr val="FF0000"/>
                </a:solidFill>
                <a:latin typeface="Arial (Body)"/>
              </a:rPr>
              <a:t>ơ</a:t>
            </a:r>
            <a:endParaRPr lang="en-US" sz="8800" b="1" dirty="0">
              <a:solidFill>
                <a:srgbClr val="FF0000"/>
              </a:solidFill>
              <a:latin typeface="Arial (Body)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6643C7-FF2A-4E79-8188-53228DCDF170}"/>
              </a:ext>
            </a:extLst>
          </p:cNvPr>
          <p:cNvSpPr txBox="1"/>
          <p:nvPr/>
        </p:nvSpPr>
        <p:spPr>
          <a:xfrm>
            <a:off x="11468098" y="6862852"/>
            <a:ext cx="59055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Arial (Body)"/>
              </a:rPr>
              <a:t>T</a:t>
            </a:r>
            <a:r>
              <a:rPr lang="vi-VN" sz="8800" b="1" dirty="0">
                <a:solidFill>
                  <a:srgbClr val="FF0000"/>
                </a:solidFill>
                <a:latin typeface="Arial (Body)"/>
              </a:rPr>
              <a:t>ơ</a:t>
            </a:r>
            <a:r>
              <a:rPr lang="en-US" sz="8800" b="1" dirty="0" err="1">
                <a:solidFill>
                  <a:srgbClr val="FF0000"/>
                </a:solidFill>
                <a:latin typeface="Arial (Body)"/>
              </a:rPr>
              <a:t>i</a:t>
            </a:r>
            <a:r>
              <a:rPr lang="en-US" sz="8800" b="1" dirty="0">
                <a:solidFill>
                  <a:srgbClr val="FF0000"/>
                </a:solidFill>
                <a:latin typeface="Arial (Body)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Arial (Body)"/>
              </a:rPr>
              <a:t>xốp</a:t>
            </a:r>
            <a:endParaRPr lang="en-US" sz="8800" b="1" dirty="0">
              <a:solidFill>
                <a:srgbClr val="FF0000"/>
              </a:solidFill>
              <a:latin typeface="Arial (Body)"/>
            </a:endParaRPr>
          </a:p>
        </p:txBody>
      </p:sp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CD787DDC-C116-40E4-A92D-E65EA9C3B1BB}"/>
              </a:ext>
            </a:extLst>
          </p:cNvPr>
          <p:cNvSpPr/>
          <p:nvPr/>
        </p:nvSpPr>
        <p:spPr>
          <a:xfrm>
            <a:off x="0" y="0"/>
            <a:ext cx="8991600" cy="4991100"/>
          </a:xfrm>
          <a:prstGeom prst="flowChartProcess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00" b="1" dirty="0"/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6F27574D-4BBA-4503-9804-93DFB0C21FCE}"/>
              </a:ext>
            </a:extLst>
          </p:cNvPr>
          <p:cNvSpPr/>
          <p:nvPr/>
        </p:nvSpPr>
        <p:spPr>
          <a:xfrm>
            <a:off x="8991600" y="0"/>
            <a:ext cx="9296400" cy="4991100"/>
          </a:xfrm>
          <a:prstGeom prst="flowChartProcess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74EF9C7E-07B4-4B32-9424-415D34845ACC}"/>
              </a:ext>
            </a:extLst>
          </p:cNvPr>
          <p:cNvSpPr/>
          <p:nvPr/>
        </p:nvSpPr>
        <p:spPr>
          <a:xfrm>
            <a:off x="0" y="4991100"/>
            <a:ext cx="8991600" cy="5295900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1D988ACA-2F5B-49CB-8A34-8CA8077069AF}"/>
              </a:ext>
            </a:extLst>
          </p:cNvPr>
          <p:cNvSpPr/>
          <p:nvPr/>
        </p:nvSpPr>
        <p:spPr>
          <a:xfrm>
            <a:off x="8991600" y="4991100"/>
            <a:ext cx="9296400" cy="5295900"/>
          </a:xfrm>
          <a:prstGeom prst="flowChartProcess">
            <a:avLst/>
          </a:prstGeom>
          <a:solidFill>
            <a:srgbClr val="5CA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A027AA-A88C-4327-822D-3FB5608A1DF6}"/>
              </a:ext>
            </a:extLst>
          </p:cNvPr>
          <p:cNvSpPr txBox="1"/>
          <p:nvPr/>
        </p:nvSpPr>
        <p:spPr>
          <a:xfrm>
            <a:off x="3733800" y="1172111"/>
            <a:ext cx="1524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70E863-5C30-43BE-9F67-BFBC723362CA}"/>
              </a:ext>
            </a:extLst>
          </p:cNvPr>
          <p:cNvSpPr txBox="1"/>
          <p:nvPr/>
        </p:nvSpPr>
        <p:spPr>
          <a:xfrm>
            <a:off x="12877800" y="1172111"/>
            <a:ext cx="1524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14A878-D503-42E4-91F0-4213EAD628DA}"/>
              </a:ext>
            </a:extLst>
          </p:cNvPr>
          <p:cNvSpPr txBox="1"/>
          <p:nvPr/>
        </p:nvSpPr>
        <p:spPr>
          <a:xfrm>
            <a:off x="3733800" y="6315611"/>
            <a:ext cx="1524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6A83F5-2716-491C-BA35-4ACD06578911}"/>
              </a:ext>
            </a:extLst>
          </p:cNvPr>
          <p:cNvSpPr txBox="1"/>
          <p:nvPr/>
        </p:nvSpPr>
        <p:spPr>
          <a:xfrm>
            <a:off x="12877800" y="6315611"/>
            <a:ext cx="1524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199256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48A4076-2F7F-4F4A-BB11-1D4C83872C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3" t="24114" r="33630" b="24822"/>
          <a:stretch/>
        </p:blipFill>
        <p:spPr>
          <a:xfrm>
            <a:off x="0" y="15688"/>
            <a:ext cx="18288000" cy="102713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DC9E9B-A0E5-449A-8DA1-123A9FFE0719}"/>
              </a:ext>
            </a:extLst>
          </p:cNvPr>
          <p:cNvSpPr txBox="1"/>
          <p:nvPr/>
        </p:nvSpPr>
        <p:spPr>
          <a:xfrm>
            <a:off x="5334000" y="5143500"/>
            <a:ext cx="8839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highlight>
                  <a:srgbClr val="FFFF00"/>
                </a:highlight>
              </a:rPr>
              <a:t>Tầng</a:t>
            </a:r>
            <a:r>
              <a:rPr lang="en-US" sz="11500" b="1" dirty="0">
                <a:highlight>
                  <a:srgbClr val="FFFF00"/>
                </a:highlight>
              </a:rPr>
              <a:t> </a:t>
            </a:r>
            <a:r>
              <a:rPr lang="en-US" sz="11500" b="1" dirty="0" err="1">
                <a:highlight>
                  <a:srgbClr val="FFFF00"/>
                </a:highlight>
              </a:rPr>
              <a:t>đất</a:t>
            </a:r>
            <a:r>
              <a:rPr lang="en-US" sz="11500" b="1" dirty="0">
                <a:highlight>
                  <a:srgbClr val="FFFF00"/>
                </a:highlight>
              </a:rPr>
              <a:t> </a:t>
            </a:r>
            <a:r>
              <a:rPr lang="en-US" sz="11500" b="1" dirty="0" err="1">
                <a:highlight>
                  <a:srgbClr val="FFFF00"/>
                </a:highlight>
              </a:rPr>
              <a:t>mặt</a:t>
            </a:r>
            <a:endParaRPr lang="en-US" sz="115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433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5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868919" y="-3415154"/>
            <a:ext cx="10808939" cy="17365434"/>
            <a:chOff x="0" y="0"/>
            <a:chExt cx="14411919" cy="23153912"/>
          </a:xfrm>
        </p:grpSpPr>
        <p:sp>
          <p:nvSpPr>
            <p:cNvPr id="3" name="Freeform 3"/>
            <p:cNvSpPr/>
            <p:nvPr/>
          </p:nvSpPr>
          <p:spPr>
            <a:xfrm rot="1788130">
              <a:off x="1908439" y="6798097"/>
              <a:ext cx="7850521" cy="9768748"/>
            </a:xfrm>
            <a:custGeom>
              <a:avLst/>
              <a:gdLst/>
              <a:ahLst/>
              <a:cxnLst/>
              <a:rect l="l" t="t" r="r" b="b"/>
              <a:pathLst>
                <a:path w="7850521" h="9768748">
                  <a:moveTo>
                    <a:pt x="0" y="0"/>
                  </a:moveTo>
                  <a:lnTo>
                    <a:pt x="7850521" y="0"/>
                  </a:lnTo>
                  <a:lnTo>
                    <a:pt x="7850521" y="9768749"/>
                  </a:lnTo>
                  <a:lnTo>
                    <a:pt x="0" y="9768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528272">
              <a:off x="5459255" y="-779638"/>
              <a:ext cx="7850521" cy="9768748"/>
            </a:xfrm>
            <a:custGeom>
              <a:avLst/>
              <a:gdLst/>
              <a:ahLst/>
              <a:cxnLst/>
              <a:rect l="l" t="t" r="r" b="b"/>
              <a:pathLst>
                <a:path w="7850521" h="9768748">
                  <a:moveTo>
                    <a:pt x="0" y="0"/>
                  </a:moveTo>
                  <a:lnTo>
                    <a:pt x="7850521" y="0"/>
                  </a:lnTo>
                  <a:lnTo>
                    <a:pt x="7850521" y="9768749"/>
                  </a:lnTo>
                  <a:lnTo>
                    <a:pt x="0" y="9768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4973372" y="13385164"/>
              <a:ext cx="7850521" cy="9768748"/>
            </a:xfrm>
            <a:custGeom>
              <a:avLst/>
              <a:gdLst/>
              <a:ahLst/>
              <a:cxnLst/>
              <a:rect l="l" t="t" r="r" b="b"/>
              <a:pathLst>
                <a:path w="7850521" h="9768748">
                  <a:moveTo>
                    <a:pt x="0" y="0"/>
                  </a:moveTo>
                  <a:lnTo>
                    <a:pt x="7850521" y="0"/>
                  </a:lnTo>
                  <a:lnTo>
                    <a:pt x="7850521" y="9768748"/>
                  </a:lnTo>
                  <a:lnTo>
                    <a:pt x="0" y="9768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348929" y="7241862"/>
            <a:ext cx="2538599" cy="2455517"/>
          </a:xfrm>
          <a:custGeom>
            <a:avLst/>
            <a:gdLst/>
            <a:ahLst/>
            <a:cxnLst/>
            <a:rect l="l" t="t" r="r" b="b"/>
            <a:pathLst>
              <a:path w="2538599" h="2455517">
                <a:moveTo>
                  <a:pt x="0" y="0"/>
                </a:moveTo>
                <a:lnTo>
                  <a:pt x="2538599" y="0"/>
                </a:lnTo>
                <a:lnTo>
                  <a:pt x="2538599" y="2455518"/>
                </a:lnTo>
                <a:lnTo>
                  <a:pt x="0" y="24555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2347980" y="-3592481"/>
            <a:ext cx="10808939" cy="17365434"/>
            <a:chOff x="0" y="0"/>
            <a:chExt cx="14411919" cy="23153912"/>
          </a:xfrm>
        </p:grpSpPr>
        <p:sp>
          <p:nvSpPr>
            <p:cNvPr id="8" name="Freeform 8"/>
            <p:cNvSpPr/>
            <p:nvPr/>
          </p:nvSpPr>
          <p:spPr>
            <a:xfrm rot="-9011869">
              <a:off x="4652959" y="6587067"/>
              <a:ext cx="7850521" cy="9768748"/>
            </a:xfrm>
            <a:custGeom>
              <a:avLst/>
              <a:gdLst/>
              <a:ahLst/>
              <a:cxnLst/>
              <a:rect l="l" t="t" r="r" b="b"/>
              <a:pathLst>
                <a:path w="7850521" h="9768748">
                  <a:moveTo>
                    <a:pt x="0" y="0"/>
                  </a:moveTo>
                  <a:lnTo>
                    <a:pt x="7850521" y="0"/>
                  </a:lnTo>
                  <a:lnTo>
                    <a:pt x="7850521" y="9768748"/>
                  </a:lnTo>
                  <a:lnTo>
                    <a:pt x="0" y="9768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5271727">
              <a:off x="1102143" y="14164802"/>
              <a:ext cx="7850521" cy="9768748"/>
            </a:xfrm>
            <a:custGeom>
              <a:avLst/>
              <a:gdLst/>
              <a:ahLst/>
              <a:cxnLst/>
              <a:rect l="l" t="t" r="r" b="b"/>
              <a:pathLst>
                <a:path w="7850521" h="9768748">
                  <a:moveTo>
                    <a:pt x="0" y="0"/>
                  </a:moveTo>
                  <a:lnTo>
                    <a:pt x="7850521" y="0"/>
                  </a:lnTo>
                  <a:lnTo>
                    <a:pt x="7850521" y="9768748"/>
                  </a:lnTo>
                  <a:lnTo>
                    <a:pt x="0" y="9768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10800000">
              <a:off x="1588026" y="0"/>
              <a:ext cx="7850521" cy="9768748"/>
            </a:xfrm>
            <a:custGeom>
              <a:avLst/>
              <a:gdLst/>
              <a:ahLst/>
              <a:cxnLst/>
              <a:rect l="l" t="t" r="r" b="b"/>
              <a:pathLst>
                <a:path w="7850521" h="9768748">
                  <a:moveTo>
                    <a:pt x="0" y="0"/>
                  </a:moveTo>
                  <a:lnTo>
                    <a:pt x="7850521" y="0"/>
                  </a:lnTo>
                  <a:lnTo>
                    <a:pt x="7850521" y="9768748"/>
                  </a:lnTo>
                  <a:lnTo>
                    <a:pt x="0" y="9768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 rot="-5400000">
            <a:off x="15250953" y="7241862"/>
            <a:ext cx="2538599" cy="2455517"/>
          </a:xfrm>
          <a:custGeom>
            <a:avLst/>
            <a:gdLst/>
            <a:ahLst/>
            <a:cxnLst/>
            <a:rect l="l" t="t" r="r" b="b"/>
            <a:pathLst>
              <a:path w="2538599" h="2455517">
                <a:moveTo>
                  <a:pt x="0" y="0"/>
                </a:moveTo>
                <a:lnTo>
                  <a:pt x="2538599" y="0"/>
                </a:lnTo>
                <a:lnTo>
                  <a:pt x="2538599" y="2455518"/>
                </a:lnTo>
                <a:lnTo>
                  <a:pt x="0" y="24555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334643">
            <a:off x="331297" y="351085"/>
            <a:ext cx="2538599" cy="2455517"/>
          </a:xfrm>
          <a:custGeom>
            <a:avLst/>
            <a:gdLst/>
            <a:ahLst/>
            <a:cxnLst/>
            <a:rect l="l" t="t" r="r" b="b"/>
            <a:pathLst>
              <a:path w="2538599" h="2455517">
                <a:moveTo>
                  <a:pt x="0" y="0"/>
                </a:moveTo>
                <a:lnTo>
                  <a:pt x="2538598" y="0"/>
                </a:lnTo>
                <a:lnTo>
                  <a:pt x="2538598" y="2455517"/>
                </a:lnTo>
                <a:lnTo>
                  <a:pt x="0" y="2455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800000">
            <a:off x="15292494" y="286434"/>
            <a:ext cx="2538599" cy="2455517"/>
          </a:xfrm>
          <a:custGeom>
            <a:avLst/>
            <a:gdLst/>
            <a:ahLst/>
            <a:cxnLst/>
            <a:rect l="l" t="t" r="r" b="b"/>
            <a:pathLst>
              <a:path w="2538599" h="2455517">
                <a:moveTo>
                  <a:pt x="0" y="0"/>
                </a:moveTo>
                <a:lnTo>
                  <a:pt x="2538598" y="0"/>
                </a:lnTo>
                <a:lnTo>
                  <a:pt x="2538598" y="2455517"/>
                </a:lnTo>
                <a:lnTo>
                  <a:pt x="0" y="2455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491774" y="286434"/>
            <a:ext cx="4697539" cy="845557"/>
          </a:xfrm>
          <a:custGeom>
            <a:avLst/>
            <a:gdLst/>
            <a:ahLst/>
            <a:cxnLst/>
            <a:rect l="l" t="t" r="r" b="b"/>
            <a:pathLst>
              <a:path w="4697539" h="845557">
                <a:moveTo>
                  <a:pt x="0" y="0"/>
                </a:moveTo>
                <a:lnTo>
                  <a:pt x="4697539" y="0"/>
                </a:lnTo>
                <a:lnTo>
                  <a:pt x="4697539" y="845557"/>
                </a:lnTo>
                <a:lnTo>
                  <a:pt x="0" y="8455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800000">
            <a:off x="6977304" y="8835521"/>
            <a:ext cx="4697539" cy="845557"/>
          </a:xfrm>
          <a:custGeom>
            <a:avLst/>
            <a:gdLst/>
            <a:ahLst/>
            <a:cxnLst/>
            <a:rect l="l" t="t" r="r" b="b"/>
            <a:pathLst>
              <a:path w="4697539" h="845557">
                <a:moveTo>
                  <a:pt x="0" y="0"/>
                </a:moveTo>
                <a:lnTo>
                  <a:pt x="4697540" y="0"/>
                </a:lnTo>
                <a:lnTo>
                  <a:pt x="4697540" y="845558"/>
                </a:lnTo>
                <a:lnTo>
                  <a:pt x="0" y="8455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2580107" y="4788891"/>
            <a:ext cx="12460183" cy="3680730"/>
            <a:chOff x="0" y="0"/>
            <a:chExt cx="16613577" cy="490764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852223" cy="4907640"/>
            </a:xfrm>
            <a:custGeom>
              <a:avLst/>
              <a:gdLst/>
              <a:ahLst/>
              <a:cxnLst/>
              <a:rect l="l" t="t" r="r" b="b"/>
              <a:pathLst>
                <a:path w="7852223" h="4907640">
                  <a:moveTo>
                    <a:pt x="0" y="0"/>
                  </a:moveTo>
                  <a:lnTo>
                    <a:pt x="7852223" y="0"/>
                  </a:lnTo>
                  <a:lnTo>
                    <a:pt x="7852223" y="4907640"/>
                  </a:lnTo>
                  <a:lnTo>
                    <a:pt x="0" y="4907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9247514" y="0"/>
              <a:ext cx="7366063" cy="4907640"/>
            </a:xfrm>
            <a:custGeom>
              <a:avLst/>
              <a:gdLst/>
              <a:ahLst/>
              <a:cxnLst/>
              <a:rect l="l" t="t" r="r" b="b"/>
              <a:pathLst>
                <a:path w="7366063" h="4907640">
                  <a:moveTo>
                    <a:pt x="0" y="0"/>
                  </a:moveTo>
                  <a:lnTo>
                    <a:pt x="7366063" y="0"/>
                  </a:lnTo>
                  <a:lnTo>
                    <a:pt x="7366063" y="4907640"/>
                  </a:lnTo>
                  <a:lnTo>
                    <a:pt x="0" y="4907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2052300" y="1912197"/>
            <a:ext cx="13515796" cy="1368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5000" dirty="0">
                <a:solidFill>
                  <a:srgbClr val="F6F6E9"/>
                </a:solidFill>
                <a:latin typeface="Faustina"/>
              </a:rPr>
              <a:t>CHƯƠNG 6: ĐẤT VÀ SINH VẬT TRÊN TRÁI ĐẤT</a:t>
            </a:r>
          </a:p>
          <a:p>
            <a:pPr marL="0" lvl="0" indent="0" algn="ctr">
              <a:lnSpc>
                <a:spcPts val="5350"/>
              </a:lnSpc>
            </a:pPr>
            <a:endParaRPr lang="en-US" sz="5000" dirty="0">
              <a:solidFill>
                <a:srgbClr val="F6F6E9"/>
              </a:solidFill>
              <a:latin typeface="Faustina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382926" y="2862359"/>
            <a:ext cx="15461456" cy="1613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4399" dirty="0">
                <a:solidFill>
                  <a:srgbClr val="F6F6E9"/>
                </a:solidFill>
                <a:latin typeface="Faustina"/>
              </a:rPr>
              <a:t>TIẾT 42 - BÀI 19: LỚP ĐẤT VÀ CÁC NHÂN TỐ HÌNH THÀNH ĐẤT. </a:t>
            </a:r>
          </a:p>
          <a:p>
            <a:pPr algn="ctr">
              <a:lnSpc>
                <a:spcPts val="6599"/>
              </a:lnSpc>
              <a:spcBef>
                <a:spcPct val="0"/>
              </a:spcBef>
            </a:pPr>
            <a:r>
              <a:rPr lang="en-US" sz="4399" dirty="0">
                <a:solidFill>
                  <a:srgbClr val="F6F6E9"/>
                </a:solidFill>
                <a:latin typeface="Faustina"/>
              </a:rPr>
              <a:t>MỘT SỐ NHÓM ĐẤT ĐIỂN HÌNH (TT)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776976" y="6461399"/>
            <a:ext cx="3245039" cy="3203739"/>
          </a:xfrm>
          <a:custGeom>
            <a:avLst/>
            <a:gdLst/>
            <a:ahLst/>
            <a:cxnLst/>
            <a:rect l="l" t="t" r="r" b="b"/>
            <a:pathLst>
              <a:path w="3245039" h="3203739">
                <a:moveTo>
                  <a:pt x="0" y="0"/>
                </a:moveTo>
                <a:lnTo>
                  <a:pt x="3245040" y="0"/>
                </a:lnTo>
                <a:lnTo>
                  <a:pt x="3245040" y="3203739"/>
                </a:lnTo>
                <a:lnTo>
                  <a:pt x="0" y="3203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14366792" y="682899"/>
            <a:ext cx="3245039" cy="3203739"/>
          </a:xfrm>
          <a:custGeom>
            <a:avLst/>
            <a:gdLst/>
            <a:ahLst/>
            <a:cxnLst/>
            <a:rect l="l" t="t" r="r" b="b"/>
            <a:pathLst>
              <a:path w="3245039" h="3203739">
                <a:moveTo>
                  <a:pt x="3245040" y="3203739"/>
                </a:moveTo>
                <a:lnTo>
                  <a:pt x="0" y="3203739"/>
                </a:lnTo>
                <a:lnTo>
                  <a:pt x="0" y="0"/>
                </a:lnTo>
                <a:lnTo>
                  <a:pt x="3245040" y="0"/>
                </a:lnTo>
                <a:lnTo>
                  <a:pt x="3245040" y="320373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781C792E-7E28-4067-8D5A-16E7462B9608}"/>
              </a:ext>
            </a:extLst>
          </p:cNvPr>
          <p:cNvSpPr txBox="1"/>
          <p:nvPr/>
        </p:nvSpPr>
        <p:spPr>
          <a:xfrm>
            <a:off x="1583611" y="590850"/>
            <a:ext cx="12783181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0"/>
              </a:lnSpc>
            </a:pP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Faustina Bold"/>
              </a:rPr>
              <a:t>II. CÁC NHÂN TỐ HÌNH THÀNH ĐẤT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C9E4C4-B779-4CAD-ACD1-A09427AFBA08}"/>
              </a:ext>
            </a:extLst>
          </p:cNvPr>
          <p:cNvSpPr txBox="1"/>
          <p:nvPr/>
        </p:nvSpPr>
        <p:spPr>
          <a:xfrm>
            <a:off x="1597788" y="1328145"/>
            <a:ext cx="13122989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i="1" dirty="0" err="1">
                <a:solidFill>
                  <a:srgbClr val="FF0000"/>
                </a:solidFill>
              </a:rPr>
              <a:t>Hoạt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động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nhóm</a:t>
            </a:r>
            <a:r>
              <a:rPr lang="en-US" sz="3200" i="1" dirty="0">
                <a:solidFill>
                  <a:srgbClr val="FF0000"/>
                </a:solidFill>
              </a:rPr>
              <a:t>: (4 </a:t>
            </a:r>
            <a:r>
              <a:rPr lang="en-US" sz="3200" i="1" dirty="0" err="1">
                <a:solidFill>
                  <a:srgbClr val="FF0000"/>
                </a:solidFill>
              </a:rPr>
              <a:t>nhóm</a:t>
            </a:r>
            <a:r>
              <a:rPr lang="en-US" sz="3200" i="1" dirty="0">
                <a:solidFill>
                  <a:srgbClr val="FF0000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3200" i="1" dirty="0">
                <a:solidFill>
                  <a:srgbClr val="FF0000"/>
                </a:solidFill>
              </a:rPr>
              <a:t>Theo </a:t>
            </a:r>
            <a:r>
              <a:rPr lang="en-US" sz="3200" i="1" dirty="0" err="1">
                <a:solidFill>
                  <a:srgbClr val="FF0000"/>
                </a:solidFill>
              </a:rPr>
              <a:t>dõi</a:t>
            </a:r>
            <a:r>
              <a:rPr lang="en-US" sz="3200" i="1" dirty="0">
                <a:solidFill>
                  <a:srgbClr val="FF0000"/>
                </a:solidFill>
              </a:rPr>
              <a:t> clip </a:t>
            </a:r>
            <a:r>
              <a:rPr lang="en-US" sz="3200" i="1" dirty="0" err="1">
                <a:solidFill>
                  <a:srgbClr val="FF0000"/>
                </a:solidFill>
              </a:rPr>
              <a:t>và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thông</a:t>
            </a:r>
            <a:r>
              <a:rPr lang="en-US" sz="3200" i="1" dirty="0">
                <a:solidFill>
                  <a:srgbClr val="FF0000"/>
                </a:solidFill>
              </a:rPr>
              <a:t> tin </a:t>
            </a:r>
            <a:r>
              <a:rPr lang="en-US" sz="3200" i="1" dirty="0" err="1">
                <a:solidFill>
                  <a:srgbClr val="FF0000"/>
                </a:solidFill>
              </a:rPr>
              <a:t>trong</a:t>
            </a:r>
            <a:r>
              <a:rPr lang="en-US" sz="3200" i="1" dirty="0">
                <a:solidFill>
                  <a:srgbClr val="FF0000"/>
                </a:solidFill>
              </a:rPr>
              <a:t> SGK, </a:t>
            </a:r>
            <a:r>
              <a:rPr lang="en-US" sz="3200" i="1" dirty="0" err="1">
                <a:solidFill>
                  <a:srgbClr val="FF0000"/>
                </a:solidFill>
              </a:rPr>
              <a:t>hoàn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thành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bảng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sau</a:t>
            </a:r>
            <a:endParaRPr lang="en-US" sz="3200" i="1" dirty="0">
              <a:solidFill>
                <a:srgbClr val="FF0000"/>
              </a:solidFill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68560DA-A3F1-4A75-9CFB-97AE2F4CD22F}"/>
              </a:ext>
            </a:extLst>
          </p:cNvPr>
          <p:cNvGraphicFramePr>
            <a:graphicFrameLocks noGrp="1"/>
          </p:cNvGraphicFramePr>
          <p:nvPr/>
        </p:nvGraphicFramePr>
        <p:xfrm>
          <a:off x="1803770" y="3066736"/>
          <a:ext cx="14747796" cy="6541808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658898">
                  <a:extLst>
                    <a:ext uri="{9D8B030D-6E8A-4147-A177-3AD203B41FA5}">
                      <a16:colId xmlns:a16="http://schemas.microsoft.com/office/drawing/2014/main" val="1174627581"/>
                    </a:ext>
                  </a:extLst>
                </a:gridCol>
                <a:gridCol w="13088898">
                  <a:extLst>
                    <a:ext uri="{9D8B030D-6E8A-4147-A177-3AD203B41FA5}">
                      <a16:colId xmlns:a16="http://schemas.microsoft.com/office/drawing/2014/main" val="3770787531"/>
                    </a:ext>
                  </a:extLst>
                </a:gridCol>
              </a:tblGrid>
              <a:tr h="7051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Nhân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tố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Vai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trò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tác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động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vào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quá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trình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thành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đất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9380139"/>
                  </a:ext>
                </a:extLst>
              </a:tr>
              <a:tr h="10668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Đá mẹ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55979488"/>
                  </a:ext>
                </a:extLst>
              </a:tr>
              <a:tr h="21156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Sinh vật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400" dirty="0"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9523852"/>
                  </a:ext>
                </a:extLst>
              </a:tr>
              <a:tr h="13288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Khí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hậu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6424434"/>
                  </a:ext>
                </a:extLst>
              </a:tr>
              <a:tr h="1325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Nhân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tố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khác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84973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0479240"/>
      </p:ext>
    </p:extLst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776976" y="6461399"/>
            <a:ext cx="3245039" cy="3203739"/>
          </a:xfrm>
          <a:custGeom>
            <a:avLst/>
            <a:gdLst/>
            <a:ahLst/>
            <a:cxnLst/>
            <a:rect l="l" t="t" r="r" b="b"/>
            <a:pathLst>
              <a:path w="3245039" h="3203739">
                <a:moveTo>
                  <a:pt x="0" y="0"/>
                </a:moveTo>
                <a:lnTo>
                  <a:pt x="3245040" y="0"/>
                </a:lnTo>
                <a:lnTo>
                  <a:pt x="3245040" y="3203739"/>
                </a:lnTo>
                <a:lnTo>
                  <a:pt x="0" y="3203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14366792" y="682899"/>
            <a:ext cx="3245039" cy="3203739"/>
          </a:xfrm>
          <a:custGeom>
            <a:avLst/>
            <a:gdLst/>
            <a:ahLst/>
            <a:cxnLst/>
            <a:rect l="l" t="t" r="r" b="b"/>
            <a:pathLst>
              <a:path w="3245039" h="3203739">
                <a:moveTo>
                  <a:pt x="3245040" y="3203739"/>
                </a:moveTo>
                <a:lnTo>
                  <a:pt x="0" y="3203739"/>
                </a:lnTo>
                <a:lnTo>
                  <a:pt x="0" y="0"/>
                </a:lnTo>
                <a:lnTo>
                  <a:pt x="3245040" y="0"/>
                </a:lnTo>
                <a:lnTo>
                  <a:pt x="3245040" y="320373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781C792E-7E28-4067-8D5A-16E7462B9608}"/>
              </a:ext>
            </a:extLst>
          </p:cNvPr>
          <p:cNvSpPr txBox="1"/>
          <p:nvPr/>
        </p:nvSpPr>
        <p:spPr>
          <a:xfrm>
            <a:off x="1583611" y="590850"/>
            <a:ext cx="12783181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0"/>
              </a:lnSpc>
            </a:pP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Faustina Bold"/>
              </a:rPr>
              <a:t>II. CÁC NHÂN TỐ HÌNH THÀNH ĐẤT</a:t>
            </a:r>
          </a:p>
        </p:txBody>
      </p:sp>
      <p:pic>
        <p:nvPicPr>
          <p:cNvPr id="2" name="Thổ Nhưỡng và Các Nhân Tố hình thành Đất (Bài 17) - Địa Lí Project">
            <a:hlinkClick r:id="" action="ppaction://media"/>
            <a:extLst>
              <a:ext uri="{FF2B5EF4-FFF2-40B4-BE49-F238E27FC236}">
                <a16:creationId xmlns:a16="http://schemas.microsoft.com/office/drawing/2014/main" id="{FA8DBA44-D53E-4300-99CB-57933952FD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22253" y="1419657"/>
            <a:ext cx="15182943" cy="85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5956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5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776976" y="6461399"/>
            <a:ext cx="3245039" cy="3203739"/>
          </a:xfrm>
          <a:custGeom>
            <a:avLst/>
            <a:gdLst/>
            <a:ahLst/>
            <a:cxnLst/>
            <a:rect l="l" t="t" r="r" b="b"/>
            <a:pathLst>
              <a:path w="3245039" h="3203739">
                <a:moveTo>
                  <a:pt x="0" y="0"/>
                </a:moveTo>
                <a:lnTo>
                  <a:pt x="3245040" y="0"/>
                </a:lnTo>
                <a:lnTo>
                  <a:pt x="3245040" y="3203739"/>
                </a:lnTo>
                <a:lnTo>
                  <a:pt x="0" y="3203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14366792" y="682899"/>
            <a:ext cx="3245039" cy="3203739"/>
          </a:xfrm>
          <a:custGeom>
            <a:avLst/>
            <a:gdLst/>
            <a:ahLst/>
            <a:cxnLst/>
            <a:rect l="l" t="t" r="r" b="b"/>
            <a:pathLst>
              <a:path w="3245039" h="3203739">
                <a:moveTo>
                  <a:pt x="3245040" y="3203739"/>
                </a:moveTo>
                <a:lnTo>
                  <a:pt x="0" y="3203739"/>
                </a:lnTo>
                <a:lnTo>
                  <a:pt x="0" y="0"/>
                </a:lnTo>
                <a:lnTo>
                  <a:pt x="3245040" y="0"/>
                </a:lnTo>
                <a:lnTo>
                  <a:pt x="3245040" y="320373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781C792E-7E28-4067-8D5A-16E7462B9608}"/>
              </a:ext>
            </a:extLst>
          </p:cNvPr>
          <p:cNvSpPr txBox="1"/>
          <p:nvPr/>
        </p:nvSpPr>
        <p:spPr>
          <a:xfrm>
            <a:off x="1583611" y="590850"/>
            <a:ext cx="12783181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0"/>
              </a:lnSpc>
            </a:pP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Faustina Bold"/>
              </a:rPr>
              <a:t>II. CÁC NHÂN TỐ HÌNH THÀNH ĐẤT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68560DA-A3F1-4A75-9CFB-97AE2F4CD2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18682"/>
              </p:ext>
            </p:extLst>
          </p:nvPr>
        </p:nvGraphicFramePr>
        <p:xfrm>
          <a:off x="1803770" y="1562100"/>
          <a:ext cx="14747796" cy="6541808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658898">
                  <a:extLst>
                    <a:ext uri="{9D8B030D-6E8A-4147-A177-3AD203B41FA5}">
                      <a16:colId xmlns:a16="http://schemas.microsoft.com/office/drawing/2014/main" val="1174627581"/>
                    </a:ext>
                  </a:extLst>
                </a:gridCol>
                <a:gridCol w="13088898">
                  <a:extLst>
                    <a:ext uri="{9D8B030D-6E8A-4147-A177-3AD203B41FA5}">
                      <a16:colId xmlns:a16="http://schemas.microsoft.com/office/drawing/2014/main" val="3770787531"/>
                    </a:ext>
                  </a:extLst>
                </a:gridCol>
              </a:tblGrid>
              <a:tr h="7051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Nhân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tố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Vai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trò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tác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động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vào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quá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trình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thành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đất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9380139"/>
                  </a:ext>
                </a:extLst>
              </a:tr>
              <a:tr h="10668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Đá mẹ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55979488"/>
                  </a:ext>
                </a:extLst>
              </a:tr>
              <a:tr h="21156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Sinh vật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400" dirty="0"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9523852"/>
                  </a:ext>
                </a:extLst>
              </a:tr>
              <a:tr h="13288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Khí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hậu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6424434"/>
                  </a:ext>
                </a:extLst>
              </a:tr>
              <a:tr h="1325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Nhân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tố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khác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Calibri (Body)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 (Body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849730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B9C52E7-BE5A-4604-A14C-B2A85429F26B}"/>
              </a:ext>
            </a:extLst>
          </p:cNvPr>
          <p:cNvSpPr txBox="1"/>
          <p:nvPr/>
        </p:nvSpPr>
        <p:spPr>
          <a:xfrm>
            <a:off x="3492510" y="2267264"/>
            <a:ext cx="13025387" cy="1054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Là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nguồn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cung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cấp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vật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chất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vô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cơ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cho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đất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,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quyết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định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thành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phần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khoáng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vật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,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ảnh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hưởng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đến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màu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sắc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và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tính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chất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của</a:t>
            </a:r>
            <a:r>
              <a:rPr lang="en-US" sz="2800" dirty="0">
                <a:solidFill>
                  <a:schemeClr val="dk1"/>
                </a:solidFill>
                <a:latin typeface="Calibri (Body)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 (Body)"/>
              </a:rPr>
              <a:t>đất</a:t>
            </a:r>
            <a:endParaRPr lang="en-US" sz="2400" dirty="0">
              <a:solidFill>
                <a:srgbClr val="FF0000"/>
              </a:solidFill>
              <a:latin typeface="Calibri (Body)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F764BD-DCAF-4F6A-8D5A-6092DCAED6E3}"/>
              </a:ext>
            </a:extLst>
          </p:cNvPr>
          <p:cNvSpPr txBox="1"/>
          <p:nvPr/>
        </p:nvSpPr>
        <p:spPr>
          <a:xfrm>
            <a:off x="3471243" y="3334064"/>
            <a:ext cx="13046653" cy="2045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huỷ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. Vi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,...)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tơi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 (Body)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A10C0C-188D-4EF6-991F-14EA783AF7E4}"/>
              </a:ext>
            </a:extLst>
          </p:cNvPr>
          <p:cNvSpPr txBox="1"/>
          <p:nvPr/>
        </p:nvSpPr>
        <p:spPr>
          <a:xfrm>
            <a:off x="3449976" y="5454269"/>
            <a:ext cx="13067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Tham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 </a:t>
            </a: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qua </a:t>
            </a:r>
            <a:r>
              <a:rPr lang="en-US" sz="2800" dirty="0" err="1"/>
              <a:t>lượng</a:t>
            </a:r>
            <a:r>
              <a:rPr lang="en-US" sz="2800" dirty="0"/>
              <a:t> </a:t>
            </a:r>
            <a:r>
              <a:rPr lang="en-US" sz="2800" dirty="0" err="1"/>
              <a:t>mưa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nhiệt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. </a:t>
            </a:r>
            <a:r>
              <a:rPr lang="en-US" sz="2800" dirty="0" err="1"/>
              <a:t>Lượng</a:t>
            </a:r>
            <a:r>
              <a:rPr lang="en-US" sz="2800" dirty="0"/>
              <a:t> </a:t>
            </a:r>
            <a:r>
              <a:rPr lang="en-US" sz="2800" dirty="0" err="1"/>
              <a:t>mưa</a:t>
            </a:r>
            <a:r>
              <a:rPr lang="en-US" sz="2800" dirty="0"/>
              <a:t> </a:t>
            </a:r>
            <a:r>
              <a:rPr lang="en-US" sz="2800" dirty="0" err="1"/>
              <a:t>quyết</a:t>
            </a:r>
            <a:r>
              <a:rPr lang="en-US" sz="2800" dirty="0"/>
              <a:t> </a:t>
            </a:r>
            <a:r>
              <a:rPr lang="en-US" sz="2800" dirty="0" err="1"/>
              <a:t>định</a:t>
            </a:r>
            <a:r>
              <a:rPr lang="en-US" sz="2800" dirty="0"/>
              <a:t> </a:t>
            </a:r>
            <a:r>
              <a:rPr lang="en-US" sz="2800" dirty="0" err="1"/>
              <a:t>mức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rửa</a:t>
            </a:r>
            <a:r>
              <a:rPr lang="en-US" sz="2800" dirty="0"/>
              <a:t> </a:t>
            </a:r>
            <a:r>
              <a:rPr lang="en-US" sz="2800" dirty="0" err="1"/>
              <a:t>trôi</a:t>
            </a:r>
            <a:r>
              <a:rPr lang="en-US" sz="2800" dirty="0"/>
              <a:t>; </a:t>
            </a:r>
            <a:r>
              <a:rPr lang="en-US" sz="2800" dirty="0" err="1"/>
              <a:t>nhiệt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thúc</a:t>
            </a:r>
            <a:r>
              <a:rPr lang="en-US" sz="2800" dirty="0"/>
              <a:t> </a:t>
            </a:r>
            <a:r>
              <a:rPr lang="en-US" sz="2800" dirty="0" err="1"/>
              <a:t>đẩy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 </a:t>
            </a: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hoà</a:t>
            </a:r>
            <a:r>
              <a:rPr lang="en-US" sz="2800" dirty="0"/>
              <a:t> tan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tụ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B0891F-E707-482A-9D27-84B695880C9F}"/>
              </a:ext>
            </a:extLst>
          </p:cNvPr>
          <p:cNvSpPr txBox="1"/>
          <p:nvPr/>
        </p:nvSpPr>
        <p:spPr>
          <a:xfrm>
            <a:off x="3471243" y="6763064"/>
            <a:ext cx="130466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địa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 </a:t>
            </a:r>
            <a:r>
              <a:rPr lang="en-US" sz="2800" dirty="0" err="1"/>
              <a:t>thường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rửa</a:t>
            </a:r>
            <a:r>
              <a:rPr lang="en-US" sz="2800" dirty="0"/>
              <a:t> </a:t>
            </a:r>
            <a:r>
              <a:rPr lang="en-US" sz="2800" dirty="0" err="1"/>
              <a:t>trôi</a:t>
            </a:r>
            <a:r>
              <a:rPr lang="en-US" sz="2800" dirty="0"/>
              <a:t>, </a:t>
            </a:r>
            <a:r>
              <a:rPr lang="en-US" sz="2800" dirty="0" err="1"/>
              <a:t>bào</a:t>
            </a:r>
            <a:r>
              <a:rPr lang="en-US" sz="2800" dirty="0"/>
              <a:t> </a:t>
            </a:r>
            <a:r>
              <a:rPr lang="en-US" sz="2800" dirty="0" err="1"/>
              <a:t>mòn</a:t>
            </a:r>
            <a:r>
              <a:rPr lang="en-US" sz="2800" dirty="0"/>
              <a:t>; ở </a:t>
            </a:r>
            <a:r>
              <a:rPr lang="en-US" sz="2800" dirty="0" err="1"/>
              <a:t>đồng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tầng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 </a:t>
            </a:r>
            <a:r>
              <a:rPr lang="en-US" sz="2800" dirty="0" err="1"/>
              <a:t>thường</a:t>
            </a:r>
            <a:r>
              <a:rPr lang="en-US" sz="2800" dirty="0"/>
              <a:t> </a:t>
            </a:r>
            <a:r>
              <a:rPr lang="en-US" sz="2800" dirty="0" err="1"/>
              <a:t>dày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giàu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dinh</a:t>
            </a:r>
            <a:r>
              <a:rPr lang="en-US" sz="2800" dirty="0"/>
              <a:t> </a:t>
            </a:r>
            <a:r>
              <a:rPr lang="en-US" sz="2800" dirty="0" err="1"/>
              <a:t>dưỡng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. </a:t>
            </a:r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gian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xuất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con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tác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mạnh</a:t>
            </a:r>
            <a:r>
              <a:rPr lang="en-US" sz="2800" dirty="0"/>
              <a:t> </a:t>
            </a:r>
            <a:r>
              <a:rPr lang="en-US" sz="2800" dirty="0" err="1"/>
              <a:t>đối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 </a:t>
            </a: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.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776976" y="6461399"/>
            <a:ext cx="3245039" cy="3203739"/>
          </a:xfrm>
          <a:custGeom>
            <a:avLst/>
            <a:gdLst/>
            <a:ahLst/>
            <a:cxnLst/>
            <a:rect l="l" t="t" r="r" b="b"/>
            <a:pathLst>
              <a:path w="3245039" h="3203739">
                <a:moveTo>
                  <a:pt x="0" y="0"/>
                </a:moveTo>
                <a:lnTo>
                  <a:pt x="3245040" y="0"/>
                </a:lnTo>
                <a:lnTo>
                  <a:pt x="3245040" y="3203739"/>
                </a:lnTo>
                <a:lnTo>
                  <a:pt x="0" y="3203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14366792" y="682899"/>
            <a:ext cx="3245039" cy="3203739"/>
          </a:xfrm>
          <a:custGeom>
            <a:avLst/>
            <a:gdLst/>
            <a:ahLst/>
            <a:cxnLst/>
            <a:rect l="l" t="t" r="r" b="b"/>
            <a:pathLst>
              <a:path w="3245039" h="3203739">
                <a:moveTo>
                  <a:pt x="3245040" y="3203739"/>
                </a:moveTo>
                <a:lnTo>
                  <a:pt x="0" y="3203739"/>
                </a:lnTo>
                <a:lnTo>
                  <a:pt x="0" y="0"/>
                </a:lnTo>
                <a:lnTo>
                  <a:pt x="3245040" y="0"/>
                </a:lnTo>
                <a:lnTo>
                  <a:pt x="3245040" y="320373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781C792E-7E28-4067-8D5A-16E7462B9608}"/>
              </a:ext>
            </a:extLst>
          </p:cNvPr>
          <p:cNvSpPr txBox="1"/>
          <p:nvPr/>
        </p:nvSpPr>
        <p:spPr>
          <a:xfrm>
            <a:off x="1583611" y="590850"/>
            <a:ext cx="12783181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0"/>
              </a:lnSpc>
            </a:pP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  <a:latin typeface="Faustina Bold"/>
              </a:rPr>
              <a:t>II. CÁC NHÂN TỐ HÌNH THÀNH ĐẤT</a:t>
            </a:r>
          </a:p>
        </p:txBody>
      </p:sp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CA557ED0-0944-4A4E-B954-94FF7D688AA9}"/>
              </a:ext>
            </a:extLst>
          </p:cNvPr>
          <p:cNvSpPr/>
          <p:nvPr/>
        </p:nvSpPr>
        <p:spPr>
          <a:xfrm>
            <a:off x="1437640" y="1410271"/>
            <a:ext cx="15239999" cy="887550"/>
          </a:xfrm>
          <a:prstGeom prst="round2Same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i="1" dirty="0" err="1">
                <a:solidFill>
                  <a:srgbClr val="FF0000"/>
                </a:solidFill>
              </a:rPr>
              <a:t>Những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ảnh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hưởng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của</a:t>
            </a:r>
            <a:r>
              <a:rPr lang="en-US" sz="3200" i="1" dirty="0">
                <a:solidFill>
                  <a:srgbClr val="FF0000"/>
                </a:solidFill>
              </a:rPr>
              <a:t> con </a:t>
            </a:r>
            <a:r>
              <a:rPr lang="en-US" sz="3200" i="1" dirty="0" err="1">
                <a:solidFill>
                  <a:srgbClr val="FF0000"/>
                </a:solidFill>
              </a:rPr>
              <a:t>người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đến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đất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theo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hướng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tích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cực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và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tiêu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cực</a:t>
            </a:r>
            <a:r>
              <a:rPr lang="en-US" sz="3200" i="1" dirty="0">
                <a:solidFill>
                  <a:srgbClr val="FF0000"/>
                </a:solidFill>
              </a:rPr>
              <a:t>:</a:t>
            </a:r>
          </a:p>
        </p:txBody>
      </p:sp>
      <p:graphicFrame>
        <p:nvGraphicFramePr>
          <p:cNvPr id="4" name="Table 13">
            <a:extLst>
              <a:ext uri="{FF2B5EF4-FFF2-40B4-BE49-F238E27FC236}">
                <a16:creationId xmlns:a16="http://schemas.microsoft.com/office/drawing/2014/main" id="{B9AFAC47-F591-45D8-BC9A-8C9ACC805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746480"/>
              </p:ext>
            </p:extLst>
          </p:nvPr>
        </p:nvGraphicFramePr>
        <p:xfrm>
          <a:off x="1447800" y="2428354"/>
          <a:ext cx="15239999" cy="699065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565806">
                  <a:extLst>
                    <a:ext uri="{9D8B030D-6E8A-4147-A177-3AD203B41FA5}">
                      <a16:colId xmlns:a16="http://schemas.microsoft.com/office/drawing/2014/main" val="2985738164"/>
                    </a:ext>
                  </a:extLst>
                </a:gridCol>
                <a:gridCol w="7674193">
                  <a:extLst>
                    <a:ext uri="{9D8B030D-6E8A-4147-A177-3AD203B41FA5}">
                      <a16:colId xmlns:a16="http://schemas.microsoft.com/office/drawing/2014/main" val="2053955637"/>
                    </a:ext>
                  </a:extLst>
                </a:gridCol>
              </a:tblGrid>
              <a:tr h="107140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FF0000"/>
                          </a:solidFill>
                        </a:rPr>
                        <a:t>Tích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</a:rPr>
                        <a:t>cực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FF0000"/>
                          </a:solidFill>
                        </a:rPr>
                        <a:t>Tiêu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</a:rPr>
                        <a:t>cực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8515165"/>
                  </a:ext>
                </a:extLst>
              </a:tr>
              <a:tr h="59192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Khai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thác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chăm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bón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cày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cấy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đào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xới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cho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đất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tơi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xốp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endParaRPr lang="en-US" sz="4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Lạm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dụng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nguồn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tài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nguyên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đất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và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tác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động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xấu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đến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đất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như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sử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dụng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phân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bón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hóa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học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thuốc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bảo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vệ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thực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vật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đã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gây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ra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tình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trạng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ô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nhiễm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môi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trường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Chặt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phá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rừng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làm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mất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đi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lớp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phủ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thực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vật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cung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cấp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chất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dinh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dưỡng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cho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đất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làm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rửa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trôi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xói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mòn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đất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.,...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endParaRPr lang="en-US" sz="4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295675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B09936E5-0B08-4888-8ED6-4731F3B00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777288"/>
            <a:ext cx="6172200" cy="411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32288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5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07906" y="-5898301"/>
            <a:ext cx="22373224" cy="9668853"/>
            <a:chOff x="0" y="0"/>
            <a:chExt cx="29830965" cy="12891805"/>
          </a:xfrm>
        </p:grpSpPr>
        <p:sp>
          <p:nvSpPr>
            <p:cNvPr id="3" name="Freeform 3"/>
            <p:cNvSpPr/>
            <p:nvPr/>
          </p:nvSpPr>
          <p:spPr>
            <a:xfrm rot="7188130">
              <a:off x="8612980" y="1118659"/>
              <a:ext cx="7850521" cy="9768748"/>
            </a:xfrm>
            <a:custGeom>
              <a:avLst/>
              <a:gdLst/>
              <a:ahLst/>
              <a:cxnLst/>
              <a:rect l="l" t="t" r="r" b="b"/>
              <a:pathLst>
                <a:path w="7850521" h="9768748">
                  <a:moveTo>
                    <a:pt x="0" y="0"/>
                  </a:moveTo>
                  <a:lnTo>
                    <a:pt x="7850521" y="0"/>
                  </a:lnTo>
                  <a:lnTo>
                    <a:pt x="7850521" y="9768748"/>
                  </a:lnTo>
                  <a:lnTo>
                    <a:pt x="0" y="9768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10585644">
              <a:off x="14695276" y="235104"/>
              <a:ext cx="7850521" cy="9768748"/>
            </a:xfrm>
            <a:custGeom>
              <a:avLst/>
              <a:gdLst/>
              <a:ahLst/>
              <a:cxnLst/>
              <a:rect l="l" t="t" r="r" b="b"/>
              <a:pathLst>
                <a:path w="7850521" h="9768748">
                  <a:moveTo>
                    <a:pt x="0" y="0"/>
                  </a:moveTo>
                  <a:lnTo>
                    <a:pt x="7850521" y="0"/>
                  </a:lnTo>
                  <a:lnTo>
                    <a:pt x="7850521" y="9768748"/>
                  </a:lnTo>
                  <a:lnTo>
                    <a:pt x="0" y="9768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0671727">
              <a:off x="21800968" y="2980027"/>
              <a:ext cx="7850521" cy="9768748"/>
            </a:xfrm>
            <a:custGeom>
              <a:avLst/>
              <a:gdLst/>
              <a:ahLst/>
              <a:cxnLst/>
              <a:rect l="l" t="t" r="r" b="b"/>
              <a:pathLst>
                <a:path w="7850521" h="9768748">
                  <a:moveTo>
                    <a:pt x="0" y="0"/>
                  </a:moveTo>
                  <a:lnTo>
                    <a:pt x="7850522" y="0"/>
                  </a:lnTo>
                  <a:lnTo>
                    <a:pt x="7850522" y="9768748"/>
                  </a:lnTo>
                  <a:lnTo>
                    <a:pt x="0" y="9768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5400000">
              <a:off x="959113" y="2857764"/>
              <a:ext cx="7850521" cy="9768748"/>
            </a:xfrm>
            <a:custGeom>
              <a:avLst/>
              <a:gdLst/>
              <a:ahLst/>
              <a:cxnLst/>
              <a:rect l="l" t="t" r="r" b="b"/>
              <a:pathLst>
                <a:path w="7850521" h="9768748">
                  <a:moveTo>
                    <a:pt x="0" y="0"/>
                  </a:moveTo>
                  <a:lnTo>
                    <a:pt x="7850522" y="0"/>
                  </a:lnTo>
                  <a:lnTo>
                    <a:pt x="7850522" y="9768748"/>
                  </a:lnTo>
                  <a:lnTo>
                    <a:pt x="0" y="9768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 rot="8215330">
            <a:off x="-42674" y="-315807"/>
            <a:ext cx="2464115" cy="2689014"/>
          </a:xfrm>
          <a:custGeom>
            <a:avLst/>
            <a:gdLst/>
            <a:ahLst/>
            <a:cxnLst/>
            <a:rect l="l" t="t" r="r" b="b"/>
            <a:pathLst>
              <a:path w="2464115" h="2689014">
                <a:moveTo>
                  <a:pt x="0" y="0"/>
                </a:moveTo>
                <a:lnTo>
                  <a:pt x="2464115" y="0"/>
                </a:lnTo>
                <a:lnTo>
                  <a:pt x="2464115" y="2689014"/>
                </a:lnTo>
                <a:lnTo>
                  <a:pt x="0" y="26890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8020559" flipH="1">
            <a:off x="15935791" y="-311842"/>
            <a:ext cx="2464115" cy="2689014"/>
          </a:xfrm>
          <a:custGeom>
            <a:avLst/>
            <a:gdLst/>
            <a:ahLst/>
            <a:cxnLst/>
            <a:rect l="l" t="t" r="r" b="b"/>
            <a:pathLst>
              <a:path w="2464115" h="2689014">
                <a:moveTo>
                  <a:pt x="2464115" y="0"/>
                </a:moveTo>
                <a:lnTo>
                  <a:pt x="0" y="0"/>
                </a:lnTo>
                <a:lnTo>
                  <a:pt x="0" y="2689015"/>
                </a:lnTo>
                <a:lnTo>
                  <a:pt x="2464115" y="2689015"/>
                </a:lnTo>
                <a:lnTo>
                  <a:pt x="246411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8">
            <a:extLst>
              <a:ext uri="{FF2B5EF4-FFF2-40B4-BE49-F238E27FC236}">
                <a16:creationId xmlns:a16="http://schemas.microsoft.com/office/drawing/2014/main" id="{9CE7586A-733D-4303-9012-4C7DAC7DC279}"/>
              </a:ext>
            </a:extLst>
          </p:cNvPr>
          <p:cNvSpPr txBox="1"/>
          <p:nvPr/>
        </p:nvSpPr>
        <p:spPr>
          <a:xfrm>
            <a:off x="4338238" y="1548842"/>
            <a:ext cx="9905526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40"/>
              </a:lnSpc>
            </a:pPr>
            <a:r>
              <a:rPr lang="en-US" sz="4700" dirty="0">
                <a:solidFill>
                  <a:schemeClr val="bg1"/>
                </a:solidFill>
                <a:latin typeface="Faustina Bold"/>
              </a:rPr>
              <a:t>II. CÁC NHÂN TỐ HÌNH THÀNH ĐẤT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FF1F4C9-8E41-467C-B05F-94125277F2FA}"/>
              </a:ext>
            </a:extLst>
          </p:cNvPr>
          <p:cNvSpPr txBox="1"/>
          <p:nvPr/>
        </p:nvSpPr>
        <p:spPr>
          <a:xfrm>
            <a:off x="1214444" y="2852248"/>
            <a:ext cx="15549555" cy="3313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lnSpc>
                <a:spcPct val="150000"/>
              </a:lnSpc>
              <a:buFont typeface="Calibri" panose="020F0502020204030204" pitchFamily="34" charset="0"/>
              <a:buChar char="₋"/>
            </a:pP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Các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nhân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tố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ảnh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hưởng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đến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quá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trình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hình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thành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đất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như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: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đá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mẹ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,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khí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hậu,sinh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vật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,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địa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hình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,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thời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gian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và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con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người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.</a:t>
            </a:r>
          </a:p>
          <a:p>
            <a:pPr marL="571500" lvl="0" indent="-571500">
              <a:lnSpc>
                <a:spcPct val="150000"/>
              </a:lnSpc>
              <a:buFont typeface="Calibri" panose="020F0502020204030204" pitchFamily="34" charset="0"/>
              <a:buChar char="₋"/>
            </a:pP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Trong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đó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nhân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tố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đóng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vai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trò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quan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trọng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nhất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là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sinh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vật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,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khí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hậu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,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đá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 (Body)"/>
              </a:rPr>
              <a:t>mẹ</a:t>
            </a:r>
            <a:r>
              <a:rPr lang="en-US" sz="3600" dirty="0">
                <a:solidFill>
                  <a:srgbClr val="FFFF00"/>
                </a:solidFill>
                <a:latin typeface="Arial (Body)"/>
              </a:rPr>
              <a:t>.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837</Words>
  <Application>Microsoft Office PowerPoint</Application>
  <PresentationFormat>Custom</PresentationFormat>
  <Paragraphs>83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Calibri (Body)</vt:lpstr>
      <vt:lpstr>Arial (Body)</vt:lpstr>
      <vt:lpstr>Wingdings</vt:lpstr>
      <vt:lpstr>Faustina</vt:lpstr>
      <vt:lpstr>Calibri</vt:lpstr>
      <vt:lpstr>Arial</vt:lpstr>
      <vt:lpstr>Faustina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Hình vẽ Bông hoa Trang trình bày Bài thuyết trình</dc:title>
  <cp:lastModifiedBy>Admin</cp:lastModifiedBy>
  <cp:revision>37</cp:revision>
  <dcterms:created xsi:type="dcterms:W3CDTF">2006-08-16T00:00:00Z</dcterms:created>
  <dcterms:modified xsi:type="dcterms:W3CDTF">2024-04-16T14:03:54Z</dcterms:modified>
  <dc:identifier>DAGCNZaCUP0</dc:identifier>
</cp:coreProperties>
</file>