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3" r:id="rId4"/>
    <p:sldId id="264" r:id="rId5"/>
    <p:sldId id="265" r:id="rId6"/>
    <p:sldId id="267" r:id="rId7"/>
    <p:sldId id="269" r:id="rId8"/>
    <p:sldId id="268" r:id="rId9"/>
    <p:sldId id="272" r:id="rId10"/>
    <p:sldId id="273" r:id="rId11"/>
    <p:sldId id="270" r:id="rId12"/>
    <p:sldId id="262" r:id="rId13"/>
    <p:sldId id="271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0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A852C-E631-421E-9D82-F7E9D71CBA0D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B1D0-EAC6-471C-AD54-29546C7E4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767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A852C-E631-421E-9D82-F7E9D71CBA0D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B1D0-EAC6-471C-AD54-29546C7E4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334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A852C-E631-421E-9D82-F7E9D71CBA0D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B1D0-EAC6-471C-AD54-29546C7E4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718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A852C-E631-421E-9D82-F7E9D71CBA0D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B1D0-EAC6-471C-AD54-29546C7E4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845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A852C-E631-421E-9D82-F7E9D71CBA0D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B1D0-EAC6-471C-AD54-29546C7E4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670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A852C-E631-421E-9D82-F7E9D71CBA0D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B1D0-EAC6-471C-AD54-29546C7E4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377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A852C-E631-421E-9D82-F7E9D71CBA0D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B1D0-EAC6-471C-AD54-29546C7E4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114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A852C-E631-421E-9D82-F7E9D71CBA0D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B1D0-EAC6-471C-AD54-29546C7E4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576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A852C-E631-421E-9D82-F7E9D71CBA0D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B1D0-EAC6-471C-AD54-29546C7E4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568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A852C-E631-421E-9D82-F7E9D71CBA0D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B1D0-EAC6-471C-AD54-29546C7E4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98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A852C-E631-421E-9D82-F7E9D71CBA0D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B1D0-EAC6-471C-AD54-29546C7E4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695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A852C-E631-421E-9D82-F7E9D71CBA0D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1B1D0-EAC6-471C-AD54-29546C7E4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095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mp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371600"/>
            <a:ext cx="8915400" cy="1470025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Tiết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30 - </a:t>
            </a:r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Bài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15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THỰC HÀNH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PHÂN TÍCH BIỂU ĐỒ NHIỆT ĐỘ VÀ LƯỢNG MƯA</a:t>
            </a:r>
            <a:br>
              <a:rPr lang="en-US" b="1" dirty="0">
                <a:solidFill>
                  <a:srgbClr val="FF000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920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Dặn dò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>
                <a:solidFill>
                  <a:srgbClr val="FF0000"/>
                </a:solidFill>
              </a:rPr>
              <a:t>Chuẩn bị bài 16</a:t>
            </a:r>
          </a:p>
        </p:txBody>
      </p:sp>
    </p:spTree>
    <p:extLst>
      <p:ext uri="{BB962C8B-B14F-4D97-AF65-F5344CB8AC3E}">
        <p14:creationId xmlns:p14="http://schemas.microsoft.com/office/powerpoint/2010/main" val="8028921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3171839"/>
              </p:ext>
            </p:extLst>
          </p:nvPr>
        </p:nvGraphicFramePr>
        <p:xfrm>
          <a:off x="228597" y="228601"/>
          <a:ext cx="8534402" cy="6487381"/>
        </p:xfrm>
        <a:graphic>
          <a:graphicData uri="http://schemas.openxmlformats.org/drawingml/2006/table">
            <a:tbl>
              <a:tblPr/>
              <a:tblGrid>
                <a:gridCol w="3005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79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13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39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Arial"/>
                        </a:rPr>
                        <a:t>So sánh</a:t>
                      </a:r>
                    </a:p>
                  </a:txBody>
                  <a:tcPr marL="43519" marR="435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Arial"/>
                        </a:rPr>
                        <a:t>Môn-trên-an (Ca-na-đa)</a:t>
                      </a:r>
                    </a:p>
                  </a:txBody>
                  <a:tcPr marL="43519" marR="435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Arial"/>
                        </a:rPr>
                        <a:t>Hà Nội (Việt Nam)</a:t>
                      </a:r>
                    </a:p>
                  </a:txBody>
                  <a:tcPr marL="43519" marR="435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7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Arial"/>
                        </a:rPr>
                        <a:t>Giống nhau</a:t>
                      </a:r>
                    </a:p>
                  </a:txBody>
                  <a:tcPr marL="43519" marR="435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Arial"/>
                        </a:rPr>
                        <a:t>- Nhiệt độ và lượng mưa thay đổi theo mùa</a:t>
                      </a:r>
                    </a:p>
                  </a:txBody>
                  <a:tcPr marL="43519" marR="435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38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Arial"/>
                        </a:rPr>
                        <a:t>Khác nhau</a:t>
                      </a:r>
                    </a:p>
                  </a:txBody>
                  <a:tcPr marL="43519" marR="435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3519" marR="435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867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Arial"/>
                        </a:rPr>
                        <a:t>Về nhiệt độ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Arial"/>
                        </a:rPr>
                        <a:t>Nhiệt độ tháng cao nhất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2000" b="1">
                        <a:effectLst/>
                        <a:latin typeface="Arial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Arial"/>
                        </a:rPr>
                        <a:t>Nhiệt độ tháng thấp nhất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Arial"/>
                        </a:rPr>
                        <a:t>Biên độ nhiệt năm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Arial"/>
                        </a:rPr>
                        <a:t>Nhiệt độ trung bình năm</a:t>
                      </a:r>
                    </a:p>
                  </a:txBody>
                  <a:tcPr marL="43519" marR="435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0480" marR="3048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r>
                        <a:rPr lang="en-US" sz="2000" b="1" baseline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K</a:t>
                      </a:r>
                      <a:r>
                        <a:rPr lang="vi-VN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hoảng 23</a:t>
                      </a:r>
                      <a:r>
                        <a:rPr lang="vi-VN" sz="2000" b="1" baseline="30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r>
                        <a:rPr lang="vi-VN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C.</a:t>
                      </a:r>
                      <a:endParaRPr lang="vi-VN" sz="2000" b="1">
                        <a:effectLst/>
                        <a:latin typeface="Arial"/>
                      </a:endParaRPr>
                    </a:p>
                    <a:p>
                      <a:pPr marL="0" marR="3048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 Nhiệt độ tháng thấp nhất khoảng -10</a:t>
                      </a:r>
                      <a:r>
                        <a:rPr lang="vi-VN" sz="2000" b="1" baseline="30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r>
                        <a:rPr lang="vi-VN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C.</a:t>
                      </a:r>
                      <a:endParaRPr lang="vi-VN" sz="2000" b="1">
                        <a:effectLst/>
                        <a:latin typeface="Arial"/>
                      </a:endParaRPr>
                    </a:p>
                    <a:p>
                      <a:pPr marL="0" marR="3048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 Biên độ nhiệt độ năm khoảng 33</a:t>
                      </a:r>
                      <a:r>
                        <a:rPr lang="vi-VN" sz="2000" b="1" baseline="30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r>
                        <a:rPr lang="vi-VN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C.</a:t>
                      </a:r>
                      <a:endParaRPr lang="vi-VN" sz="2000" b="1">
                        <a:effectLst/>
                        <a:latin typeface="Arial"/>
                      </a:endParaRPr>
                    </a:p>
                    <a:p>
                      <a:pPr marL="0" marR="3048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 Nhiệt độ trung bình năm: khoảng 10</a:t>
                      </a:r>
                      <a:r>
                        <a:rPr lang="vi-VN" sz="2000" b="1" baseline="30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r>
                        <a:rPr lang="vi-VN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</a:t>
                      </a:r>
                      <a:endParaRPr lang="vi-VN" sz="2000" b="1">
                        <a:effectLst/>
                        <a:latin typeface="Arial"/>
                      </a:endParaRPr>
                    </a:p>
                  </a:txBody>
                  <a:tcPr marL="43519" marR="435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0480" marR="3048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 Nhiệt độ tháng cao nhất khoảng 30</a:t>
                      </a:r>
                      <a:r>
                        <a:rPr lang="vi-VN" sz="2000" b="1" baseline="30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r>
                        <a:rPr lang="vi-VN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C.</a:t>
                      </a:r>
                      <a:endParaRPr lang="vi-VN" sz="2000" b="1">
                        <a:effectLst/>
                        <a:latin typeface="Arial"/>
                      </a:endParaRPr>
                    </a:p>
                    <a:p>
                      <a:pPr marL="30480" marR="3048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 Nhiệt độ tháng thấp nhất khoảng 18</a:t>
                      </a:r>
                      <a:r>
                        <a:rPr lang="vi-VN" sz="2000" b="1" baseline="30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r>
                        <a:rPr lang="vi-VN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C.</a:t>
                      </a:r>
                      <a:endParaRPr lang="vi-VN" sz="2000" b="1">
                        <a:effectLst/>
                        <a:latin typeface="Arial"/>
                      </a:endParaRPr>
                    </a:p>
                    <a:p>
                      <a:pPr marL="30480" marR="3048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 Biên độ nhiệt độ năm khoảng 12</a:t>
                      </a:r>
                      <a:r>
                        <a:rPr lang="vi-VN" sz="2000" b="1" baseline="30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r>
                        <a:rPr lang="vi-VN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C.</a:t>
                      </a:r>
                      <a:endParaRPr lang="vi-VN" sz="2000" b="1">
                        <a:effectLst/>
                        <a:latin typeface="Arial"/>
                      </a:endParaRPr>
                    </a:p>
                    <a:p>
                      <a:pPr marL="30480" marR="3048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 Nhiệt độ trung bình năm: khoảng 25</a:t>
                      </a:r>
                      <a:r>
                        <a:rPr lang="vi-VN" sz="2000" b="1" baseline="30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r>
                        <a:rPr lang="vi-VN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</a:t>
                      </a:r>
                      <a:endParaRPr lang="vi-VN" sz="2000" b="1">
                        <a:effectLst/>
                        <a:latin typeface="Arial"/>
                      </a:endParaRPr>
                    </a:p>
                  </a:txBody>
                  <a:tcPr marL="43519" marR="435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5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Arial"/>
                        </a:rPr>
                        <a:t>Về lượng mưa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Arial"/>
                        </a:rPr>
                        <a:t>- Lượng mưa tháng cao nhất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Arial"/>
                        </a:rPr>
                        <a:t>- Lượng mưa tháng thấp nhất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Arial"/>
                        </a:rPr>
                        <a:t>- Lượng mưa trung bình năm</a:t>
                      </a:r>
                    </a:p>
                  </a:txBody>
                  <a:tcPr marL="43519" marR="435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0480" marR="3048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 Tháng cao nhất không quá 120mm/tháng.</a:t>
                      </a:r>
                      <a:endParaRPr lang="vi-VN" sz="2000" b="1">
                        <a:effectLst/>
                        <a:latin typeface="Arial"/>
                      </a:endParaRPr>
                    </a:p>
                    <a:p>
                      <a:pPr marL="30480" marR="3048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 Tháng thấp nhất không dưới 80mm/tháng.</a:t>
                      </a:r>
                      <a:endParaRPr lang="vi-VN" sz="2000" b="1">
                        <a:effectLst/>
                        <a:latin typeface="Arial"/>
                      </a:endParaRPr>
                    </a:p>
                    <a:p>
                      <a:pPr marL="30480" marR="3048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 Tổng lượng mưa cả năm là 1040 mm.</a:t>
                      </a:r>
                      <a:endParaRPr lang="vi-VN" sz="2000" b="1">
                        <a:effectLst/>
                        <a:latin typeface="Arial"/>
                      </a:endParaRPr>
                    </a:p>
                  </a:txBody>
                  <a:tcPr marL="43519" marR="435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0480" marR="3048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 Tháng cao nhất không quá 350mm/tháng.</a:t>
                      </a:r>
                      <a:endParaRPr lang="vi-VN" sz="2000" b="1">
                        <a:effectLst/>
                        <a:latin typeface="Arial"/>
                      </a:endParaRPr>
                    </a:p>
                    <a:p>
                      <a:pPr marL="30480" marR="3048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 Tháng thấp nhất không quá 30mm/tháng.</a:t>
                      </a:r>
                      <a:endParaRPr lang="vi-VN" sz="2000" b="1">
                        <a:effectLst/>
                        <a:latin typeface="Arial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 Tổng lượng mưa cả năm là 1724 mm.</a:t>
                      </a:r>
                      <a:endParaRPr lang="vi-VN" sz="2000" b="1">
                        <a:effectLst/>
                        <a:latin typeface="Arial"/>
                      </a:endParaRPr>
                    </a:p>
                  </a:txBody>
                  <a:tcPr marL="43519" marR="435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50232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dministrator\Desktop\ly-thuyet-bai-15-thuc-hanh-phan-tich-bieu-do-nhiet-do-va-luong-mua-64981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8763000" cy="66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90768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2682196"/>
              </p:ext>
            </p:extLst>
          </p:nvPr>
        </p:nvGraphicFramePr>
        <p:xfrm>
          <a:off x="228597" y="228601"/>
          <a:ext cx="8534402" cy="6487381"/>
        </p:xfrm>
        <a:graphic>
          <a:graphicData uri="http://schemas.openxmlformats.org/drawingml/2006/table">
            <a:tbl>
              <a:tblPr/>
              <a:tblGrid>
                <a:gridCol w="3005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79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13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39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Arial"/>
                        </a:rPr>
                        <a:t>So sánh</a:t>
                      </a:r>
                    </a:p>
                  </a:txBody>
                  <a:tcPr marL="43519" marR="435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Arial"/>
                        </a:rPr>
                        <a:t>Môn-trên-an (Ca-na-đa)</a:t>
                      </a:r>
                    </a:p>
                  </a:txBody>
                  <a:tcPr marL="43519" marR="435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Arial"/>
                        </a:rPr>
                        <a:t>Hà Nội (Việt Nam)</a:t>
                      </a:r>
                    </a:p>
                  </a:txBody>
                  <a:tcPr marL="43519" marR="435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7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Arial"/>
                        </a:rPr>
                        <a:t>Giống nhau</a:t>
                      </a:r>
                    </a:p>
                  </a:txBody>
                  <a:tcPr marL="43519" marR="435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Arial"/>
                        </a:rPr>
                        <a:t>- Nhiệt độ và lượng mưa thay đổi theo mùa</a:t>
                      </a:r>
                    </a:p>
                  </a:txBody>
                  <a:tcPr marL="43519" marR="435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38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Arial"/>
                        </a:rPr>
                        <a:t>Khác nhau</a:t>
                      </a:r>
                    </a:p>
                  </a:txBody>
                  <a:tcPr marL="43519" marR="435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3519" marR="435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867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Arial"/>
                        </a:rPr>
                        <a:t>Về nhiệt độ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Arial"/>
                        </a:rPr>
                        <a:t>Nhiệt độ tháng cao nhất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2000" b="1">
                        <a:effectLst/>
                        <a:latin typeface="Arial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Arial"/>
                        </a:rPr>
                        <a:t>Nhiệt độ tháng thấp nhất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Arial"/>
                        </a:rPr>
                        <a:t>Biên độ nhiệt năm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Arial"/>
                        </a:rPr>
                        <a:t>Nhiệt độ trung bình năm</a:t>
                      </a:r>
                    </a:p>
                  </a:txBody>
                  <a:tcPr marL="43519" marR="435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0480" marR="3048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 Nhiệt độ tháng cao nhất khoảng 23</a:t>
                      </a:r>
                      <a:r>
                        <a:rPr lang="vi-VN" sz="2000" b="1" baseline="30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r>
                        <a:rPr lang="vi-VN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C.</a:t>
                      </a:r>
                      <a:endParaRPr lang="vi-VN" sz="2000" b="1">
                        <a:effectLst/>
                        <a:latin typeface="Arial"/>
                      </a:endParaRPr>
                    </a:p>
                    <a:p>
                      <a:pPr marL="0" marR="3048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 Nhiệt độ tháng thấp nhất khoảng -10</a:t>
                      </a:r>
                      <a:r>
                        <a:rPr lang="vi-VN" sz="2000" b="1" baseline="30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r>
                        <a:rPr lang="vi-VN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C.</a:t>
                      </a:r>
                      <a:endParaRPr lang="vi-VN" sz="2000" b="1">
                        <a:effectLst/>
                        <a:latin typeface="Arial"/>
                      </a:endParaRPr>
                    </a:p>
                    <a:p>
                      <a:pPr marL="0" marR="3048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 Biên độ nhiệt độ năm khoảng 33</a:t>
                      </a:r>
                      <a:r>
                        <a:rPr lang="vi-VN" sz="2000" b="1" baseline="30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r>
                        <a:rPr lang="vi-VN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C.</a:t>
                      </a:r>
                      <a:endParaRPr lang="vi-VN" sz="2000" b="1">
                        <a:effectLst/>
                        <a:latin typeface="Arial"/>
                      </a:endParaRPr>
                    </a:p>
                    <a:p>
                      <a:pPr marL="0" marR="3048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 Nhiệt độ trung bình năm: khoảng 10</a:t>
                      </a:r>
                      <a:r>
                        <a:rPr lang="vi-VN" sz="2000" b="1" baseline="30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r>
                        <a:rPr lang="vi-VN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</a:t>
                      </a:r>
                      <a:endParaRPr lang="vi-VN" sz="2000" b="1">
                        <a:effectLst/>
                        <a:latin typeface="Arial"/>
                      </a:endParaRPr>
                    </a:p>
                  </a:txBody>
                  <a:tcPr marL="43519" marR="435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0480" marR="3048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 Nhiệt độ tháng cao nhất khoảng 30</a:t>
                      </a:r>
                      <a:r>
                        <a:rPr lang="vi-VN" sz="2000" b="1" baseline="30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r>
                        <a:rPr lang="vi-VN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C.</a:t>
                      </a:r>
                      <a:endParaRPr lang="vi-VN" sz="2000" b="1">
                        <a:effectLst/>
                        <a:latin typeface="Arial"/>
                      </a:endParaRPr>
                    </a:p>
                    <a:p>
                      <a:pPr marL="30480" marR="3048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 Nhiệt độ tháng thấp nhất khoảng 18</a:t>
                      </a:r>
                      <a:r>
                        <a:rPr lang="vi-VN" sz="2000" b="1" baseline="30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r>
                        <a:rPr lang="vi-VN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C.</a:t>
                      </a:r>
                      <a:endParaRPr lang="vi-VN" sz="2000" b="1">
                        <a:effectLst/>
                        <a:latin typeface="Arial"/>
                      </a:endParaRPr>
                    </a:p>
                    <a:p>
                      <a:pPr marL="30480" marR="3048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 Biên độ nhiệt độ năm khoảng 12</a:t>
                      </a:r>
                      <a:r>
                        <a:rPr lang="vi-VN" sz="2000" b="1" baseline="30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r>
                        <a:rPr lang="vi-VN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C.</a:t>
                      </a:r>
                      <a:endParaRPr lang="vi-VN" sz="2000" b="1">
                        <a:effectLst/>
                        <a:latin typeface="Arial"/>
                      </a:endParaRPr>
                    </a:p>
                    <a:p>
                      <a:pPr marL="30480" marR="3048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 Nhiệt độ trung bình năm: khoảng 25</a:t>
                      </a:r>
                      <a:r>
                        <a:rPr lang="vi-VN" sz="2000" b="1" baseline="30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r>
                        <a:rPr lang="vi-VN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</a:t>
                      </a:r>
                      <a:endParaRPr lang="vi-VN" sz="2000" b="1">
                        <a:effectLst/>
                        <a:latin typeface="Arial"/>
                      </a:endParaRPr>
                    </a:p>
                  </a:txBody>
                  <a:tcPr marL="43519" marR="435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5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Arial"/>
                        </a:rPr>
                        <a:t>Về lượng mưa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Arial"/>
                        </a:rPr>
                        <a:t>- Lượng mưa tháng cao nhất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Arial"/>
                        </a:rPr>
                        <a:t>- Lượng mưa tháng thấp nhất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Arial"/>
                        </a:rPr>
                        <a:t>- Lượng mưa trung bình năm</a:t>
                      </a:r>
                    </a:p>
                  </a:txBody>
                  <a:tcPr marL="43519" marR="435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0480" marR="3048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 Tháng cao nhất không quá 120mm/tháng.</a:t>
                      </a:r>
                      <a:endParaRPr lang="vi-VN" sz="2000" b="1">
                        <a:effectLst/>
                        <a:latin typeface="Arial"/>
                      </a:endParaRPr>
                    </a:p>
                    <a:p>
                      <a:pPr marL="30480" marR="3048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 Tháng thấp nhất không dưới 80mm/tháng.</a:t>
                      </a:r>
                      <a:endParaRPr lang="vi-VN" sz="2000" b="1">
                        <a:effectLst/>
                        <a:latin typeface="Arial"/>
                      </a:endParaRPr>
                    </a:p>
                    <a:p>
                      <a:pPr marL="30480" marR="3048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 Tổng lượng mưa cả năm là 1040 mm.</a:t>
                      </a:r>
                      <a:endParaRPr lang="vi-VN" sz="2000" b="1">
                        <a:effectLst/>
                        <a:latin typeface="Arial"/>
                      </a:endParaRPr>
                    </a:p>
                  </a:txBody>
                  <a:tcPr marL="43519" marR="435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0480" marR="3048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 Tháng cao nhất không quá 350mm/tháng.</a:t>
                      </a:r>
                      <a:endParaRPr lang="vi-VN" sz="2000" b="1">
                        <a:effectLst/>
                        <a:latin typeface="Arial"/>
                      </a:endParaRPr>
                    </a:p>
                    <a:p>
                      <a:pPr marL="30480" marR="3048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 Tháng thấp nhất không quá 30mm/tháng.</a:t>
                      </a:r>
                      <a:endParaRPr lang="vi-VN" sz="2000" b="1">
                        <a:effectLst/>
                        <a:latin typeface="Arial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 Tổng lượng mưa cả năm là 1724 mm.</a:t>
                      </a:r>
                      <a:endParaRPr lang="vi-VN" sz="2000" b="1">
                        <a:effectLst/>
                        <a:latin typeface="Arial"/>
                      </a:endParaRPr>
                    </a:p>
                  </a:txBody>
                  <a:tcPr marL="43519" marR="435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49915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329191" y="1600200"/>
          <a:ext cx="6485617" cy="4525962"/>
        </p:xfrm>
        <a:graphic>
          <a:graphicData uri="http://schemas.openxmlformats.org/drawingml/2006/table">
            <a:tbl>
              <a:tblPr/>
              <a:tblGrid>
                <a:gridCol w="2415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5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5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5522"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1400" b="1">
                          <a:effectLst/>
                          <a:latin typeface="Arial"/>
                        </a:rPr>
                        <a:t>Nhiệt độ (</a:t>
                      </a:r>
                      <a:r>
                        <a:rPr lang="vi-VN" sz="1400" b="1" baseline="30000">
                          <a:effectLst/>
                          <a:latin typeface="Arial"/>
                        </a:rPr>
                        <a:t>0</a:t>
                      </a:r>
                      <a:r>
                        <a:rPr lang="vi-VN" sz="1400" b="1">
                          <a:effectLst/>
                          <a:latin typeface="Arial"/>
                        </a:rPr>
                        <a:t>C)</a:t>
                      </a:r>
                      <a:endParaRPr lang="vi-VN" sz="1400">
                        <a:effectLst/>
                        <a:latin typeface="Arial"/>
                      </a:endParaRPr>
                    </a:p>
                  </a:txBody>
                  <a:tcPr marL="53881" marR="538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  <a:latin typeface="Arial"/>
                        </a:rPr>
                        <a:t>Nhiệt độ tháng cao nhất</a:t>
                      </a:r>
                    </a:p>
                  </a:txBody>
                  <a:tcPr marL="53881" marR="538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</a:rPr>
                        <a:t>16</a:t>
                      </a:r>
                      <a:r>
                        <a:rPr lang="en-US" sz="1400" baseline="30000">
                          <a:effectLst/>
                          <a:latin typeface="Arial"/>
                        </a:rPr>
                        <a:t>0</a:t>
                      </a:r>
                      <a:r>
                        <a:rPr lang="en-US" sz="1400">
                          <a:effectLst/>
                          <a:latin typeface="Arial"/>
                        </a:rPr>
                        <a:t>C</a:t>
                      </a:r>
                    </a:p>
                  </a:txBody>
                  <a:tcPr marL="53881" marR="538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5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  <a:latin typeface="Arial"/>
                        </a:rPr>
                        <a:t>Nhiệt độ tháng thấp nhất.</a:t>
                      </a:r>
                    </a:p>
                  </a:txBody>
                  <a:tcPr marL="53881" marR="538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</a:rPr>
                        <a:t>7</a:t>
                      </a:r>
                      <a:r>
                        <a:rPr lang="en-US" sz="1400" baseline="30000">
                          <a:effectLst/>
                          <a:latin typeface="Arial"/>
                        </a:rPr>
                        <a:t>0</a:t>
                      </a:r>
                      <a:r>
                        <a:rPr lang="en-US" sz="1400">
                          <a:effectLst/>
                          <a:latin typeface="Arial"/>
                        </a:rPr>
                        <a:t>C</a:t>
                      </a:r>
                    </a:p>
                  </a:txBody>
                  <a:tcPr marL="53881" marR="538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65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  <a:latin typeface="Arial"/>
                        </a:rPr>
                        <a:t>Nhiệt độ chênh lệch giữa tháng cao nhất và tháng thấp nhất.</a:t>
                      </a:r>
                    </a:p>
                  </a:txBody>
                  <a:tcPr marL="53881" marR="538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</a:rPr>
                        <a:t>9 - 10</a:t>
                      </a:r>
                      <a:r>
                        <a:rPr lang="en-US" sz="1400" baseline="30000">
                          <a:effectLst/>
                          <a:latin typeface="Arial"/>
                        </a:rPr>
                        <a:t>0</a:t>
                      </a:r>
                      <a:r>
                        <a:rPr lang="en-US" sz="1400">
                          <a:effectLst/>
                          <a:latin typeface="Arial"/>
                        </a:rPr>
                        <a:t>C</a:t>
                      </a:r>
                    </a:p>
                  </a:txBody>
                  <a:tcPr marL="53881" marR="538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0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1400" b="1">
                          <a:effectLst/>
                          <a:latin typeface="Arial"/>
                        </a:rPr>
                        <a:t>Lượng mưa</a:t>
                      </a:r>
                      <a:endParaRPr lang="vi-VN" sz="1400">
                        <a:effectLst/>
                        <a:latin typeface="Arial"/>
                      </a:endParaRPr>
                    </a:p>
                  </a:txBody>
                  <a:tcPr marL="53881" marR="538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  <a:latin typeface="Arial"/>
                        </a:rPr>
                        <a:t>Những tháng có lượng mưa trên 100 mm</a:t>
                      </a:r>
                    </a:p>
                  </a:txBody>
                  <a:tcPr marL="53881" marR="538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</a:rPr>
                        <a:t>Tháng 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1, 2, 3, 8, 9, 10, 11, 12.</a:t>
                      </a:r>
                      <a:endParaRPr lang="en-US" sz="1400">
                        <a:effectLst/>
                        <a:latin typeface="Arial"/>
                      </a:endParaRPr>
                    </a:p>
                  </a:txBody>
                  <a:tcPr marL="53881" marR="538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93132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Arial"/>
                      </a:endParaRPr>
                    </a:p>
                  </a:txBody>
                  <a:tcPr marL="53881" marR="538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  <a:latin typeface="Arial"/>
                        </a:rPr>
                        <a:t>a. Khoanh tròn vào chữ cái ứng với ý đúng.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1400" i="1">
                          <a:effectLst/>
                          <a:latin typeface="Arial"/>
                        </a:rPr>
                        <a:t>Va-len-ti-a thuộc đới khí hậu nào?</a:t>
                      </a:r>
                      <a:endParaRPr lang="vi-VN" sz="1400">
                        <a:effectLst/>
                        <a:latin typeface="Arial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  <a:latin typeface="Arial"/>
                        </a:rPr>
                        <a:t>A. Nhiệt đới.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  <a:latin typeface="Arial"/>
                        </a:rPr>
                        <a:t>B. Ôn đới.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  <a:latin typeface="Arial"/>
                        </a:rPr>
                        <a:t>C. Hàn đới.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1400" b="1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=&gt; Đáp án: B (khí hậu ôn đới)</a:t>
                      </a:r>
                      <a:endParaRPr lang="vi-VN" sz="1400">
                        <a:effectLst/>
                        <a:latin typeface="Arial"/>
                      </a:endParaRPr>
                    </a:p>
                  </a:txBody>
                  <a:tcPr marL="53881" marR="538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241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  <a:latin typeface="Arial"/>
                        </a:rPr>
                        <a:t>b. Nêu căn cứ xác định đới khí hậu của Va-len-ti-a: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1400" b="1">
                          <a:effectLst/>
                          <a:latin typeface="Arial"/>
                        </a:rPr>
                        <a:t>=&gt; </a:t>
                      </a:r>
                      <a:r>
                        <a:rPr lang="vi-VN" sz="1400" b="1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Trả lời: </a:t>
                      </a:r>
                      <a:r>
                        <a:rPr lang="vi-VN" sz="1400">
                          <a:effectLst/>
                          <a:latin typeface="Arial"/>
                        </a:rPr>
                        <a:t>Căn cứ để xác định Va-len-ti-a thuộc đới khí hậu ôn đới: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  <a:latin typeface="Arial"/>
                        </a:rPr>
                        <a:t>+ L</a:t>
                      </a:r>
                      <a:r>
                        <a:rPr lang="vi-VN" sz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ượng mưa nhiều quanh năm, lượng mưa trung bình 500-1500mm;</a:t>
                      </a:r>
                      <a:endParaRPr lang="vi-VN" sz="1400">
                        <a:effectLst/>
                        <a:latin typeface="Arial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+ Nhiệt độ trung bình 8-16</a:t>
                      </a:r>
                      <a:r>
                        <a:rPr lang="vi-VN" sz="1400" baseline="30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r>
                        <a:rPr lang="vi-VN" sz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 và biên độ nhiệt không quá lớn (khoảng 9</a:t>
                      </a:r>
                      <a:r>
                        <a:rPr lang="vi-VN" sz="1400" baseline="30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r>
                        <a:rPr lang="vi-VN" sz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C).</a:t>
                      </a:r>
                      <a:endParaRPr lang="vi-VN" sz="1400">
                        <a:effectLst/>
                        <a:latin typeface="Arial"/>
                      </a:endParaRPr>
                    </a:p>
                  </a:txBody>
                  <a:tcPr marL="53881" marR="538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6815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dministrator\Desktop\ly-thuyet-bai-15-thuc-hanh-phan-tich-bieu-do-nhiet-do-va-luong-mua-6498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219201"/>
            <a:ext cx="2438400" cy="464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4800" y="68759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</a:rPr>
              <a:t>Bài tập 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4091" y="533400"/>
            <a:ext cx="8631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b="1" i="0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Dựa</a:t>
            </a:r>
            <a:r>
              <a:rPr kumimoji="0" lang="en-US" b="1" i="0" u="none" strike="noStrike" cap="none" normalizeH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b="1" i="0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vào hình 15.1 trong SGK trang 163, em hãy hoàn thành bảng dưới đây.</a:t>
            </a:r>
            <a:endParaRPr lang="vi-VN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238962"/>
              </p:ext>
            </p:extLst>
          </p:nvPr>
        </p:nvGraphicFramePr>
        <p:xfrm>
          <a:off x="304800" y="939678"/>
          <a:ext cx="6096000" cy="577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800" b="1">
                          <a:effectLst/>
                          <a:latin typeface="+mn-lt"/>
                        </a:rPr>
                        <a:t>Nhiệt độ (</a:t>
                      </a:r>
                      <a:r>
                        <a:rPr lang="vi-VN" sz="1800" b="1" baseline="30000">
                          <a:effectLst/>
                          <a:latin typeface="+mn-lt"/>
                        </a:rPr>
                        <a:t>0</a:t>
                      </a:r>
                      <a:r>
                        <a:rPr lang="vi-VN" sz="1800" b="1">
                          <a:effectLst/>
                          <a:latin typeface="+mn-lt"/>
                        </a:rPr>
                        <a:t>C)</a:t>
                      </a:r>
                      <a:endParaRPr lang="vi-VN" sz="1800">
                        <a:effectLst/>
                        <a:latin typeface="+mn-lt"/>
                      </a:endParaRPr>
                    </a:p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180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Nhiệt độ tháng cao nhất</a:t>
                      </a:r>
                    </a:p>
                  </a:txBody>
                  <a:tcPr marL="68369" marR="68369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1800" b="1">
                          <a:effectLst/>
                          <a:latin typeface="Arial"/>
                        </a:rPr>
                        <a:t>Nhiệt độ tháng thấp nhất.</a:t>
                      </a:r>
                    </a:p>
                  </a:txBody>
                  <a:tcPr marL="68369" marR="68369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1800" b="1">
                          <a:effectLst/>
                          <a:latin typeface="Arial"/>
                        </a:rPr>
                        <a:t>Nhiệt độ chênh lệch giữa tháng cao nhất và tháng thấp nhất.</a:t>
                      </a:r>
                    </a:p>
                  </a:txBody>
                  <a:tcPr marL="68369" marR="68369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800" b="1">
                          <a:effectLst/>
                          <a:latin typeface="+mn-lt"/>
                        </a:rPr>
                        <a:t>Lượng mưa</a:t>
                      </a:r>
                      <a:endParaRPr lang="vi-VN" sz="1800">
                        <a:effectLst/>
                        <a:latin typeface="+mn-lt"/>
                      </a:endParaRPr>
                    </a:p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800" b="1">
                          <a:effectLst/>
                          <a:latin typeface="+mn-lt"/>
                        </a:rPr>
                        <a:t>Những tháng có lượng mưa trên 100 mm</a:t>
                      </a:r>
                    </a:p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>
                        <a:effectLst/>
                        <a:latin typeface="Arial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>
                          <a:effectLst/>
                          <a:latin typeface="Arial"/>
                        </a:rPr>
                        <a:t>Kết luận</a:t>
                      </a:r>
                      <a:endParaRPr lang="en-US" sz="1800">
                        <a:effectLst/>
                        <a:latin typeface="Arial"/>
                      </a:endParaRPr>
                    </a:p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1800" b="1">
                          <a:effectLst/>
                          <a:latin typeface="Arial"/>
                        </a:rPr>
                        <a:t>a. Khoanh tròn vào chữ cái ứng với ý đúng.</a:t>
                      </a:r>
                      <a:r>
                        <a:rPr lang="en-US" sz="1800" b="1" baseline="0">
                          <a:effectLst/>
                          <a:latin typeface="Arial"/>
                        </a:rPr>
                        <a:t> </a:t>
                      </a:r>
                      <a:r>
                        <a:rPr lang="vi-VN" sz="1800" b="1" i="1">
                          <a:effectLst/>
                          <a:latin typeface="Arial"/>
                        </a:rPr>
                        <a:t>Va-len-ti-a thuộc đới khí hậu nào?</a:t>
                      </a:r>
                      <a:endParaRPr lang="vi-VN" sz="1800" b="1">
                        <a:effectLst/>
                        <a:latin typeface="Arial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1800" b="1">
                          <a:effectLst/>
                          <a:latin typeface="Arial"/>
                        </a:rPr>
                        <a:t>A. Nhiệt đới.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1800" b="1">
                          <a:effectLst/>
                          <a:latin typeface="Arial"/>
                        </a:rPr>
                        <a:t>B. Ôn đới.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1800" b="1">
                          <a:effectLst/>
                          <a:latin typeface="Arial"/>
                        </a:rPr>
                        <a:t>C. Hàn đới.</a:t>
                      </a:r>
                    </a:p>
                  </a:txBody>
                  <a:tcPr marL="68369" marR="6836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1800" b="1">
                          <a:effectLst/>
                          <a:latin typeface="Arial"/>
                        </a:rPr>
                        <a:t>b. Nêu căn cứ xác định đới khí hậu của Va-len-ti-a:</a:t>
                      </a:r>
                    </a:p>
                  </a:txBody>
                  <a:tcPr marL="68369" marR="6836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198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istrator\Desktop\ly-thuyet-bai-15-thuc-hanh-phan-tich-bieu-do-nhiet-do-va-luong-mua-6498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52582"/>
            <a:ext cx="4343400" cy="56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724400" y="533400"/>
            <a:ext cx="4267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002060"/>
                </a:solidFill>
              </a:rPr>
              <a:t>Nhiệt độ tháng cao nhất</a:t>
            </a:r>
            <a:r>
              <a:rPr lang="en-US" sz="2800" b="1">
                <a:solidFill>
                  <a:srgbClr val="002060"/>
                </a:solidFill>
              </a:rPr>
              <a:t>:</a:t>
            </a:r>
            <a:endParaRPr lang="vi-VN" sz="2800" b="1">
              <a:solidFill>
                <a:srgbClr val="002060"/>
              </a:solidFill>
            </a:endParaRPr>
          </a:p>
          <a:p>
            <a:endParaRPr lang="en-US" sz="2800" b="1">
              <a:solidFill>
                <a:srgbClr val="00206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743200" y="1828800"/>
            <a:ext cx="121920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038600" y="1597967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16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00600" y="1964561"/>
            <a:ext cx="4191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/>
              <a:t>Nhiệt độ tháng thấp nhất</a:t>
            </a:r>
            <a:r>
              <a:rPr lang="en-US" sz="2800" b="1"/>
              <a:t>:</a:t>
            </a:r>
            <a:endParaRPr lang="vi-VN" sz="2800" b="1"/>
          </a:p>
          <a:p>
            <a:endParaRPr lang="en-US" sz="2800" b="1"/>
          </a:p>
        </p:txBody>
      </p:sp>
      <p:cxnSp>
        <p:nvCxnSpPr>
          <p:cNvPr id="11" name="Straight Connector 10"/>
          <p:cNvCxnSpPr/>
          <p:nvPr/>
        </p:nvCxnSpPr>
        <p:spPr>
          <a:xfrm>
            <a:off x="1143000" y="2564726"/>
            <a:ext cx="274320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976255" y="2333893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00600" y="3733800"/>
            <a:ext cx="3962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/>
              <a:t>Nhiệt độ chênh lệch giữa tháng cao nhất và tháng thấp nhất</a:t>
            </a:r>
            <a:r>
              <a:rPr lang="en-US" sz="2800" b="1"/>
              <a:t>:</a:t>
            </a:r>
            <a:endParaRPr lang="vi-VN" sz="2800" b="1"/>
          </a:p>
          <a:p>
            <a:endParaRPr lang="en-US" sz="2800" b="1"/>
          </a:p>
        </p:txBody>
      </p:sp>
      <p:sp>
        <p:nvSpPr>
          <p:cNvPr id="15" name="TextBox 14"/>
          <p:cNvSpPr txBox="1"/>
          <p:nvPr/>
        </p:nvSpPr>
        <p:spPr>
          <a:xfrm>
            <a:off x="5791200" y="964287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effectLst/>
                <a:latin typeface="Arial"/>
              </a:rPr>
              <a:t> 16</a:t>
            </a:r>
            <a:r>
              <a:rPr lang="en-US" sz="2800" b="1" baseline="30000">
                <a:solidFill>
                  <a:srgbClr val="FF0000"/>
                </a:solidFill>
                <a:effectLst/>
                <a:latin typeface="Arial"/>
              </a:rPr>
              <a:t>0</a:t>
            </a:r>
            <a:r>
              <a:rPr lang="en-US" sz="2800" b="1">
                <a:solidFill>
                  <a:srgbClr val="FF0000"/>
                </a:solidFill>
                <a:effectLst/>
                <a:latin typeface="Arial"/>
              </a:rPr>
              <a:t>C</a:t>
            </a:r>
            <a:endParaRPr lang="en-US" sz="2800"/>
          </a:p>
        </p:txBody>
      </p:sp>
      <p:sp>
        <p:nvSpPr>
          <p:cNvPr id="16" name="TextBox 15"/>
          <p:cNvSpPr txBox="1"/>
          <p:nvPr/>
        </p:nvSpPr>
        <p:spPr>
          <a:xfrm>
            <a:off x="5798127" y="2483478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effectLst/>
                <a:latin typeface="Arial"/>
              </a:rPr>
              <a:t> 7</a:t>
            </a:r>
            <a:r>
              <a:rPr lang="en-US" sz="2800" b="1" baseline="30000">
                <a:solidFill>
                  <a:srgbClr val="FF0000"/>
                </a:solidFill>
                <a:effectLst/>
                <a:latin typeface="Arial"/>
              </a:rPr>
              <a:t>0</a:t>
            </a:r>
            <a:r>
              <a:rPr lang="en-US" sz="2800" b="1">
                <a:solidFill>
                  <a:srgbClr val="FF0000"/>
                </a:solidFill>
                <a:effectLst/>
                <a:latin typeface="Arial"/>
              </a:rPr>
              <a:t>C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953000" y="504426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effectLst/>
                <a:latin typeface="Arial"/>
              </a:rPr>
              <a:t> 9</a:t>
            </a:r>
            <a:r>
              <a:rPr lang="en-US" sz="2800" b="1" baseline="30000">
                <a:solidFill>
                  <a:srgbClr val="FF0000"/>
                </a:solidFill>
                <a:effectLst/>
                <a:latin typeface="Arial"/>
              </a:rPr>
              <a:t>0</a:t>
            </a:r>
            <a:r>
              <a:rPr lang="en-US" sz="2800" b="1">
                <a:solidFill>
                  <a:srgbClr val="FF0000"/>
                </a:solidFill>
                <a:effectLst/>
                <a:latin typeface="Arial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78255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istrator\Desktop\ly-thuyet-bai-15-thuc-hanh-phan-tich-bieu-do-nhiet-do-va-luong-mua-6498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52582"/>
            <a:ext cx="4343400" cy="56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724400" y="533400"/>
            <a:ext cx="4267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3200" b="1"/>
              <a:t>Những tháng có lượng mưa trên 100 mm</a:t>
            </a:r>
            <a:r>
              <a:rPr lang="en-US" sz="3200" b="1"/>
              <a:t>:</a:t>
            </a:r>
            <a:endParaRPr lang="vi-VN" sz="3200" b="1"/>
          </a:p>
          <a:p>
            <a:endParaRPr lang="en-US" sz="3200" b="1">
              <a:solidFill>
                <a:srgbClr val="002060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066800" y="3810000"/>
            <a:ext cx="2971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757057" y="2056894"/>
            <a:ext cx="396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>
                <a:solidFill>
                  <a:srgbClr val="FF0000"/>
                </a:solidFill>
                <a:effectLst/>
                <a:latin typeface="Arial"/>
              </a:rPr>
              <a:t>Tháng 1, 2, 3, 8, 9, 10, 11, 12.</a:t>
            </a:r>
          </a:p>
        </p:txBody>
      </p:sp>
    </p:spTree>
    <p:extLst>
      <p:ext uri="{BB962C8B-B14F-4D97-AF65-F5344CB8AC3E}">
        <p14:creationId xmlns:p14="http://schemas.microsoft.com/office/powerpoint/2010/main" val="4280666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304800"/>
            <a:ext cx="3124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effectLst/>
                <a:latin typeface="Arial"/>
              </a:rPr>
              <a:t>Kết luận</a:t>
            </a:r>
            <a:endParaRPr lang="en-US" sz="2800">
              <a:solidFill>
                <a:srgbClr val="FF0000"/>
              </a:solidFill>
              <a:effectLst/>
              <a:latin typeface="Arial"/>
            </a:endParaRPr>
          </a:p>
          <a:p>
            <a:endParaRPr lang="en-US" sz="280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781853"/>
            <a:ext cx="7772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vi-VN" sz="2400" b="1">
                <a:solidFill>
                  <a:srgbClr val="FF0000"/>
                </a:solidFill>
              </a:rPr>
              <a:t>a. Khoanh tròn vào chữ cái ứng với ý đúng.</a:t>
            </a:r>
          </a:p>
          <a:p>
            <a:pPr algn="just">
              <a:spcAft>
                <a:spcPts val="0"/>
              </a:spcAft>
            </a:pPr>
            <a:r>
              <a:rPr lang="vi-VN" sz="2400" b="1" i="1"/>
              <a:t>Va-len-ti-a thuộc đới khí hậu nào?</a:t>
            </a:r>
            <a:endParaRPr lang="vi-VN" sz="2400" b="1"/>
          </a:p>
          <a:p>
            <a:pPr algn="just">
              <a:spcAft>
                <a:spcPts val="0"/>
              </a:spcAft>
            </a:pPr>
            <a:r>
              <a:rPr lang="vi-VN" sz="2400" b="1"/>
              <a:t>A. Nhiệt đới.</a:t>
            </a:r>
          </a:p>
          <a:p>
            <a:pPr algn="just">
              <a:spcAft>
                <a:spcPts val="0"/>
              </a:spcAft>
            </a:pPr>
            <a:r>
              <a:rPr lang="vi-VN" sz="2400" b="1"/>
              <a:t>B. Ôn đới.</a:t>
            </a:r>
          </a:p>
          <a:p>
            <a:pPr algn="just">
              <a:spcAft>
                <a:spcPts val="0"/>
              </a:spcAft>
            </a:pPr>
            <a:r>
              <a:rPr lang="vi-VN" sz="2400" b="1"/>
              <a:t>C. Hàn đới.</a:t>
            </a:r>
          </a:p>
          <a:p>
            <a:pPr algn="just">
              <a:spcAft>
                <a:spcPts val="0"/>
              </a:spcAft>
            </a:pPr>
            <a:r>
              <a:rPr lang="vi-VN" sz="2400" b="1">
                <a:solidFill>
                  <a:srgbClr val="FF0000"/>
                </a:solidFill>
              </a:rPr>
              <a:t>=&gt; Đáp án: B (khí hậu ôn đới)</a:t>
            </a:r>
            <a:endParaRPr lang="vi-VN" sz="2400" b="1"/>
          </a:p>
          <a:p>
            <a:endParaRPr lang="en-US" sz="2400" b="1"/>
          </a:p>
        </p:txBody>
      </p:sp>
      <p:sp>
        <p:nvSpPr>
          <p:cNvPr id="6" name="TextBox 5"/>
          <p:cNvSpPr txBox="1"/>
          <p:nvPr/>
        </p:nvSpPr>
        <p:spPr>
          <a:xfrm>
            <a:off x="348343" y="3200400"/>
            <a:ext cx="8458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vi-VN" sz="2800" b="1">
                <a:solidFill>
                  <a:srgbClr val="FF0000"/>
                </a:solidFill>
              </a:rPr>
              <a:t>b. Nêu căn cứ xác định đới khí hậu của Valentia:</a:t>
            </a:r>
          </a:p>
          <a:p>
            <a:pPr algn="just">
              <a:spcAft>
                <a:spcPts val="0"/>
              </a:spcAft>
            </a:pPr>
            <a:r>
              <a:rPr lang="vi-VN" sz="2800" b="1"/>
              <a:t>=&gt; </a:t>
            </a:r>
            <a:r>
              <a:rPr lang="vi-VN" sz="2800" b="1">
                <a:solidFill>
                  <a:srgbClr val="FF0000"/>
                </a:solidFill>
              </a:rPr>
              <a:t>Trả lời: </a:t>
            </a:r>
            <a:r>
              <a:rPr lang="vi-VN" sz="2800" b="1"/>
              <a:t>Căn cứ để xác định Va-len-ti-a thuộc đới khí hậu ôn đới:</a:t>
            </a:r>
          </a:p>
          <a:p>
            <a:pPr algn="just">
              <a:spcAft>
                <a:spcPts val="0"/>
              </a:spcAft>
            </a:pPr>
            <a:r>
              <a:rPr lang="vi-VN" sz="2800" b="1"/>
              <a:t>+ L</a:t>
            </a:r>
            <a:r>
              <a:rPr lang="vi-VN" sz="2800" b="1">
                <a:solidFill>
                  <a:srgbClr val="000000"/>
                </a:solidFill>
              </a:rPr>
              <a:t>ượng mưa nhiều quanh năm, lượng mưa trung bình 500-1500mm;</a:t>
            </a:r>
            <a:endParaRPr lang="vi-VN" sz="2800" b="1"/>
          </a:p>
          <a:p>
            <a:pPr algn="just">
              <a:spcAft>
                <a:spcPts val="0"/>
              </a:spcAft>
            </a:pPr>
            <a:r>
              <a:rPr lang="vi-VN" sz="2800" b="1">
                <a:solidFill>
                  <a:srgbClr val="000000"/>
                </a:solidFill>
              </a:rPr>
              <a:t>+ Nhiệt độ trung bình 8-16</a:t>
            </a:r>
            <a:r>
              <a:rPr lang="vi-VN" sz="2800" b="1" baseline="30000">
                <a:solidFill>
                  <a:srgbClr val="000000"/>
                </a:solidFill>
              </a:rPr>
              <a:t>0</a:t>
            </a:r>
            <a:r>
              <a:rPr lang="vi-VN" sz="2800" b="1">
                <a:solidFill>
                  <a:srgbClr val="000000"/>
                </a:solidFill>
              </a:rPr>
              <a:t>C và biên độ nhiệt không quá lớn (khoảng 9</a:t>
            </a:r>
            <a:r>
              <a:rPr lang="vi-VN" sz="2800" b="1" baseline="30000">
                <a:solidFill>
                  <a:srgbClr val="000000"/>
                </a:solidFill>
              </a:rPr>
              <a:t>0</a:t>
            </a:r>
            <a:r>
              <a:rPr lang="vi-VN" sz="2800" b="1">
                <a:solidFill>
                  <a:srgbClr val="000000"/>
                </a:solidFill>
              </a:rPr>
              <a:t>C).</a:t>
            </a:r>
            <a:endParaRPr lang="vi-VN" sz="2800" b="1"/>
          </a:p>
          <a:p>
            <a:endParaRPr lang="en-US" sz="2800" b="1"/>
          </a:p>
        </p:txBody>
      </p:sp>
    </p:spTree>
    <p:extLst>
      <p:ext uri="{BB962C8B-B14F-4D97-AF65-F5344CB8AC3E}">
        <p14:creationId xmlns:p14="http://schemas.microsoft.com/office/powerpoint/2010/main" val="3287510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20702" y="746110"/>
            <a:ext cx="102592" cy="200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).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701151"/>
            <a:ext cx="876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2400" b="0" i="0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Quan sát hình 15.2 trong SGK  trang 164, em hãy hoàn thành bảng so sánh đặc điểm nhiệt độ và lượng mưa của Tô-rôn-tô  (Canada) với Hà Nội, Việt Nam</a:t>
            </a:r>
            <a:endParaRPr lang="en-US" sz="240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152400"/>
            <a:ext cx="40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Bài tập 2</a:t>
            </a:r>
          </a:p>
        </p:txBody>
      </p:sp>
      <p:pic>
        <p:nvPicPr>
          <p:cNvPr id="7" name="Picture 2" descr="C:\Users\Administrator\Desktop\ly-thuyet-bai-15-thuc-hanh-phan-tich-bieu-do-nhiet-do-va-luong-mua-64981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1923250"/>
            <a:ext cx="8382000" cy="4782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0601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Administrator\Desktop\ly-thuyet-bai-18-thuc-hanh-phan-tich-bieu-do-nhiet-do-luong-mua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3962400" cy="655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Administrator\Desktop\a6-1657788472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8" t="2406" r="45857" b="7762"/>
          <a:stretch/>
        </p:blipFill>
        <p:spPr bwMode="auto">
          <a:xfrm>
            <a:off x="4195710" y="76200"/>
            <a:ext cx="4719690" cy="670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5710" y="3052710"/>
            <a:ext cx="752580" cy="752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217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9894853"/>
              </p:ext>
            </p:extLst>
          </p:nvPr>
        </p:nvGraphicFramePr>
        <p:xfrm>
          <a:off x="457200" y="381000"/>
          <a:ext cx="8229600" cy="6096000"/>
        </p:xfrm>
        <a:graphic>
          <a:graphicData uri="http://schemas.openxmlformats.org/drawingml/2006/table">
            <a:tbl>
              <a:tblPr/>
              <a:tblGrid>
                <a:gridCol w="28978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87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3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16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So sánh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59552" marR="59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Tô-rôn-tô</a:t>
                      </a:r>
                      <a:r>
                        <a:rPr lang="vi-VN" sz="2000" b="1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 (Ca-na-đa)</a:t>
                      </a:r>
                      <a:endParaRPr lang="vi-VN" sz="200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59552" marR="59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Hà Nội (Việt Nam)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59552" marR="59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8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Arial"/>
                        </a:rPr>
                        <a:t>Giống nhau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8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Arial"/>
                        </a:rPr>
                        <a:t>Khác nhau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67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Arial"/>
                        </a:rPr>
                        <a:t>Về nhiệt độ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Arial"/>
                        </a:rPr>
                        <a:t>- Nhiệt độ tháng cao nhất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Arial"/>
                        </a:rPr>
                        <a:t>- Nhiệt độ tháng thấp nhất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Arial"/>
                        </a:rPr>
                        <a:t>- Biên độ nhiệt năm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Arial"/>
                        </a:rPr>
                        <a:t>- Nhiệt độ trung bình năm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58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Arial"/>
                        </a:rPr>
                        <a:t>Về lượng mưa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Arial"/>
                        </a:rPr>
                        <a:t>- Lượng mưa tháng cao nhất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Arial"/>
                        </a:rPr>
                        <a:t>- Lượng mưa tháng thấp nhất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Arial"/>
                        </a:rPr>
                        <a:t>- Lượng mưa trung bình năm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9613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809846"/>
              </p:ext>
            </p:extLst>
          </p:nvPr>
        </p:nvGraphicFramePr>
        <p:xfrm>
          <a:off x="457200" y="381000"/>
          <a:ext cx="8229600" cy="6096000"/>
        </p:xfrm>
        <a:graphic>
          <a:graphicData uri="http://schemas.openxmlformats.org/drawingml/2006/table">
            <a:tbl>
              <a:tblPr/>
              <a:tblGrid>
                <a:gridCol w="28978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87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3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16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So sánh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59552" marR="59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Tô-rôn-tô</a:t>
                      </a:r>
                      <a:r>
                        <a:rPr lang="vi-VN" sz="2000" b="1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 (Ca-na-đa)</a:t>
                      </a:r>
                      <a:endParaRPr lang="vi-VN" sz="200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59552" marR="59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Hà Nội (Việt Nam)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59552" marR="59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8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Arial"/>
                        </a:rPr>
                        <a:t>Giống nhau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2000" b="1">
                        <a:effectLst/>
                        <a:latin typeface="+mn-lt"/>
                      </a:endParaRPr>
                    </a:p>
                  </a:txBody>
                  <a:tcPr marL="59552" marR="59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8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Arial"/>
                        </a:rPr>
                        <a:t>Khác nhau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67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Arial"/>
                        </a:rPr>
                        <a:t>Về nhiệt độ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Arial"/>
                        </a:rPr>
                        <a:t>- Nhiệt độ tháng cao nhất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Arial"/>
                        </a:rPr>
                        <a:t>- Nhiệt độ tháng thấp nhất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Arial"/>
                        </a:rPr>
                        <a:t>- Biên độ nhiệt năm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Arial"/>
                        </a:rPr>
                        <a:t>- Nhiệt độ trung bình năm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58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Arial"/>
                        </a:rPr>
                        <a:t>Về lượng mưa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Arial"/>
                        </a:rPr>
                        <a:t>- Lượng mưa tháng cao nhất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Arial"/>
                        </a:rPr>
                        <a:t>- Lượng mưa tháng thấp nhất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Arial"/>
                        </a:rPr>
                        <a:t>- Lượng mưa trung bình năm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418114" y="1779730"/>
            <a:ext cx="2525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Khoảng </a:t>
            </a:r>
            <a:r>
              <a:rPr lang="vi-VN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23</a:t>
            </a:r>
            <a:r>
              <a:rPr lang="vi-VN" sz="2400" b="1" baseline="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vi-VN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85457" y="2526266"/>
            <a:ext cx="2525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Khoảng </a:t>
            </a:r>
            <a:r>
              <a:rPr lang="en-US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vi-VN" sz="2400" b="1" baseline="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vi-VN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07228" y="3020979"/>
            <a:ext cx="2525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Khoảng </a:t>
            </a:r>
            <a:r>
              <a:rPr lang="vi-VN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23</a:t>
            </a:r>
            <a:r>
              <a:rPr lang="vi-VN" sz="2400" b="1" baseline="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vi-VN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07228" y="3581400"/>
            <a:ext cx="2525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Khoảng </a:t>
            </a:r>
            <a:r>
              <a:rPr lang="en-US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vi-VN" sz="2400" b="1" baseline="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vi-VN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63343" y="1768454"/>
            <a:ext cx="2525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Khoảng </a:t>
            </a:r>
            <a:r>
              <a:rPr lang="en-US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28</a:t>
            </a:r>
            <a:r>
              <a:rPr lang="vi-VN" sz="2400" b="1" baseline="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vi-VN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96000" y="2526267"/>
            <a:ext cx="2525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Khoảng 17</a:t>
            </a:r>
            <a:r>
              <a:rPr lang="vi-VN" sz="2400" b="1" baseline="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vi-VN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96000" y="2987932"/>
            <a:ext cx="2525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Khoảng </a:t>
            </a:r>
            <a:r>
              <a:rPr lang="en-US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vi-VN" sz="2400" b="1" baseline="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vi-VN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96000" y="3581400"/>
            <a:ext cx="2525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Khoảng </a:t>
            </a:r>
            <a:r>
              <a:rPr lang="vi-VN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sz="2400" b="1" baseline="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vi-VN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07228" y="4532921"/>
            <a:ext cx="2525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Không quá 90mm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374571" y="5123488"/>
            <a:ext cx="2677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Không thấp hơn 40mm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526971" y="5867400"/>
            <a:ext cx="2525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Khoảng </a:t>
            </a:r>
            <a:r>
              <a:rPr lang="en-US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800mm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85114" y="4532922"/>
            <a:ext cx="2754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Không quá 350mm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72200" y="5257800"/>
            <a:ext cx="2525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Khoảng </a:t>
            </a:r>
            <a:r>
              <a:rPr lang="en-US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20mm</a:t>
            </a:r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172200" y="5943600"/>
            <a:ext cx="2525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Khoảng </a:t>
            </a:r>
            <a:r>
              <a:rPr lang="en-US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1684mm</a:t>
            </a:r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85457" y="990600"/>
            <a:ext cx="53122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effectLst/>
                <a:latin typeface="Arial"/>
              </a:rPr>
              <a:t> </a:t>
            </a:r>
            <a:r>
              <a:rPr lang="vi-VN" b="1">
                <a:effectLst/>
                <a:latin typeface="+mn-lt"/>
              </a:rPr>
              <a:t>Nhiệt độ và lượng mưa thay đổi theo mùa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985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1091</Words>
  <Application>Microsoft Office PowerPoint</Application>
  <PresentationFormat>On-screen Show (4:3)</PresentationFormat>
  <Paragraphs>181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Tiết 30 - Bài 15 THỰC HÀNH PHÂN TÍCH BIỂU ĐỒ NHIỆT ĐỘ VÀ LƯỢNG MƯA </vt:lpstr>
      <vt:lpstr>PowerPoint Presentation</vt:lpstr>
      <vt:lpstr>PowerPoint Presentation</vt:lpstr>
      <vt:lpstr>PowerPoint Presentation</vt:lpstr>
      <vt:lpstr>PowerPoint Presentation</vt:lpstr>
      <vt:lpstr>).</vt:lpstr>
      <vt:lpstr>PowerPoint Presentation</vt:lpstr>
      <vt:lpstr>PowerPoint Presentation</vt:lpstr>
      <vt:lpstr>PowerPoint Presentation</vt:lpstr>
      <vt:lpstr>Dặn dò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15 Thực hành phân tích biểu đồ nhiệt độ và lượng mưa</dc:title>
  <dc:creator>Windows User</dc:creator>
  <cp:lastModifiedBy>Admin</cp:lastModifiedBy>
  <cp:revision>9</cp:revision>
  <dcterms:created xsi:type="dcterms:W3CDTF">2023-09-12T01:42:08Z</dcterms:created>
  <dcterms:modified xsi:type="dcterms:W3CDTF">2025-03-03T14:10:53Z</dcterms:modified>
</cp:coreProperties>
</file>