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iMXYR5KLBs25RToQgZzCiodEqi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A7AD34-835B-428C-BA60-9ECD1B0E3825}">
  <a:tblStyle styleId="{13A7AD34-835B-428C-BA60-9ECD1B0E382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" name="Google Shape;24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2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2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32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Relationship Id="rId4" Type="http://schemas.openxmlformats.org/officeDocument/2006/relationships/image" Target="../media/image8.jpg"/><Relationship Id="rId5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Relationship Id="rId4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Relationship Id="rId4" Type="http://schemas.openxmlformats.org/officeDocument/2006/relationships/image" Target="../media/image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Relationship Id="rId4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Relationship Id="rId4" Type="http://schemas.openxmlformats.org/officeDocument/2006/relationships/image" Target="../media/image1.jpg"/><Relationship Id="rId5" Type="http://schemas.openxmlformats.org/officeDocument/2006/relationships/hyperlink" Target="https://www.youtube.com/watch?v=qt2gZfoJckI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21.jpg"/><Relationship Id="rId5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22129" y="1219200"/>
            <a:ext cx="8991600" cy="19050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3"/>
                </a:solidFill>
                <a:latin typeface="Times New Roman"/>
              </a:rPr>
              <a:t>Chào mừng các em </a:t>
            </a:r>
            <a:br>
              <a:rPr b="1" i="0">
                <a:ln>
                  <a:noFill/>
                </a:ln>
                <a:solidFill>
                  <a:schemeClr val="accent3"/>
                </a:solidFill>
                <a:latin typeface="Times New Roman"/>
              </a:rPr>
            </a:br>
            <a:r>
              <a:rPr b="1" i="0">
                <a:ln>
                  <a:noFill/>
                </a:ln>
                <a:solidFill>
                  <a:schemeClr val="accent3"/>
                </a:solidFill>
                <a:latin typeface="Times New Roman"/>
              </a:rPr>
              <a:t>tham dự tiết học </a:t>
            </a:r>
          </a:p>
        </p:txBody>
      </p:sp>
      <p:sp>
        <p:nvSpPr>
          <p:cNvPr id="89" name="Google Shape;89;p1"/>
          <p:cNvSpPr/>
          <p:nvPr/>
        </p:nvSpPr>
        <p:spPr>
          <a:xfrm>
            <a:off x="1036529" y="3886200"/>
            <a:ext cx="7162800" cy="9396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Times New Roman"/>
              </a:rPr>
              <a:t>PHÂN MÔN ĐỊA LÍ 6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Capture2.JPG" id="177" name="Google Shape;177;p10"/>
          <p:cNvPicPr preferRelativeResize="0"/>
          <p:nvPr/>
        </p:nvPicPr>
        <p:blipFill rotWithShape="1">
          <a:blip r:embed="rId3">
            <a:alphaModFix/>
          </a:blip>
          <a:srcRect b="10142" l="0" r="50000" t="0"/>
          <a:stretch/>
        </p:blipFill>
        <p:spPr>
          <a:xfrm>
            <a:off x="19050" y="933903"/>
            <a:ext cx="3902422" cy="33332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10"/>
          <p:cNvCxnSpPr/>
          <p:nvPr/>
        </p:nvCxnSpPr>
        <p:spPr>
          <a:xfrm>
            <a:off x="365125" y="2080078"/>
            <a:ext cx="2362200" cy="1012825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9" name="Google Shape;179;p10"/>
          <p:cNvSpPr/>
          <p:nvPr/>
        </p:nvSpPr>
        <p:spPr>
          <a:xfrm>
            <a:off x="4114800" y="1676400"/>
            <a:ext cx="487680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Nửa cầu Bắc: mùa nóng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nửa cầu Bắc ngả về Mặt Trời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🡪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góc chiếu của tia sáng MT lớn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🡪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nhận được nhiều ánh sáng và nhiệt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Nửa cầu Nam: mùa lạnh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nửa cầu Nam </a:t>
            </a: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ngả 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Mặt Trời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🡪góc chiếu của tia sáng MT nhỏ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 nhận được ít ánh sáng và nhiệt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NGÀY 22/6 (HẠ CHÍ)</a:t>
            </a:r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76200" y="71735"/>
            <a:ext cx="71826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Hệ quả chuyển động của Trái Đất quanh Mặt Trời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105228" y="413658"/>
            <a:ext cx="26420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Hiện tượng mùa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Capture2.JPG" id="187" name="Google Shape;187;p11"/>
          <p:cNvPicPr preferRelativeResize="0"/>
          <p:nvPr/>
        </p:nvPicPr>
        <p:blipFill rotWithShape="1">
          <a:blip r:embed="rId3">
            <a:alphaModFix/>
          </a:blip>
          <a:srcRect b="8674" l="46677" r="0" t="0"/>
          <a:stretch/>
        </p:blipFill>
        <p:spPr>
          <a:xfrm>
            <a:off x="181641" y="986135"/>
            <a:ext cx="4161759" cy="338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1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NGÀY 22/12 (ĐÔNG CHÍ)</a:t>
            </a:r>
            <a:endParaRPr/>
          </a:p>
        </p:txBody>
      </p:sp>
      <p:cxnSp>
        <p:nvCxnSpPr>
          <p:cNvPr id="189" name="Google Shape;189;p11"/>
          <p:cNvCxnSpPr/>
          <p:nvPr/>
        </p:nvCxnSpPr>
        <p:spPr>
          <a:xfrm>
            <a:off x="1339850" y="2133600"/>
            <a:ext cx="2362200" cy="1012825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11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Nửa cầu Bắc: mùa lạnh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nửa cầu Bắc </a:t>
            </a: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ngả 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Mặt Trời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🡪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góc chiếu của tia sáng MT nhỏ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🡪"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nhận được ít ánh sáng và nhiệt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Nửa cầu Nam: mùa nóng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nửa cầu Nam </a:t>
            </a: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ngả 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Mặt Trời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🡪góc chiếu của tia sáng MT lớn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 nhận được nhiều ánh sáng và nhiệt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1"/>
          <p:cNvSpPr/>
          <p:nvPr/>
        </p:nvSpPr>
        <p:spPr>
          <a:xfrm>
            <a:off x="1066800" y="5358825"/>
            <a:ext cx="75216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 Mùa 2 nửa cầu Bắc và Nam trái ngược nhau.</a:t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>
            <a:off x="76200" y="71735"/>
            <a:ext cx="71826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Hệ quả chuyển động của Trái Đất quanh Mặt Trời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1"/>
          <p:cNvSpPr/>
          <p:nvPr/>
        </p:nvSpPr>
        <p:spPr>
          <a:xfrm>
            <a:off x="105228" y="413658"/>
            <a:ext cx="26420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Hiện tượng mùa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p12"/>
          <p:cNvGraphicFramePr/>
          <p:nvPr/>
        </p:nvGraphicFramePr>
        <p:xfrm>
          <a:off x="304800" y="12192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{13A7AD34-835B-428C-BA60-9ECD1B0E3825}</a:tableStyleId>
              </a:tblPr>
              <a:tblGrid>
                <a:gridCol w="3349050"/>
                <a:gridCol w="1348475"/>
                <a:gridCol w="1335150"/>
                <a:gridCol w="1207075"/>
                <a:gridCol w="1338225"/>
              </a:tblGrid>
              <a:tr h="3505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Thời gian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Nửa cầu Bắc</a:t>
                      </a:r>
                      <a:endParaRPr b="1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Nửa cầu Nam</a:t>
                      </a:r>
                      <a:endParaRPr b="1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hMerge="1"/>
              </a:tr>
              <a:tr h="3505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Mùa 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Mùa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Mùa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Mùa</a:t>
                      </a:r>
                      <a:endParaRPr/>
                    </a:p>
                  </a:txBody>
                  <a:tcPr marT="0" marB="0" marR="68575" marL="68575"/>
                </a:tc>
              </a:tr>
              <a:tr h="350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21/3 🡪 22/6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50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22/6 🡪 23/9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50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23/9 🡪 22/12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50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22/12 🡪 21/3 năm sau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199" name="Google Shape;199;p12"/>
          <p:cNvSpPr txBox="1"/>
          <p:nvPr/>
        </p:nvSpPr>
        <p:spPr>
          <a:xfrm>
            <a:off x="230775" y="786563"/>
            <a:ext cx="86084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Điền vào bảng sau về thời gian các mùa ở 2 nửa cầu</a:t>
            </a:r>
            <a:endParaRPr b="1" i="1" sz="2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3748315" y="2109895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Nóng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2"/>
          <p:cNvSpPr txBox="1"/>
          <p:nvPr/>
        </p:nvSpPr>
        <p:spPr>
          <a:xfrm>
            <a:off x="3725815" y="2781963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Lạnh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12"/>
          <p:cNvSpPr txBox="1"/>
          <p:nvPr/>
        </p:nvSpPr>
        <p:spPr>
          <a:xfrm>
            <a:off x="6326779" y="2066352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Lạnh</a:t>
            </a:r>
            <a:endParaRPr/>
          </a:p>
        </p:txBody>
      </p:sp>
      <p:sp>
        <p:nvSpPr>
          <p:cNvPr id="203" name="Google Shape;203;p12"/>
          <p:cNvSpPr txBox="1"/>
          <p:nvPr/>
        </p:nvSpPr>
        <p:spPr>
          <a:xfrm>
            <a:off x="6304279" y="2769441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Nóng</a:t>
            </a:r>
            <a:endParaRPr/>
          </a:p>
        </p:txBody>
      </p:sp>
      <p:sp>
        <p:nvSpPr>
          <p:cNvPr id="204" name="Google Shape;204;p12"/>
          <p:cNvSpPr txBox="1"/>
          <p:nvPr/>
        </p:nvSpPr>
        <p:spPr>
          <a:xfrm>
            <a:off x="5056422" y="1864493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Xuân</a:t>
            </a:r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5105401" y="2921913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endParaRPr/>
          </a:p>
        </p:txBody>
      </p:sp>
      <p:sp>
        <p:nvSpPr>
          <p:cNvPr id="206" name="Google Shape;206;p12"/>
          <p:cNvSpPr txBox="1"/>
          <p:nvPr/>
        </p:nvSpPr>
        <p:spPr>
          <a:xfrm>
            <a:off x="5067671" y="2239128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</a:t>
            </a:r>
            <a:endParaRPr/>
          </a:p>
        </p:txBody>
      </p:sp>
      <p:sp>
        <p:nvSpPr>
          <p:cNvPr id="207" name="Google Shape;207;p12"/>
          <p:cNvSpPr txBox="1"/>
          <p:nvPr/>
        </p:nvSpPr>
        <p:spPr>
          <a:xfrm>
            <a:off x="5102150" y="2622682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</a:t>
            </a:r>
            <a:endParaRPr/>
          </a:p>
        </p:txBody>
      </p:sp>
      <p:sp>
        <p:nvSpPr>
          <p:cNvPr id="208" name="Google Shape;208;p12"/>
          <p:cNvSpPr txBox="1"/>
          <p:nvPr/>
        </p:nvSpPr>
        <p:spPr>
          <a:xfrm>
            <a:off x="7579363" y="1864493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</a:t>
            </a:r>
            <a:endParaRPr/>
          </a:p>
        </p:txBody>
      </p:sp>
      <p:sp>
        <p:nvSpPr>
          <p:cNvPr id="209" name="Google Shape;209;p12"/>
          <p:cNvSpPr txBox="1"/>
          <p:nvPr/>
        </p:nvSpPr>
        <p:spPr>
          <a:xfrm>
            <a:off x="7593877" y="2233211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endParaRPr/>
          </a:p>
        </p:txBody>
      </p:sp>
      <p:sp>
        <p:nvSpPr>
          <p:cNvPr id="210" name="Google Shape;210;p12"/>
          <p:cNvSpPr txBox="1"/>
          <p:nvPr/>
        </p:nvSpPr>
        <p:spPr>
          <a:xfrm>
            <a:off x="7601137" y="2590800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Xuân</a:t>
            </a:r>
            <a:endParaRPr/>
          </a:p>
        </p:txBody>
      </p:sp>
      <p:sp>
        <p:nvSpPr>
          <p:cNvPr id="211" name="Google Shape;211;p12"/>
          <p:cNvSpPr txBox="1"/>
          <p:nvPr/>
        </p:nvSpPr>
        <p:spPr>
          <a:xfrm>
            <a:off x="7609117" y="2897056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</a:t>
            </a:r>
            <a:endParaRPr/>
          </a:p>
        </p:txBody>
      </p:sp>
      <p:sp>
        <p:nvSpPr>
          <p:cNvPr id="212" name="Google Shape;212;p12"/>
          <p:cNvSpPr/>
          <p:nvPr/>
        </p:nvSpPr>
        <p:spPr>
          <a:xfrm>
            <a:off x="76200" y="71735"/>
            <a:ext cx="71826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Hệ quả chuyển động của Trái Đất quanh Mặt Trời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105228" y="413658"/>
            <a:ext cx="26420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Hiện tượng mùa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4" name="Google Shape;214;p12"/>
          <p:cNvGrpSpPr/>
          <p:nvPr/>
        </p:nvGrpSpPr>
        <p:grpSpPr>
          <a:xfrm>
            <a:off x="990600" y="3508633"/>
            <a:ext cx="7350763" cy="3273167"/>
            <a:chOff x="1295400" y="1137838"/>
            <a:chExt cx="6719722" cy="3053162"/>
          </a:xfrm>
        </p:grpSpPr>
        <p:pic>
          <p:nvPicPr>
            <p:cNvPr descr="C:\Users\ADMIN\Desktop\2.JPG" id="215" name="Google Shape;21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95400" y="1143000"/>
              <a:ext cx="6719722" cy="30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ADMIN\Desktop\2.JPG" id="216" name="Google Shape;216;p12"/>
            <p:cNvPicPr preferRelativeResize="0"/>
            <p:nvPr/>
          </p:nvPicPr>
          <p:blipFill rotWithShape="1">
            <a:blip r:embed="rId3">
              <a:alphaModFix/>
            </a:blip>
            <a:srcRect b="79113" l="0" r="79625" t="9273"/>
            <a:stretch/>
          </p:blipFill>
          <p:spPr>
            <a:xfrm>
              <a:off x="1318260" y="1137838"/>
              <a:ext cx="1369142" cy="3539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/>
          <p:nvPr/>
        </p:nvSpPr>
        <p:spPr>
          <a:xfrm>
            <a:off x="304800" y="709762"/>
            <a:ext cx="8382000" cy="5486400"/>
          </a:xfrm>
          <a:prstGeom prst="horizontalScroll">
            <a:avLst>
              <a:gd fmla="val 9017" name="adj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76200" y="71735"/>
            <a:ext cx="71826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Hệ quả chuyển động của Trái Đất quanh Mặt Trời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105228" y="413658"/>
            <a:ext cx="26420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Hiện tượng mùa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13"/>
          <p:cNvSpPr txBox="1"/>
          <p:nvPr/>
        </p:nvSpPr>
        <p:spPr>
          <a:xfrm>
            <a:off x="914400" y="1506532"/>
            <a:ext cx="7620000" cy="3892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phân hóa bốn mùa ở nước ta biểu hiện không rõ rệt lắm. Ở miền Bắc có đủ bốn mùa, tuy nhiên mùa xuân và mùa thu chỉ là những thời kì chuyển tiếp ngắn. Ở miền Nam hầu như nóng quanh năm, một năm phân làm hai mùa rõ rệt: mùa mưa và mùa khô</a:t>
            </a:r>
            <a:endParaRPr b="1" i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/>
          <p:nvPr/>
        </p:nvSpPr>
        <p:spPr>
          <a:xfrm>
            <a:off x="76200" y="71735"/>
            <a:ext cx="71826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Hệ quả chuyển động của Trái Đất quanh Mặt Trời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4"/>
          <p:cNvSpPr/>
          <p:nvPr/>
        </p:nvSpPr>
        <p:spPr>
          <a:xfrm>
            <a:off x="105228" y="413658"/>
            <a:ext cx="26420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Hiện tượng mùa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14"/>
          <p:cNvSpPr txBox="1"/>
          <p:nvPr/>
        </p:nvSpPr>
        <p:spPr>
          <a:xfrm>
            <a:off x="307033" y="836584"/>
            <a:ext cx="8418534" cy="445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Trong quá trình chuyển động Mặt Trời, nửa cầu Bắc và nửa cầu Nam luôn phiên chúc và ngả về phía Mặt Trời sinh ra các mùa.</a:t>
            </a:r>
            <a:endParaRPr b="1"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Sự phân bố ánh sáng, lượng nhiệt và các mùa ở 2 nửa cầu trái ngược nhau.</a:t>
            </a:r>
            <a:endParaRPr b="1"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Người ta chia 1 năm ra 4 mùa: Xuân, Hạ, Thu, Đông.</a:t>
            </a:r>
            <a:endParaRPr b="1"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Các mùa tính theo dương lịch  và âm - dương lich có khác nhau về thời gian bắt đầu và kết thúc.</a:t>
            </a:r>
            <a:endParaRPr b="1"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5.JPG" id="238" name="Google Shape;238;p15"/>
          <p:cNvPicPr preferRelativeResize="0"/>
          <p:nvPr/>
        </p:nvPicPr>
        <p:blipFill rotWithShape="1">
          <a:blip r:embed="rId3">
            <a:alphaModFix/>
          </a:blip>
          <a:srcRect b="14139" l="0" r="0" t="0"/>
          <a:stretch/>
        </p:blipFill>
        <p:spPr>
          <a:xfrm>
            <a:off x="1267138" y="761107"/>
            <a:ext cx="6553200" cy="3490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3.JPG" id="239" name="Google Shape;239;p15"/>
          <p:cNvPicPr preferRelativeResize="0"/>
          <p:nvPr/>
        </p:nvPicPr>
        <p:blipFill rotWithShape="1">
          <a:blip r:embed="rId4">
            <a:alphaModFix/>
          </a:blip>
          <a:srcRect b="66550" l="0" r="82123" t="0"/>
          <a:stretch/>
        </p:blipFill>
        <p:spPr>
          <a:xfrm>
            <a:off x="304800" y="5050971"/>
            <a:ext cx="1404257" cy="104502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5"/>
          <p:cNvSpPr/>
          <p:nvPr/>
        </p:nvSpPr>
        <p:spPr>
          <a:xfrm>
            <a:off x="76200" y="71735"/>
            <a:ext cx="7391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Hệ quả chuyển động quanh Mặt Trời của Trái Đất 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15"/>
          <p:cNvSpPr/>
          <p:nvPr/>
        </p:nvSpPr>
        <p:spPr>
          <a:xfrm>
            <a:off x="105228" y="413658"/>
            <a:ext cx="69051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Hiện tượng ngày đêm dài - ngắn theo mùa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\Desktop\4.JPG" id="242" name="Google Shape;242;p15"/>
          <p:cNvPicPr preferRelativeResize="0"/>
          <p:nvPr/>
        </p:nvPicPr>
        <p:blipFill rotWithShape="1">
          <a:blip r:embed="rId5">
            <a:alphaModFix/>
          </a:blip>
          <a:srcRect b="5603" l="2840" r="3063" t="24930"/>
          <a:stretch/>
        </p:blipFill>
        <p:spPr>
          <a:xfrm>
            <a:off x="1447800" y="4351568"/>
            <a:ext cx="7366744" cy="239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5.JPG" id="243" name="Google Shape;243;p15"/>
          <p:cNvPicPr preferRelativeResize="0"/>
          <p:nvPr/>
        </p:nvPicPr>
        <p:blipFill rotWithShape="1">
          <a:blip r:embed="rId3">
            <a:alphaModFix/>
          </a:blip>
          <a:srcRect b="0" l="0" r="0" t="90728"/>
          <a:stretch/>
        </p:blipFill>
        <p:spPr>
          <a:xfrm>
            <a:off x="2028366" y="4015665"/>
            <a:ext cx="6048834" cy="36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" name="Google Shape;248;p16"/>
          <p:cNvGraphicFramePr/>
          <p:nvPr/>
        </p:nvGraphicFramePr>
        <p:xfrm>
          <a:off x="209855" y="47244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{13A7AD34-835B-428C-BA60-9ECD1B0E3825}</a:tableStyleId>
              </a:tblPr>
              <a:tblGrid>
                <a:gridCol w="1753225"/>
                <a:gridCol w="1095900"/>
                <a:gridCol w="2307425"/>
                <a:gridCol w="1197775"/>
                <a:gridCol w="2278750"/>
              </a:tblGrid>
              <a:tr h="27940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Thời gian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Địa điểm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Ngày 22/6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Ngày 22/12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hMerge="1"/>
              </a:tr>
              <a:tr h="2794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Mùa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 sánh độ dài ngày - đêm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Mùa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 sánh độ dài ngày - đêm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355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Nửa cầu Bắc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279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Nửa cầu Nam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cxnSp>
        <p:nvCxnSpPr>
          <p:cNvPr id="249" name="Google Shape;249;p16"/>
          <p:cNvCxnSpPr/>
          <p:nvPr/>
        </p:nvCxnSpPr>
        <p:spPr>
          <a:xfrm>
            <a:off x="228600" y="4724400"/>
            <a:ext cx="1715190" cy="96157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0" name="Google Shape;250;p16"/>
          <p:cNvSpPr/>
          <p:nvPr/>
        </p:nvSpPr>
        <p:spPr>
          <a:xfrm>
            <a:off x="76200" y="71735"/>
            <a:ext cx="7391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Hệ quả chuyển động của Trái Đất quanh Mặt Trời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105228" y="413658"/>
            <a:ext cx="69051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Hiện tượng ngày đêm dài - ngắn theo mùa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\Desktop\5.JPG" id="252" name="Google Shape;252;p16"/>
          <p:cNvPicPr preferRelativeResize="0"/>
          <p:nvPr/>
        </p:nvPicPr>
        <p:blipFill rotWithShape="1">
          <a:blip r:embed="rId3">
            <a:alphaModFix/>
          </a:blip>
          <a:srcRect b="14139" l="0" r="0" t="0"/>
          <a:stretch/>
        </p:blipFill>
        <p:spPr>
          <a:xfrm>
            <a:off x="1554600" y="888830"/>
            <a:ext cx="5943600" cy="3109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5.JPG" id="253" name="Google Shape;253;p16"/>
          <p:cNvPicPr preferRelativeResize="0"/>
          <p:nvPr/>
        </p:nvPicPr>
        <p:blipFill rotWithShape="1">
          <a:blip r:embed="rId3">
            <a:alphaModFix/>
          </a:blip>
          <a:srcRect b="0" l="0" r="0" t="90728"/>
          <a:stretch/>
        </p:blipFill>
        <p:spPr>
          <a:xfrm>
            <a:off x="1554600" y="3902269"/>
            <a:ext cx="6048834" cy="3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6"/>
          <p:cNvSpPr txBox="1"/>
          <p:nvPr/>
        </p:nvSpPr>
        <p:spPr>
          <a:xfrm>
            <a:off x="304800" y="4142439"/>
            <a:ext cx="22540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Điền bảng sau:</a:t>
            </a:r>
            <a:endParaRPr/>
          </a:p>
        </p:txBody>
      </p:sp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" name="Google Shape;259;p17"/>
          <p:cNvGraphicFramePr/>
          <p:nvPr/>
        </p:nvGraphicFramePr>
        <p:xfrm>
          <a:off x="186876" y="399059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{13A7AD34-835B-428C-BA60-9ECD1B0E3825}</a:tableStyleId>
              </a:tblPr>
              <a:tblGrid>
                <a:gridCol w="1753225"/>
                <a:gridCol w="1095900"/>
                <a:gridCol w="2307425"/>
                <a:gridCol w="1197775"/>
                <a:gridCol w="2278750"/>
              </a:tblGrid>
              <a:tr h="27940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Thời gian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Địa điểm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Ngày 22/6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Ngày 22/12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hMerge="1"/>
              </a:tr>
              <a:tr h="2794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Mùa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 sánh độ dài ngày - đêm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Mùa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 sánh độ dài ngày - đêm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355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Nửa cầu Bắc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279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Nửa cầu Nam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60" name="Google Shape;260;p17"/>
          <p:cNvSpPr txBox="1"/>
          <p:nvPr/>
        </p:nvSpPr>
        <p:spPr>
          <a:xfrm>
            <a:off x="1966754" y="4963420"/>
            <a:ext cx="100729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Nóng</a:t>
            </a:r>
            <a:endParaRPr sz="22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17"/>
          <p:cNvSpPr txBox="1"/>
          <p:nvPr/>
        </p:nvSpPr>
        <p:spPr>
          <a:xfrm>
            <a:off x="2026414" y="5272802"/>
            <a:ext cx="100729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Lạnh</a:t>
            </a:r>
            <a:endParaRPr sz="22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2" name="Google Shape;262;p17"/>
          <p:cNvCxnSpPr/>
          <p:nvPr/>
        </p:nvCxnSpPr>
        <p:spPr>
          <a:xfrm>
            <a:off x="228600" y="4038600"/>
            <a:ext cx="1715190" cy="96157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3" name="Google Shape;263;p17"/>
          <p:cNvSpPr txBox="1"/>
          <p:nvPr/>
        </p:nvSpPr>
        <p:spPr>
          <a:xfrm>
            <a:off x="3337012" y="4963420"/>
            <a:ext cx="1828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 &gt; đêm</a:t>
            </a:r>
            <a:endParaRPr sz="22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17"/>
          <p:cNvSpPr txBox="1"/>
          <p:nvPr/>
        </p:nvSpPr>
        <p:spPr>
          <a:xfrm>
            <a:off x="3330749" y="5312306"/>
            <a:ext cx="1828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 &lt; đêm</a:t>
            </a:r>
            <a:endParaRPr sz="22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17"/>
          <p:cNvSpPr txBox="1"/>
          <p:nvPr/>
        </p:nvSpPr>
        <p:spPr>
          <a:xfrm>
            <a:off x="6781800" y="5312305"/>
            <a:ext cx="1828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 &gt; đêm</a:t>
            </a:r>
            <a:endParaRPr sz="22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17"/>
          <p:cNvSpPr txBox="1"/>
          <p:nvPr/>
        </p:nvSpPr>
        <p:spPr>
          <a:xfrm>
            <a:off x="6781800" y="4971557"/>
            <a:ext cx="1828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 &lt; đêm</a:t>
            </a:r>
            <a:endParaRPr sz="22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5410200" y="4971557"/>
            <a:ext cx="100729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Lạnh</a:t>
            </a:r>
            <a:endParaRPr sz="22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5486918" y="5300187"/>
            <a:ext cx="100729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Nóng</a:t>
            </a:r>
            <a:endParaRPr sz="22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\Desktop\5.JPG" id="269" name="Google Shape;269;p17"/>
          <p:cNvPicPr preferRelativeResize="0"/>
          <p:nvPr/>
        </p:nvPicPr>
        <p:blipFill rotWithShape="1">
          <a:blip r:embed="rId3">
            <a:alphaModFix/>
          </a:blip>
          <a:srcRect b="14139" l="0" r="0" t="0"/>
          <a:stretch/>
        </p:blipFill>
        <p:spPr>
          <a:xfrm>
            <a:off x="1219200" y="304800"/>
            <a:ext cx="6248400" cy="3109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5.JPG" id="270" name="Google Shape;270;p17"/>
          <p:cNvPicPr preferRelativeResize="0"/>
          <p:nvPr/>
        </p:nvPicPr>
        <p:blipFill rotWithShape="1">
          <a:blip r:embed="rId3">
            <a:alphaModFix/>
          </a:blip>
          <a:srcRect b="0" l="0" r="0" t="90728"/>
          <a:stretch/>
        </p:blipFill>
        <p:spPr>
          <a:xfrm>
            <a:off x="1479004" y="3414449"/>
            <a:ext cx="6048834" cy="36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/>
          <p:nvPr/>
        </p:nvSpPr>
        <p:spPr>
          <a:xfrm>
            <a:off x="105427" y="228600"/>
            <a:ext cx="606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Hiện tượng ngày đêm dài - ngắn theo mùa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18"/>
          <p:cNvSpPr txBox="1"/>
          <p:nvPr/>
        </p:nvSpPr>
        <p:spPr>
          <a:xfrm>
            <a:off x="381000" y="690274"/>
            <a:ext cx="8382000" cy="52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Do đường phân chia sáng tối không trùng với trục TĐ, nên các địa điểm ở nửa cầu Bắc, nửa cầu Nam có hiện tượng ngày, đêm dài ngắn khác nhau theo vĩ độ (càng về hai cực càng biểu hiện rõ)</a:t>
            </a:r>
            <a:endParaRPr b="1" i="1"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Do mùa ở hai bán cầu diễn ra ngược nhau nên độ dài ngày, đêm ở hai bán cầu cũng ngược nhau. Khi bán cầu Bắc có ngày dài đêm ngắn thì ở bán cầu Nam sẽ là ngày ngắn đêm dài</a:t>
            </a:r>
            <a:endParaRPr b="1" i="1"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8.JPG" id="281" name="Google Shape;28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167454"/>
            <a:ext cx="8563429" cy="4318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TU LIEU POWER POINT\Hinh nen PP moi\nen-powerpoint-2007-30 (1).jpg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609600" y="1208782"/>
            <a:ext cx="7620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i="1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Đêm tháng năm chưa nằm đã sáng</a:t>
            </a:r>
            <a:endParaRPr b="1" i="1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 tháng mười chưa cười đã tối</a:t>
            </a: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457200" y="2514600"/>
            <a:ext cx="82296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tục ngữ trên đã rất gần gũi với người dân Việt Nam. Nội dung của nó thể hiện hiện tượng tự nhiên diễn ra hàng năm ở nước ta, đó là hiện tượng ngày đêm dài ngắn theo mùa. Đây chính là một hệ quả được sinh ra từ chuyển động của TĐ quanh MT.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Trong thực tế, hiện tượng này diễn ra như thế nào trên TĐ? Còn hệ quả nào khác sinh ra từ chuyển động của TĐ quanh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MT?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8.JPG" id="286" name="Google Shape;286;p20"/>
          <p:cNvPicPr preferRelativeResize="0"/>
          <p:nvPr/>
        </p:nvPicPr>
        <p:blipFill rotWithShape="1">
          <a:blip r:embed="rId3">
            <a:alphaModFix/>
          </a:blip>
          <a:srcRect b="44696" l="1356" r="1527" t="30099"/>
          <a:stretch/>
        </p:blipFill>
        <p:spPr>
          <a:xfrm>
            <a:off x="304800" y="228600"/>
            <a:ext cx="8316687" cy="1088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20"/>
          <p:cNvGrpSpPr/>
          <p:nvPr/>
        </p:nvGrpSpPr>
        <p:grpSpPr>
          <a:xfrm>
            <a:off x="609600" y="1828800"/>
            <a:ext cx="7848600" cy="3688378"/>
            <a:chOff x="1295400" y="1137838"/>
            <a:chExt cx="6719722" cy="3053162"/>
          </a:xfrm>
        </p:grpSpPr>
        <p:pic>
          <p:nvPicPr>
            <p:cNvPr descr="C:\Users\ADMIN\Desktop\2.JPG" id="288" name="Google Shape;288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95400" y="1143000"/>
              <a:ext cx="6719722" cy="30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ADMIN\Desktop\2.JPG" id="289" name="Google Shape;289;p20"/>
            <p:cNvPicPr preferRelativeResize="0"/>
            <p:nvPr/>
          </p:nvPicPr>
          <p:blipFill rotWithShape="1">
            <a:blip r:embed="rId4">
              <a:alphaModFix/>
            </a:blip>
            <a:srcRect b="79113" l="0" r="79625" t="9273"/>
            <a:stretch/>
          </p:blipFill>
          <p:spPr>
            <a:xfrm>
              <a:off x="1318260" y="1137838"/>
              <a:ext cx="1369142" cy="3539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8.JPG" id="294" name="Google Shape;294;p21"/>
          <p:cNvPicPr preferRelativeResize="0"/>
          <p:nvPr/>
        </p:nvPicPr>
        <p:blipFill rotWithShape="1">
          <a:blip r:embed="rId3">
            <a:alphaModFix/>
          </a:blip>
          <a:srcRect b="27410" l="1271" r="1270" t="56458"/>
          <a:stretch/>
        </p:blipFill>
        <p:spPr>
          <a:xfrm>
            <a:off x="304800" y="228600"/>
            <a:ext cx="8345714" cy="6966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5" name="Google Shape;295;p21"/>
          <p:cNvGraphicFramePr/>
          <p:nvPr/>
        </p:nvGraphicFramePr>
        <p:xfrm>
          <a:off x="304800" y="10668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{13A7AD34-835B-428C-BA60-9ECD1B0E3825}</a:tableStyleId>
              </a:tblPr>
              <a:tblGrid>
                <a:gridCol w="3349050"/>
                <a:gridCol w="1348475"/>
                <a:gridCol w="1335150"/>
                <a:gridCol w="1207075"/>
                <a:gridCol w="1338225"/>
              </a:tblGrid>
              <a:tr h="3505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Thời gian</a:t>
                      </a:r>
                      <a:endParaRPr b="1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solidFill>
                      <a:srgbClr val="D5DBE5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Nửa cầu Bắc</a:t>
                      </a:r>
                      <a:endParaRPr b="1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D5DBE5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Nửa cầu Nam</a:t>
                      </a:r>
                      <a:endParaRPr b="1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D5DBE5"/>
                    </a:solidFill>
                  </a:tcPr>
                </a:tc>
                <a:tc hMerge="1"/>
              </a:tr>
              <a:tr h="3505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Mùa </a:t>
                      </a:r>
                      <a:endParaRPr b="1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Mùa</a:t>
                      </a:r>
                      <a:endParaRPr b="1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b="1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Mùa</a:t>
                      </a:r>
                      <a:endParaRPr b="1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b="1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Mùa</a:t>
                      </a:r>
                      <a:endParaRPr b="1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D5DBE5"/>
                    </a:solidFill>
                  </a:tcPr>
                </a:tc>
              </a:tr>
              <a:tr h="350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21/3 🡪 22/6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50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22/6 🡪 23/9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50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23/9 🡪 22/12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50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22/12 🡪 21/3 năm sau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96" name="Google Shape;296;p21"/>
          <p:cNvSpPr txBox="1"/>
          <p:nvPr/>
        </p:nvSpPr>
        <p:spPr>
          <a:xfrm>
            <a:off x="3748315" y="1957495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Nóng</a:t>
            </a:r>
            <a:endParaRPr/>
          </a:p>
        </p:txBody>
      </p:sp>
      <p:sp>
        <p:nvSpPr>
          <p:cNvPr id="297" name="Google Shape;297;p21"/>
          <p:cNvSpPr txBox="1"/>
          <p:nvPr/>
        </p:nvSpPr>
        <p:spPr>
          <a:xfrm>
            <a:off x="3725815" y="2629563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Lạnh</a:t>
            </a:r>
            <a:endParaRPr/>
          </a:p>
        </p:txBody>
      </p:sp>
      <p:sp>
        <p:nvSpPr>
          <p:cNvPr id="298" name="Google Shape;298;p21"/>
          <p:cNvSpPr txBox="1"/>
          <p:nvPr/>
        </p:nvSpPr>
        <p:spPr>
          <a:xfrm>
            <a:off x="6326779" y="1913952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Lạnh</a:t>
            </a:r>
            <a:endParaRPr/>
          </a:p>
        </p:txBody>
      </p:sp>
      <p:sp>
        <p:nvSpPr>
          <p:cNvPr id="299" name="Google Shape;299;p21"/>
          <p:cNvSpPr txBox="1"/>
          <p:nvPr/>
        </p:nvSpPr>
        <p:spPr>
          <a:xfrm>
            <a:off x="6304279" y="2617041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Nóng</a:t>
            </a:r>
            <a:endParaRPr/>
          </a:p>
        </p:txBody>
      </p:sp>
      <p:sp>
        <p:nvSpPr>
          <p:cNvPr id="300" name="Google Shape;300;p21"/>
          <p:cNvSpPr txBox="1"/>
          <p:nvPr/>
        </p:nvSpPr>
        <p:spPr>
          <a:xfrm>
            <a:off x="5056422" y="1712093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Xuân</a:t>
            </a:r>
            <a:endParaRPr/>
          </a:p>
        </p:txBody>
      </p:sp>
      <p:sp>
        <p:nvSpPr>
          <p:cNvPr id="301" name="Google Shape;301;p21"/>
          <p:cNvSpPr txBox="1"/>
          <p:nvPr/>
        </p:nvSpPr>
        <p:spPr>
          <a:xfrm>
            <a:off x="5105401" y="2769513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endParaRPr/>
          </a:p>
        </p:txBody>
      </p:sp>
      <p:sp>
        <p:nvSpPr>
          <p:cNvPr id="302" name="Google Shape;302;p21"/>
          <p:cNvSpPr txBox="1"/>
          <p:nvPr/>
        </p:nvSpPr>
        <p:spPr>
          <a:xfrm>
            <a:off x="5067671" y="2086728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</a:t>
            </a:r>
            <a:endParaRPr/>
          </a:p>
        </p:txBody>
      </p:sp>
      <p:sp>
        <p:nvSpPr>
          <p:cNvPr id="303" name="Google Shape;303;p21"/>
          <p:cNvSpPr txBox="1"/>
          <p:nvPr/>
        </p:nvSpPr>
        <p:spPr>
          <a:xfrm>
            <a:off x="5102150" y="2470282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</a:t>
            </a:r>
            <a:endParaRPr/>
          </a:p>
        </p:txBody>
      </p:sp>
      <p:sp>
        <p:nvSpPr>
          <p:cNvPr id="304" name="Google Shape;304;p21"/>
          <p:cNvSpPr txBox="1"/>
          <p:nvPr/>
        </p:nvSpPr>
        <p:spPr>
          <a:xfrm>
            <a:off x="7579363" y="1712093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</a:t>
            </a:r>
            <a:endParaRPr/>
          </a:p>
        </p:txBody>
      </p:sp>
      <p:sp>
        <p:nvSpPr>
          <p:cNvPr id="305" name="Google Shape;305;p21"/>
          <p:cNvSpPr txBox="1"/>
          <p:nvPr/>
        </p:nvSpPr>
        <p:spPr>
          <a:xfrm>
            <a:off x="7593877" y="2080811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endParaRPr/>
          </a:p>
        </p:txBody>
      </p:sp>
      <p:sp>
        <p:nvSpPr>
          <p:cNvPr id="306" name="Google Shape;306;p21"/>
          <p:cNvSpPr txBox="1"/>
          <p:nvPr/>
        </p:nvSpPr>
        <p:spPr>
          <a:xfrm>
            <a:off x="7601137" y="2438400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Xuân</a:t>
            </a:r>
            <a:endParaRPr/>
          </a:p>
        </p:txBody>
      </p:sp>
      <p:sp>
        <p:nvSpPr>
          <p:cNvPr id="307" name="Google Shape;307;p21"/>
          <p:cNvSpPr txBox="1"/>
          <p:nvPr/>
        </p:nvSpPr>
        <p:spPr>
          <a:xfrm>
            <a:off x="7609117" y="2744656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</a:t>
            </a:r>
            <a:endParaRPr/>
          </a:p>
        </p:txBody>
      </p:sp>
      <p:grpSp>
        <p:nvGrpSpPr>
          <p:cNvPr id="308" name="Google Shape;308;p21"/>
          <p:cNvGrpSpPr/>
          <p:nvPr/>
        </p:nvGrpSpPr>
        <p:grpSpPr>
          <a:xfrm>
            <a:off x="990600" y="3341719"/>
            <a:ext cx="7350763" cy="3273167"/>
            <a:chOff x="1295400" y="1137838"/>
            <a:chExt cx="6719722" cy="3053162"/>
          </a:xfrm>
        </p:grpSpPr>
        <p:pic>
          <p:nvPicPr>
            <p:cNvPr descr="C:\Users\ADMIN\Desktop\2.JPG" id="309" name="Google Shape;309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95400" y="1143000"/>
              <a:ext cx="6719722" cy="30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ADMIN\Desktop\2.JPG" id="310" name="Google Shape;310;p21"/>
            <p:cNvPicPr preferRelativeResize="0"/>
            <p:nvPr/>
          </p:nvPicPr>
          <p:blipFill rotWithShape="1">
            <a:blip r:embed="rId4">
              <a:alphaModFix/>
            </a:blip>
            <a:srcRect b="79113" l="0" r="79625" t="9273"/>
            <a:stretch/>
          </p:blipFill>
          <p:spPr>
            <a:xfrm>
              <a:off x="1318260" y="1137838"/>
              <a:ext cx="1369142" cy="3539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8.JPG" id="315" name="Google Shape;315;p22"/>
          <p:cNvPicPr preferRelativeResize="0"/>
          <p:nvPr/>
        </p:nvPicPr>
        <p:blipFill rotWithShape="1">
          <a:blip r:embed="rId3">
            <a:alphaModFix/>
          </a:blip>
          <a:srcRect b="4032" l="0" r="0" t="72107"/>
          <a:stretch/>
        </p:blipFill>
        <p:spPr>
          <a:xfrm>
            <a:off x="286657" y="228600"/>
            <a:ext cx="8563429" cy="1030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TU LIEU DIA LI\ban do VN\BD hanh chinh VN.jpg" id="316" name="Google Shape;316;p22"/>
          <p:cNvPicPr preferRelativeResize="0"/>
          <p:nvPr/>
        </p:nvPicPr>
        <p:blipFill rotWithShape="1">
          <a:blip r:embed="rId4">
            <a:alphaModFix/>
          </a:blip>
          <a:srcRect b="22026" l="7430" r="7447" t="11776"/>
          <a:stretch/>
        </p:blipFill>
        <p:spPr>
          <a:xfrm>
            <a:off x="2440664" y="1447800"/>
            <a:ext cx="4722136" cy="5191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"/>
          <p:cNvSpPr/>
          <p:nvPr/>
        </p:nvSpPr>
        <p:spPr>
          <a:xfrm>
            <a:off x="90948" y="801779"/>
            <a:ext cx="51323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Chuyển động của Trái Đất quanh Mặt Trời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23"/>
          <p:cNvSpPr/>
          <p:nvPr/>
        </p:nvSpPr>
        <p:spPr>
          <a:xfrm>
            <a:off x="152400" y="1159205"/>
            <a:ext cx="86868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Hình dạng quỹ đạo :………………………………………...................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Hướng chuyển động:…………………………………………………..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Thời gian quay hết 1 vòng :……………………………………...............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Góc nghiêng và hướng của trục: ………………………………………….</a:t>
            </a:r>
            <a:endParaRPr/>
          </a:p>
        </p:txBody>
      </p:sp>
      <p:sp>
        <p:nvSpPr>
          <p:cNvPr id="324" name="Google Shape;324;p23"/>
          <p:cNvSpPr txBox="1"/>
          <p:nvPr/>
        </p:nvSpPr>
        <p:spPr>
          <a:xfrm>
            <a:off x="2894772" y="1159403"/>
            <a:ext cx="25908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elip gần tròn </a:t>
            </a:r>
            <a:endParaRPr/>
          </a:p>
        </p:txBody>
      </p:sp>
      <p:sp>
        <p:nvSpPr>
          <p:cNvPr id="325" name="Google Shape;325;p23"/>
          <p:cNvSpPr txBox="1"/>
          <p:nvPr/>
        </p:nvSpPr>
        <p:spPr>
          <a:xfrm>
            <a:off x="2957860" y="1457430"/>
            <a:ext cx="56527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Tây sang Đông (ngược chiều kim đồng hồ)</a:t>
            </a:r>
            <a:endParaRPr/>
          </a:p>
        </p:txBody>
      </p:sp>
      <p:sp>
        <p:nvSpPr>
          <p:cNvPr id="326" name="Google Shape;326;p23"/>
          <p:cNvSpPr txBox="1"/>
          <p:nvPr/>
        </p:nvSpPr>
        <p:spPr>
          <a:xfrm>
            <a:off x="3606796" y="1764165"/>
            <a:ext cx="50038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365 ngày 6 giờ (≈ 1 năm)</a:t>
            </a:r>
            <a:endParaRPr/>
          </a:p>
        </p:txBody>
      </p:sp>
      <p:sp>
        <p:nvSpPr>
          <p:cNvPr id="327" name="Google Shape;327;p23"/>
          <p:cNvSpPr txBox="1"/>
          <p:nvPr/>
        </p:nvSpPr>
        <p:spPr>
          <a:xfrm>
            <a:off x="3824748" y="2079558"/>
            <a:ext cx="50537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Trục nghiêng 66</a:t>
            </a:r>
            <a:r>
              <a:rPr baseline="30000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33’ trên mặt phẳng quỹ đạo và không đổi hướng.</a:t>
            </a:r>
            <a:endParaRPr/>
          </a:p>
        </p:txBody>
      </p:sp>
      <p:sp>
        <p:nvSpPr>
          <p:cNvPr id="328" name="Google Shape;328;p23"/>
          <p:cNvSpPr/>
          <p:nvPr/>
        </p:nvSpPr>
        <p:spPr>
          <a:xfrm>
            <a:off x="46704" y="451660"/>
            <a:ext cx="8915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lang="en-US" sz="1800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ÀI 7: CHUYỂN ĐỘNG CỦA TRÁI ĐẤT QUAY QUANH MẶT TRỜI VÀ HỆ QUẢ</a:t>
            </a:r>
            <a:endParaRPr b="1" sz="1800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3"/>
          <p:cNvSpPr/>
          <p:nvPr/>
        </p:nvSpPr>
        <p:spPr>
          <a:xfrm>
            <a:off x="152400" y="2998113"/>
            <a:ext cx="223170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Hiện tượng mùa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23"/>
          <p:cNvSpPr/>
          <p:nvPr/>
        </p:nvSpPr>
        <p:spPr>
          <a:xfrm>
            <a:off x="204248" y="3305373"/>
            <a:ext cx="49343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Mùa 2 nửa cầu Bắc và Nam trái ngược nhau.</a:t>
            </a:r>
            <a:endParaRPr/>
          </a:p>
        </p:txBody>
      </p:sp>
      <p:graphicFrame>
        <p:nvGraphicFramePr>
          <p:cNvPr id="331" name="Google Shape;331;p23"/>
          <p:cNvGraphicFramePr/>
          <p:nvPr/>
        </p:nvGraphicFramePr>
        <p:xfrm>
          <a:off x="228600" y="369945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{13A7AD34-835B-428C-BA60-9ECD1B0E3825}</a:tableStyleId>
              </a:tblPr>
              <a:tblGrid>
                <a:gridCol w="3349050"/>
                <a:gridCol w="1348475"/>
                <a:gridCol w="1335150"/>
                <a:gridCol w="1207075"/>
                <a:gridCol w="1338225"/>
              </a:tblGrid>
              <a:tr h="17660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Thời gian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Nửa cầu Bắc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Nửa cầu Nam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hMerge="1"/>
              </a:tr>
              <a:tr h="1766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Mùa 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Mùa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Mùa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Mùa</a:t>
                      </a:r>
                      <a:endParaRPr/>
                    </a:p>
                  </a:txBody>
                  <a:tcPr marT="0" marB="0" marR="68575" marL="68575"/>
                </a:tc>
              </a:tr>
              <a:tr h="176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21/3 🡪 22/6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176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22/6 🡪 23/9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176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23/9 🡪 22/12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176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22/12 🡪 21/3 năm sau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332" name="Google Shape;332;p23"/>
          <p:cNvSpPr txBox="1"/>
          <p:nvPr/>
        </p:nvSpPr>
        <p:spPr>
          <a:xfrm>
            <a:off x="3672115" y="4432549"/>
            <a:ext cx="1219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Nóng</a:t>
            </a:r>
            <a:endParaRPr/>
          </a:p>
        </p:txBody>
      </p:sp>
      <p:sp>
        <p:nvSpPr>
          <p:cNvPr id="333" name="Google Shape;333;p23"/>
          <p:cNvSpPr txBox="1"/>
          <p:nvPr/>
        </p:nvSpPr>
        <p:spPr>
          <a:xfrm>
            <a:off x="3649615" y="5042149"/>
            <a:ext cx="1219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Lạnh</a:t>
            </a:r>
            <a:endParaRPr/>
          </a:p>
        </p:txBody>
      </p:sp>
      <p:sp>
        <p:nvSpPr>
          <p:cNvPr id="334" name="Google Shape;334;p23"/>
          <p:cNvSpPr txBox="1"/>
          <p:nvPr/>
        </p:nvSpPr>
        <p:spPr>
          <a:xfrm>
            <a:off x="6250579" y="4413439"/>
            <a:ext cx="1219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Lạnh</a:t>
            </a:r>
            <a:endParaRPr/>
          </a:p>
        </p:txBody>
      </p:sp>
      <p:sp>
        <p:nvSpPr>
          <p:cNvPr id="335" name="Google Shape;335;p23"/>
          <p:cNvSpPr txBox="1"/>
          <p:nvPr/>
        </p:nvSpPr>
        <p:spPr>
          <a:xfrm>
            <a:off x="6228079" y="5018416"/>
            <a:ext cx="1219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Nóng</a:t>
            </a:r>
            <a:endParaRPr/>
          </a:p>
        </p:txBody>
      </p:sp>
      <p:sp>
        <p:nvSpPr>
          <p:cNvPr id="336" name="Google Shape;336;p23"/>
          <p:cNvSpPr txBox="1"/>
          <p:nvPr/>
        </p:nvSpPr>
        <p:spPr>
          <a:xfrm>
            <a:off x="4980222" y="4231543"/>
            <a:ext cx="1219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Xuân</a:t>
            </a:r>
            <a:endParaRPr/>
          </a:p>
        </p:txBody>
      </p:sp>
      <p:sp>
        <p:nvSpPr>
          <p:cNvPr id="337" name="Google Shape;337;p23"/>
          <p:cNvSpPr txBox="1"/>
          <p:nvPr/>
        </p:nvSpPr>
        <p:spPr>
          <a:xfrm>
            <a:off x="5088193" y="5161061"/>
            <a:ext cx="1219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endParaRPr/>
          </a:p>
        </p:txBody>
      </p:sp>
      <p:sp>
        <p:nvSpPr>
          <p:cNvPr id="338" name="Google Shape;338;p23"/>
          <p:cNvSpPr txBox="1"/>
          <p:nvPr/>
        </p:nvSpPr>
        <p:spPr>
          <a:xfrm>
            <a:off x="4991471" y="4534340"/>
            <a:ext cx="1219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</a:t>
            </a:r>
            <a:endParaRPr/>
          </a:p>
        </p:txBody>
      </p:sp>
      <p:sp>
        <p:nvSpPr>
          <p:cNvPr id="339" name="Google Shape;339;p23"/>
          <p:cNvSpPr txBox="1"/>
          <p:nvPr/>
        </p:nvSpPr>
        <p:spPr>
          <a:xfrm>
            <a:off x="5025950" y="4871657"/>
            <a:ext cx="1219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</a:t>
            </a:r>
            <a:endParaRPr/>
          </a:p>
        </p:txBody>
      </p:sp>
      <p:sp>
        <p:nvSpPr>
          <p:cNvPr id="340" name="Google Shape;340;p23"/>
          <p:cNvSpPr txBox="1"/>
          <p:nvPr/>
        </p:nvSpPr>
        <p:spPr>
          <a:xfrm>
            <a:off x="7503163" y="4216795"/>
            <a:ext cx="1219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</a:t>
            </a:r>
            <a:endParaRPr/>
          </a:p>
        </p:txBody>
      </p:sp>
      <p:sp>
        <p:nvSpPr>
          <p:cNvPr id="341" name="Google Shape;341;p23"/>
          <p:cNvSpPr txBox="1"/>
          <p:nvPr/>
        </p:nvSpPr>
        <p:spPr>
          <a:xfrm>
            <a:off x="7517677" y="4521595"/>
            <a:ext cx="1219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endParaRPr/>
          </a:p>
        </p:txBody>
      </p:sp>
      <p:sp>
        <p:nvSpPr>
          <p:cNvPr id="342" name="Google Shape;342;p23"/>
          <p:cNvSpPr txBox="1"/>
          <p:nvPr/>
        </p:nvSpPr>
        <p:spPr>
          <a:xfrm>
            <a:off x="7524937" y="4839775"/>
            <a:ext cx="1219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Xuân</a:t>
            </a:r>
            <a:endParaRPr/>
          </a:p>
        </p:txBody>
      </p:sp>
      <p:sp>
        <p:nvSpPr>
          <p:cNvPr id="343" name="Google Shape;343;p23"/>
          <p:cNvSpPr txBox="1"/>
          <p:nvPr/>
        </p:nvSpPr>
        <p:spPr>
          <a:xfrm>
            <a:off x="7547665" y="5130347"/>
            <a:ext cx="1219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</a:t>
            </a:r>
            <a:endParaRPr/>
          </a:p>
        </p:txBody>
      </p:sp>
      <p:sp>
        <p:nvSpPr>
          <p:cNvPr id="344" name="Google Shape;344;p23"/>
          <p:cNvSpPr/>
          <p:nvPr/>
        </p:nvSpPr>
        <p:spPr>
          <a:xfrm>
            <a:off x="152400" y="5544978"/>
            <a:ext cx="59436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Hiện tượng ngày - đêm dài ngắn theo mùa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23"/>
          <p:cNvSpPr/>
          <p:nvPr/>
        </p:nvSpPr>
        <p:spPr>
          <a:xfrm>
            <a:off x="152400" y="5889041"/>
            <a:ext cx="59436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Nửa cầu mùa nóng: Ngày dài hơn đêm.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Nửa cầu mùa lạnh: Đêm dài hơn ngày.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Xích đạo: Ngày = đêm</a:t>
            </a:r>
            <a:endParaRPr/>
          </a:p>
        </p:txBody>
      </p:sp>
      <p:sp>
        <p:nvSpPr>
          <p:cNvPr id="346" name="Google Shape;346;p23"/>
          <p:cNvSpPr/>
          <p:nvPr/>
        </p:nvSpPr>
        <p:spPr>
          <a:xfrm>
            <a:off x="218340" y="8588"/>
            <a:ext cx="8915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NỘI DUNG CHÍNH</a:t>
            </a:r>
            <a:endParaRPr b="1" sz="2400" cap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\Desktop\Tay_cam_but_bi.png" id="347" name="Google Shape;3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8518" y="8591"/>
            <a:ext cx="624282" cy="52480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3"/>
          <p:cNvSpPr/>
          <p:nvPr/>
        </p:nvSpPr>
        <p:spPr>
          <a:xfrm>
            <a:off x="105742" y="2667000"/>
            <a:ext cx="60139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Hệ quả chuyển động của Trái Đất quanh Mặt Trời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TU LIEU POWER POINT\HINH NEN PP\4a9603180f768be911182399resize.jpg"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916"/>
            <a:ext cx="9144000" cy="6827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1752600" y="533400"/>
            <a:ext cx="5638800" cy="4667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3399"/>
                </a:solidFill>
                <a:latin typeface="Times New Roman"/>
              </a:rPr>
              <a:t>Bài 7: Tiết 13 + 14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76200" y="1295400"/>
            <a:ext cx="8991600" cy="38100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3"/>
                </a:solidFill>
                <a:latin typeface="Times New Roman"/>
              </a:rPr>
              <a:t>CHUYỂN ĐỘNG QUANH MẶT TRỜI</a:t>
            </a:r>
            <a:br>
              <a:rPr b="1" i="0">
                <a:ln>
                  <a:noFill/>
                </a:ln>
                <a:solidFill>
                  <a:schemeClr val="accent3"/>
                </a:solidFill>
                <a:latin typeface="Times New Roman"/>
              </a:rPr>
            </a:br>
            <a:r>
              <a:rPr b="1" i="0">
                <a:ln>
                  <a:noFill/>
                </a:ln>
                <a:solidFill>
                  <a:schemeClr val="accent3"/>
                </a:solidFill>
                <a:latin typeface="Times New Roman"/>
              </a:rPr>
              <a:t>CỦA TRÁI ĐẤT VÀ HỆ QUẢ</a:t>
            </a: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990600" y="1408339"/>
            <a:ext cx="7148052" cy="4078061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4"/>
          <p:cNvGrpSpPr/>
          <p:nvPr/>
        </p:nvGrpSpPr>
        <p:grpSpPr>
          <a:xfrm>
            <a:off x="3453272" y="276225"/>
            <a:ext cx="2303463" cy="2303462"/>
            <a:chOff x="3562349" y="152400"/>
            <a:chExt cx="2303463" cy="2303462"/>
          </a:xfrm>
        </p:grpSpPr>
        <p:grpSp>
          <p:nvGrpSpPr>
            <p:cNvPr id="111" name="Google Shape;111;p4"/>
            <p:cNvGrpSpPr/>
            <p:nvPr/>
          </p:nvGrpSpPr>
          <p:grpSpPr>
            <a:xfrm>
              <a:off x="3562349" y="152400"/>
              <a:ext cx="2303463" cy="2303462"/>
              <a:chOff x="-250" y="1344"/>
              <a:chExt cx="1451" cy="1451"/>
            </a:xfrm>
          </p:grpSpPr>
          <p:cxnSp>
            <p:nvCxnSpPr>
              <p:cNvPr id="112" name="Google Shape;112;p4"/>
              <p:cNvCxnSpPr/>
              <p:nvPr/>
            </p:nvCxnSpPr>
            <p:spPr>
              <a:xfrm flipH="1">
                <a:off x="332" y="1541"/>
                <a:ext cx="272" cy="104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pic>
            <p:nvPicPr>
              <p:cNvPr descr="GLOBE1" id="113" name="Google Shape;113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-250" y="1344"/>
                <a:ext cx="1451" cy="14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4" name="Google Shape;114;p4"/>
            <p:cNvSpPr/>
            <p:nvPr/>
          </p:nvSpPr>
          <p:spPr>
            <a:xfrm>
              <a:off x="4035837" y="628813"/>
              <a:ext cx="1325880" cy="1325880"/>
            </a:xfrm>
            <a:prstGeom prst="ellipse">
              <a:avLst/>
            </a:prstGeom>
            <a:noFill/>
            <a:ln cap="flat" cmpd="sng" w="5715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4"/>
          <p:cNvSpPr txBox="1"/>
          <p:nvPr/>
        </p:nvSpPr>
        <p:spPr>
          <a:xfrm>
            <a:off x="7375950" y="3124200"/>
            <a:ext cx="15394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22 - 12</a:t>
            </a:r>
            <a:br>
              <a:rPr b="1" lang="en-US" sz="2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2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(Đông chí)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3352800" y="5105400"/>
            <a:ext cx="258921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23 - 9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(Thu phân)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5370037" y="731295"/>
            <a:ext cx="172582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21 - 3</a:t>
            </a:r>
            <a:br>
              <a:rPr b="1" lang="en-US" sz="2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2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(Xuân phân)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37414" y="3069090"/>
            <a:ext cx="1929272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(22 - 6 </a:t>
            </a:r>
            <a:br>
              <a:rPr b="1" lang="en-US" sz="2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2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 chí)</a:t>
            </a:r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76200" y="158075"/>
            <a:ext cx="61567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Chuyển động quanh Mặt Trời của Trái Đất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\Desktop\tải xuống.jpg"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400" y="2819400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/>
          <p:nvPr/>
        </p:nvSpPr>
        <p:spPr>
          <a:xfrm>
            <a:off x="1783005" y="6248400"/>
            <a:ext cx="560839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Hình: Chuyển động của Trái Đất quanh Mặt Trời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>
            <a:hlinkClick r:id="rId5"/>
          </p:cNvPr>
          <p:cNvSpPr/>
          <p:nvPr/>
        </p:nvSpPr>
        <p:spPr>
          <a:xfrm>
            <a:off x="7696200" y="6096000"/>
            <a:ext cx="838200" cy="55251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74831" y="60000"/>
                </a:moveTo>
                <a:lnTo>
                  <a:pt x="30338" y="15000"/>
                </a:lnTo>
                <a:lnTo>
                  <a:pt x="30338" y="105000"/>
                </a:lnTo>
                <a:close/>
                <a:moveTo>
                  <a:pt x="82247" y="15000"/>
                </a:moveTo>
                <a:lnTo>
                  <a:pt x="89662" y="15000"/>
                </a:lnTo>
                <a:lnTo>
                  <a:pt x="89662" y="105000"/>
                </a:lnTo>
                <a:lnTo>
                  <a:pt x="82247" y="105000"/>
                </a:lnTo>
                <a:close/>
              </a:path>
              <a:path extrusionOk="0" fill="darken" h="120000" w="120000">
                <a:moveTo>
                  <a:pt x="74831" y="60000"/>
                </a:moveTo>
                <a:lnTo>
                  <a:pt x="30338" y="15000"/>
                </a:lnTo>
                <a:lnTo>
                  <a:pt x="30338" y="105000"/>
                </a:lnTo>
                <a:close/>
                <a:moveTo>
                  <a:pt x="82247" y="15000"/>
                </a:moveTo>
                <a:lnTo>
                  <a:pt x="89662" y="15000"/>
                </a:lnTo>
                <a:lnTo>
                  <a:pt x="89662" y="105000"/>
                </a:lnTo>
                <a:lnTo>
                  <a:pt x="82247" y="105000"/>
                </a:lnTo>
                <a:close/>
              </a:path>
              <a:path extrusionOk="0" fill="none" h="120000" w="120000">
                <a:moveTo>
                  <a:pt x="74831" y="60000"/>
                </a:moveTo>
                <a:lnTo>
                  <a:pt x="30338" y="105000"/>
                </a:lnTo>
                <a:lnTo>
                  <a:pt x="30338" y="15000"/>
                </a:lnTo>
                <a:close/>
                <a:moveTo>
                  <a:pt x="82247" y="15000"/>
                </a:moveTo>
                <a:lnTo>
                  <a:pt x="89662" y="15000"/>
                </a:lnTo>
                <a:lnTo>
                  <a:pt x="89662" y="105000"/>
                </a:lnTo>
                <a:lnTo>
                  <a:pt x="82247" y="10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9" name="Google Shape;129;p5" title="S￡ﾻﾱ chuy￡ﾻﾃn ￄﾑ￡ﾻﾙng c￡ﾻﾧa Trￃﾡi ￄﾐ￡ﾺﾥt quay quanh M￡ﾺﾷt Tr￡ﾻﾝi - Thi￡ﾺ﾿t b￡ﾻﾋ d￡ﾺﾡy h￡ﾻﾍc s￡ﾻﾑ mￃﾴn ￄﾐ￡ﾻﾋa lￃﾭ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34" y="922973"/>
            <a:ext cx="9157487" cy="517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6"/>
          <p:cNvGrpSpPr/>
          <p:nvPr/>
        </p:nvGrpSpPr>
        <p:grpSpPr>
          <a:xfrm>
            <a:off x="638628" y="731222"/>
            <a:ext cx="7848600" cy="3383578"/>
            <a:chOff x="1295400" y="1137838"/>
            <a:chExt cx="6719722" cy="3053162"/>
          </a:xfrm>
        </p:grpSpPr>
        <p:pic>
          <p:nvPicPr>
            <p:cNvPr descr="C:\Users\ADMIN\Desktop\2.JPG" id="135" name="Google Shape;135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95400" y="1143000"/>
              <a:ext cx="6719722" cy="30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ADMIN\Desktop\2.JPG" id="136" name="Google Shape;136;p6"/>
            <p:cNvPicPr preferRelativeResize="0"/>
            <p:nvPr/>
          </p:nvPicPr>
          <p:blipFill rotWithShape="1">
            <a:blip r:embed="rId3">
              <a:alphaModFix/>
            </a:blip>
            <a:srcRect b="79113" l="0" r="79625" t="9273"/>
            <a:stretch/>
          </p:blipFill>
          <p:spPr>
            <a:xfrm>
              <a:off x="1318260" y="1137838"/>
              <a:ext cx="1369142" cy="3539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6"/>
          <p:cNvSpPr/>
          <p:nvPr/>
        </p:nvSpPr>
        <p:spPr>
          <a:xfrm>
            <a:off x="76200" y="71735"/>
            <a:ext cx="6172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Chuyển động của Trái Đất quanh Mặt Trời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228600" y="4308731"/>
            <a:ext cx="86868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 vào hình và đoạn phim vừa xem , hãy điền tiếp vào nội dung sau về đặc điểm chuyển động của Trái Đất quanh Mặt Trời: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Hình dạng quỹ đạo :…………………………………………………...................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Hướng chuyển động:……………………………………………………………..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Thời gian quay hết 1 vòng :……………………………………………...............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Góc nghiêng và hướng của trục: ..……………………………………………….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2741804" y="4878117"/>
            <a:ext cx="25908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elip gần tròn </a:t>
            </a:r>
            <a:endParaRPr/>
          </a:p>
        </p:txBody>
      </p:sp>
      <p:sp>
        <p:nvSpPr>
          <p:cNvPr id="140" name="Google Shape;140;p6"/>
          <p:cNvSpPr txBox="1"/>
          <p:nvPr/>
        </p:nvSpPr>
        <p:spPr>
          <a:xfrm>
            <a:off x="2675292" y="5181600"/>
            <a:ext cx="50038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Tây sang Đông (ngược chiều kim đồng hồ)</a:t>
            </a:r>
            <a:endParaRPr/>
          </a:p>
        </p:txBody>
      </p:sp>
      <p:sp>
        <p:nvSpPr>
          <p:cNvPr id="141" name="Google Shape;141;p6"/>
          <p:cNvSpPr txBox="1"/>
          <p:nvPr/>
        </p:nvSpPr>
        <p:spPr>
          <a:xfrm>
            <a:off x="3301996" y="5486400"/>
            <a:ext cx="30988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365 ngày 6 giờ (≈ 1 năm)</a:t>
            </a:r>
            <a:endParaRPr/>
          </a:p>
        </p:txBody>
      </p:sp>
      <p:sp>
        <p:nvSpPr>
          <p:cNvPr id="142" name="Google Shape;142;p6"/>
          <p:cNvSpPr txBox="1"/>
          <p:nvPr/>
        </p:nvSpPr>
        <p:spPr>
          <a:xfrm>
            <a:off x="3762624" y="5791200"/>
            <a:ext cx="55880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Trục nghiêng 66</a:t>
            </a:r>
            <a:r>
              <a:rPr baseline="30000"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33’ trên mặt phẳng quỹ đạo và không đổi hướng.</a:t>
            </a: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/>
        </p:nvSpPr>
        <p:spPr>
          <a:xfrm>
            <a:off x="362733" y="914400"/>
            <a:ext cx="8418534" cy="445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Quỹ đạo chuyển động: hình elip gần tròn</a:t>
            </a:r>
            <a:endParaRPr b="1"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Hướng chuyển động: từ tây sang đông (ngược chiều kim đồng hồ.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Thời gian Trái Đất quay quanh Mặt Trời hết 1 vòng: 365 ngày 6 giờ (1 năm).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Góc nghiêng của trục Trái Đất khi tự quay quanh trục và quay quanh Mặt Trời: nghiêng so với mặt phẳng quỹ đạo một góc 66</a:t>
            </a:r>
            <a:r>
              <a:rPr b="1" baseline="30000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33’, nghiên không đổi phương</a:t>
            </a:r>
            <a:endParaRPr b="1"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371832" y="228600"/>
            <a:ext cx="80954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Chuyển động của Trái Đất quanh Mặt Trời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sadf.JPG" id="153" name="Google Shape;1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34" y="807422"/>
            <a:ext cx="7482866" cy="8689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8"/>
          <p:cNvGrpSpPr/>
          <p:nvPr/>
        </p:nvGrpSpPr>
        <p:grpSpPr>
          <a:xfrm>
            <a:off x="705231" y="1676400"/>
            <a:ext cx="7386483" cy="5105400"/>
            <a:chOff x="538317" y="1219200"/>
            <a:chExt cx="7919883" cy="5614219"/>
          </a:xfrm>
        </p:grpSpPr>
        <p:pic>
          <p:nvPicPr>
            <p:cNvPr descr="bonmua2" id="155" name="Google Shape;155;p8"/>
            <p:cNvPicPr preferRelativeResize="0"/>
            <p:nvPr/>
          </p:nvPicPr>
          <p:blipFill rotWithShape="1">
            <a:blip r:embed="rId4">
              <a:alphaModFix/>
            </a:blip>
            <a:srcRect b="4830" l="3368" r="4652" t="5900"/>
            <a:stretch/>
          </p:blipFill>
          <p:spPr>
            <a:xfrm>
              <a:off x="538317" y="1219200"/>
              <a:ext cx="7919883" cy="5614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Purple mesh" id="156" name="Google Shape;156;p8"/>
            <p:cNvSpPr txBox="1"/>
            <p:nvPr/>
          </p:nvSpPr>
          <p:spPr>
            <a:xfrm>
              <a:off x="1566763" y="3564797"/>
              <a:ext cx="2927604" cy="369332"/>
            </a:xfrm>
            <a:prstGeom prst="rect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CC"/>
                  </a:solidFill>
                  <a:latin typeface="Calibri"/>
                  <a:ea typeface="Calibri"/>
                  <a:cs typeface="Calibri"/>
                  <a:sym typeface="Calibri"/>
                </a:rPr>
                <a:t>Mùa xuân</a:t>
              </a:r>
              <a:endParaRPr/>
            </a:p>
          </p:txBody>
        </p:sp>
        <p:sp>
          <p:nvSpPr>
            <p:cNvPr descr="Purple mesh" id="157" name="Google Shape;157;p8"/>
            <p:cNvSpPr txBox="1"/>
            <p:nvPr/>
          </p:nvSpPr>
          <p:spPr>
            <a:xfrm>
              <a:off x="4606948" y="3578198"/>
              <a:ext cx="2927604" cy="369332"/>
            </a:xfrm>
            <a:prstGeom prst="rect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CC"/>
                  </a:solidFill>
                  <a:latin typeface="Calibri"/>
                  <a:ea typeface="Calibri"/>
                  <a:cs typeface="Calibri"/>
                  <a:sym typeface="Calibri"/>
                </a:rPr>
                <a:t>Mùa hạ</a:t>
              </a:r>
              <a:endParaRPr/>
            </a:p>
          </p:txBody>
        </p:sp>
        <p:sp>
          <p:nvSpPr>
            <p:cNvPr descr="Purple mesh" id="158" name="Google Shape;158;p8"/>
            <p:cNvSpPr txBox="1"/>
            <p:nvPr/>
          </p:nvSpPr>
          <p:spPr>
            <a:xfrm>
              <a:off x="4601836" y="6348372"/>
              <a:ext cx="2927604" cy="369332"/>
            </a:xfrm>
            <a:prstGeom prst="rect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CC"/>
                  </a:solidFill>
                  <a:latin typeface="Calibri"/>
                  <a:ea typeface="Calibri"/>
                  <a:cs typeface="Calibri"/>
                  <a:sym typeface="Calibri"/>
                </a:rPr>
                <a:t>Mùa thu</a:t>
              </a:r>
              <a:endParaRPr/>
            </a:p>
          </p:txBody>
        </p:sp>
        <p:sp>
          <p:nvSpPr>
            <p:cNvPr descr="Purple mesh" id="159" name="Google Shape;159;p8"/>
            <p:cNvSpPr txBox="1"/>
            <p:nvPr/>
          </p:nvSpPr>
          <p:spPr>
            <a:xfrm>
              <a:off x="1567197" y="6348372"/>
              <a:ext cx="2927604" cy="369332"/>
            </a:xfrm>
            <a:prstGeom prst="rect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CC"/>
                  </a:solidFill>
                  <a:latin typeface="Calibri"/>
                  <a:ea typeface="Calibri"/>
                  <a:cs typeface="Calibri"/>
                  <a:sym typeface="Calibri"/>
                </a:rPr>
                <a:t>Mùa đông</a:t>
              </a:r>
              <a:endParaRPr/>
            </a:p>
          </p:txBody>
        </p:sp>
      </p:grpSp>
      <p:sp>
        <p:nvSpPr>
          <p:cNvPr id="160" name="Google Shape;160;p8"/>
          <p:cNvSpPr/>
          <p:nvPr/>
        </p:nvSpPr>
        <p:spPr>
          <a:xfrm>
            <a:off x="76200" y="71735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Hệ quả chuyển động quanh Mặt Trời của Trái Đất 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105228" y="413658"/>
            <a:ext cx="30951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Hiện tượng mùa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9"/>
          <p:cNvGrpSpPr/>
          <p:nvPr/>
        </p:nvGrpSpPr>
        <p:grpSpPr>
          <a:xfrm>
            <a:off x="653142" y="677090"/>
            <a:ext cx="7848600" cy="3688378"/>
            <a:chOff x="1295400" y="1137838"/>
            <a:chExt cx="6719722" cy="3053162"/>
          </a:xfrm>
        </p:grpSpPr>
        <p:pic>
          <p:nvPicPr>
            <p:cNvPr descr="C:\Users\ADMIN\Desktop\2.JPG" id="167" name="Google Shape;167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95400" y="1143000"/>
              <a:ext cx="6719722" cy="30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ADMIN\Desktop\2.JPG" id="168" name="Google Shape;168;p9"/>
            <p:cNvPicPr preferRelativeResize="0"/>
            <p:nvPr/>
          </p:nvPicPr>
          <p:blipFill rotWithShape="1">
            <a:blip r:embed="rId3">
              <a:alphaModFix/>
            </a:blip>
            <a:srcRect b="79113" l="0" r="79625" t="9273"/>
            <a:stretch/>
          </p:blipFill>
          <p:spPr>
            <a:xfrm>
              <a:off x="1318260" y="1137838"/>
              <a:ext cx="1369142" cy="3539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:\Users\ADMIN\Desktop\3.JPG" id="169" name="Google Shape;169;p9"/>
          <p:cNvPicPr preferRelativeResize="0"/>
          <p:nvPr/>
        </p:nvPicPr>
        <p:blipFill rotWithShape="1">
          <a:blip r:embed="rId4">
            <a:alphaModFix/>
          </a:blip>
          <a:srcRect b="66550" l="0" r="82123" t="0"/>
          <a:stretch/>
        </p:blipFill>
        <p:spPr>
          <a:xfrm>
            <a:off x="210456" y="3875313"/>
            <a:ext cx="1404257" cy="1045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3.JPG" id="170" name="Google Shape;170;p9"/>
          <p:cNvPicPr preferRelativeResize="0"/>
          <p:nvPr/>
        </p:nvPicPr>
        <p:blipFill rotWithShape="1">
          <a:blip r:embed="rId5">
            <a:alphaModFix/>
          </a:blip>
          <a:srcRect b="16158" l="0" r="0" t="32636"/>
          <a:stretch/>
        </p:blipFill>
        <p:spPr>
          <a:xfrm>
            <a:off x="329162" y="4572000"/>
            <a:ext cx="8496560" cy="173034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9"/>
          <p:cNvSpPr txBox="1"/>
          <p:nvPr/>
        </p:nvSpPr>
        <p:spPr>
          <a:xfrm>
            <a:off x="183316" y="87972"/>
            <a:ext cx="71809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Hệ quả chuyển động quanh Mặt Trời của Trái Đất </a:t>
            </a:r>
            <a:endParaRPr b="1"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210456" y="452493"/>
            <a:ext cx="27395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Hiện tượng mùa</a:t>
            </a:r>
            <a:endParaRPr b="1"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2021-08-09T09:16:11Z</dcterms:created>
  <dc:creator>ADMIN</dc:creator>
</cp:coreProperties>
</file>