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sldIdLst>
    <p:sldId id="281" r:id="rId4"/>
    <p:sldId id="284" r:id="rId5"/>
    <p:sldId id="269" r:id="rId6"/>
    <p:sldId id="273" r:id="rId7"/>
    <p:sldId id="274" r:id="rId8"/>
    <p:sldId id="278" r:id="rId9"/>
    <p:sldId id="277" r:id="rId10"/>
    <p:sldId id="297" r:id="rId11"/>
    <p:sldId id="307" r:id="rId12"/>
    <p:sldId id="299" r:id="rId13"/>
    <p:sldId id="300" r:id="rId14"/>
    <p:sldId id="294" r:id="rId15"/>
    <p:sldId id="309" r:id="rId16"/>
    <p:sldId id="301" r:id="rId17"/>
    <p:sldId id="302" r:id="rId18"/>
    <p:sldId id="287" r:id="rId19"/>
    <p:sldId id="304" r:id="rId20"/>
    <p:sldId id="305" r:id="rId21"/>
    <p:sldId id="280" r:id="rId22"/>
    <p:sldId id="306" r:id="rId23"/>
    <p:sldId id="291" r:id="rId24"/>
    <p:sldId id="293" r:id="rId25"/>
    <p:sldId id="310" r:id="rId26"/>
    <p:sldId id="292" r:id="rId27"/>
    <p:sldId id="303" r:id="rId28"/>
  </p:sldIdLst>
  <p:sldSz cx="9906000" cy="6858000" type="A4"/>
  <p:notesSz cx="6858000" cy="9144000"/>
  <p:embeddedFontLst>
    <p:embeddedFont>
      <p:font typeface=".VnTime" panose="020B7200000000000000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230"/>
    <a:srgbClr val="E6E6E6"/>
    <a:srgbClr val="30CFCD"/>
    <a:srgbClr val="0E73B7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62" y="66"/>
      </p:cViewPr>
      <p:guideLst>
        <p:guide orient="horz" pos="2160"/>
        <p:guide pos="384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3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40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57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82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9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5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5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44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44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3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40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41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58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80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1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8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600206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1600206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13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9" y="1535113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9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15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96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82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57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82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6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60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88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04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74654"/>
            <a:ext cx="2971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74654"/>
            <a:ext cx="87503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7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9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5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5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44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44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6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69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6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6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69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6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66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7.gif"/><Relationship Id="rId5" Type="http://schemas.openxmlformats.org/officeDocument/2006/relationships/image" Target="../media/image5.png"/><Relationship Id="rId10" Type="http://schemas.openxmlformats.org/officeDocument/2006/relationships/image" Target="../media/image6.gif"/><Relationship Id="rId4" Type="http://schemas.openxmlformats.org/officeDocument/2006/relationships/image" Target="../media/image4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778" y="300410"/>
            <a:ext cx="797779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CHUYỂN ĐỘNG TỰ QUAY QUANH TRỤC CỦA TRÁI ĐẤT VÀ HỆ QUẢ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70" y="1790905"/>
            <a:ext cx="6549390" cy="40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83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5" name="Rectangle 4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196" name="Picture 47" descr="A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228" y="-14285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46319" y="609600"/>
            <a:ext cx="4039298" cy="5029200"/>
            <a:chOff x="1610" y="482"/>
            <a:chExt cx="2449" cy="3356"/>
          </a:xfrm>
        </p:grpSpPr>
        <p:sp>
          <p:nvSpPr>
            <p:cNvPr id="8207" name="Line 3"/>
            <p:cNvSpPr>
              <a:spLocks noChangeShapeType="1"/>
            </p:cNvSpPr>
            <p:nvPr/>
          </p:nvSpPr>
          <p:spPr bwMode="auto">
            <a:xfrm flipH="1">
              <a:off x="2200" y="482"/>
              <a:ext cx="1134" cy="33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8208" name="Picture 4" descr="EARTH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10" y="935"/>
              <a:ext cx="2449" cy="2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79" name="Arc 59"/>
          <p:cNvSpPr>
            <a:spLocks/>
          </p:cNvSpPr>
          <p:nvPr/>
        </p:nvSpPr>
        <p:spPr bwMode="auto">
          <a:xfrm rot="-2932993" flipH="1" flipV="1">
            <a:off x="3732875" y="1195257"/>
            <a:ext cx="1095375" cy="2851414"/>
          </a:xfrm>
          <a:custGeom>
            <a:avLst/>
            <a:gdLst>
              <a:gd name="T0" fmla="*/ 2147483647 w 31082"/>
              <a:gd name="T1" fmla="*/ 0 h 36330"/>
              <a:gd name="T2" fmla="*/ 0 w 31082"/>
              <a:gd name="T3" fmla="*/ 2147483647 h 36330"/>
              <a:gd name="T4" fmla="*/ 2147483647 w 31082"/>
              <a:gd name="T5" fmla="*/ 2147483647 h 36330"/>
              <a:gd name="T6" fmla="*/ 0 60000 65536"/>
              <a:gd name="T7" fmla="*/ 0 60000 65536"/>
              <a:gd name="T8" fmla="*/ 0 60000 65536"/>
              <a:gd name="T9" fmla="*/ 0 w 31082"/>
              <a:gd name="T10" fmla="*/ 0 h 36330"/>
              <a:gd name="T11" fmla="*/ 31082 w 31082"/>
              <a:gd name="T12" fmla="*/ 36330 h 36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082" h="36330" fill="none" extrusionOk="0">
                <a:moveTo>
                  <a:pt x="25280" y="-1"/>
                </a:moveTo>
                <a:cubicBezTo>
                  <a:pt x="29008" y="3998"/>
                  <a:pt x="31082" y="9262"/>
                  <a:pt x="31082" y="14730"/>
                </a:cubicBezTo>
                <a:cubicBezTo>
                  <a:pt x="31082" y="26659"/>
                  <a:pt x="21411" y="36330"/>
                  <a:pt x="9482" y="36330"/>
                </a:cubicBezTo>
                <a:cubicBezTo>
                  <a:pt x="6195" y="36330"/>
                  <a:pt x="2952" y="35580"/>
                  <a:pt x="-1" y="34137"/>
                </a:cubicBezTo>
              </a:path>
              <a:path w="31082" h="36330" stroke="0" extrusionOk="0">
                <a:moveTo>
                  <a:pt x="25280" y="-1"/>
                </a:moveTo>
                <a:cubicBezTo>
                  <a:pt x="29008" y="3998"/>
                  <a:pt x="31082" y="9262"/>
                  <a:pt x="31082" y="14730"/>
                </a:cubicBezTo>
                <a:cubicBezTo>
                  <a:pt x="31082" y="26659"/>
                  <a:pt x="21411" y="36330"/>
                  <a:pt x="9482" y="36330"/>
                </a:cubicBezTo>
                <a:cubicBezTo>
                  <a:pt x="6195" y="36330"/>
                  <a:pt x="2952" y="35580"/>
                  <a:pt x="-1" y="34137"/>
                </a:cubicBezTo>
                <a:lnTo>
                  <a:pt x="9482" y="14730"/>
                </a:lnTo>
                <a:close/>
              </a:path>
            </a:pathLst>
          </a:custGeom>
          <a:noFill/>
          <a:ln w="8255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780" name="Arc 60"/>
          <p:cNvSpPr>
            <a:spLocks/>
          </p:cNvSpPr>
          <p:nvPr/>
        </p:nvSpPr>
        <p:spPr bwMode="auto">
          <a:xfrm rot="-2703379" flipH="1" flipV="1">
            <a:off x="3061958" y="1696708"/>
            <a:ext cx="1008062" cy="2774024"/>
          </a:xfrm>
          <a:custGeom>
            <a:avLst/>
            <a:gdLst>
              <a:gd name="T0" fmla="*/ 2147483647 w 31614"/>
              <a:gd name="T1" fmla="*/ 0 h 36330"/>
              <a:gd name="T2" fmla="*/ 0 w 31614"/>
              <a:gd name="T3" fmla="*/ 2147483647 h 36330"/>
              <a:gd name="T4" fmla="*/ 2147483647 w 31614"/>
              <a:gd name="T5" fmla="*/ 2147483647 h 36330"/>
              <a:gd name="T6" fmla="*/ 0 60000 65536"/>
              <a:gd name="T7" fmla="*/ 0 60000 65536"/>
              <a:gd name="T8" fmla="*/ 0 60000 65536"/>
              <a:gd name="T9" fmla="*/ 0 w 31614"/>
              <a:gd name="T10" fmla="*/ 0 h 36330"/>
              <a:gd name="T11" fmla="*/ 31614 w 31614"/>
              <a:gd name="T12" fmla="*/ 36330 h 36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614" h="36330" fill="none" extrusionOk="0">
                <a:moveTo>
                  <a:pt x="25812" y="-1"/>
                </a:moveTo>
                <a:cubicBezTo>
                  <a:pt x="29540" y="3998"/>
                  <a:pt x="31614" y="9262"/>
                  <a:pt x="31614" y="14730"/>
                </a:cubicBezTo>
                <a:cubicBezTo>
                  <a:pt x="31614" y="26659"/>
                  <a:pt x="21943" y="36330"/>
                  <a:pt x="10014" y="36330"/>
                </a:cubicBezTo>
                <a:cubicBezTo>
                  <a:pt x="6526" y="36330"/>
                  <a:pt x="3090" y="35485"/>
                  <a:pt x="0" y="33868"/>
                </a:cubicBezTo>
              </a:path>
              <a:path w="31614" h="36330" stroke="0" extrusionOk="0">
                <a:moveTo>
                  <a:pt x="25812" y="-1"/>
                </a:moveTo>
                <a:cubicBezTo>
                  <a:pt x="29540" y="3998"/>
                  <a:pt x="31614" y="9262"/>
                  <a:pt x="31614" y="14730"/>
                </a:cubicBezTo>
                <a:cubicBezTo>
                  <a:pt x="31614" y="26659"/>
                  <a:pt x="21943" y="36330"/>
                  <a:pt x="10014" y="36330"/>
                </a:cubicBezTo>
                <a:cubicBezTo>
                  <a:pt x="6526" y="36330"/>
                  <a:pt x="3090" y="35485"/>
                  <a:pt x="0" y="33868"/>
                </a:cubicBezTo>
                <a:lnTo>
                  <a:pt x="10014" y="14730"/>
                </a:lnTo>
                <a:close/>
              </a:path>
            </a:pathLst>
          </a:custGeom>
          <a:noFill/>
          <a:ln w="8255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781" name="Line 61"/>
          <p:cNvSpPr>
            <a:spLocks noChangeShapeType="1"/>
          </p:cNvSpPr>
          <p:nvPr/>
        </p:nvSpPr>
        <p:spPr bwMode="auto">
          <a:xfrm>
            <a:off x="3136900" y="5562600"/>
            <a:ext cx="51181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82" name="Text Box 62"/>
          <p:cNvSpPr txBox="1">
            <a:spLocks noChangeArrowheads="1"/>
          </p:cNvSpPr>
          <p:nvPr/>
        </p:nvSpPr>
        <p:spPr bwMode="auto">
          <a:xfrm>
            <a:off x="6026150" y="5562600"/>
            <a:ext cx="2971800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 PHẲNG QUỸ ĐẠO</a:t>
            </a:r>
          </a:p>
        </p:txBody>
      </p:sp>
      <p:sp>
        <p:nvSpPr>
          <p:cNvPr id="30783" name="Freeform 63"/>
          <p:cNvSpPr>
            <a:spLocks/>
          </p:cNvSpPr>
          <p:nvPr/>
        </p:nvSpPr>
        <p:spPr bwMode="auto">
          <a:xfrm>
            <a:off x="3950362" y="5206187"/>
            <a:ext cx="330200" cy="381000"/>
          </a:xfrm>
          <a:custGeom>
            <a:avLst/>
            <a:gdLst>
              <a:gd name="T0" fmla="*/ 0 w 152"/>
              <a:gd name="T1" fmla="*/ 0 h 240"/>
              <a:gd name="T2" fmla="*/ 2147483647 w 152"/>
              <a:gd name="T3" fmla="*/ 2147483647 h 240"/>
              <a:gd name="T4" fmla="*/ 2147483647 w 152"/>
              <a:gd name="T5" fmla="*/ 2147483647 h 240"/>
              <a:gd name="T6" fmla="*/ 2147483647 w 152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152"/>
              <a:gd name="T13" fmla="*/ 0 h 240"/>
              <a:gd name="T14" fmla="*/ 152 w 152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" h="240">
                <a:moveTo>
                  <a:pt x="0" y="0"/>
                </a:moveTo>
                <a:cubicBezTo>
                  <a:pt x="36" y="12"/>
                  <a:pt x="72" y="24"/>
                  <a:pt x="96" y="48"/>
                </a:cubicBezTo>
                <a:cubicBezTo>
                  <a:pt x="120" y="72"/>
                  <a:pt x="136" y="112"/>
                  <a:pt x="144" y="144"/>
                </a:cubicBezTo>
                <a:cubicBezTo>
                  <a:pt x="152" y="176"/>
                  <a:pt x="148" y="208"/>
                  <a:pt x="144" y="24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784" name="Line 64"/>
          <p:cNvSpPr>
            <a:spLocks noChangeShapeType="1"/>
          </p:cNvSpPr>
          <p:nvPr/>
        </p:nvSpPr>
        <p:spPr bwMode="auto">
          <a:xfrm flipV="1">
            <a:off x="4264271" y="4215584"/>
            <a:ext cx="2916936" cy="108303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85" name="Text Box 65"/>
          <p:cNvSpPr txBox="1">
            <a:spLocks noChangeArrowheads="1"/>
          </p:cNvSpPr>
          <p:nvPr/>
        </p:nvSpPr>
        <p:spPr bwMode="auto">
          <a:xfrm>
            <a:off x="7181850" y="3863976"/>
            <a:ext cx="1403350" cy="5909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b="1">
                <a:solidFill>
                  <a:srgbClr val="FFFF00"/>
                </a:solidFill>
                <a:latin typeface=".VnTime" pitchFamily="34" charset="0"/>
              </a:rPr>
              <a:t> 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66</a:t>
            </a:r>
            <a:r>
              <a:rPr lang="en-US" b="1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33’</a:t>
            </a:r>
          </a:p>
        </p:txBody>
      </p:sp>
      <p:sp>
        <p:nvSpPr>
          <p:cNvPr id="8205" name="Text Box 68"/>
          <p:cNvSpPr txBox="1">
            <a:spLocks noChangeArrowheads="1"/>
          </p:cNvSpPr>
          <p:nvPr/>
        </p:nvSpPr>
        <p:spPr bwMode="auto">
          <a:xfrm>
            <a:off x="1568450" y="2133602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</a:p>
        </p:txBody>
      </p:sp>
      <p:sp>
        <p:nvSpPr>
          <p:cNvPr id="8206" name="Text Box 69"/>
          <p:cNvSpPr txBox="1">
            <a:spLocks noChangeArrowheads="1"/>
          </p:cNvSpPr>
          <p:nvPr/>
        </p:nvSpPr>
        <p:spPr bwMode="auto">
          <a:xfrm>
            <a:off x="7264400" y="3048002"/>
            <a:ext cx="1155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</a:p>
        </p:txBody>
      </p:sp>
    </p:spTree>
    <p:extLst>
      <p:ext uri="{BB962C8B-B14F-4D97-AF65-F5344CB8AC3E}">
        <p14:creationId xmlns:p14="http://schemas.microsoft.com/office/powerpoint/2010/main" val="314146161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7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307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307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3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30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9" grpId="0" animBg="1"/>
      <p:bldP spid="30780" grpId="0" animBg="1"/>
      <p:bldP spid="30781" grpId="0" animBg="1"/>
      <p:bldP spid="30782" grpId="0" animBg="1"/>
      <p:bldP spid="30783" grpId="0" animBg="1"/>
      <p:bldP spid="30784" grpId="0" animBg="1"/>
      <p:bldP spid="307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68" y="1576243"/>
            <a:ext cx="9025556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 Đất tự quay quanh một trục tưởng tượng.</a:t>
            </a:r>
          </a:p>
          <a:p>
            <a:pPr>
              <a:buFontTx/>
              <a:buChar char="-"/>
            </a:pPr>
            <a:r>
              <a:rPr 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 tự quay là từ Tây sang Đông.</a:t>
            </a:r>
          </a:p>
          <a:p>
            <a:pPr>
              <a:buFontTx/>
              <a:buChar char="-"/>
            </a:pPr>
            <a:r>
              <a:rPr 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 gian quay 1 vòng quanh trục là 24 giờ.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3333" y="222627"/>
            <a:ext cx="8543925" cy="1325563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Chuyển động tự quay quanh trục</a:t>
            </a:r>
          </a:p>
        </p:txBody>
      </p:sp>
    </p:spTree>
    <p:extLst>
      <p:ext uri="{BB962C8B-B14F-4D97-AF65-F5344CB8AC3E}">
        <p14:creationId xmlns:p14="http://schemas.microsoft.com/office/powerpoint/2010/main" val="166926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Hệ quả chuyển động tự quay quanh trục của Trái Đất.</a:t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931" y="1545464"/>
            <a:ext cx="8857283" cy="42277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</a:t>
            </a:r>
          </a:p>
          <a:p>
            <a:pPr marL="0" indent="0">
              <a:buNone/>
            </a:pPr>
            <a:r>
              <a:rPr lang="nl-NL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mục II phần 1, quan sát hình 6.1 và 6.2 cho biết: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điểm A có phải luôn là ban ngày và vị trí điểm B có phải luôn là ban đêm không? Tại sao?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43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8C146-4C3E-4AB6-B2F0-7158D3EDF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ĐỊA LÍ 6] Chuyển động tự quay quanh trục của Trái Đất">
            <a:hlinkClick r:id="" action="ppaction://media"/>
            <a:extLst>
              <a:ext uri="{FF2B5EF4-FFF2-40B4-BE49-F238E27FC236}">
                <a16:creationId xmlns:a16="http://schemas.microsoft.com/office/drawing/2014/main" id="{94B913CD-6D5D-4BFD-A08B-BAFA8533AE1E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0151" y="90152"/>
            <a:ext cx="10807048" cy="607882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19A689-9A55-465D-A483-AAF3EFC3F8E8}"/>
              </a:ext>
            </a:extLst>
          </p:cNvPr>
          <p:cNvSpPr txBox="1"/>
          <p:nvPr/>
        </p:nvSpPr>
        <p:spPr>
          <a:xfrm>
            <a:off x="7637171" y="4008890"/>
            <a:ext cx="1122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ĐÔNG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7C89FD-AEA3-4529-A7F9-9A1ABEE0E063}"/>
              </a:ext>
            </a:extLst>
          </p:cNvPr>
          <p:cNvSpPr txBox="1"/>
          <p:nvPr/>
        </p:nvSpPr>
        <p:spPr>
          <a:xfrm>
            <a:off x="1429555" y="1561903"/>
            <a:ext cx="709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TÂY</a:t>
            </a:r>
          </a:p>
        </p:txBody>
      </p:sp>
    </p:spTree>
    <p:extLst>
      <p:ext uri="{BB962C8B-B14F-4D97-AF65-F5344CB8AC3E}">
        <p14:creationId xmlns:p14="http://schemas.microsoft.com/office/powerpoint/2010/main" val="37106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253" y="1528742"/>
            <a:ext cx="8977313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</a:rPr>
              <a:t>Trái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Đất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dạng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hình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cầu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nên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Mặt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chỉ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chiếu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sáng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được</a:t>
            </a:r>
            <a:r>
              <a:rPr lang="en-US" sz="3600" b="1" dirty="0">
                <a:solidFill>
                  <a:srgbClr val="002060"/>
                </a:solidFill>
              </a:rPr>
              <a:t> 1 </a:t>
            </a:r>
            <a:r>
              <a:rPr lang="en-US" sz="3600" b="1" dirty="0" err="1">
                <a:solidFill>
                  <a:srgbClr val="002060"/>
                </a:solidFill>
              </a:rPr>
              <a:t>nửa</a:t>
            </a:r>
            <a:r>
              <a:rPr lang="en-US" sz="3600" b="1" dirty="0">
                <a:solidFill>
                  <a:srgbClr val="002060"/>
                </a:solidFill>
              </a:rPr>
              <a:t>. </a:t>
            </a:r>
            <a:r>
              <a:rPr lang="en-US" sz="3600" b="1" dirty="0" err="1">
                <a:solidFill>
                  <a:srgbClr val="002060"/>
                </a:solidFill>
              </a:rPr>
              <a:t>Nửa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chiếu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sáng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ngày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nửa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chiếu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sáng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đêm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</a:rPr>
              <a:t>Do </a:t>
            </a:r>
            <a:r>
              <a:rPr lang="en-US" sz="3600" b="1" dirty="0" err="1">
                <a:solidFill>
                  <a:srgbClr val="002060"/>
                </a:solidFill>
              </a:rPr>
              <a:t>Trái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Đất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tự</a:t>
            </a:r>
            <a:r>
              <a:rPr lang="en-US" sz="3600" b="1" dirty="0">
                <a:solidFill>
                  <a:srgbClr val="002060"/>
                </a:solidFill>
              </a:rPr>
              <a:t> quay </a:t>
            </a:r>
            <a:r>
              <a:rPr lang="en-US" sz="3600" b="1" dirty="0" err="1">
                <a:solidFill>
                  <a:srgbClr val="002060"/>
                </a:solidFill>
              </a:rPr>
              <a:t>quanh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trục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nên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mọi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trên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bề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mặt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Đất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đều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lần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lượt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ngày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đêm</a:t>
            </a:r>
            <a:r>
              <a:rPr lang="en-US" sz="3600" b="1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Hệ quả chuyển động tự quay quanh trục của Trái Đất.</a:t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83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1061" y="353146"/>
            <a:ext cx="854392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Giờ trên Trái Đất</a:t>
            </a:r>
            <a:endParaRPr lang="en-US" sz="32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3813" y="779951"/>
            <a:ext cx="3782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a typeface="Calibri" pitchFamily="34" charset="0"/>
              </a:rPr>
              <a:t>HOẠT ĐỘNG NHÓM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1306" y="1258508"/>
            <a:ext cx="9050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II. 2,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6.4: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02621" y="2161309"/>
            <a:ext cx="42663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0" hangingPunct="0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Bề mặt Trái Đất được chia làm bao nhiêu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giờ? Mỗi múi giờ rộng bao nhiêu độ kinh tuyến?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1060" y="4165302"/>
            <a:ext cx="43378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0" hangingPunct="0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Khu vực giờ số 0 có điểm gì đặc biệt?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Việt Nam ở khu vực giờ thứ mấy? Múi giờ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ó sớm hay muộn hơn giờ GMT?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84468" y="2161309"/>
            <a:ext cx="4639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0" hangingPunct="0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 biết một số quốc gia sử dụng giờ của nhiều khu vực.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2400" b="1" dirty="0">
                <a:latin typeface="Times New Roman" pitchFamily="18" charset="0"/>
                <a:cs typeface="Times New Roman" pitchFamily="18" charset="0"/>
              </a:rPr>
              <a:t>Kể tên một số quốc gia sử dụng cùng khu vực giờ với Việt Nam.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84453" y="4165302"/>
            <a:ext cx="4639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0" hangingPunct="0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 khu vực giờ gốc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(giờ GMT) là 12h thì Việt Nam và To-ki-ô là mấy giờ?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448D0D0-5593-476D-B5A5-B0E8D3021407}"/>
              </a:ext>
            </a:extLst>
          </p:cNvPr>
          <p:cNvCxnSpPr/>
          <p:nvPr/>
        </p:nvCxnSpPr>
        <p:spPr>
          <a:xfrm>
            <a:off x="4468969" y="2161309"/>
            <a:ext cx="0" cy="43038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C9EBEE-FFA7-4F4E-BD03-38C93474E53C}"/>
              </a:ext>
            </a:extLst>
          </p:cNvPr>
          <p:cNvCxnSpPr/>
          <p:nvPr/>
        </p:nvCxnSpPr>
        <p:spPr>
          <a:xfrm>
            <a:off x="202622" y="4165302"/>
            <a:ext cx="92491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507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7854" r="5421" b="4144"/>
          <a:stretch/>
        </p:blipFill>
        <p:spPr>
          <a:xfrm>
            <a:off x="0" y="771896"/>
            <a:ext cx="9871862" cy="5866410"/>
          </a:xfrm>
        </p:spPr>
      </p:pic>
      <p:sp>
        <p:nvSpPr>
          <p:cNvPr id="5" name="Rectangle 4"/>
          <p:cNvSpPr/>
          <p:nvPr/>
        </p:nvSpPr>
        <p:spPr>
          <a:xfrm>
            <a:off x="456615" y="275453"/>
            <a:ext cx="4012354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914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750"/>
            <a:ext cx="9687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0" hangingPunct="0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Bề mặt Trái Đất được chia làm bao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Mỗi múi giờ rộng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422093"/>
            <a:ext cx="94846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0" hangingPunct="0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Khu vực giờ số 0 có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qua.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Việt Nam ở khu vực giờ thứ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Múi giờ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ó sớm hơn giờ GMT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110501"/>
            <a:ext cx="96872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0" hangingPunct="0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ột số quốc gia sử dụng giờ của nhiều khu vực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Nga (5,6,7,8),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(-4,-5,-6)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Kể tên một số quốc gia sử dụng cùng khu vực giờ với Việt Nam: Nga.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206615"/>
            <a:ext cx="9687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E4323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u="sng" dirty="0">
                <a:solidFill>
                  <a:srgbClr val="E4323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800" b="1" dirty="0">
                <a:solidFill>
                  <a:srgbClr val="E4323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0" hangingPunct="0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 khu vực giờ gốc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(giờ GMT) là 12h thì Việt Nam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19h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và To-ki-ô là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21h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8568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036" y="1267484"/>
            <a:ext cx="8543925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Trái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Đất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được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chia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làm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24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khu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vực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giờ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gọi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múi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giờ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).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Múi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giờ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đường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kinh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tuyến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gốc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đi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qua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gọi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múi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giờ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gốc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Giờ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tính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theo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múi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giờ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gốc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gọi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giờ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quốc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tế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GMT).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Việt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Nam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nằm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ở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múi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giờ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thứ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7.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7277" y="115747"/>
            <a:ext cx="8543925" cy="1325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Giờ trên Trái Đất</a:t>
            </a:r>
            <a:endParaRPr lang="en-US" sz="32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37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9" t="23930" r="10876" b="12208"/>
          <a:stretch/>
        </p:blipFill>
        <p:spPr>
          <a:xfrm>
            <a:off x="3930732" y="1855097"/>
            <a:ext cx="5631132" cy="4005677"/>
          </a:xfrm>
        </p:spPr>
      </p:pic>
      <p:sp>
        <p:nvSpPr>
          <p:cNvPr id="5" name="Rectangle 4"/>
          <p:cNvSpPr/>
          <p:nvPr/>
        </p:nvSpPr>
        <p:spPr>
          <a:xfrm>
            <a:off x="647661" y="243372"/>
            <a:ext cx="8717451" cy="9832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Sự lệch hướng chuyển động của các vật thể di chuyển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trên bề mặt Trái Đất.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013" y="1413164"/>
            <a:ext cx="378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90994" y="1595779"/>
            <a:ext cx="3739738" cy="4524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vi-VN" sz="2400" i="1" dirty="0">
                <a:solidFill>
                  <a:srgbClr val="000000"/>
                </a:solidFill>
                <a:ea typeface="Calibri" pitchFamily="34" charset="0"/>
              </a:rPr>
              <a:t>- </a:t>
            </a:r>
            <a:r>
              <a:rPr lang="vi-VN" sz="2400" i="1" dirty="0">
                <a:solidFill>
                  <a:srgbClr val="0000FF"/>
                </a:solidFill>
                <a:ea typeface="Calibri" pitchFamily="34" charset="0"/>
              </a:rPr>
              <a:t>Ở bán cầu Bắc: </a:t>
            </a:r>
            <a:endParaRPr lang="en-US" sz="2400" dirty="0">
              <a:solidFill>
                <a:srgbClr val="0000FF"/>
              </a:solidFill>
              <a:ea typeface="Calibri" pitchFamily="34" charset="0"/>
            </a:endParaRPr>
          </a:p>
          <a:p>
            <a:pPr algn="just" eaLnBrk="0" hangingPunct="0"/>
            <a:r>
              <a:rPr lang="vi-VN" sz="2400" dirty="0">
                <a:solidFill>
                  <a:srgbClr val="000000"/>
                </a:solidFill>
                <a:ea typeface="Calibri" pitchFamily="34" charset="0"/>
              </a:rPr>
              <a:t>+ A di chuyển đến B lệch về phía bên......................</a:t>
            </a:r>
            <a:endParaRPr lang="en-US" sz="2400" dirty="0"/>
          </a:p>
          <a:p>
            <a:pPr algn="just" eaLnBrk="0" hangingPunct="0"/>
            <a:r>
              <a:rPr lang="vi-VN" sz="2400" dirty="0">
                <a:solidFill>
                  <a:srgbClr val="000000"/>
                </a:solidFill>
                <a:cs typeface="Calibri" pitchFamily="34" charset="0"/>
              </a:rPr>
              <a:t>+ C di chuyển đến D lệch về phía bên. ..................</a:t>
            </a:r>
            <a:endParaRPr lang="en-US" sz="2400" dirty="0"/>
          </a:p>
          <a:p>
            <a:pPr algn="just" eaLnBrk="0" hangingPunct="0"/>
            <a:r>
              <a:rPr lang="vi-VN" sz="2400" i="1" dirty="0">
                <a:solidFill>
                  <a:srgbClr val="000000"/>
                </a:solidFill>
                <a:cs typeface="Calibri" pitchFamily="34" charset="0"/>
              </a:rPr>
              <a:t>- </a:t>
            </a:r>
            <a:r>
              <a:rPr lang="vi-VN" sz="2400" i="1" dirty="0">
                <a:solidFill>
                  <a:srgbClr val="0000FF"/>
                </a:solidFill>
                <a:cs typeface="Calibri" pitchFamily="34" charset="0"/>
              </a:rPr>
              <a:t>Ở bán cầu Nam</a:t>
            </a:r>
            <a:r>
              <a:rPr lang="vi-VN" sz="2400" i="1" dirty="0">
                <a:solidFill>
                  <a:srgbClr val="000000"/>
                </a:solidFill>
                <a:cs typeface="Calibri" pitchFamily="34" charset="0"/>
              </a:rPr>
              <a:t>: </a:t>
            </a:r>
            <a:endParaRPr lang="en-US" sz="2400" dirty="0"/>
          </a:p>
          <a:p>
            <a:pPr algn="just" eaLnBrk="0" hangingPunct="0"/>
            <a:r>
              <a:rPr lang="vi-VN" sz="2400" dirty="0">
                <a:solidFill>
                  <a:srgbClr val="000000"/>
                </a:solidFill>
                <a:cs typeface="Calibri" pitchFamily="34" charset="0"/>
              </a:rPr>
              <a:t>+ O di chuyển đến P lệch về phía bên.............................</a:t>
            </a:r>
            <a:endParaRPr lang="en-US" sz="2400" dirty="0"/>
          </a:p>
          <a:p>
            <a:pPr algn="just" eaLnBrk="0" hangingPunct="0"/>
            <a:r>
              <a:rPr lang="vi-VN" sz="2400" dirty="0">
                <a:solidFill>
                  <a:srgbClr val="000000"/>
                </a:solidFill>
                <a:cs typeface="Calibri" pitchFamily="34" charset="0"/>
              </a:rPr>
              <a:t>+ M di chuyển đến N lệch về phía bên ............................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9959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9905999" cy="7301132"/>
          </a:xfrm>
        </p:spPr>
      </p:pic>
    </p:spTree>
    <p:extLst>
      <p:ext uri="{BB962C8B-B14F-4D97-AF65-F5344CB8AC3E}">
        <p14:creationId xmlns:p14="http://schemas.microsoft.com/office/powerpoint/2010/main" val="1185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Sự lệch hướng chuyển động của các vật thể di chuyển trên bề mặt Trái Đất.</a:t>
            </a:r>
            <a:br>
              <a:rPr lang="en-US" sz="320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011" y="1421864"/>
            <a:ext cx="9155876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 Đất tự quay đã sinh ra một lực làm cho các vật đang chuyển động trên Trái Đất đều bị lệch so với hướng ban đầu.</a:t>
            </a:r>
          </a:p>
          <a:p>
            <a:pPr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 với hướng ban đầu vật thể chuyển động ở nửa cầu Bắc sẽ bị lệch về bên phải, và nửa cầu Nam sẽ lệch về bên trái.</a:t>
            </a:r>
          </a:p>
        </p:txBody>
      </p:sp>
    </p:spTree>
    <p:extLst>
      <p:ext uri="{BB962C8B-B14F-4D97-AF65-F5344CB8AC3E}">
        <p14:creationId xmlns:p14="http://schemas.microsoft.com/office/powerpoint/2010/main" val="8960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9905999" cy="6485206"/>
          </a:xfrm>
        </p:spPr>
      </p:pic>
    </p:spTree>
    <p:extLst>
      <p:ext uri="{BB962C8B-B14F-4D97-AF65-F5344CB8AC3E}">
        <p14:creationId xmlns:p14="http://schemas.microsoft.com/office/powerpoint/2010/main" val="917953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0" y="211016"/>
            <a:ext cx="9726931" cy="6646984"/>
          </a:xfrm>
        </p:spPr>
      </p:pic>
    </p:spTree>
    <p:extLst>
      <p:ext uri="{BB962C8B-B14F-4D97-AF65-F5344CB8AC3E}">
        <p14:creationId xmlns:p14="http://schemas.microsoft.com/office/powerpoint/2010/main" val="1315427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6B097-4D6E-4CDC-B441-E927FABA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365128"/>
            <a:ext cx="8543925" cy="1325563"/>
          </a:xfrm>
        </p:spPr>
        <p:txBody>
          <a:bodyPr>
            <a:normAutofit fontScale="90000"/>
          </a:bodyPr>
          <a:lstStyle/>
          <a:p>
            <a:r>
              <a:rPr lang="en-US" sz="3600" i="1" dirty="0">
                <a:latin typeface="+mn-lt"/>
              </a:rPr>
              <a:t>*</a:t>
            </a:r>
            <a:r>
              <a:rPr lang="en-US" sz="3600" i="1" dirty="0" err="1">
                <a:latin typeface="+mn-lt"/>
              </a:rPr>
              <a:t>Hãy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lập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một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sơ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đồ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hệ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thống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hoá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kiến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thức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về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hệ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quả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chuyển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động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tự</a:t>
            </a:r>
            <a:r>
              <a:rPr lang="en-US" sz="3600" i="1" dirty="0">
                <a:latin typeface="+mn-lt"/>
              </a:rPr>
              <a:t> quay </a:t>
            </a:r>
            <a:r>
              <a:rPr lang="en-US" sz="3600" i="1" dirty="0" err="1">
                <a:latin typeface="+mn-lt"/>
              </a:rPr>
              <a:t>quanh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trục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của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Trái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Đất</a:t>
            </a:r>
            <a:endParaRPr lang="en-US" i="1" dirty="0">
              <a:latin typeface="+mn-lt"/>
            </a:endParaRPr>
          </a:p>
        </p:txBody>
      </p:sp>
      <p:pic>
        <p:nvPicPr>
          <p:cNvPr id="1026" name="Picture 2" descr="Hãy lập một sơ đồ hệ thống hóa kiến thức về hệ quả chuyển động tự quay  quanh trục của Trái Đất.">
            <a:extLst>
              <a:ext uri="{FF2B5EF4-FFF2-40B4-BE49-F238E27FC236}">
                <a16:creationId xmlns:a16="http://schemas.microsoft.com/office/drawing/2014/main" id="{42535355-C1FE-410A-A5D2-F8F7EE5F8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987547"/>
            <a:ext cx="9763125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716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40" y="1690692"/>
            <a:ext cx="8884444" cy="4486271"/>
          </a:xfrm>
        </p:spPr>
        <p:txBody>
          <a:bodyPr/>
          <a:lstStyle/>
          <a:p>
            <a:pPr marL="0" indent="457200">
              <a:lnSpc>
                <a:spcPct val="150000"/>
              </a:lnSpc>
              <a:buNone/>
            </a:pPr>
            <a:r>
              <a:rPr lang="nl-N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nay, trước khi đến trường, Hoàng định gọi điện hỏi thăm một người bạn ở nước Anh. Thấy vậy, mẹ của Hoàng đã khuyên bạn ấy hãy gọi vào thời điểm khác phù hợp hơn.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>
              <a:lnSpc>
                <a:spcPct val="150000"/>
              </a:lnSpc>
              <a:buNone/>
            </a:pPr>
            <a:r>
              <a:rPr lang="nl-N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tại sao mẹ của Hoàng lại khuyên như vậy? Em hãy tư vấn cho Hoàng thời điểm phù hợp để gọi điện hỏi thăm bạn của mình.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71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7854" r="5421" b="4144"/>
          <a:stretch/>
        </p:blipFill>
        <p:spPr>
          <a:xfrm>
            <a:off x="0" y="938854"/>
            <a:ext cx="9906000" cy="5818206"/>
          </a:xfrm>
        </p:spPr>
      </p:pic>
    </p:spTree>
    <p:extLst>
      <p:ext uri="{BB962C8B-B14F-4D97-AF65-F5344CB8AC3E}">
        <p14:creationId xmlns:p14="http://schemas.microsoft.com/office/powerpoint/2010/main" val="885683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733612" y="478527"/>
            <a:ext cx="4096727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91206"/>
              <a:ext cx="2025648" cy="83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188282"/>
              <a:ext cx="2025648" cy="83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14921"/>
              <a:ext cx="2025648" cy="83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22160"/>
              <a:ext cx="2025648" cy="83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7546249" y="5878305"/>
            <a:ext cx="2197010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696966" y="2186976"/>
            <a:ext cx="1086872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914025" y="2186976"/>
            <a:ext cx="1086872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690845" y="3677538"/>
            <a:ext cx="1086872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1864313" y="3677538"/>
            <a:ext cx="1086872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153199" y="95110"/>
            <a:ext cx="512191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6" y="845531"/>
            <a:ext cx="402431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63" y="1207472"/>
            <a:ext cx="402431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10" y="680278"/>
            <a:ext cx="402431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372" y="478527"/>
            <a:ext cx="580430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34" y="2397345"/>
            <a:ext cx="1100300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7892749" y="-693733"/>
            <a:ext cx="4953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751150" y="2454421"/>
            <a:ext cx="605716" cy="107255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9149713" y="2659936"/>
            <a:ext cx="783772" cy="636814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508" y="3769131"/>
            <a:ext cx="882781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2" y="4515854"/>
            <a:ext cx="660472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117" y="5130408"/>
            <a:ext cx="422818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8006" y="62959"/>
            <a:ext cx="855296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là hành tinh thứ mấy trong hệ Mặt trời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9816" y="1912064"/>
            <a:ext cx="398677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noProof="0">
                <a:solidFill>
                  <a:srgbClr val="00B050"/>
                </a:solidFill>
                <a:latin typeface="+mj-lt"/>
              </a:rPr>
              <a:t>Thứ 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55218" y="4902196"/>
            <a:ext cx="460781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1076490" y="4702518"/>
            <a:ext cx="724279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54208" y="1929298"/>
            <a:ext cx="398677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Thứ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22527" y="1992074"/>
            <a:ext cx="719174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28" y="1963658"/>
            <a:ext cx="653854" cy="707197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3792342" y="4702499"/>
            <a:ext cx="1916859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508" y="3769131"/>
            <a:ext cx="882781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2" y="4515854"/>
            <a:ext cx="660472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117" y="5130408"/>
            <a:ext cx="422818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8006" y="62487"/>
            <a:ext cx="8552967" cy="109435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có dạng hình gì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7414" y="1395820"/>
            <a:ext cx="398677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Hình tròn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55218" y="4902196"/>
            <a:ext cx="460781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1076490" y="4702518"/>
            <a:ext cx="724279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32341" y="1427198"/>
            <a:ext cx="398677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Hình cầu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28" y="1458581"/>
            <a:ext cx="654650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19" y="1545859"/>
            <a:ext cx="653854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792342" y="4702499"/>
            <a:ext cx="1916859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508" y="3769131"/>
            <a:ext cx="882781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2" y="4515854"/>
            <a:ext cx="660472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117" y="5130408"/>
            <a:ext cx="422818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7549" y="201325"/>
            <a:ext cx="8552967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đầu tiên đi vòng quanh thế giới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6402" y="1772374"/>
            <a:ext cx="398677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Ma-gien-lăng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55218" y="4902196"/>
            <a:ext cx="460781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1076490" y="4702518"/>
            <a:ext cx="724279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39744" y="1762508"/>
            <a:ext cx="398677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Cô-lôm-bô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674181" y="1835150"/>
            <a:ext cx="719174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19" y="1826146"/>
            <a:ext cx="653854" cy="707197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3792342" y="4702499"/>
            <a:ext cx="1916859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508" y="3769131"/>
            <a:ext cx="882781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2" y="4515854"/>
            <a:ext cx="660472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117" y="5130408"/>
            <a:ext cx="422818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738" y="100607"/>
            <a:ext cx="8672611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hát “Trái đất này là của chúng mình” thì Trái đất đứng yên hay Trái đất quay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2270" y="1846235"/>
            <a:ext cx="398677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đứng yên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55218" y="4902196"/>
            <a:ext cx="460781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1076490" y="4702518"/>
            <a:ext cx="724279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17470" y="1868304"/>
            <a:ext cx="398677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quay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105" y="1906768"/>
            <a:ext cx="654650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665" y="1971034"/>
            <a:ext cx="653854" cy="643793"/>
          </a:xfrm>
          <a:prstGeom prst="rect">
            <a:avLst/>
          </a:prstGeom>
        </p:spPr>
      </p:pic>
      <p:pic>
        <p:nvPicPr>
          <p:cNvPr id="3" name="TRÁI ĐẤT NÀY LÀ CỦA CHÚNG MÌNH - KYO YORK &amp; BÀO NGƯ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" y="2946406"/>
            <a:ext cx="9743259" cy="391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AF0D5A-C5C5-4EA3-95EB-0150AE3B04D1}"/>
              </a:ext>
            </a:extLst>
          </p:cNvPr>
          <p:cNvSpPr/>
          <p:nvPr/>
        </p:nvSpPr>
        <p:spPr>
          <a:xfrm>
            <a:off x="366650" y="991700"/>
            <a:ext cx="9172700" cy="19068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934" y="35627"/>
            <a:ext cx="8543925" cy="1068779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Chuyển động tự quay quanh trục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276" y="1037160"/>
            <a:ext cx="88735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6.1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128. Sau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975" y="3105214"/>
            <a:ext cx="55573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Xác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định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cực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Bắc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cực</a:t>
            </a:r>
            <a:r>
              <a:rPr lang="en-US" sz="2800" b="1" dirty="0">
                <a:solidFill>
                  <a:srgbClr val="002060"/>
                </a:solidFill>
              </a:rPr>
              <a:t> Nam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Đất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Trục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Đất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đặc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điểm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gì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Hướng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tự</a:t>
            </a:r>
            <a:r>
              <a:rPr lang="en-US" sz="2800" b="1" dirty="0">
                <a:solidFill>
                  <a:srgbClr val="002060"/>
                </a:solidFill>
              </a:rPr>
              <a:t> quay </a:t>
            </a:r>
            <a:r>
              <a:rPr lang="en-US" sz="2800" b="1" dirty="0" err="1">
                <a:solidFill>
                  <a:srgbClr val="002060"/>
                </a:solidFill>
              </a:rPr>
              <a:t>quanh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trục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Đất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Thời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Đất</a:t>
            </a:r>
            <a:r>
              <a:rPr lang="en-US" sz="2800" b="1" dirty="0">
                <a:solidFill>
                  <a:srgbClr val="002060"/>
                </a:solidFill>
              </a:rPr>
              <a:t> quay 1 </a:t>
            </a:r>
            <a:r>
              <a:rPr lang="en-US" sz="2800" b="1" dirty="0" err="1">
                <a:solidFill>
                  <a:srgbClr val="002060"/>
                </a:solidFill>
              </a:rPr>
              <a:t>vòng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trục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57" y="2853041"/>
            <a:ext cx="4270515" cy="3250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19057" y="6151420"/>
            <a:ext cx="42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Hình. Chuyển động tự quay quanh trục của Trái Đất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6965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29488-C099-4ED2-B7D0-C8DD19C02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Ự VẬN ĐỘNG TỰ QUAY QUANH TRỤC CỦA TRÁI ĐẤT">
            <a:hlinkClick r:id="" action="ppaction://media"/>
            <a:extLst>
              <a:ext uri="{FF2B5EF4-FFF2-40B4-BE49-F238E27FC236}">
                <a16:creationId xmlns:a16="http://schemas.microsoft.com/office/drawing/2014/main" id="{D38406E2-77F0-4190-A9ED-FE367F8247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95221" y="190007"/>
            <a:ext cx="10917259" cy="6140819"/>
          </a:xfrm>
        </p:spPr>
      </p:pic>
    </p:spTree>
    <p:extLst>
      <p:ext uri="{BB962C8B-B14F-4D97-AF65-F5344CB8AC3E}">
        <p14:creationId xmlns:p14="http://schemas.microsoft.com/office/powerpoint/2010/main" val="396515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1055</Words>
  <Application>Microsoft Office PowerPoint</Application>
  <PresentationFormat>A4 Paper (210x297 mm)</PresentationFormat>
  <Paragraphs>100</Paragraphs>
  <Slides>25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Calibri Light</vt:lpstr>
      <vt:lpstr>Times New Roman</vt:lpstr>
      <vt:lpstr>Arial</vt:lpstr>
      <vt:lpstr>Calibri</vt:lpstr>
      <vt:lpstr>Tahoma</vt:lpstr>
      <vt:lpstr>.VnTime</vt:lpstr>
      <vt:lpstr>1_Office Theme</vt:lpstr>
      <vt:lpstr>2_Office Theme</vt:lpstr>
      <vt:lpstr>Office Theme</vt:lpstr>
      <vt:lpstr>BÀI 6: CHUYỂN ĐỘNG TỰ QUAY QUANH TRỤC CỦA TRÁI ĐẤT VÀ HỆ QUẢ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Chuyển động tự quay quanh trục</vt:lpstr>
      <vt:lpstr>PowerPoint Presentation</vt:lpstr>
      <vt:lpstr>PowerPoint Presentation</vt:lpstr>
      <vt:lpstr>I. Chuyển động tự quay quanh trục</vt:lpstr>
      <vt:lpstr>II. Hệ quả chuyển động tự quay quanh trục của Trái Đất. 1. Ngày đêm luân phiên </vt:lpstr>
      <vt:lpstr>PowerPoint Presentation</vt:lpstr>
      <vt:lpstr>II. Hệ quả chuyển động tự quay quanh trục của Trái Đất. 1. Ngày đêm luân phiên </vt:lpstr>
      <vt:lpstr>2. Giờ trên Trái Đất</vt:lpstr>
      <vt:lpstr>PowerPoint Presentation</vt:lpstr>
      <vt:lpstr>PowerPoint Presentation</vt:lpstr>
      <vt:lpstr>2. Giờ trên Trái Đất</vt:lpstr>
      <vt:lpstr>PowerPoint Presentation</vt:lpstr>
      <vt:lpstr>3. Sự lệch hướng chuyển động của các vật thể di chuyển trên bề mặt Trái Đất. </vt:lpstr>
      <vt:lpstr>PowerPoint Presentation</vt:lpstr>
      <vt:lpstr>PowerPoint Presentation</vt:lpstr>
      <vt:lpstr>*Hãy lập một sơ đồ hệ thống hoá kiến thức về hệ quả chuyển động tự quay quanh trục của Trái Đất</vt:lpstr>
      <vt:lpstr>HOẠT ĐỘNG 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83</cp:revision>
  <dcterms:created xsi:type="dcterms:W3CDTF">2018-05-10T00:06:18Z</dcterms:created>
  <dcterms:modified xsi:type="dcterms:W3CDTF">2024-11-25T14:29:18Z</dcterms:modified>
</cp:coreProperties>
</file>