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uyYxMf/JqVP6B7NSI4qJMimO0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Hoàn thành bài nào GV linh động viết vào nhé</a:t>
            </a:r>
            <a:endParaRPr/>
          </a:p>
        </p:txBody>
      </p:sp>
      <p:sp>
        <p:nvSpPr>
          <p:cNvPr id="365" name="Google Shape;3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Căn cứ bài tập vừa hoàn thành và nội dung sgk hãy trả lời câu hỏi sau</a:t>
            </a:r>
            <a:endParaRPr/>
          </a:p>
          <a:p>
            <a:pPr indent="0" lvl="0" marL="0" rtl="0" algn="l">
              <a:spcBef>
                <a:spcPts val="0"/>
              </a:spcBef>
              <a:spcAft>
                <a:spcPts val="0"/>
              </a:spcAft>
              <a:buNone/>
            </a:pPr>
            <a:r>
              <a:t/>
            </a:r>
            <a:endParaRPr/>
          </a:p>
        </p:txBody>
      </p:sp>
      <p:sp>
        <p:nvSpPr>
          <p:cNvPr id="236" name="Google Shape;23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9"/>
          <p:cNvSpPr/>
          <p:nvPr>
            <p:ph idx="2" type="pic"/>
          </p:nvPr>
        </p:nvSpPr>
        <p:spPr>
          <a:xfrm>
            <a:off x="5183188" y="987425"/>
            <a:ext cx="6172200" cy="4873625"/>
          </a:xfrm>
          <a:prstGeom prst="rect">
            <a:avLst/>
          </a:prstGeom>
          <a:noFill/>
          <a:ln>
            <a:noFill/>
          </a:ln>
        </p:spPr>
      </p:sp>
      <p:sp>
        <p:nvSpPr>
          <p:cNvPr id="74" name="Google Shape;7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1" name="Shape 31"/>
        <p:cNvGrpSpPr/>
        <p:nvPr/>
      </p:nvGrpSpPr>
      <p:grpSpPr>
        <a:xfrm>
          <a:off x="0" y="0"/>
          <a:ext cx="0" cy="0"/>
          <a:chOff x="0" y="0"/>
          <a:chExt cx="0" cy="0"/>
        </a:xfrm>
      </p:grpSpPr>
      <p:sp>
        <p:nvSpPr>
          <p:cNvPr id="32" name="Google Shape;3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slide" Target="/ppt/slides/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0" y="-292"/>
            <a:ext cx="6806220" cy="6858292"/>
          </a:xfrm>
          <a:prstGeom prst="rect">
            <a:avLst/>
          </a:prstGeom>
          <a:solidFill>
            <a:srgbClr val="1F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5" name="Google Shape;95;p1"/>
          <p:cNvGrpSpPr/>
          <p:nvPr/>
        </p:nvGrpSpPr>
        <p:grpSpPr>
          <a:xfrm>
            <a:off x="3629454" y="125995"/>
            <a:ext cx="6413548" cy="6431836"/>
            <a:chOff x="2889226" y="213081"/>
            <a:chExt cx="6413548" cy="6431836"/>
          </a:xfrm>
        </p:grpSpPr>
        <p:pic>
          <p:nvPicPr>
            <p:cNvPr id="96" name="Google Shape;96;p1"/>
            <p:cNvPicPr preferRelativeResize="0"/>
            <p:nvPr/>
          </p:nvPicPr>
          <p:blipFill rotWithShape="1">
            <a:blip r:embed="rId3">
              <a:alphaModFix/>
            </a:blip>
            <a:srcRect b="0" l="0" r="0" t="0"/>
            <a:stretch/>
          </p:blipFill>
          <p:spPr>
            <a:xfrm>
              <a:off x="2889226" y="213081"/>
              <a:ext cx="6413548" cy="6431836"/>
            </a:xfrm>
            <a:prstGeom prst="rect">
              <a:avLst/>
            </a:prstGeom>
            <a:noFill/>
            <a:ln>
              <a:noFill/>
            </a:ln>
          </p:spPr>
        </p:pic>
        <p:sp>
          <p:nvSpPr>
            <p:cNvPr id="97" name="Google Shape;97;p1"/>
            <p:cNvSpPr txBox="1"/>
            <p:nvPr/>
          </p:nvSpPr>
          <p:spPr>
            <a:xfrm rot="300000">
              <a:off x="7009153" y="3339989"/>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34</a:t>
              </a:r>
              <a:endParaRPr/>
            </a:p>
          </p:txBody>
        </p:sp>
        <p:sp>
          <p:nvSpPr>
            <p:cNvPr id="98" name="Google Shape;98;p1"/>
            <p:cNvSpPr txBox="1"/>
            <p:nvPr/>
          </p:nvSpPr>
          <p:spPr>
            <a:xfrm rot="900000">
              <a:off x="6953878" y="3662742"/>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33</a:t>
              </a:r>
              <a:endParaRPr/>
            </a:p>
          </p:txBody>
        </p:sp>
        <p:sp>
          <p:nvSpPr>
            <p:cNvPr id="99" name="Google Shape;99;p1"/>
            <p:cNvSpPr txBox="1"/>
            <p:nvPr/>
          </p:nvSpPr>
          <p:spPr>
            <a:xfrm rot="1500000">
              <a:off x="6844403" y="3997510"/>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32</a:t>
              </a:r>
              <a:endParaRPr/>
            </a:p>
          </p:txBody>
        </p:sp>
        <p:sp>
          <p:nvSpPr>
            <p:cNvPr id="100" name="Google Shape;100;p1"/>
            <p:cNvSpPr txBox="1"/>
            <p:nvPr/>
          </p:nvSpPr>
          <p:spPr>
            <a:xfrm rot="2100000">
              <a:off x="6696828" y="428147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0000"/>
                  </a:solidFill>
                  <a:latin typeface="Calibri"/>
                  <a:ea typeface="Calibri"/>
                  <a:cs typeface="Calibri"/>
                  <a:sym typeface="Calibri"/>
                </a:rPr>
                <a:t>31</a:t>
              </a:r>
              <a:endParaRPr/>
            </a:p>
          </p:txBody>
        </p:sp>
        <p:sp>
          <p:nvSpPr>
            <p:cNvPr id="101" name="Google Shape;101;p1"/>
            <p:cNvSpPr txBox="1"/>
            <p:nvPr/>
          </p:nvSpPr>
          <p:spPr>
            <a:xfrm rot="2700000">
              <a:off x="6473053" y="454004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D8E2F3"/>
                  </a:solidFill>
                  <a:latin typeface="Calibri"/>
                  <a:ea typeface="Calibri"/>
                  <a:cs typeface="Calibri"/>
                  <a:sym typeface="Calibri"/>
                </a:rPr>
                <a:t>30</a:t>
              </a:r>
              <a:endParaRPr/>
            </a:p>
          </p:txBody>
        </p:sp>
        <p:sp>
          <p:nvSpPr>
            <p:cNvPr id="102" name="Google Shape;102;p1"/>
            <p:cNvSpPr txBox="1"/>
            <p:nvPr/>
          </p:nvSpPr>
          <p:spPr>
            <a:xfrm rot="3300000">
              <a:off x="6206353" y="475594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29</a:t>
              </a:r>
              <a:endParaRPr/>
            </a:p>
          </p:txBody>
        </p:sp>
        <p:sp>
          <p:nvSpPr>
            <p:cNvPr id="103" name="Google Shape;103;p1"/>
            <p:cNvSpPr txBox="1"/>
            <p:nvPr/>
          </p:nvSpPr>
          <p:spPr>
            <a:xfrm rot="3900000">
              <a:off x="5922584" y="4916393"/>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28</a:t>
              </a:r>
              <a:endParaRPr/>
            </a:p>
          </p:txBody>
        </p:sp>
        <p:sp>
          <p:nvSpPr>
            <p:cNvPr id="104" name="Google Shape;104;p1"/>
            <p:cNvSpPr txBox="1"/>
            <p:nvPr/>
          </p:nvSpPr>
          <p:spPr>
            <a:xfrm rot="4500000">
              <a:off x="5600715" y="5038740"/>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27</a:t>
              </a:r>
              <a:endParaRPr/>
            </a:p>
          </p:txBody>
        </p:sp>
        <p:sp>
          <p:nvSpPr>
            <p:cNvPr id="105" name="Google Shape;105;p1"/>
            <p:cNvSpPr txBox="1"/>
            <p:nvPr/>
          </p:nvSpPr>
          <p:spPr>
            <a:xfrm rot="5100000">
              <a:off x="5257815" y="5114940"/>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26</a:t>
              </a:r>
              <a:endParaRPr/>
            </a:p>
          </p:txBody>
        </p:sp>
        <p:sp>
          <p:nvSpPr>
            <p:cNvPr id="106" name="Google Shape;106;p1"/>
            <p:cNvSpPr txBox="1"/>
            <p:nvPr/>
          </p:nvSpPr>
          <p:spPr>
            <a:xfrm rot="5700000">
              <a:off x="4874415" y="5118564"/>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25</a:t>
              </a:r>
              <a:endParaRPr/>
            </a:p>
          </p:txBody>
        </p:sp>
        <p:sp>
          <p:nvSpPr>
            <p:cNvPr id="107" name="Google Shape;107;p1"/>
            <p:cNvSpPr txBox="1"/>
            <p:nvPr/>
          </p:nvSpPr>
          <p:spPr>
            <a:xfrm rot="6300000">
              <a:off x="4601043" y="507865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24</a:t>
              </a:r>
              <a:endParaRPr/>
            </a:p>
          </p:txBody>
        </p:sp>
        <p:sp>
          <p:nvSpPr>
            <p:cNvPr id="108" name="Google Shape;108;p1"/>
            <p:cNvSpPr txBox="1"/>
            <p:nvPr/>
          </p:nvSpPr>
          <p:spPr>
            <a:xfrm rot="6900000">
              <a:off x="4282544" y="4835239"/>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23</a:t>
              </a:r>
              <a:endParaRPr/>
            </a:p>
          </p:txBody>
        </p:sp>
        <p:sp>
          <p:nvSpPr>
            <p:cNvPr id="109" name="Google Shape;109;p1"/>
            <p:cNvSpPr txBox="1"/>
            <p:nvPr/>
          </p:nvSpPr>
          <p:spPr>
            <a:xfrm rot="7500000">
              <a:off x="3987813" y="4766610"/>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22</a:t>
              </a:r>
              <a:endParaRPr/>
            </a:p>
          </p:txBody>
        </p:sp>
        <p:sp>
          <p:nvSpPr>
            <p:cNvPr id="110" name="Google Shape;110;p1"/>
            <p:cNvSpPr txBox="1"/>
            <p:nvPr/>
          </p:nvSpPr>
          <p:spPr>
            <a:xfrm rot="8100000">
              <a:off x="3731997" y="4552530"/>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21</a:t>
              </a:r>
              <a:endParaRPr/>
            </a:p>
          </p:txBody>
        </p:sp>
        <p:sp>
          <p:nvSpPr>
            <p:cNvPr id="111" name="Google Shape;111;p1"/>
            <p:cNvSpPr txBox="1"/>
            <p:nvPr/>
          </p:nvSpPr>
          <p:spPr>
            <a:xfrm rot="8700000">
              <a:off x="3505209" y="4265880"/>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FF00"/>
                  </a:solidFill>
                  <a:latin typeface="Calibri"/>
                  <a:ea typeface="Calibri"/>
                  <a:cs typeface="Calibri"/>
                  <a:sym typeface="Calibri"/>
                </a:rPr>
                <a:t>20</a:t>
              </a:r>
              <a:endParaRPr/>
            </a:p>
          </p:txBody>
        </p:sp>
        <p:sp>
          <p:nvSpPr>
            <p:cNvPr id="112" name="Google Shape;112;p1"/>
            <p:cNvSpPr txBox="1"/>
            <p:nvPr/>
          </p:nvSpPr>
          <p:spPr>
            <a:xfrm rot="9300000">
              <a:off x="3320115" y="3975819"/>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19</a:t>
              </a:r>
              <a:endParaRPr/>
            </a:p>
          </p:txBody>
        </p:sp>
        <p:sp>
          <p:nvSpPr>
            <p:cNvPr id="113" name="Google Shape;113;p1"/>
            <p:cNvSpPr txBox="1"/>
            <p:nvPr/>
          </p:nvSpPr>
          <p:spPr>
            <a:xfrm rot="9900000">
              <a:off x="3211287" y="367806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1F3864"/>
                  </a:solidFill>
                  <a:latin typeface="Calibri"/>
                  <a:ea typeface="Calibri"/>
                  <a:cs typeface="Calibri"/>
                  <a:sym typeface="Calibri"/>
                </a:rPr>
                <a:t>18</a:t>
              </a:r>
              <a:endParaRPr/>
            </a:p>
          </p:txBody>
        </p:sp>
        <p:sp>
          <p:nvSpPr>
            <p:cNvPr id="114" name="Google Shape;114;p1"/>
            <p:cNvSpPr txBox="1"/>
            <p:nvPr/>
          </p:nvSpPr>
          <p:spPr>
            <a:xfrm rot="10500000">
              <a:off x="3144153" y="3347874"/>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00FF"/>
                  </a:solidFill>
                  <a:latin typeface="Calibri"/>
                  <a:ea typeface="Calibri"/>
                  <a:cs typeface="Calibri"/>
                  <a:sym typeface="Calibri"/>
                </a:rPr>
                <a:t>17</a:t>
              </a:r>
              <a:endParaRPr/>
            </a:p>
          </p:txBody>
        </p:sp>
        <p:sp>
          <p:nvSpPr>
            <p:cNvPr id="115" name="Google Shape;115;p1"/>
            <p:cNvSpPr txBox="1"/>
            <p:nvPr/>
          </p:nvSpPr>
          <p:spPr>
            <a:xfrm rot="-10500000">
              <a:off x="3164103" y="300316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16</a:t>
              </a:r>
              <a:endParaRPr/>
            </a:p>
          </p:txBody>
        </p:sp>
        <p:sp>
          <p:nvSpPr>
            <p:cNvPr id="116" name="Google Shape;116;p1"/>
            <p:cNvSpPr txBox="1"/>
            <p:nvPr/>
          </p:nvSpPr>
          <p:spPr>
            <a:xfrm rot="-9900000">
              <a:off x="3213081" y="2687490"/>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15</a:t>
              </a:r>
              <a:endParaRPr/>
            </a:p>
          </p:txBody>
        </p:sp>
        <p:sp>
          <p:nvSpPr>
            <p:cNvPr id="117" name="Google Shape;117;p1"/>
            <p:cNvSpPr txBox="1"/>
            <p:nvPr/>
          </p:nvSpPr>
          <p:spPr>
            <a:xfrm rot="-9300000">
              <a:off x="3320115" y="2371812"/>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0000"/>
                  </a:solidFill>
                  <a:latin typeface="Calibri"/>
                  <a:ea typeface="Calibri"/>
                  <a:cs typeface="Calibri"/>
                  <a:sym typeface="Calibri"/>
                </a:rPr>
                <a:t>14</a:t>
              </a:r>
              <a:endParaRPr/>
            </a:p>
          </p:txBody>
        </p:sp>
        <p:sp>
          <p:nvSpPr>
            <p:cNvPr id="118" name="Google Shape;118;p1"/>
            <p:cNvSpPr txBox="1"/>
            <p:nvPr/>
          </p:nvSpPr>
          <p:spPr>
            <a:xfrm rot="-8700000">
              <a:off x="3499719" y="207064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002060"/>
                  </a:solidFill>
                  <a:latin typeface="Calibri"/>
                  <a:ea typeface="Calibri"/>
                  <a:cs typeface="Calibri"/>
                  <a:sym typeface="Calibri"/>
                </a:rPr>
                <a:t>13</a:t>
              </a:r>
              <a:endParaRPr/>
            </a:p>
          </p:txBody>
        </p:sp>
        <p:sp>
          <p:nvSpPr>
            <p:cNvPr id="119" name="Google Shape;119;p1"/>
            <p:cNvSpPr txBox="1"/>
            <p:nvPr/>
          </p:nvSpPr>
          <p:spPr>
            <a:xfrm rot="-8100000">
              <a:off x="3722865" y="181302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12</a:t>
              </a:r>
              <a:endParaRPr/>
            </a:p>
          </p:txBody>
        </p:sp>
        <p:sp>
          <p:nvSpPr>
            <p:cNvPr id="120" name="Google Shape;120;p1"/>
            <p:cNvSpPr txBox="1"/>
            <p:nvPr/>
          </p:nvSpPr>
          <p:spPr>
            <a:xfrm rot="-7500000">
              <a:off x="3975039" y="159894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11</a:t>
              </a:r>
              <a:endParaRPr/>
            </a:p>
          </p:txBody>
        </p:sp>
        <p:sp>
          <p:nvSpPr>
            <p:cNvPr id="121" name="Google Shape;121;p1"/>
            <p:cNvSpPr txBox="1"/>
            <p:nvPr/>
          </p:nvSpPr>
          <p:spPr>
            <a:xfrm rot="-6900000">
              <a:off x="4270755" y="142840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10</a:t>
              </a:r>
              <a:endParaRPr/>
            </a:p>
          </p:txBody>
        </p:sp>
        <p:sp>
          <p:nvSpPr>
            <p:cNvPr id="122" name="Google Shape;122;p1"/>
            <p:cNvSpPr txBox="1"/>
            <p:nvPr/>
          </p:nvSpPr>
          <p:spPr>
            <a:xfrm rot="-6300000">
              <a:off x="4580985" y="131592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9</a:t>
              </a:r>
              <a:endParaRPr/>
            </a:p>
          </p:txBody>
        </p:sp>
        <p:sp>
          <p:nvSpPr>
            <p:cNvPr id="123" name="Google Shape;123;p1"/>
            <p:cNvSpPr txBox="1"/>
            <p:nvPr/>
          </p:nvSpPr>
          <p:spPr>
            <a:xfrm rot="-5700000">
              <a:off x="4905729" y="124698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7030A0"/>
                  </a:solidFill>
                  <a:latin typeface="Calibri"/>
                  <a:ea typeface="Calibri"/>
                  <a:cs typeface="Calibri"/>
                  <a:sym typeface="Calibri"/>
                </a:rPr>
                <a:t>8</a:t>
              </a:r>
              <a:endParaRPr/>
            </a:p>
          </p:txBody>
        </p:sp>
        <p:sp>
          <p:nvSpPr>
            <p:cNvPr id="124" name="Google Shape;124;p1"/>
            <p:cNvSpPr txBox="1"/>
            <p:nvPr/>
          </p:nvSpPr>
          <p:spPr>
            <a:xfrm rot="-5100000">
              <a:off x="5259501" y="125061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7</a:t>
              </a:r>
              <a:endParaRPr/>
            </a:p>
          </p:txBody>
        </p:sp>
        <p:sp>
          <p:nvSpPr>
            <p:cNvPr id="125" name="Google Shape;125;p1"/>
            <p:cNvSpPr txBox="1"/>
            <p:nvPr/>
          </p:nvSpPr>
          <p:spPr>
            <a:xfrm rot="-4500000">
              <a:off x="5584245" y="1312302"/>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F2CC"/>
                  </a:solidFill>
                  <a:latin typeface="Calibri"/>
                  <a:ea typeface="Calibri"/>
                  <a:cs typeface="Calibri"/>
                  <a:sym typeface="Calibri"/>
                </a:rPr>
                <a:t>6</a:t>
              </a:r>
              <a:endParaRPr/>
            </a:p>
          </p:txBody>
        </p:sp>
        <p:sp>
          <p:nvSpPr>
            <p:cNvPr id="126" name="Google Shape;126;p1"/>
            <p:cNvSpPr txBox="1"/>
            <p:nvPr/>
          </p:nvSpPr>
          <p:spPr>
            <a:xfrm rot="-3900000">
              <a:off x="5894475" y="1432044"/>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F2CC"/>
                  </a:solidFill>
                  <a:latin typeface="Calibri"/>
                  <a:ea typeface="Calibri"/>
                  <a:cs typeface="Calibri"/>
                  <a:sym typeface="Calibri"/>
                </a:rPr>
                <a:t>5</a:t>
              </a:r>
              <a:endParaRPr/>
            </a:p>
          </p:txBody>
        </p:sp>
        <p:sp>
          <p:nvSpPr>
            <p:cNvPr id="127" name="Google Shape;127;p1"/>
            <p:cNvSpPr txBox="1"/>
            <p:nvPr/>
          </p:nvSpPr>
          <p:spPr>
            <a:xfrm rot="-3300000">
              <a:off x="6190191" y="159532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4</a:t>
              </a:r>
              <a:endParaRPr/>
            </a:p>
          </p:txBody>
        </p:sp>
        <p:sp>
          <p:nvSpPr>
            <p:cNvPr id="128" name="Google Shape;128;p1"/>
            <p:cNvSpPr txBox="1"/>
            <p:nvPr/>
          </p:nvSpPr>
          <p:spPr>
            <a:xfrm rot="-2700000">
              <a:off x="6442365" y="181666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3</a:t>
              </a:r>
              <a:endParaRPr/>
            </a:p>
          </p:txBody>
        </p:sp>
        <p:sp>
          <p:nvSpPr>
            <p:cNvPr id="129" name="Google Shape;129;p1"/>
            <p:cNvSpPr txBox="1"/>
            <p:nvPr/>
          </p:nvSpPr>
          <p:spPr>
            <a:xfrm rot="-2100000">
              <a:off x="6652821" y="2070666"/>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7030A0"/>
                  </a:solidFill>
                  <a:latin typeface="Calibri"/>
                  <a:ea typeface="Calibri"/>
                  <a:cs typeface="Calibri"/>
                  <a:sym typeface="Calibri"/>
                </a:rPr>
                <a:t>2</a:t>
              </a:r>
              <a:endParaRPr/>
            </a:p>
          </p:txBody>
        </p:sp>
        <p:sp>
          <p:nvSpPr>
            <p:cNvPr id="130" name="Google Shape;130;p1"/>
            <p:cNvSpPr txBox="1"/>
            <p:nvPr/>
          </p:nvSpPr>
          <p:spPr>
            <a:xfrm rot="-1500000">
              <a:off x="6834249" y="233917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1</a:t>
              </a:r>
              <a:endParaRPr/>
            </a:p>
          </p:txBody>
        </p:sp>
        <p:sp>
          <p:nvSpPr>
            <p:cNvPr id="131" name="Google Shape;131;p1"/>
            <p:cNvSpPr txBox="1"/>
            <p:nvPr/>
          </p:nvSpPr>
          <p:spPr>
            <a:xfrm rot="-900000">
              <a:off x="6972135" y="2680260"/>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36</a:t>
              </a:r>
              <a:endParaRPr/>
            </a:p>
          </p:txBody>
        </p:sp>
        <p:sp>
          <p:nvSpPr>
            <p:cNvPr id="132" name="Google Shape;132;p1"/>
            <p:cNvSpPr txBox="1"/>
            <p:nvPr/>
          </p:nvSpPr>
          <p:spPr>
            <a:xfrm rot="-300000">
              <a:off x="7022937" y="3006828"/>
              <a:ext cx="20191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alibri"/>
                  <a:ea typeface="Calibri"/>
                  <a:cs typeface="Calibri"/>
                  <a:sym typeface="Calibri"/>
                </a:rPr>
                <a:t>35</a:t>
              </a:r>
              <a:endParaRPr/>
            </a:p>
          </p:txBody>
        </p:sp>
      </p:grpSp>
      <p:pic>
        <p:nvPicPr>
          <p:cNvPr id="133" name="Google Shape;133;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34" name="Google Shape;134;p1"/>
          <p:cNvPicPr preferRelativeResize="0"/>
          <p:nvPr/>
        </p:nvPicPr>
        <p:blipFill rotWithShape="1">
          <a:blip r:embed="rId5">
            <a:alphaModFix/>
          </a:blip>
          <a:srcRect b="0" l="0" r="0" t="0"/>
          <a:stretch/>
        </p:blipFill>
        <p:spPr>
          <a:xfrm>
            <a:off x="9208017" y="5658585"/>
            <a:ext cx="2798307" cy="1115665"/>
          </a:xfrm>
          <a:prstGeom prst="rect">
            <a:avLst/>
          </a:prstGeom>
          <a:noFill/>
          <a:ln>
            <a:noFill/>
          </a:ln>
        </p:spPr>
      </p:pic>
      <p:pic>
        <p:nvPicPr>
          <p:cNvPr id="135" name="Google Shape;135;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36" name="Google Shape;136;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37" name="Google Shape;137;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38" name="Google Shape;138;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39" name="Google Shape;139;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0" name="Google Shape;140;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1" name="Google Shape;141;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2" name="Google Shape;142;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3" name="Google Shape;143;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4" name="Google Shape;144;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5" name="Google Shape;145;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6" name="Google Shape;146;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7" name="Google Shape;147;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8" name="Google Shape;148;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49" name="Google Shape;149;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0" name="Google Shape;150;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1" name="Google Shape;151;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2" name="Google Shape;152;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3" name="Google Shape;153;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4" name="Google Shape;154;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5" name="Google Shape;155;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6" name="Google Shape;156;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7" name="Google Shape;157;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8" name="Google Shape;158;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59" name="Google Shape;159;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0" name="Google Shape;160;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1" name="Google Shape;161;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2" name="Google Shape;162;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3" name="Google Shape;163;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4" name="Google Shape;164;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5" name="Google Shape;165;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6" name="Google Shape;166;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7" name="Google Shape;167;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8" name="Google Shape;168;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69" name="Google Shape;169;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0" name="Google Shape;170;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1" name="Google Shape;171;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2" name="Google Shape;172;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3" name="Google Shape;173;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4" name="Google Shape;174;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5" name="Google Shape;175;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6" name="Google Shape;176;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7" name="Google Shape;177;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8" name="Google Shape;178;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79" name="Google Shape;179;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80" name="Google Shape;180;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81" name="Google Shape;181;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82" name="Google Shape;182;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83" name="Google Shape;183;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84" name="Google Shape;184;p1"/>
          <p:cNvPicPr preferRelativeResize="0"/>
          <p:nvPr/>
        </p:nvPicPr>
        <p:blipFill rotWithShape="1">
          <a:blip r:embed="rId4">
            <a:alphaModFix/>
          </a:blip>
          <a:srcRect b="0" l="0" r="0" t="0"/>
          <a:stretch/>
        </p:blipFill>
        <p:spPr>
          <a:xfrm rot="-337682">
            <a:off x="9580273" y="2697441"/>
            <a:ext cx="1295450" cy="713697"/>
          </a:xfrm>
          <a:prstGeom prst="rect">
            <a:avLst/>
          </a:prstGeom>
          <a:noFill/>
          <a:ln>
            <a:noFill/>
          </a:ln>
        </p:spPr>
      </p:pic>
      <p:pic>
        <p:nvPicPr>
          <p:cNvPr id="185" name="Google Shape;185;p1"/>
          <p:cNvPicPr preferRelativeResize="0"/>
          <p:nvPr/>
        </p:nvPicPr>
        <p:blipFill rotWithShape="1">
          <a:blip r:embed="rId6">
            <a:alphaModFix/>
          </a:blip>
          <a:srcRect b="0" l="0" r="0" t="0"/>
          <a:stretch/>
        </p:blipFill>
        <p:spPr>
          <a:xfrm>
            <a:off x="11396724" y="-609892"/>
            <a:ext cx="609600" cy="609600"/>
          </a:xfrm>
          <a:prstGeom prst="rect">
            <a:avLst/>
          </a:prstGeom>
          <a:noFill/>
          <a:ln>
            <a:noFill/>
          </a:ln>
        </p:spPr>
      </p:pic>
      <p:sp>
        <p:nvSpPr>
          <p:cNvPr id="186" name="Google Shape;186;p1"/>
          <p:cNvSpPr txBox="1"/>
          <p:nvPr/>
        </p:nvSpPr>
        <p:spPr>
          <a:xfrm>
            <a:off x="194517" y="841620"/>
            <a:ext cx="3733265"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6600"/>
                </a:solidFill>
                <a:latin typeface="Calibri"/>
                <a:ea typeface="Calibri"/>
                <a:cs typeface="Calibri"/>
                <a:sym typeface="Calibri"/>
              </a:rPr>
              <a:t>VÒNG QUAY</a:t>
            </a:r>
            <a:endParaRPr/>
          </a:p>
          <a:p>
            <a:pPr indent="0" lvl="0" marL="0" marR="0" rtl="0" algn="ctr">
              <a:spcBef>
                <a:spcPts val="0"/>
              </a:spcBef>
              <a:spcAft>
                <a:spcPts val="0"/>
              </a:spcAft>
              <a:buNone/>
            </a:pPr>
            <a:r>
              <a:rPr b="1" i="0" lang="en-US" sz="5400" u="none" cap="none" strike="noStrike">
                <a:solidFill>
                  <a:srgbClr val="FF6600"/>
                </a:solidFill>
                <a:latin typeface="Calibri"/>
                <a:ea typeface="Calibri"/>
                <a:cs typeface="Calibri"/>
                <a:sym typeface="Calibri"/>
              </a:rPr>
              <a:t>MAY MẮN</a:t>
            </a:r>
            <a:endParaRPr/>
          </a:p>
        </p:txBody>
      </p:sp>
      <p:sp>
        <p:nvSpPr>
          <p:cNvPr id="187" name="Google Shape;187;p1"/>
          <p:cNvSpPr txBox="1"/>
          <p:nvPr/>
        </p:nvSpPr>
        <p:spPr>
          <a:xfrm>
            <a:off x="11464" y="2595946"/>
            <a:ext cx="367998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lt1"/>
                </a:solidFill>
                <a:latin typeface="Arial"/>
                <a:ea typeface="Arial"/>
                <a:cs typeface="Arial"/>
                <a:sym typeface="Arial"/>
              </a:rPr>
              <a:t>KIỂM TRA BÀI CŨ</a:t>
            </a:r>
            <a:endParaRPr/>
          </a:p>
        </p:txBody>
      </p:sp>
      <p:pic>
        <p:nvPicPr>
          <p:cNvPr id="188" name="Google Shape;188;p1"/>
          <p:cNvPicPr preferRelativeResize="0"/>
          <p:nvPr/>
        </p:nvPicPr>
        <p:blipFill rotWithShape="1">
          <a:blip r:embed="rId6">
            <a:alphaModFix/>
          </a:blip>
          <a:srcRect b="0" l="0" r="0" t="0"/>
          <a:stretch/>
        </p:blipFill>
        <p:spPr>
          <a:xfrm>
            <a:off x="9489736" y="-797130"/>
            <a:ext cx="609600" cy="609600"/>
          </a:xfrm>
          <a:prstGeom prst="rect">
            <a:avLst/>
          </a:prstGeom>
          <a:noFill/>
          <a:ln>
            <a:noFill/>
          </a:ln>
        </p:spPr>
      </p:pic>
      <p:sp>
        <p:nvSpPr>
          <p:cNvPr id="189" name="Google Shape;189;p1">
            <a:hlinkClick action="ppaction://hlinksldjump" r:id="rId7"/>
          </p:cNvPr>
          <p:cNvSpPr/>
          <p:nvPr/>
        </p:nvSpPr>
        <p:spPr>
          <a:xfrm>
            <a:off x="9577050" y="125995"/>
            <a:ext cx="2429274" cy="710955"/>
          </a:xfrm>
          <a:prstGeom prst="roundRect">
            <a:avLst>
              <a:gd fmla="val 16667" name="adj"/>
            </a:avLst>
          </a:prstGeom>
          <a:solidFill>
            <a:srgbClr val="FF6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Qua nội dung tiếp theo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35"/>
                                        </p:tgtEl>
                                      </p:cBhvr>
                                    </p:animEffect>
                                    <p:set>
                                      <p:cBhvr>
                                        <p:cTn dur="1" fill="hold">
                                          <p:stCondLst>
                                            <p:cond delay="10"/>
                                          </p:stCondLst>
                                        </p:cTn>
                                        <p:tgtEl>
                                          <p:spTgt spid="1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36"/>
                                        </p:tgtEl>
                                      </p:cBhvr>
                                    </p:animEffect>
                                    <p:set>
                                      <p:cBhvr>
                                        <p:cTn dur="1" fill="hold">
                                          <p:stCondLst>
                                            <p:cond delay="10"/>
                                          </p:stCondLst>
                                        </p:cTn>
                                        <p:tgtEl>
                                          <p:spTgt spid="1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37"/>
                                        </p:tgtEl>
                                      </p:cBhvr>
                                    </p:animEffect>
                                    <p:set>
                                      <p:cBhvr>
                                        <p:cTn dur="1" fill="hold">
                                          <p:stCondLst>
                                            <p:cond delay="10"/>
                                          </p:stCondLst>
                                        </p:cTn>
                                        <p:tgtEl>
                                          <p:spTgt spid="1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38"/>
                                        </p:tgtEl>
                                      </p:cBhvr>
                                    </p:animEffect>
                                    <p:set>
                                      <p:cBhvr>
                                        <p:cTn dur="1" fill="hold">
                                          <p:stCondLst>
                                            <p:cond delay="10"/>
                                          </p:stCondLst>
                                        </p:cTn>
                                        <p:tgtEl>
                                          <p:spTgt spid="1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39"/>
                                        </p:tgtEl>
                                      </p:cBhvr>
                                    </p:animEffect>
                                    <p:set>
                                      <p:cBhvr>
                                        <p:cTn dur="1" fill="hold">
                                          <p:stCondLst>
                                            <p:cond delay="10"/>
                                          </p:stCondLst>
                                        </p:cTn>
                                        <p:tgtEl>
                                          <p:spTgt spid="1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0"/>
                                        </p:tgtEl>
                                      </p:cBhvr>
                                    </p:animEffect>
                                    <p:set>
                                      <p:cBhvr>
                                        <p:cTn dur="1" fill="hold">
                                          <p:stCondLst>
                                            <p:cond delay="10"/>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1"/>
                                        </p:tgtEl>
                                      </p:cBhvr>
                                    </p:animEffect>
                                    <p:set>
                                      <p:cBhvr>
                                        <p:cTn dur="1" fill="hold">
                                          <p:stCondLst>
                                            <p:cond delay="10"/>
                                          </p:stCondLst>
                                        </p:cTn>
                                        <p:tgtEl>
                                          <p:spTgt spid="1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2"/>
                                        </p:tgtEl>
                                      </p:cBhvr>
                                    </p:animEffect>
                                    <p:set>
                                      <p:cBhvr>
                                        <p:cTn dur="1" fill="hold">
                                          <p:stCondLst>
                                            <p:cond delay="10"/>
                                          </p:stCondLst>
                                        </p:cTn>
                                        <p:tgtEl>
                                          <p:spTgt spid="1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3"/>
                                        </p:tgtEl>
                                      </p:cBhvr>
                                    </p:animEffect>
                                    <p:set>
                                      <p:cBhvr>
                                        <p:cTn dur="1" fill="hold">
                                          <p:stCondLst>
                                            <p:cond delay="10"/>
                                          </p:stCondLst>
                                        </p:cTn>
                                        <p:tgtEl>
                                          <p:spTgt spid="1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4"/>
                                        </p:tgtEl>
                                      </p:cBhvr>
                                    </p:animEffect>
                                    <p:set>
                                      <p:cBhvr>
                                        <p:cTn dur="1" fill="hold">
                                          <p:stCondLst>
                                            <p:cond delay="10"/>
                                          </p:stCondLst>
                                        </p:cTn>
                                        <p:tgtEl>
                                          <p:spTgt spid="1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5"/>
                                        </p:tgtEl>
                                      </p:cBhvr>
                                    </p:animEffect>
                                    <p:set>
                                      <p:cBhvr>
                                        <p:cTn dur="1" fill="hold">
                                          <p:stCondLst>
                                            <p:cond delay="10"/>
                                          </p:stCondLst>
                                        </p:cTn>
                                        <p:tgtEl>
                                          <p:spTgt spid="1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6"/>
                                        </p:tgtEl>
                                      </p:cBhvr>
                                    </p:animEffect>
                                    <p:set>
                                      <p:cBhvr>
                                        <p:cTn dur="1" fill="hold">
                                          <p:stCondLst>
                                            <p:cond delay="10"/>
                                          </p:stCondLst>
                                        </p:cTn>
                                        <p:tgtEl>
                                          <p:spTgt spid="1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7"/>
                                        </p:tgtEl>
                                      </p:cBhvr>
                                    </p:animEffect>
                                    <p:set>
                                      <p:cBhvr>
                                        <p:cTn dur="1" fill="hold">
                                          <p:stCondLst>
                                            <p:cond delay="10"/>
                                          </p:stCondLst>
                                        </p:cTn>
                                        <p:tgtEl>
                                          <p:spTgt spid="1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8"/>
                                        </p:tgtEl>
                                      </p:cBhvr>
                                    </p:animEffect>
                                    <p:set>
                                      <p:cBhvr>
                                        <p:cTn dur="1" fill="hold">
                                          <p:stCondLst>
                                            <p:cond delay="10"/>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49"/>
                                        </p:tgtEl>
                                      </p:cBhvr>
                                    </p:animEffect>
                                    <p:set>
                                      <p:cBhvr>
                                        <p:cTn dur="1" fill="hold">
                                          <p:stCondLst>
                                            <p:cond delay="10"/>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0"/>
                                        </p:tgtEl>
                                      </p:cBhvr>
                                    </p:animEffect>
                                    <p:set>
                                      <p:cBhvr>
                                        <p:cTn dur="1" fill="hold">
                                          <p:stCondLst>
                                            <p:cond delay="1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1"/>
                                        </p:tgtEl>
                                      </p:cBhvr>
                                    </p:animEffect>
                                    <p:set>
                                      <p:cBhvr>
                                        <p:cTn dur="1" fill="hold">
                                          <p:stCondLst>
                                            <p:cond delay="1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2"/>
                                        </p:tgtEl>
                                      </p:cBhvr>
                                    </p:animEffect>
                                    <p:set>
                                      <p:cBhvr>
                                        <p:cTn dur="1" fill="hold">
                                          <p:stCondLst>
                                            <p:cond delay="10"/>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3"/>
                                        </p:tgtEl>
                                      </p:cBhvr>
                                    </p:animEffect>
                                    <p:set>
                                      <p:cBhvr>
                                        <p:cTn dur="1" fill="hold">
                                          <p:stCondLst>
                                            <p:cond delay="10"/>
                                          </p:stCondLst>
                                        </p:cTn>
                                        <p:tgtEl>
                                          <p:spTgt spid="1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4"/>
                                        </p:tgtEl>
                                      </p:cBhvr>
                                    </p:animEffect>
                                    <p:set>
                                      <p:cBhvr>
                                        <p:cTn dur="1" fill="hold">
                                          <p:stCondLst>
                                            <p:cond delay="10"/>
                                          </p:stCondLst>
                                        </p:cTn>
                                        <p:tgtEl>
                                          <p:spTgt spid="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5"/>
                                        </p:tgtEl>
                                      </p:cBhvr>
                                    </p:animEffect>
                                    <p:set>
                                      <p:cBhvr>
                                        <p:cTn dur="1" fill="hold">
                                          <p:stCondLst>
                                            <p:cond delay="10"/>
                                          </p:stCondLst>
                                        </p:cTn>
                                        <p:tgtEl>
                                          <p:spTgt spid="1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6"/>
                                        </p:tgtEl>
                                      </p:cBhvr>
                                    </p:animEffect>
                                    <p:set>
                                      <p:cBhvr>
                                        <p:cTn dur="1" fill="hold">
                                          <p:stCondLst>
                                            <p:cond delay="10"/>
                                          </p:stCondLst>
                                        </p:cTn>
                                        <p:tgtEl>
                                          <p:spTgt spid="1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7"/>
                                        </p:tgtEl>
                                      </p:cBhvr>
                                    </p:animEffect>
                                    <p:set>
                                      <p:cBhvr>
                                        <p:cTn dur="1" fill="hold">
                                          <p:stCondLst>
                                            <p:cond delay="10"/>
                                          </p:stCondLst>
                                        </p:cTn>
                                        <p:tgtEl>
                                          <p:spTgt spid="1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8"/>
                                        </p:tgtEl>
                                      </p:cBhvr>
                                    </p:animEffect>
                                    <p:set>
                                      <p:cBhvr>
                                        <p:cTn dur="1" fill="hold">
                                          <p:stCondLst>
                                            <p:cond delay="10"/>
                                          </p:stCondLst>
                                        </p:cTn>
                                        <p:tgtEl>
                                          <p:spTgt spid="1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59"/>
                                        </p:tgtEl>
                                      </p:cBhvr>
                                    </p:animEffect>
                                    <p:set>
                                      <p:cBhvr>
                                        <p:cTn dur="1" fill="hold">
                                          <p:stCondLst>
                                            <p:cond delay="10"/>
                                          </p:stCondLst>
                                        </p:cTn>
                                        <p:tgtEl>
                                          <p:spTgt spid="1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0"/>
                                        </p:tgtEl>
                                      </p:cBhvr>
                                    </p:animEffect>
                                    <p:set>
                                      <p:cBhvr>
                                        <p:cTn dur="1" fill="hold">
                                          <p:stCondLst>
                                            <p:cond delay="10"/>
                                          </p:stCondLst>
                                        </p:cTn>
                                        <p:tgtEl>
                                          <p:spTgt spid="1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1"/>
                                        </p:tgtEl>
                                      </p:cBhvr>
                                    </p:animEffect>
                                    <p:set>
                                      <p:cBhvr>
                                        <p:cTn dur="1" fill="hold">
                                          <p:stCondLst>
                                            <p:cond delay="10"/>
                                          </p:stCondLst>
                                        </p:cTn>
                                        <p:tgtEl>
                                          <p:spTgt spid="1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2"/>
                                        </p:tgtEl>
                                      </p:cBhvr>
                                    </p:animEffect>
                                    <p:set>
                                      <p:cBhvr>
                                        <p:cTn dur="1" fill="hold">
                                          <p:stCondLst>
                                            <p:cond delay="10"/>
                                          </p:stCondLst>
                                        </p:cTn>
                                        <p:tgtEl>
                                          <p:spTgt spid="1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3"/>
                                        </p:tgtEl>
                                      </p:cBhvr>
                                    </p:animEffect>
                                    <p:set>
                                      <p:cBhvr>
                                        <p:cTn dur="1" fill="hold">
                                          <p:stCondLst>
                                            <p:cond delay="10"/>
                                          </p:stCondLst>
                                        </p:cTn>
                                        <p:tgtEl>
                                          <p:spTgt spid="1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4"/>
                                        </p:tgtEl>
                                      </p:cBhvr>
                                    </p:animEffect>
                                    <p:set>
                                      <p:cBhvr>
                                        <p:cTn dur="1" fill="hold">
                                          <p:stCondLst>
                                            <p:cond delay="10"/>
                                          </p:stCondLst>
                                        </p:cTn>
                                        <p:tgtEl>
                                          <p:spTgt spid="1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5"/>
                                        </p:tgtEl>
                                      </p:cBhvr>
                                    </p:animEffect>
                                    <p:set>
                                      <p:cBhvr>
                                        <p:cTn dur="1" fill="hold">
                                          <p:stCondLst>
                                            <p:cond delay="10"/>
                                          </p:stCondLst>
                                        </p:cTn>
                                        <p:tgtEl>
                                          <p:spTgt spid="1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6"/>
                                        </p:tgtEl>
                                      </p:cBhvr>
                                    </p:animEffect>
                                    <p:set>
                                      <p:cBhvr>
                                        <p:cTn dur="1" fill="hold">
                                          <p:stCondLst>
                                            <p:cond delay="10"/>
                                          </p:stCondLst>
                                        </p:cTn>
                                        <p:tgtEl>
                                          <p:spTgt spid="1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7"/>
                                        </p:tgtEl>
                                      </p:cBhvr>
                                    </p:animEffect>
                                    <p:set>
                                      <p:cBhvr>
                                        <p:cTn dur="1" fill="hold">
                                          <p:stCondLst>
                                            <p:cond delay="10"/>
                                          </p:stCondLst>
                                        </p:cTn>
                                        <p:tgtEl>
                                          <p:spTgt spid="1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8"/>
                                        </p:tgtEl>
                                      </p:cBhvr>
                                    </p:animEffect>
                                    <p:set>
                                      <p:cBhvr>
                                        <p:cTn dur="1" fill="hold">
                                          <p:stCondLst>
                                            <p:cond delay="10"/>
                                          </p:stCondLst>
                                        </p:cTn>
                                        <p:tgtEl>
                                          <p:spTgt spid="1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69"/>
                                        </p:tgtEl>
                                      </p:cBhvr>
                                    </p:animEffect>
                                    <p:set>
                                      <p:cBhvr>
                                        <p:cTn dur="1" fill="hold">
                                          <p:stCondLst>
                                            <p:cond delay="10"/>
                                          </p:stCondLst>
                                        </p:cTn>
                                        <p:tgtEl>
                                          <p:spTgt spid="1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0"/>
                                        </p:tgtEl>
                                      </p:cBhvr>
                                    </p:animEffect>
                                    <p:set>
                                      <p:cBhvr>
                                        <p:cTn dur="1" fill="hold">
                                          <p:stCondLst>
                                            <p:cond delay="10"/>
                                          </p:stCondLst>
                                        </p:cTn>
                                        <p:tgtEl>
                                          <p:spTgt spid="1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1"/>
                                        </p:tgtEl>
                                      </p:cBhvr>
                                    </p:animEffect>
                                    <p:set>
                                      <p:cBhvr>
                                        <p:cTn dur="1" fill="hold">
                                          <p:stCondLst>
                                            <p:cond delay="10"/>
                                          </p:stCondLst>
                                        </p:cTn>
                                        <p:tgtEl>
                                          <p:spTgt spid="1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2"/>
                                        </p:tgtEl>
                                      </p:cBhvr>
                                    </p:animEffect>
                                    <p:set>
                                      <p:cBhvr>
                                        <p:cTn dur="1" fill="hold">
                                          <p:stCondLst>
                                            <p:cond delay="10"/>
                                          </p:stCondLst>
                                        </p:cTn>
                                        <p:tgtEl>
                                          <p:spTgt spid="1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3"/>
                                        </p:tgtEl>
                                      </p:cBhvr>
                                    </p:animEffect>
                                    <p:set>
                                      <p:cBhvr>
                                        <p:cTn dur="1" fill="hold">
                                          <p:stCondLst>
                                            <p:cond delay="10"/>
                                          </p:stCondLst>
                                        </p:cTn>
                                        <p:tgtEl>
                                          <p:spTgt spid="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4"/>
                                        </p:tgtEl>
                                      </p:cBhvr>
                                    </p:animEffect>
                                    <p:set>
                                      <p:cBhvr>
                                        <p:cTn dur="1" fill="hold">
                                          <p:stCondLst>
                                            <p:cond delay="10"/>
                                          </p:stCondLst>
                                        </p:cTn>
                                        <p:tgtEl>
                                          <p:spTgt spid="1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5"/>
                                        </p:tgtEl>
                                      </p:cBhvr>
                                    </p:animEffect>
                                    <p:set>
                                      <p:cBhvr>
                                        <p:cTn dur="1" fill="hold">
                                          <p:stCondLst>
                                            <p:cond delay="10"/>
                                          </p:stCondLst>
                                        </p:cTn>
                                        <p:tgtEl>
                                          <p:spTgt spid="1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6"/>
                                        </p:tgtEl>
                                      </p:cBhvr>
                                    </p:animEffect>
                                    <p:set>
                                      <p:cBhvr>
                                        <p:cTn dur="1" fill="hold">
                                          <p:stCondLst>
                                            <p:cond delay="10"/>
                                          </p:stCondLst>
                                        </p:cTn>
                                        <p:tgtEl>
                                          <p:spTgt spid="1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7"/>
                                        </p:tgtEl>
                                      </p:cBhvr>
                                    </p:animEffect>
                                    <p:set>
                                      <p:cBhvr>
                                        <p:cTn dur="1" fill="hold">
                                          <p:stCondLst>
                                            <p:cond delay="10"/>
                                          </p:stCondLst>
                                        </p:cTn>
                                        <p:tgtEl>
                                          <p:spTgt spid="1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8"/>
                                        </p:tgtEl>
                                      </p:cBhvr>
                                    </p:animEffect>
                                    <p:set>
                                      <p:cBhvr>
                                        <p:cTn dur="1" fill="hold">
                                          <p:stCondLst>
                                            <p:cond delay="10"/>
                                          </p:stCondLst>
                                        </p:cTn>
                                        <p:tgtEl>
                                          <p:spTgt spid="1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79"/>
                                        </p:tgtEl>
                                      </p:cBhvr>
                                    </p:animEffect>
                                    <p:set>
                                      <p:cBhvr>
                                        <p:cTn dur="1" fill="hold">
                                          <p:stCondLst>
                                            <p:cond delay="10"/>
                                          </p:stCondLst>
                                        </p:cTn>
                                        <p:tgtEl>
                                          <p:spTgt spid="1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80"/>
                                        </p:tgtEl>
                                      </p:cBhvr>
                                    </p:animEffect>
                                    <p:set>
                                      <p:cBhvr>
                                        <p:cTn dur="1" fill="hold">
                                          <p:stCondLst>
                                            <p:cond delay="10"/>
                                          </p:stCondLst>
                                        </p:cTn>
                                        <p:tgtEl>
                                          <p:spTgt spid="1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81"/>
                                        </p:tgtEl>
                                      </p:cBhvr>
                                    </p:animEffect>
                                    <p:set>
                                      <p:cBhvr>
                                        <p:cTn dur="1" fill="hold">
                                          <p:stCondLst>
                                            <p:cond delay="10"/>
                                          </p:stCondLst>
                                        </p:cTn>
                                        <p:tgtEl>
                                          <p:spTgt spid="1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82"/>
                                        </p:tgtEl>
                                      </p:cBhvr>
                                    </p:animEffect>
                                    <p:set>
                                      <p:cBhvr>
                                        <p:cTn dur="1" fill="hold">
                                          <p:stCondLst>
                                            <p:cond delay="10"/>
                                          </p:stCondLst>
                                        </p:cTn>
                                        <p:tgtEl>
                                          <p:spTgt spid="1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83"/>
                                        </p:tgtEl>
                                      </p:cBhvr>
                                    </p:animEffect>
                                    <p:set>
                                      <p:cBhvr>
                                        <p:cTn dur="1" fill="hold">
                                          <p:stCondLst>
                                            <p:cond delay="10"/>
                                          </p:stCondLst>
                                        </p:cTn>
                                        <p:tgtEl>
                                          <p:spTgt spid="1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
                                        <p:tgtEl>
                                          <p:spTgt spid="184"/>
                                        </p:tgtEl>
                                      </p:cBhvr>
                                    </p:animEffect>
                                    <p:set>
                                      <p:cBhvr>
                                        <p:cTn dur="1" fill="hold">
                                          <p:stCondLst>
                                            <p:cond delay="10"/>
                                          </p:stCondLst>
                                        </p:cTn>
                                        <p:tgtEl>
                                          <p:spTgt spid="1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500" fill="hold"/>
                                        <p:tgtEl>
                                          <p:spTgt spid="9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0"/>
          <p:cNvSpPr/>
          <p:nvPr/>
        </p:nvSpPr>
        <p:spPr>
          <a:xfrm>
            <a:off x="81514" y="33842"/>
            <a:ext cx="1096812" cy="1124696"/>
          </a:xfrm>
          <a:prstGeom prst="flowChartConnector">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00B050"/>
                </a:solidFill>
                <a:latin typeface="Arial"/>
                <a:ea typeface="Arial"/>
                <a:cs typeface="Arial"/>
                <a:sym typeface="Arial"/>
              </a:rPr>
              <a:t>2</a:t>
            </a:r>
            <a:endParaRPr b="1" sz="6000">
              <a:solidFill>
                <a:srgbClr val="00B050"/>
              </a:solidFill>
              <a:latin typeface="Arial"/>
              <a:ea typeface="Arial"/>
              <a:cs typeface="Arial"/>
              <a:sym typeface="Arial"/>
            </a:endParaRPr>
          </a:p>
        </p:txBody>
      </p:sp>
      <p:sp>
        <p:nvSpPr>
          <p:cNvPr id="288" name="Google Shape;288;p10"/>
          <p:cNvSpPr/>
          <p:nvPr/>
        </p:nvSpPr>
        <p:spPr>
          <a:xfrm>
            <a:off x="1233619" y="132080"/>
            <a:ext cx="6812397" cy="928220"/>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Vẽ lược đồ trí nhớ</a:t>
            </a:r>
            <a:endParaRPr b="1" sz="5400">
              <a:solidFill>
                <a:schemeClr val="lt1"/>
              </a:solidFill>
              <a:latin typeface="Arial"/>
              <a:ea typeface="Arial"/>
              <a:cs typeface="Arial"/>
              <a:sym typeface="Arial"/>
            </a:endParaRPr>
          </a:p>
        </p:txBody>
      </p:sp>
      <p:sp>
        <p:nvSpPr>
          <p:cNvPr id="289" name="Google Shape;289;p10"/>
          <p:cNvSpPr txBox="1"/>
          <p:nvPr/>
        </p:nvSpPr>
        <p:spPr>
          <a:xfrm>
            <a:off x="785175" y="2635446"/>
            <a:ext cx="11610025" cy="83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6000" u="none" cap="none" strike="noStrike">
                <a:solidFill>
                  <a:srgbClr val="0033CC"/>
                </a:solidFill>
                <a:latin typeface="Arial"/>
                <a:ea typeface="Arial"/>
                <a:cs typeface="Arial"/>
                <a:sym typeface="Arial"/>
              </a:rPr>
              <a:t>- </a:t>
            </a:r>
            <a:r>
              <a:rPr lang="en-US" sz="6000">
                <a:solidFill>
                  <a:srgbClr val="0033CC"/>
                </a:solidFill>
                <a:latin typeface="Arial"/>
                <a:ea typeface="Arial"/>
                <a:cs typeface="Arial"/>
                <a:sym typeface="Arial"/>
              </a:rPr>
              <a:t> Các điểm cần xác định để vẽ được biểu đồ trí nhớ: điểm đầu, điểm kết thúc, hướng đi, các điểm mốc.</a:t>
            </a:r>
            <a:endParaRPr/>
          </a:p>
          <a:p>
            <a:pPr indent="0" lvl="0" marL="0" marR="0" rtl="0" algn="l">
              <a:lnSpc>
                <a:spcPct val="100000"/>
              </a:lnSpc>
              <a:spcBef>
                <a:spcPts val="0"/>
              </a:spcBef>
              <a:spcAft>
                <a:spcPts val="0"/>
              </a:spcAft>
              <a:buClr>
                <a:srgbClr val="0000CC"/>
              </a:buClr>
              <a:buSzPts val="2400"/>
              <a:buFont typeface="Arial"/>
              <a:buNone/>
            </a:pPr>
            <a:r>
              <a:t/>
            </a:r>
            <a:endParaRPr sz="6000">
              <a:solidFill>
                <a:schemeClr val="dk1"/>
              </a:solidFill>
              <a:latin typeface="Arial"/>
              <a:ea typeface="Arial"/>
              <a:cs typeface="Arial"/>
              <a:sym typeface="Arial"/>
            </a:endParaRPr>
          </a:p>
        </p:txBody>
      </p:sp>
      <p:pic>
        <p:nvPicPr>
          <p:cNvPr descr="book9" id="290" name="Google Shape;290;p10"/>
          <p:cNvPicPr preferRelativeResize="0"/>
          <p:nvPr/>
        </p:nvPicPr>
        <p:blipFill rotWithShape="1">
          <a:blip r:embed="rId3">
            <a:alphaModFix/>
          </a:blip>
          <a:srcRect b="0" l="0" r="0" t="0"/>
          <a:stretch/>
        </p:blipFill>
        <p:spPr>
          <a:xfrm>
            <a:off x="172720" y="2635446"/>
            <a:ext cx="914400" cy="381000"/>
          </a:xfrm>
          <a:prstGeom prst="rect">
            <a:avLst/>
          </a:prstGeom>
          <a:noFill/>
          <a:ln>
            <a:noFill/>
          </a:ln>
        </p:spPr>
      </p:pic>
      <p:sp>
        <p:nvSpPr>
          <p:cNvPr id="291" name="Google Shape;291;p10"/>
          <p:cNvSpPr txBox="1"/>
          <p:nvPr/>
        </p:nvSpPr>
        <p:spPr>
          <a:xfrm>
            <a:off x="629920" y="1323123"/>
            <a:ext cx="7344499" cy="707886"/>
          </a:xfrm>
          <a:prstGeom prst="rect">
            <a:avLst/>
          </a:prstGeom>
          <a:solidFill>
            <a:srgbClr val="C4E0B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70C0"/>
                </a:solidFill>
                <a:latin typeface="Arial"/>
                <a:ea typeface="Arial"/>
                <a:cs typeface="Arial"/>
                <a:sym typeface="Arial"/>
              </a:rPr>
              <a:t>a. Vẽ lược đồ trí nhớ đường đi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1"/>
          <p:cNvPicPr preferRelativeResize="0"/>
          <p:nvPr/>
        </p:nvPicPr>
        <p:blipFill rotWithShape="1">
          <a:blip r:embed="rId3">
            <a:alphaModFix/>
          </a:blip>
          <a:srcRect b="37333" l="40184" r="23238" t="24340"/>
          <a:stretch/>
        </p:blipFill>
        <p:spPr>
          <a:xfrm>
            <a:off x="4582636" y="1018998"/>
            <a:ext cx="7615227" cy="5427266"/>
          </a:xfrm>
          <a:prstGeom prst="rect">
            <a:avLst/>
          </a:prstGeom>
          <a:noFill/>
          <a:ln>
            <a:noFill/>
          </a:ln>
        </p:spPr>
      </p:pic>
      <p:sp>
        <p:nvSpPr>
          <p:cNvPr id="297" name="Google Shape;297;p11"/>
          <p:cNvSpPr txBox="1"/>
          <p:nvPr/>
        </p:nvSpPr>
        <p:spPr>
          <a:xfrm>
            <a:off x="4497575" y="6308605"/>
            <a:ext cx="78436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70C0"/>
                </a:solidFill>
                <a:latin typeface="Arial"/>
                <a:ea typeface="Arial"/>
                <a:cs typeface="Arial"/>
                <a:sym typeface="Arial"/>
              </a:rPr>
              <a:t>Lược đồ trí nhớ từ nhà đến trường Trung học cơ sở</a:t>
            </a:r>
            <a:endParaRPr/>
          </a:p>
        </p:txBody>
      </p:sp>
      <p:sp>
        <p:nvSpPr>
          <p:cNvPr id="298" name="Google Shape;298;p11"/>
          <p:cNvSpPr/>
          <p:nvPr/>
        </p:nvSpPr>
        <p:spPr>
          <a:xfrm>
            <a:off x="81514" y="33842"/>
            <a:ext cx="1096812" cy="1124696"/>
          </a:xfrm>
          <a:prstGeom prst="flowChartConnector">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00B050"/>
                </a:solidFill>
                <a:latin typeface="Arial"/>
                <a:ea typeface="Arial"/>
                <a:cs typeface="Arial"/>
                <a:sym typeface="Arial"/>
              </a:rPr>
              <a:t>2</a:t>
            </a:r>
            <a:endParaRPr b="1" sz="6000">
              <a:solidFill>
                <a:srgbClr val="00B050"/>
              </a:solidFill>
              <a:latin typeface="Arial"/>
              <a:ea typeface="Arial"/>
              <a:cs typeface="Arial"/>
              <a:sym typeface="Arial"/>
            </a:endParaRPr>
          </a:p>
        </p:txBody>
      </p:sp>
      <p:sp>
        <p:nvSpPr>
          <p:cNvPr id="299" name="Google Shape;299;p11"/>
          <p:cNvSpPr/>
          <p:nvPr/>
        </p:nvSpPr>
        <p:spPr>
          <a:xfrm>
            <a:off x="1233619" y="132080"/>
            <a:ext cx="6812397" cy="928220"/>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Vẽ lược đồ trí nhớ</a:t>
            </a:r>
            <a:endParaRPr b="1" sz="5400">
              <a:solidFill>
                <a:schemeClr val="lt1"/>
              </a:solidFill>
              <a:latin typeface="Arial"/>
              <a:ea typeface="Arial"/>
              <a:cs typeface="Arial"/>
              <a:sym typeface="Arial"/>
            </a:endParaRPr>
          </a:p>
        </p:txBody>
      </p:sp>
      <p:sp>
        <p:nvSpPr>
          <p:cNvPr id="300" name="Google Shape;300;p11"/>
          <p:cNvSpPr/>
          <p:nvPr/>
        </p:nvSpPr>
        <p:spPr>
          <a:xfrm>
            <a:off x="74431" y="1865148"/>
            <a:ext cx="3979409" cy="4027652"/>
          </a:xfrm>
          <a:prstGeom prst="wedgeRoundRectCallout">
            <a:avLst>
              <a:gd fmla="val 66505" name="adj1"/>
              <a:gd fmla="val 4574" name="adj2"/>
              <a:gd fmla="val 16667" name="adj3"/>
            </a:avLst>
          </a:prstGeom>
          <a:solidFill>
            <a:srgbClr val="DDEAF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1"/>
          <p:cNvSpPr txBox="1"/>
          <p:nvPr/>
        </p:nvSpPr>
        <p:spPr>
          <a:xfrm>
            <a:off x="274137" y="1896716"/>
            <a:ext cx="3779703" cy="36506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400"/>
              <a:buFont typeface="Arial"/>
              <a:buNone/>
            </a:pPr>
            <a:r>
              <a:rPr lang="en-US" sz="4000">
                <a:solidFill>
                  <a:srgbClr val="FF0000"/>
                </a:solidFill>
                <a:latin typeface="Arial"/>
                <a:ea typeface="Arial"/>
                <a:cs typeface="Arial"/>
                <a:sym typeface="Arial"/>
              </a:rPr>
              <a:t>Dựa vào lược đồ trí nhớ trên mô tả lại quảng đường từ nhà em đến trường THCS?</a:t>
            </a:r>
            <a:endParaRPr sz="40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822"/>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pSp>
        <p:nvGrpSpPr>
          <p:cNvPr id="306" name="Google Shape;306;p12"/>
          <p:cNvGrpSpPr/>
          <p:nvPr/>
        </p:nvGrpSpPr>
        <p:grpSpPr>
          <a:xfrm>
            <a:off x="4625163" y="1136950"/>
            <a:ext cx="7566836" cy="1967144"/>
            <a:chOff x="4472763" y="1235432"/>
            <a:chExt cx="7566836" cy="1967144"/>
          </a:xfrm>
        </p:grpSpPr>
        <p:sp>
          <p:nvSpPr>
            <p:cNvPr id="307" name="Google Shape;307;p12"/>
            <p:cNvSpPr/>
            <p:nvPr/>
          </p:nvSpPr>
          <p:spPr>
            <a:xfrm>
              <a:off x="4472763" y="1235432"/>
              <a:ext cx="7485323" cy="1967144"/>
            </a:xfrm>
            <a:prstGeom prst="wedgeRoundRectCallout">
              <a:avLst>
                <a:gd fmla="val -46647" name="adj1"/>
                <a:gd fmla="val 86613" name="adj2"/>
                <a:gd fmla="val 16667" name="adj3"/>
              </a:avLst>
            </a:prstGeom>
            <a:solidFill>
              <a:srgbClr val="FBE4D4"/>
            </a:solidFill>
            <a:ln cap="flat" cmpd="sng" w="12700">
              <a:solidFill>
                <a:srgbClr val="31538F"/>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2"/>
            <p:cNvSpPr txBox="1"/>
            <p:nvPr/>
          </p:nvSpPr>
          <p:spPr>
            <a:xfrm>
              <a:off x="4690958" y="1382231"/>
              <a:ext cx="7348641"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Arial"/>
                  <a:ea typeface="Arial"/>
                  <a:cs typeface="Arial"/>
                  <a:sym typeface="Arial"/>
                </a:rPr>
                <a:t>Em hãy mô tả đường đi từ nhà tới trường và trình bày trước lớp?</a:t>
              </a:r>
              <a:endParaRPr/>
            </a:p>
          </p:txBody>
        </p:sp>
      </p:grpSp>
      <p:pic>
        <p:nvPicPr>
          <p:cNvPr descr="A picture containing text, doll, toy, vector graphics&#10;&#10;Description automatically generated" id="309" name="Google Shape;309;p12"/>
          <p:cNvPicPr preferRelativeResize="0"/>
          <p:nvPr/>
        </p:nvPicPr>
        <p:blipFill rotWithShape="1">
          <a:blip r:embed="rId3">
            <a:alphaModFix/>
          </a:blip>
          <a:srcRect b="14572" l="6333" r="5648" t="10853"/>
          <a:stretch/>
        </p:blipFill>
        <p:spPr>
          <a:xfrm>
            <a:off x="71120" y="3180745"/>
            <a:ext cx="4772238" cy="3677255"/>
          </a:xfrm>
          <a:prstGeom prst="rect">
            <a:avLst/>
          </a:prstGeom>
          <a:noFill/>
          <a:ln>
            <a:noFill/>
          </a:ln>
        </p:spPr>
      </p:pic>
      <p:sp>
        <p:nvSpPr>
          <p:cNvPr id="310" name="Google Shape;310;p12"/>
          <p:cNvSpPr/>
          <p:nvPr/>
        </p:nvSpPr>
        <p:spPr>
          <a:xfrm>
            <a:off x="81514" y="0"/>
            <a:ext cx="1096812" cy="1124696"/>
          </a:xfrm>
          <a:prstGeom prst="flowChartConnector">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00B050"/>
                </a:solidFill>
                <a:latin typeface="Arial"/>
                <a:ea typeface="Arial"/>
                <a:cs typeface="Arial"/>
                <a:sym typeface="Arial"/>
              </a:rPr>
              <a:t>2</a:t>
            </a:r>
            <a:endParaRPr b="1" sz="6000">
              <a:solidFill>
                <a:srgbClr val="00B050"/>
              </a:solidFill>
              <a:latin typeface="Arial"/>
              <a:ea typeface="Arial"/>
              <a:cs typeface="Arial"/>
              <a:sym typeface="Arial"/>
            </a:endParaRPr>
          </a:p>
        </p:txBody>
      </p:sp>
      <p:sp>
        <p:nvSpPr>
          <p:cNvPr id="311" name="Google Shape;311;p12"/>
          <p:cNvSpPr/>
          <p:nvPr/>
        </p:nvSpPr>
        <p:spPr>
          <a:xfrm>
            <a:off x="1233619" y="132080"/>
            <a:ext cx="6812397" cy="928220"/>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Vẽ lược đồ trí nhớ</a:t>
            </a:r>
            <a:endParaRPr b="1" sz="5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ppt_w</p:attrName>
                                        </p:attrNameLst>
                                      </p:cBhvr>
                                      <p:tavLst>
                                        <p:tav fmla="" tm="0">
                                          <p:val>
                                            <p:strVal val="0"/>
                                          </p:val>
                                        </p:tav>
                                        <p:tav fmla="" tm="100000">
                                          <p:val>
                                            <p:strVal val="#ppt_w"/>
                                          </p:val>
                                        </p:tav>
                                      </p:tavLst>
                                    </p:anim>
                                    <p:anim calcmode="lin" valueType="num">
                                      <p:cBhvr additive="base">
                                        <p:cTn dur="500"/>
                                        <p:tgtEl>
                                          <p:spTgt spid="3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13"/>
          <p:cNvPicPr preferRelativeResize="0"/>
          <p:nvPr/>
        </p:nvPicPr>
        <p:blipFill rotWithShape="1">
          <a:blip r:embed="rId3">
            <a:alphaModFix/>
          </a:blip>
          <a:srcRect b="22600" l="58605" r="29708" t="36278"/>
          <a:stretch/>
        </p:blipFill>
        <p:spPr>
          <a:xfrm>
            <a:off x="156770" y="1766598"/>
            <a:ext cx="2693581" cy="5150774"/>
          </a:xfrm>
          <a:prstGeom prst="rect">
            <a:avLst/>
          </a:prstGeom>
          <a:noFill/>
          <a:ln>
            <a:noFill/>
          </a:ln>
        </p:spPr>
      </p:pic>
      <p:sp>
        <p:nvSpPr>
          <p:cNvPr id="317" name="Google Shape;317;p13"/>
          <p:cNvSpPr txBox="1"/>
          <p:nvPr/>
        </p:nvSpPr>
        <p:spPr>
          <a:xfrm>
            <a:off x="1269532" y="1041824"/>
            <a:ext cx="6642750" cy="707886"/>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70C0"/>
                </a:solidFill>
                <a:latin typeface="Arial"/>
                <a:ea typeface="Arial"/>
                <a:cs typeface="Arial"/>
                <a:sym typeface="Arial"/>
              </a:rPr>
              <a:t>b. Vẽ lược đồ một khu vực</a:t>
            </a:r>
            <a:endParaRPr/>
          </a:p>
        </p:txBody>
      </p:sp>
      <p:grpSp>
        <p:nvGrpSpPr>
          <p:cNvPr id="318" name="Google Shape;318;p13"/>
          <p:cNvGrpSpPr/>
          <p:nvPr/>
        </p:nvGrpSpPr>
        <p:grpSpPr>
          <a:xfrm>
            <a:off x="4506854" y="2157424"/>
            <a:ext cx="8120959" cy="2450104"/>
            <a:chOff x="4973009" y="1360797"/>
            <a:chExt cx="7622826" cy="1967144"/>
          </a:xfrm>
        </p:grpSpPr>
        <p:sp>
          <p:nvSpPr>
            <p:cNvPr id="319" name="Google Shape;319;p13"/>
            <p:cNvSpPr/>
            <p:nvPr/>
          </p:nvSpPr>
          <p:spPr>
            <a:xfrm>
              <a:off x="4973009" y="1360797"/>
              <a:ext cx="7134447" cy="1967144"/>
            </a:xfrm>
            <a:prstGeom prst="wedgeRoundRectCallout">
              <a:avLst>
                <a:gd fmla="val -73557" name="adj1"/>
                <a:gd fmla="val 42268" name="adj2"/>
                <a:gd fmla="val 16667" name="adj3"/>
              </a:avLst>
            </a:prstGeom>
            <a:solidFill>
              <a:srgbClr val="FBE4D4"/>
            </a:solidFill>
            <a:ln cap="flat" cmpd="sng" w="12700">
              <a:solidFill>
                <a:srgbClr val="31538F"/>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3"/>
            <p:cNvSpPr txBox="1"/>
            <p:nvPr/>
          </p:nvSpPr>
          <p:spPr>
            <a:xfrm>
              <a:off x="5557907" y="1459511"/>
              <a:ext cx="7037928" cy="15567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0000"/>
                  </a:solidFill>
                  <a:latin typeface="Arial"/>
                  <a:ea typeface="Arial"/>
                  <a:cs typeface="Arial"/>
                  <a:sym typeface="Arial"/>
                </a:rPr>
                <a:t>Khi vẽ một khu vực cần hồi tưởng lại tổng thể khu vực những đối tượng nào?</a:t>
              </a:r>
              <a:endParaRPr/>
            </a:p>
          </p:txBody>
        </p:sp>
      </p:grpSp>
      <p:grpSp>
        <p:nvGrpSpPr>
          <p:cNvPr id="321" name="Google Shape;321;p13"/>
          <p:cNvGrpSpPr/>
          <p:nvPr/>
        </p:nvGrpSpPr>
        <p:grpSpPr>
          <a:xfrm>
            <a:off x="3176645" y="2348488"/>
            <a:ext cx="3149728" cy="1098097"/>
            <a:chOff x="-138533" y="532281"/>
            <a:chExt cx="7011639" cy="1021241"/>
          </a:xfrm>
        </p:grpSpPr>
        <p:sp>
          <p:nvSpPr>
            <p:cNvPr id="322" name="Google Shape;322;p13"/>
            <p:cNvSpPr/>
            <p:nvPr/>
          </p:nvSpPr>
          <p:spPr>
            <a:xfrm>
              <a:off x="844765" y="532281"/>
              <a:ext cx="6028341" cy="1006856"/>
            </a:xfrm>
            <a:prstGeom prst="rect">
              <a:avLst/>
            </a:prstGeom>
            <a:solidFill>
              <a:srgbClr val="FEE59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txBox="1"/>
            <p:nvPr/>
          </p:nvSpPr>
          <p:spPr>
            <a:xfrm>
              <a:off x="-138533" y="574697"/>
              <a:ext cx="6173845" cy="978825"/>
            </a:xfrm>
            <a:prstGeom prst="rect">
              <a:avLst/>
            </a:prstGeom>
            <a:noFill/>
            <a:ln>
              <a:noFill/>
            </a:ln>
          </p:spPr>
          <p:txBody>
            <a:bodyPr anchorCtr="0" anchor="ctr" bIns="81275" lIns="799175" spcFirstLastPara="1" rIns="81275" wrap="square" tIns="81275">
              <a:noAutofit/>
            </a:bodyPr>
            <a:lstStyle/>
            <a:p>
              <a:pPr indent="0" lvl="0" marL="0" marR="0" rtl="0" algn="l">
                <a:lnSpc>
                  <a:spcPct val="90000"/>
                </a:lnSpc>
                <a:spcBef>
                  <a:spcPts val="0"/>
                </a:spcBef>
                <a:spcAft>
                  <a:spcPts val="0"/>
                </a:spcAft>
                <a:buClr>
                  <a:srgbClr val="0070C0"/>
                </a:buClr>
                <a:buSzPts val="3200"/>
                <a:buFont typeface="Arial"/>
                <a:buNone/>
              </a:pPr>
              <a:r>
                <a:rPr b="1" lang="en-US" sz="3200">
                  <a:solidFill>
                    <a:srgbClr val="0070C0"/>
                  </a:solidFill>
                  <a:latin typeface="Arial"/>
                  <a:ea typeface="Arial"/>
                  <a:cs typeface="Arial"/>
                  <a:sym typeface="Arial"/>
                </a:rPr>
                <a:t>Diện tích</a:t>
              </a:r>
              <a:endParaRPr b="1" sz="3200">
                <a:solidFill>
                  <a:srgbClr val="0070C0"/>
                </a:solidFill>
                <a:latin typeface="Arial"/>
                <a:ea typeface="Arial"/>
                <a:cs typeface="Arial"/>
                <a:sym typeface="Arial"/>
              </a:endParaRPr>
            </a:p>
          </p:txBody>
        </p:sp>
      </p:grpSp>
      <p:sp>
        <p:nvSpPr>
          <p:cNvPr id="324" name="Google Shape;324;p13"/>
          <p:cNvSpPr/>
          <p:nvPr/>
        </p:nvSpPr>
        <p:spPr>
          <a:xfrm>
            <a:off x="2790365" y="2327073"/>
            <a:ext cx="1098097" cy="1098097"/>
          </a:xfrm>
          <a:prstGeom prst="ellipse">
            <a:avLst/>
          </a:prstGeom>
          <a:solidFill>
            <a:schemeClr val="lt1"/>
          </a:solidFill>
          <a:ln cap="flat" cmpd="sng" w="12700">
            <a:solidFill>
              <a:srgbClr val="4372C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070C0"/>
                </a:solidFill>
                <a:latin typeface="Arial"/>
                <a:ea typeface="Arial"/>
                <a:cs typeface="Arial"/>
                <a:sym typeface="Arial"/>
              </a:rPr>
              <a:t> 1</a:t>
            </a:r>
            <a:endParaRPr/>
          </a:p>
        </p:txBody>
      </p:sp>
      <p:grpSp>
        <p:nvGrpSpPr>
          <p:cNvPr id="325" name="Google Shape;325;p13"/>
          <p:cNvGrpSpPr/>
          <p:nvPr/>
        </p:nvGrpSpPr>
        <p:grpSpPr>
          <a:xfrm>
            <a:off x="3470753" y="3858340"/>
            <a:ext cx="3982670" cy="1006856"/>
            <a:chOff x="1378159" y="1672284"/>
            <a:chExt cx="7440226" cy="1006856"/>
          </a:xfrm>
        </p:grpSpPr>
        <p:sp>
          <p:nvSpPr>
            <p:cNvPr id="326" name="Google Shape;326;p13"/>
            <p:cNvSpPr/>
            <p:nvPr/>
          </p:nvSpPr>
          <p:spPr>
            <a:xfrm>
              <a:off x="1626305" y="1672284"/>
              <a:ext cx="5662349" cy="1006856"/>
            </a:xfrm>
            <a:prstGeom prst="rect">
              <a:avLst/>
            </a:prstGeom>
            <a:solidFill>
              <a:srgbClr val="BBD6E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txBox="1"/>
            <p:nvPr/>
          </p:nvSpPr>
          <p:spPr>
            <a:xfrm>
              <a:off x="1378159" y="1718732"/>
              <a:ext cx="7440226" cy="855716"/>
            </a:xfrm>
            <a:prstGeom prst="rect">
              <a:avLst/>
            </a:prstGeom>
            <a:noFill/>
            <a:ln>
              <a:noFill/>
            </a:ln>
          </p:spPr>
          <p:txBody>
            <a:bodyPr anchorCtr="0" anchor="ctr" bIns="81275" lIns="799175" spcFirstLastPara="1" rIns="81275" wrap="square" tIns="81275">
              <a:noAutofit/>
            </a:bodyPr>
            <a:lstStyle/>
            <a:p>
              <a:pPr indent="0" lvl="0" marL="0" marR="0" rtl="0" algn="l">
                <a:lnSpc>
                  <a:spcPct val="90000"/>
                </a:lnSpc>
                <a:spcBef>
                  <a:spcPts val="0"/>
                </a:spcBef>
                <a:spcAft>
                  <a:spcPts val="0"/>
                </a:spcAft>
                <a:buClr>
                  <a:srgbClr val="0070C0"/>
                </a:buClr>
                <a:buSzPts val="3200"/>
                <a:buFont typeface="Arial"/>
                <a:buNone/>
              </a:pPr>
              <a:r>
                <a:rPr b="1" lang="en-US" sz="3200">
                  <a:solidFill>
                    <a:srgbClr val="0070C0"/>
                  </a:solidFill>
                  <a:latin typeface="Arial"/>
                  <a:ea typeface="Arial"/>
                  <a:cs typeface="Arial"/>
                  <a:sym typeface="Arial"/>
                </a:rPr>
                <a:t>Hướng</a:t>
              </a:r>
              <a:endParaRPr b="1" sz="3200">
                <a:solidFill>
                  <a:srgbClr val="0070C0"/>
                </a:solidFill>
                <a:latin typeface="Arial"/>
                <a:ea typeface="Arial"/>
                <a:cs typeface="Arial"/>
                <a:sym typeface="Arial"/>
              </a:endParaRPr>
            </a:p>
          </p:txBody>
        </p:sp>
      </p:grpSp>
      <p:sp>
        <p:nvSpPr>
          <p:cNvPr id="328" name="Google Shape;328;p13"/>
          <p:cNvSpPr/>
          <p:nvPr/>
        </p:nvSpPr>
        <p:spPr>
          <a:xfrm>
            <a:off x="2985003" y="3822779"/>
            <a:ext cx="1098097" cy="1098097"/>
          </a:xfrm>
          <a:prstGeom prst="ellipse">
            <a:avLst/>
          </a:prstGeom>
          <a:solidFill>
            <a:schemeClr val="lt1"/>
          </a:solidFill>
          <a:ln cap="flat" cmpd="sng" w="12700">
            <a:solidFill>
              <a:srgbClr val="4372C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0070C0"/>
                </a:solidFill>
                <a:latin typeface="Arial"/>
                <a:ea typeface="Arial"/>
                <a:cs typeface="Arial"/>
                <a:sym typeface="Arial"/>
              </a:rPr>
              <a:t> 2</a:t>
            </a:r>
            <a:endParaRPr/>
          </a:p>
        </p:txBody>
      </p:sp>
      <p:grpSp>
        <p:nvGrpSpPr>
          <p:cNvPr id="329" name="Google Shape;329;p13"/>
          <p:cNvGrpSpPr/>
          <p:nvPr/>
        </p:nvGrpSpPr>
        <p:grpSpPr>
          <a:xfrm>
            <a:off x="3162354" y="5577632"/>
            <a:ext cx="3982670" cy="1006856"/>
            <a:chOff x="-431237" y="3523996"/>
            <a:chExt cx="7158336" cy="1006856"/>
          </a:xfrm>
        </p:grpSpPr>
        <p:sp>
          <p:nvSpPr>
            <p:cNvPr id="330" name="Google Shape;330;p13"/>
            <p:cNvSpPr/>
            <p:nvPr/>
          </p:nvSpPr>
          <p:spPr>
            <a:xfrm>
              <a:off x="698758" y="3523996"/>
              <a:ext cx="6028341" cy="1006856"/>
            </a:xfrm>
            <a:prstGeom prst="rect">
              <a:avLst/>
            </a:prstGeom>
            <a:solidFill>
              <a:srgbClr val="F4B0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txBox="1"/>
            <p:nvPr/>
          </p:nvSpPr>
          <p:spPr>
            <a:xfrm>
              <a:off x="-431237" y="3523996"/>
              <a:ext cx="7158336" cy="1006856"/>
            </a:xfrm>
            <a:prstGeom prst="rect">
              <a:avLst/>
            </a:prstGeom>
            <a:solidFill>
              <a:srgbClr val="F4B081"/>
            </a:solidFill>
            <a:ln>
              <a:noFill/>
            </a:ln>
          </p:spPr>
          <p:txBody>
            <a:bodyPr anchorCtr="0" anchor="ctr" bIns="81275" lIns="799175" spcFirstLastPara="1" rIns="81275" wrap="square" tIns="81275">
              <a:noAutofit/>
            </a:bodyPr>
            <a:lstStyle/>
            <a:p>
              <a:pPr indent="0" lvl="0" marL="0" marR="0" rtl="0" algn="l">
                <a:lnSpc>
                  <a:spcPct val="90000"/>
                </a:lnSpc>
                <a:spcBef>
                  <a:spcPts val="0"/>
                </a:spcBef>
                <a:spcAft>
                  <a:spcPts val="0"/>
                </a:spcAft>
                <a:buClr>
                  <a:srgbClr val="0070C0"/>
                </a:buClr>
                <a:buSzPts val="3200"/>
                <a:buFont typeface="Arial"/>
                <a:buNone/>
              </a:pPr>
              <a:r>
                <a:rPr b="1" lang="en-US" sz="3200">
                  <a:solidFill>
                    <a:srgbClr val="0070C0"/>
                  </a:solidFill>
                  <a:latin typeface="Arial"/>
                  <a:ea typeface="Arial"/>
                  <a:cs typeface="Arial"/>
                  <a:sym typeface="Arial"/>
                </a:rPr>
                <a:t>Khoảng cách</a:t>
              </a:r>
              <a:endParaRPr/>
            </a:p>
          </p:txBody>
        </p:sp>
      </p:grpSp>
      <p:sp>
        <p:nvSpPr>
          <p:cNvPr id="332" name="Google Shape;332;p13"/>
          <p:cNvSpPr/>
          <p:nvPr/>
        </p:nvSpPr>
        <p:spPr>
          <a:xfrm>
            <a:off x="2692488" y="5527725"/>
            <a:ext cx="1087462" cy="1087462"/>
          </a:xfrm>
          <a:prstGeom prst="ellipse">
            <a:avLst/>
          </a:prstGeom>
          <a:solidFill>
            <a:schemeClr val="lt1"/>
          </a:solidFill>
          <a:ln cap="flat" cmpd="sng" w="12700">
            <a:solidFill>
              <a:srgbClr val="4372C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070C0"/>
                </a:solidFill>
                <a:latin typeface="Arial"/>
                <a:ea typeface="Arial"/>
                <a:cs typeface="Arial"/>
                <a:sym typeface="Arial"/>
              </a:rPr>
              <a:t> 3</a:t>
            </a:r>
            <a:endParaRPr/>
          </a:p>
        </p:txBody>
      </p:sp>
      <p:sp>
        <p:nvSpPr>
          <p:cNvPr id="333" name="Google Shape;333;p13"/>
          <p:cNvSpPr/>
          <p:nvPr/>
        </p:nvSpPr>
        <p:spPr>
          <a:xfrm>
            <a:off x="186409" y="70509"/>
            <a:ext cx="936864" cy="960682"/>
          </a:xfrm>
          <a:prstGeom prst="flowChartConnector">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00B050"/>
                </a:solidFill>
                <a:latin typeface="Arial"/>
                <a:ea typeface="Arial"/>
                <a:cs typeface="Arial"/>
                <a:sym typeface="Arial"/>
              </a:rPr>
              <a:t>2</a:t>
            </a:r>
            <a:endParaRPr b="1" sz="6000">
              <a:solidFill>
                <a:srgbClr val="00B050"/>
              </a:solidFill>
              <a:latin typeface="Arial"/>
              <a:ea typeface="Arial"/>
              <a:cs typeface="Arial"/>
              <a:sym typeface="Arial"/>
            </a:endParaRPr>
          </a:p>
        </p:txBody>
      </p:sp>
      <p:sp>
        <p:nvSpPr>
          <p:cNvPr id="334" name="Google Shape;334;p13"/>
          <p:cNvSpPr/>
          <p:nvPr/>
        </p:nvSpPr>
        <p:spPr>
          <a:xfrm>
            <a:off x="1216367" y="96716"/>
            <a:ext cx="6812397" cy="840416"/>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Vẽ lược đồ trí nhớ</a:t>
            </a:r>
            <a:endParaRPr b="1" sz="5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2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18"/>
                                        </p:tgtEl>
                                        <p:attrNameLst>
                                          <p:attrName>ppt_w</p:attrName>
                                        </p:attrNameLst>
                                      </p:cBhvr>
                                      <p:tavLst>
                                        <p:tav fmla="" tm="0">
                                          <p:val>
                                            <p:strVal val="#ppt_w"/>
                                          </p:val>
                                        </p:tav>
                                        <p:tav fmla="" tm="100000">
                                          <p:val>
                                            <p:strVal val="0"/>
                                          </p:val>
                                        </p:tav>
                                      </p:tavLst>
                                    </p:anim>
                                    <p:anim calcmode="lin" valueType="num">
                                      <p:cBhvr additive="base">
                                        <p:cTn dur="500"/>
                                        <p:tgtEl>
                                          <p:spTgt spid="318"/>
                                        </p:tgtEl>
                                        <p:attrNameLst>
                                          <p:attrName>ppt_h</p:attrName>
                                        </p:attrNameLst>
                                      </p:cBhvr>
                                      <p:tavLst>
                                        <p:tav fmla="" tm="0">
                                          <p:val>
                                            <p:strVal val="#ppt_h"/>
                                          </p:val>
                                        </p:tav>
                                        <p:tav fmla="" tm="100000">
                                          <p:val>
                                            <p:strVal val="0"/>
                                          </p:val>
                                        </p:tav>
                                      </p:tavLst>
                                    </p:anim>
                                    <p:set>
                                      <p:cBhvr>
                                        <p:cTn dur="1" fill="hold">
                                          <p:stCondLst>
                                            <p:cond delay="500"/>
                                          </p:stCondLst>
                                        </p:cTn>
                                        <p:tgtEl>
                                          <p:spTgt spid="3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14"/>
          <p:cNvPicPr preferRelativeResize="0"/>
          <p:nvPr/>
        </p:nvPicPr>
        <p:blipFill rotWithShape="1">
          <a:blip r:embed="rId3">
            <a:alphaModFix/>
          </a:blip>
          <a:srcRect b="24340" l="27122" r="42877" t="35349"/>
          <a:stretch/>
        </p:blipFill>
        <p:spPr>
          <a:xfrm>
            <a:off x="4935262" y="914356"/>
            <a:ext cx="7120170" cy="5381523"/>
          </a:xfrm>
          <a:prstGeom prst="rect">
            <a:avLst/>
          </a:prstGeom>
          <a:noFill/>
          <a:ln>
            <a:noFill/>
          </a:ln>
        </p:spPr>
      </p:pic>
      <p:sp>
        <p:nvSpPr>
          <p:cNvPr id="340" name="Google Shape;340;p14"/>
          <p:cNvSpPr txBox="1"/>
          <p:nvPr/>
        </p:nvSpPr>
        <p:spPr>
          <a:xfrm>
            <a:off x="5937986" y="6295879"/>
            <a:ext cx="78436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Arial"/>
                <a:ea typeface="Arial"/>
                <a:cs typeface="Arial"/>
                <a:sym typeface="Arial"/>
              </a:rPr>
              <a:t>Lược đồ trí nhớ một trường học</a:t>
            </a:r>
            <a:endParaRPr/>
          </a:p>
        </p:txBody>
      </p:sp>
      <p:sp>
        <p:nvSpPr>
          <p:cNvPr id="341" name="Google Shape;341;p14"/>
          <p:cNvSpPr/>
          <p:nvPr/>
        </p:nvSpPr>
        <p:spPr>
          <a:xfrm>
            <a:off x="136568" y="1236248"/>
            <a:ext cx="4864939" cy="3719661"/>
          </a:xfrm>
          <a:prstGeom prst="cloud">
            <a:avLst/>
          </a:prstGeom>
          <a:solidFill>
            <a:srgbClr val="BBD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4"/>
          <p:cNvSpPr txBox="1"/>
          <p:nvPr/>
        </p:nvSpPr>
        <p:spPr>
          <a:xfrm>
            <a:off x="259768" y="2002576"/>
            <a:ext cx="4864939" cy="341597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400"/>
              <a:buFont typeface="Arial"/>
              <a:buNone/>
            </a:pPr>
            <a:r>
              <a:rPr b="1" lang="en-US" sz="3600">
                <a:solidFill>
                  <a:srgbClr val="FF0000"/>
                </a:solidFill>
                <a:latin typeface="Arial"/>
                <a:ea typeface="Arial"/>
                <a:cs typeface="Arial"/>
                <a:sym typeface="Arial"/>
              </a:rPr>
              <a:t>Dựa vào lược đồ</a:t>
            </a:r>
            <a:endParaRPr/>
          </a:p>
          <a:p>
            <a:pPr indent="0" lvl="0" marL="0" marR="0" rtl="0" algn="ctr">
              <a:lnSpc>
                <a:spcPct val="100000"/>
              </a:lnSpc>
              <a:spcBef>
                <a:spcPts val="0"/>
              </a:spcBef>
              <a:spcAft>
                <a:spcPts val="0"/>
              </a:spcAft>
              <a:buClr>
                <a:srgbClr val="0000CC"/>
              </a:buClr>
              <a:buSzPts val="2400"/>
              <a:buFont typeface="Arial"/>
              <a:buNone/>
            </a:pPr>
            <a:r>
              <a:rPr b="1" lang="en-US" sz="3600">
                <a:solidFill>
                  <a:srgbClr val="FF0000"/>
                </a:solidFill>
                <a:latin typeface="Arial"/>
                <a:ea typeface="Arial"/>
                <a:cs typeface="Arial"/>
                <a:sym typeface="Arial"/>
              </a:rPr>
              <a:t> trí nhớ trên mô tả </a:t>
            </a:r>
            <a:endParaRPr/>
          </a:p>
          <a:p>
            <a:pPr indent="0" lvl="0" marL="0" marR="0" rtl="0" algn="ctr">
              <a:lnSpc>
                <a:spcPct val="100000"/>
              </a:lnSpc>
              <a:spcBef>
                <a:spcPts val="0"/>
              </a:spcBef>
              <a:spcAft>
                <a:spcPts val="0"/>
              </a:spcAft>
              <a:buClr>
                <a:srgbClr val="0000CC"/>
              </a:buClr>
              <a:buSzPts val="2400"/>
              <a:buFont typeface="Arial"/>
              <a:buNone/>
            </a:pPr>
            <a:r>
              <a:rPr b="1" lang="en-US" sz="3600">
                <a:solidFill>
                  <a:srgbClr val="FF0000"/>
                </a:solidFill>
                <a:latin typeface="Arial"/>
                <a:ea typeface="Arial"/>
                <a:cs typeface="Arial"/>
                <a:sym typeface="Arial"/>
              </a:rPr>
              <a:t>lại sơ đồ trường?</a:t>
            </a:r>
            <a:endParaRPr b="1" sz="3600">
              <a:solidFill>
                <a:srgbClr val="FF0000"/>
              </a:solidFill>
              <a:latin typeface="Arial"/>
              <a:ea typeface="Arial"/>
              <a:cs typeface="Arial"/>
              <a:sym typeface="Arial"/>
            </a:endParaRPr>
          </a:p>
        </p:txBody>
      </p:sp>
      <p:sp>
        <p:nvSpPr>
          <p:cNvPr id="343" name="Google Shape;343;p14"/>
          <p:cNvSpPr/>
          <p:nvPr/>
        </p:nvSpPr>
        <p:spPr>
          <a:xfrm>
            <a:off x="186409" y="70509"/>
            <a:ext cx="936864" cy="960682"/>
          </a:xfrm>
          <a:prstGeom prst="flowChartConnector">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00B050"/>
                </a:solidFill>
                <a:latin typeface="Arial"/>
                <a:ea typeface="Arial"/>
                <a:cs typeface="Arial"/>
                <a:sym typeface="Arial"/>
              </a:rPr>
              <a:t>2</a:t>
            </a:r>
            <a:endParaRPr b="1" sz="6000">
              <a:solidFill>
                <a:srgbClr val="00B050"/>
              </a:solidFill>
              <a:latin typeface="Arial"/>
              <a:ea typeface="Arial"/>
              <a:cs typeface="Arial"/>
              <a:sym typeface="Arial"/>
            </a:endParaRPr>
          </a:p>
        </p:txBody>
      </p:sp>
      <p:sp>
        <p:nvSpPr>
          <p:cNvPr id="344" name="Google Shape;344;p14"/>
          <p:cNvSpPr/>
          <p:nvPr/>
        </p:nvSpPr>
        <p:spPr>
          <a:xfrm>
            <a:off x="1216367" y="96716"/>
            <a:ext cx="6812397" cy="840416"/>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Vẽ lược đồ trí nhớ</a:t>
            </a:r>
            <a:endParaRPr b="1" sz="5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822"/>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5"/>
          <p:cNvSpPr txBox="1"/>
          <p:nvPr/>
        </p:nvSpPr>
        <p:spPr>
          <a:xfrm>
            <a:off x="3159760" y="1128814"/>
            <a:ext cx="5435836" cy="769441"/>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B0F0"/>
                </a:solidFill>
                <a:latin typeface="Arial"/>
                <a:ea typeface="Arial"/>
                <a:cs typeface="Arial"/>
                <a:sym typeface="Arial"/>
              </a:rPr>
              <a:t>Thảo luận nhóm 4</a:t>
            </a:r>
            <a:endParaRPr/>
          </a:p>
        </p:txBody>
      </p:sp>
      <p:sp>
        <p:nvSpPr>
          <p:cNvPr id="350" name="Google Shape;350;p15"/>
          <p:cNvSpPr/>
          <p:nvPr/>
        </p:nvSpPr>
        <p:spPr>
          <a:xfrm>
            <a:off x="116840" y="2449140"/>
            <a:ext cx="11958320" cy="2732460"/>
          </a:xfrm>
          <a:prstGeom prst="roundRect">
            <a:avLst>
              <a:gd fmla="val 16667" name="adj"/>
            </a:avLst>
          </a:prstGeom>
          <a:solidFill>
            <a:srgbClr val="DDEAF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
          <p:cNvSpPr txBox="1"/>
          <p:nvPr/>
        </p:nvSpPr>
        <p:spPr>
          <a:xfrm>
            <a:off x="406400" y="2886999"/>
            <a:ext cx="11379200" cy="18466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7030A0"/>
                </a:solidFill>
                <a:latin typeface="Calibri"/>
                <a:ea typeface="Calibri"/>
                <a:cs typeface="Calibri"/>
                <a:sym typeface="Calibri"/>
              </a:rPr>
              <a:t>Em hãy mô tả trường em qua lược đồ trí nhớ của mình và trình bày trước lớp.</a:t>
            </a:r>
            <a:endParaRPr sz="4800">
              <a:solidFill>
                <a:srgbClr val="7030A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5"/>
          <p:cNvSpPr/>
          <p:nvPr/>
        </p:nvSpPr>
        <p:spPr>
          <a:xfrm>
            <a:off x="186409" y="70509"/>
            <a:ext cx="936864" cy="960682"/>
          </a:xfrm>
          <a:prstGeom prst="flowChartConnector">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00B050"/>
                </a:solidFill>
                <a:latin typeface="Arial"/>
                <a:ea typeface="Arial"/>
                <a:cs typeface="Arial"/>
                <a:sym typeface="Arial"/>
              </a:rPr>
              <a:t>2</a:t>
            </a:r>
            <a:endParaRPr b="1" sz="6000">
              <a:solidFill>
                <a:srgbClr val="00B050"/>
              </a:solidFill>
              <a:latin typeface="Arial"/>
              <a:ea typeface="Arial"/>
              <a:cs typeface="Arial"/>
              <a:sym typeface="Arial"/>
            </a:endParaRPr>
          </a:p>
        </p:txBody>
      </p:sp>
      <p:sp>
        <p:nvSpPr>
          <p:cNvPr id="353" name="Google Shape;353;p15"/>
          <p:cNvSpPr/>
          <p:nvPr/>
        </p:nvSpPr>
        <p:spPr>
          <a:xfrm>
            <a:off x="1216367" y="96716"/>
            <a:ext cx="6812397" cy="840416"/>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Vẽ lược đồ trí nhớ</a:t>
            </a:r>
            <a:endParaRPr b="1" sz="5400">
              <a:solidFill>
                <a:schemeClr val="lt1"/>
              </a:solidFill>
              <a:latin typeface="Arial"/>
              <a:ea typeface="Arial"/>
              <a:cs typeface="Arial"/>
              <a:sym typeface="Arial"/>
            </a:endParaRPr>
          </a:p>
        </p:txBody>
      </p:sp>
      <p:pic>
        <p:nvPicPr>
          <p:cNvPr descr="Digit 180" id="354" name="Google Shape;354;p15"/>
          <p:cNvPicPr preferRelativeResize="0"/>
          <p:nvPr/>
        </p:nvPicPr>
        <p:blipFill rotWithShape="1">
          <a:blip r:embed="rId3">
            <a:alphaModFix/>
          </a:blip>
          <a:srcRect b="0" l="0" r="0" t="0"/>
          <a:stretch/>
        </p:blipFill>
        <p:spPr>
          <a:xfrm>
            <a:off x="9092593" y="1031191"/>
            <a:ext cx="1542819" cy="8475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6"/>
          <p:cNvSpPr/>
          <p:nvPr/>
        </p:nvSpPr>
        <p:spPr>
          <a:xfrm>
            <a:off x="1701800" y="0"/>
            <a:ext cx="10226040" cy="2070358"/>
          </a:xfrm>
          <a:prstGeom prst="flowChartPunchedTape">
            <a:avLst/>
          </a:prstGeom>
          <a:solidFill>
            <a:srgbClr val="DDEA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a:solidFill>
                  <a:srgbClr val="00B0F0"/>
                </a:solidFill>
                <a:latin typeface="Arial"/>
                <a:ea typeface="Arial"/>
                <a:cs typeface="Arial"/>
                <a:sym typeface="Arial"/>
              </a:rPr>
              <a:t>LUYỆN TẬP VÀ VẬN DỤNG</a:t>
            </a:r>
            <a:endParaRPr/>
          </a:p>
        </p:txBody>
      </p:sp>
      <p:pic>
        <p:nvPicPr>
          <p:cNvPr id="360" name="Google Shape;360;p16"/>
          <p:cNvPicPr preferRelativeResize="0"/>
          <p:nvPr/>
        </p:nvPicPr>
        <p:blipFill rotWithShape="1">
          <a:blip r:embed="rId3">
            <a:alphaModFix/>
          </a:blip>
          <a:srcRect b="64176" l="25843" r="67560" t="24899"/>
          <a:stretch/>
        </p:blipFill>
        <p:spPr>
          <a:xfrm>
            <a:off x="91440" y="223521"/>
            <a:ext cx="1701800" cy="1694438"/>
          </a:xfrm>
          <a:prstGeom prst="rect">
            <a:avLst/>
          </a:prstGeom>
          <a:noFill/>
          <a:ln>
            <a:noFill/>
          </a:ln>
        </p:spPr>
      </p:pic>
      <p:sp>
        <p:nvSpPr>
          <p:cNvPr id="361" name="Google Shape;361;p16"/>
          <p:cNvSpPr txBox="1"/>
          <p:nvPr/>
        </p:nvSpPr>
        <p:spPr>
          <a:xfrm>
            <a:off x="375920" y="2501702"/>
            <a:ext cx="11551920" cy="5570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00B050"/>
                </a:solidFill>
                <a:latin typeface="Arial"/>
                <a:ea typeface="Arial"/>
                <a:cs typeface="Arial"/>
                <a:sym typeface="Arial"/>
              </a:rPr>
              <a:t>1.</a:t>
            </a:r>
            <a:r>
              <a:rPr b="1" lang="en-US" sz="4400">
                <a:solidFill>
                  <a:srgbClr val="00B050"/>
                </a:solidFill>
                <a:latin typeface="Arial"/>
                <a:ea typeface="Arial"/>
                <a:cs typeface="Arial"/>
                <a:sym typeface="Arial"/>
              </a:rPr>
              <a:t>Vẽ lược đồ trí nhớ để chỉ đường cho một người bạn đến nhà một người bạn khác. Ví dụ:</a:t>
            </a:r>
            <a:endParaRPr/>
          </a:p>
          <a:p>
            <a:pPr indent="-571500" lvl="0" marL="571500" marR="0" rtl="0" algn="l">
              <a:spcBef>
                <a:spcPts val="0"/>
              </a:spcBef>
              <a:spcAft>
                <a:spcPts val="0"/>
              </a:spcAft>
              <a:buClr>
                <a:srgbClr val="00B050"/>
              </a:buClr>
              <a:buSzPts val="4400"/>
              <a:buFont typeface="Noto Sans Symbols"/>
              <a:buChar char="⮚"/>
            </a:pPr>
            <a:r>
              <a:rPr b="1" lang="en-US" sz="4400">
                <a:solidFill>
                  <a:srgbClr val="00B050"/>
                </a:solidFill>
                <a:latin typeface="Arial"/>
                <a:ea typeface="Arial"/>
                <a:cs typeface="Arial"/>
                <a:sym typeface="Arial"/>
              </a:rPr>
              <a:t>Khoảng cách từ nới đứng đến nhà bạn đó khoảng 2km về hướng đông bắc</a:t>
            </a:r>
            <a:endParaRPr/>
          </a:p>
          <a:p>
            <a:pPr indent="-406400" lvl="0" marL="685800" marR="0" rtl="0" algn="l">
              <a:spcBef>
                <a:spcPts val="0"/>
              </a:spcBef>
              <a:spcAft>
                <a:spcPts val="0"/>
              </a:spcAft>
              <a:buClr>
                <a:schemeClr val="dk1"/>
              </a:buClr>
              <a:buSzPts val="4400"/>
              <a:buFont typeface="Noto Sans Symbols"/>
              <a:buNone/>
            </a:pPr>
            <a:r>
              <a:t/>
            </a:r>
            <a:endParaRPr b="1" sz="4400">
              <a:solidFill>
                <a:srgbClr val="FF0000"/>
              </a:solidFill>
              <a:latin typeface="Arial"/>
              <a:ea typeface="Arial"/>
              <a:cs typeface="Arial"/>
              <a:sym typeface="Arial"/>
            </a:endParaRPr>
          </a:p>
          <a:p>
            <a:pPr indent="-406400" lvl="0" marL="685800" marR="0" rtl="0" algn="l">
              <a:spcBef>
                <a:spcPts val="0"/>
              </a:spcBef>
              <a:spcAft>
                <a:spcPts val="0"/>
              </a:spcAft>
              <a:buClr>
                <a:schemeClr val="dk1"/>
              </a:buClr>
              <a:buSzPts val="4400"/>
              <a:buFont typeface="Noto Sans Symbols"/>
              <a:buNone/>
            </a:pPr>
            <a:r>
              <a:t/>
            </a:r>
            <a:endParaRPr b="1" sz="4400">
              <a:solidFill>
                <a:srgbClr val="FF0000"/>
              </a:solidFill>
              <a:latin typeface="Arial"/>
              <a:ea typeface="Arial"/>
              <a:cs typeface="Arial"/>
              <a:sym typeface="Arial"/>
            </a:endParaRPr>
          </a:p>
          <a:p>
            <a:pPr indent="-406400" lvl="0" marL="685800" marR="0" rtl="0" algn="l">
              <a:spcBef>
                <a:spcPts val="0"/>
              </a:spcBef>
              <a:spcAft>
                <a:spcPts val="0"/>
              </a:spcAft>
              <a:buClr>
                <a:schemeClr val="dk1"/>
              </a:buClr>
              <a:buSzPts val="4400"/>
              <a:buFont typeface="Noto Sans Symbols"/>
              <a:buNone/>
            </a:pPr>
            <a:r>
              <a:t/>
            </a:r>
            <a:endParaRPr b="1" sz="44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ppt_w</p:attrName>
                                        </p:attrNameLst>
                                      </p:cBhvr>
                                      <p:tavLst>
                                        <p:tav fmla="" tm="0">
                                          <p:val>
                                            <p:strVal val="0"/>
                                          </p:val>
                                        </p:tav>
                                        <p:tav fmla="" tm="100000">
                                          <p:val>
                                            <p:strVal val="#ppt_w"/>
                                          </p:val>
                                        </p:tav>
                                      </p:tavLst>
                                    </p:anim>
                                    <p:anim calcmode="lin" valueType="num">
                                      <p:cBhvr additive="base">
                                        <p:cTn dur="500"/>
                                        <p:tgtEl>
                                          <p:spTgt spid="3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7"/>
          <p:cNvSpPr/>
          <p:nvPr/>
        </p:nvSpPr>
        <p:spPr>
          <a:xfrm>
            <a:off x="-735946" y="1731680"/>
            <a:ext cx="3410603" cy="3413760"/>
          </a:xfrm>
          <a:prstGeom prst="ellipse">
            <a:avLst/>
          </a:prstGeom>
          <a:solidFill>
            <a:srgbClr val="FFC000"/>
          </a:solidFill>
          <a:ln>
            <a:noFill/>
          </a:ln>
        </p:spPr>
        <p:txBody>
          <a:bodyPr anchorCtr="0" anchor="ctr" bIns="60900" lIns="121800" spcFirstLastPara="1" rIns="121800" wrap="square" tIns="60900">
            <a:noAutofit/>
          </a:bodyPr>
          <a:lstStyle/>
          <a:p>
            <a:pPr indent="0" lvl="0" marL="0" marR="0" rtl="0" algn="ctr">
              <a:spcBef>
                <a:spcPts val="0"/>
              </a:spcBef>
              <a:spcAft>
                <a:spcPts val="0"/>
              </a:spcAft>
              <a:buNone/>
            </a:pPr>
            <a:r>
              <a:rPr b="1" lang="en-US" sz="4329">
                <a:solidFill>
                  <a:schemeClr val="lt1"/>
                </a:solidFill>
                <a:latin typeface="Arial"/>
                <a:ea typeface="Arial"/>
                <a:cs typeface="Arial"/>
                <a:sym typeface="Arial"/>
              </a:rPr>
              <a:t>  Dặn dò</a:t>
            </a:r>
            <a:endParaRPr/>
          </a:p>
        </p:txBody>
      </p:sp>
      <p:sp>
        <p:nvSpPr>
          <p:cNvPr id="368" name="Google Shape;368;p17"/>
          <p:cNvSpPr/>
          <p:nvPr/>
        </p:nvSpPr>
        <p:spPr>
          <a:xfrm>
            <a:off x="-3898054" y="-219541"/>
            <a:ext cx="7290338" cy="7297088"/>
          </a:xfrm>
          <a:prstGeom prst="blockArc">
            <a:avLst>
              <a:gd fmla="val 18900000" name="adj1"/>
              <a:gd fmla="val 2700000" name="adj2"/>
              <a:gd fmla="val 395" name="adj3"/>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7"/>
          <p:cNvSpPr/>
          <p:nvPr/>
        </p:nvSpPr>
        <p:spPr>
          <a:xfrm>
            <a:off x="2974669" y="1261535"/>
            <a:ext cx="9019958" cy="1083733"/>
          </a:xfrm>
          <a:custGeom>
            <a:rect b="b" l="l" r="r" t="t"/>
            <a:pathLst>
              <a:path extrusionOk="0" h="812800" w="6771233">
                <a:moveTo>
                  <a:pt x="0" y="0"/>
                </a:moveTo>
                <a:lnTo>
                  <a:pt x="6771233" y="0"/>
                </a:lnTo>
                <a:lnTo>
                  <a:pt x="6771233" y="812800"/>
                </a:lnTo>
                <a:lnTo>
                  <a:pt x="0" y="812800"/>
                </a:lnTo>
                <a:lnTo>
                  <a:pt x="0" y="0"/>
                </a:lnTo>
                <a:close/>
              </a:path>
            </a:pathLst>
          </a:custGeom>
          <a:noFill/>
          <a:ln cap="flat" cmpd="sng" w="12700">
            <a:solidFill>
              <a:srgbClr val="00B050"/>
            </a:solidFill>
            <a:prstDash val="solid"/>
            <a:miter lim="800000"/>
            <a:headEnd len="sm" w="sm" type="none"/>
            <a:tailEnd len="sm" w="sm" type="none"/>
          </a:ln>
        </p:spPr>
        <p:txBody>
          <a:bodyPr anchorCtr="0" anchor="ctr" bIns="94750" lIns="859500" spcFirstLastPara="1" rIns="94750" wrap="square" tIns="94750">
            <a:noAutofit/>
          </a:bodyPr>
          <a:lstStyle/>
          <a:p>
            <a:pPr indent="0" lvl="0" marL="0" marR="0" rtl="0" algn="l">
              <a:lnSpc>
                <a:spcPct val="90000"/>
              </a:lnSpc>
              <a:spcBef>
                <a:spcPts val="0"/>
              </a:spcBef>
              <a:spcAft>
                <a:spcPts val="0"/>
              </a:spcAft>
              <a:buNone/>
            </a:pPr>
            <a:r>
              <a:rPr b="1" lang="en-US" sz="3730">
                <a:solidFill>
                  <a:srgbClr val="00B050"/>
                </a:solidFill>
                <a:latin typeface="Arial"/>
                <a:ea typeface="Arial"/>
                <a:cs typeface="Arial"/>
                <a:sym typeface="Arial"/>
              </a:rPr>
              <a:t>Xem lại bài đã học</a:t>
            </a:r>
            <a:endParaRPr/>
          </a:p>
        </p:txBody>
      </p:sp>
      <p:sp>
        <p:nvSpPr>
          <p:cNvPr id="370" name="Google Shape;370;p17"/>
          <p:cNvSpPr/>
          <p:nvPr/>
        </p:nvSpPr>
        <p:spPr>
          <a:xfrm>
            <a:off x="2297962" y="1126068"/>
            <a:ext cx="1353413" cy="1354666"/>
          </a:xfrm>
          <a:prstGeom prst="ellipse">
            <a:avLst/>
          </a:prstGeom>
          <a:solidFill>
            <a:srgbClr val="00B050"/>
          </a:solidFill>
          <a:ln>
            <a:noFill/>
          </a:ln>
        </p:spPr>
        <p:txBody>
          <a:bodyPr anchorCtr="0" anchor="t" bIns="60900" lIns="121800" spcFirstLastPara="1" rIns="121800" wrap="square" tIns="60900">
            <a:noAutofit/>
          </a:bodyPr>
          <a:lstStyle/>
          <a:p>
            <a:pPr indent="0" lvl="0" marL="0" marR="0" rtl="0" algn="ctr">
              <a:spcBef>
                <a:spcPts val="0"/>
              </a:spcBef>
              <a:spcAft>
                <a:spcPts val="0"/>
              </a:spcAft>
              <a:buNone/>
            </a:pPr>
            <a:r>
              <a:rPr b="1" lang="en-US" sz="5328">
                <a:solidFill>
                  <a:schemeClr val="lt1"/>
                </a:solidFill>
                <a:latin typeface="Arial"/>
                <a:ea typeface="Arial"/>
                <a:cs typeface="Arial"/>
                <a:sym typeface="Arial"/>
              </a:rPr>
              <a:t>1</a:t>
            </a:r>
            <a:endParaRPr/>
          </a:p>
        </p:txBody>
      </p:sp>
      <p:sp>
        <p:nvSpPr>
          <p:cNvPr id="371" name="Google Shape;371;p17"/>
          <p:cNvSpPr/>
          <p:nvPr/>
        </p:nvSpPr>
        <p:spPr>
          <a:xfrm>
            <a:off x="3368241" y="2887134"/>
            <a:ext cx="8626387" cy="1083733"/>
          </a:xfrm>
          <a:custGeom>
            <a:rect b="b" l="l" r="r" t="t"/>
            <a:pathLst>
              <a:path extrusionOk="0" h="812800" w="6475780">
                <a:moveTo>
                  <a:pt x="0" y="0"/>
                </a:moveTo>
                <a:lnTo>
                  <a:pt x="6475780" y="0"/>
                </a:lnTo>
                <a:lnTo>
                  <a:pt x="6475780" y="812800"/>
                </a:lnTo>
                <a:lnTo>
                  <a:pt x="0" y="812800"/>
                </a:lnTo>
                <a:lnTo>
                  <a:pt x="0" y="0"/>
                </a:lnTo>
                <a:close/>
              </a:path>
            </a:pathLst>
          </a:custGeom>
          <a:noFill/>
          <a:ln cap="flat" cmpd="sng" w="12700">
            <a:solidFill>
              <a:srgbClr val="FF99CC"/>
            </a:solidFill>
            <a:prstDash val="solid"/>
            <a:miter lim="800000"/>
            <a:headEnd len="sm" w="sm" type="none"/>
            <a:tailEnd len="sm" w="sm" type="none"/>
          </a:ln>
        </p:spPr>
        <p:txBody>
          <a:bodyPr anchorCtr="0" anchor="ctr" bIns="94750" lIns="859500" spcFirstLastPara="1" rIns="94750" wrap="square" tIns="94750">
            <a:noAutofit/>
          </a:bodyPr>
          <a:lstStyle/>
          <a:p>
            <a:pPr indent="0" lvl="0" marL="0" marR="0" rtl="0" algn="l">
              <a:lnSpc>
                <a:spcPct val="90000"/>
              </a:lnSpc>
              <a:spcBef>
                <a:spcPts val="0"/>
              </a:spcBef>
              <a:spcAft>
                <a:spcPts val="0"/>
              </a:spcAft>
              <a:buNone/>
            </a:pPr>
            <a:r>
              <a:rPr b="1" lang="en-US" sz="3730">
                <a:solidFill>
                  <a:srgbClr val="FF99CC"/>
                </a:solidFill>
                <a:latin typeface="Arial"/>
                <a:ea typeface="Arial"/>
                <a:cs typeface="Arial"/>
                <a:sym typeface="Arial"/>
              </a:rPr>
              <a:t>Hoàn thành bài tập SGK (BT 1)</a:t>
            </a:r>
            <a:endParaRPr/>
          </a:p>
        </p:txBody>
      </p:sp>
      <p:sp>
        <p:nvSpPr>
          <p:cNvPr id="372" name="Google Shape;372;p17"/>
          <p:cNvSpPr/>
          <p:nvPr/>
        </p:nvSpPr>
        <p:spPr>
          <a:xfrm>
            <a:off x="2691535" y="2751666"/>
            <a:ext cx="1353413" cy="1354666"/>
          </a:xfrm>
          <a:prstGeom prst="ellipse">
            <a:avLst/>
          </a:prstGeom>
          <a:solidFill>
            <a:srgbClr val="FF99CC"/>
          </a:solidFill>
          <a:ln>
            <a:noFill/>
          </a:ln>
        </p:spPr>
        <p:txBody>
          <a:bodyPr anchorCtr="0" anchor="t" bIns="60900" lIns="121800" spcFirstLastPara="1" rIns="121800" wrap="square" tIns="60900">
            <a:noAutofit/>
          </a:bodyPr>
          <a:lstStyle/>
          <a:p>
            <a:pPr indent="0" lvl="0" marL="0" marR="0" rtl="0" algn="ctr">
              <a:spcBef>
                <a:spcPts val="0"/>
              </a:spcBef>
              <a:spcAft>
                <a:spcPts val="0"/>
              </a:spcAft>
              <a:buNone/>
            </a:pPr>
            <a:r>
              <a:rPr b="1" lang="en-US" sz="5328">
                <a:solidFill>
                  <a:schemeClr val="lt1"/>
                </a:solidFill>
                <a:latin typeface="Arial"/>
                <a:ea typeface="Arial"/>
                <a:cs typeface="Arial"/>
                <a:sym typeface="Arial"/>
              </a:rPr>
              <a:t>2</a:t>
            </a:r>
            <a:endParaRPr/>
          </a:p>
        </p:txBody>
      </p:sp>
      <p:sp>
        <p:nvSpPr>
          <p:cNvPr id="373" name="Google Shape;373;p17"/>
          <p:cNvSpPr/>
          <p:nvPr/>
        </p:nvSpPr>
        <p:spPr>
          <a:xfrm>
            <a:off x="2974669" y="4241800"/>
            <a:ext cx="9019958" cy="1761065"/>
          </a:xfrm>
          <a:custGeom>
            <a:rect b="b" l="l" r="r" t="t"/>
            <a:pathLst>
              <a:path extrusionOk="0" h="812800" w="6771233">
                <a:moveTo>
                  <a:pt x="0" y="0"/>
                </a:moveTo>
                <a:lnTo>
                  <a:pt x="6771233" y="0"/>
                </a:lnTo>
                <a:lnTo>
                  <a:pt x="6771233" y="812800"/>
                </a:lnTo>
                <a:lnTo>
                  <a:pt x="0" y="812800"/>
                </a:lnTo>
                <a:lnTo>
                  <a:pt x="0" y="0"/>
                </a:lnTo>
                <a:close/>
              </a:path>
            </a:pathLst>
          </a:custGeom>
          <a:noFill/>
          <a:ln cap="flat" cmpd="sng" w="12700">
            <a:solidFill>
              <a:srgbClr val="3399FF"/>
            </a:solidFill>
            <a:prstDash val="solid"/>
            <a:miter lim="800000"/>
            <a:headEnd len="sm" w="sm" type="none"/>
            <a:tailEnd len="sm" w="sm" type="none"/>
          </a:ln>
        </p:spPr>
        <p:txBody>
          <a:bodyPr anchorCtr="0" anchor="ctr" bIns="94750" lIns="859500" spcFirstLastPara="1" rIns="94750" wrap="square" tIns="94750">
            <a:noAutofit/>
          </a:bodyPr>
          <a:lstStyle/>
          <a:p>
            <a:pPr indent="0" lvl="0" marL="0" marR="0" rtl="0" algn="l">
              <a:lnSpc>
                <a:spcPct val="90000"/>
              </a:lnSpc>
              <a:spcBef>
                <a:spcPts val="0"/>
              </a:spcBef>
              <a:spcAft>
                <a:spcPts val="0"/>
              </a:spcAft>
              <a:buNone/>
            </a:pPr>
            <a:r>
              <a:rPr b="1" lang="en-US" sz="3730">
                <a:solidFill>
                  <a:srgbClr val="3399FF"/>
                </a:solidFill>
                <a:latin typeface="Arial"/>
                <a:ea typeface="Arial"/>
                <a:cs typeface="Arial"/>
                <a:sym typeface="Arial"/>
              </a:rPr>
              <a:t>Chuẩn bị bài 6: Trái Đất trong hệ mặt trời. Tìm hiểu vị trí TĐ trong hệ Mặt trời. Hình dạng,kích thước TĐ</a:t>
            </a:r>
            <a:endParaRPr/>
          </a:p>
        </p:txBody>
      </p:sp>
      <p:sp>
        <p:nvSpPr>
          <p:cNvPr id="374" name="Google Shape;374;p17"/>
          <p:cNvSpPr/>
          <p:nvPr/>
        </p:nvSpPr>
        <p:spPr>
          <a:xfrm>
            <a:off x="2297962" y="4377267"/>
            <a:ext cx="1353413" cy="1354666"/>
          </a:xfrm>
          <a:prstGeom prst="ellipse">
            <a:avLst/>
          </a:prstGeom>
          <a:solidFill>
            <a:srgbClr val="3399FF"/>
          </a:solidFill>
          <a:ln>
            <a:noFill/>
          </a:ln>
        </p:spPr>
        <p:txBody>
          <a:bodyPr anchorCtr="0" anchor="t" bIns="60900" lIns="121800" spcFirstLastPara="1" rIns="121800" wrap="square" tIns="60900">
            <a:noAutofit/>
          </a:bodyPr>
          <a:lstStyle/>
          <a:p>
            <a:pPr indent="0" lvl="0" marL="0" marR="0" rtl="0" algn="ctr">
              <a:spcBef>
                <a:spcPts val="0"/>
              </a:spcBef>
              <a:spcAft>
                <a:spcPts val="0"/>
              </a:spcAft>
              <a:buNone/>
            </a:pPr>
            <a:r>
              <a:rPr b="1" lang="en-US" sz="4795">
                <a:solidFill>
                  <a:schemeClr val="lt1"/>
                </a:solidFill>
                <a:latin typeface="Arial"/>
                <a:ea typeface="Arial"/>
                <a:cs typeface="Arial"/>
                <a:sym typeface="Arial"/>
              </a:rPr>
              <a:t>3</a:t>
            </a:r>
            <a:endParaRPr/>
          </a:p>
        </p:txBody>
      </p:sp>
      <p:pic>
        <p:nvPicPr>
          <p:cNvPr id="375" name="Google Shape;375;p17"/>
          <p:cNvPicPr preferRelativeResize="0"/>
          <p:nvPr/>
        </p:nvPicPr>
        <p:blipFill rotWithShape="1">
          <a:blip r:embed="rId3">
            <a:alphaModFix/>
          </a:blip>
          <a:srcRect b="0" l="0" r="0" t="0"/>
          <a:stretch/>
        </p:blipFill>
        <p:spPr>
          <a:xfrm>
            <a:off x="9242687" y="97855"/>
            <a:ext cx="2943674" cy="2056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537026" id="380" name="Google Shape;380;p18"/>
          <p:cNvPicPr preferRelativeResize="0"/>
          <p:nvPr/>
        </p:nvPicPr>
        <p:blipFill rotWithShape="1">
          <a:blip r:embed="rId3">
            <a:alphaModFix/>
          </a:blip>
          <a:srcRect b="0" l="0" r="0" t="0"/>
          <a:stretch/>
        </p:blipFill>
        <p:spPr>
          <a:xfrm>
            <a:off x="137160" y="87498"/>
            <a:ext cx="11917680" cy="6683004"/>
          </a:xfrm>
          <a:prstGeom prst="rect">
            <a:avLst/>
          </a:prstGeom>
          <a:noFill/>
          <a:ln>
            <a:noFill/>
          </a:ln>
        </p:spPr>
      </p:pic>
      <p:sp>
        <p:nvSpPr>
          <p:cNvPr id="381" name="Google Shape;381;p18"/>
          <p:cNvSpPr txBox="1"/>
          <p:nvPr/>
        </p:nvSpPr>
        <p:spPr>
          <a:xfrm rot="219488">
            <a:off x="2930525" y="2767014"/>
            <a:ext cx="6870700" cy="1323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91603"/>
              </a:buClr>
              <a:buSzPts val="3200"/>
              <a:buFont typeface="Times New Roman"/>
              <a:buNone/>
            </a:pPr>
            <a:r>
              <a:rPr b="1" lang="en-US" sz="3200">
                <a:solidFill>
                  <a:srgbClr val="C91603"/>
                </a:solidFill>
                <a:latin typeface="Times New Roman"/>
                <a:ea typeface="Times New Roman"/>
                <a:cs typeface="Times New Roman"/>
                <a:sym typeface="Times New Roman"/>
              </a:rPr>
              <a:t>Cảm ơn quý thầy cô và các em! </a:t>
            </a:r>
            <a:endParaRPr/>
          </a:p>
          <a:p>
            <a:pPr indent="0" lvl="0" marL="0" marR="0" rtl="0" algn="ctr">
              <a:spcBef>
                <a:spcPts val="1600"/>
              </a:spcBef>
              <a:spcAft>
                <a:spcPts val="0"/>
              </a:spcAft>
              <a:buClr>
                <a:schemeClr val="dk1"/>
              </a:buClr>
              <a:buSzPts val="3200"/>
              <a:buFont typeface="Arial"/>
              <a:buNone/>
            </a:pPr>
            <a:r>
              <a:t/>
            </a:r>
            <a:endParaRPr b="1" sz="3200">
              <a:solidFill>
                <a:srgbClr val="C91603"/>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
          <p:cNvSpPr txBox="1"/>
          <p:nvPr/>
        </p:nvSpPr>
        <p:spPr>
          <a:xfrm>
            <a:off x="223520" y="111760"/>
            <a:ext cx="1100328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800" u="none" cap="none" strike="noStrike">
                <a:solidFill>
                  <a:srgbClr val="FF0000"/>
                </a:solidFill>
                <a:latin typeface="Arial"/>
                <a:ea typeface="Arial"/>
                <a:cs typeface="Arial"/>
                <a:sym typeface="Arial"/>
              </a:rPr>
              <a:t>1. Quả Địa Cầu là mô hình thu nhỏ của Trái Đất dưới dạng hình gì?</a:t>
            </a:r>
            <a:endParaRPr/>
          </a:p>
        </p:txBody>
      </p:sp>
      <p:sp>
        <p:nvSpPr>
          <p:cNvPr id="195" name="Google Shape;195;p2"/>
          <p:cNvSpPr txBox="1"/>
          <p:nvPr/>
        </p:nvSpPr>
        <p:spPr>
          <a:xfrm>
            <a:off x="223520" y="1734326"/>
            <a:ext cx="1196848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2060"/>
                </a:solidFill>
                <a:latin typeface="Arial"/>
                <a:ea typeface="Arial"/>
                <a:cs typeface="Arial"/>
                <a:sym typeface="Arial"/>
              </a:rPr>
              <a:t>A. Hình vuông</a:t>
            </a:r>
            <a:endParaRPr b="1" sz="4400">
              <a:solidFill>
                <a:srgbClr val="002060"/>
              </a:solidFill>
              <a:latin typeface="Arial"/>
              <a:ea typeface="Arial"/>
              <a:cs typeface="Arial"/>
              <a:sym typeface="Arial"/>
            </a:endParaRPr>
          </a:p>
        </p:txBody>
      </p:sp>
      <p:sp>
        <p:nvSpPr>
          <p:cNvPr id="196" name="Google Shape;196;p2"/>
          <p:cNvSpPr txBox="1"/>
          <p:nvPr/>
        </p:nvSpPr>
        <p:spPr>
          <a:xfrm>
            <a:off x="223520" y="2699526"/>
            <a:ext cx="1196848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2060"/>
                </a:solidFill>
                <a:latin typeface="Arial"/>
                <a:ea typeface="Arial"/>
                <a:cs typeface="Arial"/>
                <a:sym typeface="Arial"/>
              </a:rPr>
              <a:t>B. Hình tròn</a:t>
            </a:r>
            <a:endParaRPr b="1" sz="4400">
              <a:solidFill>
                <a:srgbClr val="002060"/>
              </a:solidFill>
              <a:latin typeface="Arial"/>
              <a:ea typeface="Arial"/>
              <a:cs typeface="Arial"/>
              <a:sym typeface="Arial"/>
            </a:endParaRPr>
          </a:p>
        </p:txBody>
      </p:sp>
      <p:sp>
        <p:nvSpPr>
          <p:cNvPr id="197" name="Google Shape;197;p2"/>
          <p:cNvSpPr txBox="1"/>
          <p:nvPr/>
        </p:nvSpPr>
        <p:spPr>
          <a:xfrm>
            <a:off x="223520" y="3664726"/>
            <a:ext cx="126390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2060"/>
                </a:solidFill>
                <a:latin typeface="Arial"/>
                <a:ea typeface="Arial"/>
                <a:cs typeface="Arial"/>
                <a:sym typeface="Arial"/>
              </a:rPr>
              <a:t>C.Hình cầu</a:t>
            </a:r>
            <a:endParaRPr b="1" sz="4400">
              <a:solidFill>
                <a:srgbClr val="002060"/>
              </a:solidFill>
              <a:latin typeface="Arial"/>
              <a:ea typeface="Arial"/>
              <a:cs typeface="Arial"/>
              <a:sym typeface="Arial"/>
            </a:endParaRPr>
          </a:p>
        </p:txBody>
      </p:sp>
      <p:sp>
        <p:nvSpPr>
          <p:cNvPr id="198" name="Google Shape;198;p2"/>
          <p:cNvSpPr txBox="1"/>
          <p:nvPr/>
        </p:nvSpPr>
        <p:spPr>
          <a:xfrm>
            <a:off x="223520" y="4629926"/>
            <a:ext cx="126390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2060"/>
                </a:solidFill>
                <a:latin typeface="Arial"/>
                <a:ea typeface="Arial"/>
                <a:cs typeface="Arial"/>
                <a:sym typeface="Arial"/>
              </a:rPr>
              <a:t>D. Hình Elip</a:t>
            </a:r>
            <a:endParaRPr b="1" sz="4400">
              <a:solidFill>
                <a:srgbClr val="0020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5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nvSpPr>
        <p:spPr>
          <a:xfrm>
            <a:off x="223520" y="111760"/>
            <a:ext cx="11003280"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Arial"/>
                <a:ea typeface="Arial"/>
                <a:cs typeface="Arial"/>
                <a:sym typeface="Arial"/>
              </a:rPr>
              <a:t>2. Người ta thường biểu hiện các đối tượng địa lí trên bản đồ bằng các loại kí hiệu nào. Cho ví dụ cho mỗi loại?</a:t>
            </a:r>
            <a:endParaRPr/>
          </a:p>
        </p:txBody>
      </p:sp>
      <p:sp>
        <p:nvSpPr>
          <p:cNvPr id="204" name="Google Shape;204;p3"/>
          <p:cNvSpPr txBox="1"/>
          <p:nvPr/>
        </p:nvSpPr>
        <p:spPr>
          <a:xfrm>
            <a:off x="223520" y="2400132"/>
            <a:ext cx="1196848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Arial"/>
                <a:ea typeface="Arial"/>
                <a:cs typeface="Arial"/>
                <a:sym typeface="Arial"/>
              </a:rPr>
              <a:t> Kí hiệu tượng hình: Bãi biển, sa mạc, rừng,…</a:t>
            </a:r>
            <a:endParaRPr/>
          </a:p>
        </p:txBody>
      </p:sp>
      <p:sp>
        <p:nvSpPr>
          <p:cNvPr id="205" name="Google Shape;205;p3"/>
          <p:cNvSpPr txBox="1"/>
          <p:nvPr/>
        </p:nvSpPr>
        <p:spPr>
          <a:xfrm>
            <a:off x="223520" y="3439825"/>
            <a:ext cx="1196848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Arial"/>
                <a:ea typeface="Arial"/>
                <a:cs typeface="Arial"/>
                <a:sym typeface="Arial"/>
              </a:rPr>
              <a:t> Kí hiệu màu sắc: độ sâu, độ cao,..</a:t>
            </a:r>
            <a:endParaRPr/>
          </a:p>
        </p:txBody>
      </p:sp>
      <p:sp>
        <p:nvSpPr>
          <p:cNvPr id="206" name="Google Shape;206;p3"/>
          <p:cNvSpPr txBox="1"/>
          <p:nvPr/>
        </p:nvSpPr>
        <p:spPr>
          <a:xfrm>
            <a:off x="223520" y="4479518"/>
            <a:ext cx="1196848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Arial"/>
                <a:ea typeface="Arial"/>
                <a:cs typeface="Arial"/>
                <a:sym typeface="Arial"/>
              </a:rPr>
              <a:t> Kí hiệu đường: đường sắt, sông ngòi…</a:t>
            </a:r>
            <a:endParaRPr/>
          </a:p>
        </p:txBody>
      </p:sp>
      <p:sp>
        <p:nvSpPr>
          <p:cNvPr id="207" name="Google Shape;207;p3"/>
          <p:cNvSpPr txBox="1"/>
          <p:nvPr/>
        </p:nvSpPr>
        <p:spPr>
          <a:xfrm>
            <a:off x="223520" y="5519211"/>
            <a:ext cx="1196848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Arial"/>
                <a:ea typeface="Arial"/>
                <a:cs typeface="Arial"/>
                <a:sym typeface="Arial"/>
              </a:rPr>
              <a:t> Kí hiệu hình học: khoáng sản,…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
          <p:cNvSpPr txBox="1"/>
          <p:nvPr/>
        </p:nvSpPr>
        <p:spPr>
          <a:xfrm>
            <a:off x="471055" y="241905"/>
            <a:ext cx="113340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B050"/>
                </a:solidFill>
                <a:latin typeface="Arial"/>
                <a:ea typeface="Arial"/>
                <a:cs typeface="Arial"/>
                <a:sym typeface="Arial"/>
              </a:rPr>
              <a:t>TIẾT 7 - BÀI </a:t>
            </a:r>
            <a:r>
              <a:rPr b="1" lang="en-US" sz="4400">
                <a:solidFill>
                  <a:srgbClr val="00B050"/>
                </a:solidFill>
              </a:rPr>
              <a:t>4</a:t>
            </a:r>
            <a:r>
              <a:rPr b="1" lang="en-US" sz="4400">
                <a:solidFill>
                  <a:srgbClr val="00B050"/>
                </a:solidFill>
                <a:latin typeface="Arial"/>
                <a:ea typeface="Arial"/>
                <a:cs typeface="Arial"/>
                <a:sym typeface="Arial"/>
              </a:rPr>
              <a:t>: LƯỢC ĐỒ TRÍ NHỚ</a:t>
            </a:r>
            <a:endParaRPr/>
          </a:p>
        </p:txBody>
      </p:sp>
      <p:pic>
        <p:nvPicPr>
          <p:cNvPr id="213" name="Google Shape;213;p4"/>
          <p:cNvPicPr preferRelativeResize="0"/>
          <p:nvPr/>
        </p:nvPicPr>
        <p:blipFill rotWithShape="1">
          <a:blip r:embed="rId3">
            <a:alphaModFix/>
          </a:blip>
          <a:srcRect b="26074" l="20499" r="58582" t="35258"/>
          <a:stretch/>
        </p:blipFill>
        <p:spPr>
          <a:xfrm>
            <a:off x="310587" y="1669216"/>
            <a:ext cx="4708061" cy="4895633"/>
          </a:xfrm>
          <a:prstGeom prst="rect">
            <a:avLst/>
          </a:prstGeom>
          <a:noFill/>
          <a:ln>
            <a:noFill/>
          </a:ln>
        </p:spPr>
      </p:pic>
      <p:pic>
        <p:nvPicPr>
          <p:cNvPr id="214" name="Google Shape;214;p4"/>
          <p:cNvPicPr preferRelativeResize="0"/>
          <p:nvPr/>
        </p:nvPicPr>
        <p:blipFill rotWithShape="1">
          <a:blip r:embed="rId4">
            <a:alphaModFix/>
          </a:blip>
          <a:srcRect b="37333" l="40184" r="23238" t="24340"/>
          <a:stretch/>
        </p:blipFill>
        <p:spPr>
          <a:xfrm>
            <a:off x="5037354" y="1308814"/>
            <a:ext cx="7222647" cy="54272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5"/>
          <p:cNvSpPr/>
          <p:nvPr/>
        </p:nvSpPr>
        <p:spPr>
          <a:xfrm>
            <a:off x="1494979" y="2064119"/>
            <a:ext cx="1196603" cy="1166162"/>
          </a:xfrm>
          <a:prstGeom prst="flowChartConnector">
            <a:avLst/>
          </a:prstGeom>
          <a:solidFill>
            <a:schemeClr val="lt1"/>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00B0F0"/>
                </a:solidFill>
                <a:latin typeface="Arial"/>
                <a:ea typeface="Arial"/>
                <a:cs typeface="Arial"/>
                <a:sym typeface="Arial"/>
              </a:rPr>
              <a:t>1</a:t>
            </a:r>
            <a:endParaRPr b="1" sz="6000">
              <a:solidFill>
                <a:srgbClr val="00B0F0"/>
              </a:solidFill>
              <a:latin typeface="Arial"/>
              <a:ea typeface="Arial"/>
              <a:cs typeface="Arial"/>
              <a:sym typeface="Arial"/>
            </a:endParaRPr>
          </a:p>
        </p:txBody>
      </p:sp>
      <p:sp>
        <p:nvSpPr>
          <p:cNvPr id="220" name="Google Shape;220;p5"/>
          <p:cNvSpPr/>
          <p:nvPr/>
        </p:nvSpPr>
        <p:spPr>
          <a:xfrm>
            <a:off x="1494979" y="3868676"/>
            <a:ext cx="1196602" cy="1181028"/>
          </a:xfrm>
          <a:prstGeom prst="flowChartConnector">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a:solidFill>
                  <a:srgbClr val="00B050"/>
                </a:solidFill>
                <a:latin typeface="Arial"/>
                <a:ea typeface="Arial"/>
                <a:cs typeface="Arial"/>
                <a:sym typeface="Arial"/>
              </a:rPr>
              <a:t>2</a:t>
            </a:r>
            <a:endParaRPr/>
          </a:p>
        </p:txBody>
      </p:sp>
      <p:sp>
        <p:nvSpPr>
          <p:cNvPr id="221" name="Google Shape;221;p5"/>
          <p:cNvSpPr/>
          <p:nvPr/>
        </p:nvSpPr>
        <p:spPr>
          <a:xfrm>
            <a:off x="2969751" y="3958923"/>
            <a:ext cx="5217278" cy="1046961"/>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Arial"/>
                <a:ea typeface="Arial"/>
                <a:cs typeface="Arial"/>
                <a:sym typeface="Arial"/>
              </a:rPr>
              <a:t>Vẽ lược đồ trí nhớ</a:t>
            </a:r>
            <a:endParaRPr b="1" sz="4000">
              <a:solidFill>
                <a:schemeClr val="lt1"/>
              </a:solidFill>
              <a:latin typeface="Arial"/>
              <a:ea typeface="Arial"/>
              <a:cs typeface="Arial"/>
              <a:sym typeface="Arial"/>
            </a:endParaRPr>
          </a:p>
        </p:txBody>
      </p:sp>
      <p:sp>
        <p:nvSpPr>
          <p:cNvPr id="222" name="Google Shape;222;p5"/>
          <p:cNvSpPr/>
          <p:nvPr/>
        </p:nvSpPr>
        <p:spPr>
          <a:xfrm>
            <a:off x="2969751" y="2197536"/>
            <a:ext cx="7035918" cy="1046962"/>
          </a:xfrm>
          <a:prstGeom prst="roundRect">
            <a:avLst>
              <a:gd fmla="val 16667" name="adj"/>
            </a:avLst>
          </a:prstGeom>
          <a:solidFill>
            <a:srgbClr val="00B0F0"/>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Arial"/>
                <a:ea typeface="Arial"/>
                <a:cs typeface="Arial"/>
                <a:sym typeface="Arial"/>
              </a:rPr>
              <a:t> Khái niệm lược đồ trí nhớ</a:t>
            </a:r>
            <a:endParaRPr b="1" sz="4000">
              <a:solidFill>
                <a:schemeClr val="lt1"/>
              </a:solidFill>
              <a:latin typeface="Arial"/>
              <a:ea typeface="Arial"/>
              <a:cs typeface="Arial"/>
              <a:sym typeface="Arial"/>
            </a:endParaRPr>
          </a:p>
        </p:txBody>
      </p:sp>
      <p:sp>
        <p:nvSpPr>
          <p:cNvPr id="223" name="Google Shape;223;p5"/>
          <p:cNvSpPr/>
          <p:nvPr/>
        </p:nvSpPr>
        <p:spPr>
          <a:xfrm>
            <a:off x="2890284" y="140587"/>
            <a:ext cx="6677244" cy="1156585"/>
          </a:xfrm>
          <a:custGeom>
            <a:rect b="b" l="l" r="r" t="t"/>
            <a:pathLst>
              <a:path extrusionOk="0" h="919518" w="6208084">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rgbClr val="FFE28B"/>
              </a:gs>
              <a:gs pos="100000">
                <a:srgbClr val="FEEBB2"/>
              </a:gs>
            </a:gsLst>
            <a:lin ang="54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6"/>
          <p:cNvSpPr/>
          <p:nvPr/>
        </p:nvSpPr>
        <p:spPr>
          <a:xfrm>
            <a:off x="199991" y="49785"/>
            <a:ext cx="864531" cy="842538"/>
          </a:xfrm>
          <a:prstGeom prst="flowChartConnector">
            <a:avLst/>
          </a:prstGeom>
          <a:solidFill>
            <a:schemeClr val="lt1"/>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00B0F0"/>
                </a:solidFill>
                <a:latin typeface="Arial"/>
                <a:ea typeface="Arial"/>
                <a:cs typeface="Arial"/>
                <a:sym typeface="Arial"/>
              </a:rPr>
              <a:t>1</a:t>
            </a:r>
            <a:endParaRPr b="1" sz="4800">
              <a:solidFill>
                <a:srgbClr val="00B0F0"/>
              </a:solidFill>
              <a:latin typeface="Arial"/>
              <a:ea typeface="Arial"/>
              <a:cs typeface="Arial"/>
              <a:sym typeface="Arial"/>
            </a:endParaRPr>
          </a:p>
        </p:txBody>
      </p:sp>
      <p:sp>
        <p:nvSpPr>
          <p:cNvPr id="229" name="Google Shape;229;p6"/>
          <p:cNvSpPr/>
          <p:nvPr/>
        </p:nvSpPr>
        <p:spPr>
          <a:xfrm>
            <a:off x="1188720" y="117861"/>
            <a:ext cx="6979920" cy="742967"/>
          </a:xfrm>
          <a:prstGeom prst="roundRect">
            <a:avLst>
              <a:gd fmla="val 16667" name="adj"/>
            </a:avLst>
          </a:prstGeom>
          <a:solidFill>
            <a:srgbClr val="00B0F0"/>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Arial"/>
                <a:ea typeface="Arial"/>
                <a:cs typeface="Arial"/>
                <a:sym typeface="Arial"/>
              </a:rPr>
              <a:t> Khái niệm lược đồ trí nhớ</a:t>
            </a:r>
            <a:endParaRPr b="1" sz="4000">
              <a:solidFill>
                <a:schemeClr val="lt1"/>
              </a:solidFill>
              <a:latin typeface="Arial"/>
              <a:ea typeface="Arial"/>
              <a:cs typeface="Arial"/>
              <a:sym typeface="Arial"/>
            </a:endParaRPr>
          </a:p>
        </p:txBody>
      </p:sp>
      <p:sp>
        <p:nvSpPr>
          <p:cNvPr id="230" name="Google Shape;230;p6"/>
          <p:cNvSpPr txBox="1"/>
          <p:nvPr/>
        </p:nvSpPr>
        <p:spPr>
          <a:xfrm>
            <a:off x="199991" y="881266"/>
            <a:ext cx="12192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Arial"/>
                <a:ea typeface="Arial"/>
                <a:cs typeface="Arial"/>
                <a:sym typeface="Arial"/>
              </a:rPr>
              <a:t>Hãy đọc đoạn văn sau và hoàn thành nhiệm vụ phía dưới:</a:t>
            </a:r>
            <a:endParaRPr/>
          </a:p>
        </p:txBody>
      </p:sp>
      <p:sp>
        <p:nvSpPr>
          <p:cNvPr id="231" name="Google Shape;231;p6"/>
          <p:cNvSpPr txBox="1"/>
          <p:nvPr/>
        </p:nvSpPr>
        <p:spPr>
          <a:xfrm>
            <a:off x="199991" y="1377202"/>
            <a:ext cx="11673032"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2060"/>
                </a:solidFill>
                <a:latin typeface="Arial"/>
                <a:ea typeface="Arial"/>
                <a:cs typeface="Arial"/>
                <a:sym typeface="Arial"/>
              </a:rPr>
              <a:t>Bằng xe máy, chúng tôi xuất phát  từ Hà Nội đi về hướng nam dọc theo quốc lộ 1A. Dừng ở một trạm xăng ve đường trong thành phố Phủ Lý (Hà Nam), sau đó chúng tôi tiếp tục di chuyển. Sau hơn 3 giờ đồng hồ, chúng tôi đã có mặt tại thành phố Ninh Bình. Từ đây theo đại lộ Tràng An về hướng tây khoảng 6km, danh thắng Tràng An hiện ra trước mắt chúng tôi với khung cảnh thật đẹp.</a:t>
            </a:r>
            <a:endParaRPr/>
          </a:p>
        </p:txBody>
      </p:sp>
      <p:sp>
        <p:nvSpPr>
          <p:cNvPr id="232" name="Google Shape;232;p6"/>
          <p:cNvSpPr txBox="1"/>
          <p:nvPr/>
        </p:nvSpPr>
        <p:spPr>
          <a:xfrm>
            <a:off x="199991" y="5657671"/>
            <a:ext cx="12192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Arial"/>
                <a:ea typeface="Arial"/>
                <a:cs typeface="Arial"/>
                <a:sym typeface="Arial"/>
              </a:rPr>
              <a:t>Hãy vẽ lại hành trình của chuyến đi được mô tả trong đoạn văn?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
          <p:cNvSpPr/>
          <p:nvPr/>
        </p:nvSpPr>
        <p:spPr>
          <a:xfrm>
            <a:off x="199991" y="49785"/>
            <a:ext cx="864531" cy="842538"/>
          </a:xfrm>
          <a:prstGeom prst="flowChartConnector">
            <a:avLst/>
          </a:prstGeom>
          <a:solidFill>
            <a:schemeClr val="lt1"/>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a:solidFill>
                  <a:srgbClr val="00B0F0"/>
                </a:solidFill>
                <a:latin typeface="Arial"/>
                <a:ea typeface="Arial"/>
                <a:cs typeface="Arial"/>
                <a:sym typeface="Arial"/>
              </a:rPr>
              <a:t>1</a:t>
            </a:r>
            <a:endParaRPr b="1" sz="5400">
              <a:solidFill>
                <a:srgbClr val="00B0F0"/>
              </a:solidFill>
              <a:latin typeface="Arial"/>
              <a:ea typeface="Arial"/>
              <a:cs typeface="Arial"/>
              <a:sym typeface="Arial"/>
            </a:endParaRPr>
          </a:p>
        </p:txBody>
      </p:sp>
      <p:sp>
        <p:nvSpPr>
          <p:cNvPr id="239" name="Google Shape;239;p7"/>
          <p:cNvSpPr/>
          <p:nvPr/>
        </p:nvSpPr>
        <p:spPr>
          <a:xfrm>
            <a:off x="1188720" y="117861"/>
            <a:ext cx="6979920" cy="742967"/>
          </a:xfrm>
          <a:prstGeom prst="roundRect">
            <a:avLst>
              <a:gd fmla="val 16667" name="adj"/>
            </a:avLst>
          </a:prstGeom>
          <a:solidFill>
            <a:srgbClr val="00B0F0"/>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Arial"/>
                <a:ea typeface="Arial"/>
                <a:cs typeface="Arial"/>
                <a:sym typeface="Arial"/>
              </a:rPr>
              <a:t> Khái niệm lược đồ trí nhớ</a:t>
            </a:r>
            <a:endParaRPr b="1" sz="4000">
              <a:solidFill>
                <a:schemeClr val="lt1"/>
              </a:solidFill>
              <a:latin typeface="Arial"/>
              <a:ea typeface="Arial"/>
              <a:cs typeface="Arial"/>
              <a:sym typeface="Arial"/>
            </a:endParaRPr>
          </a:p>
        </p:txBody>
      </p:sp>
      <p:grpSp>
        <p:nvGrpSpPr>
          <p:cNvPr id="240" name="Google Shape;240;p7"/>
          <p:cNvGrpSpPr/>
          <p:nvPr/>
        </p:nvGrpSpPr>
        <p:grpSpPr>
          <a:xfrm>
            <a:off x="2692400" y="1574800"/>
            <a:ext cx="6045200" cy="4236720"/>
            <a:chOff x="2692400" y="1574800"/>
            <a:chExt cx="6045200" cy="4236720"/>
          </a:xfrm>
        </p:grpSpPr>
        <p:sp>
          <p:nvSpPr>
            <p:cNvPr id="241" name="Google Shape;241;p7"/>
            <p:cNvSpPr/>
            <p:nvPr/>
          </p:nvSpPr>
          <p:spPr>
            <a:xfrm>
              <a:off x="2692400" y="1574800"/>
              <a:ext cx="6045200" cy="4236720"/>
            </a:xfrm>
            <a:prstGeom prst="cloud">
              <a:avLst/>
            </a:prstGeom>
            <a:solidFill>
              <a:srgbClr val="FBE4D4"/>
            </a:solidFill>
            <a:ln cap="flat" cmpd="sng" w="12700">
              <a:solidFill>
                <a:srgbClr val="31538F"/>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7"/>
            <p:cNvSpPr txBox="1"/>
            <p:nvPr/>
          </p:nvSpPr>
          <p:spPr>
            <a:xfrm>
              <a:off x="2915920" y="2883525"/>
              <a:ext cx="5547360"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0000"/>
                  </a:solidFill>
                  <a:latin typeface="Arial"/>
                  <a:ea typeface="Arial"/>
                  <a:cs typeface="Arial"/>
                  <a:sym typeface="Arial"/>
                </a:rPr>
                <a:t>Lược đồ trí nhớ </a:t>
              </a:r>
              <a:endParaRPr/>
            </a:p>
            <a:p>
              <a:pPr indent="0" lvl="0" marL="0" marR="0" rtl="0" algn="ctr">
                <a:spcBef>
                  <a:spcPts val="0"/>
                </a:spcBef>
                <a:spcAft>
                  <a:spcPts val="0"/>
                </a:spcAft>
                <a:buNone/>
              </a:pPr>
              <a:r>
                <a:rPr b="1" lang="en-US" sz="4400">
                  <a:solidFill>
                    <a:srgbClr val="FF0000"/>
                  </a:solidFill>
                  <a:latin typeface="Arial"/>
                  <a:ea typeface="Arial"/>
                  <a:cs typeface="Arial"/>
                  <a:sym typeface="Arial"/>
                </a:rPr>
                <a:t>là gì?</a:t>
              </a:r>
              <a:endParaRPr/>
            </a:p>
          </p:txBody>
        </p:sp>
      </p:grpSp>
      <p:sp>
        <p:nvSpPr>
          <p:cNvPr id="243" name="Google Shape;243;p7"/>
          <p:cNvSpPr txBox="1"/>
          <p:nvPr/>
        </p:nvSpPr>
        <p:spPr>
          <a:xfrm>
            <a:off x="581975" y="1731243"/>
            <a:ext cx="11610025" cy="83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400"/>
              <a:buFont typeface="Arial"/>
              <a:buNone/>
            </a:pPr>
            <a:r>
              <a:rPr i="0" lang="en-US" sz="6000" u="none" cap="none" strike="noStrike">
                <a:solidFill>
                  <a:srgbClr val="0000CC"/>
                </a:solidFill>
                <a:latin typeface="Arial"/>
                <a:ea typeface="Arial"/>
                <a:cs typeface="Arial"/>
                <a:sym typeface="Arial"/>
              </a:rPr>
              <a:t>- Lược đồ trí nhớ là những thông tin không gian về thế giới được giữ lại trong trí óc con người</a:t>
            </a:r>
            <a:endParaRPr sz="6000">
              <a:solidFill>
                <a:schemeClr val="dk1"/>
              </a:solidFill>
              <a:latin typeface="Arial"/>
              <a:ea typeface="Arial"/>
              <a:cs typeface="Arial"/>
              <a:sym typeface="Arial"/>
            </a:endParaRPr>
          </a:p>
        </p:txBody>
      </p:sp>
      <p:pic>
        <p:nvPicPr>
          <p:cNvPr descr="book9" id="244" name="Google Shape;244;p7"/>
          <p:cNvPicPr preferRelativeResize="0"/>
          <p:nvPr/>
        </p:nvPicPr>
        <p:blipFill rotWithShape="1">
          <a:blip r:embed="rId3">
            <a:alphaModFix/>
          </a:blip>
          <a:srcRect b="0" l="0" r="0" t="0"/>
          <a:stretch/>
        </p:blipFill>
        <p:spPr>
          <a:xfrm>
            <a:off x="124775" y="1466671"/>
            <a:ext cx="914400" cy="38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ppt_w</p:attrName>
                                        </p:attrNameLst>
                                      </p:cBhvr>
                                      <p:tavLst>
                                        <p:tav fmla="" tm="0">
                                          <p:val>
                                            <p:strVal val="0"/>
                                          </p:val>
                                        </p:tav>
                                        <p:tav fmla="" tm="100000">
                                          <p:val>
                                            <p:strVal val="#ppt_w"/>
                                          </p:val>
                                        </p:tav>
                                      </p:tavLst>
                                    </p:anim>
                                    <p:anim calcmode="lin" valueType="num">
                                      <p:cBhvr additive="base">
                                        <p:cTn dur="500"/>
                                        <p:tgtEl>
                                          <p:spTgt spid="2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0"/>
                                        </p:tgtEl>
                                      </p:cBhvr>
                                    </p:animEffect>
                                    <p:set>
                                      <p:cBhvr>
                                        <p:cTn dur="1" fill="hold">
                                          <p:stCondLst>
                                            <p:cond delay="500"/>
                                          </p:stCondLst>
                                        </p:cTn>
                                        <p:tgtEl>
                                          <p:spTgt spid="2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8"/>
          <p:cNvSpPr/>
          <p:nvPr/>
        </p:nvSpPr>
        <p:spPr>
          <a:xfrm>
            <a:off x="199991" y="49785"/>
            <a:ext cx="864531" cy="842538"/>
          </a:xfrm>
          <a:prstGeom prst="flowChartConnector">
            <a:avLst/>
          </a:prstGeom>
          <a:solidFill>
            <a:schemeClr val="lt1"/>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a:solidFill>
                  <a:srgbClr val="00B0F0"/>
                </a:solidFill>
                <a:latin typeface="Arial"/>
                <a:ea typeface="Arial"/>
                <a:cs typeface="Arial"/>
                <a:sym typeface="Arial"/>
              </a:rPr>
              <a:t>1</a:t>
            </a:r>
            <a:endParaRPr b="1" sz="5400">
              <a:solidFill>
                <a:srgbClr val="00B0F0"/>
              </a:solidFill>
              <a:latin typeface="Arial"/>
              <a:ea typeface="Arial"/>
              <a:cs typeface="Arial"/>
              <a:sym typeface="Arial"/>
            </a:endParaRPr>
          </a:p>
        </p:txBody>
      </p:sp>
      <p:sp>
        <p:nvSpPr>
          <p:cNvPr id="250" name="Google Shape;250;p8"/>
          <p:cNvSpPr/>
          <p:nvPr/>
        </p:nvSpPr>
        <p:spPr>
          <a:xfrm>
            <a:off x="1188720" y="117861"/>
            <a:ext cx="6979920" cy="742967"/>
          </a:xfrm>
          <a:prstGeom prst="roundRect">
            <a:avLst>
              <a:gd fmla="val 16667" name="adj"/>
            </a:avLst>
          </a:prstGeom>
          <a:solidFill>
            <a:srgbClr val="00B0F0"/>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Arial"/>
                <a:ea typeface="Arial"/>
                <a:cs typeface="Arial"/>
                <a:sym typeface="Arial"/>
              </a:rPr>
              <a:t> Khái niệm lược đồ trí nhớ</a:t>
            </a:r>
            <a:endParaRPr b="1" sz="4000">
              <a:solidFill>
                <a:schemeClr val="lt1"/>
              </a:solidFill>
              <a:latin typeface="Arial"/>
              <a:ea typeface="Arial"/>
              <a:cs typeface="Arial"/>
              <a:sym typeface="Arial"/>
            </a:endParaRPr>
          </a:p>
        </p:txBody>
      </p:sp>
      <p:grpSp>
        <p:nvGrpSpPr>
          <p:cNvPr id="251" name="Google Shape;251;p8"/>
          <p:cNvGrpSpPr/>
          <p:nvPr/>
        </p:nvGrpSpPr>
        <p:grpSpPr>
          <a:xfrm>
            <a:off x="2371061" y="967563"/>
            <a:ext cx="7666074" cy="5401339"/>
            <a:chOff x="2692400" y="1574800"/>
            <a:chExt cx="6045200" cy="4236720"/>
          </a:xfrm>
        </p:grpSpPr>
        <p:sp>
          <p:nvSpPr>
            <p:cNvPr id="252" name="Google Shape;252;p8"/>
            <p:cNvSpPr/>
            <p:nvPr/>
          </p:nvSpPr>
          <p:spPr>
            <a:xfrm>
              <a:off x="2692400" y="1574800"/>
              <a:ext cx="6045200" cy="4236720"/>
            </a:xfrm>
            <a:prstGeom prst="cloud">
              <a:avLst/>
            </a:prstGeom>
            <a:solidFill>
              <a:srgbClr val="FBE4D4"/>
            </a:solidFill>
            <a:ln cap="flat" cmpd="sng" w="12700">
              <a:solidFill>
                <a:srgbClr val="31538F"/>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8"/>
            <p:cNvSpPr txBox="1"/>
            <p:nvPr/>
          </p:nvSpPr>
          <p:spPr>
            <a:xfrm>
              <a:off x="3019756" y="2526065"/>
              <a:ext cx="5547360" cy="21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0000"/>
                  </a:solidFill>
                  <a:latin typeface="Arial"/>
                  <a:ea typeface="Arial"/>
                  <a:cs typeface="Arial"/>
                  <a:sym typeface="Arial"/>
                </a:rPr>
                <a:t>Lược đồ trí nhớ </a:t>
              </a:r>
              <a:endParaRPr/>
            </a:p>
            <a:p>
              <a:pPr indent="0" lvl="0" marL="0" marR="0" rtl="0" algn="ctr">
                <a:spcBef>
                  <a:spcPts val="0"/>
                </a:spcBef>
                <a:spcAft>
                  <a:spcPts val="0"/>
                </a:spcAft>
                <a:buNone/>
              </a:pPr>
              <a:r>
                <a:rPr b="1" lang="en-US" sz="4400">
                  <a:solidFill>
                    <a:srgbClr val="FF0000"/>
                  </a:solidFill>
                  <a:latin typeface="Arial"/>
                  <a:ea typeface="Arial"/>
                  <a:cs typeface="Arial"/>
                  <a:sym typeface="Arial"/>
                </a:rPr>
                <a:t>có tác dụng như thế nào trong cuộc sống và </a:t>
              </a:r>
              <a:endParaRPr/>
            </a:p>
            <a:p>
              <a:pPr indent="0" lvl="0" marL="0" marR="0" rtl="0" algn="ctr">
                <a:spcBef>
                  <a:spcPts val="0"/>
                </a:spcBef>
                <a:spcAft>
                  <a:spcPts val="0"/>
                </a:spcAft>
                <a:buNone/>
              </a:pPr>
              <a:r>
                <a:rPr b="1" lang="en-US" sz="4400">
                  <a:solidFill>
                    <a:srgbClr val="FF0000"/>
                  </a:solidFill>
                  <a:latin typeface="Arial"/>
                  <a:ea typeface="Arial"/>
                  <a:cs typeface="Arial"/>
                  <a:sym typeface="Arial"/>
                </a:rPr>
                <a:t>học tập?</a:t>
              </a:r>
              <a:endParaRPr/>
            </a:p>
          </p:txBody>
        </p:sp>
      </p:grpSp>
      <p:sp>
        <p:nvSpPr>
          <p:cNvPr id="254" name="Google Shape;254;p8"/>
          <p:cNvSpPr txBox="1"/>
          <p:nvPr/>
        </p:nvSpPr>
        <p:spPr>
          <a:xfrm>
            <a:off x="581975" y="2105078"/>
            <a:ext cx="11610025" cy="83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400"/>
              <a:buFont typeface="Arial"/>
              <a:buNone/>
            </a:pPr>
            <a:r>
              <a:rPr i="0" lang="en-US" sz="6000" u="none" cap="none" strike="noStrike">
                <a:solidFill>
                  <a:srgbClr val="0000CC"/>
                </a:solidFill>
                <a:latin typeface="Arial"/>
                <a:ea typeface="Arial"/>
                <a:cs typeface="Arial"/>
                <a:sym typeface="Arial"/>
              </a:rPr>
              <a:t>- Lược đồ trí nhớ giúp chúng ta định hướng di chuyển nơi này đến nơi khác</a:t>
            </a:r>
            <a:endParaRPr sz="6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ppt_w</p:attrName>
                                        </p:attrNameLst>
                                      </p:cBhvr>
                                      <p:tavLst>
                                        <p:tav fmla="" tm="0">
                                          <p:val>
                                            <p:strVal val="0"/>
                                          </p:val>
                                        </p:tav>
                                        <p:tav fmla="" tm="100000">
                                          <p:val>
                                            <p:strVal val="#ppt_w"/>
                                          </p:val>
                                        </p:tav>
                                      </p:tavLst>
                                    </p:anim>
                                    <p:anim calcmode="lin" valueType="num">
                                      <p:cBhvr additive="base">
                                        <p:cTn dur="500"/>
                                        <p:tgtEl>
                                          <p:spTgt spid="2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1"/>
                                        </p:tgtEl>
                                      </p:cBhvr>
                                    </p:animEffect>
                                    <p:set>
                                      <p:cBhvr>
                                        <p:cTn dur="1" fill="hold">
                                          <p:stCondLst>
                                            <p:cond delay="500"/>
                                          </p:stCondLst>
                                        </p:cTn>
                                        <p:tgtEl>
                                          <p:spTgt spid="25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9"/>
          <p:cNvSpPr/>
          <p:nvPr/>
        </p:nvSpPr>
        <p:spPr>
          <a:xfrm>
            <a:off x="71120" y="71120"/>
            <a:ext cx="901964" cy="928220"/>
          </a:xfrm>
          <a:prstGeom prst="flowChartConnector">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00B050"/>
                </a:solidFill>
                <a:latin typeface="Arial"/>
                <a:ea typeface="Arial"/>
                <a:cs typeface="Arial"/>
                <a:sym typeface="Arial"/>
              </a:rPr>
              <a:t>2</a:t>
            </a:r>
            <a:endParaRPr b="1" sz="4800">
              <a:solidFill>
                <a:srgbClr val="00B050"/>
              </a:solidFill>
              <a:latin typeface="Arial"/>
              <a:ea typeface="Arial"/>
              <a:cs typeface="Arial"/>
              <a:sym typeface="Arial"/>
            </a:endParaRPr>
          </a:p>
        </p:txBody>
      </p:sp>
      <p:sp>
        <p:nvSpPr>
          <p:cNvPr id="260" name="Google Shape;260;p9"/>
          <p:cNvSpPr/>
          <p:nvPr/>
        </p:nvSpPr>
        <p:spPr>
          <a:xfrm>
            <a:off x="1061603" y="132080"/>
            <a:ext cx="5125838" cy="759047"/>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Arial"/>
                <a:ea typeface="Arial"/>
                <a:cs typeface="Arial"/>
                <a:sym typeface="Arial"/>
              </a:rPr>
              <a:t>Vẽ lược đồ trí nhớ</a:t>
            </a:r>
            <a:endParaRPr b="1" sz="4000">
              <a:solidFill>
                <a:schemeClr val="lt1"/>
              </a:solidFill>
              <a:latin typeface="Arial"/>
              <a:ea typeface="Arial"/>
              <a:cs typeface="Arial"/>
              <a:sym typeface="Arial"/>
            </a:endParaRPr>
          </a:p>
        </p:txBody>
      </p:sp>
      <p:sp>
        <p:nvSpPr>
          <p:cNvPr id="261" name="Google Shape;261;p9"/>
          <p:cNvSpPr txBox="1"/>
          <p:nvPr/>
        </p:nvSpPr>
        <p:spPr>
          <a:xfrm>
            <a:off x="374738" y="1043840"/>
            <a:ext cx="7344499" cy="707886"/>
          </a:xfrm>
          <a:prstGeom prst="rect">
            <a:avLst/>
          </a:prstGeom>
          <a:solidFill>
            <a:srgbClr val="C4E0B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70C0"/>
                </a:solidFill>
                <a:latin typeface="Arial"/>
                <a:ea typeface="Arial"/>
                <a:cs typeface="Arial"/>
                <a:sym typeface="Arial"/>
              </a:rPr>
              <a:t>a, Vẽ lược đồ trí nhớ đường đi</a:t>
            </a:r>
            <a:endParaRPr/>
          </a:p>
        </p:txBody>
      </p:sp>
      <p:grpSp>
        <p:nvGrpSpPr>
          <p:cNvPr id="262" name="Google Shape;262;p9"/>
          <p:cNvGrpSpPr/>
          <p:nvPr/>
        </p:nvGrpSpPr>
        <p:grpSpPr>
          <a:xfrm>
            <a:off x="2790456" y="1923412"/>
            <a:ext cx="6045200" cy="4236720"/>
            <a:chOff x="2841256" y="1682773"/>
            <a:chExt cx="6045200" cy="4236720"/>
          </a:xfrm>
        </p:grpSpPr>
        <p:sp>
          <p:nvSpPr>
            <p:cNvPr id="263" name="Google Shape;263;p9"/>
            <p:cNvSpPr/>
            <p:nvPr/>
          </p:nvSpPr>
          <p:spPr>
            <a:xfrm>
              <a:off x="2841256" y="1682773"/>
              <a:ext cx="6045200" cy="4236720"/>
            </a:xfrm>
            <a:prstGeom prst="cloud">
              <a:avLst/>
            </a:prstGeom>
            <a:solidFill>
              <a:srgbClr val="FBE4D4"/>
            </a:solidFill>
            <a:ln cap="flat" cmpd="sng" w="12700">
              <a:solidFill>
                <a:srgbClr val="31538F"/>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9"/>
            <p:cNvSpPr txBox="1"/>
            <p:nvPr/>
          </p:nvSpPr>
          <p:spPr>
            <a:xfrm>
              <a:off x="3196502" y="2739304"/>
              <a:ext cx="5547360"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0000"/>
                  </a:solidFill>
                  <a:latin typeface="Arial"/>
                  <a:ea typeface="Arial"/>
                  <a:cs typeface="Arial"/>
                  <a:sym typeface="Arial"/>
                </a:rPr>
                <a:t>Nêu các bước vẽ lược đồ trí nhớ đường đi?</a:t>
              </a:r>
              <a:endParaRPr/>
            </a:p>
          </p:txBody>
        </p:sp>
      </p:grpSp>
      <p:sp>
        <p:nvSpPr>
          <p:cNvPr id="265" name="Google Shape;265;p9"/>
          <p:cNvSpPr/>
          <p:nvPr/>
        </p:nvSpPr>
        <p:spPr>
          <a:xfrm rot="5400000">
            <a:off x="-191199" y="5327549"/>
            <a:ext cx="1767387" cy="1242747"/>
          </a:xfrm>
          <a:prstGeom prst="chevron">
            <a:avLst>
              <a:gd fmla="val 50000" name="adj"/>
            </a:avLst>
          </a:prstGeom>
          <a:solidFill>
            <a:srgbClr val="00B050"/>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9"/>
          <p:cNvGrpSpPr/>
          <p:nvPr/>
        </p:nvGrpSpPr>
        <p:grpSpPr>
          <a:xfrm>
            <a:off x="1383361" y="5080000"/>
            <a:ext cx="10607032" cy="1397850"/>
            <a:chOff x="1242747" y="3673658"/>
            <a:chExt cx="6885252" cy="1390761"/>
          </a:xfrm>
        </p:grpSpPr>
        <p:sp>
          <p:nvSpPr>
            <p:cNvPr id="267" name="Google Shape;267;p9"/>
            <p:cNvSpPr/>
            <p:nvPr/>
          </p:nvSpPr>
          <p:spPr>
            <a:xfrm rot="5400000">
              <a:off x="4108383" y="808022"/>
              <a:ext cx="1153980" cy="6885252"/>
            </a:xfrm>
            <a:prstGeom prst="round2SameRect">
              <a:avLst>
                <a:gd fmla="val 16667" name="adj1"/>
                <a:gd fmla="val 0" name="adj2"/>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txBox="1"/>
            <p:nvPr/>
          </p:nvSpPr>
          <p:spPr>
            <a:xfrm>
              <a:off x="1248063" y="4023105"/>
              <a:ext cx="6828919" cy="1041314"/>
            </a:xfrm>
            <a:prstGeom prst="rect">
              <a:avLst/>
            </a:prstGeom>
            <a:noFill/>
            <a:ln>
              <a:noFill/>
            </a:ln>
          </p:spPr>
          <p:txBody>
            <a:bodyPr anchorCtr="0" anchor="ctr" bIns="20950" lIns="234675" spcFirstLastPara="1" rIns="20950" wrap="square" tIns="20950">
              <a:noAutofit/>
            </a:bodyPr>
            <a:lstStyle/>
            <a:p>
              <a:pPr indent="0" lvl="1" marL="0" marR="0" rtl="0" algn="l">
                <a:lnSpc>
                  <a:spcPct val="90000"/>
                </a:lnSpc>
                <a:spcBef>
                  <a:spcPts val="0"/>
                </a:spcBef>
                <a:spcAft>
                  <a:spcPts val="0"/>
                </a:spcAft>
                <a:buNone/>
              </a:pPr>
              <a:r>
                <a:rPr b="0" i="0" lang="en-US" sz="3300" u="none" cap="none" strike="noStrike">
                  <a:solidFill>
                    <a:srgbClr val="00B050"/>
                  </a:solidFill>
                  <a:latin typeface="Arial"/>
                  <a:ea typeface="Arial"/>
                  <a:cs typeface="Arial"/>
                  <a:sym typeface="Arial"/>
                </a:rPr>
                <a:t>Xác định hướng đi và khoảng cách giữa các điểm mốc với nhau</a:t>
              </a:r>
              <a:endParaRPr b="0" i="0" sz="3300" u="none" cap="none" strike="noStrike">
                <a:solidFill>
                  <a:srgbClr val="00B050"/>
                </a:solidFill>
                <a:latin typeface="Arial"/>
                <a:ea typeface="Arial"/>
                <a:cs typeface="Arial"/>
                <a:sym typeface="Arial"/>
              </a:endParaRPr>
            </a:p>
            <a:p>
              <a:pPr indent="-76200" lvl="1" marL="285750" marR="0" rtl="0" algn="l">
                <a:lnSpc>
                  <a:spcPct val="90000"/>
                </a:lnSpc>
                <a:spcBef>
                  <a:spcPts val="495"/>
                </a:spcBef>
                <a:spcAft>
                  <a:spcPts val="0"/>
                </a:spcAft>
                <a:buClr>
                  <a:schemeClr val="dk1"/>
                </a:buClr>
                <a:buSzPts val="3300"/>
                <a:buFont typeface="Calibri"/>
                <a:buNone/>
              </a:pPr>
              <a:r>
                <a:t/>
              </a:r>
              <a:endParaRPr b="0" i="0" sz="3300" u="none" cap="none" strike="noStrike">
                <a:solidFill>
                  <a:schemeClr val="dk1"/>
                </a:solidFill>
                <a:latin typeface="Calibri"/>
                <a:ea typeface="Calibri"/>
                <a:cs typeface="Calibri"/>
                <a:sym typeface="Calibri"/>
              </a:endParaRPr>
            </a:p>
          </p:txBody>
        </p:sp>
      </p:grpSp>
      <p:grpSp>
        <p:nvGrpSpPr>
          <p:cNvPr id="269" name="Google Shape;269;p9"/>
          <p:cNvGrpSpPr/>
          <p:nvPr/>
        </p:nvGrpSpPr>
        <p:grpSpPr>
          <a:xfrm>
            <a:off x="1346625" y="3498042"/>
            <a:ext cx="10643768" cy="1343971"/>
            <a:chOff x="1218902" y="3673658"/>
            <a:chExt cx="6909097" cy="1343971"/>
          </a:xfrm>
        </p:grpSpPr>
        <p:sp>
          <p:nvSpPr>
            <p:cNvPr id="270" name="Google Shape;270;p9"/>
            <p:cNvSpPr/>
            <p:nvPr/>
          </p:nvSpPr>
          <p:spPr>
            <a:xfrm rot="5400000">
              <a:off x="4108383" y="808022"/>
              <a:ext cx="1153980" cy="6885252"/>
            </a:xfrm>
            <a:prstGeom prst="round2SameRect">
              <a:avLst>
                <a:gd fmla="val 16667" name="adj1"/>
                <a:gd fmla="val 0" name="adj2"/>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txBox="1"/>
            <p:nvPr/>
          </p:nvSpPr>
          <p:spPr>
            <a:xfrm>
              <a:off x="1218902" y="3976315"/>
              <a:ext cx="6828919" cy="1041314"/>
            </a:xfrm>
            <a:prstGeom prst="rect">
              <a:avLst/>
            </a:prstGeom>
            <a:noFill/>
            <a:ln>
              <a:noFill/>
            </a:ln>
          </p:spPr>
          <p:txBody>
            <a:bodyPr anchorCtr="0" anchor="ctr" bIns="20950" lIns="234675" spcFirstLastPara="1" rIns="20950" wrap="square" tIns="20950">
              <a:noAutofit/>
            </a:bodyPr>
            <a:lstStyle/>
            <a:p>
              <a:pPr indent="0" lvl="1" marL="0" marR="0" rtl="0" algn="l">
                <a:lnSpc>
                  <a:spcPct val="90000"/>
                </a:lnSpc>
                <a:spcBef>
                  <a:spcPts val="0"/>
                </a:spcBef>
                <a:spcAft>
                  <a:spcPts val="0"/>
                </a:spcAft>
                <a:buNone/>
              </a:pPr>
              <a:r>
                <a:rPr b="0" i="0" lang="en-US" sz="3300" u="none" cap="none" strike="noStrike">
                  <a:solidFill>
                    <a:schemeClr val="accent2"/>
                  </a:solidFill>
                  <a:latin typeface="Arial"/>
                  <a:ea typeface="Arial"/>
                  <a:cs typeface="Arial"/>
                  <a:sym typeface="Arial"/>
                </a:rPr>
                <a:t>Hồi tưởng và xác định những điểm  mốc chính trên toàn bộ quảng đường</a:t>
              </a:r>
              <a:endParaRPr b="0" i="0" sz="3300" u="none" cap="none" strike="noStrike">
                <a:solidFill>
                  <a:schemeClr val="accent2"/>
                </a:solidFill>
                <a:latin typeface="Arial"/>
                <a:ea typeface="Arial"/>
                <a:cs typeface="Arial"/>
                <a:sym typeface="Arial"/>
              </a:endParaRPr>
            </a:p>
            <a:p>
              <a:pPr indent="-76200" lvl="1" marL="285750" marR="0" rtl="0" algn="l">
                <a:lnSpc>
                  <a:spcPct val="90000"/>
                </a:lnSpc>
                <a:spcBef>
                  <a:spcPts val="495"/>
                </a:spcBef>
                <a:spcAft>
                  <a:spcPts val="0"/>
                </a:spcAft>
                <a:buClr>
                  <a:schemeClr val="dk1"/>
                </a:buClr>
                <a:buSzPts val="3300"/>
                <a:buFont typeface="Calibri"/>
                <a:buNone/>
              </a:pPr>
              <a:r>
                <a:t/>
              </a:r>
              <a:endParaRPr b="0" i="0" sz="3300" u="none" cap="none" strike="noStrike">
                <a:solidFill>
                  <a:schemeClr val="dk1"/>
                </a:solidFill>
                <a:latin typeface="Calibri"/>
                <a:ea typeface="Calibri"/>
                <a:cs typeface="Calibri"/>
                <a:sym typeface="Calibri"/>
              </a:endParaRPr>
            </a:p>
          </p:txBody>
        </p:sp>
      </p:grpSp>
      <p:grpSp>
        <p:nvGrpSpPr>
          <p:cNvPr id="272" name="Google Shape;272;p9"/>
          <p:cNvGrpSpPr/>
          <p:nvPr/>
        </p:nvGrpSpPr>
        <p:grpSpPr>
          <a:xfrm>
            <a:off x="87501" y="3481994"/>
            <a:ext cx="1242747" cy="1767387"/>
            <a:chOff x="1" y="3201462"/>
            <a:chExt cx="1242747" cy="2217204"/>
          </a:xfrm>
        </p:grpSpPr>
        <p:sp>
          <p:nvSpPr>
            <p:cNvPr id="273" name="Google Shape;273;p9"/>
            <p:cNvSpPr/>
            <p:nvPr/>
          </p:nvSpPr>
          <p:spPr>
            <a:xfrm rot="5400000">
              <a:off x="-487228" y="3688690"/>
              <a:ext cx="2217204" cy="1242747"/>
            </a:xfrm>
            <a:prstGeom prst="chevron">
              <a:avLst>
                <a:gd fmla="val 50000" name="adj"/>
              </a:avLst>
            </a:prstGeom>
            <a:solidFill>
              <a:schemeClr val="accent2"/>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
            <p:cNvSpPr txBox="1"/>
            <p:nvPr/>
          </p:nvSpPr>
          <p:spPr>
            <a:xfrm>
              <a:off x="1" y="3822836"/>
              <a:ext cx="1242747" cy="97445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4000"/>
                <a:buFont typeface="Calibri"/>
                <a:buNone/>
              </a:pPr>
              <a:r>
                <a:t/>
              </a:r>
              <a:endParaRPr sz="4000">
                <a:solidFill>
                  <a:schemeClr val="lt1"/>
                </a:solidFill>
                <a:latin typeface="Calibri"/>
                <a:ea typeface="Calibri"/>
                <a:cs typeface="Calibri"/>
                <a:sym typeface="Calibri"/>
              </a:endParaRPr>
            </a:p>
          </p:txBody>
        </p:sp>
      </p:grpSp>
      <p:sp>
        <p:nvSpPr>
          <p:cNvPr id="275" name="Google Shape;275;p9"/>
          <p:cNvSpPr txBox="1"/>
          <p:nvPr/>
        </p:nvSpPr>
        <p:spPr>
          <a:xfrm>
            <a:off x="87500" y="5542753"/>
            <a:ext cx="1242747" cy="794551"/>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Bước 3</a:t>
            </a:r>
            <a:endParaRPr b="1" sz="2400">
              <a:solidFill>
                <a:schemeClr val="lt1"/>
              </a:solidFill>
              <a:latin typeface="Arial"/>
              <a:ea typeface="Arial"/>
              <a:cs typeface="Arial"/>
              <a:sym typeface="Arial"/>
            </a:endParaRPr>
          </a:p>
        </p:txBody>
      </p:sp>
      <p:sp>
        <p:nvSpPr>
          <p:cNvPr id="276" name="Google Shape;276;p9"/>
          <p:cNvSpPr txBox="1"/>
          <p:nvPr/>
        </p:nvSpPr>
        <p:spPr>
          <a:xfrm>
            <a:off x="71120" y="3977306"/>
            <a:ext cx="1242747" cy="794551"/>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Bước 2</a:t>
            </a:r>
            <a:endParaRPr b="1" sz="2400">
              <a:solidFill>
                <a:schemeClr val="lt1"/>
              </a:solidFill>
              <a:latin typeface="Arial"/>
              <a:ea typeface="Arial"/>
              <a:cs typeface="Arial"/>
              <a:sym typeface="Arial"/>
            </a:endParaRPr>
          </a:p>
        </p:txBody>
      </p:sp>
      <p:grpSp>
        <p:nvGrpSpPr>
          <p:cNvPr id="277" name="Google Shape;277;p9"/>
          <p:cNvGrpSpPr/>
          <p:nvPr/>
        </p:nvGrpSpPr>
        <p:grpSpPr>
          <a:xfrm>
            <a:off x="1301673" y="1932992"/>
            <a:ext cx="10833274" cy="1370633"/>
            <a:chOff x="1172886" y="3673658"/>
            <a:chExt cx="7049173" cy="1370633"/>
          </a:xfrm>
        </p:grpSpPr>
        <p:sp>
          <p:nvSpPr>
            <p:cNvPr id="278" name="Google Shape;278;p9"/>
            <p:cNvSpPr/>
            <p:nvPr/>
          </p:nvSpPr>
          <p:spPr>
            <a:xfrm rot="5400000">
              <a:off x="4108383" y="808022"/>
              <a:ext cx="1153980" cy="6885252"/>
            </a:xfrm>
            <a:prstGeom prst="round2SameRect">
              <a:avLst>
                <a:gd fmla="val 16667" name="adj1"/>
                <a:gd fmla="val 0" name="adj2"/>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txBox="1"/>
            <p:nvPr/>
          </p:nvSpPr>
          <p:spPr>
            <a:xfrm>
              <a:off x="1172886" y="4002977"/>
              <a:ext cx="7049173" cy="1041314"/>
            </a:xfrm>
            <a:prstGeom prst="rect">
              <a:avLst/>
            </a:prstGeom>
            <a:noFill/>
            <a:ln>
              <a:noFill/>
            </a:ln>
          </p:spPr>
          <p:txBody>
            <a:bodyPr anchorCtr="0" anchor="ctr" bIns="20950" lIns="234675" spcFirstLastPara="1" rIns="20950" wrap="square" tIns="20950">
              <a:noAutofit/>
            </a:bodyPr>
            <a:lstStyle/>
            <a:p>
              <a:pPr indent="0" lvl="1" marL="0" marR="0" rtl="0" algn="l">
                <a:lnSpc>
                  <a:spcPct val="90000"/>
                </a:lnSpc>
                <a:spcBef>
                  <a:spcPts val="0"/>
                </a:spcBef>
                <a:spcAft>
                  <a:spcPts val="0"/>
                </a:spcAft>
                <a:buNone/>
              </a:pPr>
              <a:r>
                <a:rPr b="0" i="0" lang="en-US" sz="3300" u="none" cap="none" strike="noStrike">
                  <a:solidFill>
                    <a:srgbClr val="0070C0"/>
                  </a:solidFill>
                  <a:latin typeface="Arial"/>
                  <a:ea typeface="Arial"/>
                  <a:cs typeface="Arial"/>
                  <a:sym typeface="Arial"/>
                </a:rPr>
                <a:t>Hồi tưởng điểm xuất phát và điểm kết thúc của đoạn đường, hướng đi chính và khoảng cách giữa 2 điểm đó</a:t>
              </a:r>
              <a:endParaRPr b="0" i="0" sz="3300" u="none" cap="none" strike="noStrike">
                <a:solidFill>
                  <a:srgbClr val="0070C0"/>
                </a:solidFill>
                <a:latin typeface="Arial"/>
                <a:ea typeface="Arial"/>
                <a:cs typeface="Arial"/>
                <a:sym typeface="Arial"/>
              </a:endParaRPr>
            </a:p>
            <a:p>
              <a:pPr indent="-76200" lvl="1" marL="285750" marR="0" rtl="0" algn="l">
                <a:lnSpc>
                  <a:spcPct val="90000"/>
                </a:lnSpc>
                <a:spcBef>
                  <a:spcPts val="495"/>
                </a:spcBef>
                <a:spcAft>
                  <a:spcPts val="0"/>
                </a:spcAft>
                <a:buClr>
                  <a:schemeClr val="dk1"/>
                </a:buClr>
                <a:buSzPts val="3300"/>
                <a:buFont typeface="Calibri"/>
                <a:buNone/>
              </a:pPr>
              <a:r>
                <a:t/>
              </a:r>
              <a:endParaRPr b="0" i="0" sz="3300" u="none" cap="none" strike="noStrike">
                <a:solidFill>
                  <a:schemeClr val="dk1"/>
                </a:solidFill>
                <a:latin typeface="Calibri"/>
                <a:ea typeface="Calibri"/>
                <a:cs typeface="Calibri"/>
                <a:sym typeface="Calibri"/>
              </a:endParaRPr>
            </a:p>
          </p:txBody>
        </p:sp>
      </p:grpSp>
      <p:grpSp>
        <p:nvGrpSpPr>
          <p:cNvPr id="280" name="Google Shape;280;p9"/>
          <p:cNvGrpSpPr/>
          <p:nvPr/>
        </p:nvGrpSpPr>
        <p:grpSpPr>
          <a:xfrm>
            <a:off x="87500" y="1883534"/>
            <a:ext cx="1242747" cy="1807860"/>
            <a:chOff x="1" y="3201462"/>
            <a:chExt cx="1242747" cy="2217204"/>
          </a:xfrm>
        </p:grpSpPr>
        <p:sp>
          <p:nvSpPr>
            <p:cNvPr id="281" name="Google Shape;281;p9"/>
            <p:cNvSpPr/>
            <p:nvPr/>
          </p:nvSpPr>
          <p:spPr>
            <a:xfrm rot="5400000">
              <a:off x="-487228" y="3688690"/>
              <a:ext cx="2217204" cy="1242747"/>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9"/>
            <p:cNvSpPr txBox="1"/>
            <p:nvPr/>
          </p:nvSpPr>
          <p:spPr>
            <a:xfrm>
              <a:off x="1" y="3822836"/>
              <a:ext cx="1242747" cy="97445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Bước 1</a:t>
              </a:r>
              <a:endParaRPr b="1" sz="2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ppt_w</p:attrName>
                                        </p:attrNameLst>
                                      </p:cBhvr>
                                      <p:tavLst>
                                        <p:tav fmla="" tm="0">
                                          <p:val>
                                            <p:strVal val="0"/>
                                          </p:val>
                                        </p:tav>
                                        <p:tav fmla="" tm="100000">
                                          <p:val>
                                            <p:strVal val="#ppt_w"/>
                                          </p:val>
                                        </p:tav>
                                      </p:tavLst>
                                    </p:anim>
                                    <p:anim calcmode="lin" valueType="num">
                                      <p:cBhvr additive="base">
                                        <p:cTn dur="500"/>
                                        <p:tgtEl>
                                          <p:spTgt spid="2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2"/>
                                        </p:tgtEl>
                                      </p:cBhvr>
                                    </p:animEffect>
                                    <p:set>
                                      <p:cBhvr>
                                        <p:cTn dur="1" fill="hold">
                                          <p:stCondLst>
                                            <p:cond delay="500"/>
                                          </p:stCondLst>
                                        </p:cTn>
                                        <p:tgtEl>
                                          <p:spTgt spid="2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2021-07-03T10:00:57Z</dcterms:created>
  <dc:creator>PC</dc:creator>
</cp:coreProperties>
</file>