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3840">
          <p15:clr>
            <a:srgbClr val="000000"/>
          </p15:clr>
        </p15:guide>
      </p15:sldGuideLst>
    </p:ext>
    <p:ext uri="GoogleSlidesCustomDataVersion2">
      <go:slidesCustomData xmlns:go="http://customooxmlschemas.google.com/" r:id="rId21" roundtripDataSignature="AMtx7mi0h7KbuaOe3u3J/Fw1PaGsV3Ta1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10" Type="http://schemas.openxmlformats.org/officeDocument/2006/relationships/slide" Target="slides/slide5.xml"/><Relationship Id="rId21" Type="http://customschemas.google.com/relationships/presentationmetadata" Target="meta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3" name="Google Shape;153;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9" name="Google Shape;159;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6" name="Google Shape;166;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2" name="Google Shape;172;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7" name="Google Shape;177;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2" name="Google Shape;182;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2" name="Google Shape;92;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0" name="Google Shape;100;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9" name="Google Shape;109;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8" name="Google Shape;118;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6" name="Google Shape;126;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5" name="Google Shape;135;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2" name="Google Shape;142;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8" name="Google Shape;148;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17"/>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17"/>
          <p:cNvSpPr txBox="1"/>
          <p:nvPr>
            <p:ph idx="1" type="body"/>
          </p:nvPr>
        </p:nvSpPr>
        <p:spPr>
          <a:xfrm>
            <a:off x="609600" y="1600203"/>
            <a:ext cx="109728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8" name="Google Shape;18;p17"/>
          <p:cNvSpPr txBox="1"/>
          <p:nvPr>
            <p:ph idx="10" type="dt"/>
          </p:nvPr>
        </p:nvSpPr>
        <p:spPr>
          <a:xfrm>
            <a:off x="609600" y="6356353"/>
            <a:ext cx="284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17"/>
          <p:cNvSpPr txBox="1"/>
          <p:nvPr>
            <p:ph idx="11" type="ftr"/>
          </p:nvPr>
        </p:nvSpPr>
        <p:spPr>
          <a:xfrm>
            <a:off x="4165600" y="6356353"/>
            <a:ext cx="3860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7"/>
          <p:cNvSpPr txBox="1"/>
          <p:nvPr>
            <p:ph idx="12" type="sldNum"/>
          </p:nvPr>
        </p:nvSpPr>
        <p:spPr>
          <a:xfrm>
            <a:off x="8737600" y="6356353"/>
            <a:ext cx="28448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26"/>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26"/>
          <p:cNvSpPr txBox="1"/>
          <p:nvPr>
            <p:ph idx="1" type="body"/>
          </p:nvPr>
        </p:nvSpPr>
        <p:spPr>
          <a:xfrm rot="5400000">
            <a:off x="3833019" y="-1623215"/>
            <a:ext cx="4525963" cy="10972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5" name="Google Shape;75;p26"/>
          <p:cNvSpPr txBox="1"/>
          <p:nvPr>
            <p:ph idx="10" type="dt"/>
          </p:nvPr>
        </p:nvSpPr>
        <p:spPr>
          <a:xfrm>
            <a:off x="609600" y="6356353"/>
            <a:ext cx="284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26"/>
          <p:cNvSpPr txBox="1"/>
          <p:nvPr>
            <p:ph idx="11" type="ftr"/>
          </p:nvPr>
        </p:nvSpPr>
        <p:spPr>
          <a:xfrm>
            <a:off x="4165600" y="6356353"/>
            <a:ext cx="3860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26"/>
          <p:cNvSpPr txBox="1"/>
          <p:nvPr>
            <p:ph idx="12" type="sldNum"/>
          </p:nvPr>
        </p:nvSpPr>
        <p:spPr>
          <a:xfrm>
            <a:off x="8737600" y="6356353"/>
            <a:ext cx="28448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27"/>
          <p:cNvSpPr txBox="1"/>
          <p:nvPr>
            <p:ph type="title"/>
          </p:nvPr>
        </p:nvSpPr>
        <p:spPr>
          <a:xfrm rot="5400000">
            <a:off x="10688638" y="1371604"/>
            <a:ext cx="5851525" cy="36576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27"/>
          <p:cNvSpPr txBox="1"/>
          <p:nvPr>
            <p:ph idx="1" type="body"/>
          </p:nvPr>
        </p:nvSpPr>
        <p:spPr>
          <a:xfrm rot="5400000">
            <a:off x="3271838" y="-2184396"/>
            <a:ext cx="5851525" cy="1076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1" name="Google Shape;81;p27"/>
          <p:cNvSpPr txBox="1"/>
          <p:nvPr>
            <p:ph idx="10" type="dt"/>
          </p:nvPr>
        </p:nvSpPr>
        <p:spPr>
          <a:xfrm>
            <a:off x="609600" y="6356353"/>
            <a:ext cx="284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27"/>
          <p:cNvSpPr txBox="1"/>
          <p:nvPr>
            <p:ph idx="11" type="ftr"/>
          </p:nvPr>
        </p:nvSpPr>
        <p:spPr>
          <a:xfrm>
            <a:off x="4165600" y="6356353"/>
            <a:ext cx="3860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27"/>
          <p:cNvSpPr txBox="1"/>
          <p:nvPr>
            <p:ph idx="12" type="sldNum"/>
          </p:nvPr>
        </p:nvSpPr>
        <p:spPr>
          <a:xfrm>
            <a:off x="8737600" y="6356353"/>
            <a:ext cx="28448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sp>
        <p:nvSpPr>
          <p:cNvPr id="22" name="Google Shape;22;p18"/>
          <p:cNvSpPr txBox="1"/>
          <p:nvPr>
            <p:ph type="ctrTitle"/>
          </p:nvPr>
        </p:nvSpPr>
        <p:spPr>
          <a:xfrm>
            <a:off x="914400" y="2130428"/>
            <a:ext cx="103632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18"/>
          <p:cNvSpPr txBox="1"/>
          <p:nvPr>
            <p:ph idx="1" type="subTitle"/>
          </p:nvPr>
        </p:nvSpPr>
        <p:spPr>
          <a:xfrm>
            <a:off x="1828800" y="3886200"/>
            <a:ext cx="85344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24" name="Google Shape;24;p18"/>
          <p:cNvSpPr txBox="1"/>
          <p:nvPr>
            <p:ph idx="10" type="dt"/>
          </p:nvPr>
        </p:nvSpPr>
        <p:spPr>
          <a:xfrm>
            <a:off x="609600" y="6356353"/>
            <a:ext cx="284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18"/>
          <p:cNvSpPr txBox="1"/>
          <p:nvPr>
            <p:ph idx="11" type="ftr"/>
          </p:nvPr>
        </p:nvSpPr>
        <p:spPr>
          <a:xfrm>
            <a:off x="4165600" y="6356353"/>
            <a:ext cx="3860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8"/>
          <p:cNvSpPr txBox="1"/>
          <p:nvPr>
            <p:ph idx="12" type="sldNum"/>
          </p:nvPr>
        </p:nvSpPr>
        <p:spPr>
          <a:xfrm>
            <a:off x="8737600" y="6356353"/>
            <a:ext cx="28448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19"/>
          <p:cNvSpPr txBox="1"/>
          <p:nvPr>
            <p:ph type="title"/>
          </p:nvPr>
        </p:nvSpPr>
        <p:spPr>
          <a:xfrm>
            <a:off x="963084" y="4406903"/>
            <a:ext cx="103632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19"/>
          <p:cNvSpPr txBox="1"/>
          <p:nvPr>
            <p:ph idx="1" type="body"/>
          </p:nvPr>
        </p:nvSpPr>
        <p:spPr>
          <a:xfrm>
            <a:off x="963084" y="2906713"/>
            <a:ext cx="103632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0" name="Google Shape;30;p19"/>
          <p:cNvSpPr txBox="1"/>
          <p:nvPr>
            <p:ph idx="10" type="dt"/>
          </p:nvPr>
        </p:nvSpPr>
        <p:spPr>
          <a:xfrm>
            <a:off x="609600" y="6356353"/>
            <a:ext cx="284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9"/>
          <p:cNvSpPr txBox="1"/>
          <p:nvPr>
            <p:ph idx="11" type="ftr"/>
          </p:nvPr>
        </p:nvSpPr>
        <p:spPr>
          <a:xfrm>
            <a:off x="4165600" y="6356353"/>
            <a:ext cx="3860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9"/>
          <p:cNvSpPr txBox="1"/>
          <p:nvPr>
            <p:ph idx="12" type="sldNum"/>
          </p:nvPr>
        </p:nvSpPr>
        <p:spPr>
          <a:xfrm>
            <a:off x="8737600" y="6356353"/>
            <a:ext cx="28448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20"/>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20"/>
          <p:cNvSpPr txBox="1"/>
          <p:nvPr>
            <p:ph idx="1" type="body"/>
          </p:nvPr>
        </p:nvSpPr>
        <p:spPr>
          <a:xfrm>
            <a:off x="812800" y="1600203"/>
            <a:ext cx="7213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6" name="Google Shape;36;p20"/>
          <p:cNvSpPr txBox="1"/>
          <p:nvPr>
            <p:ph idx="2" type="body"/>
          </p:nvPr>
        </p:nvSpPr>
        <p:spPr>
          <a:xfrm>
            <a:off x="8229600" y="1600203"/>
            <a:ext cx="7213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7" name="Google Shape;37;p20"/>
          <p:cNvSpPr txBox="1"/>
          <p:nvPr>
            <p:ph idx="10" type="dt"/>
          </p:nvPr>
        </p:nvSpPr>
        <p:spPr>
          <a:xfrm>
            <a:off x="609600" y="6356353"/>
            <a:ext cx="284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20"/>
          <p:cNvSpPr txBox="1"/>
          <p:nvPr>
            <p:ph idx="11" type="ftr"/>
          </p:nvPr>
        </p:nvSpPr>
        <p:spPr>
          <a:xfrm>
            <a:off x="4165600" y="6356353"/>
            <a:ext cx="3860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20"/>
          <p:cNvSpPr txBox="1"/>
          <p:nvPr>
            <p:ph idx="12" type="sldNum"/>
          </p:nvPr>
        </p:nvSpPr>
        <p:spPr>
          <a:xfrm>
            <a:off x="8737600" y="6356353"/>
            <a:ext cx="28448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21"/>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21"/>
          <p:cNvSpPr txBox="1"/>
          <p:nvPr>
            <p:ph idx="1" type="body"/>
          </p:nvPr>
        </p:nvSpPr>
        <p:spPr>
          <a:xfrm>
            <a:off x="609600" y="1535113"/>
            <a:ext cx="5386917"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3" name="Google Shape;43;p21"/>
          <p:cNvSpPr txBox="1"/>
          <p:nvPr>
            <p:ph idx="2" type="body"/>
          </p:nvPr>
        </p:nvSpPr>
        <p:spPr>
          <a:xfrm>
            <a:off x="609600" y="2174875"/>
            <a:ext cx="5386917"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4" name="Google Shape;44;p21"/>
          <p:cNvSpPr txBox="1"/>
          <p:nvPr>
            <p:ph idx="3" type="body"/>
          </p:nvPr>
        </p:nvSpPr>
        <p:spPr>
          <a:xfrm>
            <a:off x="6193369" y="1535113"/>
            <a:ext cx="5389033"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5" name="Google Shape;45;p21"/>
          <p:cNvSpPr txBox="1"/>
          <p:nvPr>
            <p:ph idx="4" type="body"/>
          </p:nvPr>
        </p:nvSpPr>
        <p:spPr>
          <a:xfrm>
            <a:off x="6193369" y="2174875"/>
            <a:ext cx="5389033"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6" name="Google Shape;46;p21"/>
          <p:cNvSpPr txBox="1"/>
          <p:nvPr>
            <p:ph idx="10" type="dt"/>
          </p:nvPr>
        </p:nvSpPr>
        <p:spPr>
          <a:xfrm>
            <a:off x="609600" y="6356353"/>
            <a:ext cx="284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21"/>
          <p:cNvSpPr txBox="1"/>
          <p:nvPr>
            <p:ph idx="11" type="ftr"/>
          </p:nvPr>
        </p:nvSpPr>
        <p:spPr>
          <a:xfrm>
            <a:off x="4165600" y="6356353"/>
            <a:ext cx="3860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21"/>
          <p:cNvSpPr txBox="1"/>
          <p:nvPr>
            <p:ph idx="12" type="sldNum"/>
          </p:nvPr>
        </p:nvSpPr>
        <p:spPr>
          <a:xfrm>
            <a:off x="8737600" y="6356353"/>
            <a:ext cx="28448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22"/>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22"/>
          <p:cNvSpPr txBox="1"/>
          <p:nvPr>
            <p:ph idx="10" type="dt"/>
          </p:nvPr>
        </p:nvSpPr>
        <p:spPr>
          <a:xfrm>
            <a:off x="609600" y="6356353"/>
            <a:ext cx="284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22"/>
          <p:cNvSpPr txBox="1"/>
          <p:nvPr>
            <p:ph idx="11" type="ftr"/>
          </p:nvPr>
        </p:nvSpPr>
        <p:spPr>
          <a:xfrm>
            <a:off x="4165600" y="6356353"/>
            <a:ext cx="3860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22"/>
          <p:cNvSpPr txBox="1"/>
          <p:nvPr>
            <p:ph idx="12" type="sldNum"/>
          </p:nvPr>
        </p:nvSpPr>
        <p:spPr>
          <a:xfrm>
            <a:off x="8737600" y="6356353"/>
            <a:ext cx="28448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23"/>
          <p:cNvSpPr txBox="1"/>
          <p:nvPr>
            <p:ph idx="10" type="dt"/>
          </p:nvPr>
        </p:nvSpPr>
        <p:spPr>
          <a:xfrm>
            <a:off x="609600" y="6356353"/>
            <a:ext cx="284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23"/>
          <p:cNvSpPr txBox="1"/>
          <p:nvPr>
            <p:ph idx="11" type="ftr"/>
          </p:nvPr>
        </p:nvSpPr>
        <p:spPr>
          <a:xfrm>
            <a:off x="4165600" y="6356353"/>
            <a:ext cx="3860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23"/>
          <p:cNvSpPr txBox="1"/>
          <p:nvPr>
            <p:ph idx="12" type="sldNum"/>
          </p:nvPr>
        </p:nvSpPr>
        <p:spPr>
          <a:xfrm>
            <a:off x="8737600" y="6356353"/>
            <a:ext cx="28448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24"/>
          <p:cNvSpPr txBox="1"/>
          <p:nvPr>
            <p:ph type="title"/>
          </p:nvPr>
        </p:nvSpPr>
        <p:spPr>
          <a:xfrm>
            <a:off x="609602" y="273050"/>
            <a:ext cx="4011084"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24"/>
          <p:cNvSpPr txBox="1"/>
          <p:nvPr>
            <p:ph idx="1" type="body"/>
          </p:nvPr>
        </p:nvSpPr>
        <p:spPr>
          <a:xfrm>
            <a:off x="4766733" y="273053"/>
            <a:ext cx="6815667"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61" name="Google Shape;61;p24"/>
          <p:cNvSpPr txBox="1"/>
          <p:nvPr>
            <p:ph idx="2" type="body"/>
          </p:nvPr>
        </p:nvSpPr>
        <p:spPr>
          <a:xfrm>
            <a:off x="609602" y="1435103"/>
            <a:ext cx="4011084"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2" name="Google Shape;62;p24"/>
          <p:cNvSpPr txBox="1"/>
          <p:nvPr>
            <p:ph idx="10" type="dt"/>
          </p:nvPr>
        </p:nvSpPr>
        <p:spPr>
          <a:xfrm>
            <a:off x="609600" y="6356353"/>
            <a:ext cx="284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24"/>
          <p:cNvSpPr txBox="1"/>
          <p:nvPr>
            <p:ph idx="11" type="ftr"/>
          </p:nvPr>
        </p:nvSpPr>
        <p:spPr>
          <a:xfrm>
            <a:off x="4165600" y="6356353"/>
            <a:ext cx="3860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24"/>
          <p:cNvSpPr txBox="1"/>
          <p:nvPr>
            <p:ph idx="12" type="sldNum"/>
          </p:nvPr>
        </p:nvSpPr>
        <p:spPr>
          <a:xfrm>
            <a:off x="8737600" y="6356353"/>
            <a:ext cx="28448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25"/>
          <p:cNvSpPr txBox="1"/>
          <p:nvPr>
            <p:ph type="title"/>
          </p:nvPr>
        </p:nvSpPr>
        <p:spPr>
          <a:xfrm>
            <a:off x="2389717" y="4800600"/>
            <a:ext cx="73152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25"/>
          <p:cNvSpPr/>
          <p:nvPr>
            <p:ph idx="2" type="pic"/>
          </p:nvPr>
        </p:nvSpPr>
        <p:spPr>
          <a:xfrm>
            <a:off x="2389717" y="612775"/>
            <a:ext cx="7315200" cy="4114800"/>
          </a:xfrm>
          <a:prstGeom prst="rect">
            <a:avLst/>
          </a:prstGeom>
          <a:noFill/>
          <a:ln>
            <a:noFill/>
          </a:ln>
        </p:spPr>
      </p:sp>
      <p:sp>
        <p:nvSpPr>
          <p:cNvPr id="68" name="Google Shape;68;p25"/>
          <p:cNvSpPr txBox="1"/>
          <p:nvPr>
            <p:ph idx="1" type="body"/>
          </p:nvPr>
        </p:nvSpPr>
        <p:spPr>
          <a:xfrm>
            <a:off x="2389717" y="5367338"/>
            <a:ext cx="73152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9" name="Google Shape;69;p25"/>
          <p:cNvSpPr txBox="1"/>
          <p:nvPr>
            <p:ph idx="10" type="dt"/>
          </p:nvPr>
        </p:nvSpPr>
        <p:spPr>
          <a:xfrm>
            <a:off x="609600" y="6356353"/>
            <a:ext cx="284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25"/>
          <p:cNvSpPr txBox="1"/>
          <p:nvPr>
            <p:ph idx="11" type="ftr"/>
          </p:nvPr>
        </p:nvSpPr>
        <p:spPr>
          <a:xfrm>
            <a:off x="4165600" y="6356353"/>
            <a:ext cx="3860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25"/>
          <p:cNvSpPr txBox="1"/>
          <p:nvPr>
            <p:ph idx="12" type="sldNum"/>
          </p:nvPr>
        </p:nvSpPr>
        <p:spPr>
          <a:xfrm>
            <a:off x="8737600" y="6356353"/>
            <a:ext cx="28448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6"/>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6"/>
          <p:cNvSpPr txBox="1"/>
          <p:nvPr>
            <p:ph idx="1" type="body"/>
          </p:nvPr>
        </p:nvSpPr>
        <p:spPr>
          <a:xfrm>
            <a:off x="609600" y="1600203"/>
            <a:ext cx="109728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16"/>
          <p:cNvSpPr txBox="1"/>
          <p:nvPr>
            <p:ph idx="10" type="dt"/>
          </p:nvPr>
        </p:nvSpPr>
        <p:spPr>
          <a:xfrm>
            <a:off x="609600" y="6356353"/>
            <a:ext cx="28448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6"/>
          <p:cNvSpPr txBox="1"/>
          <p:nvPr>
            <p:ph idx="11" type="ftr"/>
          </p:nvPr>
        </p:nvSpPr>
        <p:spPr>
          <a:xfrm>
            <a:off x="4165600" y="6356353"/>
            <a:ext cx="3860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6"/>
          <p:cNvSpPr txBox="1"/>
          <p:nvPr>
            <p:ph idx="12" type="sldNum"/>
          </p:nvPr>
        </p:nvSpPr>
        <p:spPr>
          <a:xfrm>
            <a:off x="8737600" y="6356353"/>
            <a:ext cx="28448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5.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3.jpg"/><Relationship Id="rId4" Type="http://schemas.openxmlformats.org/officeDocument/2006/relationships/image" Target="../media/image6.jpg"/><Relationship Id="rId5" Type="http://schemas.openxmlformats.org/officeDocument/2006/relationships/image" Target="../media/image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jpg"/><Relationship Id="rId4" Type="http://schemas.openxmlformats.org/officeDocument/2006/relationships/image" Target="../media/image8.png"/><Relationship Id="rId5" Type="http://schemas.openxmlformats.org/officeDocument/2006/relationships/image" Target="../media/image7.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2.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
          <p:cNvSpPr txBox="1"/>
          <p:nvPr/>
        </p:nvSpPr>
        <p:spPr>
          <a:xfrm>
            <a:off x="1524000" y="2109216"/>
            <a:ext cx="9009888" cy="1015663"/>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en-US" sz="6000" u="none" cap="none" strike="noStrike">
                <a:solidFill>
                  <a:srgbClr val="DF322D"/>
                </a:solidFill>
                <a:latin typeface="Calibri"/>
                <a:ea typeface="Calibri"/>
                <a:cs typeface="Calibri"/>
                <a:sym typeface="Calibri"/>
              </a:rPr>
              <a:t>TẠI SAO CẦN HỌC ĐỊA LÝ</a:t>
            </a:r>
            <a:endParaRPr b="1" i="0" sz="6000" u="none" cap="none" strike="noStrike">
              <a:solidFill>
                <a:srgbClr val="DF322D"/>
              </a:solidFill>
              <a:latin typeface="Calibri"/>
              <a:ea typeface="Calibri"/>
              <a:cs typeface="Calibri"/>
              <a:sym typeface="Calibri"/>
            </a:endParaRPr>
          </a:p>
        </p:txBody>
      </p:sp>
      <p:sp>
        <p:nvSpPr>
          <p:cNvPr id="89" name="Google Shape;89;p1"/>
          <p:cNvSpPr/>
          <p:nvPr/>
        </p:nvSpPr>
        <p:spPr>
          <a:xfrm>
            <a:off x="4397458" y="656206"/>
            <a:ext cx="3397084" cy="92333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en-US" sz="5400" u="none" cap="none" strike="noStrike">
                <a:solidFill>
                  <a:srgbClr val="FF0000"/>
                </a:solidFill>
                <a:latin typeface="Calibri"/>
                <a:ea typeface="Calibri"/>
                <a:cs typeface="Calibri"/>
                <a:sym typeface="Calibri"/>
              </a:rPr>
              <a:t>Bài mở đầu</a:t>
            </a:r>
            <a:endParaRPr b="0" i="0" sz="5400" u="none" cap="none" strike="noStrike">
              <a:solidFill>
                <a:srgbClr val="FF0000"/>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10"/>
          <p:cNvSpPr txBox="1"/>
          <p:nvPr/>
        </p:nvSpPr>
        <p:spPr>
          <a:xfrm>
            <a:off x="608356" y="1050742"/>
            <a:ext cx="10949660" cy="537685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chemeClr val="accent1"/>
              </a:buClr>
              <a:buSzPts val="4140"/>
              <a:buFont typeface="Arial"/>
              <a:buNone/>
            </a:pPr>
            <a:r>
              <a:rPr b="1" lang="en-US" sz="3600">
                <a:solidFill>
                  <a:srgbClr val="002060"/>
                </a:solidFill>
                <a:latin typeface="Times New Roman"/>
                <a:ea typeface="Times New Roman"/>
                <a:cs typeface="Times New Roman"/>
                <a:sym typeface="Times New Roman"/>
              </a:rPr>
              <a:t>- Kiến thức Địa lí giúp lí giải các hiện tượng trong cuộc sống: hiện tượng nhật thực, nguyệt thực, mùa, mưa đá, biến đổi khí hậu,... </a:t>
            </a:r>
            <a:endParaRPr b="1" sz="3600">
              <a:solidFill>
                <a:srgbClr val="002060"/>
              </a:solidFill>
              <a:latin typeface="Times New Roman"/>
              <a:ea typeface="Times New Roman"/>
              <a:cs typeface="Times New Roman"/>
              <a:sym typeface="Times New Roman"/>
            </a:endParaRPr>
          </a:p>
          <a:p>
            <a:pPr indent="0" lvl="0" marL="0" marR="0" rtl="0" algn="l">
              <a:spcBef>
                <a:spcPts val="720"/>
              </a:spcBef>
              <a:spcAft>
                <a:spcPts val="0"/>
              </a:spcAft>
              <a:buClr>
                <a:schemeClr val="accent1"/>
              </a:buClr>
              <a:buSzPts val="4140"/>
              <a:buFont typeface="Arial"/>
              <a:buNone/>
            </a:pPr>
            <a:r>
              <a:rPr b="1" lang="en-US" sz="3600">
                <a:solidFill>
                  <a:srgbClr val="002060"/>
                </a:solidFill>
                <a:latin typeface="Times New Roman"/>
                <a:ea typeface="Times New Roman"/>
                <a:cs typeface="Times New Roman"/>
                <a:sym typeface="Times New Roman"/>
              </a:rPr>
              <a:t>- Kiến thức Địa lí hướng dẫn cách giải quyết các vấn đề trong cuộc sống: làm gì khi xảy ra động đất, núi lửa, lũ lụt, biến đổi khí hậu…  </a:t>
            </a:r>
            <a:endParaRPr b="1" sz="3600">
              <a:solidFill>
                <a:srgbClr val="002060"/>
              </a:solidFill>
              <a:latin typeface="Times New Roman"/>
              <a:ea typeface="Times New Roman"/>
              <a:cs typeface="Times New Roman"/>
              <a:sym typeface="Times New Roman"/>
            </a:endParaRPr>
          </a:p>
          <a:p>
            <a:pPr indent="0" lvl="0" marL="0" marR="0" rtl="0" algn="l">
              <a:spcBef>
                <a:spcPts val="1320"/>
              </a:spcBef>
              <a:spcAft>
                <a:spcPts val="0"/>
              </a:spcAft>
              <a:buClr>
                <a:schemeClr val="accent1"/>
              </a:buClr>
              <a:buSzPts val="4140"/>
              <a:buFont typeface="Arial"/>
              <a:buNone/>
            </a:pPr>
            <a:r>
              <a:rPr b="1" lang="en-US" sz="3600">
                <a:solidFill>
                  <a:srgbClr val="002060"/>
                </a:solidFill>
                <a:latin typeface="Times New Roman"/>
                <a:ea typeface="Times New Roman"/>
                <a:cs typeface="Times New Roman"/>
                <a:sym typeface="Times New Roman"/>
              </a:rPr>
              <a:t>- Định hướng thái độ, ý thức sống: trách nhiệm với môi trường sống, yêu thiên nhiên, bảo vệ môi trường tự nhiên,...</a:t>
            </a:r>
            <a:endParaRPr b="1" sz="3600">
              <a:solidFill>
                <a:srgbClr val="002060"/>
              </a:solidFill>
              <a:latin typeface="Times New Roman"/>
              <a:ea typeface="Times New Roman"/>
              <a:cs typeface="Times New Roman"/>
              <a:sym typeface="Times New Roman"/>
            </a:endParaRPr>
          </a:p>
        </p:txBody>
      </p:sp>
      <p:sp>
        <p:nvSpPr>
          <p:cNvPr id="156" name="Google Shape;156;p10"/>
          <p:cNvSpPr/>
          <p:nvPr/>
        </p:nvSpPr>
        <p:spPr>
          <a:xfrm>
            <a:off x="705892" y="353224"/>
            <a:ext cx="8904745"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rgbClr val="FF0000"/>
              </a:buClr>
              <a:buSzPts val="3200"/>
              <a:buFont typeface="Times New Roman"/>
              <a:buNone/>
            </a:pPr>
            <a:r>
              <a:rPr b="1" lang="en-US" sz="3200">
                <a:solidFill>
                  <a:srgbClr val="FF0000"/>
                </a:solidFill>
                <a:latin typeface="Times New Roman"/>
                <a:ea typeface="Times New Roman"/>
                <a:cs typeface="Times New Roman"/>
                <a:sym typeface="Times New Roman"/>
              </a:rPr>
              <a:t>II. VAI TRÒ CỦA ĐỊA LÍ TRONG CUỘC SỐNG</a:t>
            </a:r>
            <a:endParaRPr sz="3200">
              <a:solidFill>
                <a:srgbClr val="FF0000"/>
              </a:solidFill>
              <a:latin typeface="Times New Roman"/>
              <a:ea typeface="Times New Roman"/>
              <a:cs typeface="Times New Roman"/>
              <a:sym typeface="Times New Roman"/>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5"/>
                                        </p:tgtEl>
                                        <p:attrNameLst>
                                          <p:attrName>style.visibility</p:attrName>
                                        </p:attrNameLst>
                                      </p:cBhvr>
                                      <p:to>
                                        <p:strVal val="visible"/>
                                      </p:to>
                                    </p:set>
                                    <p:animEffect filter="fade" transition="in">
                                      <p:cBhvr>
                                        <p:cTn dur="500"/>
                                        <p:tgtEl>
                                          <p:spTgt spid="15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5">
                                            <p:txEl>
                                              <p:pRg end="0" st="0"/>
                                            </p:txEl>
                                          </p:spTgt>
                                        </p:tgtEl>
                                        <p:attrNameLst>
                                          <p:attrName>style.visibility</p:attrName>
                                        </p:attrNameLst>
                                      </p:cBhvr>
                                      <p:to>
                                        <p:strVal val="visible"/>
                                      </p:to>
                                    </p:set>
                                    <p:animEffect filter="fade" transition="in">
                                      <p:cBhvr>
                                        <p:cTn dur="1000"/>
                                        <p:tgtEl>
                                          <p:spTgt spid="15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5">
                                            <p:txEl>
                                              <p:pRg end="1" st="1"/>
                                            </p:txEl>
                                          </p:spTgt>
                                        </p:tgtEl>
                                        <p:attrNameLst>
                                          <p:attrName>style.visibility</p:attrName>
                                        </p:attrNameLst>
                                      </p:cBhvr>
                                      <p:to>
                                        <p:strVal val="visible"/>
                                      </p:to>
                                    </p:set>
                                    <p:animEffect filter="fade" transition="in">
                                      <p:cBhvr>
                                        <p:cTn dur="1000"/>
                                        <p:tgtEl>
                                          <p:spTgt spid="15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5">
                                            <p:txEl>
                                              <p:pRg end="2" st="2"/>
                                            </p:txEl>
                                          </p:spTgt>
                                        </p:tgtEl>
                                        <p:attrNameLst>
                                          <p:attrName>style.visibility</p:attrName>
                                        </p:attrNameLst>
                                      </p:cBhvr>
                                      <p:to>
                                        <p:strVal val="visible"/>
                                      </p:to>
                                    </p:set>
                                    <p:animEffect filter="fade" transition="in">
                                      <p:cBhvr>
                                        <p:cTn dur="1000"/>
                                        <p:tgtEl>
                                          <p:spTgt spid="155">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11"/>
          <p:cNvSpPr/>
          <p:nvPr/>
        </p:nvSpPr>
        <p:spPr>
          <a:xfrm>
            <a:off x="329184" y="441614"/>
            <a:ext cx="11570208" cy="487506"/>
          </a:xfrm>
          <a:prstGeom prst="rect">
            <a:avLst/>
          </a:prstGeom>
          <a:noFill/>
          <a:ln>
            <a:noFill/>
          </a:ln>
        </p:spPr>
        <p:txBody>
          <a:bodyPr anchorCtr="0" anchor="t" bIns="45700" lIns="91425" spcFirstLastPara="1" rIns="91425" wrap="square" tIns="45700">
            <a:spAutoFit/>
          </a:bodyPr>
          <a:lstStyle/>
          <a:p>
            <a:pPr indent="0" lvl="0" marL="0" marR="0" rtl="0" algn="l">
              <a:lnSpc>
                <a:spcPct val="107000"/>
              </a:lnSpc>
              <a:spcBef>
                <a:spcPts val="0"/>
              </a:spcBef>
              <a:spcAft>
                <a:spcPts val="0"/>
              </a:spcAft>
              <a:buClr>
                <a:srgbClr val="FF0000"/>
              </a:buClr>
              <a:buSzPts val="2400"/>
              <a:buFont typeface="Times New Roman"/>
              <a:buNone/>
            </a:pPr>
            <a:r>
              <a:rPr b="1" lang="en-US" sz="2400">
                <a:solidFill>
                  <a:srgbClr val="FF0000"/>
                </a:solidFill>
                <a:latin typeface="Times New Roman"/>
                <a:ea typeface="Times New Roman"/>
                <a:cs typeface="Times New Roman"/>
                <a:sym typeface="Times New Roman"/>
              </a:rPr>
              <a:t>III.TẦM QUAN TRỌNG CỦA VIỆC NẮM CÁC KHÁI NIỆM VÀ KĨ NĂNG ĐỊA LÍ</a:t>
            </a:r>
            <a:endParaRPr sz="2400">
              <a:solidFill>
                <a:srgbClr val="FF0000"/>
              </a:solidFill>
              <a:latin typeface="Times New Roman"/>
              <a:ea typeface="Times New Roman"/>
              <a:cs typeface="Times New Roman"/>
              <a:sym typeface="Times New Roman"/>
            </a:endParaRPr>
          </a:p>
        </p:txBody>
      </p:sp>
      <p:sp>
        <p:nvSpPr>
          <p:cNvPr id="162" name="Google Shape;162;p11"/>
          <p:cNvSpPr/>
          <p:nvPr/>
        </p:nvSpPr>
        <p:spPr>
          <a:xfrm>
            <a:off x="830718" y="2244462"/>
            <a:ext cx="10666338" cy="3379387"/>
          </a:xfrm>
          <a:prstGeom prst="rect">
            <a:avLst/>
          </a:prstGeom>
          <a:noFill/>
          <a:ln>
            <a:noFill/>
          </a:ln>
        </p:spPr>
        <p:txBody>
          <a:bodyPr anchorCtr="0" anchor="t" bIns="45700" lIns="91425" spcFirstLastPara="1" rIns="91425" wrap="square" tIns="45700">
            <a:spAutoFit/>
          </a:bodyPr>
          <a:lstStyle/>
          <a:p>
            <a:pPr indent="-571500" lvl="0" marL="571500" marR="0" rtl="0" algn="l">
              <a:spcBef>
                <a:spcPts val="0"/>
              </a:spcBef>
              <a:spcAft>
                <a:spcPts val="0"/>
              </a:spcAft>
              <a:buClr>
                <a:srgbClr val="002060"/>
              </a:buClr>
              <a:buSzPts val="3600"/>
              <a:buFont typeface="Times New Roman"/>
              <a:buChar char="-"/>
            </a:pPr>
            <a:r>
              <a:rPr b="1" lang="en-US" sz="3600">
                <a:solidFill>
                  <a:srgbClr val="002060"/>
                </a:solidFill>
                <a:latin typeface="Times New Roman"/>
                <a:ea typeface="Times New Roman"/>
                <a:cs typeface="Times New Roman"/>
                <a:sym typeface="Times New Roman"/>
              </a:rPr>
              <a:t>Giải thích các hiện tượng, quá trình mối quan hệ giữa các sự vật hiện tượng.</a:t>
            </a:r>
            <a:endParaRPr/>
          </a:p>
          <a:p>
            <a:pPr indent="0" lvl="0" marL="0" marR="0" rtl="0" algn="l">
              <a:spcBef>
                <a:spcPts val="0"/>
              </a:spcBef>
              <a:spcAft>
                <a:spcPts val="0"/>
              </a:spcAft>
              <a:buNone/>
            </a:pPr>
            <a:r>
              <a:t/>
            </a:r>
            <a:endParaRPr b="1" sz="3600">
              <a:solidFill>
                <a:srgbClr val="002060"/>
              </a:solidFill>
              <a:latin typeface="Times New Roman"/>
              <a:ea typeface="Times New Roman"/>
              <a:cs typeface="Times New Roman"/>
              <a:sym typeface="Times New Roman"/>
            </a:endParaRPr>
          </a:p>
          <a:p>
            <a:pPr indent="0" lvl="0" marL="0" marR="0" rtl="0" algn="l">
              <a:spcBef>
                <a:spcPts val="0"/>
              </a:spcBef>
              <a:spcAft>
                <a:spcPts val="0"/>
              </a:spcAft>
              <a:buNone/>
            </a:pPr>
            <a:r>
              <a:rPr b="1" lang="en-US" sz="3600">
                <a:solidFill>
                  <a:srgbClr val="002060"/>
                </a:solidFill>
                <a:latin typeface="Times New Roman"/>
                <a:ea typeface="Times New Roman"/>
                <a:cs typeface="Times New Roman"/>
                <a:sym typeface="Times New Roman"/>
              </a:rPr>
              <a:t>- Ứng sử phù hợp khi bắt gặp các hiện tượng thiên nhiên diễn ra trong cuộc sống hằng ngày.</a:t>
            </a:r>
            <a:endParaRPr/>
          </a:p>
          <a:p>
            <a:pPr indent="0" lvl="0" marL="0" marR="0" rtl="0" algn="just">
              <a:lnSpc>
                <a:spcPct val="120000"/>
              </a:lnSpc>
              <a:spcBef>
                <a:spcPts val="0"/>
              </a:spcBef>
              <a:spcAft>
                <a:spcPts val="0"/>
              </a:spcAft>
              <a:buNone/>
            </a:pPr>
            <a:r>
              <a:t/>
            </a:r>
            <a:endParaRPr b="1" i="1" sz="2800">
              <a:solidFill>
                <a:srgbClr val="002060"/>
              </a:solidFill>
              <a:latin typeface="Times New Roman"/>
              <a:ea typeface="Times New Roman"/>
              <a:cs typeface="Times New Roman"/>
              <a:sym typeface="Times New Roman"/>
            </a:endParaRPr>
          </a:p>
        </p:txBody>
      </p:sp>
      <p:sp>
        <p:nvSpPr>
          <p:cNvPr id="163" name="Google Shape;163;p11"/>
          <p:cNvSpPr/>
          <p:nvPr/>
        </p:nvSpPr>
        <p:spPr>
          <a:xfrm>
            <a:off x="830718" y="1167244"/>
            <a:ext cx="10068930" cy="107721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200">
                <a:solidFill>
                  <a:srgbClr val="FF0000"/>
                </a:solidFill>
                <a:latin typeface="Times New Roman"/>
                <a:ea typeface="Times New Roman"/>
                <a:cs typeface="Times New Roman"/>
                <a:sym typeface="Times New Roman"/>
              </a:rPr>
              <a:t>Em hãy cho ví dụ về vận dụng kiến thức và kĩ năng địa lí vào trong cuộc sống.</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61"/>
                                        </p:tgtEl>
                                        <p:attrNameLst>
                                          <p:attrName>style.visibility</p:attrName>
                                        </p:attrNameLst>
                                      </p:cBhvr>
                                      <p:to>
                                        <p:strVal val="visible"/>
                                      </p:to>
                                    </p:set>
                                    <p:anim calcmode="lin" valueType="num">
                                      <p:cBhvr additive="base">
                                        <p:cTn dur="500"/>
                                        <p:tgtEl>
                                          <p:spTgt spid="161"/>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163"/>
                                        </p:tgtEl>
                                        <p:attrNameLst>
                                          <p:attrName>style.visibility</p:attrName>
                                        </p:attrNameLst>
                                      </p:cBhvr>
                                      <p:to>
                                        <p:strVal val="visible"/>
                                      </p:to>
                                    </p:set>
                                    <p:anim calcmode="lin" valueType="num">
                                      <p:cBhvr additive="base">
                                        <p:cTn dur="500"/>
                                        <p:tgtEl>
                                          <p:spTgt spid="163"/>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62">
                                            <p:txEl>
                                              <p:pRg end="0" st="0"/>
                                            </p:txEl>
                                          </p:spTgt>
                                        </p:tgtEl>
                                        <p:attrNameLst>
                                          <p:attrName>style.visibility</p:attrName>
                                        </p:attrNameLst>
                                      </p:cBhvr>
                                      <p:to>
                                        <p:strVal val="visible"/>
                                      </p:to>
                                    </p:set>
                                    <p:anim calcmode="lin" valueType="num">
                                      <p:cBhvr additive="base">
                                        <p:cTn dur="500"/>
                                        <p:tgtEl>
                                          <p:spTgt spid="162">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62">
                                            <p:txEl>
                                              <p:pRg end="1" st="1"/>
                                            </p:txEl>
                                          </p:spTgt>
                                        </p:tgtEl>
                                        <p:attrNameLst>
                                          <p:attrName>style.visibility</p:attrName>
                                        </p:attrNameLst>
                                      </p:cBhvr>
                                      <p:to>
                                        <p:strVal val="visible"/>
                                      </p:to>
                                    </p:set>
                                    <p:anim calcmode="lin" valueType="num">
                                      <p:cBhvr additive="base">
                                        <p:cTn dur="500"/>
                                        <p:tgtEl>
                                          <p:spTgt spid="162">
                                            <p:txEl>
                                              <p:pRg end="1" st="1"/>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62">
                                            <p:txEl>
                                              <p:pRg end="2" st="2"/>
                                            </p:txEl>
                                          </p:spTgt>
                                        </p:tgtEl>
                                        <p:attrNameLst>
                                          <p:attrName>style.visibility</p:attrName>
                                        </p:attrNameLst>
                                      </p:cBhvr>
                                      <p:to>
                                        <p:strVal val="visible"/>
                                      </p:to>
                                    </p:set>
                                    <p:anim calcmode="lin" valueType="num">
                                      <p:cBhvr additive="base">
                                        <p:cTn dur="500"/>
                                        <p:tgtEl>
                                          <p:spTgt spid="162">
                                            <p:txEl>
                                              <p:pRg end="2" st="2"/>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62">
                                            <p:txEl>
                                              <p:pRg end="3" st="3"/>
                                            </p:txEl>
                                          </p:spTgt>
                                        </p:tgtEl>
                                        <p:attrNameLst>
                                          <p:attrName>style.visibility</p:attrName>
                                        </p:attrNameLst>
                                      </p:cBhvr>
                                      <p:to>
                                        <p:strVal val="visible"/>
                                      </p:to>
                                    </p:set>
                                    <p:anim calcmode="lin" valueType="num">
                                      <p:cBhvr additive="base">
                                        <p:cTn dur="500"/>
                                        <p:tgtEl>
                                          <p:spTgt spid="162">
                                            <p:txEl>
                                              <p:pRg end="3" st="3"/>
                                            </p:txEl>
                                          </p:spTgt>
                                        </p:tgtEl>
                                        <p:attrNameLst>
                                          <p:attrName>ppt_y</p:attrName>
                                        </p:attrNameLst>
                                      </p:cBhvr>
                                      <p:tavLst>
                                        <p:tav fmla="" tm="0">
                                          <p:val>
                                            <p:strVal val="#ppt_y+1"/>
                                          </p:val>
                                        </p:tav>
                                        <p:tav fmla="" tm="100000">
                                          <p:val>
                                            <p:strVal val="#ppt_y"/>
                                          </p:val>
                                        </p:tav>
                                      </p:tavLst>
                                    </p:anim>
                                  </p:childTnLst>
                                </p:cTn>
                              </p:par>
                              <p:par>
                                <p:cTn fill="hold" nodeType="withEffect" presetClass="exit" presetID="2" presetSubtype="4">
                                  <p:stCondLst>
                                    <p:cond delay="0"/>
                                  </p:stCondLst>
                                  <p:childTnLst>
                                    <p:anim calcmode="lin" valueType="num">
                                      <p:cBhvr additive="base">
                                        <p:cTn dur="500"/>
                                        <p:tgtEl>
                                          <p:spTgt spid="163">
                                            <p:txEl>
                                              <p:pRg end="0" st="0"/>
                                            </p:txEl>
                                          </p:spTgt>
                                        </p:tgtEl>
                                        <p:attrNameLst>
                                          <p:attrName>ppt_y</p:attrName>
                                        </p:attrNameLst>
                                      </p:cBhvr>
                                      <p:tavLst>
                                        <p:tav fmla="" tm="0">
                                          <p:val>
                                            <p:strVal val="#ppt_y"/>
                                          </p:val>
                                        </p:tav>
                                        <p:tav fmla="" tm="100000">
                                          <p:val>
                                            <p:strVal val="#ppt_y+1"/>
                                          </p:val>
                                        </p:tav>
                                      </p:tavLst>
                                    </p:anim>
                                    <p:set>
                                      <p:cBhvr>
                                        <p:cTn dur="1" fill="hold">
                                          <p:stCondLst>
                                            <p:cond delay="500"/>
                                          </p:stCondLst>
                                        </p:cTn>
                                        <p:tgtEl>
                                          <p:spTgt spid="163">
                                            <p:txEl>
                                              <p:pRg end="0" st="0"/>
                                            </p:txEl>
                                          </p:spTgt>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12"/>
          <p:cNvSpPr/>
          <p:nvPr/>
        </p:nvSpPr>
        <p:spPr>
          <a:xfrm>
            <a:off x="1523997" y="2417941"/>
            <a:ext cx="8688597" cy="76944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US" sz="4400">
                <a:solidFill>
                  <a:schemeClr val="dk1"/>
                </a:solidFill>
                <a:latin typeface="Times New Roman"/>
                <a:ea typeface="Times New Roman"/>
                <a:cs typeface="Times New Roman"/>
                <a:sym typeface="Times New Roman"/>
              </a:rPr>
              <a:t>Nêu biện pháp ứng phó với động đất</a:t>
            </a:r>
            <a:endParaRPr sz="4400">
              <a:solidFill>
                <a:schemeClr val="dk1"/>
              </a:solidFill>
              <a:latin typeface="Times New Roman"/>
              <a:ea typeface="Times New Roman"/>
              <a:cs typeface="Times New Roman"/>
              <a:sym typeface="Times New Roman"/>
            </a:endParaRPr>
          </a:p>
        </p:txBody>
      </p:sp>
      <p:sp>
        <p:nvSpPr>
          <p:cNvPr id="169" name="Google Shape;169;p12"/>
          <p:cNvSpPr txBox="1"/>
          <p:nvPr/>
        </p:nvSpPr>
        <p:spPr>
          <a:xfrm>
            <a:off x="3526260" y="1208298"/>
            <a:ext cx="4684073" cy="90794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5300">
                <a:solidFill>
                  <a:srgbClr val="FF0000"/>
                </a:solidFill>
                <a:latin typeface="Times New Roman"/>
                <a:ea typeface="Times New Roman"/>
                <a:cs typeface="Times New Roman"/>
                <a:sym typeface="Times New Roman"/>
              </a:rPr>
              <a:t>LUYỆN TẬP</a:t>
            </a:r>
            <a:endParaRPr b="1" sz="5300">
              <a:solidFill>
                <a:srgbClr val="FF0000"/>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68"/>
                                        </p:tgtEl>
                                        <p:attrNameLst>
                                          <p:attrName>style.visibility</p:attrName>
                                        </p:attrNameLst>
                                      </p:cBhvr>
                                      <p:to>
                                        <p:strVal val="visible"/>
                                      </p:to>
                                    </p:set>
                                    <p:anim calcmode="lin" valueType="num">
                                      <p:cBhvr additive="base">
                                        <p:cTn dur="500"/>
                                        <p:tgtEl>
                                          <p:spTgt spid="168"/>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13"/>
          <p:cNvSpPr txBox="1"/>
          <p:nvPr>
            <p:ph idx="1" type="body"/>
          </p:nvPr>
        </p:nvSpPr>
        <p:spPr>
          <a:xfrm>
            <a:off x="449394" y="278066"/>
            <a:ext cx="11254925" cy="5811838"/>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2800"/>
              <a:buNone/>
            </a:pPr>
            <a:r>
              <a:rPr b="1" i="1" lang="en-US" sz="2800">
                <a:latin typeface="Calibri"/>
                <a:ea typeface="Calibri"/>
                <a:cs typeface="Calibri"/>
                <a:sym typeface="Calibri"/>
              </a:rPr>
              <a:t>a. Trước khi xảy ra động đất:</a:t>
            </a:r>
            <a:endParaRPr b="1" sz="2800">
              <a:latin typeface="Calibri"/>
              <a:ea typeface="Calibri"/>
              <a:cs typeface="Calibri"/>
              <a:sym typeface="Calibri"/>
            </a:endParaRPr>
          </a:p>
          <a:p>
            <a:pPr indent="0" lvl="0" marL="0" rtl="0" algn="l">
              <a:spcBef>
                <a:spcPts val="560"/>
              </a:spcBef>
              <a:spcAft>
                <a:spcPts val="0"/>
              </a:spcAft>
              <a:buClr>
                <a:schemeClr val="dk1"/>
              </a:buClr>
              <a:buSzPts val="2800"/>
              <a:buNone/>
            </a:pPr>
            <a:r>
              <a:rPr b="1" lang="en-US" sz="2800">
                <a:latin typeface="Calibri"/>
                <a:ea typeface="Calibri"/>
                <a:cs typeface="Calibri"/>
                <a:sym typeface="Calibri"/>
              </a:rPr>
              <a:t>- Dự trữ nước uống, đồ ăn đóng hộp, đèn pin, pin, radio, bông băng, thuốc chữa bệnh thông thường, thay đổi khi hết hạn sử dụng;</a:t>
            </a:r>
            <a:endParaRPr/>
          </a:p>
          <a:p>
            <a:pPr indent="0" lvl="0" marL="0" rtl="0" algn="l">
              <a:spcBef>
                <a:spcPts val="560"/>
              </a:spcBef>
              <a:spcAft>
                <a:spcPts val="0"/>
              </a:spcAft>
              <a:buClr>
                <a:schemeClr val="dk1"/>
              </a:buClr>
              <a:buSzPts val="2800"/>
              <a:buNone/>
            </a:pPr>
            <a:r>
              <a:rPr b="1" lang="en-US" sz="2800">
                <a:latin typeface="Calibri"/>
                <a:ea typeface="Calibri"/>
                <a:cs typeface="Calibri"/>
                <a:sym typeface="Calibri"/>
              </a:rPr>
              <a:t>- Không đặt các vật nặng lên giá đỡ cao; không đặt giường ngủ sát cửa kính;</a:t>
            </a:r>
            <a:endParaRPr/>
          </a:p>
          <a:p>
            <a:pPr indent="0" lvl="0" marL="0" rtl="0" algn="l">
              <a:spcBef>
                <a:spcPts val="560"/>
              </a:spcBef>
              <a:spcAft>
                <a:spcPts val="0"/>
              </a:spcAft>
              <a:buClr>
                <a:schemeClr val="dk1"/>
              </a:buClr>
              <a:buSzPts val="2800"/>
              <a:buNone/>
            </a:pPr>
            <a:r>
              <a:rPr b="1" lang="en-US" sz="2800">
                <a:latin typeface="Calibri"/>
                <a:ea typeface="Calibri"/>
                <a:cs typeface="Calibri"/>
                <a:sym typeface="Calibri"/>
              </a:rPr>
              <a:t>- Những vật dụng trong nhà dễ ngã đổ, rơi xuống, nên được gắn chặt vào tường nhà để khi lung lay cũng không rơi xuống đất gây thương tích;</a:t>
            </a:r>
            <a:endParaRPr/>
          </a:p>
          <a:p>
            <a:pPr indent="0" lvl="0" marL="0" rtl="0" algn="l">
              <a:spcBef>
                <a:spcPts val="560"/>
              </a:spcBef>
              <a:spcAft>
                <a:spcPts val="0"/>
              </a:spcAft>
              <a:buClr>
                <a:schemeClr val="dk1"/>
              </a:buClr>
              <a:buSzPts val="2800"/>
              <a:buNone/>
            </a:pPr>
            <a:r>
              <a:rPr b="1" lang="en-US" sz="2800">
                <a:latin typeface="Calibri"/>
                <a:ea typeface="Calibri"/>
                <a:cs typeface="Calibri"/>
                <a:sym typeface="Calibri"/>
              </a:rPr>
              <a:t>- Các đồ đạc nặng như kệ sách, tủ, chén bát…. nên đặt xa khỏi các cửa ra vào, các nơi thường lui tới để khi ngã đổ vẫn không chắn lối ra và nên gắn chặt vào tường nhà;</a:t>
            </a:r>
            <a:endParaRPr/>
          </a:p>
          <a:p>
            <a:pPr indent="0" lvl="0" marL="0" rtl="0" algn="l">
              <a:spcBef>
                <a:spcPts val="560"/>
              </a:spcBef>
              <a:spcAft>
                <a:spcPts val="0"/>
              </a:spcAft>
              <a:buClr>
                <a:schemeClr val="dk1"/>
              </a:buClr>
              <a:buSzPts val="2800"/>
              <a:buNone/>
            </a:pPr>
            <a:r>
              <a:rPr b="1" lang="en-US" sz="2800">
                <a:latin typeface="Calibri"/>
                <a:ea typeface="Calibri"/>
                <a:cs typeface="Calibri"/>
                <a:sym typeface="Calibri"/>
              </a:rPr>
              <a:t>- Những người sống ở chung cư nắm vững lối thoát hiểm;</a:t>
            </a:r>
            <a:endParaRPr/>
          </a:p>
          <a:p>
            <a:pPr indent="0" lvl="0" marL="0" rtl="0" algn="l">
              <a:spcBef>
                <a:spcPts val="560"/>
              </a:spcBef>
              <a:spcAft>
                <a:spcPts val="0"/>
              </a:spcAft>
              <a:buClr>
                <a:schemeClr val="dk1"/>
              </a:buClr>
              <a:buSzPts val="2800"/>
              <a:buNone/>
            </a:pPr>
            <a:r>
              <a:rPr b="1" lang="en-US" sz="2800">
                <a:latin typeface="Calibri"/>
                <a:ea typeface="Calibri"/>
                <a:cs typeface="Calibri"/>
                <a:sym typeface="Calibri"/>
              </a:rPr>
              <a:t>- Theo dõi thông báo và chỉ dẫn của cơ quan phòng chống thiên tai và cứu hộ, cứu nạn.</a:t>
            </a:r>
            <a:endParaRPr b="1" sz="2800">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4">
                                            <p:txEl>
                                              <p:pRg end="0" st="0"/>
                                            </p:txEl>
                                          </p:spTgt>
                                        </p:tgtEl>
                                        <p:attrNameLst>
                                          <p:attrName>style.visibility</p:attrName>
                                        </p:attrNameLst>
                                      </p:cBhvr>
                                      <p:to>
                                        <p:strVal val="visible"/>
                                      </p:to>
                                    </p:set>
                                    <p:anim calcmode="lin" valueType="num">
                                      <p:cBhvr additive="base">
                                        <p:cTn dur="500"/>
                                        <p:tgtEl>
                                          <p:spTgt spid="174">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4">
                                            <p:txEl>
                                              <p:pRg end="1" st="1"/>
                                            </p:txEl>
                                          </p:spTgt>
                                        </p:tgtEl>
                                        <p:attrNameLst>
                                          <p:attrName>style.visibility</p:attrName>
                                        </p:attrNameLst>
                                      </p:cBhvr>
                                      <p:to>
                                        <p:strVal val="visible"/>
                                      </p:to>
                                    </p:set>
                                    <p:anim calcmode="lin" valueType="num">
                                      <p:cBhvr additive="base">
                                        <p:cTn dur="500"/>
                                        <p:tgtEl>
                                          <p:spTgt spid="174">
                                            <p:txEl>
                                              <p:pRg end="1" st="1"/>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4">
                                            <p:txEl>
                                              <p:pRg end="2" st="2"/>
                                            </p:txEl>
                                          </p:spTgt>
                                        </p:tgtEl>
                                        <p:attrNameLst>
                                          <p:attrName>style.visibility</p:attrName>
                                        </p:attrNameLst>
                                      </p:cBhvr>
                                      <p:to>
                                        <p:strVal val="visible"/>
                                      </p:to>
                                    </p:set>
                                    <p:anim calcmode="lin" valueType="num">
                                      <p:cBhvr additive="base">
                                        <p:cTn dur="500"/>
                                        <p:tgtEl>
                                          <p:spTgt spid="174">
                                            <p:txEl>
                                              <p:pRg end="2" st="2"/>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4">
                                            <p:txEl>
                                              <p:pRg end="3" st="3"/>
                                            </p:txEl>
                                          </p:spTgt>
                                        </p:tgtEl>
                                        <p:attrNameLst>
                                          <p:attrName>style.visibility</p:attrName>
                                        </p:attrNameLst>
                                      </p:cBhvr>
                                      <p:to>
                                        <p:strVal val="visible"/>
                                      </p:to>
                                    </p:set>
                                    <p:anim calcmode="lin" valueType="num">
                                      <p:cBhvr additive="base">
                                        <p:cTn dur="500"/>
                                        <p:tgtEl>
                                          <p:spTgt spid="174">
                                            <p:txEl>
                                              <p:pRg end="3" st="3"/>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4">
                                            <p:txEl>
                                              <p:pRg end="4" st="4"/>
                                            </p:txEl>
                                          </p:spTgt>
                                        </p:tgtEl>
                                        <p:attrNameLst>
                                          <p:attrName>style.visibility</p:attrName>
                                        </p:attrNameLst>
                                      </p:cBhvr>
                                      <p:to>
                                        <p:strVal val="visible"/>
                                      </p:to>
                                    </p:set>
                                    <p:anim calcmode="lin" valueType="num">
                                      <p:cBhvr additive="base">
                                        <p:cTn dur="500"/>
                                        <p:tgtEl>
                                          <p:spTgt spid="174">
                                            <p:txEl>
                                              <p:pRg end="4" st="4"/>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4">
                                            <p:txEl>
                                              <p:pRg end="5" st="5"/>
                                            </p:txEl>
                                          </p:spTgt>
                                        </p:tgtEl>
                                        <p:attrNameLst>
                                          <p:attrName>style.visibility</p:attrName>
                                        </p:attrNameLst>
                                      </p:cBhvr>
                                      <p:to>
                                        <p:strVal val="visible"/>
                                      </p:to>
                                    </p:set>
                                    <p:anim calcmode="lin" valueType="num">
                                      <p:cBhvr additive="base">
                                        <p:cTn dur="500"/>
                                        <p:tgtEl>
                                          <p:spTgt spid="174">
                                            <p:txEl>
                                              <p:pRg end="5" st="5"/>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4">
                                            <p:txEl>
                                              <p:pRg end="6" st="6"/>
                                            </p:txEl>
                                          </p:spTgt>
                                        </p:tgtEl>
                                        <p:attrNameLst>
                                          <p:attrName>style.visibility</p:attrName>
                                        </p:attrNameLst>
                                      </p:cBhvr>
                                      <p:to>
                                        <p:strVal val="visible"/>
                                      </p:to>
                                    </p:set>
                                    <p:anim calcmode="lin" valueType="num">
                                      <p:cBhvr additive="base">
                                        <p:cTn dur="500"/>
                                        <p:tgtEl>
                                          <p:spTgt spid="174">
                                            <p:txEl>
                                              <p:pRg end="6" st="6"/>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14"/>
          <p:cNvSpPr txBox="1"/>
          <p:nvPr>
            <p:ph idx="1" type="body"/>
          </p:nvPr>
        </p:nvSpPr>
        <p:spPr>
          <a:xfrm>
            <a:off x="456976" y="278781"/>
            <a:ext cx="11271727" cy="5541343"/>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2400"/>
              <a:buNone/>
            </a:pPr>
            <a:r>
              <a:rPr b="1" i="1" lang="en-US" sz="2400">
                <a:latin typeface="Calibri"/>
                <a:ea typeface="Calibri"/>
                <a:cs typeface="Calibri"/>
                <a:sym typeface="Calibri"/>
              </a:rPr>
              <a:t>b. Khi xảy ra động đất:</a:t>
            </a:r>
            <a:endParaRPr b="1" sz="2400">
              <a:latin typeface="Calibri"/>
              <a:ea typeface="Calibri"/>
              <a:cs typeface="Calibri"/>
              <a:sym typeface="Calibri"/>
            </a:endParaRPr>
          </a:p>
          <a:p>
            <a:pPr indent="0" lvl="0" marL="0" rtl="0" algn="l">
              <a:spcBef>
                <a:spcPts val="480"/>
              </a:spcBef>
              <a:spcAft>
                <a:spcPts val="0"/>
              </a:spcAft>
              <a:buClr>
                <a:schemeClr val="dk1"/>
              </a:buClr>
              <a:buSzPts val="2400"/>
              <a:buNone/>
            </a:pPr>
            <a:r>
              <a:rPr b="1" lang="en-US" sz="2400">
                <a:latin typeface="Calibri"/>
                <a:ea typeface="Calibri"/>
                <a:cs typeface="Calibri"/>
                <a:sym typeface="Calibri"/>
              </a:rPr>
              <a:t>- Nếu động đất xảy ra khi đang ở trong nhà, ngay lập tức chui xuống gầm bàn hay gầm giường để tránh các vật rơi xuống đầu và nếu nhà sập vẫn có không khí để thở. Nếu không có gầm bàn thì chạy đến góc phòng mà đứng, không chạy ra khỏi nhà khi có chấn động do động đất gây ra. Sau khi chấn động ngừng mới rời khỏi phòng, nhà nếu cần;</a:t>
            </a:r>
            <a:endParaRPr/>
          </a:p>
          <a:p>
            <a:pPr indent="0" lvl="0" marL="0" rtl="0" algn="l">
              <a:spcBef>
                <a:spcPts val="480"/>
              </a:spcBef>
              <a:spcAft>
                <a:spcPts val="0"/>
              </a:spcAft>
              <a:buClr>
                <a:schemeClr val="dk1"/>
              </a:buClr>
              <a:buSzPts val="2400"/>
              <a:buNone/>
            </a:pPr>
            <a:r>
              <a:rPr b="1" lang="en-US" sz="2400">
                <a:latin typeface="Calibri"/>
                <a:ea typeface="Calibri"/>
                <a:cs typeface="Calibri"/>
                <a:sym typeface="Calibri"/>
              </a:rPr>
              <a:t>- Khi di chuyển ra khỏi nhà cao tầng không chạy vào thang máy đề phòng mất điện bất ngờ, đồng thời lấy các vật che trên đầu như gối, cặp sách, cặp tài liệu;</a:t>
            </a:r>
            <a:endParaRPr/>
          </a:p>
          <a:p>
            <a:pPr indent="0" lvl="0" marL="0" rtl="0" algn="l">
              <a:spcBef>
                <a:spcPts val="480"/>
              </a:spcBef>
              <a:spcAft>
                <a:spcPts val="0"/>
              </a:spcAft>
              <a:buClr>
                <a:schemeClr val="dk1"/>
              </a:buClr>
              <a:buSzPts val="2400"/>
              <a:buNone/>
            </a:pPr>
            <a:r>
              <a:rPr b="1" lang="en-US" sz="2400">
                <a:latin typeface="Calibri"/>
                <a:ea typeface="Calibri"/>
                <a:cs typeface="Calibri"/>
                <a:sym typeface="Calibri"/>
              </a:rPr>
              <a:t>- Nếu động đất xảy ra khi đang ở ngoài đường thì phải lánh nạn ở những bãi đất trống, chạy tránh xa các tòa nhà cao ốc, tường cao, cây to và đường dây điện để tránh sập đổ;</a:t>
            </a:r>
            <a:endParaRPr/>
          </a:p>
          <a:p>
            <a:pPr indent="0" lvl="0" marL="0" rtl="0" algn="l">
              <a:spcBef>
                <a:spcPts val="480"/>
              </a:spcBef>
              <a:spcAft>
                <a:spcPts val="0"/>
              </a:spcAft>
              <a:buClr>
                <a:schemeClr val="dk1"/>
              </a:buClr>
              <a:buSzPts val="2400"/>
              <a:buNone/>
            </a:pPr>
            <a:r>
              <a:rPr b="1" lang="en-US" sz="2400">
                <a:latin typeface="Calibri"/>
                <a:ea typeface="Calibri"/>
                <a:cs typeface="Calibri"/>
                <a:sym typeface="Calibri"/>
              </a:rPr>
              <a:t>- Nếu động đất xảy ra khi đang ở gần bờ biển thì phải đề phòng sóng thần do động đất xảy ra ở đáy biển;</a:t>
            </a:r>
            <a:endParaRPr/>
          </a:p>
          <a:p>
            <a:pPr indent="0" lvl="0" marL="0" rtl="0" algn="l">
              <a:spcBef>
                <a:spcPts val="480"/>
              </a:spcBef>
              <a:spcAft>
                <a:spcPts val="0"/>
              </a:spcAft>
              <a:buClr>
                <a:schemeClr val="dk1"/>
              </a:buClr>
              <a:buSzPts val="2400"/>
              <a:buNone/>
            </a:pPr>
            <a:r>
              <a:rPr b="1" lang="en-US" sz="2400">
                <a:latin typeface="Calibri"/>
                <a:ea typeface="Calibri"/>
                <a:cs typeface="Calibri"/>
                <a:sym typeface="Calibri"/>
              </a:rPr>
              <a:t>- Sau chấn động đầu tiên thường có thời gian yên tĩnh, sau đó mới có chấn động mới, do đó không nên hoảng sợ. Chấn động mới có thể xảy ra sau vài phút, vài giờ thậm chí sau vài ngày tùy thuộc động đất mạnh hay yếu</a:t>
            </a:r>
            <a:endParaRPr/>
          </a:p>
          <a:p>
            <a:pPr indent="-190500" lvl="0" marL="342900" rtl="0" algn="l">
              <a:spcBef>
                <a:spcPts val="480"/>
              </a:spcBef>
              <a:spcAft>
                <a:spcPts val="0"/>
              </a:spcAft>
              <a:buClr>
                <a:schemeClr val="dk1"/>
              </a:buClr>
              <a:buSzPts val="2400"/>
              <a:buNone/>
            </a:pPr>
            <a:r>
              <a:t/>
            </a:r>
            <a:endParaRPr b="1" sz="2400"/>
          </a:p>
          <a:p>
            <a:pPr indent="-190500" lvl="0" marL="342900" rtl="0" algn="l">
              <a:spcBef>
                <a:spcPts val="480"/>
              </a:spcBef>
              <a:spcAft>
                <a:spcPts val="0"/>
              </a:spcAft>
              <a:buClr>
                <a:schemeClr val="dk1"/>
              </a:buClr>
              <a:buSzPts val="2400"/>
              <a:buNone/>
            </a:pPr>
            <a:r>
              <a:t/>
            </a:r>
            <a:endParaRPr b="1" sz="24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9">
                                            <p:txEl>
                                              <p:pRg end="0" st="0"/>
                                            </p:txEl>
                                          </p:spTgt>
                                        </p:tgtEl>
                                        <p:attrNameLst>
                                          <p:attrName>style.visibility</p:attrName>
                                        </p:attrNameLst>
                                      </p:cBhvr>
                                      <p:to>
                                        <p:strVal val="visible"/>
                                      </p:to>
                                    </p:set>
                                    <p:animEffect filter="fade" transition="in">
                                      <p:cBhvr>
                                        <p:cTn dur="1000"/>
                                        <p:tgtEl>
                                          <p:spTgt spid="17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9">
                                            <p:txEl>
                                              <p:pRg end="1" st="1"/>
                                            </p:txEl>
                                          </p:spTgt>
                                        </p:tgtEl>
                                        <p:attrNameLst>
                                          <p:attrName>style.visibility</p:attrName>
                                        </p:attrNameLst>
                                      </p:cBhvr>
                                      <p:to>
                                        <p:strVal val="visible"/>
                                      </p:to>
                                    </p:set>
                                    <p:animEffect filter="fade" transition="in">
                                      <p:cBhvr>
                                        <p:cTn dur="1000"/>
                                        <p:tgtEl>
                                          <p:spTgt spid="17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9">
                                            <p:txEl>
                                              <p:pRg end="2" st="2"/>
                                            </p:txEl>
                                          </p:spTgt>
                                        </p:tgtEl>
                                        <p:attrNameLst>
                                          <p:attrName>style.visibility</p:attrName>
                                        </p:attrNameLst>
                                      </p:cBhvr>
                                      <p:to>
                                        <p:strVal val="visible"/>
                                      </p:to>
                                    </p:set>
                                    <p:animEffect filter="fade" transition="in">
                                      <p:cBhvr>
                                        <p:cTn dur="1000"/>
                                        <p:tgtEl>
                                          <p:spTgt spid="17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9">
                                            <p:txEl>
                                              <p:pRg end="3" st="3"/>
                                            </p:txEl>
                                          </p:spTgt>
                                        </p:tgtEl>
                                        <p:attrNameLst>
                                          <p:attrName>style.visibility</p:attrName>
                                        </p:attrNameLst>
                                      </p:cBhvr>
                                      <p:to>
                                        <p:strVal val="visible"/>
                                      </p:to>
                                    </p:set>
                                    <p:animEffect filter="fade" transition="in">
                                      <p:cBhvr>
                                        <p:cTn dur="1000"/>
                                        <p:tgtEl>
                                          <p:spTgt spid="179">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9">
                                            <p:txEl>
                                              <p:pRg end="4" st="4"/>
                                            </p:txEl>
                                          </p:spTgt>
                                        </p:tgtEl>
                                        <p:attrNameLst>
                                          <p:attrName>style.visibility</p:attrName>
                                        </p:attrNameLst>
                                      </p:cBhvr>
                                      <p:to>
                                        <p:strVal val="visible"/>
                                      </p:to>
                                    </p:set>
                                    <p:animEffect filter="fade" transition="in">
                                      <p:cBhvr>
                                        <p:cTn dur="1000"/>
                                        <p:tgtEl>
                                          <p:spTgt spid="179">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9">
                                            <p:txEl>
                                              <p:pRg end="5" st="5"/>
                                            </p:txEl>
                                          </p:spTgt>
                                        </p:tgtEl>
                                        <p:attrNameLst>
                                          <p:attrName>style.visibility</p:attrName>
                                        </p:attrNameLst>
                                      </p:cBhvr>
                                      <p:to>
                                        <p:strVal val="visible"/>
                                      </p:to>
                                    </p:set>
                                    <p:animEffect filter="fade" transition="in">
                                      <p:cBhvr>
                                        <p:cTn dur="1000"/>
                                        <p:tgtEl>
                                          <p:spTgt spid="179">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9">
                                            <p:txEl>
                                              <p:pRg end="6" st="6"/>
                                            </p:txEl>
                                          </p:spTgt>
                                        </p:tgtEl>
                                        <p:attrNameLst>
                                          <p:attrName>style.visibility</p:attrName>
                                        </p:attrNameLst>
                                      </p:cBhvr>
                                      <p:to>
                                        <p:strVal val="visible"/>
                                      </p:to>
                                    </p:set>
                                    <p:animEffect filter="fade" transition="in">
                                      <p:cBhvr>
                                        <p:cTn dur="1000"/>
                                        <p:tgtEl>
                                          <p:spTgt spid="179">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9">
                                            <p:txEl>
                                              <p:pRg end="7" st="7"/>
                                            </p:txEl>
                                          </p:spTgt>
                                        </p:tgtEl>
                                        <p:attrNameLst>
                                          <p:attrName>style.visibility</p:attrName>
                                        </p:attrNameLst>
                                      </p:cBhvr>
                                      <p:to>
                                        <p:strVal val="visible"/>
                                      </p:to>
                                    </p:set>
                                    <p:animEffect filter="fade" transition="in">
                                      <p:cBhvr>
                                        <p:cTn dur="1000"/>
                                        <p:tgtEl>
                                          <p:spTgt spid="179">
                                            <p:txEl>
                                              <p:pRg end="7" st="7"/>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15"/>
          <p:cNvSpPr txBox="1"/>
          <p:nvPr>
            <p:ph type="title"/>
          </p:nvPr>
        </p:nvSpPr>
        <p:spPr>
          <a:xfrm>
            <a:off x="2750206" y="1345592"/>
            <a:ext cx="8880962" cy="1325563"/>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FF0000"/>
              </a:buClr>
              <a:buSzPts val="2800"/>
              <a:buFont typeface="Times New Roman"/>
              <a:buNone/>
            </a:pPr>
            <a:r>
              <a:rPr b="1" lang="en-US" sz="2800">
                <a:solidFill>
                  <a:srgbClr val="FF0000"/>
                </a:solidFill>
                <a:latin typeface="Times New Roman"/>
                <a:ea typeface="Times New Roman"/>
                <a:cs typeface="Times New Roman"/>
                <a:sym typeface="Times New Roman"/>
              </a:rPr>
              <a:t>Sưu tầm những câu ca dao và tục ngữ về hiện tượng tự nhiên nước ta.</a:t>
            </a:r>
            <a:endParaRPr/>
          </a:p>
        </p:txBody>
      </p:sp>
      <p:sp>
        <p:nvSpPr>
          <p:cNvPr id="185" name="Google Shape;185;p15"/>
          <p:cNvSpPr txBox="1"/>
          <p:nvPr>
            <p:ph idx="1" type="body"/>
          </p:nvPr>
        </p:nvSpPr>
        <p:spPr>
          <a:xfrm>
            <a:off x="913582" y="2928912"/>
            <a:ext cx="10515600" cy="3088075"/>
          </a:xfrm>
          <a:prstGeom prst="rect">
            <a:avLst/>
          </a:prstGeom>
          <a:noFill/>
          <a:ln>
            <a:noFill/>
          </a:ln>
        </p:spPr>
        <p:txBody>
          <a:bodyPr anchorCtr="0" anchor="t" bIns="45700" lIns="91425" spcFirstLastPara="1" rIns="91425" wrap="square" tIns="45700">
            <a:normAutofit lnSpcReduction="20000"/>
          </a:bodyPr>
          <a:lstStyle/>
          <a:p>
            <a:pPr indent="-342900" lvl="0" marL="342900" rtl="0" algn="just">
              <a:spcBef>
                <a:spcPts val="0"/>
              </a:spcBef>
              <a:spcAft>
                <a:spcPts val="0"/>
              </a:spcAft>
              <a:buClr>
                <a:schemeClr val="dk1"/>
              </a:buClr>
              <a:buSzPts val="3200"/>
              <a:buFont typeface="Times New Roman"/>
              <a:buChar char="-"/>
            </a:pPr>
            <a:r>
              <a:rPr b="1" lang="en-US">
                <a:latin typeface="Times New Roman"/>
                <a:ea typeface="Times New Roman"/>
                <a:cs typeface="Times New Roman"/>
                <a:sym typeface="Times New Roman"/>
              </a:rPr>
              <a:t>Chuồn chuồn bay thấp thì mưa, bay cao thì nắng, bay vừa thì râm.</a:t>
            </a:r>
            <a:endParaRPr/>
          </a:p>
          <a:p>
            <a:pPr indent="-342900" lvl="0" marL="342900" rtl="0" algn="just">
              <a:spcBef>
                <a:spcPts val="640"/>
              </a:spcBef>
              <a:spcAft>
                <a:spcPts val="0"/>
              </a:spcAft>
              <a:buClr>
                <a:schemeClr val="dk1"/>
              </a:buClr>
              <a:buSzPts val="3200"/>
              <a:buFont typeface="Times New Roman"/>
              <a:buChar char="-"/>
            </a:pPr>
            <a:r>
              <a:rPr b="1" lang="en-US">
                <a:latin typeface="Times New Roman"/>
                <a:ea typeface="Times New Roman"/>
                <a:cs typeface="Times New Roman"/>
                <a:sym typeface="Times New Roman"/>
              </a:rPr>
              <a:t>Gió heo may, chuồn chuồn bay thì bão. </a:t>
            </a:r>
            <a:endParaRPr b="1">
              <a:latin typeface="Times New Roman"/>
              <a:ea typeface="Times New Roman"/>
              <a:cs typeface="Times New Roman"/>
              <a:sym typeface="Times New Roman"/>
            </a:endParaRPr>
          </a:p>
          <a:p>
            <a:pPr indent="0" lvl="0" marL="0" rtl="0" algn="just">
              <a:spcBef>
                <a:spcPts val="640"/>
              </a:spcBef>
              <a:spcAft>
                <a:spcPts val="0"/>
              </a:spcAft>
              <a:buClr>
                <a:schemeClr val="dk1"/>
              </a:buClr>
              <a:buSzPts val="3200"/>
              <a:buNone/>
            </a:pPr>
            <a:r>
              <a:rPr b="1" lang="en-US">
                <a:latin typeface="Times New Roman"/>
                <a:ea typeface="Times New Roman"/>
                <a:cs typeface="Times New Roman"/>
                <a:sym typeface="Times New Roman"/>
              </a:rPr>
              <a:t>- Cơn đằng đông vừa trông vừa chạy. Cơn đằng nam vừa làm vừa chơi. </a:t>
            </a:r>
            <a:endParaRPr b="1">
              <a:latin typeface="Times New Roman"/>
              <a:ea typeface="Times New Roman"/>
              <a:cs typeface="Times New Roman"/>
              <a:sym typeface="Times New Roman"/>
            </a:endParaRPr>
          </a:p>
          <a:p>
            <a:pPr indent="0" lvl="0" marL="0" rtl="0" algn="just">
              <a:spcBef>
                <a:spcPts val="640"/>
              </a:spcBef>
              <a:spcAft>
                <a:spcPts val="0"/>
              </a:spcAft>
              <a:buClr>
                <a:schemeClr val="dk1"/>
              </a:buClr>
              <a:buSzPts val="3200"/>
              <a:buNone/>
            </a:pPr>
            <a:r>
              <a:rPr b="1" lang="en-US">
                <a:latin typeface="Times New Roman"/>
                <a:ea typeface="Times New Roman"/>
                <a:cs typeface="Times New Roman"/>
                <a:sym typeface="Times New Roman"/>
              </a:rPr>
              <a:t>- Đêm tháng năm chưa nằm đã sáng ngày tháng mười chưa cười đã tối</a:t>
            </a:r>
            <a:endParaRPr b="1">
              <a:latin typeface="Times New Roman"/>
              <a:ea typeface="Times New Roman"/>
              <a:cs typeface="Times New Roman"/>
              <a:sym typeface="Times New Roman"/>
            </a:endParaRPr>
          </a:p>
        </p:txBody>
      </p:sp>
      <p:pic>
        <p:nvPicPr>
          <p:cNvPr id="186" name="Google Shape;186;p15"/>
          <p:cNvPicPr preferRelativeResize="0"/>
          <p:nvPr/>
        </p:nvPicPr>
        <p:blipFill rotWithShape="1">
          <a:blip r:embed="rId3">
            <a:alphaModFix/>
          </a:blip>
          <a:srcRect b="0" l="0" r="0" t="0"/>
          <a:stretch/>
        </p:blipFill>
        <p:spPr>
          <a:xfrm>
            <a:off x="457251" y="785787"/>
            <a:ext cx="2143125" cy="2143125"/>
          </a:xfrm>
          <a:prstGeom prst="rect">
            <a:avLst/>
          </a:prstGeom>
          <a:noFill/>
          <a:ln>
            <a:noFill/>
          </a:ln>
        </p:spPr>
      </p:pic>
      <p:sp>
        <p:nvSpPr>
          <p:cNvPr id="187" name="Google Shape;187;p15"/>
          <p:cNvSpPr txBox="1"/>
          <p:nvPr/>
        </p:nvSpPr>
        <p:spPr>
          <a:xfrm>
            <a:off x="2562060" y="303944"/>
            <a:ext cx="3826689" cy="90794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5300">
                <a:solidFill>
                  <a:srgbClr val="FF0000"/>
                </a:solidFill>
                <a:latin typeface="Times New Roman"/>
                <a:ea typeface="Times New Roman"/>
                <a:cs typeface="Times New Roman"/>
                <a:sym typeface="Times New Roman"/>
              </a:rPr>
              <a:t>VẬN DỤNG</a:t>
            </a:r>
            <a:endParaRPr b="1" sz="5300">
              <a:solidFill>
                <a:srgbClr val="FF0000"/>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86"/>
                                        </p:tgtEl>
                                        <p:attrNameLst>
                                          <p:attrName>style.visibility</p:attrName>
                                        </p:attrNameLst>
                                      </p:cBhvr>
                                      <p:to>
                                        <p:strVal val="visible"/>
                                      </p:to>
                                    </p:set>
                                    <p:anim calcmode="lin" valueType="num">
                                      <p:cBhvr additive="base">
                                        <p:cTn dur="500"/>
                                        <p:tgtEl>
                                          <p:spTgt spid="186"/>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4"/>
                                        </p:tgtEl>
                                        <p:attrNameLst>
                                          <p:attrName>style.visibility</p:attrName>
                                        </p:attrNameLst>
                                      </p:cBhvr>
                                      <p:to>
                                        <p:strVal val="visible"/>
                                      </p:to>
                                    </p:set>
                                    <p:animEffect filter="fade" transition="in">
                                      <p:cBhvr>
                                        <p:cTn dur="1000"/>
                                        <p:tgtEl>
                                          <p:spTgt spid="18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5">
                                            <p:txEl>
                                              <p:pRg end="0" st="0"/>
                                            </p:txEl>
                                          </p:spTgt>
                                        </p:tgtEl>
                                        <p:attrNameLst>
                                          <p:attrName>style.visibility</p:attrName>
                                        </p:attrNameLst>
                                      </p:cBhvr>
                                      <p:to>
                                        <p:strVal val="visible"/>
                                      </p:to>
                                    </p:set>
                                    <p:animEffect filter="fade" transition="in">
                                      <p:cBhvr>
                                        <p:cTn dur="2000"/>
                                        <p:tgtEl>
                                          <p:spTgt spid="18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5">
                                            <p:txEl>
                                              <p:pRg end="1" st="1"/>
                                            </p:txEl>
                                          </p:spTgt>
                                        </p:tgtEl>
                                        <p:attrNameLst>
                                          <p:attrName>style.visibility</p:attrName>
                                        </p:attrNameLst>
                                      </p:cBhvr>
                                      <p:to>
                                        <p:strVal val="visible"/>
                                      </p:to>
                                    </p:set>
                                    <p:animEffect filter="fade" transition="in">
                                      <p:cBhvr>
                                        <p:cTn dur="2000"/>
                                        <p:tgtEl>
                                          <p:spTgt spid="18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5">
                                            <p:txEl>
                                              <p:pRg end="2" st="2"/>
                                            </p:txEl>
                                          </p:spTgt>
                                        </p:tgtEl>
                                        <p:attrNameLst>
                                          <p:attrName>style.visibility</p:attrName>
                                        </p:attrNameLst>
                                      </p:cBhvr>
                                      <p:to>
                                        <p:strVal val="visible"/>
                                      </p:to>
                                    </p:set>
                                    <p:animEffect filter="fade" transition="in">
                                      <p:cBhvr>
                                        <p:cTn dur="2000"/>
                                        <p:tgtEl>
                                          <p:spTgt spid="18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5">
                                            <p:txEl>
                                              <p:pRg end="3" st="3"/>
                                            </p:txEl>
                                          </p:spTgt>
                                        </p:tgtEl>
                                        <p:attrNameLst>
                                          <p:attrName>style.visibility</p:attrName>
                                        </p:attrNameLst>
                                      </p:cBhvr>
                                      <p:to>
                                        <p:strVal val="visible"/>
                                      </p:to>
                                    </p:set>
                                    <p:animEffect filter="fade" transition="in">
                                      <p:cBhvr>
                                        <p:cTn dur="2000"/>
                                        <p:tgtEl>
                                          <p:spTgt spid="185">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pic>
        <p:nvPicPr>
          <p:cNvPr id="94" name="Google Shape;94;p2"/>
          <p:cNvPicPr preferRelativeResize="0"/>
          <p:nvPr/>
        </p:nvPicPr>
        <p:blipFill rotWithShape="1">
          <a:blip r:embed="rId3">
            <a:alphaModFix/>
          </a:blip>
          <a:srcRect b="0" l="0" r="0" t="0"/>
          <a:stretch/>
        </p:blipFill>
        <p:spPr>
          <a:xfrm>
            <a:off x="521598" y="3638752"/>
            <a:ext cx="4730625" cy="2695141"/>
          </a:xfrm>
          <a:prstGeom prst="rect">
            <a:avLst/>
          </a:prstGeom>
          <a:noFill/>
          <a:ln>
            <a:noFill/>
          </a:ln>
        </p:spPr>
      </p:pic>
      <p:pic>
        <p:nvPicPr>
          <p:cNvPr id="95" name="Google Shape;95;p2"/>
          <p:cNvPicPr preferRelativeResize="0"/>
          <p:nvPr/>
        </p:nvPicPr>
        <p:blipFill rotWithShape="1">
          <a:blip r:embed="rId4">
            <a:alphaModFix/>
          </a:blip>
          <a:srcRect b="0" l="0" r="0" t="0"/>
          <a:stretch/>
        </p:blipFill>
        <p:spPr>
          <a:xfrm flipH="1">
            <a:off x="521598" y="461982"/>
            <a:ext cx="4730625" cy="3176770"/>
          </a:xfrm>
          <a:prstGeom prst="rect">
            <a:avLst/>
          </a:prstGeom>
          <a:noFill/>
          <a:ln>
            <a:noFill/>
          </a:ln>
        </p:spPr>
      </p:pic>
      <p:sp>
        <p:nvSpPr>
          <p:cNvPr id="96" name="Google Shape;96;p2"/>
          <p:cNvSpPr/>
          <p:nvPr/>
        </p:nvSpPr>
        <p:spPr>
          <a:xfrm>
            <a:off x="8352264" y="307592"/>
            <a:ext cx="2739483" cy="3485550"/>
          </a:xfrm>
          <a:prstGeom prst="cloudCallout">
            <a:avLst>
              <a:gd fmla="val -20833" name="adj1"/>
              <a:gd fmla="val 62500" name="adj2"/>
            </a:avLst>
          </a:prstGeom>
          <a:solidFill>
            <a:schemeClr val="lt2"/>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rgbClr val="FF0000"/>
                </a:solidFill>
                <a:latin typeface="Times New Roman"/>
                <a:ea typeface="Times New Roman"/>
                <a:cs typeface="Times New Roman"/>
                <a:sym typeface="Times New Roman"/>
              </a:rPr>
              <a:t>Tại sao có mưa, có nắng?</a:t>
            </a:r>
            <a:endParaRPr/>
          </a:p>
        </p:txBody>
      </p:sp>
      <p:pic>
        <p:nvPicPr>
          <p:cNvPr id="97" name="Google Shape;97;p2"/>
          <p:cNvPicPr preferRelativeResize="0"/>
          <p:nvPr/>
        </p:nvPicPr>
        <p:blipFill rotWithShape="1">
          <a:blip r:embed="rId5">
            <a:alphaModFix/>
          </a:blip>
          <a:srcRect b="0" l="0" r="0" t="0"/>
          <a:stretch/>
        </p:blipFill>
        <p:spPr>
          <a:xfrm>
            <a:off x="6322741" y="3997414"/>
            <a:ext cx="2751563" cy="2191511"/>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4"/>
                                        </p:tgtEl>
                                        <p:attrNameLst>
                                          <p:attrName>style.visibility</p:attrName>
                                        </p:attrNameLst>
                                      </p:cBhvr>
                                      <p:to>
                                        <p:strVal val="visible"/>
                                      </p:to>
                                    </p:set>
                                    <p:animEffect filter="fade" transition="in">
                                      <p:cBhvr>
                                        <p:cTn dur="1000"/>
                                        <p:tgtEl>
                                          <p:spTgt spid="9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5"/>
                                        </p:tgtEl>
                                        <p:attrNameLst>
                                          <p:attrName>style.visibility</p:attrName>
                                        </p:attrNameLst>
                                      </p:cBhvr>
                                      <p:to>
                                        <p:strVal val="visible"/>
                                      </p:to>
                                    </p:set>
                                    <p:animEffect filter="fade" transition="in">
                                      <p:cBhvr>
                                        <p:cTn dur="1000"/>
                                        <p:tgtEl>
                                          <p:spTgt spid="9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7"/>
                                        </p:tgtEl>
                                        <p:attrNameLst>
                                          <p:attrName>style.visibility</p:attrName>
                                        </p:attrNameLst>
                                      </p:cBhvr>
                                      <p:to>
                                        <p:strVal val="visible"/>
                                      </p:to>
                                    </p:set>
                                    <p:animEffect filter="fade" transition="in">
                                      <p:cBhvr>
                                        <p:cTn dur="1000"/>
                                        <p:tgtEl>
                                          <p:spTgt spid="9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gtEl>
                                        <p:attrNameLst>
                                          <p:attrName>style.visibility</p:attrName>
                                        </p:attrNameLst>
                                      </p:cBhvr>
                                      <p:to>
                                        <p:strVal val="visible"/>
                                      </p:to>
                                    </p:set>
                                    <p:animEffect filter="fade" transition="in">
                                      <p:cBhvr>
                                        <p:cTn dur="500"/>
                                        <p:tgtEl>
                                          <p:spTgt spid="9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3"/>
          <p:cNvSpPr txBox="1"/>
          <p:nvPr>
            <p:ph idx="1" type="body"/>
          </p:nvPr>
        </p:nvSpPr>
        <p:spPr>
          <a:xfrm>
            <a:off x="2206753" y="148682"/>
            <a:ext cx="9460992" cy="1620644"/>
          </a:xfrm>
          <a:prstGeom prst="rect">
            <a:avLst/>
          </a:prstGeom>
          <a:noFill/>
          <a:ln>
            <a:noFill/>
          </a:ln>
        </p:spPr>
        <p:txBody>
          <a:bodyPr anchorCtr="0" anchor="t" bIns="45700" lIns="91425" spcFirstLastPara="1" rIns="91425" wrap="square" tIns="45700">
            <a:noAutofit/>
          </a:bodyPr>
          <a:lstStyle/>
          <a:p>
            <a:pPr indent="0" lvl="0" marL="0" rtl="0" algn="just">
              <a:spcBef>
                <a:spcPts val="0"/>
              </a:spcBef>
              <a:spcAft>
                <a:spcPts val="0"/>
              </a:spcAft>
              <a:buClr>
                <a:srgbClr val="002060"/>
              </a:buClr>
              <a:buSzPts val="3200"/>
              <a:buNone/>
            </a:pPr>
            <a:r>
              <a:rPr b="1" lang="en-US">
                <a:solidFill>
                  <a:srgbClr val="002060"/>
                </a:solidFill>
                <a:latin typeface="Times New Roman"/>
                <a:ea typeface="Times New Roman"/>
                <a:cs typeface="Times New Roman"/>
                <a:sym typeface="Times New Roman"/>
              </a:rPr>
              <a:t>Tại sao có ngày, có đêm? </a:t>
            </a:r>
            <a:endParaRPr b="1">
              <a:solidFill>
                <a:srgbClr val="002060"/>
              </a:solidFill>
              <a:latin typeface="Times New Roman"/>
              <a:ea typeface="Times New Roman"/>
              <a:cs typeface="Times New Roman"/>
              <a:sym typeface="Times New Roman"/>
            </a:endParaRPr>
          </a:p>
          <a:p>
            <a:pPr indent="0" lvl="0" marL="0" rtl="0" algn="just">
              <a:spcBef>
                <a:spcPts val="640"/>
              </a:spcBef>
              <a:spcAft>
                <a:spcPts val="0"/>
              </a:spcAft>
              <a:buClr>
                <a:srgbClr val="002060"/>
              </a:buClr>
              <a:buSzPts val="3200"/>
              <a:buNone/>
            </a:pPr>
            <a:r>
              <a:rPr b="1" lang="en-US">
                <a:solidFill>
                  <a:srgbClr val="002060"/>
                </a:solidFill>
                <a:latin typeface="Times New Roman"/>
                <a:ea typeface="Times New Roman"/>
                <a:cs typeface="Times New Roman"/>
                <a:sym typeface="Times New Roman"/>
              </a:rPr>
              <a:t>Tại sao Việt Nam không thường xuyên có tuyết trong khi ở Nam Cực băng tuyết lại phủ đầy quanh năm?</a:t>
            </a:r>
            <a:endParaRPr b="1">
              <a:solidFill>
                <a:srgbClr val="002060"/>
              </a:solidFill>
              <a:latin typeface="Times New Roman"/>
              <a:ea typeface="Times New Roman"/>
              <a:cs typeface="Times New Roman"/>
              <a:sym typeface="Times New Roman"/>
            </a:endParaRPr>
          </a:p>
        </p:txBody>
      </p:sp>
      <p:pic>
        <p:nvPicPr>
          <p:cNvPr id="103" name="Google Shape;103;p3"/>
          <p:cNvPicPr preferRelativeResize="0"/>
          <p:nvPr/>
        </p:nvPicPr>
        <p:blipFill rotWithShape="1">
          <a:blip r:embed="rId3">
            <a:alphaModFix/>
          </a:blip>
          <a:srcRect b="0" l="0" r="0" t="0"/>
          <a:stretch/>
        </p:blipFill>
        <p:spPr>
          <a:xfrm>
            <a:off x="119980" y="2109217"/>
            <a:ext cx="5489083" cy="4109912"/>
          </a:xfrm>
          <a:prstGeom prst="rect">
            <a:avLst/>
          </a:prstGeom>
          <a:noFill/>
          <a:ln>
            <a:noFill/>
          </a:ln>
        </p:spPr>
      </p:pic>
      <p:pic>
        <p:nvPicPr>
          <p:cNvPr id="104" name="Google Shape;104;p3"/>
          <p:cNvPicPr preferRelativeResize="0"/>
          <p:nvPr/>
        </p:nvPicPr>
        <p:blipFill rotWithShape="1">
          <a:blip r:embed="rId4">
            <a:alphaModFix/>
          </a:blip>
          <a:srcRect b="0" l="0" r="0" t="0"/>
          <a:stretch/>
        </p:blipFill>
        <p:spPr>
          <a:xfrm>
            <a:off x="5609063" y="2488339"/>
            <a:ext cx="4939991" cy="3730789"/>
          </a:xfrm>
          <a:prstGeom prst="rect">
            <a:avLst/>
          </a:prstGeom>
          <a:noFill/>
          <a:ln>
            <a:noFill/>
          </a:ln>
        </p:spPr>
      </p:pic>
      <p:pic>
        <p:nvPicPr>
          <p:cNvPr id="105" name="Google Shape;105;p3"/>
          <p:cNvPicPr preferRelativeResize="0"/>
          <p:nvPr/>
        </p:nvPicPr>
        <p:blipFill rotWithShape="1">
          <a:blip r:embed="rId5">
            <a:alphaModFix/>
          </a:blip>
          <a:srcRect b="0" l="0" r="0" t="0"/>
          <a:stretch/>
        </p:blipFill>
        <p:spPr>
          <a:xfrm>
            <a:off x="626327" y="0"/>
            <a:ext cx="1769326" cy="1769326"/>
          </a:xfrm>
          <a:prstGeom prst="rect">
            <a:avLst/>
          </a:prstGeom>
          <a:noFill/>
          <a:ln>
            <a:noFill/>
          </a:ln>
        </p:spPr>
      </p:pic>
      <p:sp>
        <p:nvSpPr>
          <p:cNvPr id="106" name="Google Shape;106;p3"/>
          <p:cNvSpPr txBox="1"/>
          <p:nvPr/>
        </p:nvSpPr>
        <p:spPr>
          <a:xfrm>
            <a:off x="965807" y="6255704"/>
            <a:ext cx="4303776" cy="4001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2000" u="none" cap="none" strike="noStrike">
                <a:solidFill>
                  <a:srgbClr val="002060"/>
                </a:solidFill>
                <a:latin typeface="Calibri"/>
                <a:ea typeface="Calibri"/>
                <a:cs typeface="Calibri"/>
                <a:sym typeface="Calibri"/>
              </a:rPr>
              <a:t>           Ngày                               Đêm</a:t>
            </a:r>
            <a:endParaRPr b="1" sz="2000">
              <a:solidFill>
                <a:srgbClr val="002060"/>
              </a:solidFill>
              <a:latin typeface="Calibri"/>
              <a:ea typeface="Calibri"/>
              <a:cs typeface="Calibri"/>
              <a:sym typeface="Calibri"/>
            </a:endParaRPr>
          </a:p>
        </p:txBody>
      </p:sp>
    </p:spTree>
  </p:cSld>
  <p:clrMapOvr>
    <a:masterClrMapping/>
  </p:clrMapOvr>
  <p:transition spd="med">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03"/>
                                        </p:tgtEl>
                                        <p:attrNameLst>
                                          <p:attrName>style.visibility</p:attrName>
                                        </p:attrNameLst>
                                      </p:cBhvr>
                                      <p:to>
                                        <p:strVal val="visible"/>
                                      </p:to>
                                    </p:set>
                                    <p:anim calcmode="lin" valueType="num">
                                      <p:cBhvr additive="base">
                                        <p:cTn dur="500"/>
                                        <p:tgtEl>
                                          <p:spTgt spid="103"/>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106"/>
                                        </p:tgtEl>
                                        <p:attrNameLst>
                                          <p:attrName>style.visibility</p:attrName>
                                        </p:attrNameLst>
                                      </p:cBhvr>
                                      <p:to>
                                        <p:strVal val="visible"/>
                                      </p:to>
                                    </p:set>
                                    <p:anim calcmode="lin" valueType="num">
                                      <p:cBhvr additive="base">
                                        <p:cTn dur="500"/>
                                        <p:tgtEl>
                                          <p:spTgt spid="106"/>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4"/>
                                        </p:tgtEl>
                                        <p:attrNameLst>
                                          <p:attrName>style.visibility</p:attrName>
                                        </p:attrNameLst>
                                      </p:cBhvr>
                                      <p:to>
                                        <p:strVal val="visible"/>
                                      </p:to>
                                    </p:set>
                                    <p:animEffect filter="fade" transition="in">
                                      <p:cBhvr>
                                        <p:cTn dur="2000"/>
                                        <p:tgtEl>
                                          <p:spTgt spid="10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5"/>
                                        </p:tgtEl>
                                        <p:attrNameLst>
                                          <p:attrName>style.visibility</p:attrName>
                                        </p:attrNameLst>
                                      </p:cBhvr>
                                      <p:to>
                                        <p:strVal val="visible"/>
                                      </p:to>
                                    </p:set>
                                    <p:animEffect filter="fade" transition="in">
                                      <p:cBhvr>
                                        <p:cTn dur="1822"/>
                                        <p:tgtEl>
                                          <p:spTgt spid="10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2">
                                            <p:txEl>
                                              <p:pRg end="0" st="0"/>
                                            </p:txEl>
                                          </p:spTgt>
                                        </p:tgtEl>
                                        <p:attrNameLst>
                                          <p:attrName>style.visibility</p:attrName>
                                        </p:attrNameLst>
                                      </p:cBhvr>
                                      <p:to>
                                        <p:strVal val="visible"/>
                                      </p:to>
                                    </p:set>
                                    <p:animEffect filter="fade" transition="in">
                                      <p:cBhvr>
                                        <p:cTn dur="1000"/>
                                        <p:tgtEl>
                                          <p:spTgt spid="10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2">
                                            <p:txEl>
                                              <p:pRg end="1" st="1"/>
                                            </p:txEl>
                                          </p:spTgt>
                                        </p:tgtEl>
                                        <p:attrNameLst>
                                          <p:attrName>style.visibility</p:attrName>
                                        </p:attrNameLst>
                                      </p:cBhvr>
                                      <p:to>
                                        <p:strVal val="visible"/>
                                      </p:to>
                                    </p:set>
                                    <p:animEffect filter="fade" transition="in">
                                      <p:cBhvr>
                                        <p:cTn dur="1000"/>
                                        <p:tgtEl>
                                          <p:spTgt spid="102">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4"/>
          <p:cNvSpPr txBox="1"/>
          <p:nvPr/>
        </p:nvSpPr>
        <p:spPr>
          <a:xfrm>
            <a:off x="1553656" y="2838286"/>
            <a:ext cx="9427526"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rgbClr val="FF0000"/>
              </a:buClr>
              <a:buSzPts val="3200"/>
              <a:buFont typeface="Arial"/>
              <a:buNone/>
            </a:pPr>
            <a:r>
              <a:rPr b="1" lang="en-US" sz="3200">
                <a:solidFill>
                  <a:srgbClr val="FF0000"/>
                </a:solidFill>
                <a:latin typeface="Times New Roman"/>
                <a:ea typeface="Times New Roman"/>
                <a:cs typeface="Times New Roman"/>
                <a:sym typeface="Times New Roman"/>
              </a:rPr>
              <a:t>I. SỰ LÍ THÚ CỦA VIỆC HỌC MÔN ĐỊA LÍ</a:t>
            </a:r>
            <a:endParaRPr sz="3200">
              <a:solidFill>
                <a:srgbClr val="FF0000"/>
              </a:solidFill>
              <a:latin typeface="Times New Roman"/>
              <a:ea typeface="Times New Roman"/>
              <a:cs typeface="Times New Roman"/>
              <a:sym typeface="Times New Roman"/>
            </a:endParaRPr>
          </a:p>
        </p:txBody>
      </p:sp>
      <p:sp>
        <p:nvSpPr>
          <p:cNvPr id="112" name="Google Shape;112;p4"/>
          <p:cNvSpPr txBox="1"/>
          <p:nvPr/>
        </p:nvSpPr>
        <p:spPr>
          <a:xfrm>
            <a:off x="1465179" y="3693508"/>
            <a:ext cx="9555479" cy="113877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rgbClr val="FF0000"/>
              </a:buClr>
              <a:buSzPts val="3200"/>
              <a:buFont typeface="Arial"/>
              <a:buNone/>
            </a:pPr>
            <a:r>
              <a:rPr b="1" lang="en-US" sz="3200">
                <a:solidFill>
                  <a:srgbClr val="FF0000"/>
                </a:solidFill>
                <a:latin typeface="Times New Roman"/>
                <a:ea typeface="Times New Roman"/>
                <a:cs typeface="Times New Roman"/>
                <a:sym typeface="Times New Roman"/>
              </a:rPr>
              <a:t>II. VAI TRÒ CỦA ĐỊA LÍ TRONG CUỘC SỐNG</a:t>
            </a:r>
            <a:endParaRPr sz="3200">
              <a:solidFill>
                <a:srgbClr val="FF0000"/>
              </a:solidFill>
              <a:latin typeface="Times New Roman"/>
              <a:ea typeface="Times New Roman"/>
              <a:cs typeface="Times New Roman"/>
              <a:sym typeface="Times New Roman"/>
            </a:endParaRPr>
          </a:p>
          <a:p>
            <a:pPr indent="0" lvl="0" marL="0" marR="0" rtl="0" algn="l">
              <a:spcBef>
                <a:spcPts val="0"/>
              </a:spcBef>
              <a:spcAft>
                <a:spcPts val="0"/>
              </a:spcAft>
              <a:buClr>
                <a:srgbClr val="FF0000"/>
              </a:buClr>
              <a:buSzPts val="3600"/>
              <a:buFont typeface="Arial"/>
              <a:buNone/>
            </a:pPr>
            <a:r>
              <a:rPr lang="en-US" sz="3600">
                <a:solidFill>
                  <a:srgbClr val="FF0000"/>
                </a:solidFill>
                <a:latin typeface="Times New Roman"/>
                <a:ea typeface="Times New Roman"/>
                <a:cs typeface="Times New Roman"/>
                <a:sym typeface="Times New Roman"/>
              </a:rPr>
              <a:t> </a:t>
            </a:r>
            <a:endParaRPr sz="3600">
              <a:solidFill>
                <a:srgbClr val="FF0000"/>
              </a:solidFill>
              <a:latin typeface="Times New Roman"/>
              <a:ea typeface="Times New Roman"/>
              <a:cs typeface="Times New Roman"/>
              <a:sym typeface="Times New Roman"/>
            </a:endParaRPr>
          </a:p>
        </p:txBody>
      </p:sp>
      <p:sp>
        <p:nvSpPr>
          <p:cNvPr id="113" name="Google Shape;113;p4"/>
          <p:cNvSpPr txBox="1"/>
          <p:nvPr/>
        </p:nvSpPr>
        <p:spPr>
          <a:xfrm>
            <a:off x="1465179" y="4524253"/>
            <a:ext cx="9103517" cy="1146211"/>
          </a:xfrm>
          <a:prstGeom prst="rect">
            <a:avLst/>
          </a:prstGeom>
          <a:noFill/>
          <a:ln>
            <a:noFill/>
          </a:ln>
        </p:spPr>
        <p:txBody>
          <a:bodyPr anchorCtr="0" anchor="t" bIns="45700" lIns="91425" spcFirstLastPara="1" rIns="91425" wrap="square" tIns="45700">
            <a:spAutoFit/>
          </a:bodyPr>
          <a:lstStyle/>
          <a:p>
            <a:pPr indent="0" lvl="0" marL="0" marR="0" rtl="0" algn="l">
              <a:lnSpc>
                <a:spcPct val="107000"/>
              </a:lnSpc>
              <a:spcBef>
                <a:spcPts val="0"/>
              </a:spcBef>
              <a:spcAft>
                <a:spcPts val="0"/>
              </a:spcAft>
              <a:buClr>
                <a:schemeClr val="accent1"/>
              </a:buClr>
              <a:buSzPts val="3680"/>
              <a:buFont typeface="Arial"/>
              <a:buNone/>
            </a:pPr>
            <a:r>
              <a:rPr b="1" lang="en-US" sz="3200">
                <a:solidFill>
                  <a:srgbClr val="FF0000"/>
                </a:solidFill>
                <a:latin typeface="Times New Roman"/>
                <a:ea typeface="Times New Roman"/>
                <a:cs typeface="Times New Roman"/>
                <a:sym typeface="Times New Roman"/>
              </a:rPr>
              <a:t>III.TẦM QUAN TRỌNG CỦA VIỆC NẮM CÁC KHÁI NIỆM VÀ KĨ NĂNG ĐỊA LÍ</a:t>
            </a:r>
            <a:endParaRPr sz="3200">
              <a:solidFill>
                <a:srgbClr val="FF0000"/>
              </a:solidFill>
              <a:latin typeface="Times New Roman"/>
              <a:ea typeface="Times New Roman"/>
              <a:cs typeface="Times New Roman"/>
              <a:sym typeface="Times New Roman"/>
            </a:endParaRPr>
          </a:p>
        </p:txBody>
      </p:sp>
      <p:sp>
        <p:nvSpPr>
          <p:cNvPr id="114" name="Google Shape;114;p4"/>
          <p:cNvSpPr txBox="1"/>
          <p:nvPr/>
        </p:nvSpPr>
        <p:spPr>
          <a:xfrm>
            <a:off x="3682048" y="1793672"/>
            <a:ext cx="4968875" cy="70802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rgbClr val="00CC99"/>
              </a:buClr>
              <a:buSzPts val="4000"/>
              <a:buFont typeface="Arial"/>
              <a:buNone/>
            </a:pPr>
            <a:r>
              <a:rPr b="1" lang="en-US" sz="4000">
                <a:solidFill>
                  <a:srgbClr val="00CC99"/>
                </a:solidFill>
                <a:latin typeface="Times New Roman"/>
                <a:ea typeface="Times New Roman"/>
                <a:cs typeface="Times New Roman"/>
                <a:sym typeface="Times New Roman"/>
              </a:rPr>
              <a:t>NỘI DUNG CHÍNH</a:t>
            </a:r>
            <a:endParaRPr b="1" sz="4000">
              <a:solidFill>
                <a:srgbClr val="00CC99"/>
              </a:solidFill>
              <a:latin typeface="Times New Roman"/>
              <a:ea typeface="Times New Roman"/>
              <a:cs typeface="Times New Roman"/>
              <a:sym typeface="Times New Roman"/>
            </a:endParaRPr>
          </a:p>
        </p:txBody>
      </p:sp>
      <p:sp>
        <p:nvSpPr>
          <p:cNvPr id="115" name="Google Shape;115;p4"/>
          <p:cNvSpPr/>
          <p:nvPr/>
        </p:nvSpPr>
        <p:spPr>
          <a:xfrm>
            <a:off x="1465179" y="911905"/>
            <a:ext cx="10193111" cy="707886"/>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4000">
                <a:solidFill>
                  <a:srgbClr val="FF0000"/>
                </a:solidFill>
                <a:latin typeface="Times New Roman"/>
                <a:ea typeface="Times New Roman"/>
                <a:cs typeface="Times New Roman"/>
                <a:sym typeface="Times New Roman"/>
              </a:rPr>
              <a:t>BÀI MỞ ĐẦU – TẠI SAO CẦN HỌC ĐỊA LÍ</a:t>
            </a:r>
            <a:endParaRPr sz="4000">
              <a:solidFill>
                <a:srgbClr val="FF0000"/>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14"/>
                                        </p:tgtEl>
                                        <p:attrNameLst>
                                          <p:attrName>style.visibility</p:attrName>
                                        </p:attrNameLst>
                                      </p:cBhvr>
                                      <p:to>
                                        <p:strVal val="visible"/>
                                      </p:to>
                                    </p:set>
                                    <p:animEffect filter="fade" transition="in">
                                      <p:cBhvr>
                                        <p:cTn dur="500"/>
                                        <p:tgtEl>
                                          <p:spTgt spid="11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1"/>
                                        </p:tgtEl>
                                        <p:attrNameLst>
                                          <p:attrName>style.visibility</p:attrName>
                                        </p:attrNameLst>
                                      </p:cBhvr>
                                      <p:to>
                                        <p:strVal val="visible"/>
                                      </p:to>
                                    </p:set>
                                    <p:animEffect filter="fade" transition="in">
                                      <p:cBhvr>
                                        <p:cTn dur="500"/>
                                        <p:tgtEl>
                                          <p:spTgt spid="11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2"/>
                                        </p:tgtEl>
                                        <p:attrNameLst>
                                          <p:attrName>style.visibility</p:attrName>
                                        </p:attrNameLst>
                                      </p:cBhvr>
                                      <p:to>
                                        <p:strVal val="visible"/>
                                      </p:to>
                                    </p:set>
                                    <p:animEffect filter="fade" transition="in">
                                      <p:cBhvr>
                                        <p:cTn dur="500"/>
                                        <p:tgtEl>
                                          <p:spTgt spid="11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3"/>
                                        </p:tgtEl>
                                        <p:attrNameLst>
                                          <p:attrName>style.visibility</p:attrName>
                                        </p:attrNameLst>
                                      </p:cBhvr>
                                      <p:to>
                                        <p:strVal val="visible"/>
                                      </p:to>
                                    </p:set>
                                    <p:animEffect filter="fade" transition="in">
                                      <p:cBhvr>
                                        <p:cTn dur="500"/>
                                        <p:tgtEl>
                                          <p:spTgt spid="11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5"/>
          <p:cNvSpPr/>
          <p:nvPr/>
        </p:nvSpPr>
        <p:spPr>
          <a:xfrm>
            <a:off x="555665" y="436192"/>
            <a:ext cx="6226094" cy="436485"/>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1" lang="en-US" sz="2400">
                <a:solidFill>
                  <a:srgbClr val="FF0000"/>
                </a:solidFill>
                <a:latin typeface="Times New Roman"/>
                <a:ea typeface="Times New Roman"/>
                <a:cs typeface="Times New Roman"/>
                <a:sym typeface="Times New Roman"/>
              </a:rPr>
              <a:t>I. SỰ LÍ THÚ CỦA VIỆC HỌC MÔN ĐỊA LÍ</a:t>
            </a:r>
            <a:endParaRPr sz="2400">
              <a:solidFill>
                <a:srgbClr val="FF0000"/>
              </a:solidFill>
              <a:latin typeface="Times New Roman"/>
              <a:ea typeface="Times New Roman"/>
              <a:cs typeface="Times New Roman"/>
              <a:sym typeface="Times New Roman"/>
            </a:endParaRPr>
          </a:p>
        </p:txBody>
      </p:sp>
      <p:sp>
        <p:nvSpPr>
          <p:cNvPr id="121" name="Google Shape;121;p5"/>
          <p:cNvSpPr/>
          <p:nvPr/>
        </p:nvSpPr>
        <p:spPr>
          <a:xfrm>
            <a:off x="832062" y="1519879"/>
            <a:ext cx="10921026" cy="3539430"/>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200">
                <a:solidFill>
                  <a:srgbClr val="002060"/>
                </a:solidFill>
                <a:latin typeface="Times New Roman"/>
                <a:ea typeface="Times New Roman"/>
                <a:cs typeface="Times New Roman"/>
                <a:sym typeface="Times New Roman"/>
              </a:rPr>
              <a:t>Từ xa xưa, người dân vùng biển đã quen với "nhịp điệu" của thiên nhiên. Họ ra khơi vào chiều muộn và trở về với thuyền đầy ắp cá vào sáng sớm hôm sau.                                                                       Từ cuộc sống hằng ngày, cha ông ta đã đúc kết, rút ra được những bài học kinh nghiệm và thể hiện qua các câu ca dao, tục ngữ: "Chớp đông nhay nháy, gà gáy thì mưa" hay "Cơn mưa đằng đông vừa trông vừa chạy",...</a:t>
            </a:r>
            <a:endParaRPr b="1" sz="3200">
              <a:solidFill>
                <a:srgbClr val="002060"/>
              </a:solidFill>
              <a:latin typeface="Times New Roman"/>
              <a:ea typeface="Times New Roman"/>
              <a:cs typeface="Times New Roman"/>
              <a:sym typeface="Times New Roman"/>
            </a:endParaRPr>
          </a:p>
        </p:txBody>
      </p:sp>
      <p:sp>
        <p:nvSpPr>
          <p:cNvPr id="122" name="Google Shape;122;p5"/>
          <p:cNvSpPr txBox="1"/>
          <p:nvPr/>
        </p:nvSpPr>
        <p:spPr>
          <a:xfrm>
            <a:off x="1853184" y="947447"/>
            <a:ext cx="6742176" cy="461665"/>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chemeClr val="dk1"/>
                </a:solidFill>
                <a:latin typeface="Calibri"/>
                <a:ea typeface="Calibri"/>
                <a:cs typeface="Calibri"/>
                <a:sym typeface="Calibri"/>
              </a:rPr>
              <a:t>Tư liệu sách giáo khoa</a:t>
            </a:r>
            <a:endParaRPr b="1" sz="2400">
              <a:solidFill>
                <a:schemeClr val="dk1"/>
              </a:solidFill>
              <a:latin typeface="Calibri"/>
              <a:ea typeface="Calibri"/>
              <a:cs typeface="Calibri"/>
              <a:sym typeface="Calibri"/>
            </a:endParaRPr>
          </a:p>
        </p:txBody>
      </p:sp>
      <p:sp>
        <p:nvSpPr>
          <p:cNvPr id="123" name="Google Shape;123;p5"/>
          <p:cNvSpPr/>
          <p:nvPr/>
        </p:nvSpPr>
        <p:spPr>
          <a:xfrm>
            <a:off x="426720" y="5411687"/>
            <a:ext cx="11326368" cy="66294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rgbClr val="FF0000"/>
                </a:solidFill>
                <a:latin typeface="Times New Roman"/>
                <a:ea typeface="Times New Roman"/>
                <a:cs typeface="Times New Roman"/>
                <a:sym typeface="Times New Roman"/>
              </a:rPr>
              <a:t>Tại sao người dân vùng biển thường ra khơi vào chiều muộn?</a:t>
            </a:r>
            <a:endParaRPr b="1" sz="3200">
              <a:solidFill>
                <a:srgbClr val="FF0000"/>
              </a:solidFill>
              <a:latin typeface="Times New Roman"/>
              <a:ea typeface="Times New Roman"/>
              <a:cs typeface="Times New Roman"/>
              <a:sym typeface="Times New Roman"/>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0"/>
                                        </p:tgtEl>
                                        <p:attrNameLst>
                                          <p:attrName>style.visibility</p:attrName>
                                        </p:attrNameLst>
                                      </p:cBhvr>
                                      <p:to>
                                        <p:strVal val="visible"/>
                                      </p:to>
                                    </p:set>
                                    <p:anim calcmode="lin" valueType="num">
                                      <p:cBhvr additive="base">
                                        <p:cTn dur="500"/>
                                        <p:tgtEl>
                                          <p:spTgt spid="120"/>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2"/>
                                        </p:tgtEl>
                                        <p:attrNameLst>
                                          <p:attrName>style.visibility</p:attrName>
                                        </p:attrNameLst>
                                      </p:cBhvr>
                                      <p:to>
                                        <p:strVal val="visible"/>
                                      </p:to>
                                    </p:set>
                                    <p:animEffect filter="fade" transition="in">
                                      <p:cBhvr>
                                        <p:cTn dur="500"/>
                                        <p:tgtEl>
                                          <p:spTgt spid="12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1"/>
                                        </p:tgtEl>
                                        <p:attrNameLst>
                                          <p:attrName>style.visibility</p:attrName>
                                        </p:attrNameLst>
                                      </p:cBhvr>
                                      <p:to>
                                        <p:strVal val="visible"/>
                                      </p:to>
                                    </p:set>
                                    <p:anim calcmode="lin" valueType="num">
                                      <p:cBhvr additive="base">
                                        <p:cTn dur="500"/>
                                        <p:tgtEl>
                                          <p:spTgt spid="121"/>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3"/>
                                        </p:tgtEl>
                                        <p:attrNameLst>
                                          <p:attrName>style.visibility</p:attrName>
                                        </p:attrNameLst>
                                      </p:cBhvr>
                                      <p:to>
                                        <p:strVal val="visible"/>
                                      </p:to>
                                    </p:set>
                                    <p:anim calcmode="lin" valueType="num">
                                      <p:cBhvr additive="base">
                                        <p:cTn dur="500"/>
                                        <p:tgtEl>
                                          <p:spTgt spid="123"/>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6"/>
          <p:cNvSpPr/>
          <p:nvPr/>
        </p:nvSpPr>
        <p:spPr>
          <a:xfrm>
            <a:off x="612806" y="472768"/>
            <a:ext cx="6226094" cy="436485"/>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1" lang="en-US" sz="2400">
                <a:solidFill>
                  <a:srgbClr val="FF0000"/>
                </a:solidFill>
                <a:latin typeface="Times New Roman"/>
                <a:ea typeface="Times New Roman"/>
                <a:cs typeface="Times New Roman"/>
                <a:sym typeface="Times New Roman"/>
              </a:rPr>
              <a:t>I. SỰ LÍ THÚ CỦA VIỆC HỌC MÔN ĐỊA LÍ</a:t>
            </a:r>
            <a:endParaRPr sz="2400">
              <a:solidFill>
                <a:srgbClr val="FF0000"/>
              </a:solidFill>
              <a:latin typeface="Times New Roman"/>
              <a:ea typeface="Times New Roman"/>
              <a:cs typeface="Times New Roman"/>
              <a:sym typeface="Times New Roman"/>
            </a:endParaRPr>
          </a:p>
        </p:txBody>
      </p:sp>
      <p:sp>
        <p:nvSpPr>
          <p:cNvPr id="129" name="Google Shape;129;p6"/>
          <p:cNvSpPr/>
          <p:nvPr/>
        </p:nvSpPr>
        <p:spPr>
          <a:xfrm>
            <a:off x="953505" y="909253"/>
            <a:ext cx="9987626" cy="954107"/>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en-US" sz="2800">
                <a:solidFill>
                  <a:srgbClr val="FF0000"/>
                </a:solidFill>
                <a:latin typeface="Times New Roman"/>
                <a:ea typeface="Times New Roman"/>
                <a:cs typeface="Times New Roman"/>
                <a:sym typeface="Times New Roman"/>
              </a:rPr>
              <a:t>Từ những câu ca dao, tục ngữ được đề cập trong bài học, em hãy nêu những lí thú của việc học môn Địa lí.</a:t>
            </a:r>
            <a:endParaRPr sz="2800">
              <a:solidFill>
                <a:srgbClr val="FF0000"/>
              </a:solidFill>
              <a:latin typeface="Times New Roman"/>
              <a:ea typeface="Times New Roman"/>
              <a:cs typeface="Times New Roman"/>
              <a:sym typeface="Times New Roman"/>
            </a:endParaRPr>
          </a:p>
        </p:txBody>
      </p:sp>
      <p:sp>
        <p:nvSpPr>
          <p:cNvPr id="130" name="Google Shape;130;p6"/>
          <p:cNvSpPr/>
          <p:nvPr/>
        </p:nvSpPr>
        <p:spPr>
          <a:xfrm>
            <a:off x="787883" y="3589101"/>
            <a:ext cx="10884016"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200">
                <a:solidFill>
                  <a:schemeClr val="dk1"/>
                </a:solidFill>
                <a:latin typeface="Times New Roman"/>
                <a:ea typeface="Times New Roman"/>
                <a:cs typeface="Times New Roman"/>
                <a:sym typeface="Times New Roman"/>
              </a:rPr>
              <a:t>- Giải thích được các hiện tượng thiên nhiên</a:t>
            </a:r>
            <a:r>
              <a:rPr b="1" lang="en-US" sz="2400">
                <a:solidFill>
                  <a:schemeClr val="lt1"/>
                </a:solidFill>
                <a:latin typeface="Times New Roman"/>
                <a:ea typeface="Times New Roman"/>
                <a:cs typeface="Times New Roman"/>
                <a:sym typeface="Times New Roman"/>
              </a:rPr>
              <a:t>.</a:t>
            </a:r>
            <a:endParaRPr/>
          </a:p>
        </p:txBody>
      </p:sp>
      <p:sp>
        <p:nvSpPr>
          <p:cNvPr id="131" name="Google Shape;131;p6"/>
          <p:cNvSpPr/>
          <p:nvPr/>
        </p:nvSpPr>
        <p:spPr>
          <a:xfrm>
            <a:off x="787882" y="4592286"/>
            <a:ext cx="10539757" cy="584775"/>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chemeClr val="dk1"/>
              </a:buClr>
              <a:buSzPts val="3200"/>
              <a:buFont typeface="Times New Roman"/>
              <a:buChar char="-"/>
            </a:pPr>
            <a:r>
              <a:rPr b="1" lang="en-US" sz="3200">
                <a:solidFill>
                  <a:schemeClr val="dk1"/>
                </a:solidFill>
                <a:latin typeface="Times New Roman"/>
                <a:ea typeface="Times New Roman"/>
                <a:cs typeface="Times New Roman"/>
                <a:sym typeface="Times New Roman"/>
              </a:rPr>
              <a:t>Học tốt môn địa lí có thể học tốt các  môn học khác.</a:t>
            </a:r>
            <a:endParaRPr/>
          </a:p>
        </p:txBody>
      </p:sp>
      <p:sp>
        <p:nvSpPr>
          <p:cNvPr id="132" name="Google Shape;132;p6"/>
          <p:cNvSpPr/>
          <p:nvPr/>
        </p:nvSpPr>
        <p:spPr>
          <a:xfrm>
            <a:off x="787882" y="2493185"/>
            <a:ext cx="10153247"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200">
                <a:solidFill>
                  <a:schemeClr val="dk1"/>
                </a:solidFill>
                <a:latin typeface="Times New Roman"/>
                <a:ea typeface="Times New Roman"/>
                <a:cs typeface="Times New Roman"/>
                <a:sym typeface="Times New Roman"/>
              </a:rPr>
              <a:t>- Khám phá những điều lí thú về địa lí.</a:t>
            </a:r>
            <a:endParaRPr b="1" sz="3200">
              <a:solidFill>
                <a:schemeClr val="dk1"/>
              </a:solidFill>
              <a:latin typeface="Times New Roman"/>
              <a:ea typeface="Times New Roman"/>
              <a:cs typeface="Times New Roman"/>
              <a:sym typeface="Times New Roman"/>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9"/>
                                        </p:tgtEl>
                                        <p:attrNameLst>
                                          <p:attrName>style.visibility</p:attrName>
                                        </p:attrNameLst>
                                      </p:cBhvr>
                                      <p:to>
                                        <p:strVal val="visible"/>
                                      </p:to>
                                    </p:set>
                                    <p:animEffect filter="fade" transition="in">
                                      <p:cBhvr>
                                        <p:cTn dur="1000"/>
                                        <p:tgtEl>
                                          <p:spTgt spid="12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32"/>
                                        </p:tgtEl>
                                        <p:attrNameLst>
                                          <p:attrName>style.visibility</p:attrName>
                                        </p:attrNameLst>
                                      </p:cBhvr>
                                      <p:to>
                                        <p:strVal val="visible"/>
                                      </p:to>
                                    </p:set>
                                    <p:anim calcmode="lin" valueType="num">
                                      <p:cBhvr additive="base">
                                        <p:cTn dur="500"/>
                                        <p:tgtEl>
                                          <p:spTgt spid="132"/>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30"/>
                                        </p:tgtEl>
                                        <p:attrNameLst>
                                          <p:attrName>style.visibility</p:attrName>
                                        </p:attrNameLst>
                                      </p:cBhvr>
                                      <p:to>
                                        <p:strVal val="visible"/>
                                      </p:to>
                                    </p:set>
                                    <p:anim calcmode="lin" valueType="num">
                                      <p:cBhvr additive="base">
                                        <p:cTn dur="500"/>
                                        <p:tgtEl>
                                          <p:spTgt spid="130"/>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31"/>
                                        </p:tgtEl>
                                        <p:attrNameLst>
                                          <p:attrName>style.visibility</p:attrName>
                                        </p:attrNameLst>
                                      </p:cBhvr>
                                      <p:to>
                                        <p:strVal val="visible"/>
                                      </p:to>
                                    </p:set>
                                    <p:anim calcmode="lin" valueType="num">
                                      <p:cBhvr additive="base">
                                        <p:cTn dur="500"/>
                                        <p:tgtEl>
                                          <p:spTgt spid="131"/>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7"/>
          <p:cNvSpPr/>
          <p:nvPr/>
        </p:nvSpPr>
        <p:spPr>
          <a:xfrm>
            <a:off x="594111" y="583217"/>
            <a:ext cx="7810600"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rgbClr val="FF0000"/>
              </a:buClr>
              <a:buSzPts val="2800"/>
              <a:buFont typeface="Times New Roman"/>
              <a:buNone/>
            </a:pPr>
            <a:r>
              <a:rPr b="1" lang="en-US" sz="2800">
                <a:solidFill>
                  <a:srgbClr val="FF0000"/>
                </a:solidFill>
                <a:latin typeface="Times New Roman"/>
                <a:ea typeface="Times New Roman"/>
                <a:cs typeface="Times New Roman"/>
                <a:sym typeface="Times New Roman"/>
              </a:rPr>
              <a:t>II. VAI TRÒ CỦA ĐỊA LÍ TRONG CUỘC SỐNG</a:t>
            </a:r>
            <a:endParaRPr sz="2800">
              <a:solidFill>
                <a:srgbClr val="FF0000"/>
              </a:solidFill>
              <a:latin typeface="Times New Roman"/>
              <a:ea typeface="Times New Roman"/>
              <a:cs typeface="Times New Roman"/>
              <a:sym typeface="Times New Roman"/>
            </a:endParaRPr>
          </a:p>
        </p:txBody>
      </p:sp>
      <p:sp>
        <p:nvSpPr>
          <p:cNvPr id="138" name="Google Shape;138;p7"/>
          <p:cNvSpPr/>
          <p:nvPr/>
        </p:nvSpPr>
        <p:spPr>
          <a:xfrm>
            <a:off x="1124842" y="1977647"/>
            <a:ext cx="10201526" cy="3416320"/>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600">
                <a:solidFill>
                  <a:schemeClr val="dk1"/>
                </a:solidFill>
                <a:latin typeface="Times New Roman"/>
                <a:ea typeface="Times New Roman"/>
                <a:cs typeface="Times New Roman"/>
                <a:sym typeface="Times New Roman"/>
              </a:rPr>
              <a:t>Năm 2004, một trận sống thần khủng khiếp xảy ra tại Nam Á, có rất nhiều khách du lịch được cứu sống nhờ bé Tui - Li -Xmít. Câu chuyện nhỏ dưới đây sẽ giúp các em cảm thấy được vai trò quan trọng của việc nắm vững các kiến thức và kĩ năng địa lí để ứng dụng vào trong cuộc sống</a:t>
            </a:r>
            <a:r>
              <a:rPr b="1" lang="en-US" sz="2800">
                <a:solidFill>
                  <a:schemeClr val="dk1"/>
                </a:solidFill>
                <a:latin typeface="Calibri"/>
                <a:ea typeface="Calibri"/>
                <a:cs typeface="Calibri"/>
                <a:sym typeface="Calibri"/>
              </a:rPr>
              <a:t>.</a:t>
            </a:r>
            <a:endParaRPr b="1" sz="2800">
              <a:solidFill>
                <a:schemeClr val="dk1"/>
              </a:solidFill>
              <a:latin typeface="Calibri"/>
              <a:ea typeface="Calibri"/>
              <a:cs typeface="Calibri"/>
              <a:sym typeface="Calibri"/>
            </a:endParaRPr>
          </a:p>
        </p:txBody>
      </p:sp>
      <p:sp>
        <p:nvSpPr>
          <p:cNvPr id="139" name="Google Shape;139;p7"/>
          <p:cNvSpPr txBox="1"/>
          <p:nvPr/>
        </p:nvSpPr>
        <p:spPr>
          <a:xfrm>
            <a:off x="1124841" y="1370474"/>
            <a:ext cx="5277613" cy="523220"/>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chemeClr val="dk1"/>
                </a:solidFill>
                <a:latin typeface="Calibri"/>
                <a:ea typeface="Calibri"/>
                <a:cs typeface="Calibri"/>
                <a:sym typeface="Calibri"/>
              </a:rPr>
              <a:t>Tư liệu sách giáo khoa</a:t>
            </a:r>
            <a:endParaRPr b="1" sz="2800">
              <a:solidFill>
                <a:schemeClr val="dk1"/>
              </a:solidFill>
              <a:latin typeface="Calibri"/>
              <a:ea typeface="Calibri"/>
              <a:cs typeface="Calibri"/>
              <a:sym typeface="Calibri"/>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7"/>
                                        </p:tgtEl>
                                        <p:attrNameLst>
                                          <p:attrName>style.visibility</p:attrName>
                                        </p:attrNameLst>
                                      </p:cBhvr>
                                      <p:to>
                                        <p:strVal val="visible"/>
                                      </p:to>
                                    </p:set>
                                    <p:animEffect filter="fade" transition="in">
                                      <p:cBhvr>
                                        <p:cTn dur="1000"/>
                                        <p:tgtEl>
                                          <p:spTgt spid="13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1000"/>
                                        <p:tgtEl>
                                          <p:spTgt spid="139"/>
                                        </p:tgtEl>
                                      </p:cBhvr>
                                    </p:animEffect>
                                  </p:childTnLst>
                                </p:cTn>
                              </p:par>
                              <p:par>
                                <p:cTn fill="hold" nodeType="withEffect" presetClass="entr" presetID="10" presetSubtype="0">
                                  <p:stCondLst>
                                    <p:cond delay="0"/>
                                  </p:stCondLst>
                                  <p:childTnLst>
                                    <p:set>
                                      <p:cBhvr>
                                        <p:cTn dur="1" fill="hold">
                                          <p:stCondLst>
                                            <p:cond delay="0"/>
                                          </p:stCondLst>
                                        </p:cTn>
                                        <p:tgtEl>
                                          <p:spTgt spid="138"/>
                                        </p:tgtEl>
                                        <p:attrNameLst>
                                          <p:attrName>style.visibility</p:attrName>
                                        </p:attrNameLst>
                                      </p:cBhvr>
                                      <p:to>
                                        <p:strVal val="visible"/>
                                      </p:to>
                                    </p:set>
                                    <p:animEffect filter="fade" transition="in">
                                      <p:cBhvr>
                                        <p:cTn dur="1000"/>
                                        <p:tgtEl>
                                          <p:spTgt spid="13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pic>
        <p:nvPicPr>
          <p:cNvPr id="144" name="Google Shape;144;p8"/>
          <p:cNvPicPr preferRelativeResize="0"/>
          <p:nvPr/>
        </p:nvPicPr>
        <p:blipFill rotWithShape="1">
          <a:blip r:embed="rId3">
            <a:alphaModFix/>
          </a:blip>
          <a:srcRect b="0" l="0" r="0" t="0"/>
          <a:stretch/>
        </p:blipFill>
        <p:spPr>
          <a:xfrm>
            <a:off x="469690" y="387683"/>
            <a:ext cx="10954214" cy="4775557"/>
          </a:xfrm>
          <a:prstGeom prst="rect">
            <a:avLst/>
          </a:prstGeom>
          <a:noFill/>
          <a:ln>
            <a:noFill/>
          </a:ln>
        </p:spPr>
      </p:pic>
      <p:sp>
        <p:nvSpPr>
          <p:cNvPr id="145" name="Google Shape;145;p8"/>
          <p:cNvSpPr/>
          <p:nvPr/>
        </p:nvSpPr>
        <p:spPr>
          <a:xfrm>
            <a:off x="469690" y="5383364"/>
            <a:ext cx="11112710" cy="983283"/>
          </a:xfrm>
          <a:prstGeom prst="rect">
            <a:avLst/>
          </a:prstGeom>
          <a:noFill/>
          <a:ln>
            <a:noFill/>
          </a:ln>
        </p:spPr>
        <p:txBody>
          <a:bodyPr anchorCtr="0" anchor="t" bIns="45700" lIns="91425" spcFirstLastPara="1" rIns="91425" wrap="square" tIns="45700">
            <a:spAutoFit/>
          </a:bodyPr>
          <a:lstStyle/>
          <a:p>
            <a:pPr indent="0" lvl="0" marL="0" marR="0" rtl="0" algn="just">
              <a:lnSpc>
                <a:spcPct val="107000"/>
              </a:lnSpc>
              <a:spcBef>
                <a:spcPts val="0"/>
              </a:spcBef>
              <a:spcAft>
                <a:spcPts val="0"/>
              </a:spcAft>
              <a:buNone/>
            </a:pPr>
            <a:r>
              <a:rPr b="1" lang="en-US" sz="2800">
                <a:solidFill>
                  <a:srgbClr val="FF0000"/>
                </a:solidFill>
                <a:latin typeface="Times New Roman"/>
                <a:ea typeface="Times New Roman"/>
                <a:cs typeface="Times New Roman"/>
                <a:sym typeface="Times New Roman"/>
              </a:rPr>
              <a:t> Dựa vào câu chuyện trên, em hãy cho biết, Tiu-li đã tránh được sóng thần nhờ có kiến thức và kĩ năng địa lí nào?</a:t>
            </a:r>
            <a:endParaRPr b="1" sz="2800">
              <a:solidFill>
                <a:srgbClr val="FF0000"/>
              </a:solidFill>
              <a:latin typeface="Times New Roman"/>
              <a:ea typeface="Times New Roman"/>
              <a:cs typeface="Times New Roman"/>
              <a:sym typeface="Times New Roman"/>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44"/>
                                        </p:tgtEl>
                                        <p:attrNameLst>
                                          <p:attrName>style.visibility</p:attrName>
                                        </p:attrNameLst>
                                      </p:cBhvr>
                                      <p:to>
                                        <p:strVal val="visible"/>
                                      </p:to>
                                    </p:set>
                                    <p:anim calcmode="lin" valueType="num">
                                      <p:cBhvr additive="base">
                                        <p:cTn dur="500"/>
                                        <p:tgtEl>
                                          <p:spTgt spid="144"/>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45">
                                            <p:txEl>
                                              <p:pRg end="0" st="0"/>
                                            </p:txEl>
                                          </p:spTgt>
                                        </p:tgtEl>
                                        <p:attrNameLst>
                                          <p:attrName>style.visibility</p:attrName>
                                        </p:attrNameLst>
                                      </p:cBhvr>
                                      <p:to>
                                        <p:strVal val="visible"/>
                                      </p:to>
                                    </p:set>
                                    <p:anim calcmode="lin" valueType="num">
                                      <p:cBhvr additive="base">
                                        <p:cTn dur="500"/>
                                        <p:tgtEl>
                                          <p:spTgt spid="145">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9"/>
          <p:cNvSpPr/>
          <p:nvPr/>
        </p:nvSpPr>
        <p:spPr>
          <a:xfrm>
            <a:off x="419036" y="1121136"/>
            <a:ext cx="11504740" cy="4524315"/>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600">
                <a:solidFill>
                  <a:srgbClr val="FF0000"/>
                </a:solidFill>
                <a:latin typeface="Times New Roman"/>
                <a:ea typeface="Times New Roman"/>
                <a:cs typeface="Times New Roman"/>
                <a:sym typeface="Times New Roman"/>
              </a:rPr>
              <a:t>Kiến thức địa lí:</a:t>
            </a:r>
            <a:endParaRPr/>
          </a:p>
          <a:p>
            <a:pPr indent="0" lvl="0" marL="0" marR="0" rtl="0" algn="l">
              <a:spcBef>
                <a:spcPts val="0"/>
              </a:spcBef>
              <a:spcAft>
                <a:spcPts val="0"/>
              </a:spcAft>
              <a:buNone/>
            </a:pPr>
            <a:r>
              <a:rPr b="1" lang="en-US" sz="3600">
                <a:solidFill>
                  <a:schemeClr val="dk1"/>
                </a:solidFill>
                <a:latin typeface="Times New Roman"/>
                <a:ea typeface="Times New Roman"/>
                <a:cs typeface="Times New Roman"/>
                <a:sym typeface="Times New Roman"/>
              </a:rPr>
              <a:t>- Đại Dương nổi lên cơn sóng trắng rất lớn.</a:t>
            </a:r>
            <a:endParaRPr/>
          </a:p>
          <a:p>
            <a:pPr indent="0" lvl="0" marL="0" marR="0" rtl="0" algn="l">
              <a:spcBef>
                <a:spcPts val="0"/>
              </a:spcBef>
              <a:spcAft>
                <a:spcPts val="0"/>
              </a:spcAft>
              <a:buNone/>
            </a:pPr>
            <a:r>
              <a:rPr b="1" lang="en-US" sz="3600">
                <a:solidFill>
                  <a:schemeClr val="dk1"/>
                </a:solidFill>
                <a:latin typeface="Times New Roman"/>
                <a:ea typeface="Times New Roman"/>
                <a:cs typeface="Times New Roman"/>
                <a:sym typeface="Times New Roman"/>
              </a:rPr>
              <a:t>- Nước biển đột nhiên rút xuống để lộ khoảng trống lớn.</a:t>
            </a:r>
            <a:endParaRPr/>
          </a:p>
          <a:p>
            <a:pPr indent="0" lvl="0" marL="0" marR="0" rtl="0" algn="l">
              <a:spcBef>
                <a:spcPts val="0"/>
              </a:spcBef>
              <a:spcAft>
                <a:spcPts val="0"/>
              </a:spcAft>
              <a:buNone/>
            </a:pPr>
            <a:r>
              <a:rPr b="1" lang="en-US" sz="3600">
                <a:solidFill>
                  <a:schemeClr val="dk1"/>
                </a:solidFill>
                <a:latin typeface="Times New Roman"/>
                <a:ea typeface="Times New Roman"/>
                <a:cs typeface="Times New Roman"/>
                <a:sym typeface="Times New Roman"/>
              </a:rPr>
              <a:t>- Những bong bóng nước lớn sủi lên.</a:t>
            </a:r>
            <a:endParaRPr/>
          </a:p>
          <a:p>
            <a:pPr indent="0" lvl="0" marL="0" marR="0" rtl="0" algn="l">
              <a:spcBef>
                <a:spcPts val="0"/>
              </a:spcBef>
              <a:spcAft>
                <a:spcPts val="0"/>
              </a:spcAft>
              <a:buNone/>
            </a:pPr>
            <a:r>
              <a:rPr b="1" lang="en-US" sz="3600">
                <a:solidFill>
                  <a:srgbClr val="FF0000"/>
                </a:solidFill>
                <a:latin typeface="Times New Roman"/>
                <a:ea typeface="Times New Roman"/>
                <a:cs typeface="Times New Roman"/>
                <a:sym typeface="Times New Roman"/>
              </a:rPr>
              <a:t>Kỹ năng địa lí:</a:t>
            </a:r>
            <a:endParaRPr/>
          </a:p>
          <a:p>
            <a:pPr indent="0" lvl="0" marL="0" marR="0" rtl="0" algn="l">
              <a:spcBef>
                <a:spcPts val="0"/>
              </a:spcBef>
              <a:spcAft>
                <a:spcPts val="0"/>
              </a:spcAft>
              <a:buNone/>
            </a:pPr>
            <a:r>
              <a:rPr b="1" lang="en-US" sz="3600">
                <a:solidFill>
                  <a:schemeClr val="dk1"/>
                </a:solidFill>
                <a:latin typeface="Times New Roman"/>
                <a:ea typeface="Times New Roman"/>
                <a:cs typeface="Times New Roman"/>
                <a:sym typeface="Times New Roman"/>
              </a:rPr>
              <a:t>- Quan sát các hiện tượng tự nhiên.</a:t>
            </a:r>
            <a:endParaRPr/>
          </a:p>
          <a:p>
            <a:pPr indent="0" lvl="0" marL="0" marR="0" rtl="0" algn="l">
              <a:spcBef>
                <a:spcPts val="0"/>
              </a:spcBef>
              <a:spcAft>
                <a:spcPts val="0"/>
              </a:spcAft>
              <a:buNone/>
            </a:pPr>
            <a:r>
              <a:rPr b="1" lang="en-US" sz="3600">
                <a:solidFill>
                  <a:schemeClr val="dk1"/>
                </a:solidFill>
                <a:latin typeface="Times New Roman"/>
                <a:ea typeface="Times New Roman"/>
                <a:cs typeface="Times New Roman"/>
                <a:sym typeface="Times New Roman"/>
              </a:rPr>
              <a:t>- Quan sát hình huống: liên lạc với nhân viên bãi biển và yêu cầu du khách dời đi.</a:t>
            </a:r>
            <a:endParaRPr b="1" sz="3600">
              <a:solidFill>
                <a:schemeClr val="dk1"/>
              </a:solidFill>
              <a:latin typeface="Times New Roman"/>
              <a:ea typeface="Times New Roman"/>
              <a:cs typeface="Times New Roman"/>
              <a:sym typeface="Times New Roman"/>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0"/>
                                        </p:tgtEl>
                                        <p:attrNameLst>
                                          <p:attrName>style.visibility</p:attrName>
                                        </p:attrNameLst>
                                      </p:cBhvr>
                                      <p:to>
                                        <p:strVal val="visible"/>
                                      </p:to>
                                    </p:set>
                                    <p:animEffect filter="fade" transition="in">
                                      <p:cBhvr>
                                        <p:cTn dur="1000"/>
                                        <p:tgtEl>
                                          <p:spTgt spid="15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50">
                                            <p:txEl>
                                              <p:pRg end="0" st="0"/>
                                            </p:txEl>
                                          </p:spTgt>
                                        </p:tgtEl>
                                        <p:attrNameLst>
                                          <p:attrName>style.visibility</p:attrName>
                                        </p:attrNameLst>
                                      </p:cBhvr>
                                      <p:to>
                                        <p:strVal val="visible"/>
                                      </p:to>
                                    </p:set>
                                    <p:anim calcmode="lin" valueType="num">
                                      <p:cBhvr additive="base">
                                        <p:cTn dur="500"/>
                                        <p:tgtEl>
                                          <p:spTgt spid="150">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50">
                                            <p:txEl>
                                              <p:pRg end="1" st="1"/>
                                            </p:txEl>
                                          </p:spTgt>
                                        </p:tgtEl>
                                        <p:attrNameLst>
                                          <p:attrName>style.visibility</p:attrName>
                                        </p:attrNameLst>
                                      </p:cBhvr>
                                      <p:to>
                                        <p:strVal val="visible"/>
                                      </p:to>
                                    </p:set>
                                    <p:anim calcmode="lin" valueType="num">
                                      <p:cBhvr additive="base">
                                        <p:cTn dur="500"/>
                                        <p:tgtEl>
                                          <p:spTgt spid="150">
                                            <p:txEl>
                                              <p:pRg end="1" st="1"/>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50">
                                            <p:txEl>
                                              <p:pRg end="2" st="2"/>
                                            </p:txEl>
                                          </p:spTgt>
                                        </p:tgtEl>
                                        <p:attrNameLst>
                                          <p:attrName>style.visibility</p:attrName>
                                        </p:attrNameLst>
                                      </p:cBhvr>
                                      <p:to>
                                        <p:strVal val="visible"/>
                                      </p:to>
                                    </p:set>
                                    <p:anim calcmode="lin" valueType="num">
                                      <p:cBhvr additive="base">
                                        <p:cTn dur="500"/>
                                        <p:tgtEl>
                                          <p:spTgt spid="150">
                                            <p:txEl>
                                              <p:pRg end="2" st="2"/>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50">
                                            <p:txEl>
                                              <p:pRg end="3" st="3"/>
                                            </p:txEl>
                                          </p:spTgt>
                                        </p:tgtEl>
                                        <p:attrNameLst>
                                          <p:attrName>style.visibility</p:attrName>
                                        </p:attrNameLst>
                                      </p:cBhvr>
                                      <p:to>
                                        <p:strVal val="visible"/>
                                      </p:to>
                                    </p:set>
                                    <p:anim calcmode="lin" valueType="num">
                                      <p:cBhvr additive="base">
                                        <p:cTn dur="500"/>
                                        <p:tgtEl>
                                          <p:spTgt spid="150">
                                            <p:txEl>
                                              <p:pRg end="3" st="3"/>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50">
                                            <p:txEl>
                                              <p:pRg end="4" st="4"/>
                                            </p:txEl>
                                          </p:spTgt>
                                        </p:tgtEl>
                                        <p:attrNameLst>
                                          <p:attrName>style.visibility</p:attrName>
                                        </p:attrNameLst>
                                      </p:cBhvr>
                                      <p:to>
                                        <p:strVal val="visible"/>
                                      </p:to>
                                    </p:set>
                                    <p:anim calcmode="lin" valueType="num">
                                      <p:cBhvr additive="base">
                                        <p:cTn dur="500"/>
                                        <p:tgtEl>
                                          <p:spTgt spid="150">
                                            <p:txEl>
                                              <p:pRg end="4" st="4"/>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50">
                                            <p:txEl>
                                              <p:pRg end="5" st="5"/>
                                            </p:txEl>
                                          </p:spTgt>
                                        </p:tgtEl>
                                        <p:attrNameLst>
                                          <p:attrName>style.visibility</p:attrName>
                                        </p:attrNameLst>
                                      </p:cBhvr>
                                      <p:to>
                                        <p:strVal val="visible"/>
                                      </p:to>
                                    </p:set>
                                    <p:anim calcmode="lin" valueType="num">
                                      <p:cBhvr additive="base">
                                        <p:cTn dur="500"/>
                                        <p:tgtEl>
                                          <p:spTgt spid="150">
                                            <p:txEl>
                                              <p:pRg end="5" st="5"/>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50">
                                            <p:txEl>
                                              <p:pRg end="6" st="6"/>
                                            </p:txEl>
                                          </p:spTgt>
                                        </p:tgtEl>
                                        <p:attrNameLst>
                                          <p:attrName>style.visibility</p:attrName>
                                        </p:attrNameLst>
                                      </p:cBhvr>
                                      <p:to>
                                        <p:strVal val="visible"/>
                                      </p:to>
                                    </p:set>
                                    <p:anim calcmode="lin" valueType="num">
                                      <p:cBhvr additive="base">
                                        <p:cTn dur="500"/>
                                        <p:tgtEl>
                                          <p:spTgt spid="150">
                                            <p:txEl>
                                              <p:pRg end="6" st="6"/>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2021-08-14T09:40:10Z</dcterms:created>
  <dc:creator>Admin</dc:creator>
</cp:coreProperties>
</file>