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3.bin"/>
  <Override ContentType="application/vnd.openxmlformats-officedocument.oleObject" PartName="/ppt/embeddings/oleObject6.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7.bin"/>
  <Override ContentType="application/vnd.openxmlformats-officedocument.oleObject" PartName="/ppt/embeddings/oleObject2.bin"/>
  <Override ContentType="application/vnd.openxmlformats-officedocument.oleObject" PartName="/ppt/embeddings/oleObject1.bin"/>
  <Override ContentType="application/vnd.openxmlformats-officedocument.oleObject" PartName="/ppt/embeddings/oleObject8.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2192000"/>
  <p:notesSz cx="6858000" cy="9144000"/>
  <p:embeddedFontLs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46" roundtripDataSignature="AMtx7mg/Ku8dKjwoD/4XRou1jVDLMfWu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571167-7D85-4009-9E5B-79961C458AA6}">
  <a:tblStyle styleId="{FA571167-7D85-4009-9E5B-79961C458AA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1D5A3F7-E9CE-4544-B85B-024D854C18C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HelveticaNeue-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HelveticaNeue-italic.fntdata"/><Relationship Id="rId21" Type="http://schemas.openxmlformats.org/officeDocument/2006/relationships/slide" Target="slides/slide15.xml"/><Relationship Id="rId43" Type="http://schemas.openxmlformats.org/officeDocument/2006/relationships/font" Target="fonts/HelveticaNeue-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4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6"/>
          <p:cNvSpPr/>
          <p:nvPr>
            <p:ph idx="2" type="pic"/>
          </p:nvPr>
        </p:nvSpPr>
        <p:spPr>
          <a:xfrm>
            <a:off x="5183188" y="987425"/>
            <a:ext cx="6172200" cy="4873625"/>
          </a:xfrm>
          <a:prstGeom prst="rect">
            <a:avLst/>
          </a:prstGeom>
          <a:noFill/>
          <a:ln>
            <a:noFill/>
          </a:ln>
        </p:spPr>
      </p:sp>
      <p:sp>
        <p:nvSpPr>
          <p:cNvPr id="69" name="Google Shape;69;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8" name="Shape 28"/>
        <p:cNvGrpSpPr/>
        <p:nvPr/>
      </p:nvGrpSpPr>
      <p:grpSpPr>
        <a:xfrm>
          <a:off x="0" y="0"/>
          <a:ext cx="0" cy="0"/>
          <a:chOff x="0" y="0"/>
          <a:chExt cx="0" cy="0"/>
        </a:xfrm>
      </p:grpSpPr>
      <p:sp>
        <p:nvSpPr>
          <p:cNvPr id="29" name="Google Shape;29;p40"/>
          <p:cNvSpPr txBox="1"/>
          <p:nvPr>
            <p:ph idx="1" type="body"/>
          </p:nvPr>
        </p:nvSpPr>
        <p:spPr>
          <a:xfrm>
            <a:off x="609600" y="274639"/>
            <a:ext cx="10972800" cy="58515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Calibri"/>
                <a:ea typeface="Calibri"/>
                <a:cs typeface="Calibri"/>
                <a:sym typeface="Calibri"/>
              </a:defRPr>
            </a:lvl1pPr>
            <a:lvl2pPr indent="0" lvl="1" marL="0" algn="r">
              <a:spcBef>
                <a:spcPts val="0"/>
              </a:spcBef>
              <a:buNone/>
              <a:defRPr sz="1200">
                <a:solidFill>
                  <a:srgbClr val="888888"/>
                </a:solidFill>
                <a:latin typeface="Calibri"/>
                <a:ea typeface="Calibri"/>
                <a:cs typeface="Calibri"/>
                <a:sym typeface="Calibri"/>
              </a:defRPr>
            </a:lvl2pPr>
            <a:lvl3pPr indent="0" lvl="2" marL="0" algn="r">
              <a:spcBef>
                <a:spcPts val="0"/>
              </a:spcBef>
              <a:buNone/>
              <a:defRPr sz="1200">
                <a:solidFill>
                  <a:srgbClr val="888888"/>
                </a:solidFill>
                <a:latin typeface="Calibri"/>
                <a:ea typeface="Calibri"/>
                <a:cs typeface="Calibri"/>
                <a:sym typeface="Calibri"/>
              </a:defRPr>
            </a:lvl3pPr>
            <a:lvl4pPr indent="0" lvl="3" marL="0" algn="r">
              <a:spcBef>
                <a:spcPts val="0"/>
              </a:spcBef>
              <a:buNone/>
              <a:defRPr sz="1200">
                <a:solidFill>
                  <a:srgbClr val="888888"/>
                </a:solidFill>
                <a:latin typeface="Calibri"/>
                <a:ea typeface="Calibri"/>
                <a:cs typeface="Calibri"/>
                <a:sym typeface="Calibri"/>
              </a:defRPr>
            </a:lvl4pPr>
            <a:lvl5pPr indent="0" lvl="4" marL="0" algn="r">
              <a:spcBef>
                <a:spcPts val="0"/>
              </a:spcBef>
              <a:buNone/>
              <a:defRPr sz="1200">
                <a:solidFill>
                  <a:srgbClr val="888888"/>
                </a:solidFill>
                <a:latin typeface="Calibri"/>
                <a:ea typeface="Calibri"/>
                <a:cs typeface="Calibri"/>
                <a:sym typeface="Calibri"/>
              </a:defRPr>
            </a:lvl5pPr>
            <a:lvl6pPr indent="0" lvl="5" marL="0" algn="r">
              <a:spcBef>
                <a:spcPts val="0"/>
              </a:spcBef>
              <a:buNone/>
              <a:defRPr sz="1200">
                <a:solidFill>
                  <a:srgbClr val="888888"/>
                </a:solidFill>
                <a:latin typeface="Calibri"/>
                <a:ea typeface="Calibri"/>
                <a:cs typeface="Calibri"/>
                <a:sym typeface="Calibri"/>
              </a:defRPr>
            </a:lvl6pPr>
            <a:lvl7pPr indent="0" lvl="6" marL="0" algn="r">
              <a:spcBef>
                <a:spcPts val="0"/>
              </a:spcBef>
              <a:buNone/>
              <a:defRPr sz="1200">
                <a:solidFill>
                  <a:srgbClr val="888888"/>
                </a:solidFill>
                <a:latin typeface="Calibri"/>
                <a:ea typeface="Calibri"/>
                <a:cs typeface="Calibri"/>
                <a:sym typeface="Calibri"/>
              </a:defRPr>
            </a:lvl7pPr>
            <a:lvl8pPr indent="0" lvl="7" marL="0" algn="r">
              <a:spcBef>
                <a:spcPts val="0"/>
              </a:spcBef>
              <a:buNone/>
              <a:defRPr sz="1200">
                <a:solidFill>
                  <a:srgbClr val="888888"/>
                </a:solidFill>
                <a:latin typeface="Calibri"/>
                <a:ea typeface="Calibri"/>
                <a:cs typeface="Calibri"/>
                <a:sym typeface="Calibri"/>
              </a:defRPr>
            </a:lvl8pPr>
            <a:lvl9pPr indent="0" lvl="8" mar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4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vmlDrawing" Target="../drawings/vmlDrawing1.vml"/><Relationship Id="rId4" Type="http://schemas.openxmlformats.org/officeDocument/2006/relationships/image" Target="../media/image6.png"/><Relationship Id="rId9" Type="http://schemas.openxmlformats.org/officeDocument/2006/relationships/oleObject" Target="../embeddings/oleObject2.bin"/><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12.png"/><Relationship Id="rId8"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vmlDrawing" Target="../drawings/vmlDrawing2.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vmlDrawing" Target="../drawings/vmlDrawing3.vml"/><Relationship Id="rId4" Type="http://schemas.openxmlformats.org/officeDocument/2006/relationships/oleObject" Target="../embeddings/oleObject4.bin"/><Relationship Id="rId5" Type="http://schemas.openxmlformats.org/officeDocument/2006/relationships/oleObject" Target="../embeddings/oleObject4.bin"/><Relationship Id="rId6"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vmlDrawing" Target="../drawings/vmlDrawing4.vml"/><Relationship Id="rId4" Type="http://schemas.openxmlformats.org/officeDocument/2006/relationships/oleObject" Target="../embeddings/oleObject5.bin"/><Relationship Id="rId5" Type="http://schemas.openxmlformats.org/officeDocument/2006/relationships/oleObject" Target="../embeddings/oleObject5.bin"/><Relationship Id="rId6"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vmlDrawing" Target="../drawings/vmlDrawing5.vml"/><Relationship Id="rId4" Type="http://schemas.openxmlformats.org/officeDocument/2006/relationships/oleObject" Target="../embeddings/oleObject6.bin"/><Relationship Id="rId5" Type="http://schemas.openxmlformats.org/officeDocument/2006/relationships/oleObject" Target="../embeddings/oleObject6.bin"/><Relationship Id="rId6"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vmlDrawing" Target="../drawings/vmlDrawing6.vml"/><Relationship Id="rId4" Type="http://schemas.openxmlformats.org/officeDocument/2006/relationships/oleObject" Target="../embeddings/oleObject7.bin"/><Relationship Id="rId5" Type="http://schemas.openxmlformats.org/officeDocument/2006/relationships/oleObject" Target="../embeddings/oleObject7.bin"/><Relationship Id="rId6" Type="http://schemas.openxmlformats.org/officeDocument/2006/relationships/image" Target="../media/image12.png"/><Relationship Id="rId7" Type="http://schemas.openxmlformats.org/officeDocument/2006/relationships/image" Target="../media/image13.jpg"/><Relationship Id="rId8"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vmlDrawing" Target="../drawings/vmlDrawing7.vml"/><Relationship Id="rId4" Type="http://schemas.openxmlformats.org/officeDocument/2006/relationships/oleObject" Target="../embeddings/oleObject8.bin"/><Relationship Id="rId5" Type="http://schemas.openxmlformats.org/officeDocument/2006/relationships/oleObject" Target="../embeddings/oleObject8.bin"/><Relationship Id="rId6" Type="http://schemas.openxmlformats.org/officeDocument/2006/relationships/image" Target="../media/image12.png"/><Relationship Id="rId7" Type="http://schemas.openxmlformats.org/officeDocument/2006/relationships/hyperlink" Target="about:blan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20" Type="http://schemas.openxmlformats.org/officeDocument/2006/relationships/image" Target="../media/image38.png"/><Relationship Id="rId22" Type="http://schemas.openxmlformats.org/officeDocument/2006/relationships/image" Target="../media/image42.png"/><Relationship Id="rId21" Type="http://schemas.openxmlformats.org/officeDocument/2006/relationships/image" Target="../media/image37.png"/><Relationship Id="rId24" Type="http://schemas.openxmlformats.org/officeDocument/2006/relationships/image" Target="../media/image40.png"/><Relationship Id="rId23"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26.png"/><Relationship Id="rId26" Type="http://schemas.openxmlformats.org/officeDocument/2006/relationships/slide" Target="/ppt/slides/slide34.xml"/><Relationship Id="rId25" Type="http://schemas.openxmlformats.org/officeDocument/2006/relationships/image" Target="../media/image41.png"/><Relationship Id="rId5" Type="http://schemas.openxmlformats.org/officeDocument/2006/relationships/image" Target="../media/image21.png"/><Relationship Id="rId6" Type="http://schemas.openxmlformats.org/officeDocument/2006/relationships/image" Target="../media/image14.png"/><Relationship Id="rId7" Type="http://schemas.openxmlformats.org/officeDocument/2006/relationships/image" Target="../media/image19.png"/><Relationship Id="rId8" Type="http://schemas.openxmlformats.org/officeDocument/2006/relationships/image" Target="../media/image25.png"/><Relationship Id="rId11" Type="http://schemas.openxmlformats.org/officeDocument/2006/relationships/image" Target="../media/image28.png"/><Relationship Id="rId10" Type="http://schemas.openxmlformats.org/officeDocument/2006/relationships/image" Target="../media/image29.png"/><Relationship Id="rId13" Type="http://schemas.openxmlformats.org/officeDocument/2006/relationships/image" Target="../media/image35.png"/><Relationship Id="rId12" Type="http://schemas.openxmlformats.org/officeDocument/2006/relationships/image" Target="../media/image44.png"/><Relationship Id="rId15" Type="http://schemas.openxmlformats.org/officeDocument/2006/relationships/image" Target="../media/image31.png"/><Relationship Id="rId14" Type="http://schemas.openxmlformats.org/officeDocument/2006/relationships/image" Target="../media/image30.png"/><Relationship Id="rId17" Type="http://schemas.openxmlformats.org/officeDocument/2006/relationships/image" Target="../media/image34.png"/><Relationship Id="rId16" Type="http://schemas.openxmlformats.org/officeDocument/2006/relationships/image" Target="../media/image32.png"/><Relationship Id="rId19" Type="http://schemas.openxmlformats.org/officeDocument/2006/relationships/image" Target="../media/image36.png"/><Relationship Id="rId18"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1600200" y="152400"/>
            <a:ext cx="9067800" cy="6705600"/>
          </a:xfrm>
          <a:prstGeom prst="rect">
            <a:avLst/>
          </a:prstGeom>
          <a:solidFill>
            <a:srgbClr val="00B0F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imes New Roman"/>
              <a:ea typeface="Times New Roman"/>
              <a:cs typeface="Times New Roman"/>
              <a:sym typeface="Times New Roman"/>
            </a:endParaRPr>
          </a:p>
        </p:txBody>
      </p:sp>
      <p:cxnSp>
        <p:nvCxnSpPr>
          <p:cNvPr id="90" name="Google Shape;90;p1"/>
          <p:cNvCxnSpPr/>
          <p:nvPr/>
        </p:nvCxnSpPr>
        <p:spPr>
          <a:xfrm>
            <a:off x="6477000" y="152400"/>
            <a:ext cx="0" cy="6705600"/>
          </a:xfrm>
          <a:prstGeom prst="straightConnector1">
            <a:avLst/>
          </a:prstGeom>
          <a:noFill/>
          <a:ln cap="flat" cmpd="sng" w="38100">
            <a:solidFill>
              <a:schemeClr val="lt1"/>
            </a:solidFill>
            <a:prstDash val="solid"/>
            <a:miter lim="800000"/>
            <a:headEnd len="sm" w="sm" type="none"/>
            <a:tailEnd len="sm" w="sm" type="none"/>
          </a:ln>
        </p:spPr>
      </p:cxnSp>
      <p:sp>
        <p:nvSpPr>
          <p:cNvPr id="91" name="Google Shape;91;p1"/>
          <p:cNvSpPr txBox="1"/>
          <p:nvPr/>
        </p:nvSpPr>
        <p:spPr>
          <a:xfrm>
            <a:off x="7162800" y="609600"/>
            <a:ext cx="3200400"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CHÂU MỸ</a:t>
            </a:r>
            <a:endParaRPr/>
          </a:p>
        </p:txBody>
      </p:sp>
      <p:sp>
        <p:nvSpPr>
          <p:cNvPr id="92" name="Google Shape;92;p1"/>
          <p:cNvSpPr txBox="1"/>
          <p:nvPr/>
        </p:nvSpPr>
        <p:spPr>
          <a:xfrm>
            <a:off x="6477000" y="1981201"/>
            <a:ext cx="419100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FF0000"/>
                </a:solidFill>
                <a:latin typeface="Times New Roman"/>
                <a:ea typeface="Times New Roman"/>
                <a:cs typeface="Times New Roman"/>
                <a:sym typeface="Times New Roman"/>
              </a:rPr>
              <a:t>Bài 16: THIÊN NHIÊN TRUNG VÀ NAM MỸ</a:t>
            </a:r>
            <a:endParaRPr b="0" i="0" sz="1800" u="none" cap="none" strike="noStrike">
              <a:solidFill>
                <a:srgbClr val="FF0000"/>
              </a:solidFill>
              <a:latin typeface="Times New Roman"/>
              <a:ea typeface="Times New Roman"/>
              <a:cs typeface="Times New Roman"/>
              <a:sym typeface="Times New Roman"/>
            </a:endParaRPr>
          </a:p>
        </p:txBody>
      </p:sp>
      <p:cxnSp>
        <p:nvCxnSpPr>
          <p:cNvPr id="93" name="Google Shape;93;p1"/>
          <p:cNvCxnSpPr/>
          <p:nvPr/>
        </p:nvCxnSpPr>
        <p:spPr>
          <a:xfrm>
            <a:off x="7391400" y="974725"/>
            <a:ext cx="2590800" cy="0"/>
          </a:xfrm>
          <a:prstGeom prst="straightConnector1">
            <a:avLst/>
          </a:prstGeom>
          <a:noFill/>
          <a:ln cap="flat" cmpd="dbl" w="28575">
            <a:solidFill>
              <a:schemeClr val="accent1"/>
            </a:solidFill>
            <a:prstDash val="solid"/>
            <a:miter lim="800000"/>
            <a:headEnd len="sm" w="sm" type="none"/>
            <a:tailEnd len="sm" w="sm" type="none"/>
          </a:ln>
        </p:spPr>
      </p:cxnSp>
      <p:grpSp>
        <p:nvGrpSpPr>
          <p:cNvPr id="94" name="Google Shape;94;p1"/>
          <p:cNvGrpSpPr/>
          <p:nvPr/>
        </p:nvGrpSpPr>
        <p:grpSpPr>
          <a:xfrm>
            <a:off x="1752600" y="152400"/>
            <a:ext cx="4495800" cy="6705600"/>
            <a:chOff x="132" y="756"/>
            <a:chExt cx="2592" cy="3324"/>
          </a:xfrm>
        </p:grpSpPr>
        <p:pic>
          <p:nvPicPr>
            <p:cNvPr descr="ban do 1" id="95" name="Google Shape;95;p1"/>
            <p:cNvPicPr preferRelativeResize="0"/>
            <p:nvPr/>
          </p:nvPicPr>
          <p:blipFill rotWithShape="1">
            <a:blip r:embed="rId3">
              <a:alphaModFix/>
            </a:blip>
            <a:srcRect b="0" l="0" r="0" t="0"/>
            <a:stretch/>
          </p:blipFill>
          <p:spPr>
            <a:xfrm>
              <a:off x="135" y="756"/>
              <a:ext cx="2550" cy="2998"/>
            </a:xfrm>
            <a:prstGeom prst="rect">
              <a:avLst/>
            </a:prstGeom>
            <a:noFill/>
            <a:ln cap="flat" cmpd="sng" w="28575">
              <a:solidFill>
                <a:srgbClr val="000000"/>
              </a:solidFill>
              <a:prstDash val="solid"/>
              <a:miter lim="800000"/>
              <a:headEnd len="sm" w="sm" type="none"/>
              <a:tailEnd len="sm" w="sm" type="none"/>
            </a:ln>
          </p:spPr>
        </p:pic>
        <p:sp>
          <p:nvSpPr>
            <p:cNvPr id="96" name="Google Shape;96;p1"/>
            <p:cNvSpPr/>
            <p:nvPr/>
          </p:nvSpPr>
          <p:spPr>
            <a:xfrm>
              <a:off x="132" y="3744"/>
              <a:ext cx="2592" cy="336"/>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Times New Roman"/>
                  <a:ea typeface="Times New Roman"/>
                  <a:cs typeface="Times New Roman"/>
                  <a:sym typeface="Times New Roman"/>
                </a:rPr>
                <a:t>Hình 41.1-Lược đồ tự nhiên Trung và Nam Mĩ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p:nvPr/>
        </p:nvSpPr>
        <p:spPr>
          <a:xfrm>
            <a:off x="-1341523" y="826168"/>
            <a:ext cx="8173453" cy="838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1. SỰ PHÂN HÓA THEO CHIỀU ĐÔNG - TÂY</a:t>
            </a:r>
            <a:endParaRPr b="1" sz="2000">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195" name="Google Shape;195;p10"/>
          <p:cNvPicPr preferRelativeResize="0"/>
          <p:nvPr/>
        </p:nvPicPr>
        <p:blipFill rotWithShape="1">
          <a:blip r:embed="rId3">
            <a:alphaModFix/>
          </a:blip>
          <a:srcRect b="0" l="0" r="0" t="0"/>
          <a:stretch/>
        </p:blipFill>
        <p:spPr>
          <a:xfrm>
            <a:off x="5738327" y="-1665938"/>
            <a:ext cx="6326155" cy="8626575"/>
          </a:xfrm>
          <a:prstGeom prst="rect">
            <a:avLst/>
          </a:prstGeom>
          <a:noFill/>
          <a:ln>
            <a:noFill/>
          </a:ln>
        </p:spPr>
      </p:pic>
      <p:sp>
        <p:nvSpPr>
          <p:cNvPr id="196" name="Google Shape;196;p10"/>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
        <p:nvSpPr>
          <p:cNvPr id="197" name="Google Shape;197;p10"/>
          <p:cNvSpPr/>
          <p:nvPr/>
        </p:nvSpPr>
        <p:spPr>
          <a:xfrm>
            <a:off x="8288519" y="1175658"/>
            <a:ext cx="1225770" cy="4245428"/>
          </a:xfrm>
          <a:prstGeom prst="ellipse">
            <a:avLst/>
          </a:prstGeom>
          <a:noFill/>
          <a:ln cap="flat" cmpd="sng" w="5715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p:nvPr/>
        </p:nvSpPr>
        <p:spPr>
          <a:xfrm>
            <a:off x="-1341523" y="826168"/>
            <a:ext cx="8173453" cy="838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1. SỰ PHÂN HÓA THEO CHIỀU ĐÔNG - TÂY</a:t>
            </a:r>
            <a:endParaRPr b="1" sz="2000">
              <a:solidFill>
                <a:srgbClr val="FF0000"/>
              </a:solidFill>
              <a:latin typeface="Times New Roman"/>
              <a:ea typeface="Times New Roman"/>
              <a:cs typeface="Times New Roman"/>
              <a:sym typeface="Times New Roman"/>
            </a:endParaRPr>
          </a:p>
        </p:txBody>
      </p:sp>
      <p:sp>
        <p:nvSpPr>
          <p:cNvPr id="203" name="Google Shape;203;p11"/>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pic>
        <p:nvPicPr>
          <p:cNvPr id="204" name="Google Shape;204;p11"/>
          <p:cNvPicPr preferRelativeResize="0"/>
          <p:nvPr/>
        </p:nvPicPr>
        <p:blipFill rotWithShape="1">
          <a:blip r:embed="rId3">
            <a:alphaModFix/>
          </a:blip>
          <a:srcRect b="0" l="0" r="0" t="0"/>
          <a:stretch/>
        </p:blipFill>
        <p:spPr>
          <a:xfrm>
            <a:off x="132347" y="1509468"/>
            <a:ext cx="8209219" cy="5196132"/>
          </a:xfrm>
          <a:prstGeom prst="rect">
            <a:avLst/>
          </a:prstGeom>
          <a:noFill/>
          <a:ln>
            <a:noFill/>
          </a:ln>
        </p:spPr>
      </p:pic>
      <p:sp>
        <p:nvSpPr>
          <p:cNvPr id="205" name="Google Shape;205;p11"/>
          <p:cNvSpPr/>
          <p:nvPr/>
        </p:nvSpPr>
        <p:spPr>
          <a:xfrm>
            <a:off x="240631" y="2233617"/>
            <a:ext cx="3463622" cy="3826042"/>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Phía đông và các đảo có lượng mưa nhiều hơn phía tây nên thảm rừng nhiệt đới phát triển, phía tây khô hạn nên chủ yếu là xavan và rừng thưa</a:t>
            </a:r>
            <a:endParaRPr sz="2300">
              <a:solidFill>
                <a:schemeClr val="dk1"/>
              </a:solidFill>
              <a:latin typeface="Times New Roman"/>
              <a:ea typeface="Times New Roman"/>
              <a:cs typeface="Times New Roman"/>
              <a:sym typeface="Times New Roman"/>
            </a:endParaRPr>
          </a:p>
        </p:txBody>
      </p:sp>
      <p:sp>
        <p:nvSpPr>
          <p:cNvPr id="206" name="Google Shape;206;p11"/>
          <p:cNvSpPr/>
          <p:nvPr/>
        </p:nvSpPr>
        <p:spPr>
          <a:xfrm>
            <a:off x="4062254" y="2329215"/>
            <a:ext cx="4130024" cy="3761874"/>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Sự phân hóa tự nhiên theo chiều đông tây thể hiện rõ nhất là địa hình:</a:t>
            </a:r>
            <a:endParaRPr/>
          </a:p>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Phía đông là các sơn nguyên: rừng rậm, rừng thưa và xavan</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Ở giữa là đồng bằng rộng và bằng phẳng: rừng rậm, xavan và cây bụi</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Phía tây là miền núi An – đét: cảnh quan khác biệt giữa sườn đông và tây</a:t>
            </a:r>
            <a:endParaRPr sz="23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p:nvPr/>
        </p:nvSpPr>
        <p:spPr>
          <a:xfrm>
            <a:off x="132346" y="856533"/>
            <a:ext cx="5926802"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2. SỰ PHÂN HÓA THEO CHIỀU BẮC - NAM</a:t>
            </a:r>
            <a:endParaRPr b="1" sz="2000">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212" name="Google Shape;212;p12"/>
          <p:cNvPicPr preferRelativeResize="0"/>
          <p:nvPr/>
        </p:nvPicPr>
        <p:blipFill rotWithShape="1">
          <a:blip r:embed="rId3">
            <a:alphaModFix/>
          </a:blip>
          <a:srcRect b="0" l="0" r="0" t="0"/>
          <a:stretch/>
        </p:blipFill>
        <p:spPr>
          <a:xfrm>
            <a:off x="6324600" y="990600"/>
            <a:ext cx="4191000" cy="5715000"/>
          </a:xfrm>
          <a:prstGeom prst="rect">
            <a:avLst/>
          </a:prstGeom>
          <a:noFill/>
          <a:ln>
            <a:noFill/>
          </a:ln>
        </p:spPr>
      </p:pic>
      <p:sp>
        <p:nvSpPr>
          <p:cNvPr id="213" name="Google Shape;213;p12"/>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
        <p:nvSpPr>
          <p:cNvPr id="214" name="Google Shape;214;p12"/>
          <p:cNvSpPr/>
          <p:nvPr/>
        </p:nvSpPr>
        <p:spPr>
          <a:xfrm>
            <a:off x="132346" y="1519990"/>
            <a:ext cx="5963653" cy="1524000"/>
          </a:xfrm>
          <a:prstGeom prst="flowChartAlternateProcess">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rgbClr val="FF0000"/>
              </a:buClr>
              <a:buSzPts val="2800"/>
              <a:buFont typeface="Times New Roman"/>
              <a:buChar char="-"/>
            </a:pPr>
            <a:r>
              <a:rPr lang="en-US" sz="2800">
                <a:solidFill>
                  <a:srgbClr val="FF0000"/>
                </a:solidFill>
                <a:latin typeface="Times New Roman"/>
                <a:ea typeface="Times New Roman"/>
                <a:cs typeface="Times New Roman"/>
                <a:sym typeface="Times New Roman"/>
              </a:rPr>
              <a:t>Họat động nhóm</a:t>
            </a:r>
            <a:endParaRPr sz="2800">
              <a:solidFill>
                <a:srgbClr val="FF0000"/>
              </a:solidFill>
              <a:latin typeface="Times New Roman"/>
              <a:ea typeface="Times New Roman"/>
              <a:cs typeface="Times New Roman"/>
              <a:sym typeface="Times New Roman"/>
            </a:endParaRPr>
          </a:p>
          <a:p>
            <a:pPr indent="-285750" lvl="0" marL="285750" marR="0" rtl="0" algn="l">
              <a:spcBef>
                <a:spcPts val="0"/>
              </a:spcBef>
              <a:spcAft>
                <a:spcPts val="0"/>
              </a:spcAft>
              <a:buClr>
                <a:srgbClr val="FF0000"/>
              </a:buClr>
              <a:buSzPts val="2800"/>
              <a:buFont typeface="Times New Roman"/>
              <a:buChar char="-"/>
            </a:pPr>
            <a:r>
              <a:rPr lang="en-US" sz="2800">
                <a:solidFill>
                  <a:srgbClr val="FF0000"/>
                </a:solidFill>
                <a:latin typeface="Times New Roman"/>
                <a:ea typeface="Times New Roman"/>
                <a:cs typeface="Times New Roman"/>
                <a:sym typeface="Times New Roman"/>
              </a:rPr>
              <a:t>Hoàn thành thông tin theo PHT 2</a:t>
            </a:r>
            <a:endParaRPr sz="2800">
              <a:solidFill>
                <a:srgbClr val="FF0000"/>
              </a:solidFill>
              <a:latin typeface="Times New Roman"/>
              <a:ea typeface="Times New Roman"/>
              <a:cs typeface="Times New Roman"/>
              <a:sym typeface="Times New Roman"/>
            </a:endParaRPr>
          </a:p>
          <a:p>
            <a:pPr indent="-285750" lvl="0" marL="285750" marR="0" rtl="0" algn="l">
              <a:spcBef>
                <a:spcPts val="0"/>
              </a:spcBef>
              <a:spcAft>
                <a:spcPts val="0"/>
              </a:spcAft>
              <a:buClr>
                <a:srgbClr val="FF0000"/>
              </a:buClr>
              <a:buSzPts val="2800"/>
              <a:buFont typeface="Times New Roman"/>
              <a:buChar char="-"/>
            </a:pPr>
            <a:r>
              <a:rPr lang="en-US" sz="2800">
                <a:solidFill>
                  <a:srgbClr val="FF0000"/>
                </a:solidFill>
                <a:latin typeface="Times New Roman"/>
                <a:ea typeface="Times New Roman"/>
                <a:cs typeface="Times New Roman"/>
                <a:sym typeface="Times New Roman"/>
              </a:rPr>
              <a:t>Thời gian: 5 phút</a:t>
            </a:r>
            <a:endParaRPr sz="2800">
              <a:solidFill>
                <a:srgbClr val="FF0000"/>
              </a:solidFill>
              <a:latin typeface="Times New Roman"/>
              <a:ea typeface="Times New Roman"/>
              <a:cs typeface="Times New Roman"/>
              <a:sym typeface="Times New Roman"/>
            </a:endParaRPr>
          </a:p>
        </p:txBody>
      </p:sp>
      <p:pic>
        <p:nvPicPr>
          <p:cNvPr id="215" name="Google Shape;215;p12"/>
          <p:cNvPicPr preferRelativeResize="0"/>
          <p:nvPr/>
        </p:nvPicPr>
        <p:blipFill rotWithShape="1">
          <a:blip r:embed="rId4">
            <a:alphaModFix/>
          </a:blip>
          <a:srcRect b="0" l="0" r="0" t="0"/>
          <a:stretch/>
        </p:blipFill>
        <p:spPr>
          <a:xfrm>
            <a:off x="348473" y="3315672"/>
            <a:ext cx="5557805" cy="28749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
        <p:nvSpPr>
          <p:cNvPr id="221" name="Google Shape;221;p13"/>
          <p:cNvSpPr/>
          <p:nvPr/>
        </p:nvSpPr>
        <p:spPr>
          <a:xfrm>
            <a:off x="0" y="820152"/>
            <a:ext cx="60960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2. SỰ PHÂN HÓA THEO CHIỀU BẮC - NAM</a:t>
            </a:r>
            <a:endParaRPr b="1" sz="2000">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222" name="Google Shape;222;p13"/>
          <p:cNvPicPr preferRelativeResize="0"/>
          <p:nvPr/>
        </p:nvPicPr>
        <p:blipFill rotWithShape="1">
          <a:blip r:embed="rId3">
            <a:alphaModFix/>
          </a:blip>
          <a:srcRect b="0" l="0" r="0" t="0"/>
          <a:stretch/>
        </p:blipFill>
        <p:spPr>
          <a:xfrm>
            <a:off x="6764693" y="617495"/>
            <a:ext cx="5318449" cy="7252430"/>
          </a:xfrm>
          <a:prstGeom prst="rect">
            <a:avLst/>
          </a:prstGeom>
          <a:noFill/>
          <a:ln>
            <a:noFill/>
          </a:ln>
        </p:spPr>
      </p:pic>
      <p:sp>
        <p:nvSpPr>
          <p:cNvPr id="223" name="Google Shape;223;p13"/>
          <p:cNvSpPr/>
          <p:nvPr/>
        </p:nvSpPr>
        <p:spPr>
          <a:xfrm>
            <a:off x="8733453" y="1658352"/>
            <a:ext cx="1399592" cy="786268"/>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3"/>
          <p:cNvSpPr/>
          <p:nvPr/>
        </p:nvSpPr>
        <p:spPr>
          <a:xfrm>
            <a:off x="9783146" y="2779888"/>
            <a:ext cx="1031033" cy="663108"/>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3"/>
          <p:cNvSpPr/>
          <p:nvPr/>
        </p:nvSpPr>
        <p:spPr>
          <a:xfrm>
            <a:off x="9302620" y="2696546"/>
            <a:ext cx="1042694" cy="686741"/>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3"/>
          <p:cNvSpPr/>
          <p:nvPr/>
        </p:nvSpPr>
        <p:spPr>
          <a:xfrm>
            <a:off x="9377265" y="3405057"/>
            <a:ext cx="1399592" cy="933677"/>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3"/>
          <p:cNvSpPr/>
          <p:nvPr/>
        </p:nvSpPr>
        <p:spPr>
          <a:xfrm>
            <a:off x="192833" y="1239252"/>
            <a:ext cx="4621763"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Đới khí hậu xích đạo và cận xích đạo</a:t>
            </a:r>
            <a:endParaRPr b="1" sz="2000">
              <a:solidFill>
                <a:srgbClr val="FF0000"/>
              </a:solidFill>
              <a:latin typeface="Times New Roman"/>
              <a:ea typeface="Times New Roman"/>
              <a:cs typeface="Times New Roman"/>
              <a:sym typeface="Times New Roman"/>
            </a:endParaRPr>
          </a:p>
        </p:txBody>
      </p:sp>
      <p:graphicFrame>
        <p:nvGraphicFramePr>
          <p:cNvPr id="228" name="Google Shape;228;p13"/>
          <p:cNvGraphicFramePr/>
          <p:nvPr/>
        </p:nvGraphicFramePr>
        <p:xfrm>
          <a:off x="352490" y="2077453"/>
          <a:ext cx="3000000" cy="3000000"/>
        </p:xfrm>
        <a:graphic>
          <a:graphicData uri="http://schemas.openxmlformats.org/drawingml/2006/table">
            <a:tbl>
              <a:tblPr bandRow="1" firstRow="1">
                <a:noFill/>
                <a:tableStyleId>{FA571167-7D85-4009-9E5B-79961C458AA6}</a:tableStyleId>
              </a:tblPr>
              <a:tblGrid>
                <a:gridCol w="1991225"/>
                <a:gridCol w="1991225"/>
                <a:gridCol w="1991225"/>
              </a:tblGrid>
              <a:tr h="1071500">
                <a:tc>
                  <a:txBody>
                    <a:bodyPr/>
                    <a:lstStyle/>
                    <a:p>
                      <a:pPr indent="0" lvl="0" marL="0" marR="0" rtl="0" algn="l">
                        <a:spcBef>
                          <a:spcPts val="0"/>
                        </a:spcBef>
                        <a:spcAft>
                          <a:spcPts val="0"/>
                        </a:spcAft>
                        <a:buNone/>
                      </a:pPr>
                      <a:r>
                        <a:rPr lang="en-US" sz="1800" u="none" cap="none" strike="noStrike"/>
                        <a:t>ĐỚI KHÍ HẬU</a:t>
                      </a:r>
                      <a:endParaRPr sz="1800"/>
                    </a:p>
                  </a:txBody>
                  <a:tcPr marT="45725" marB="45725" marR="91450" marL="91450"/>
                </a:tc>
                <a:tc>
                  <a:txBody>
                    <a:bodyPr/>
                    <a:lstStyle/>
                    <a:p>
                      <a:pPr indent="0" lvl="0" marL="0" marR="0" rtl="0" algn="l">
                        <a:spcBef>
                          <a:spcPts val="0"/>
                        </a:spcBef>
                        <a:spcAft>
                          <a:spcPts val="0"/>
                        </a:spcAft>
                        <a:buNone/>
                      </a:pPr>
                      <a:r>
                        <a:rPr lang="en-US" sz="1800"/>
                        <a:t>PHÂN</a:t>
                      </a:r>
                      <a:r>
                        <a:rPr lang="en-US" sz="1800"/>
                        <a:t> BỐ</a:t>
                      </a:r>
                      <a:endParaRPr sz="1800"/>
                    </a:p>
                  </a:txBody>
                  <a:tcPr marT="45725" marB="45725" marR="91450" marL="91450"/>
                </a:tc>
                <a:tc>
                  <a:txBody>
                    <a:bodyPr/>
                    <a:lstStyle/>
                    <a:p>
                      <a:pPr indent="0" lvl="0" marL="0" marR="0" rtl="0" algn="l">
                        <a:spcBef>
                          <a:spcPts val="0"/>
                        </a:spcBef>
                        <a:spcAft>
                          <a:spcPts val="0"/>
                        </a:spcAft>
                        <a:buNone/>
                      </a:pPr>
                      <a:r>
                        <a:rPr lang="en-US" sz="1800"/>
                        <a:t>CẢNH</a:t>
                      </a:r>
                      <a:r>
                        <a:rPr lang="en-US" sz="1800"/>
                        <a:t> QUAN</a:t>
                      </a:r>
                      <a:endParaRPr sz="1800"/>
                    </a:p>
                  </a:txBody>
                  <a:tcPr marT="45725" marB="45725" marR="91450" marL="91450"/>
                </a:tc>
              </a:tr>
              <a:tr h="1071500">
                <a:tc>
                  <a:txBody>
                    <a:bodyPr/>
                    <a:lstStyle/>
                    <a:p>
                      <a:pPr indent="0" lvl="0" marL="0" marR="0" rtl="0" algn="l">
                        <a:spcBef>
                          <a:spcPts val="0"/>
                        </a:spcBef>
                        <a:spcAft>
                          <a:spcPts val="0"/>
                        </a:spcAft>
                        <a:buNone/>
                      </a:pPr>
                      <a:r>
                        <a:rPr lang="en-US" sz="1800"/>
                        <a:t>Xích</a:t>
                      </a:r>
                      <a:r>
                        <a:rPr lang="en-US" sz="1800"/>
                        <a:t> Đạo và cận Xích Đạo</a:t>
                      </a:r>
                      <a:endParaRPr sz="1800"/>
                    </a:p>
                  </a:txBody>
                  <a:tcPr marT="45725" marB="45725" marR="91450" marL="91450"/>
                </a:tc>
                <a:tc>
                  <a:txBody>
                    <a:bodyPr/>
                    <a:lstStyle/>
                    <a:p>
                      <a:pPr indent="0" lvl="0" marL="0" marR="0" rtl="0" algn="l">
                        <a:spcBef>
                          <a:spcPts val="0"/>
                        </a:spcBef>
                        <a:spcAft>
                          <a:spcPts val="0"/>
                        </a:spcAft>
                        <a:buNone/>
                      </a:pPr>
                      <a:r>
                        <a:rPr lang="en-US" sz="1800"/>
                        <a:t>Quần đảo</a:t>
                      </a:r>
                      <a:r>
                        <a:rPr lang="en-US" sz="1800"/>
                        <a:t> Ăng – ti, SN Guy – an – na, ĐB La – nốt, ĐB A – Ma - Dôn</a:t>
                      </a:r>
                      <a:endParaRPr sz="1800"/>
                    </a:p>
                  </a:txBody>
                  <a:tcPr marT="45725" marB="45725" marR="91450" marL="91450"/>
                </a:tc>
                <a:tc>
                  <a:txBody>
                    <a:bodyPr/>
                    <a:lstStyle/>
                    <a:p>
                      <a:pPr indent="0" lvl="0" marL="0" marR="0" rtl="0" algn="l">
                        <a:spcBef>
                          <a:spcPts val="0"/>
                        </a:spcBef>
                        <a:spcAft>
                          <a:spcPts val="0"/>
                        </a:spcAft>
                        <a:buNone/>
                      </a:pPr>
                      <a:r>
                        <a:rPr lang="en-US" sz="1800"/>
                        <a:t>Rừng</a:t>
                      </a:r>
                      <a:r>
                        <a:rPr lang="en-US" sz="1800"/>
                        <a:t> nhiệt đới ẩm và xavan</a:t>
                      </a:r>
                      <a:endParaRPr sz="1800"/>
                    </a:p>
                  </a:txBody>
                  <a:tcPr marT="45725" marB="45725" marR="91450" marL="91450"/>
                </a:tc>
              </a:tr>
              <a:tr h="10715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0715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
        <p:nvSpPr>
          <p:cNvPr id="234" name="Google Shape;234;p14"/>
          <p:cNvSpPr/>
          <p:nvPr/>
        </p:nvSpPr>
        <p:spPr>
          <a:xfrm>
            <a:off x="0" y="820152"/>
            <a:ext cx="60960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2. SỰ PHÂN HÓA THEO CHIỀU BẮC - NAM</a:t>
            </a:r>
            <a:endParaRPr b="1" sz="2000">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235" name="Google Shape;235;p14"/>
          <p:cNvPicPr preferRelativeResize="0"/>
          <p:nvPr/>
        </p:nvPicPr>
        <p:blipFill rotWithShape="1">
          <a:blip r:embed="rId3">
            <a:alphaModFix/>
          </a:blip>
          <a:srcRect b="0" l="0" r="0" t="0"/>
          <a:stretch/>
        </p:blipFill>
        <p:spPr>
          <a:xfrm>
            <a:off x="6764693" y="617495"/>
            <a:ext cx="5318449" cy="7252430"/>
          </a:xfrm>
          <a:prstGeom prst="rect">
            <a:avLst/>
          </a:prstGeom>
          <a:noFill/>
          <a:ln>
            <a:noFill/>
          </a:ln>
        </p:spPr>
      </p:pic>
      <p:sp>
        <p:nvSpPr>
          <p:cNvPr id="236" name="Google Shape;236;p14"/>
          <p:cNvSpPr/>
          <p:nvPr/>
        </p:nvSpPr>
        <p:spPr>
          <a:xfrm>
            <a:off x="7044612" y="872084"/>
            <a:ext cx="2286000" cy="2244340"/>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Eo đất Trung Mỹ</a:t>
            </a:r>
            <a:endParaRPr b="1" sz="2800">
              <a:solidFill>
                <a:srgbClr val="FF0000"/>
              </a:solidFill>
              <a:latin typeface="Times New Roman"/>
              <a:ea typeface="Times New Roman"/>
              <a:cs typeface="Times New Roman"/>
              <a:sym typeface="Times New Roman"/>
            </a:endParaRPr>
          </a:p>
        </p:txBody>
      </p:sp>
      <p:sp>
        <p:nvSpPr>
          <p:cNvPr id="237" name="Google Shape;237;p14"/>
          <p:cNvSpPr/>
          <p:nvPr/>
        </p:nvSpPr>
        <p:spPr>
          <a:xfrm>
            <a:off x="192833" y="1239252"/>
            <a:ext cx="4621763"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Đới khí hậu nhiệt đới</a:t>
            </a:r>
            <a:endParaRPr b="1" sz="2000">
              <a:solidFill>
                <a:srgbClr val="FF0000"/>
              </a:solidFill>
              <a:latin typeface="Times New Roman"/>
              <a:ea typeface="Times New Roman"/>
              <a:cs typeface="Times New Roman"/>
              <a:sym typeface="Times New Roman"/>
            </a:endParaRPr>
          </a:p>
        </p:txBody>
      </p:sp>
      <p:graphicFrame>
        <p:nvGraphicFramePr>
          <p:cNvPr id="238" name="Google Shape;238;p14"/>
          <p:cNvGraphicFramePr/>
          <p:nvPr/>
        </p:nvGraphicFramePr>
        <p:xfrm>
          <a:off x="352490" y="2077453"/>
          <a:ext cx="3000000" cy="3000000"/>
        </p:xfrm>
        <a:graphic>
          <a:graphicData uri="http://schemas.openxmlformats.org/drawingml/2006/table">
            <a:tbl>
              <a:tblPr bandRow="1" firstRow="1">
                <a:noFill/>
                <a:tableStyleId>{FA571167-7D85-4009-9E5B-79961C458AA6}</a:tableStyleId>
              </a:tblPr>
              <a:tblGrid>
                <a:gridCol w="1991225"/>
                <a:gridCol w="1991225"/>
                <a:gridCol w="1991225"/>
              </a:tblGrid>
              <a:tr h="1071500">
                <a:tc>
                  <a:txBody>
                    <a:bodyPr/>
                    <a:lstStyle/>
                    <a:p>
                      <a:pPr indent="0" lvl="0" marL="0" marR="0" rtl="0" algn="l">
                        <a:spcBef>
                          <a:spcPts val="0"/>
                        </a:spcBef>
                        <a:spcAft>
                          <a:spcPts val="0"/>
                        </a:spcAft>
                        <a:buNone/>
                      </a:pPr>
                      <a:r>
                        <a:rPr lang="en-US" sz="1800"/>
                        <a:t>ĐỚI</a:t>
                      </a:r>
                      <a:r>
                        <a:rPr lang="en-US" sz="1800"/>
                        <a:t> KHÍ HẬU</a:t>
                      </a:r>
                      <a:endParaRPr sz="1800"/>
                    </a:p>
                  </a:txBody>
                  <a:tcPr marT="45725" marB="45725" marR="91450" marL="91450"/>
                </a:tc>
                <a:tc>
                  <a:txBody>
                    <a:bodyPr/>
                    <a:lstStyle/>
                    <a:p>
                      <a:pPr indent="0" lvl="0" marL="0" marR="0" rtl="0" algn="l">
                        <a:spcBef>
                          <a:spcPts val="0"/>
                        </a:spcBef>
                        <a:spcAft>
                          <a:spcPts val="0"/>
                        </a:spcAft>
                        <a:buNone/>
                      </a:pPr>
                      <a:r>
                        <a:rPr lang="en-US" sz="1800"/>
                        <a:t>PHÂN</a:t>
                      </a:r>
                      <a:r>
                        <a:rPr lang="en-US" sz="1800"/>
                        <a:t> BỐ</a:t>
                      </a:r>
                      <a:endParaRPr sz="1800"/>
                    </a:p>
                  </a:txBody>
                  <a:tcPr marT="45725" marB="45725" marR="91450" marL="91450"/>
                </a:tc>
                <a:tc>
                  <a:txBody>
                    <a:bodyPr/>
                    <a:lstStyle/>
                    <a:p>
                      <a:pPr indent="0" lvl="0" marL="0" marR="0" rtl="0" algn="l">
                        <a:spcBef>
                          <a:spcPts val="0"/>
                        </a:spcBef>
                        <a:spcAft>
                          <a:spcPts val="0"/>
                        </a:spcAft>
                        <a:buNone/>
                      </a:pPr>
                      <a:r>
                        <a:rPr lang="en-US" sz="1800"/>
                        <a:t>CẢNH</a:t>
                      </a:r>
                      <a:r>
                        <a:rPr lang="en-US" sz="1800"/>
                        <a:t> QUAN</a:t>
                      </a:r>
                      <a:endParaRPr sz="1800"/>
                    </a:p>
                  </a:txBody>
                  <a:tcPr marT="45725" marB="45725" marR="91450" marL="91450"/>
                </a:tc>
              </a:tr>
              <a:tr h="1071500">
                <a:tc>
                  <a:txBody>
                    <a:bodyPr/>
                    <a:lstStyle/>
                    <a:p>
                      <a:pPr indent="0" lvl="0" marL="0" marR="0" rtl="0" algn="l">
                        <a:spcBef>
                          <a:spcPts val="0"/>
                        </a:spcBef>
                        <a:spcAft>
                          <a:spcPts val="0"/>
                        </a:spcAft>
                        <a:buNone/>
                      </a:pPr>
                      <a:r>
                        <a:rPr lang="en-US" sz="1800"/>
                        <a:t>Xích</a:t>
                      </a:r>
                      <a:r>
                        <a:rPr lang="en-US" sz="1800"/>
                        <a:t> Đạo và cận Xích Đạo</a:t>
                      </a:r>
                      <a:endParaRPr sz="1800"/>
                    </a:p>
                  </a:txBody>
                  <a:tcPr marT="45725" marB="45725" marR="91450" marL="91450"/>
                </a:tc>
                <a:tc>
                  <a:txBody>
                    <a:bodyPr/>
                    <a:lstStyle/>
                    <a:p>
                      <a:pPr indent="0" lvl="0" marL="0" marR="0" rtl="0" algn="l">
                        <a:spcBef>
                          <a:spcPts val="0"/>
                        </a:spcBef>
                        <a:spcAft>
                          <a:spcPts val="0"/>
                        </a:spcAft>
                        <a:buNone/>
                      </a:pPr>
                      <a:r>
                        <a:rPr lang="en-US" sz="1800"/>
                        <a:t>Quần đảo</a:t>
                      </a:r>
                      <a:r>
                        <a:rPr lang="en-US" sz="1800"/>
                        <a:t> Ăng – ti, SN Guy – an – na, ĐB La – nốt, ĐB A – Ma - Dôn</a:t>
                      </a:r>
                      <a:endParaRPr sz="1800"/>
                    </a:p>
                  </a:txBody>
                  <a:tcPr marT="45725" marB="45725" marR="91450" marL="91450"/>
                </a:tc>
                <a:tc>
                  <a:txBody>
                    <a:bodyPr/>
                    <a:lstStyle/>
                    <a:p>
                      <a:pPr indent="0" lvl="0" marL="0" marR="0" rtl="0" algn="l">
                        <a:spcBef>
                          <a:spcPts val="0"/>
                        </a:spcBef>
                        <a:spcAft>
                          <a:spcPts val="0"/>
                        </a:spcAft>
                        <a:buNone/>
                      </a:pPr>
                      <a:r>
                        <a:rPr lang="en-US" sz="1800"/>
                        <a:t>Rừng</a:t>
                      </a:r>
                      <a:r>
                        <a:rPr lang="en-US" sz="1800"/>
                        <a:t> nhiệt đới ẩm và xavan</a:t>
                      </a:r>
                      <a:endParaRPr sz="1800"/>
                    </a:p>
                  </a:txBody>
                  <a:tcPr marT="45725" marB="45725" marR="91450" marL="91450"/>
                </a:tc>
              </a:tr>
              <a:tr h="1071500">
                <a:tc>
                  <a:txBody>
                    <a:bodyPr/>
                    <a:lstStyle/>
                    <a:p>
                      <a:pPr indent="0" lvl="0" marL="0" marR="0" rtl="0" algn="l">
                        <a:spcBef>
                          <a:spcPts val="0"/>
                        </a:spcBef>
                        <a:spcAft>
                          <a:spcPts val="0"/>
                        </a:spcAft>
                        <a:buNone/>
                      </a:pPr>
                      <a:r>
                        <a:rPr lang="en-US" sz="1800"/>
                        <a:t>Nhiệt</a:t>
                      </a:r>
                      <a:r>
                        <a:rPr lang="en-US" sz="1800"/>
                        <a:t> đới</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0715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39" name="Google Shape;239;p14"/>
          <p:cNvSpPr/>
          <p:nvPr/>
        </p:nvSpPr>
        <p:spPr>
          <a:xfrm>
            <a:off x="8098971" y="4413380"/>
            <a:ext cx="3853543" cy="1073020"/>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Chí tuyến Nam (Nam Mỹ)</a:t>
            </a:r>
            <a:endParaRPr b="1" sz="2800">
              <a:solidFill>
                <a:srgbClr val="FF0000"/>
              </a:solidFill>
              <a:latin typeface="Times New Roman"/>
              <a:ea typeface="Times New Roman"/>
              <a:cs typeface="Times New Roman"/>
              <a:sym typeface="Times New Roman"/>
            </a:endParaRPr>
          </a:p>
        </p:txBody>
      </p:sp>
      <p:sp>
        <p:nvSpPr>
          <p:cNvPr id="240" name="Google Shape;240;p14"/>
          <p:cNvSpPr/>
          <p:nvPr/>
        </p:nvSpPr>
        <p:spPr>
          <a:xfrm>
            <a:off x="2435290" y="4413380"/>
            <a:ext cx="1782147" cy="94239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Eo đất Trung Mỹ, chí tuyến Nam (Nam Mỹ)</a:t>
            </a:r>
            <a:endParaRPr sz="1800">
              <a:solidFill>
                <a:schemeClr val="dk1"/>
              </a:solidFill>
              <a:latin typeface="Times New Roman"/>
              <a:ea typeface="Times New Roman"/>
              <a:cs typeface="Times New Roman"/>
              <a:sym typeface="Times New Roman"/>
            </a:endParaRPr>
          </a:p>
        </p:txBody>
      </p:sp>
      <p:sp>
        <p:nvSpPr>
          <p:cNvPr id="241" name="Google Shape;241;p14"/>
          <p:cNvSpPr/>
          <p:nvPr/>
        </p:nvSpPr>
        <p:spPr>
          <a:xfrm>
            <a:off x="4428931" y="4413379"/>
            <a:ext cx="1782147" cy="94239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Hoang mạc, cây bụi, xavan rừng nhiệt đới ẩm</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
        <p:nvSpPr>
          <p:cNvPr id="247" name="Google Shape;247;p15"/>
          <p:cNvSpPr/>
          <p:nvPr/>
        </p:nvSpPr>
        <p:spPr>
          <a:xfrm>
            <a:off x="0" y="820152"/>
            <a:ext cx="60960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2. SỰ PHÂN HÓA THEO CHIỀU BẮC - NAM</a:t>
            </a:r>
            <a:endParaRPr b="1" sz="2000">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248" name="Google Shape;248;p15"/>
          <p:cNvPicPr preferRelativeResize="0"/>
          <p:nvPr/>
        </p:nvPicPr>
        <p:blipFill rotWithShape="1">
          <a:blip r:embed="rId3">
            <a:alphaModFix/>
          </a:blip>
          <a:srcRect b="0" l="0" r="0" t="0"/>
          <a:stretch/>
        </p:blipFill>
        <p:spPr>
          <a:xfrm>
            <a:off x="6764693" y="617495"/>
            <a:ext cx="5318449" cy="7252430"/>
          </a:xfrm>
          <a:prstGeom prst="rect">
            <a:avLst/>
          </a:prstGeom>
          <a:noFill/>
          <a:ln>
            <a:noFill/>
          </a:ln>
        </p:spPr>
      </p:pic>
      <p:sp>
        <p:nvSpPr>
          <p:cNvPr id="249" name="Google Shape;249;p15"/>
          <p:cNvSpPr/>
          <p:nvPr/>
        </p:nvSpPr>
        <p:spPr>
          <a:xfrm>
            <a:off x="192833" y="1239252"/>
            <a:ext cx="4621763"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Đới khí cận nhiệt</a:t>
            </a:r>
            <a:endParaRPr b="1" sz="2000">
              <a:solidFill>
                <a:srgbClr val="FF0000"/>
              </a:solidFill>
              <a:latin typeface="Times New Roman"/>
              <a:ea typeface="Times New Roman"/>
              <a:cs typeface="Times New Roman"/>
              <a:sym typeface="Times New Roman"/>
            </a:endParaRPr>
          </a:p>
        </p:txBody>
      </p:sp>
      <p:graphicFrame>
        <p:nvGraphicFramePr>
          <p:cNvPr id="250" name="Google Shape;250;p15"/>
          <p:cNvGraphicFramePr/>
          <p:nvPr/>
        </p:nvGraphicFramePr>
        <p:xfrm>
          <a:off x="352490" y="2077453"/>
          <a:ext cx="3000000" cy="3000000"/>
        </p:xfrm>
        <a:graphic>
          <a:graphicData uri="http://schemas.openxmlformats.org/drawingml/2006/table">
            <a:tbl>
              <a:tblPr bandRow="1" firstRow="1">
                <a:noFill/>
                <a:tableStyleId>{FA571167-7D85-4009-9E5B-79961C458AA6}</a:tableStyleId>
              </a:tblPr>
              <a:tblGrid>
                <a:gridCol w="2087650"/>
                <a:gridCol w="1935925"/>
                <a:gridCol w="2239350"/>
              </a:tblGrid>
              <a:tr h="1071500">
                <a:tc>
                  <a:txBody>
                    <a:bodyPr/>
                    <a:lstStyle/>
                    <a:p>
                      <a:pPr indent="0" lvl="0" marL="0" marR="0" rtl="0" algn="l">
                        <a:spcBef>
                          <a:spcPts val="0"/>
                        </a:spcBef>
                        <a:spcAft>
                          <a:spcPts val="0"/>
                        </a:spcAft>
                        <a:buNone/>
                      </a:pPr>
                      <a:r>
                        <a:rPr lang="en-US" sz="1800"/>
                        <a:t>ĐỚI</a:t>
                      </a:r>
                      <a:r>
                        <a:rPr lang="en-US" sz="1800"/>
                        <a:t> KHÍ HẬU</a:t>
                      </a:r>
                      <a:endParaRPr sz="1800"/>
                    </a:p>
                  </a:txBody>
                  <a:tcPr marT="45725" marB="45725" marR="91450" marL="91450"/>
                </a:tc>
                <a:tc>
                  <a:txBody>
                    <a:bodyPr/>
                    <a:lstStyle/>
                    <a:p>
                      <a:pPr indent="0" lvl="0" marL="0" marR="0" rtl="0" algn="l">
                        <a:spcBef>
                          <a:spcPts val="0"/>
                        </a:spcBef>
                        <a:spcAft>
                          <a:spcPts val="0"/>
                        </a:spcAft>
                        <a:buNone/>
                      </a:pPr>
                      <a:r>
                        <a:rPr lang="en-US" sz="1800"/>
                        <a:t>PHÂN</a:t>
                      </a:r>
                      <a:r>
                        <a:rPr lang="en-US" sz="1800"/>
                        <a:t> BỐ</a:t>
                      </a:r>
                      <a:endParaRPr sz="1800"/>
                    </a:p>
                  </a:txBody>
                  <a:tcPr marT="45725" marB="45725" marR="91450" marL="91450"/>
                </a:tc>
                <a:tc>
                  <a:txBody>
                    <a:bodyPr/>
                    <a:lstStyle/>
                    <a:p>
                      <a:pPr indent="0" lvl="0" marL="0" marR="0" rtl="0" algn="l">
                        <a:spcBef>
                          <a:spcPts val="0"/>
                        </a:spcBef>
                        <a:spcAft>
                          <a:spcPts val="0"/>
                        </a:spcAft>
                        <a:buNone/>
                      </a:pPr>
                      <a:r>
                        <a:rPr lang="en-US" sz="1800"/>
                        <a:t>CẢNH</a:t>
                      </a:r>
                      <a:r>
                        <a:rPr lang="en-US" sz="1800"/>
                        <a:t> QUAN</a:t>
                      </a:r>
                      <a:endParaRPr sz="1800"/>
                    </a:p>
                  </a:txBody>
                  <a:tcPr marT="45725" marB="45725" marR="91450" marL="91450"/>
                </a:tc>
              </a:tr>
              <a:tr h="1071500">
                <a:tc>
                  <a:txBody>
                    <a:bodyPr/>
                    <a:lstStyle/>
                    <a:p>
                      <a:pPr indent="0" lvl="0" marL="0" marR="0" rtl="0" algn="l">
                        <a:spcBef>
                          <a:spcPts val="0"/>
                        </a:spcBef>
                        <a:spcAft>
                          <a:spcPts val="0"/>
                        </a:spcAft>
                        <a:buNone/>
                      </a:pPr>
                      <a:r>
                        <a:rPr lang="en-US" sz="1800"/>
                        <a:t>Xích</a:t>
                      </a:r>
                      <a:r>
                        <a:rPr lang="en-US" sz="1800"/>
                        <a:t> Đạo và cận Xích Đạo</a:t>
                      </a:r>
                      <a:endParaRPr sz="1800"/>
                    </a:p>
                  </a:txBody>
                  <a:tcPr marT="45725" marB="45725" marR="91450" marL="91450"/>
                </a:tc>
                <a:tc>
                  <a:txBody>
                    <a:bodyPr/>
                    <a:lstStyle/>
                    <a:p>
                      <a:pPr indent="0" lvl="0" marL="0" marR="0" rtl="0" algn="l">
                        <a:spcBef>
                          <a:spcPts val="0"/>
                        </a:spcBef>
                        <a:spcAft>
                          <a:spcPts val="0"/>
                        </a:spcAft>
                        <a:buNone/>
                      </a:pPr>
                      <a:r>
                        <a:rPr lang="en-US" sz="1800"/>
                        <a:t>Quần đảo</a:t>
                      </a:r>
                      <a:r>
                        <a:rPr lang="en-US" sz="1800"/>
                        <a:t> Ăng – ti, SN Guy – an – na, ĐB La – nốt, ĐB A – Ma - Dôn</a:t>
                      </a:r>
                      <a:endParaRPr sz="1800"/>
                    </a:p>
                  </a:txBody>
                  <a:tcPr marT="45725" marB="45725" marR="91450" marL="91450"/>
                </a:tc>
                <a:tc>
                  <a:txBody>
                    <a:bodyPr/>
                    <a:lstStyle/>
                    <a:p>
                      <a:pPr indent="0" lvl="0" marL="0" marR="0" rtl="0" algn="l">
                        <a:spcBef>
                          <a:spcPts val="0"/>
                        </a:spcBef>
                        <a:spcAft>
                          <a:spcPts val="0"/>
                        </a:spcAft>
                        <a:buNone/>
                      </a:pPr>
                      <a:r>
                        <a:rPr lang="en-US" sz="1800"/>
                        <a:t>Rừng</a:t>
                      </a:r>
                      <a:r>
                        <a:rPr lang="en-US" sz="1800"/>
                        <a:t> nhiệt đới ẩm và xavan</a:t>
                      </a:r>
                      <a:endParaRPr sz="1800"/>
                    </a:p>
                  </a:txBody>
                  <a:tcPr marT="45725" marB="45725" marR="91450" marL="91450"/>
                </a:tc>
              </a:tr>
              <a:tr h="1071500">
                <a:tc>
                  <a:txBody>
                    <a:bodyPr/>
                    <a:lstStyle/>
                    <a:p>
                      <a:pPr indent="0" lvl="0" marL="0" marR="0" rtl="0" algn="l">
                        <a:spcBef>
                          <a:spcPts val="0"/>
                        </a:spcBef>
                        <a:spcAft>
                          <a:spcPts val="0"/>
                        </a:spcAft>
                        <a:buNone/>
                      </a:pPr>
                      <a:r>
                        <a:rPr lang="en-US" sz="1800"/>
                        <a:t>Nhiệt</a:t>
                      </a:r>
                      <a:r>
                        <a:rPr lang="en-US" sz="1800"/>
                        <a:t> đới</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071500">
                <a:tc>
                  <a:txBody>
                    <a:bodyPr/>
                    <a:lstStyle/>
                    <a:p>
                      <a:pPr indent="0" lvl="0" marL="0" marR="0" rtl="0" algn="l">
                        <a:spcBef>
                          <a:spcPts val="0"/>
                        </a:spcBef>
                        <a:spcAft>
                          <a:spcPts val="0"/>
                        </a:spcAft>
                        <a:buNone/>
                      </a:pPr>
                      <a:r>
                        <a:rPr lang="en-US" sz="1800"/>
                        <a:t>Cận nhiệt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51" name="Google Shape;251;p15"/>
          <p:cNvSpPr/>
          <p:nvPr/>
        </p:nvSpPr>
        <p:spPr>
          <a:xfrm>
            <a:off x="8705462" y="5355771"/>
            <a:ext cx="3125754" cy="802433"/>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 (Nam Mỹ)</a:t>
            </a:r>
            <a:endParaRPr b="1" sz="2800">
              <a:solidFill>
                <a:srgbClr val="FF0000"/>
              </a:solidFill>
              <a:latin typeface="Times New Roman"/>
              <a:ea typeface="Times New Roman"/>
              <a:cs typeface="Times New Roman"/>
              <a:sym typeface="Times New Roman"/>
            </a:endParaRPr>
          </a:p>
        </p:txBody>
      </p:sp>
      <p:sp>
        <p:nvSpPr>
          <p:cNvPr id="252" name="Google Shape;252;p15"/>
          <p:cNvSpPr/>
          <p:nvPr/>
        </p:nvSpPr>
        <p:spPr>
          <a:xfrm>
            <a:off x="2435290" y="4413380"/>
            <a:ext cx="1782147" cy="94239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Eo đất Trung Mỹ, chí tuyến Nam (Nam Mỹ)</a:t>
            </a:r>
            <a:endParaRPr sz="1800">
              <a:solidFill>
                <a:schemeClr val="dk1"/>
              </a:solidFill>
              <a:latin typeface="Times New Roman"/>
              <a:ea typeface="Times New Roman"/>
              <a:cs typeface="Times New Roman"/>
              <a:sym typeface="Times New Roman"/>
            </a:endParaRPr>
          </a:p>
        </p:txBody>
      </p:sp>
      <p:sp>
        <p:nvSpPr>
          <p:cNvPr id="253" name="Google Shape;253;p15"/>
          <p:cNvSpPr/>
          <p:nvPr/>
        </p:nvSpPr>
        <p:spPr>
          <a:xfrm>
            <a:off x="4428931" y="4413379"/>
            <a:ext cx="1782147" cy="94239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Hoang mạc, cây bụi, xavan rừng nhiệt đới ẩm</a:t>
            </a:r>
            <a:endParaRPr sz="1800">
              <a:solidFill>
                <a:schemeClr val="dk1"/>
              </a:solidFill>
              <a:latin typeface="Times New Roman"/>
              <a:ea typeface="Times New Roman"/>
              <a:cs typeface="Times New Roman"/>
              <a:sym typeface="Times New Roman"/>
            </a:endParaRPr>
          </a:p>
        </p:txBody>
      </p:sp>
      <p:sp>
        <p:nvSpPr>
          <p:cNvPr id="254" name="Google Shape;254;p15"/>
          <p:cNvSpPr/>
          <p:nvPr/>
        </p:nvSpPr>
        <p:spPr>
          <a:xfrm>
            <a:off x="2435290" y="5489509"/>
            <a:ext cx="1782147" cy="94239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Chiếm diện tích nhỏ ở phía nam (Nam Mỹ)</a:t>
            </a:r>
            <a:endParaRPr sz="1800">
              <a:solidFill>
                <a:schemeClr val="dk1"/>
              </a:solidFill>
              <a:latin typeface="Times New Roman"/>
              <a:ea typeface="Times New Roman"/>
              <a:cs typeface="Times New Roman"/>
              <a:sym typeface="Times New Roman"/>
            </a:endParaRPr>
          </a:p>
        </p:txBody>
      </p:sp>
      <p:sp>
        <p:nvSpPr>
          <p:cNvPr id="255" name="Google Shape;255;p15"/>
          <p:cNvSpPr/>
          <p:nvPr/>
        </p:nvSpPr>
        <p:spPr>
          <a:xfrm>
            <a:off x="4369837" y="5489508"/>
            <a:ext cx="2208245" cy="94239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Rừng cận nhiệt và thảo nguyên, hoang mạc và bán hoang mạc</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
        <p:nvSpPr>
          <p:cNvPr id="261" name="Google Shape;261;p16"/>
          <p:cNvSpPr/>
          <p:nvPr/>
        </p:nvSpPr>
        <p:spPr>
          <a:xfrm>
            <a:off x="-373224" y="549564"/>
            <a:ext cx="60960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2. SỰ PHÂN HÓA THEO CHIỀU BẮC - NAM</a:t>
            </a:r>
            <a:endParaRPr b="1" sz="2000">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262" name="Google Shape;262;p16"/>
          <p:cNvPicPr preferRelativeResize="0"/>
          <p:nvPr/>
        </p:nvPicPr>
        <p:blipFill rotWithShape="1">
          <a:blip r:embed="rId3">
            <a:alphaModFix/>
          </a:blip>
          <a:srcRect b="0" l="0" r="0" t="0"/>
          <a:stretch/>
        </p:blipFill>
        <p:spPr>
          <a:xfrm>
            <a:off x="6671387" y="-707452"/>
            <a:ext cx="5318449" cy="7252430"/>
          </a:xfrm>
          <a:prstGeom prst="rect">
            <a:avLst/>
          </a:prstGeom>
          <a:noFill/>
          <a:ln>
            <a:noFill/>
          </a:ln>
        </p:spPr>
      </p:pic>
      <p:graphicFrame>
        <p:nvGraphicFramePr>
          <p:cNvPr id="263" name="Google Shape;263;p16"/>
          <p:cNvGraphicFramePr/>
          <p:nvPr/>
        </p:nvGraphicFramePr>
        <p:xfrm>
          <a:off x="194906" y="1353749"/>
          <a:ext cx="3000000" cy="3000000"/>
        </p:xfrm>
        <a:graphic>
          <a:graphicData uri="http://schemas.openxmlformats.org/drawingml/2006/table">
            <a:tbl>
              <a:tblPr bandRow="1" firstRow="1">
                <a:noFill/>
                <a:tableStyleId>{FA571167-7D85-4009-9E5B-79961C458AA6}</a:tableStyleId>
              </a:tblPr>
              <a:tblGrid>
                <a:gridCol w="2087650"/>
                <a:gridCol w="1935925"/>
                <a:gridCol w="2434250"/>
              </a:tblGrid>
              <a:tr h="1071500">
                <a:tc>
                  <a:txBody>
                    <a:bodyPr/>
                    <a:lstStyle/>
                    <a:p>
                      <a:pPr indent="0" lvl="0" marL="0" marR="0" rtl="0" algn="l">
                        <a:spcBef>
                          <a:spcPts val="0"/>
                        </a:spcBef>
                        <a:spcAft>
                          <a:spcPts val="0"/>
                        </a:spcAft>
                        <a:buNone/>
                      </a:pPr>
                      <a:r>
                        <a:rPr lang="en-US" sz="1800"/>
                        <a:t>ĐỚI</a:t>
                      </a:r>
                      <a:r>
                        <a:rPr lang="en-US" sz="1800"/>
                        <a:t> KHÍ HẬU</a:t>
                      </a:r>
                      <a:endParaRPr sz="1800"/>
                    </a:p>
                  </a:txBody>
                  <a:tcPr marT="45725" marB="45725" marR="91450" marL="91450"/>
                </a:tc>
                <a:tc>
                  <a:txBody>
                    <a:bodyPr/>
                    <a:lstStyle/>
                    <a:p>
                      <a:pPr indent="0" lvl="0" marL="0" marR="0" rtl="0" algn="l">
                        <a:spcBef>
                          <a:spcPts val="0"/>
                        </a:spcBef>
                        <a:spcAft>
                          <a:spcPts val="0"/>
                        </a:spcAft>
                        <a:buNone/>
                      </a:pPr>
                      <a:r>
                        <a:rPr lang="en-US" sz="1800"/>
                        <a:t>PHÂN</a:t>
                      </a:r>
                      <a:r>
                        <a:rPr lang="en-US" sz="1800"/>
                        <a:t> BỐ</a:t>
                      </a:r>
                      <a:endParaRPr sz="1800"/>
                    </a:p>
                  </a:txBody>
                  <a:tcPr marT="45725" marB="45725" marR="91450" marL="91450"/>
                </a:tc>
                <a:tc>
                  <a:txBody>
                    <a:bodyPr/>
                    <a:lstStyle/>
                    <a:p>
                      <a:pPr indent="0" lvl="0" marL="0" marR="0" rtl="0" algn="l">
                        <a:spcBef>
                          <a:spcPts val="0"/>
                        </a:spcBef>
                        <a:spcAft>
                          <a:spcPts val="0"/>
                        </a:spcAft>
                        <a:buNone/>
                      </a:pPr>
                      <a:r>
                        <a:rPr lang="en-US" sz="1800"/>
                        <a:t>CẢNH</a:t>
                      </a:r>
                      <a:r>
                        <a:rPr lang="en-US" sz="1800"/>
                        <a:t> QUAN</a:t>
                      </a:r>
                      <a:endParaRPr sz="1800"/>
                    </a:p>
                  </a:txBody>
                  <a:tcPr marT="45725" marB="45725" marR="91450" marL="91450"/>
                </a:tc>
              </a:tr>
              <a:tr h="1071500">
                <a:tc>
                  <a:txBody>
                    <a:bodyPr/>
                    <a:lstStyle/>
                    <a:p>
                      <a:pPr indent="0" lvl="0" marL="0" marR="0" rtl="0" algn="l">
                        <a:spcBef>
                          <a:spcPts val="0"/>
                        </a:spcBef>
                        <a:spcAft>
                          <a:spcPts val="0"/>
                        </a:spcAft>
                        <a:buNone/>
                      </a:pPr>
                      <a:r>
                        <a:rPr lang="en-US" sz="1800"/>
                        <a:t>Xích</a:t>
                      </a:r>
                      <a:r>
                        <a:rPr lang="en-US" sz="1800"/>
                        <a:t> Đạo và cận Xích Đạo</a:t>
                      </a:r>
                      <a:endParaRPr sz="1800"/>
                    </a:p>
                  </a:txBody>
                  <a:tcPr marT="45725" marB="45725" marR="91450" marL="91450"/>
                </a:tc>
                <a:tc>
                  <a:txBody>
                    <a:bodyPr/>
                    <a:lstStyle/>
                    <a:p>
                      <a:pPr indent="0" lvl="0" marL="0" marR="0" rtl="0" algn="l">
                        <a:spcBef>
                          <a:spcPts val="0"/>
                        </a:spcBef>
                        <a:spcAft>
                          <a:spcPts val="0"/>
                        </a:spcAft>
                        <a:buNone/>
                      </a:pPr>
                      <a:r>
                        <a:rPr lang="en-US" sz="1800"/>
                        <a:t>Quần đảo</a:t>
                      </a:r>
                      <a:r>
                        <a:rPr lang="en-US" sz="1800"/>
                        <a:t> Ăng – ti, SN Guy – an – na, ĐB La – nốt, ĐB A – Ma - Dôn</a:t>
                      </a:r>
                      <a:endParaRPr sz="1800"/>
                    </a:p>
                  </a:txBody>
                  <a:tcPr marT="45725" marB="45725" marR="91450" marL="91450"/>
                </a:tc>
                <a:tc>
                  <a:txBody>
                    <a:bodyPr/>
                    <a:lstStyle/>
                    <a:p>
                      <a:pPr indent="0" lvl="0" marL="0" marR="0" rtl="0" algn="l">
                        <a:spcBef>
                          <a:spcPts val="0"/>
                        </a:spcBef>
                        <a:spcAft>
                          <a:spcPts val="0"/>
                        </a:spcAft>
                        <a:buNone/>
                      </a:pPr>
                      <a:r>
                        <a:rPr lang="en-US" sz="1800"/>
                        <a:t>Rừng</a:t>
                      </a:r>
                      <a:r>
                        <a:rPr lang="en-US" sz="1800"/>
                        <a:t> nhiệt đới ẩm và xavan</a:t>
                      </a:r>
                      <a:endParaRPr sz="1800"/>
                    </a:p>
                  </a:txBody>
                  <a:tcPr marT="45725" marB="45725" marR="91450" marL="91450"/>
                </a:tc>
              </a:tr>
              <a:tr h="1071500">
                <a:tc>
                  <a:txBody>
                    <a:bodyPr/>
                    <a:lstStyle/>
                    <a:p>
                      <a:pPr indent="0" lvl="0" marL="0" marR="0" rtl="0" algn="l">
                        <a:spcBef>
                          <a:spcPts val="0"/>
                        </a:spcBef>
                        <a:spcAft>
                          <a:spcPts val="0"/>
                        </a:spcAft>
                        <a:buNone/>
                      </a:pPr>
                      <a:r>
                        <a:rPr lang="en-US" sz="1800"/>
                        <a:t>Nhiệt</a:t>
                      </a:r>
                      <a:r>
                        <a:rPr lang="en-US" sz="1800"/>
                        <a:t> đới</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071500">
                <a:tc>
                  <a:txBody>
                    <a:bodyPr/>
                    <a:lstStyle/>
                    <a:p>
                      <a:pPr indent="0" lvl="0" marL="0" marR="0" rtl="0" algn="l">
                        <a:spcBef>
                          <a:spcPts val="0"/>
                        </a:spcBef>
                        <a:spcAft>
                          <a:spcPts val="0"/>
                        </a:spcAft>
                        <a:buNone/>
                      </a:pPr>
                      <a:r>
                        <a:rPr lang="en-US" sz="1800"/>
                        <a:t>Cận nhiệt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071500">
                <a:tc>
                  <a:txBody>
                    <a:bodyPr/>
                    <a:lstStyle/>
                    <a:p>
                      <a:pPr indent="0" lvl="0" marL="0" marR="0" rtl="0" algn="l">
                        <a:spcBef>
                          <a:spcPts val="0"/>
                        </a:spcBef>
                        <a:spcAft>
                          <a:spcPts val="0"/>
                        </a:spcAft>
                        <a:buNone/>
                      </a:pPr>
                      <a:r>
                        <a:rPr lang="en-US" sz="1800"/>
                        <a:t>Ôn</a:t>
                      </a:r>
                      <a:r>
                        <a:rPr lang="en-US" sz="1800"/>
                        <a:t> đới</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64" name="Google Shape;264;p16"/>
          <p:cNvSpPr/>
          <p:nvPr/>
        </p:nvSpPr>
        <p:spPr>
          <a:xfrm>
            <a:off x="8313576" y="4935893"/>
            <a:ext cx="3275044" cy="1054360"/>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  Cực nam (Nam Mỹ)</a:t>
            </a:r>
            <a:endParaRPr b="1" sz="2800">
              <a:solidFill>
                <a:srgbClr val="FF0000"/>
              </a:solidFill>
              <a:latin typeface="Times New Roman"/>
              <a:ea typeface="Times New Roman"/>
              <a:cs typeface="Times New Roman"/>
              <a:sym typeface="Times New Roman"/>
            </a:endParaRPr>
          </a:p>
        </p:txBody>
      </p:sp>
      <p:sp>
        <p:nvSpPr>
          <p:cNvPr id="265" name="Google Shape;265;p16"/>
          <p:cNvSpPr/>
          <p:nvPr/>
        </p:nvSpPr>
        <p:spPr>
          <a:xfrm>
            <a:off x="2332653" y="3648269"/>
            <a:ext cx="1884900" cy="9423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Eo đất Trung Mỹ, chí tuyến Nam (Nam Mỹ)</a:t>
            </a:r>
            <a:endParaRPr sz="1800">
              <a:solidFill>
                <a:schemeClr val="dk1"/>
              </a:solidFill>
              <a:latin typeface="Times New Roman"/>
              <a:ea typeface="Times New Roman"/>
              <a:cs typeface="Times New Roman"/>
              <a:sym typeface="Times New Roman"/>
            </a:endParaRPr>
          </a:p>
        </p:txBody>
      </p:sp>
      <p:sp>
        <p:nvSpPr>
          <p:cNvPr id="266" name="Google Shape;266;p16"/>
          <p:cNvSpPr/>
          <p:nvPr/>
        </p:nvSpPr>
        <p:spPr>
          <a:xfrm>
            <a:off x="4369837" y="3648269"/>
            <a:ext cx="2206690" cy="94239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Hoang mạc, cây bụi, xavan rừng nhiệt đới ẩm</a:t>
            </a:r>
            <a:endParaRPr sz="1800">
              <a:solidFill>
                <a:schemeClr val="dk1"/>
              </a:solidFill>
              <a:latin typeface="Times New Roman"/>
              <a:ea typeface="Times New Roman"/>
              <a:cs typeface="Times New Roman"/>
              <a:sym typeface="Times New Roman"/>
            </a:endParaRPr>
          </a:p>
        </p:txBody>
      </p:sp>
      <p:sp>
        <p:nvSpPr>
          <p:cNvPr id="267" name="Google Shape;267;p16"/>
          <p:cNvSpPr/>
          <p:nvPr/>
        </p:nvSpPr>
        <p:spPr>
          <a:xfrm>
            <a:off x="2332653" y="4696407"/>
            <a:ext cx="1884783" cy="942391"/>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Chiếm diện tích nhỏ ở phía nam (Nam Mỹ)</a:t>
            </a:r>
            <a:endParaRPr sz="1800">
              <a:solidFill>
                <a:schemeClr val="dk1"/>
              </a:solidFill>
              <a:latin typeface="Times New Roman"/>
              <a:ea typeface="Times New Roman"/>
              <a:cs typeface="Times New Roman"/>
              <a:sym typeface="Times New Roman"/>
            </a:endParaRPr>
          </a:p>
        </p:txBody>
      </p:sp>
      <p:sp>
        <p:nvSpPr>
          <p:cNvPr id="268" name="Google Shape;268;p16"/>
          <p:cNvSpPr/>
          <p:nvPr/>
        </p:nvSpPr>
        <p:spPr>
          <a:xfrm>
            <a:off x="4368282" y="4690184"/>
            <a:ext cx="2208245" cy="942391"/>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Rừng cận nhiệt và thảo nguyên, hoang mạc và bán hoang mạc</a:t>
            </a:r>
            <a:endParaRPr sz="1800">
              <a:solidFill>
                <a:schemeClr val="dk1"/>
              </a:solidFill>
              <a:latin typeface="Times New Roman"/>
              <a:ea typeface="Times New Roman"/>
              <a:cs typeface="Times New Roman"/>
              <a:sym typeface="Times New Roman"/>
            </a:endParaRPr>
          </a:p>
        </p:txBody>
      </p:sp>
      <p:sp>
        <p:nvSpPr>
          <p:cNvPr id="269" name="Google Shape;269;p16"/>
          <p:cNvSpPr/>
          <p:nvPr/>
        </p:nvSpPr>
        <p:spPr>
          <a:xfrm>
            <a:off x="2379305" y="5788086"/>
            <a:ext cx="1884783" cy="942391"/>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Phần cực nam (Nam Mỹ)</a:t>
            </a:r>
            <a:endParaRPr sz="1800">
              <a:solidFill>
                <a:schemeClr val="dk1"/>
              </a:solidFill>
              <a:latin typeface="Times New Roman"/>
              <a:ea typeface="Times New Roman"/>
              <a:cs typeface="Times New Roman"/>
              <a:sym typeface="Times New Roman"/>
            </a:endParaRPr>
          </a:p>
        </p:txBody>
      </p:sp>
      <p:sp>
        <p:nvSpPr>
          <p:cNvPr id="270" name="Google Shape;270;p16"/>
          <p:cNvSpPr/>
          <p:nvPr/>
        </p:nvSpPr>
        <p:spPr>
          <a:xfrm>
            <a:off x="4435148" y="5788085"/>
            <a:ext cx="1884783" cy="942391"/>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Rừng hỗn hợp, hoang mạc và bán hoang mạc</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7"/>
          <p:cNvSpPr/>
          <p:nvPr/>
        </p:nvSpPr>
        <p:spPr>
          <a:xfrm>
            <a:off x="1828800" y="1143000"/>
            <a:ext cx="2362200" cy="990600"/>
          </a:xfrm>
          <a:prstGeom prst="flowChartTerminator">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Calibri"/>
                <a:ea typeface="Calibri"/>
                <a:cs typeface="Calibri"/>
                <a:sym typeface="Calibri"/>
              </a:rPr>
              <a:t>Em có biết?</a:t>
            </a:r>
            <a:endParaRPr sz="3200">
              <a:solidFill>
                <a:schemeClr val="lt1"/>
              </a:solidFill>
              <a:latin typeface="Calibri"/>
              <a:ea typeface="Calibri"/>
              <a:cs typeface="Calibri"/>
              <a:sym typeface="Calibri"/>
            </a:endParaRPr>
          </a:p>
        </p:txBody>
      </p:sp>
      <p:pic>
        <p:nvPicPr>
          <p:cNvPr id="276" name="Google Shape;276;p17"/>
          <p:cNvPicPr preferRelativeResize="0"/>
          <p:nvPr/>
        </p:nvPicPr>
        <p:blipFill rotWithShape="1">
          <a:blip r:embed="rId3">
            <a:alphaModFix/>
          </a:blip>
          <a:srcRect b="0" l="0" r="0" t="0"/>
          <a:stretch/>
        </p:blipFill>
        <p:spPr>
          <a:xfrm>
            <a:off x="443345" y="2244436"/>
            <a:ext cx="11277600" cy="4343400"/>
          </a:xfrm>
          <a:prstGeom prst="rect">
            <a:avLst/>
          </a:prstGeom>
          <a:noFill/>
          <a:ln>
            <a:noFill/>
          </a:ln>
        </p:spPr>
      </p:pic>
      <p:sp>
        <p:nvSpPr>
          <p:cNvPr id="277" name="Google Shape;277;p17"/>
          <p:cNvSpPr/>
          <p:nvPr/>
        </p:nvSpPr>
        <p:spPr>
          <a:xfrm>
            <a:off x="-360948" y="563479"/>
            <a:ext cx="60960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2. SỰ PHÂN HÓA THEO CHIỀU BẮC - NAM</a:t>
            </a:r>
            <a:endParaRPr b="1" sz="2000">
              <a:solidFill>
                <a:srgbClr val="FF0000"/>
              </a:solidFill>
              <a:latin typeface="Times New Roman"/>
              <a:ea typeface="Times New Roman"/>
              <a:cs typeface="Times New Roman"/>
              <a:sym typeface="Times New Roman"/>
            </a:endParaRPr>
          </a:p>
        </p:txBody>
      </p:sp>
      <p:sp>
        <p:nvSpPr>
          <p:cNvPr id="278" name="Google Shape;278;p17"/>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8"/>
          <p:cNvSpPr/>
          <p:nvPr/>
        </p:nvSpPr>
        <p:spPr>
          <a:xfrm>
            <a:off x="1676400" y="1143000"/>
            <a:ext cx="2362200" cy="990600"/>
          </a:xfrm>
          <a:prstGeom prst="flowChartTerminator">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Calibri"/>
                <a:ea typeface="Calibri"/>
                <a:cs typeface="Calibri"/>
                <a:sym typeface="Calibri"/>
              </a:rPr>
              <a:t>Em có biết?</a:t>
            </a:r>
            <a:endParaRPr sz="3200">
              <a:solidFill>
                <a:schemeClr val="lt1"/>
              </a:solidFill>
              <a:latin typeface="Calibri"/>
              <a:ea typeface="Calibri"/>
              <a:cs typeface="Calibri"/>
              <a:sym typeface="Calibri"/>
            </a:endParaRPr>
          </a:p>
        </p:txBody>
      </p:sp>
      <p:pic>
        <p:nvPicPr>
          <p:cNvPr id="284" name="Google Shape;284;p18"/>
          <p:cNvPicPr preferRelativeResize="0"/>
          <p:nvPr/>
        </p:nvPicPr>
        <p:blipFill rotWithShape="1">
          <a:blip r:embed="rId3">
            <a:alphaModFix/>
          </a:blip>
          <a:srcRect b="0" l="0" r="0" t="0"/>
          <a:stretch/>
        </p:blipFill>
        <p:spPr>
          <a:xfrm>
            <a:off x="353291" y="2133600"/>
            <a:ext cx="11485418" cy="4419600"/>
          </a:xfrm>
          <a:prstGeom prst="rect">
            <a:avLst/>
          </a:prstGeom>
          <a:noFill/>
          <a:ln>
            <a:noFill/>
          </a:ln>
        </p:spPr>
      </p:pic>
      <p:sp>
        <p:nvSpPr>
          <p:cNvPr id="285" name="Google Shape;285;p18"/>
          <p:cNvSpPr/>
          <p:nvPr/>
        </p:nvSpPr>
        <p:spPr>
          <a:xfrm>
            <a:off x="-302467" y="536510"/>
            <a:ext cx="60960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2. SỰ PHÂN HÓA THEO CHIỀU BẮC - NAM</a:t>
            </a:r>
            <a:endParaRPr b="1" sz="2000">
              <a:solidFill>
                <a:srgbClr val="FF0000"/>
              </a:solidFill>
              <a:latin typeface="Times New Roman"/>
              <a:ea typeface="Times New Roman"/>
              <a:cs typeface="Times New Roman"/>
              <a:sym typeface="Times New Roman"/>
            </a:endParaRPr>
          </a:p>
        </p:txBody>
      </p:sp>
      <p:sp>
        <p:nvSpPr>
          <p:cNvPr id="286" name="Google Shape;286;p18"/>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9"/>
          <p:cNvSpPr/>
          <p:nvPr/>
        </p:nvSpPr>
        <p:spPr>
          <a:xfrm>
            <a:off x="1676400" y="990600"/>
            <a:ext cx="2362200" cy="990600"/>
          </a:xfrm>
          <a:prstGeom prst="flowChartTerminator">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Calibri"/>
                <a:ea typeface="Calibri"/>
                <a:cs typeface="Calibri"/>
                <a:sym typeface="Calibri"/>
              </a:rPr>
              <a:t>Em có biết?</a:t>
            </a:r>
            <a:endParaRPr sz="3200">
              <a:solidFill>
                <a:schemeClr val="lt1"/>
              </a:solidFill>
              <a:latin typeface="Calibri"/>
              <a:ea typeface="Calibri"/>
              <a:cs typeface="Calibri"/>
              <a:sym typeface="Calibri"/>
            </a:endParaRPr>
          </a:p>
        </p:txBody>
      </p:sp>
      <p:pic>
        <p:nvPicPr>
          <p:cNvPr id="292" name="Google Shape;292;p19"/>
          <p:cNvPicPr preferRelativeResize="0"/>
          <p:nvPr/>
        </p:nvPicPr>
        <p:blipFill rotWithShape="1">
          <a:blip r:embed="rId3">
            <a:alphaModFix/>
          </a:blip>
          <a:srcRect b="0" l="0" r="0" t="0"/>
          <a:stretch/>
        </p:blipFill>
        <p:spPr>
          <a:xfrm>
            <a:off x="526473" y="1981200"/>
            <a:ext cx="11388436" cy="4724400"/>
          </a:xfrm>
          <a:prstGeom prst="rect">
            <a:avLst/>
          </a:prstGeom>
          <a:noFill/>
          <a:ln>
            <a:noFill/>
          </a:ln>
        </p:spPr>
      </p:pic>
      <p:sp>
        <p:nvSpPr>
          <p:cNvPr id="293" name="Google Shape;293;p19"/>
          <p:cNvSpPr/>
          <p:nvPr/>
        </p:nvSpPr>
        <p:spPr>
          <a:xfrm>
            <a:off x="-321129" y="467717"/>
            <a:ext cx="60960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2. SỰ PHÂN HÓA THEO CHIỀU BẮC - NAM</a:t>
            </a:r>
            <a:endParaRPr b="1" sz="2000">
              <a:solidFill>
                <a:srgbClr val="FF0000"/>
              </a:solidFill>
              <a:latin typeface="Times New Roman"/>
              <a:ea typeface="Times New Roman"/>
              <a:cs typeface="Times New Roman"/>
              <a:sym typeface="Times New Roman"/>
            </a:endParaRPr>
          </a:p>
        </p:txBody>
      </p:sp>
      <p:sp>
        <p:nvSpPr>
          <p:cNvPr id="294" name="Google Shape;294;p19"/>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1812925" y="3314700"/>
            <a:ext cx="18415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02" name="Google Shape;102;p2"/>
          <p:cNvSpPr/>
          <p:nvPr/>
        </p:nvSpPr>
        <p:spPr>
          <a:xfrm>
            <a:off x="1524000" y="-6684"/>
            <a:ext cx="9144000" cy="732508"/>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i="0" lang="en-US" sz="3200" u="none" cap="none" strike="noStrike">
                <a:solidFill>
                  <a:srgbClr val="0070C0"/>
                </a:solidFill>
                <a:latin typeface="Times New Roman"/>
                <a:ea typeface="Times New Roman"/>
                <a:cs typeface="Times New Roman"/>
                <a:sym typeface="Times New Roman"/>
              </a:rPr>
              <a:t>BÀI 16:THIÊN NHIÊN TRUNG VÀ NAM MĨ</a:t>
            </a:r>
            <a:endParaRPr/>
          </a:p>
        </p:txBody>
      </p:sp>
      <p:sp>
        <p:nvSpPr>
          <p:cNvPr id="103" name="Google Shape;103;p2"/>
          <p:cNvSpPr/>
          <p:nvPr/>
        </p:nvSpPr>
        <p:spPr>
          <a:xfrm>
            <a:off x="4659313" y="3954462"/>
            <a:ext cx="5410200" cy="1074738"/>
          </a:xfrm>
          <a:prstGeom prst="roundRect">
            <a:avLst>
              <a:gd fmla="val 16667" name="adj"/>
            </a:avLst>
          </a:prstGeom>
          <a:solidFill>
            <a:srgbClr val="00B050"/>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0" lang="en-US" sz="2600" u="none" cap="none" strike="noStrike">
                <a:solidFill>
                  <a:srgbClr val="FFFFFF"/>
                </a:solidFill>
                <a:latin typeface="Times New Roman"/>
                <a:ea typeface="Times New Roman"/>
                <a:cs typeface="Times New Roman"/>
                <a:sym typeface="Times New Roman"/>
              </a:rPr>
              <a:t>Sự phân hóa theo chiều bắc - nam</a:t>
            </a:r>
            <a:endParaRPr b="1" i="0" sz="2600" u="none" cap="none" strike="noStrike">
              <a:solidFill>
                <a:srgbClr val="FFFFFF"/>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1" i="0" sz="2600" u="none" cap="none" strike="noStrike">
              <a:solidFill>
                <a:srgbClr val="FFFFFF"/>
              </a:solidFill>
              <a:latin typeface="Times New Roman"/>
              <a:ea typeface="Times New Roman"/>
              <a:cs typeface="Times New Roman"/>
              <a:sym typeface="Times New Roman"/>
            </a:endParaRPr>
          </a:p>
        </p:txBody>
      </p:sp>
      <p:sp>
        <p:nvSpPr>
          <p:cNvPr id="104" name="Google Shape;104;p2"/>
          <p:cNvSpPr/>
          <p:nvPr/>
        </p:nvSpPr>
        <p:spPr>
          <a:xfrm>
            <a:off x="4624389" y="2438400"/>
            <a:ext cx="5386387" cy="1117600"/>
          </a:xfrm>
          <a:prstGeom prst="roundRect">
            <a:avLst>
              <a:gd fmla="val 16667" name="adj"/>
            </a:avLst>
          </a:prstGeom>
          <a:solidFill>
            <a:srgbClr val="F7CAAC"/>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0" lang="en-US" sz="2600" u="none" cap="none" strike="noStrike">
                <a:solidFill>
                  <a:srgbClr val="FFFFFF"/>
                </a:solidFill>
                <a:latin typeface="Times New Roman"/>
                <a:ea typeface="Times New Roman"/>
                <a:cs typeface="Times New Roman"/>
                <a:sym typeface="Times New Roman"/>
              </a:rPr>
              <a:t> Sự phân hóa theo chiều đông - tây</a:t>
            </a:r>
            <a:endParaRPr b="1" i="0" sz="2600" u="none" cap="none" strike="noStrike">
              <a:solidFill>
                <a:srgbClr val="FFFFFF"/>
              </a:solidFill>
              <a:latin typeface="Times New Roman"/>
              <a:ea typeface="Times New Roman"/>
              <a:cs typeface="Times New Roman"/>
              <a:sym typeface="Times New Roman"/>
            </a:endParaRPr>
          </a:p>
        </p:txBody>
      </p:sp>
      <p:sp>
        <p:nvSpPr>
          <p:cNvPr id="105" name="Google Shape;105;p2"/>
          <p:cNvSpPr/>
          <p:nvPr/>
        </p:nvSpPr>
        <p:spPr>
          <a:xfrm>
            <a:off x="1500188" y="866775"/>
            <a:ext cx="5434013" cy="1219200"/>
          </a:xfrm>
          <a:custGeom>
            <a:rect b="b" l="l" r="r" t="t"/>
            <a:pathLst>
              <a:path extrusionOk="0" h="919518" w="6208084">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3000" u="none" cap="none" strike="noStrike">
              <a:solidFill>
                <a:srgbClr val="000000"/>
              </a:solidFill>
              <a:latin typeface="Calibri"/>
              <a:ea typeface="Calibri"/>
              <a:cs typeface="Calibri"/>
              <a:sym typeface="Calibri"/>
            </a:endParaRPr>
          </a:p>
        </p:txBody>
      </p:sp>
      <p:sp>
        <p:nvSpPr>
          <p:cNvPr id="106" name="Google Shape;106;p2"/>
          <p:cNvSpPr/>
          <p:nvPr/>
        </p:nvSpPr>
        <p:spPr>
          <a:xfrm>
            <a:off x="3757614" y="2438401"/>
            <a:ext cx="866775" cy="1165225"/>
          </a:xfrm>
          <a:prstGeom prst="flowChartConnector">
            <a:avLst/>
          </a:prstGeom>
          <a:solidFill>
            <a:schemeClr val="lt1"/>
          </a:solidFill>
          <a:ln cap="flat" cmpd="sng" w="12700">
            <a:solidFill>
              <a:srgbClr val="D600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500" u="none" cap="none" strike="noStrike">
                <a:solidFill>
                  <a:srgbClr val="000099"/>
                </a:solidFill>
                <a:latin typeface="Times New Roman"/>
                <a:ea typeface="Times New Roman"/>
                <a:cs typeface="Times New Roman"/>
                <a:sym typeface="Times New Roman"/>
              </a:rPr>
              <a:t>1.</a:t>
            </a:r>
            <a:endParaRPr/>
          </a:p>
        </p:txBody>
      </p:sp>
      <p:sp>
        <p:nvSpPr>
          <p:cNvPr id="107" name="Google Shape;107;p2"/>
          <p:cNvSpPr/>
          <p:nvPr/>
        </p:nvSpPr>
        <p:spPr>
          <a:xfrm>
            <a:off x="3773488" y="3938588"/>
            <a:ext cx="850900" cy="1090613"/>
          </a:xfrm>
          <a:prstGeom prst="flowChartConnector">
            <a:avLst/>
          </a:prstGeom>
          <a:solidFill>
            <a:schemeClr val="lt1"/>
          </a:solidFill>
          <a:ln cap="flat" cmpd="sng" w="12700">
            <a:solidFill>
              <a:srgbClr val="D600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500" u="none" cap="none" strike="noStrike">
                <a:solidFill>
                  <a:srgbClr val="00B050"/>
                </a:solidFill>
                <a:latin typeface="Times New Roman"/>
                <a:ea typeface="Times New Roman"/>
                <a:cs typeface="Times New Roman"/>
                <a:sym typeface="Times New Roman"/>
              </a:rPr>
              <a:t>2.</a:t>
            </a:r>
            <a:endParaRPr/>
          </a:p>
        </p:txBody>
      </p:sp>
      <p:sp>
        <p:nvSpPr>
          <p:cNvPr id="108" name="Google Shape;108;p2"/>
          <p:cNvSpPr/>
          <p:nvPr/>
        </p:nvSpPr>
        <p:spPr>
          <a:xfrm>
            <a:off x="1997076" y="2438400"/>
            <a:ext cx="1584325" cy="4038600"/>
          </a:xfrm>
          <a:prstGeom prst="hexagon">
            <a:avLst>
              <a:gd fmla="val 25000" name="adj"/>
              <a:gd fmla="val 115470" name="vf"/>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Calibri"/>
                <a:ea typeface="Calibri"/>
                <a:cs typeface="Calibri"/>
                <a:sym typeface="Calibri"/>
              </a:rPr>
              <a:t>Đặc điểm tự nhiên Trung và Nam Mỹ</a:t>
            </a:r>
            <a:endParaRPr b="1" i="0" sz="2800" u="none" cap="none" strike="noStrike">
              <a:solidFill>
                <a:srgbClr val="FFFF00"/>
              </a:solidFill>
              <a:latin typeface="Calibri"/>
              <a:ea typeface="Calibri"/>
              <a:cs typeface="Calibri"/>
              <a:sym typeface="Calibri"/>
            </a:endParaRPr>
          </a:p>
        </p:txBody>
      </p:sp>
      <p:sp>
        <p:nvSpPr>
          <p:cNvPr id="109" name="Google Shape;109;p2"/>
          <p:cNvSpPr/>
          <p:nvPr/>
        </p:nvSpPr>
        <p:spPr>
          <a:xfrm>
            <a:off x="4619625" y="5502275"/>
            <a:ext cx="5410200" cy="1074738"/>
          </a:xfrm>
          <a:prstGeom prst="roundRect">
            <a:avLst>
              <a:gd fmla="val 16667" name="adj"/>
            </a:avLst>
          </a:prstGeom>
          <a:solidFill>
            <a:srgbClr val="00B050"/>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0" lang="en-US" sz="2600" u="none" cap="none" strike="noStrike">
                <a:solidFill>
                  <a:srgbClr val="FFFFFF"/>
                </a:solidFill>
                <a:latin typeface="Times New Roman"/>
                <a:ea typeface="Times New Roman"/>
                <a:cs typeface="Times New Roman"/>
                <a:sym typeface="Times New Roman"/>
              </a:rPr>
              <a:t>Sự phân hóa theo chiều cao</a:t>
            </a:r>
            <a:endParaRPr b="1" i="0" sz="2600" u="none" cap="none" strike="noStrike">
              <a:solidFill>
                <a:srgbClr val="FFFFFF"/>
              </a:solidFill>
              <a:latin typeface="Times New Roman"/>
              <a:ea typeface="Times New Roman"/>
              <a:cs typeface="Times New Roman"/>
              <a:sym typeface="Times New Roman"/>
            </a:endParaRPr>
          </a:p>
        </p:txBody>
      </p:sp>
      <p:sp>
        <p:nvSpPr>
          <p:cNvPr id="110" name="Google Shape;110;p2"/>
          <p:cNvSpPr/>
          <p:nvPr/>
        </p:nvSpPr>
        <p:spPr>
          <a:xfrm>
            <a:off x="3733800" y="5486401"/>
            <a:ext cx="850900" cy="1090613"/>
          </a:xfrm>
          <a:prstGeom prst="flowChartConnector">
            <a:avLst/>
          </a:prstGeom>
          <a:solidFill>
            <a:schemeClr val="lt1"/>
          </a:solidFill>
          <a:ln cap="flat" cmpd="sng" w="12700">
            <a:solidFill>
              <a:srgbClr val="D600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500" u="none" cap="none" strike="noStrike">
                <a:solidFill>
                  <a:srgbClr val="00B050"/>
                </a:solidFill>
                <a:latin typeface="Times New Roman"/>
                <a:ea typeface="Times New Roman"/>
                <a:cs typeface="Times New Roman"/>
                <a:sym typeface="Times New Roman"/>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0"/>
          <p:cNvSpPr/>
          <p:nvPr/>
        </p:nvSpPr>
        <p:spPr>
          <a:xfrm>
            <a:off x="116754" y="693892"/>
            <a:ext cx="6910137"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Times New Roman"/>
                <a:ea typeface="Times New Roman"/>
                <a:cs typeface="Times New Roman"/>
                <a:sym typeface="Times New Roman"/>
              </a:rPr>
              <a:t>3. SỰ PHÂN HÓA THEO CHIỀU CAO</a:t>
            </a:r>
            <a:endParaRPr b="1" sz="2400">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300" name="Google Shape;300;p20"/>
          <p:cNvPicPr preferRelativeResize="0"/>
          <p:nvPr/>
        </p:nvPicPr>
        <p:blipFill rotWithShape="1">
          <a:blip r:embed="rId3">
            <a:alphaModFix/>
          </a:blip>
          <a:srcRect b="0" l="0" r="0" t="0"/>
          <a:stretch/>
        </p:blipFill>
        <p:spPr>
          <a:xfrm>
            <a:off x="7026891" y="1319464"/>
            <a:ext cx="4667804" cy="5715000"/>
          </a:xfrm>
          <a:prstGeom prst="rect">
            <a:avLst/>
          </a:prstGeom>
          <a:noFill/>
          <a:ln>
            <a:noFill/>
          </a:ln>
        </p:spPr>
      </p:pic>
      <p:pic>
        <p:nvPicPr>
          <p:cNvPr id="301" name="Google Shape;301;p20"/>
          <p:cNvPicPr preferRelativeResize="0"/>
          <p:nvPr/>
        </p:nvPicPr>
        <p:blipFill rotWithShape="1">
          <a:blip r:embed="rId4">
            <a:alphaModFix/>
          </a:blip>
          <a:srcRect b="0" l="0" r="0" t="0"/>
          <a:stretch/>
        </p:blipFill>
        <p:spPr>
          <a:xfrm>
            <a:off x="285070" y="2971800"/>
            <a:ext cx="6573504" cy="3886200"/>
          </a:xfrm>
          <a:prstGeom prst="rect">
            <a:avLst/>
          </a:prstGeom>
          <a:noFill/>
          <a:ln>
            <a:noFill/>
          </a:ln>
        </p:spPr>
      </p:pic>
      <p:sp>
        <p:nvSpPr>
          <p:cNvPr id="302" name="Google Shape;302;p20"/>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
        <p:nvSpPr>
          <p:cNvPr id="303" name="Google Shape;303;p20"/>
          <p:cNvSpPr/>
          <p:nvPr/>
        </p:nvSpPr>
        <p:spPr>
          <a:xfrm>
            <a:off x="236620" y="1459834"/>
            <a:ext cx="5963653" cy="1524000"/>
          </a:xfrm>
          <a:prstGeom prst="flowChartAlternateProcess">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rgbClr val="FF0000"/>
              </a:buClr>
              <a:buSzPts val="2800"/>
              <a:buFont typeface="Times New Roman"/>
              <a:buChar char="-"/>
            </a:pPr>
            <a:r>
              <a:rPr lang="en-US" sz="2800">
                <a:solidFill>
                  <a:srgbClr val="FF0000"/>
                </a:solidFill>
                <a:latin typeface="Times New Roman"/>
                <a:ea typeface="Times New Roman"/>
                <a:cs typeface="Times New Roman"/>
                <a:sym typeface="Times New Roman"/>
              </a:rPr>
              <a:t>Họat động nhóm</a:t>
            </a:r>
            <a:endParaRPr sz="2800">
              <a:solidFill>
                <a:srgbClr val="FF0000"/>
              </a:solidFill>
              <a:latin typeface="Times New Roman"/>
              <a:ea typeface="Times New Roman"/>
              <a:cs typeface="Times New Roman"/>
              <a:sym typeface="Times New Roman"/>
            </a:endParaRPr>
          </a:p>
          <a:p>
            <a:pPr indent="-285750" lvl="0" marL="285750" marR="0" rtl="0" algn="l">
              <a:spcBef>
                <a:spcPts val="0"/>
              </a:spcBef>
              <a:spcAft>
                <a:spcPts val="0"/>
              </a:spcAft>
              <a:buClr>
                <a:srgbClr val="FF0000"/>
              </a:buClr>
              <a:buSzPts val="2800"/>
              <a:buFont typeface="Times New Roman"/>
              <a:buChar char="-"/>
            </a:pPr>
            <a:r>
              <a:rPr lang="en-US" sz="2800">
                <a:solidFill>
                  <a:srgbClr val="FF0000"/>
                </a:solidFill>
                <a:latin typeface="Times New Roman"/>
                <a:ea typeface="Times New Roman"/>
                <a:cs typeface="Times New Roman"/>
                <a:sym typeface="Times New Roman"/>
              </a:rPr>
              <a:t>Hoàn thành thông tin theo PHT 2</a:t>
            </a:r>
            <a:endParaRPr sz="2800">
              <a:solidFill>
                <a:srgbClr val="FF0000"/>
              </a:solidFill>
              <a:latin typeface="Times New Roman"/>
              <a:ea typeface="Times New Roman"/>
              <a:cs typeface="Times New Roman"/>
              <a:sym typeface="Times New Roman"/>
            </a:endParaRPr>
          </a:p>
          <a:p>
            <a:pPr indent="-285750" lvl="0" marL="285750" marR="0" rtl="0" algn="l">
              <a:spcBef>
                <a:spcPts val="0"/>
              </a:spcBef>
              <a:spcAft>
                <a:spcPts val="0"/>
              </a:spcAft>
              <a:buClr>
                <a:srgbClr val="FF0000"/>
              </a:buClr>
              <a:buSzPts val="2800"/>
              <a:buFont typeface="Times New Roman"/>
              <a:buChar char="-"/>
            </a:pPr>
            <a:r>
              <a:rPr lang="en-US" sz="2800">
                <a:solidFill>
                  <a:srgbClr val="FF0000"/>
                </a:solidFill>
                <a:latin typeface="Times New Roman"/>
                <a:ea typeface="Times New Roman"/>
                <a:cs typeface="Times New Roman"/>
                <a:sym typeface="Times New Roman"/>
              </a:rPr>
              <a:t>Thời gian: 5 phút</a:t>
            </a:r>
            <a:endParaRPr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1"/>
          <p:cNvSpPr/>
          <p:nvPr/>
        </p:nvSpPr>
        <p:spPr>
          <a:xfrm>
            <a:off x="180109" y="0"/>
            <a:ext cx="11693236" cy="838200"/>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0000"/>
                </a:solidFill>
                <a:latin typeface="Times New Roman"/>
                <a:ea typeface="Times New Roman"/>
                <a:cs typeface="Times New Roman"/>
                <a:sym typeface="Times New Roman"/>
              </a:rPr>
              <a:t>3,  PHÂN HÓA TỰ NHIÊN THEO CHIỀU CAO</a:t>
            </a:r>
            <a:endParaRPr sz="3200">
              <a:solidFill>
                <a:srgbClr val="FF0000"/>
              </a:solidFill>
              <a:latin typeface="Times New Roman"/>
              <a:ea typeface="Times New Roman"/>
              <a:cs typeface="Times New Roman"/>
              <a:sym typeface="Times New Roman"/>
            </a:endParaRPr>
          </a:p>
        </p:txBody>
      </p:sp>
      <p:pic>
        <p:nvPicPr>
          <p:cNvPr id="309" name="Google Shape;309;p21"/>
          <p:cNvPicPr preferRelativeResize="0"/>
          <p:nvPr/>
        </p:nvPicPr>
        <p:blipFill rotWithShape="1">
          <a:blip r:embed="rId3">
            <a:alphaModFix/>
          </a:blip>
          <a:srcRect b="0" l="0" r="0" t="0"/>
          <a:stretch/>
        </p:blipFill>
        <p:spPr>
          <a:xfrm>
            <a:off x="249382" y="838200"/>
            <a:ext cx="11693236" cy="6019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2"/>
          <p:cNvSpPr/>
          <p:nvPr/>
        </p:nvSpPr>
        <p:spPr>
          <a:xfrm>
            <a:off x="1524000" y="22225"/>
            <a:ext cx="9144000" cy="93371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1" lang="en-US" sz="2100">
                <a:solidFill>
                  <a:srgbClr val="0000FF"/>
                </a:solidFill>
                <a:latin typeface="Times New Roman"/>
                <a:ea typeface="Times New Roman"/>
                <a:cs typeface="Times New Roman"/>
                <a:sym typeface="Times New Roman"/>
              </a:rPr>
              <a:t>SỰ PHÂN HÓA CỦA THẢM THỰC VẬT </a:t>
            </a:r>
            <a:endParaRPr/>
          </a:p>
          <a:p>
            <a:pPr indent="0" lvl="0" marL="0" marR="0" rtl="0" algn="l">
              <a:lnSpc>
                <a:spcPct val="105000"/>
              </a:lnSpc>
              <a:spcBef>
                <a:spcPts val="1100"/>
              </a:spcBef>
              <a:spcAft>
                <a:spcPts val="0"/>
              </a:spcAft>
              <a:buNone/>
            </a:pPr>
            <a:r>
              <a:rPr b="1" lang="en-US" sz="2200">
                <a:solidFill>
                  <a:srgbClr val="0000FF"/>
                </a:solidFill>
                <a:latin typeface="Times New Roman"/>
                <a:ea typeface="Times New Roman"/>
                <a:cs typeface="Times New Roman"/>
                <a:sym typeface="Times New Roman"/>
              </a:rPr>
              <a:t>                                  Ở SƯỜN ĐÔNG VÀ SƯỜN TÂY CỦA DÃY AN-ĐET.</a:t>
            </a:r>
            <a:endParaRPr/>
          </a:p>
        </p:txBody>
      </p:sp>
      <p:grpSp>
        <p:nvGrpSpPr>
          <p:cNvPr id="315" name="Google Shape;315;p22"/>
          <p:cNvGrpSpPr/>
          <p:nvPr/>
        </p:nvGrpSpPr>
        <p:grpSpPr>
          <a:xfrm>
            <a:off x="4267200" y="1651000"/>
            <a:ext cx="3568700" cy="5041900"/>
            <a:chOff x="132" y="756"/>
            <a:chExt cx="2592" cy="3324"/>
          </a:xfrm>
        </p:grpSpPr>
        <p:pic>
          <p:nvPicPr>
            <p:cNvPr descr="ban do 1" id="316" name="Google Shape;316;p22"/>
            <p:cNvPicPr preferRelativeResize="0"/>
            <p:nvPr/>
          </p:nvPicPr>
          <p:blipFill rotWithShape="1">
            <a:blip r:embed="rId4">
              <a:alphaModFix/>
            </a:blip>
            <a:srcRect b="0" l="0" r="0" t="0"/>
            <a:stretch/>
          </p:blipFill>
          <p:spPr>
            <a:xfrm>
              <a:off x="135" y="756"/>
              <a:ext cx="2550" cy="2998"/>
            </a:xfrm>
            <a:prstGeom prst="rect">
              <a:avLst/>
            </a:prstGeom>
            <a:noFill/>
            <a:ln cap="flat" cmpd="sng" w="28575">
              <a:solidFill>
                <a:srgbClr val="000000"/>
              </a:solidFill>
              <a:prstDash val="solid"/>
              <a:miter lim="800000"/>
              <a:headEnd len="sm" w="sm" type="none"/>
              <a:tailEnd len="sm" w="sm" type="none"/>
            </a:ln>
          </p:spPr>
        </p:pic>
        <p:sp>
          <p:nvSpPr>
            <p:cNvPr id="317" name="Google Shape;317;p22"/>
            <p:cNvSpPr/>
            <p:nvPr/>
          </p:nvSpPr>
          <p:spPr>
            <a:xfrm>
              <a:off x="132" y="3744"/>
              <a:ext cx="2592" cy="336"/>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Times New Roman"/>
                  <a:ea typeface="Times New Roman"/>
                  <a:cs typeface="Times New Roman"/>
                  <a:sym typeface="Times New Roman"/>
                </a:rPr>
                <a:t>Hình 16.3-L­îc ®å tù nhiên Trung và Nam Mĩ</a:t>
              </a:r>
              <a:r>
                <a:rPr b="1" lang="en-US" sz="1400">
                  <a:solidFill>
                    <a:schemeClr val="dk1"/>
                  </a:solidFill>
                  <a:latin typeface="Helvetica Neue"/>
                  <a:ea typeface="Helvetica Neue"/>
                  <a:cs typeface="Helvetica Neue"/>
                  <a:sym typeface="Helvetica Neue"/>
                </a:rPr>
                <a:t> </a:t>
              </a:r>
              <a:endParaRPr/>
            </a:p>
          </p:txBody>
        </p:sp>
      </p:grpSp>
      <p:graphicFrame>
        <p:nvGraphicFramePr>
          <p:cNvPr id="318" name="Google Shape;318;p22"/>
          <p:cNvGraphicFramePr/>
          <p:nvPr/>
        </p:nvGraphicFramePr>
        <p:xfrm>
          <a:off x="1549400" y="2366963"/>
          <a:ext cx="2667000" cy="3257550"/>
        </p:xfrm>
        <a:graphic>
          <a:graphicData uri="http://schemas.openxmlformats.org/presentationml/2006/ole">
            <mc:AlternateContent>
              <mc:Choice Requires="v">
                <p:oleObj r:id="rId5" imgH="3257550" imgW="2667000" progId="Paint.Picture" spid="_x0000_s1">
                  <p:embed/>
                </p:oleObj>
              </mc:Choice>
              <mc:Fallback>
                <p:oleObj r:id="rId6" imgH="3257550" imgW="2667000" progId="Paint.Picture">
                  <p:embed/>
                  <p:pic>
                    <p:nvPicPr>
                      <p:cNvPr id="318" name="Google Shape;318;p22"/>
                      <p:cNvPicPr preferRelativeResize="0"/>
                      <p:nvPr/>
                    </p:nvPicPr>
                    <p:blipFill rotWithShape="1">
                      <a:blip r:embed="rId7">
                        <a:alphaModFix/>
                      </a:blip>
                      <a:srcRect b="0" l="0" r="61685" t="0"/>
                      <a:stretch/>
                    </p:blipFill>
                    <p:spPr>
                      <a:xfrm>
                        <a:off x="1549400" y="2366963"/>
                        <a:ext cx="2667000" cy="3257550"/>
                      </a:xfrm>
                      <a:prstGeom prst="rect">
                        <a:avLst/>
                      </a:prstGeom>
                      <a:noFill/>
                      <a:ln>
                        <a:noFill/>
                      </a:ln>
                    </p:spPr>
                  </p:pic>
                </p:oleObj>
              </mc:Fallback>
            </mc:AlternateContent>
          </a:graphicData>
        </a:graphic>
      </p:graphicFrame>
      <p:graphicFrame>
        <p:nvGraphicFramePr>
          <p:cNvPr id="319" name="Google Shape;319;p22"/>
          <p:cNvGraphicFramePr/>
          <p:nvPr/>
        </p:nvGraphicFramePr>
        <p:xfrm>
          <a:off x="7835900" y="2239963"/>
          <a:ext cx="2832100" cy="3308350"/>
        </p:xfrm>
        <a:graphic>
          <a:graphicData uri="http://schemas.openxmlformats.org/presentationml/2006/ole">
            <mc:AlternateContent>
              <mc:Choice Requires="v">
                <p:oleObj r:id="rId8" imgH="3308350" imgW="2832100" progId="Paint.Picture" spid="_x0000_s2">
                  <p:embed/>
                </p:oleObj>
              </mc:Choice>
              <mc:Fallback>
                <p:oleObj r:id="rId9" imgH="3308350" imgW="2832100" progId="Paint.Picture">
                  <p:embed/>
                  <p:pic>
                    <p:nvPicPr>
                      <p:cNvPr id="319" name="Google Shape;319;p22"/>
                      <p:cNvPicPr preferRelativeResize="0"/>
                      <p:nvPr/>
                    </p:nvPicPr>
                    <p:blipFill rotWithShape="1">
                      <a:blip r:embed="rId7">
                        <a:alphaModFix/>
                      </a:blip>
                      <a:srcRect b="1885" l="39166" r="0" t="0"/>
                      <a:stretch/>
                    </p:blipFill>
                    <p:spPr>
                      <a:xfrm>
                        <a:off x="7835900" y="2239963"/>
                        <a:ext cx="2832100" cy="3308350"/>
                      </a:xfrm>
                      <a:prstGeom prst="rect">
                        <a:avLst/>
                      </a:prstGeom>
                      <a:noFill/>
                      <a:ln>
                        <a:noFill/>
                      </a:ln>
                    </p:spPr>
                  </p:pic>
                </p:oleObj>
              </mc:Fallback>
            </mc:AlternateContent>
          </a:graphicData>
        </a:graphic>
      </p:graphicFrame>
      <p:sp>
        <p:nvSpPr>
          <p:cNvPr id="320" name="Google Shape;320;p22"/>
          <p:cNvSpPr txBox="1"/>
          <p:nvPr/>
        </p:nvSpPr>
        <p:spPr>
          <a:xfrm>
            <a:off x="1612900" y="5562600"/>
            <a:ext cx="2540000" cy="915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Hình 16.3-Sơ đồ sườn tây An-đét qua lãnh thổ Pê-ru</a:t>
            </a:r>
            <a:endParaRPr b="1" sz="1800">
              <a:solidFill>
                <a:schemeClr val="dk1"/>
              </a:solidFill>
              <a:latin typeface="Times New Roman"/>
              <a:ea typeface="Times New Roman"/>
              <a:cs typeface="Times New Roman"/>
              <a:sym typeface="Times New Roman"/>
            </a:endParaRPr>
          </a:p>
        </p:txBody>
      </p:sp>
      <p:sp>
        <p:nvSpPr>
          <p:cNvPr id="321" name="Google Shape;321;p22"/>
          <p:cNvSpPr txBox="1"/>
          <p:nvPr/>
        </p:nvSpPr>
        <p:spPr>
          <a:xfrm>
            <a:off x="7823200" y="5664200"/>
            <a:ext cx="28448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Hình 16.3-Sơ đồ sườn đông An-đét qua lãnh thổ Pê-ru</a:t>
            </a:r>
            <a:endParaRPr b="1" sz="1800">
              <a:solidFill>
                <a:schemeClr val="dk1"/>
              </a:solidFill>
              <a:latin typeface="Times New Roman"/>
              <a:ea typeface="Times New Roman"/>
              <a:cs typeface="Times New Roman"/>
              <a:sym typeface="Times New Roman"/>
            </a:endParaRPr>
          </a:p>
        </p:txBody>
      </p:sp>
      <p:sp>
        <p:nvSpPr>
          <p:cNvPr id="322" name="Google Shape;322;p22"/>
          <p:cNvSpPr/>
          <p:nvPr/>
        </p:nvSpPr>
        <p:spPr>
          <a:xfrm>
            <a:off x="2001839" y="1576388"/>
            <a:ext cx="1868487" cy="831850"/>
          </a:xfrm>
          <a:prstGeom prst="wedgeRectCallout">
            <a:avLst>
              <a:gd fmla="val 172005" name="adj1"/>
              <a:gd fmla="val 220611" name="adj2"/>
            </a:avLst>
          </a:prstGeom>
          <a:solidFill>
            <a:srgbClr val="FF00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00FF"/>
                </a:solidFill>
                <a:latin typeface="Times New Roman"/>
                <a:ea typeface="Times New Roman"/>
                <a:cs typeface="Times New Roman"/>
                <a:sym typeface="Times New Roman"/>
              </a:rPr>
              <a:t>S</a:t>
            </a:r>
            <a:r>
              <a:rPr b="1" lang="en-US" sz="1800">
                <a:solidFill>
                  <a:srgbClr val="0000FF"/>
                </a:solidFill>
                <a:latin typeface="Arial"/>
                <a:ea typeface="Arial"/>
                <a:cs typeface="Arial"/>
                <a:sym typeface="Arial"/>
              </a:rPr>
              <a:t>ườn </a:t>
            </a:r>
            <a:r>
              <a:rPr b="1" lang="en-US" sz="2400">
                <a:solidFill>
                  <a:srgbClr val="0000FF"/>
                </a:solidFill>
                <a:latin typeface="Times New Roman"/>
                <a:ea typeface="Times New Roman"/>
                <a:cs typeface="Times New Roman"/>
                <a:sym typeface="Times New Roman"/>
              </a:rPr>
              <a:t>Tây An-đét</a:t>
            </a:r>
            <a:endParaRPr/>
          </a:p>
        </p:txBody>
      </p:sp>
      <p:sp>
        <p:nvSpPr>
          <p:cNvPr id="323" name="Google Shape;323;p22"/>
          <p:cNvSpPr/>
          <p:nvPr/>
        </p:nvSpPr>
        <p:spPr>
          <a:xfrm>
            <a:off x="8482014" y="1620838"/>
            <a:ext cx="1868487" cy="831850"/>
          </a:xfrm>
          <a:prstGeom prst="wedgeRectCallout">
            <a:avLst>
              <a:gd fmla="val -158750" name="adj1"/>
              <a:gd fmla="val 216412" name="adj2"/>
            </a:avLst>
          </a:prstGeom>
          <a:solidFill>
            <a:srgbClr val="FF00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00FF"/>
                </a:solidFill>
                <a:latin typeface="Times New Roman"/>
                <a:ea typeface="Times New Roman"/>
                <a:cs typeface="Times New Roman"/>
                <a:sym typeface="Times New Roman"/>
              </a:rPr>
              <a:t>S</a:t>
            </a:r>
            <a:r>
              <a:rPr b="1" lang="en-US" sz="1800">
                <a:solidFill>
                  <a:srgbClr val="0000FF"/>
                </a:solidFill>
                <a:latin typeface="Arial"/>
                <a:ea typeface="Arial"/>
                <a:cs typeface="Arial"/>
                <a:sym typeface="Arial"/>
              </a:rPr>
              <a:t>ườn </a:t>
            </a:r>
            <a:r>
              <a:rPr b="1" lang="en-US" sz="2400">
                <a:solidFill>
                  <a:srgbClr val="0000FF"/>
                </a:solidFill>
                <a:latin typeface="Times New Roman"/>
                <a:ea typeface="Times New Roman"/>
                <a:cs typeface="Times New Roman"/>
                <a:sym typeface="Times New Roman"/>
              </a:rPr>
              <a:t>Đông An-đét</a:t>
            </a:r>
            <a:endParaRPr/>
          </a:p>
        </p:txBody>
      </p:sp>
      <p:sp>
        <p:nvSpPr>
          <p:cNvPr id="324" name="Google Shape;324;p22"/>
          <p:cNvSpPr txBox="1"/>
          <p:nvPr/>
        </p:nvSpPr>
        <p:spPr>
          <a:xfrm>
            <a:off x="2589213" y="4976814"/>
            <a:ext cx="1598612"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FF"/>
                </a:solidFill>
                <a:latin typeface="Times New Roman"/>
                <a:ea typeface="Times New Roman"/>
                <a:cs typeface="Times New Roman"/>
                <a:sym typeface="Times New Roman"/>
              </a:rPr>
              <a:t>Thực vật nửa hoang mạc</a:t>
            </a:r>
            <a:endParaRPr sz="1600">
              <a:solidFill>
                <a:srgbClr val="0000FF"/>
              </a:solidFill>
              <a:latin typeface="Times New Roman"/>
              <a:ea typeface="Times New Roman"/>
              <a:cs typeface="Times New Roman"/>
              <a:sym typeface="Times New Roman"/>
            </a:endParaRPr>
          </a:p>
        </p:txBody>
      </p:sp>
      <p:sp>
        <p:nvSpPr>
          <p:cNvPr id="325" name="Google Shape;325;p22"/>
          <p:cNvSpPr txBox="1"/>
          <p:nvPr/>
        </p:nvSpPr>
        <p:spPr>
          <a:xfrm>
            <a:off x="2938464" y="4478338"/>
            <a:ext cx="11699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Cây bụi xương rồng</a:t>
            </a:r>
            <a:endParaRPr sz="1400">
              <a:solidFill>
                <a:srgbClr val="0000FF"/>
              </a:solidFill>
              <a:latin typeface="Times New Roman"/>
              <a:ea typeface="Times New Roman"/>
              <a:cs typeface="Times New Roman"/>
              <a:sym typeface="Times New Roman"/>
            </a:endParaRPr>
          </a:p>
        </p:txBody>
      </p:sp>
      <p:sp>
        <p:nvSpPr>
          <p:cNvPr id="326" name="Google Shape;326;p22"/>
          <p:cNvSpPr txBox="1"/>
          <p:nvPr/>
        </p:nvSpPr>
        <p:spPr>
          <a:xfrm>
            <a:off x="3363914" y="3940175"/>
            <a:ext cx="101123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Đồng cỏ cây bụi</a:t>
            </a:r>
            <a:endParaRPr sz="1400">
              <a:solidFill>
                <a:srgbClr val="0000FF"/>
              </a:solidFill>
              <a:latin typeface="Times New Roman"/>
              <a:ea typeface="Times New Roman"/>
              <a:cs typeface="Times New Roman"/>
              <a:sym typeface="Times New Roman"/>
            </a:endParaRPr>
          </a:p>
        </p:txBody>
      </p:sp>
      <p:sp>
        <p:nvSpPr>
          <p:cNvPr id="327" name="Google Shape;327;p22"/>
          <p:cNvSpPr txBox="1"/>
          <p:nvPr/>
        </p:nvSpPr>
        <p:spPr>
          <a:xfrm>
            <a:off x="3522663" y="3444875"/>
            <a:ext cx="86201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Đồng cỏ núi cao</a:t>
            </a:r>
            <a:endParaRPr/>
          </a:p>
        </p:txBody>
      </p:sp>
      <p:sp>
        <p:nvSpPr>
          <p:cNvPr id="328" name="Google Shape;328;p22"/>
          <p:cNvSpPr txBox="1"/>
          <p:nvPr/>
        </p:nvSpPr>
        <p:spPr>
          <a:xfrm>
            <a:off x="7700963" y="3190875"/>
            <a:ext cx="88741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Đồng cỏ núi cao</a:t>
            </a:r>
            <a:endParaRPr/>
          </a:p>
        </p:txBody>
      </p:sp>
      <p:sp>
        <p:nvSpPr>
          <p:cNvPr id="329" name="Google Shape;329;p22"/>
          <p:cNvSpPr txBox="1"/>
          <p:nvPr/>
        </p:nvSpPr>
        <p:spPr>
          <a:xfrm>
            <a:off x="7802563" y="3787775"/>
            <a:ext cx="823912"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00FF"/>
                </a:solidFill>
                <a:latin typeface="Times New Roman"/>
                <a:ea typeface="Times New Roman"/>
                <a:cs typeface="Times New Roman"/>
                <a:sym typeface="Times New Roman"/>
              </a:rPr>
              <a:t>Đồng cỏ</a:t>
            </a:r>
            <a:endParaRPr/>
          </a:p>
        </p:txBody>
      </p:sp>
      <p:sp>
        <p:nvSpPr>
          <p:cNvPr id="330" name="Google Shape;330;p22"/>
          <p:cNvSpPr txBox="1"/>
          <p:nvPr/>
        </p:nvSpPr>
        <p:spPr>
          <a:xfrm>
            <a:off x="7772400" y="5156200"/>
            <a:ext cx="1955800"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00FF"/>
                </a:solidFill>
                <a:latin typeface="Arial"/>
                <a:ea typeface="Arial"/>
                <a:cs typeface="Arial"/>
                <a:sym typeface="Arial"/>
              </a:rPr>
              <a:t>Rừng nhiệt đới</a:t>
            </a:r>
            <a:endParaRPr/>
          </a:p>
        </p:txBody>
      </p:sp>
      <p:sp>
        <p:nvSpPr>
          <p:cNvPr id="331" name="Google Shape;331;p22"/>
          <p:cNvSpPr/>
          <p:nvPr/>
        </p:nvSpPr>
        <p:spPr>
          <a:xfrm>
            <a:off x="7712075" y="4821238"/>
            <a:ext cx="1296988"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00FF"/>
                </a:solidFill>
                <a:latin typeface="Arial"/>
                <a:ea typeface="Arial"/>
                <a:cs typeface="Arial"/>
                <a:sym typeface="Arial"/>
              </a:rPr>
              <a:t>Rừng lá rộng</a:t>
            </a:r>
            <a:endParaRPr/>
          </a:p>
        </p:txBody>
      </p:sp>
      <p:sp>
        <p:nvSpPr>
          <p:cNvPr id="332" name="Google Shape;332;p22"/>
          <p:cNvSpPr txBox="1"/>
          <p:nvPr/>
        </p:nvSpPr>
        <p:spPr>
          <a:xfrm>
            <a:off x="7797800" y="4318000"/>
            <a:ext cx="11303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Arial"/>
                <a:ea typeface="Arial"/>
                <a:cs typeface="Arial"/>
                <a:sym typeface="Arial"/>
              </a:rPr>
              <a:t>Rừng lá kim</a:t>
            </a:r>
            <a:endParaRPr/>
          </a:p>
        </p:txBody>
      </p:sp>
      <p:sp>
        <p:nvSpPr>
          <p:cNvPr id="333" name="Google Shape;333;p22"/>
          <p:cNvSpPr/>
          <p:nvPr/>
        </p:nvSpPr>
        <p:spPr>
          <a:xfrm>
            <a:off x="5988050" y="3009901"/>
            <a:ext cx="520700" cy="1082675"/>
          </a:xfrm>
          <a:custGeom>
            <a:rect b="b" l="l" r="r" t="t"/>
            <a:pathLst>
              <a:path extrusionOk="0" h="618" w="355">
                <a:moveTo>
                  <a:pt x="95" y="78"/>
                </a:moveTo>
                <a:cubicBezTo>
                  <a:pt x="116" y="72"/>
                  <a:pt x="132" y="0"/>
                  <a:pt x="159" y="5"/>
                </a:cubicBezTo>
                <a:cubicBezTo>
                  <a:pt x="186" y="10"/>
                  <a:pt x="228" y="89"/>
                  <a:pt x="260" y="106"/>
                </a:cubicBezTo>
                <a:cubicBezTo>
                  <a:pt x="292" y="123"/>
                  <a:pt x="347" y="85"/>
                  <a:pt x="351" y="106"/>
                </a:cubicBezTo>
                <a:cubicBezTo>
                  <a:pt x="355" y="127"/>
                  <a:pt x="293" y="202"/>
                  <a:pt x="287" y="234"/>
                </a:cubicBezTo>
                <a:cubicBezTo>
                  <a:pt x="281" y="266"/>
                  <a:pt x="321" y="283"/>
                  <a:pt x="315" y="298"/>
                </a:cubicBezTo>
                <a:cubicBezTo>
                  <a:pt x="309" y="313"/>
                  <a:pt x="260" y="299"/>
                  <a:pt x="251" y="325"/>
                </a:cubicBezTo>
                <a:cubicBezTo>
                  <a:pt x="242" y="351"/>
                  <a:pt x="249" y="415"/>
                  <a:pt x="260" y="453"/>
                </a:cubicBezTo>
                <a:cubicBezTo>
                  <a:pt x="271" y="491"/>
                  <a:pt x="315" y="527"/>
                  <a:pt x="315" y="554"/>
                </a:cubicBezTo>
                <a:cubicBezTo>
                  <a:pt x="315" y="581"/>
                  <a:pt x="280" y="618"/>
                  <a:pt x="260" y="618"/>
                </a:cubicBezTo>
                <a:cubicBezTo>
                  <a:pt x="240" y="618"/>
                  <a:pt x="217" y="575"/>
                  <a:pt x="196" y="554"/>
                </a:cubicBezTo>
                <a:cubicBezTo>
                  <a:pt x="175" y="533"/>
                  <a:pt x="149" y="511"/>
                  <a:pt x="132" y="490"/>
                </a:cubicBezTo>
                <a:cubicBezTo>
                  <a:pt x="115" y="469"/>
                  <a:pt x="107" y="452"/>
                  <a:pt x="95" y="426"/>
                </a:cubicBezTo>
                <a:cubicBezTo>
                  <a:pt x="83" y="400"/>
                  <a:pt x="70" y="361"/>
                  <a:pt x="59" y="334"/>
                </a:cubicBezTo>
                <a:cubicBezTo>
                  <a:pt x="48" y="307"/>
                  <a:pt x="40" y="284"/>
                  <a:pt x="31" y="261"/>
                </a:cubicBezTo>
                <a:cubicBezTo>
                  <a:pt x="22" y="238"/>
                  <a:pt x="8" y="217"/>
                  <a:pt x="4" y="197"/>
                </a:cubicBezTo>
                <a:cubicBezTo>
                  <a:pt x="0" y="177"/>
                  <a:pt x="0" y="168"/>
                  <a:pt x="4" y="142"/>
                </a:cubicBezTo>
                <a:cubicBezTo>
                  <a:pt x="8" y="116"/>
                  <a:pt x="16" y="54"/>
                  <a:pt x="31" y="42"/>
                </a:cubicBezTo>
                <a:cubicBezTo>
                  <a:pt x="46" y="30"/>
                  <a:pt x="74" y="84"/>
                  <a:pt x="95" y="78"/>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xit" presetID="10" presetSubtype="0">
                                  <p:stCondLst>
                                    <p:cond delay="0"/>
                                  </p:stCondLst>
                                  <p:childTnLst>
                                    <p:animEffect filter="fade" transition="out">
                                      <p:cBhvr>
                                        <p:cTn dur="1000"/>
                                        <p:tgtEl>
                                          <p:spTgt spid="322"/>
                                        </p:tgtEl>
                                      </p:cBhvr>
                                    </p:animEffect>
                                    <p:set>
                                      <p:cBhvr>
                                        <p:cTn dur="1" fill="hold">
                                          <p:stCondLst>
                                            <p:cond delay="1000"/>
                                          </p:stCondLst>
                                        </p:cTn>
                                        <p:tgtEl>
                                          <p:spTgt spid="32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3"/>
                                        </p:tgtEl>
                                      </p:cBhvr>
                                    </p:animEffect>
                                    <p:set>
                                      <p:cBhvr>
                                        <p:cTn dur="1" fill="hold">
                                          <p:stCondLst>
                                            <p:cond delay="1000"/>
                                          </p:stCondLst>
                                        </p:cTn>
                                        <p:tgtEl>
                                          <p:spTgt spid="32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2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3"/>
          <p:cNvSpPr/>
          <p:nvPr/>
        </p:nvSpPr>
        <p:spPr>
          <a:xfrm>
            <a:off x="1524000" y="22226"/>
            <a:ext cx="9144000" cy="72866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1" lang="en-US" sz="1600">
                <a:solidFill>
                  <a:srgbClr val="0000FF"/>
                </a:solidFill>
                <a:latin typeface="Times New Roman"/>
                <a:ea typeface="Times New Roman"/>
                <a:cs typeface="Times New Roman"/>
                <a:sym typeface="Times New Roman"/>
              </a:rPr>
              <a:t> SỰ PHÂN HÓA CỦA THẢM THỰC VẬT </a:t>
            </a:r>
            <a:endParaRPr/>
          </a:p>
          <a:p>
            <a:pPr indent="0" lvl="0" marL="0" marR="0" rtl="0" algn="ctr">
              <a:lnSpc>
                <a:spcPct val="105000"/>
              </a:lnSpc>
              <a:spcBef>
                <a:spcPts val="800"/>
              </a:spcBef>
              <a:spcAft>
                <a:spcPts val="0"/>
              </a:spcAft>
              <a:buNone/>
            </a:pPr>
            <a:r>
              <a:rPr b="1" lang="en-US" sz="1600">
                <a:solidFill>
                  <a:srgbClr val="0000FF"/>
                </a:solidFill>
                <a:latin typeface="Times New Roman"/>
                <a:ea typeface="Times New Roman"/>
                <a:cs typeface="Times New Roman"/>
                <a:sym typeface="Times New Roman"/>
              </a:rPr>
              <a:t>            Ở SƯỜN ĐÔNG VÀ SƯỜN TÂY CỦA DÃY AN-ĐET</a:t>
            </a:r>
            <a:endParaRPr/>
          </a:p>
        </p:txBody>
      </p:sp>
      <p:sp>
        <p:nvSpPr>
          <p:cNvPr id="339" name="Google Shape;339;p23"/>
          <p:cNvSpPr txBox="1"/>
          <p:nvPr/>
        </p:nvSpPr>
        <p:spPr>
          <a:xfrm>
            <a:off x="2446338" y="1130300"/>
            <a:ext cx="8153400" cy="406400"/>
          </a:xfrm>
          <a:prstGeom prst="rect">
            <a:avLst/>
          </a:prstGeom>
          <a:noFill/>
          <a:ln cap="flat" cmpd="sng" w="9525">
            <a:solidFill>
              <a:srgbClr val="3399FF"/>
            </a:solidFill>
            <a:prstDash val="solid"/>
            <a:miter lim="800000"/>
            <a:headEnd len="sm" w="sm" type="none"/>
            <a:tailEnd len="sm" w="sm" type="none"/>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2000" u="sng">
                <a:solidFill>
                  <a:schemeClr val="dk1"/>
                </a:solidFill>
                <a:latin typeface="Times New Roman"/>
                <a:ea typeface="Times New Roman"/>
                <a:cs typeface="Times New Roman"/>
                <a:sym typeface="Times New Roman"/>
              </a:rPr>
              <a:t>Phiếu số 1:</a:t>
            </a:r>
            <a:r>
              <a:rPr b="1" lang="en-US" sz="2000">
                <a:solidFill>
                  <a:srgbClr val="0000FF"/>
                </a:solidFill>
                <a:latin typeface="Times New Roman"/>
                <a:ea typeface="Times New Roman"/>
                <a:cs typeface="Times New Roman"/>
                <a:sym typeface="Times New Roman"/>
              </a:rPr>
              <a:t>  </a:t>
            </a:r>
            <a:r>
              <a:rPr b="1" lang="en-US" sz="2000">
                <a:solidFill>
                  <a:schemeClr val="dk1"/>
                </a:solidFill>
                <a:latin typeface="Times New Roman"/>
                <a:ea typeface="Times New Roman"/>
                <a:cs typeface="Times New Roman"/>
                <a:sym typeface="Times New Roman"/>
              </a:rPr>
              <a:t>Sự phân hoá thảm thực vật  theo độ cao ở sườn tây An-đét</a:t>
            </a:r>
            <a:endParaRPr/>
          </a:p>
        </p:txBody>
      </p:sp>
      <p:graphicFrame>
        <p:nvGraphicFramePr>
          <p:cNvPr id="340" name="Google Shape;340;p23"/>
          <p:cNvGraphicFramePr/>
          <p:nvPr/>
        </p:nvGraphicFramePr>
        <p:xfrm>
          <a:off x="1536700" y="1589089"/>
          <a:ext cx="4584700" cy="4797425"/>
        </p:xfrm>
        <a:graphic>
          <a:graphicData uri="http://schemas.openxmlformats.org/presentationml/2006/ole">
            <mc:AlternateContent>
              <mc:Choice Requires="v">
                <p:oleObj r:id="rId4" imgH="4797425" imgW="4584700" progId="Paint.Picture" spid="_x0000_s1">
                  <p:embed/>
                </p:oleObj>
              </mc:Choice>
              <mc:Fallback>
                <p:oleObj r:id="rId5" imgH="4797425" imgW="4584700" progId="Paint.Picture">
                  <p:embed/>
                  <p:pic>
                    <p:nvPicPr>
                      <p:cNvPr id="340" name="Google Shape;340;p23"/>
                      <p:cNvPicPr preferRelativeResize="0"/>
                      <p:nvPr/>
                    </p:nvPicPr>
                    <p:blipFill rotWithShape="1">
                      <a:blip r:embed="rId6">
                        <a:alphaModFix/>
                      </a:blip>
                      <a:srcRect b="0" l="0" r="61685" t="0"/>
                      <a:stretch/>
                    </p:blipFill>
                    <p:spPr>
                      <a:xfrm>
                        <a:off x="1536700" y="1589089"/>
                        <a:ext cx="4584700" cy="4797425"/>
                      </a:xfrm>
                      <a:prstGeom prst="rect">
                        <a:avLst/>
                      </a:prstGeom>
                      <a:noFill/>
                      <a:ln>
                        <a:noFill/>
                      </a:ln>
                    </p:spPr>
                  </p:pic>
                </p:oleObj>
              </mc:Fallback>
            </mc:AlternateContent>
          </a:graphicData>
        </a:graphic>
      </p:graphicFrame>
      <p:sp>
        <p:nvSpPr>
          <p:cNvPr id="341" name="Google Shape;341;p23"/>
          <p:cNvSpPr txBox="1"/>
          <p:nvPr/>
        </p:nvSpPr>
        <p:spPr>
          <a:xfrm>
            <a:off x="2044700" y="6216650"/>
            <a:ext cx="40386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Hình 16.3-Sơ đồ sườn tây An-đét qua lãnh thổ Pê-ru</a:t>
            </a:r>
            <a:endParaRPr b="1" sz="1800">
              <a:solidFill>
                <a:schemeClr val="dk1"/>
              </a:solidFill>
              <a:latin typeface="Times New Roman"/>
              <a:ea typeface="Times New Roman"/>
              <a:cs typeface="Times New Roman"/>
              <a:sym typeface="Times New Roman"/>
            </a:endParaRPr>
          </a:p>
        </p:txBody>
      </p:sp>
      <p:graphicFrame>
        <p:nvGraphicFramePr>
          <p:cNvPr id="342" name="Google Shape;342;p23"/>
          <p:cNvGraphicFramePr/>
          <p:nvPr/>
        </p:nvGraphicFramePr>
        <p:xfrm>
          <a:off x="6342064" y="2014538"/>
          <a:ext cx="3000000" cy="3000000"/>
        </p:xfrm>
        <a:graphic>
          <a:graphicData uri="http://schemas.openxmlformats.org/drawingml/2006/table">
            <a:tbl>
              <a:tblPr>
                <a:noFill/>
                <a:tableStyleId>{A1D5A3F7-E9CE-4544-B85B-024D854C18C5}</a:tableStyleId>
              </a:tblPr>
              <a:tblGrid>
                <a:gridCol w="2384425"/>
                <a:gridCol w="1435100"/>
              </a:tblGrid>
              <a:tr h="812800">
                <a:tc>
                  <a:txBody>
                    <a:bodyPr/>
                    <a:lstStyle/>
                    <a:p>
                      <a:pPr indent="-342900" lvl="0" marL="34290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Thảm thực vật</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Độ cao(m)</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340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97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97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97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1325">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97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97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43" name="Google Shape;343;p23"/>
          <p:cNvSpPr txBox="1"/>
          <p:nvPr/>
        </p:nvSpPr>
        <p:spPr>
          <a:xfrm>
            <a:off x="3313113" y="5783263"/>
            <a:ext cx="2830512"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Thực vật nửa hoang mạc</a:t>
            </a:r>
            <a:endParaRPr sz="1900">
              <a:solidFill>
                <a:srgbClr val="0000FF"/>
              </a:solidFill>
              <a:latin typeface="Times New Roman"/>
              <a:ea typeface="Times New Roman"/>
              <a:cs typeface="Times New Roman"/>
              <a:sym typeface="Times New Roman"/>
            </a:endParaRPr>
          </a:p>
        </p:txBody>
      </p:sp>
      <p:sp>
        <p:nvSpPr>
          <p:cNvPr id="344" name="Google Shape;344;p23"/>
          <p:cNvSpPr txBox="1"/>
          <p:nvPr/>
        </p:nvSpPr>
        <p:spPr>
          <a:xfrm>
            <a:off x="3840164" y="5195888"/>
            <a:ext cx="2452687" cy="38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rgbClr val="0000FF"/>
                </a:solidFill>
                <a:latin typeface="Times New Roman"/>
                <a:ea typeface="Times New Roman"/>
                <a:cs typeface="Times New Roman"/>
                <a:sym typeface="Times New Roman"/>
              </a:rPr>
              <a:t>Cây bụi xương rồng</a:t>
            </a:r>
            <a:endParaRPr sz="1900">
              <a:solidFill>
                <a:srgbClr val="0000FF"/>
              </a:solidFill>
              <a:latin typeface="Times New Roman"/>
              <a:ea typeface="Times New Roman"/>
              <a:cs typeface="Times New Roman"/>
              <a:sym typeface="Times New Roman"/>
            </a:endParaRPr>
          </a:p>
        </p:txBody>
      </p:sp>
      <p:sp>
        <p:nvSpPr>
          <p:cNvPr id="345" name="Google Shape;345;p23"/>
          <p:cNvSpPr txBox="1"/>
          <p:nvPr/>
        </p:nvSpPr>
        <p:spPr>
          <a:xfrm>
            <a:off x="4887914" y="4090989"/>
            <a:ext cx="1074737"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FF"/>
                </a:solidFill>
                <a:latin typeface="Times New Roman"/>
                <a:ea typeface="Times New Roman"/>
                <a:cs typeface="Times New Roman"/>
                <a:sym typeface="Times New Roman"/>
              </a:rPr>
              <a:t>Đồng cỏ cây bụi</a:t>
            </a:r>
            <a:endParaRPr sz="1600">
              <a:solidFill>
                <a:srgbClr val="0000FF"/>
              </a:solidFill>
              <a:latin typeface="Times New Roman"/>
              <a:ea typeface="Times New Roman"/>
              <a:cs typeface="Times New Roman"/>
              <a:sym typeface="Times New Roman"/>
            </a:endParaRPr>
          </a:p>
        </p:txBody>
      </p:sp>
      <p:sp>
        <p:nvSpPr>
          <p:cNvPr id="346" name="Google Shape;346;p23"/>
          <p:cNvSpPr txBox="1"/>
          <p:nvPr/>
        </p:nvSpPr>
        <p:spPr>
          <a:xfrm>
            <a:off x="5195888" y="3336925"/>
            <a:ext cx="100171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Đồng cỏ núi cao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p:nvPr/>
        </p:nvSpPr>
        <p:spPr>
          <a:xfrm>
            <a:off x="1524000" y="22226"/>
            <a:ext cx="9144000" cy="72866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1" lang="en-US" sz="1600">
                <a:solidFill>
                  <a:srgbClr val="0000FF"/>
                </a:solidFill>
                <a:latin typeface="Times New Roman"/>
                <a:ea typeface="Times New Roman"/>
                <a:cs typeface="Times New Roman"/>
                <a:sym typeface="Times New Roman"/>
              </a:rPr>
              <a:t>    SỰ PHÂN HÓA CỦA THẢM THỰC VẬT </a:t>
            </a:r>
            <a:endParaRPr/>
          </a:p>
          <a:p>
            <a:pPr indent="0" lvl="0" marL="0" marR="0" rtl="0" algn="ctr">
              <a:lnSpc>
                <a:spcPct val="105000"/>
              </a:lnSpc>
              <a:spcBef>
                <a:spcPts val="800"/>
              </a:spcBef>
              <a:spcAft>
                <a:spcPts val="0"/>
              </a:spcAft>
              <a:buNone/>
            </a:pPr>
            <a:r>
              <a:rPr b="1" lang="en-US" sz="1600">
                <a:solidFill>
                  <a:srgbClr val="0000FF"/>
                </a:solidFill>
                <a:latin typeface="Times New Roman"/>
                <a:ea typeface="Times New Roman"/>
                <a:cs typeface="Times New Roman"/>
                <a:sym typeface="Times New Roman"/>
              </a:rPr>
              <a:t>                                      Ở SƯỜN ĐÔNG VÀ SƯỜN TÂY CỦA DÃY AN-ĐET</a:t>
            </a:r>
            <a:endParaRPr/>
          </a:p>
        </p:txBody>
      </p:sp>
      <p:sp>
        <p:nvSpPr>
          <p:cNvPr id="352" name="Google Shape;352;p24"/>
          <p:cNvSpPr txBox="1"/>
          <p:nvPr/>
        </p:nvSpPr>
        <p:spPr>
          <a:xfrm>
            <a:off x="2589214" y="773113"/>
            <a:ext cx="7985125" cy="406400"/>
          </a:xfrm>
          <a:prstGeom prst="rect">
            <a:avLst/>
          </a:prstGeom>
          <a:solidFill>
            <a:srgbClr val="00FF00"/>
          </a:solidFill>
          <a:ln cap="flat" cmpd="sng" w="9525">
            <a:solidFill>
              <a:srgbClr val="3399FF"/>
            </a:solidFill>
            <a:prstDash val="solid"/>
            <a:miter lim="800000"/>
            <a:headEnd len="sm" w="sm" type="none"/>
            <a:tailEnd len="sm" w="sm" type="none"/>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2000" u="sng">
                <a:solidFill>
                  <a:schemeClr val="dk1"/>
                </a:solidFill>
                <a:latin typeface="Times New Roman"/>
                <a:ea typeface="Times New Roman"/>
                <a:cs typeface="Times New Roman"/>
                <a:sym typeface="Times New Roman"/>
              </a:rPr>
              <a:t>Phiếu số 1:</a:t>
            </a:r>
            <a:r>
              <a:rPr b="1" lang="en-US" sz="2000">
                <a:solidFill>
                  <a:srgbClr val="0000FF"/>
                </a:solidFill>
                <a:latin typeface="Times New Roman"/>
                <a:ea typeface="Times New Roman"/>
                <a:cs typeface="Times New Roman"/>
                <a:sym typeface="Times New Roman"/>
              </a:rPr>
              <a:t>  </a:t>
            </a:r>
            <a:r>
              <a:rPr b="1" lang="en-US" sz="2000">
                <a:solidFill>
                  <a:schemeClr val="dk1"/>
                </a:solidFill>
                <a:latin typeface="Times New Roman"/>
                <a:ea typeface="Times New Roman"/>
                <a:cs typeface="Times New Roman"/>
                <a:sym typeface="Times New Roman"/>
              </a:rPr>
              <a:t>Sự phân hoá thảm thực vật  theo độ cao ở sườn tây An-đét</a:t>
            </a:r>
            <a:endParaRPr/>
          </a:p>
        </p:txBody>
      </p:sp>
      <p:graphicFrame>
        <p:nvGraphicFramePr>
          <p:cNvPr id="353" name="Google Shape;353;p24"/>
          <p:cNvGraphicFramePr/>
          <p:nvPr/>
        </p:nvGraphicFramePr>
        <p:xfrm>
          <a:off x="1536700" y="1250951"/>
          <a:ext cx="4584700" cy="5135563"/>
        </p:xfrm>
        <a:graphic>
          <a:graphicData uri="http://schemas.openxmlformats.org/presentationml/2006/ole">
            <mc:AlternateContent>
              <mc:Choice Requires="v">
                <p:oleObj r:id="rId4" imgH="5135563" imgW="4584700" progId="Paint.Picture" spid="_x0000_s1">
                  <p:embed/>
                </p:oleObj>
              </mc:Choice>
              <mc:Fallback>
                <p:oleObj r:id="rId5" imgH="5135563" imgW="4584700" progId="Paint.Picture">
                  <p:embed/>
                  <p:pic>
                    <p:nvPicPr>
                      <p:cNvPr id="353" name="Google Shape;353;p24"/>
                      <p:cNvPicPr preferRelativeResize="0"/>
                      <p:nvPr/>
                    </p:nvPicPr>
                    <p:blipFill rotWithShape="1">
                      <a:blip r:embed="rId6">
                        <a:alphaModFix/>
                      </a:blip>
                      <a:srcRect b="0" l="0" r="61685" t="0"/>
                      <a:stretch/>
                    </p:blipFill>
                    <p:spPr>
                      <a:xfrm>
                        <a:off x="1536700" y="1250951"/>
                        <a:ext cx="4584700" cy="5135563"/>
                      </a:xfrm>
                      <a:prstGeom prst="rect">
                        <a:avLst/>
                      </a:prstGeom>
                      <a:noFill/>
                      <a:ln>
                        <a:noFill/>
                      </a:ln>
                    </p:spPr>
                  </p:pic>
                </p:oleObj>
              </mc:Fallback>
            </mc:AlternateContent>
          </a:graphicData>
        </a:graphic>
      </p:graphicFrame>
      <p:sp>
        <p:nvSpPr>
          <p:cNvPr id="354" name="Google Shape;354;p24"/>
          <p:cNvSpPr txBox="1"/>
          <p:nvPr/>
        </p:nvSpPr>
        <p:spPr>
          <a:xfrm>
            <a:off x="2044700" y="6216650"/>
            <a:ext cx="40386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Hình 16.3-Sơ đồ sườn tây An-đét qua lãnh thổ Pê-ru</a:t>
            </a:r>
            <a:endParaRPr b="1" sz="1800">
              <a:solidFill>
                <a:schemeClr val="dk1"/>
              </a:solidFill>
              <a:latin typeface="Times New Roman"/>
              <a:ea typeface="Times New Roman"/>
              <a:cs typeface="Times New Roman"/>
              <a:sym typeface="Times New Roman"/>
            </a:endParaRPr>
          </a:p>
        </p:txBody>
      </p:sp>
      <p:graphicFrame>
        <p:nvGraphicFramePr>
          <p:cNvPr id="355" name="Google Shape;355;p24"/>
          <p:cNvGraphicFramePr/>
          <p:nvPr/>
        </p:nvGraphicFramePr>
        <p:xfrm>
          <a:off x="6170613" y="1647826"/>
          <a:ext cx="3000000" cy="3000000"/>
        </p:xfrm>
        <a:graphic>
          <a:graphicData uri="http://schemas.openxmlformats.org/drawingml/2006/table">
            <a:tbl>
              <a:tblPr>
                <a:noFill/>
                <a:tableStyleId>{A1D5A3F7-E9CE-4544-B85B-024D854C18C5}</a:tableStyleId>
              </a:tblPr>
              <a:tblGrid>
                <a:gridCol w="2778125"/>
                <a:gridCol w="1577975"/>
              </a:tblGrid>
              <a:tr h="873250">
                <a:tc>
                  <a:txBody>
                    <a:bodyPr/>
                    <a:lstStyle/>
                    <a:p>
                      <a:pPr indent="-342900" lvl="0" marL="34290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Thảm thực vật</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Độ cao(m)</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3175">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15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45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15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5975">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15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3150">
                <a:tc>
                  <a:txBody>
                    <a:bodyPr/>
                    <a:lstStyle/>
                    <a:p>
                      <a:pPr indent="-342900" lvl="0" marL="342900" marR="0" rtl="0" algn="l">
                        <a:lnSpc>
                          <a:spcPct val="100000"/>
                        </a:lnSpc>
                        <a:spcBef>
                          <a:spcPts val="0"/>
                        </a:spcBef>
                        <a:spcAft>
                          <a:spcPts val="0"/>
                        </a:spcAft>
                        <a:buClr>
                          <a:schemeClr val="dk1"/>
                        </a:buClr>
                        <a:buSzPts val="2000"/>
                        <a:buFont typeface="Calibri"/>
                        <a:buNone/>
                      </a:pPr>
                      <a:r>
                        <a:t/>
                      </a:r>
                      <a:endParaRPr b="1"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56" name="Google Shape;356;p24"/>
          <p:cNvSpPr txBox="1"/>
          <p:nvPr/>
        </p:nvSpPr>
        <p:spPr>
          <a:xfrm>
            <a:off x="3313113" y="5783263"/>
            <a:ext cx="2830512"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Thực vật nửa hoang mạc</a:t>
            </a:r>
            <a:endParaRPr sz="1900">
              <a:solidFill>
                <a:srgbClr val="0000FF"/>
              </a:solidFill>
              <a:latin typeface="Times New Roman"/>
              <a:ea typeface="Times New Roman"/>
              <a:cs typeface="Times New Roman"/>
              <a:sym typeface="Times New Roman"/>
            </a:endParaRPr>
          </a:p>
        </p:txBody>
      </p:sp>
      <p:sp>
        <p:nvSpPr>
          <p:cNvPr id="357" name="Google Shape;357;p24"/>
          <p:cNvSpPr txBox="1"/>
          <p:nvPr/>
        </p:nvSpPr>
        <p:spPr>
          <a:xfrm>
            <a:off x="3840164" y="5195888"/>
            <a:ext cx="2452687" cy="38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rgbClr val="0000FF"/>
                </a:solidFill>
                <a:latin typeface="Times New Roman"/>
                <a:ea typeface="Times New Roman"/>
                <a:cs typeface="Times New Roman"/>
                <a:sym typeface="Times New Roman"/>
              </a:rPr>
              <a:t>Cây bụi xương rồng</a:t>
            </a:r>
            <a:endParaRPr sz="1900">
              <a:solidFill>
                <a:srgbClr val="0000FF"/>
              </a:solidFill>
              <a:latin typeface="Times New Roman"/>
              <a:ea typeface="Times New Roman"/>
              <a:cs typeface="Times New Roman"/>
              <a:sym typeface="Times New Roman"/>
            </a:endParaRPr>
          </a:p>
        </p:txBody>
      </p:sp>
      <p:sp>
        <p:nvSpPr>
          <p:cNvPr id="358" name="Google Shape;358;p24"/>
          <p:cNvSpPr txBox="1"/>
          <p:nvPr/>
        </p:nvSpPr>
        <p:spPr>
          <a:xfrm>
            <a:off x="4887914" y="4019551"/>
            <a:ext cx="1074737"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FF"/>
                </a:solidFill>
                <a:latin typeface="Times New Roman"/>
                <a:ea typeface="Times New Roman"/>
                <a:cs typeface="Times New Roman"/>
                <a:sym typeface="Times New Roman"/>
              </a:rPr>
              <a:t>Đồng cỏ cây bụi</a:t>
            </a:r>
            <a:endParaRPr sz="1600">
              <a:solidFill>
                <a:srgbClr val="0000FF"/>
              </a:solidFill>
              <a:latin typeface="Times New Roman"/>
              <a:ea typeface="Times New Roman"/>
              <a:cs typeface="Times New Roman"/>
              <a:sym typeface="Times New Roman"/>
            </a:endParaRPr>
          </a:p>
        </p:txBody>
      </p:sp>
      <p:sp>
        <p:nvSpPr>
          <p:cNvPr id="359" name="Google Shape;359;p24"/>
          <p:cNvSpPr txBox="1"/>
          <p:nvPr/>
        </p:nvSpPr>
        <p:spPr>
          <a:xfrm>
            <a:off x="5195888" y="3265488"/>
            <a:ext cx="100171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Đồng cỏ núi cao</a:t>
            </a:r>
            <a:endParaRPr/>
          </a:p>
        </p:txBody>
      </p:sp>
      <p:sp>
        <p:nvSpPr>
          <p:cNvPr id="360" name="Google Shape;360;p24"/>
          <p:cNvSpPr txBox="1"/>
          <p:nvPr/>
        </p:nvSpPr>
        <p:spPr>
          <a:xfrm>
            <a:off x="9017001" y="2668588"/>
            <a:ext cx="1420813"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Từ 0-1000</a:t>
            </a:r>
            <a:endParaRPr/>
          </a:p>
        </p:txBody>
      </p:sp>
      <p:sp>
        <p:nvSpPr>
          <p:cNvPr id="361" name="Google Shape;361;p24"/>
          <p:cNvSpPr txBox="1"/>
          <p:nvPr/>
        </p:nvSpPr>
        <p:spPr>
          <a:xfrm>
            <a:off x="8983664" y="3143251"/>
            <a:ext cx="1684337"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Từ 1000-1300</a:t>
            </a:r>
            <a:endParaRPr/>
          </a:p>
        </p:txBody>
      </p:sp>
      <p:sp>
        <p:nvSpPr>
          <p:cNvPr id="362" name="Google Shape;362;p24"/>
          <p:cNvSpPr txBox="1"/>
          <p:nvPr/>
        </p:nvSpPr>
        <p:spPr>
          <a:xfrm>
            <a:off x="8926514" y="3606800"/>
            <a:ext cx="1684337"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Từ 1300-2500</a:t>
            </a:r>
            <a:endParaRPr sz="1900">
              <a:solidFill>
                <a:srgbClr val="0000FF"/>
              </a:solidFill>
              <a:latin typeface="Times New Roman"/>
              <a:ea typeface="Times New Roman"/>
              <a:cs typeface="Times New Roman"/>
              <a:sym typeface="Times New Roman"/>
            </a:endParaRPr>
          </a:p>
        </p:txBody>
      </p:sp>
      <p:sp>
        <p:nvSpPr>
          <p:cNvPr id="363" name="Google Shape;363;p24"/>
          <p:cNvSpPr txBox="1"/>
          <p:nvPr/>
        </p:nvSpPr>
        <p:spPr>
          <a:xfrm>
            <a:off x="8928100" y="4105275"/>
            <a:ext cx="1682750"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Từ 2500-3000</a:t>
            </a:r>
            <a:endParaRPr sz="1900">
              <a:solidFill>
                <a:srgbClr val="0000FF"/>
              </a:solidFill>
              <a:latin typeface="Times New Roman"/>
              <a:ea typeface="Times New Roman"/>
              <a:cs typeface="Times New Roman"/>
              <a:sym typeface="Times New Roman"/>
            </a:endParaRPr>
          </a:p>
        </p:txBody>
      </p:sp>
      <p:sp>
        <p:nvSpPr>
          <p:cNvPr id="364" name="Google Shape;364;p24"/>
          <p:cNvSpPr txBox="1"/>
          <p:nvPr/>
        </p:nvSpPr>
        <p:spPr>
          <a:xfrm>
            <a:off x="8926513" y="4805363"/>
            <a:ext cx="1625600"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Từ 3000-4000</a:t>
            </a:r>
            <a:endParaRPr sz="1900">
              <a:solidFill>
                <a:srgbClr val="0000FF"/>
              </a:solidFill>
              <a:latin typeface="Times New Roman"/>
              <a:ea typeface="Times New Roman"/>
              <a:cs typeface="Times New Roman"/>
              <a:sym typeface="Times New Roman"/>
            </a:endParaRPr>
          </a:p>
        </p:txBody>
      </p:sp>
      <p:sp>
        <p:nvSpPr>
          <p:cNvPr id="365" name="Google Shape;365;p24"/>
          <p:cNvSpPr txBox="1"/>
          <p:nvPr/>
        </p:nvSpPr>
        <p:spPr>
          <a:xfrm>
            <a:off x="8932863" y="5548313"/>
            <a:ext cx="1625600"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Từ 4000-5000</a:t>
            </a:r>
            <a:endParaRPr sz="1900">
              <a:solidFill>
                <a:srgbClr val="0000FF"/>
              </a:solidFill>
              <a:latin typeface="Times New Roman"/>
              <a:ea typeface="Times New Roman"/>
              <a:cs typeface="Times New Roman"/>
              <a:sym typeface="Times New Roman"/>
            </a:endParaRPr>
          </a:p>
        </p:txBody>
      </p:sp>
      <p:sp>
        <p:nvSpPr>
          <p:cNvPr id="366" name="Google Shape;366;p24"/>
          <p:cNvSpPr txBox="1"/>
          <p:nvPr/>
        </p:nvSpPr>
        <p:spPr>
          <a:xfrm>
            <a:off x="9015413" y="5988050"/>
            <a:ext cx="1422400"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Trên 5000</a:t>
            </a:r>
            <a:endParaRPr/>
          </a:p>
        </p:txBody>
      </p:sp>
      <p:sp>
        <p:nvSpPr>
          <p:cNvPr id="367" name="Google Shape;367;p24"/>
          <p:cNvSpPr txBox="1"/>
          <p:nvPr/>
        </p:nvSpPr>
        <p:spPr>
          <a:xfrm>
            <a:off x="6183313" y="2652713"/>
            <a:ext cx="2830512"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Thực vật nửa hoang mạc</a:t>
            </a:r>
            <a:endParaRPr sz="1900">
              <a:solidFill>
                <a:srgbClr val="0000FF"/>
              </a:solidFill>
              <a:latin typeface="Times New Roman"/>
              <a:ea typeface="Times New Roman"/>
              <a:cs typeface="Times New Roman"/>
              <a:sym typeface="Times New Roman"/>
            </a:endParaRPr>
          </a:p>
        </p:txBody>
      </p:sp>
      <p:sp>
        <p:nvSpPr>
          <p:cNvPr id="368" name="Google Shape;368;p24"/>
          <p:cNvSpPr txBox="1"/>
          <p:nvPr/>
        </p:nvSpPr>
        <p:spPr>
          <a:xfrm>
            <a:off x="6275389" y="3136900"/>
            <a:ext cx="2452687" cy="38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rgbClr val="0000FF"/>
                </a:solidFill>
                <a:latin typeface="Times New Roman"/>
                <a:ea typeface="Times New Roman"/>
                <a:cs typeface="Times New Roman"/>
                <a:sym typeface="Times New Roman"/>
              </a:rPr>
              <a:t>Cây bụi xương rồng</a:t>
            </a:r>
            <a:endParaRPr sz="1900">
              <a:solidFill>
                <a:srgbClr val="0000FF"/>
              </a:solidFill>
              <a:latin typeface="Times New Roman"/>
              <a:ea typeface="Times New Roman"/>
              <a:cs typeface="Times New Roman"/>
              <a:sym typeface="Times New Roman"/>
            </a:endParaRPr>
          </a:p>
        </p:txBody>
      </p:sp>
      <p:sp>
        <p:nvSpPr>
          <p:cNvPr id="369" name="Google Shape;369;p24"/>
          <p:cNvSpPr txBox="1"/>
          <p:nvPr/>
        </p:nvSpPr>
        <p:spPr>
          <a:xfrm>
            <a:off x="6296025" y="3592513"/>
            <a:ext cx="2452688" cy="38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rgbClr val="0000FF"/>
                </a:solidFill>
                <a:latin typeface="Times New Roman"/>
                <a:ea typeface="Times New Roman"/>
                <a:cs typeface="Times New Roman"/>
                <a:sym typeface="Times New Roman"/>
              </a:rPr>
              <a:t>Cây bụi xương rồng</a:t>
            </a:r>
            <a:endParaRPr sz="1900">
              <a:solidFill>
                <a:srgbClr val="0000FF"/>
              </a:solidFill>
              <a:latin typeface="Times New Roman"/>
              <a:ea typeface="Times New Roman"/>
              <a:cs typeface="Times New Roman"/>
              <a:sym typeface="Times New Roman"/>
            </a:endParaRPr>
          </a:p>
        </p:txBody>
      </p:sp>
      <p:sp>
        <p:nvSpPr>
          <p:cNvPr id="370" name="Google Shape;370;p24"/>
          <p:cNvSpPr txBox="1"/>
          <p:nvPr/>
        </p:nvSpPr>
        <p:spPr>
          <a:xfrm>
            <a:off x="6440489" y="4041775"/>
            <a:ext cx="2192337" cy="38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rgbClr val="0000FF"/>
                </a:solidFill>
                <a:latin typeface="Times New Roman"/>
                <a:ea typeface="Times New Roman"/>
                <a:cs typeface="Times New Roman"/>
                <a:sym typeface="Times New Roman"/>
              </a:rPr>
              <a:t>Đồng cỏ cây bụi</a:t>
            </a:r>
            <a:endParaRPr sz="1900">
              <a:solidFill>
                <a:srgbClr val="0000FF"/>
              </a:solidFill>
              <a:latin typeface="Times New Roman"/>
              <a:ea typeface="Times New Roman"/>
              <a:cs typeface="Times New Roman"/>
              <a:sym typeface="Times New Roman"/>
            </a:endParaRPr>
          </a:p>
        </p:txBody>
      </p:sp>
      <p:sp>
        <p:nvSpPr>
          <p:cNvPr id="371" name="Google Shape;371;p24"/>
          <p:cNvSpPr txBox="1"/>
          <p:nvPr/>
        </p:nvSpPr>
        <p:spPr>
          <a:xfrm>
            <a:off x="6480176" y="5024438"/>
            <a:ext cx="2263775"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 Đồng cỏ núi cao</a:t>
            </a:r>
            <a:endParaRPr/>
          </a:p>
        </p:txBody>
      </p:sp>
      <p:sp>
        <p:nvSpPr>
          <p:cNvPr id="372" name="Google Shape;372;p24"/>
          <p:cNvSpPr txBox="1"/>
          <p:nvPr/>
        </p:nvSpPr>
        <p:spPr>
          <a:xfrm>
            <a:off x="6437314" y="4530725"/>
            <a:ext cx="2192337" cy="38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rgbClr val="0000FF"/>
                </a:solidFill>
                <a:latin typeface="Times New Roman"/>
                <a:ea typeface="Times New Roman"/>
                <a:cs typeface="Times New Roman"/>
                <a:sym typeface="Times New Roman"/>
              </a:rPr>
              <a:t>Đồng cỏ cây bụi</a:t>
            </a:r>
            <a:endParaRPr sz="1900">
              <a:solidFill>
                <a:srgbClr val="0000FF"/>
              </a:solidFill>
              <a:latin typeface="Times New Roman"/>
              <a:ea typeface="Times New Roman"/>
              <a:cs typeface="Times New Roman"/>
              <a:sym typeface="Times New Roman"/>
            </a:endParaRPr>
          </a:p>
        </p:txBody>
      </p:sp>
      <p:sp>
        <p:nvSpPr>
          <p:cNvPr id="373" name="Google Shape;373;p24"/>
          <p:cNvSpPr txBox="1"/>
          <p:nvPr/>
        </p:nvSpPr>
        <p:spPr>
          <a:xfrm>
            <a:off x="6648451" y="5551488"/>
            <a:ext cx="1916113"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Đồng cỏ núi cao</a:t>
            </a:r>
            <a:endParaRPr/>
          </a:p>
        </p:txBody>
      </p:sp>
      <p:sp>
        <p:nvSpPr>
          <p:cNvPr id="374" name="Google Shape;374;p24"/>
          <p:cNvSpPr txBox="1"/>
          <p:nvPr/>
        </p:nvSpPr>
        <p:spPr>
          <a:xfrm>
            <a:off x="6781800" y="6022975"/>
            <a:ext cx="1627188" cy="38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rgbClr val="0000FF"/>
                </a:solidFill>
                <a:latin typeface="Times New Roman"/>
                <a:ea typeface="Times New Roman"/>
                <a:cs typeface="Times New Roman"/>
                <a:sym typeface="Times New Roman"/>
              </a:rPr>
              <a:t>Băng tuyết</a:t>
            </a:r>
            <a:endParaRPr sz="19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5"/>
          <p:cNvSpPr/>
          <p:nvPr/>
        </p:nvSpPr>
        <p:spPr>
          <a:xfrm>
            <a:off x="1524000" y="22226"/>
            <a:ext cx="9144000" cy="72866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1" lang="en-US" sz="1600">
                <a:solidFill>
                  <a:srgbClr val="0000FF"/>
                </a:solidFill>
                <a:latin typeface="Times New Roman"/>
                <a:ea typeface="Times New Roman"/>
                <a:cs typeface="Times New Roman"/>
                <a:sym typeface="Times New Roman"/>
              </a:rPr>
              <a:t>   SỰ PHÂN HÓA CỦA THẢM THỰC VẬT </a:t>
            </a:r>
            <a:endParaRPr/>
          </a:p>
          <a:p>
            <a:pPr indent="0" lvl="0" marL="0" marR="0" rtl="0" algn="ctr">
              <a:lnSpc>
                <a:spcPct val="105000"/>
              </a:lnSpc>
              <a:spcBef>
                <a:spcPts val="800"/>
              </a:spcBef>
              <a:spcAft>
                <a:spcPts val="0"/>
              </a:spcAft>
              <a:buNone/>
            </a:pPr>
            <a:r>
              <a:rPr b="1" lang="en-US" sz="1600">
                <a:solidFill>
                  <a:srgbClr val="0000FF"/>
                </a:solidFill>
                <a:latin typeface="Times New Roman"/>
                <a:ea typeface="Times New Roman"/>
                <a:cs typeface="Times New Roman"/>
                <a:sym typeface="Times New Roman"/>
              </a:rPr>
              <a:t>                                      Ở SƯỜN ĐÔNG VÀ SƯỜN TÂY CỦA DÃY AN-ĐET</a:t>
            </a:r>
            <a:endParaRPr/>
          </a:p>
        </p:txBody>
      </p:sp>
      <p:sp>
        <p:nvSpPr>
          <p:cNvPr id="380" name="Google Shape;380;p25"/>
          <p:cNvSpPr txBox="1"/>
          <p:nvPr/>
        </p:nvSpPr>
        <p:spPr>
          <a:xfrm>
            <a:off x="2273300" y="1130300"/>
            <a:ext cx="8153400" cy="406400"/>
          </a:xfrm>
          <a:prstGeom prst="rect">
            <a:avLst/>
          </a:prstGeom>
          <a:noFill/>
          <a:ln cap="flat" cmpd="sng" w="9525">
            <a:solidFill>
              <a:srgbClr val="3399FF"/>
            </a:solidFill>
            <a:prstDash val="solid"/>
            <a:miter lim="800000"/>
            <a:headEnd len="sm" w="sm" type="none"/>
            <a:tailEnd len="sm" w="sm" type="none"/>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2000" u="sng">
                <a:solidFill>
                  <a:schemeClr val="dk1"/>
                </a:solidFill>
                <a:latin typeface="Times New Roman"/>
                <a:ea typeface="Times New Roman"/>
                <a:cs typeface="Times New Roman"/>
                <a:sym typeface="Times New Roman"/>
              </a:rPr>
              <a:t>Phiếu số 2:</a:t>
            </a:r>
            <a:r>
              <a:rPr b="1" lang="en-US" sz="1900">
                <a:solidFill>
                  <a:srgbClr val="0000FF"/>
                </a:solidFill>
                <a:latin typeface="Times New Roman"/>
                <a:ea typeface="Times New Roman"/>
                <a:cs typeface="Times New Roman"/>
                <a:sym typeface="Times New Roman"/>
              </a:rPr>
              <a:t> </a:t>
            </a:r>
            <a:r>
              <a:rPr b="1" lang="en-US" sz="2000">
                <a:solidFill>
                  <a:schemeClr val="dk1"/>
                </a:solidFill>
                <a:latin typeface="Times New Roman"/>
                <a:ea typeface="Times New Roman"/>
                <a:cs typeface="Times New Roman"/>
                <a:sym typeface="Times New Roman"/>
              </a:rPr>
              <a:t>Sự phân hoá thảm thực vật theo độ cao ở sườn đông An-đét</a:t>
            </a:r>
            <a:r>
              <a:rPr lang="en-US" sz="1800">
                <a:solidFill>
                  <a:schemeClr val="dk1"/>
                </a:solidFill>
                <a:latin typeface="Arial"/>
                <a:ea typeface="Arial"/>
                <a:cs typeface="Arial"/>
                <a:sym typeface="Arial"/>
              </a:rPr>
              <a:t> </a:t>
            </a:r>
            <a:endParaRPr/>
          </a:p>
        </p:txBody>
      </p:sp>
      <p:graphicFrame>
        <p:nvGraphicFramePr>
          <p:cNvPr id="381" name="Google Shape;381;p25"/>
          <p:cNvGraphicFramePr/>
          <p:nvPr/>
        </p:nvGraphicFramePr>
        <p:xfrm>
          <a:off x="6261100" y="1638301"/>
          <a:ext cx="4394200" cy="4481513"/>
        </p:xfrm>
        <a:graphic>
          <a:graphicData uri="http://schemas.openxmlformats.org/presentationml/2006/ole">
            <mc:AlternateContent>
              <mc:Choice Requires="v">
                <p:oleObj r:id="rId4" imgH="4481513" imgW="4394200" progId="Paint.Picture" spid="_x0000_s1">
                  <p:embed/>
                </p:oleObj>
              </mc:Choice>
              <mc:Fallback>
                <p:oleObj r:id="rId5" imgH="4481513" imgW="4394200" progId="Paint.Picture">
                  <p:embed/>
                  <p:pic>
                    <p:nvPicPr>
                      <p:cNvPr id="381" name="Google Shape;381;p25"/>
                      <p:cNvPicPr preferRelativeResize="0"/>
                      <p:nvPr/>
                    </p:nvPicPr>
                    <p:blipFill rotWithShape="1">
                      <a:blip r:embed="rId6">
                        <a:alphaModFix/>
                      </a:blip>
                      <a:srcRect b="1885" l="39166" r="0" t="0"/>
                      <a:stretch/>
                    </p:blipFill>
                    <p:spPr>
                      <a:xfrm>
                        <a:off x="6261100" y="1638301"/>
                        <a:ext cx="4394200" cy="4481513"/>
                      </a:xfrm>
                      <a:prstGeom prst="rect">
                        <a:avLst/>
                      </a:prstGeom>
                      <a:noFill/>
                      <a:ln>
                        <a:noFill/>
                      </a:ln>
                    </p:spPr>
                  </p:pic>
                </p:oleObj>
              </mc:Fallback>
            </mc:AlternateContent>
          </a:graphicData>
        </a:graphic>
      </p:graphicFrame>
      <p:sp>
        <p:nvSpPr>
          <p:cNvPr id="382" name="Google Shape;382;p25"/>
          <p:cNvSpPr txBox="1"/>
          <p:nvPr/>
        </p:nvSpPr>
        <p:spPr>
          <a:xfrm>
            <a:off x="6489700" y="6070600"/>
            <a:ext cx="39243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Hình 16.3-Sơ đồ sườn đông An-đét qua lãnh thổ Pê-ru</a:t>
            </a:r>
            <a:endParaRPr b="1" sz="1800">
              <a:solidFill>
                <a:schemeClr val="dk1"/>
              </a:solidFill>
              <a:latin typeface="Times New Roman"/>
              <a:ea typeface="Times New Roman"/>
              <a:cs typeface="Times New Roman"/>
              <a:sym typeface="Times New Roman"/>
            </a:endParaRPr>
          </a:p>
        </p:txBody>
      </p:sp>
      <p:graphicFrame>
        <p:nvGraphicFramePr>
          <p:cNvPr id="383" name="Google Shape;383;p25"/>
          <p:cNvGraphicFramePr/>
          <p:nvPr/>
        </p:nvGraphicFramePr>
        <p:xfrm>
          <a:off x="1720850" y="2541589"/>
          <a:ext cx="3000000" cy="3000000"/>
        </p:xfrm>
        <a:graphic>
          <a:graphicData uri="http://schemas.openxmlformats.org/drawingml/2006/table">
            <a:tbl>
              <a:tblPr>
                <a:noFill/>
                <a:tableStyleId>{A1D5A3F7-E9CE-4544-B85B-024D854C18C5}</a:tableStyleId>
              </a:tblPr>
              <a:tblGrid>
                <a:gridCol w="2813050"/>
                <a:gridCol w="1543050"/>
              </a:tblGrid>
              <a:tr h="493725">
                <a:tc>
                  <a:txBody>
                    <a:bodyPr/>
                    <a:lstStyle/>
                    <a:p>
                      <a:pPr indent="-342900" lvl="0" marL="34290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Thảm thực vật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Độ cao(m)</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3875">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8000">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4975">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5300">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0525">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1175">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1"/>
                        </a:buClr>
                        <a:buSzPts val="1400"/>
                        <a:buFont typeface="Calibri"/>
                        <a:buNone/>
                      </a:pPr>
                      <a:r>
                        <a:t/>
                      </a:r>
                      <a:endParaRPr b="1" i="0" sz="1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84" name="Google Shape;384;p25"/>
          <p:cNvSpPr txBox="1"/>
          <p:nvPr/>
        </p:nvSpPr>
        <p:spPr>
          <a:xfrm>
            <a:off x="6215063" y="3011488"/>
            <a:ext cx="102711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Đồng cỏ núi cao</a:t>
            </a:r>
            <a:endParaRPr/>
          </a:p>
        </p:txBody>
      </p:sp>
      <p:sp>
        <p:nvSpPr>
          <p:cNvPr id="385" name="Google Shape;385;p25"/>
          <p:cNvSpPr txBox="1"/>
          <p:nvPr/>
        </p:nvSpPr>
        <p:spPr>
          <a:xfrm>
            <a:off x="6429376" y="3676650"/>
            <a:ext cx="1217613"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Đồng cỏ</a:t>
            </a:r>
            <a:endParaRPr/>
          </a:p>
        </p:txBody>
      </p:sp>
      <p:sp>
        <p:nvSpPr>
          <p:cNvPr id="386" name="Google Shape;386;p25"/>
          <p:cNvSpPr txBox="1"/>
          <p:nvPr/>
        </p:nvSpPr>
        <p:spPr>
          <a:xfrm>
            <a:off x="6210300" y="5626101"/>
            <a:ext cx="19558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Arial"/>
                <a:ea typeface="Arial"/>
                <a:cs typeface="Arial"/>
                <a:sym typeface="Arial"/>
              </a:rPr>
              <a:t>Rừng nhiệt đới</a:t>
            </a:r>
            <a:endParaRPr/>
          </a:p>
        </p:txBody>
      </p:sp>
      <p:sp>
        <p:nvSpPr>
          <p:cNvPr id="387" name="Google Shape;387;p25"/>
          <p:cNvSpPr/>
          <p:nvPr/>
        </p:nvSpPr>
        <p:spPr>
          <a:xfrm>
            <a:off x="6410325" y="5207001"/>
            <a:ext cx="16192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Arial"/>
                <a:ea typeface="Arial"/>
                <a:cs typeface="Arial"/>
                <a:sym typeface="Arial"/>
              </a:rPr>
              <a:t>Rừng lá rộng</a:t>
            </a:r>
            <a:endParaRPr/>
          </a:p>
        </p:txBody>
      </p:sp>
      <p:sp>
        <p:nvSpPr>
          <p:cNvPr id="388" name="Google Shape;388;p25"/>
          <p:cNvSpPr txBox="1"/>
          <p:nvPr/>
        </p:nvSpPr>
        <p:spPr>
          <a:xfrm>
            <a:off x="6311900" y="4568826"/>
            <a:ext cx="15748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Arial"/>
                <a:ea typeface="Arial"/>
                <a:cs typeface="Arial"/>
                <a:sym typeface="Arial"/>
              </a:rPr>
              <a:t>Rừng lá kim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6"/>
          <p:cNvSpPr/>
          <p:nvPr/>
        </p:nvSpPr>
        <p:spPr>
          <a:xfrm>
            <a:off x="1524000" y="22226"/>
            <a:ext cx="9144000" cy="72866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1" lang="en-US" sz="1600">
                <a:solidFill>
                  <a:srgbClr val="0000FF"/>
                </a:solidFill>
                <a:latin typeface="Times New Roman"/>
                <a:ea typeface="Times New Roman"/>
                <a:cs typeface="Times New Roman"/>
                <a:sym typeface="Times New Roman"/>
              </a:rPr>
              <a:t>    SỰ PHÂN HÓA CỦA THẢM THỰC VẬT </a:t>
            </a:r>
            <a:endParaRPr/>
          </a:p>
          <a:p>
            <a:pPr indent="0" lvl="0" marL="0" marR="0" rtl="0" algn="ctr">
              <a:lnSpc>
                <a:spcPct val="105000"/>
              </a:lnSpc>
              <a:spcBef>
                <a:spcPts val="800"/>
              </a:spcBef>
              <a:spcAft>
                <a:spcPts val="0"/>
              </a:spcAft>
              <a:buNone/>
            </a:pPr>
            <a:r>
              <a:rPr b="1" lang="en-US" sz="1600">
                <a:solidFill>
                  <a:srgbClr val="0000FF"/>
                </a:solidFill>
                <a:latin typeface="Times New Roman"/>
                <a:ea typeface="Times New Roman"/>
                <a:cs typeface="Times New Roman"/>
                <a:sym typeface="Times New Roman"/>
              </a:rPr>
              <a:t>                                      Ở SƯỜN ĐÔNG VÀ SƯỜN TÂY CỦA DÃY AN-ĐET</a:t>
            </a:r>
            <a:endParaRPr/>
          </a:p>
        </p:txBody>
      </p:sp>
      <p:graphicFrame>
        <p:nvGraphicFramePr>
          <p:cNvPr id="394" name="Google Shape;394;p26"/>
          <p:cNvGraphicFramePr/>
          <p:nvPr/>
        </p:nvGraphicFramePr>
        <p:xfrm>
          <a:off x="6261100" y="1263651"/>
          <a:ext cx="4394200" cy="4856163"/>
        </p:xfrm>
        <a:graphic>
          <a:graphicData uri="http://schemas.openxmlformats.org/presentationml/2006/ole">
            <mc:AlternateContent>
              <mc:Choice Requires="v">
                <p:oleObj r:id="rId4" imgH="4856163" imgW="4394200" progId="Paint.Picture" spid="_x0000_s1">
                  <p:embed/>
                </p:oleObj>
              </mc:Choice>
              <mc:Fallback>
                <p:oleObj r:id="rId5" imgH="4856163" imgW="4394200" progId="Paint.Picture">
                  <p:embed/>
                  <p:pic>
                    <p:nvPicPr>
                      <p:cNvPr id="394" name="Google Shape;394;p26"/>
                      <p:cNvPicPr preferRelativeResize="0"/>
                      <p:nvPr/>
                    </p:nvPicPr>
                    <p:blipFill rotWithShape="1">
                      <a:blip r:embed="rId6">
                        <a:alphaModFix/>
                      </a:blip>
                      <a:srcRect b="1885" l="39166" r="0" t="0"/>
                      <a:stretch/>
                    </p:blipFill>
                    <p:spPr>
                      <a:xfrm>
                        <a:off x="6261100" y="1263651"/>
                        <a:ext cx="4394200" cy="4856163"/>
                      </a:xfrm>
                      <a:prstGeom prst="rect">
                        <a:avLst/>
                      </a:prstGeom>
                      <a:noFill/>
                      <a:ln>
                        <a:noFill/>
                      </a:ln>
                    </p:spPr>
                  </p:pic>
                </p:oleObj>
              </mc:Fallback>
            </mc:AlternateContent>
          </a:graphicData>
        </a:graphic>
      </p:graphicFrame>
      <p:sp>
        <p:nvSpPr>
          <p:cNvPr id="395" name="Google Shape;395;p26"/>
          <p:cNvSpPr txBox="1"/>
          <p:nvPr/>
        </p:nvSpPr>
        <p:spPr>
          <a:xfrm>
            <a:off x="6489700" y="6070600"/>
            <a:ext cx="39243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Hình 16.3-Sơ đồ sườn đông An-đét qua lãnh thổ Pê-ru</a:t>
            </a:r>
            <a:endParaRPr b="1" sz="1800">
              <a:solidFill>
                <a:schemeClr val="dk1"/>
              </a:solidFill>
              <a:latin typeface="Times New Roman"/>
              <a:ea typeface="Times New Roman"/>
              <a:cs typeface="Times New Roman"/>
              <a:sym typeface="Times New Roman"/>
            </a:endParaRPr>
          </a:p>
        </p:txBody>
      </p:sp>
      <p:graphicFrame>
        <p:nvGraphicFramePr>
          <p:cNvPr id="396" name="Google Shape;396;p26"/>
          <p:cNvGraphicFramePr/>
          <p:nvPr/>
        </p:nvGraphicFramePr>
        <p:xfrm>
          <a:off x="1651001" y="1652589"/>
          <a:ext cx="3000000" cy="3000000"/>
        </p:xfrm>
        <a:graphic>
          <a:graphicData uri="http://schemas.openxmlformats.org/drawingml/2006/table">
            <a:tbl>
              <a:tblPr>
                <a:noFill/>
                <a:tableStyleId>{A1D5A3F7-E9CE-4544-B85B-024D854C18C5}</a:tableStyleId>
              </a:tblPr>
              <a:tblGrid>
                <a:gridCol w="2530475"/>
                <a:gridCol w="1970100"/>
              </a:tblGrid>
              <a:tr h="493650">
                <a:tc>
                  <a:txBody>
                    <a:bodyPr/>
                    <a:lstStyle/>
                    <a:p>
                      <a:pPr indent="-342900" lvl="0" marL="342900" marR="0" rtl="0" algn="ctr">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Thảm thực vật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Độ cao(m)</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6825">
                <a:tc>
                  <a:txBody>
                    <a:bodyPr/>
                    <a:lstStyle/>
                    <a:p>
                      <a:pPr indent="0" lvl="0" marL="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Rừng nhiệt đới</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Từ 0-1000</a:t>
                      </a:r>
                      <a:endParaRPr b="1" i="0" sz="2200" u="none" cap="none" strike="noStrike">
                        <a:solidFill>
                          <a:srgbClr val="0000FF"/>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5250">
                <a:tc>
                  <a:txBody>
                    <a:bodyPr/>
                    <a:lstStyle/>
                    <a:p>
                      <a:pPr indent="0" lvl="0" marL="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Rừng lá rộng</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Từ 1000-1300</a:t>
                      </a:r>
                      <a:endParaRPr b="1" i="0" sz="2200" u="none" cap="none" strike="noStrike">
                        <a:solidFill>
                          <a:srgbClr val="0000FF"/>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6825">
                <a:tc>
                  <a:txBody>
                    <a:bodyPr/>
                    <a:lstStyle/>
                    <a:p>
                      <a:pPr indent="0" lvl="0" marL="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Rừng lá kim</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Từ 1300-2000</a:t>
                      </a:r>
                      <a:endParaRPr b="1" i="0" sz="2200" u="none" cap="none" strike="noStrike">
                        <a:solidFill>
                          <a:srgbClr val="0000FF"/>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5250">
                <a:tc>
                  <a:txBody>
                    <a:bodyPr/>
                    <a:lstStyle/>
                    <a:p>
                      <a:pPr indent="0" lvl="0" marL="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Rừng lá kim</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Từ 2000-3000</a:t>
                      </a:r>
                      <a:endParaRPr b="1" i="0" sz="2200" u="none" cap="none" strike="noStrike">
                        <a:solidFill>
                          <a:srgbClr val="0000FF"/>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6825">
                <a:tc>
                  <a:txBody>
                    <a:bodyPr/>
                    <a:lstStyle/>
                    <a:p>
                      <a:pPr indent="0" lvl="0" marL="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Đồng cỏ</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Từ 3000-4000</a:t>
                      </a:r>
                      <a:endParaRPr b="1" i="0" sz="2200" u="none" cap="none" strike="noStrike">
                        <a:solidFill>
                          <a:srgbClr val="0000FF"/>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5250">
                <a:tc>
                  <a:txBody>
                    <a:bodyPr/>
                    <a:lstStyle/>
                    <a:p>
                      <a:pPr indent="0" lvl="0" marL="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Đồng cỏ núi cao</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Từ 4000-5000</a:t>
                      </a:r>
                      <a:endParaRPr b="1" i="0" sz="2200" u="none" cap="none" strike="noStrike">
                        <a:solidFill>
                          <a:srgbClr val="0000FF"/>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29025">
                <a:tc>
                  <a:txBody>
                    <a:bodyPr/>
                    <a:lstStyle/>
                    <a:p>
                      <a:pPr indent="0" lvl="0" marL="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Đồng cỏ núi cao</a:t>
                      </a:r>
                      <a:endParaRPr/>
                    </a:p>
                    <a:p>
                      <a:pPr indent="0" lvl="0" marL="0" marR="0" rtl="0" algn="ctr">
                        <a:lnSpc>
                          <a:spcPct val="100000"/>
                        </a:lnSpc>
                        <a:spcBef>
                          <a:spcPts val="44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   + Băng tuyết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rgbClr val="0000FF"/>
                        </a:buClr>
                        <a:buSzPts val="2200"/>
                        <a:buFont typeface="Times New Roman"/>
                        <a:buNone/>
                      </a:pPr>
                      <a:r>
                        <a:rPr b="1" i="0" lang="en-US" sz="2200" u="none" cap="none" strike="noStrike">
                          <a:solidFill>
                            <a:srgbClr val="0000FF"/>
                          </a:solidFill>
                          <a:latin typeface="Times New Roman"/>
                          <a:ea typeface="Times New Roman"/>
                          <a:cs typeface="Times New Roman"/>
                          <a:sym typeface="Times New Roman"/>
                        </a:rPr>
                        <a:t>Trên 5000</a:t>
                      </a:r>
                      <a:endParaRPr b="1" i="0" sz="2200" u="none" cap="none" strike="noStrike">
                        <a:solidFill>
                          <a:srgbClr val="0000FF"/>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97" name="Google Shape;397;p26"/>
          <p:cNvSpPr txBox="1"/>
          <p:nvPr/>
        </p:nvSpPr>
        <p:spPr>
          <a:xfrm>
            <a:off x="6346826" y="2797175"/>
            <a:ext cx="93821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Đồng cỏ núi cao</a:t>
            </a:r>
            <a:endParaRPr b="1" sz="1400">
              <a:solidFill>
                <a:srgbClr val="0000FF"/>
              </a:solidFill>
              <a:latin typeface="Times New Roman"/>
              <a:ea typeface="Times New Roman"/>
              <a:cs typeface="Times New Roman"/>
              <a:sym typeface="Times New Roman"/>
            </a:endParaRPr>
          </a:p>
        </p:txBody>
      </p:sp>
      <p:sp>
        <p:nvSpPr>
          <p:cNvPr id="398" name="Google Shape;398;p26"/>
          <p:cNvSpPr txBox="1"/>
          <p:nvPr/>
        </p:nvSpPr>
        <p:spPr>
          <a:xfrm>
            <a:off x="6324601" y="3560763"/>
            <a:ext cx="1230313" cy="38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Đồng cỏ </a:t>
            </a:r>
            <a:endParaRPr/>
          </a:p>
        </p:txBody>
      </p:sp>
      <p:sp>
        <p:nvSpPr>
          <p:cNvPr id="399" name="Google Shape;399;p26"/>
          <p:cNvSpPr txBox="1"/>
          <p:nvPr/>
        </p:nvSpPr>
        <p:spPr>
          <a:xfrm>
            <a:off x="6350000" y="5638801"/>
            <a:ext cx="19558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Arial"/>
                <a:ea typeface="Arial"/>
                <a:cs typeface="Arial"/>
                <a:sym typeface="Arial"/>
              </a:rPr>
              <a:t>Rừng nhiệt đới</a:t>
            </a:r>
            <a:endParaRPr/>
          </a:p>
        </p:txBody>
      </p:sp>
      <p:sp>
        <p:nvSpPr>
          <p:cNvPr id="400" name="Google Shape;400;p26"/>
          <p:cNvSpPr/>
          <p:nvPr/>
        </p:nvSpPr>
        <p:spPr>
          <a:xfrm>
            <a:off x="6353175" y="5145088"/>
            <a:ext cx="16192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Arial"/>
                <a:ea typeface="Arial"/>
                <a:cs typeface="Arial"/>
                <a:sym typeface="Arial"/>
              </a:rPr>
              <a:t>Rừng lá rộng</a:t>
            </a:r>
            <a:endParaRPr/>
          </a:p>
        </p:txBody>
      </p:sp>
      <p:sp>
        <p:nvSpPr>
          <p:cNvPr id="401" name="Google Shape;401;p26"/>
          <p:cNvSpPr txBox="1"/>
          <p:nvPr/>
        </p:nvSpPr>
        <p:spPr>
          <a:xfrm>
            <a:off x="6140450" y="4167188"/>
            <a:ext cx="157480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Arial"/>
                <a:ea typeface="Arial"/>
                <a:cs typeface="Arial"/>
                <a:sym typeface="Arial"/>
              </a:rPr>
              <a:t>Rừng lá kim</a:t>
            </a:r>
            <a:endParaRPr b="1" sz="1800">
              <a:solidFill>
                <a:srgbClr val="0000FF"/>
              </a:solidFill>
              <a:latin typeface="Arial"/>
              <a:ea typeface="Arial"/>
              <a:cs typeface="Arial"/>
              <a:sym typeface="Arial"/>
            </a:endParaRPr>
          </a:p>
        </p:txBody>
      </p:sp>
      <p:sp>
        <p:nvSpPr>
          <p:cNvPr id="402" name="Google Shape;402;p26"/>
          <p:cNvSpPr txBox="1"/>
          <p:nvPr/>
        </p:nvSpPr>
        <p:spPr>
          <a:xfrm>
            <a:off x="2444750" y="815975"/>
            <a:ext cx="8153400" cy="406400"/>
          </a:xfrm>
          <a:prstGeom prst="rect">
            <a:avLst/>
          </a:prstGeom>
          <a:solidFill>
            <a:srgbClr val="0000FF"/>
          </a:solidFill>
          <a:ln cap="flat" cmpd="sng" w="9525">
            <a:solidFill>
              <a:srgbClr val="3399FF"/>
            </a:solidFill>
            <a:prstDash val="solid"/>
            <a:miter lim="800000"/>
            <a:headEnd len="sm" w="sm" type="none"/>
            <a:tailEnd len="sm" w="sm" type="none"/>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2000" u="sng">
                <a:solidFill>
                  <a:srgbClr val="FFFF00"/>
                </a:solidFill>
                <a:latin typeface="Times New Roman"/>
                <a:ea typeface="Times New Roman"/>
                <a:cs typeface="Times New Roman"/>
                <a:sym typeface="Times New Roman"/>
              </a:rPr>
              <a:t>Phiếu số 2:</a:t>
            </a:r>
            <a:r>
              <a:rPr b="1" lang="en-US" sz="1900">
                <a:solidFill>
                  <a:srgbClr val="FFFF00"/>
                </a:solidFill>
                <a:latin typeface="Times New Roman"/>
                <a:ea typeface="Times New Roman"/>
                <a:cs typeface="Times New Roman"/>
                <a:sym typeface="Times New Roman"/>
              </a:rPr>
              <a:t> </a:t>
            </a:r>
            <a:r>
              <a:rPr b="1" lang="en-US" sz="2000">
                <a:solidFill>
                  <a:srgbClr val="FFFF00"/>
                </a:solidFill>
                <a:latin typeface="Times New Roman"/>
                <a:ea typeface="Times New Roman"/>
                <a:cs typeface="Times New Roman"/>
                <a:sym typeface="Times New Roman"/>
              </a:rPr>
              <a:t>Sự phân hoá thảm thực vật theo độ cao ở sườn đông An-đét</a:t>
            </a:r>
            <a:r>
              <a:rPr lang="en-US" sz="1800">
                <a:solidFill>
                  <a:srgbClr val="FFFF00"/>
                </a:solidFill>
                <a:latin typeface="Arial"/>
                <a:ea typeface="Arial"/>
                <a:cs typeface="Arial"/>
                <a:sym typeface="Arial"/>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graphicFrame>
        <p:nvGraphicFramePr>
          <p:cNvPr id="407" name="Google Shape;407;p27"/>
          <p:cNvGraphicFramePr/>
          <p:nvPr/>
        </p:nvGraphicFramePr>
        <p:xfrm>
          <a:off x="1685925" y="1036639"/>
          <a:ext cx="3000000" cy="3000000"/>
        </p:xfrm>
        <a:graphic>
          <a:graphicData uri="http://schemas.openxmlformats.org/drawingml/2006/table">
            <a:tbl>
              <a:tblPr>
                <a:noFill/>
                <a:tableStyleId>{A1D5A3F7-E9CE-4544-B85B-024D854C18C5}</a:tableStyleId>
              </a:tblPr>
              <a:tblGrid>
                <a:gridCol w="2624150"/>
                <a:gridCol w="1566850"/>
                <a:gridCol w="2684475"/>
                <a:gridCol w="1978025"/>
              </a:tblGrid>
              <a:tr h="446150">
                <a:tc gridSpan="4">
                  <a:txBody>
                    <a:bodyPr/>
                    <a:lstStyle/>
                    <a:p>
                      <a:pPr indent="-342900" lvl="0" marL="342900" marR="0" rtl="0" algn="ctr">
                        <a:lnSpc>
                          <a:spcPct val="100000"/>
                        </a:lnSpc>
                        <a:spcBef>
                          <a:spcPts val="0"/>
                        </a:spcBef>
                        <a:spcAft>
                          <a:spcPts val="0"/>
                        </a:spcAft>
                        <a:buClr>
                          <a:schemeClr val="dk1"/>
                        </a:buClr>
                        <a:buSzPts val="1900"/>
                        <a:buFont typeface="Times New Roman"/>
                        <a:buNone/>
                      </a:pPr>
                      <a:r>
                        <a:rPr b="1" i="0" lang="en-US" sz="1900" u="none" cap="none" strike="noStrike">
                          <a:solidFill>
                            <a:schemeClr val="dk1"/>
                          </a:solidFill>
                          <a:latin typeface="Times New Roman"/>
                          <a:ea typeface="Times New Roman"/>
                          <a:cs typeface="Times New Roman"/>
                          <a:sym typeface="Times New Roman"/>
                        </a:rPr>
                        <a:t>Sự phân hoá thảm thực vật  theo độ cao ở sườn đông, sườn tây An-đét</a:t>
                      </a:r>
                      <a:endParaRPr b="0" i="0" sz="19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hMerge="1"/>
              </a:tr>
              <a:tr h="430275">
                <a:tc gridSpan="2">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SƯỜN TÂY</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gridSpan="2">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SƯỜN ĐÔNG</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r>
              <a:tr h="428675">
                <a:tc>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Thảm thực vật </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Độ cao (m)</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Thảm thực vật </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Độ cao(m)</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7625">
                <a:tc>
                  <a:txBody>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cap="none" strike="noStrike">
                          <a:solidFill>
                            <a:srgbClr val="0000FF"/>
                          </a:solidFill>
                          <a:latin typeface="Times New Roman"/>
                          <a:ea typeface="Times New Roman"/>
                          <a:cs typeface="Times New Roman"/>
                          <a:sym typeface="Times New Roman"/>
                        </a:rPr>
                        <a:t>Thực vật nửa hoang mạc</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cap="none" strike="noStrike">
                          <a:solidFill>
                            <a:srgbClr val="0000FF"/>
                          </a:solidFill>
                          <a:latin typeface="Times New Roman"/>
                          <a:ea typeface="Times New Roman"/>
                          <a:cs typeface="Times New Roman"/>
                          <a:sym typeface="Times New Roman"/>
                        </a:rPr>
                        <a:t>Từ 0-1000</a:t>
                      </a:r>
                      <a:endParaRPr b="1" i="0" sz="1800" u="none" cap="none" strike="noStrike">
                        <a:solidFill>
                          <a:srgbClr val="0000FF"/>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rgbClr val="0000FF"/>
                        </a:buClr>
                        <a:buSzPts val="1800"/>
                        <a:buFont typeface="Times New Roman"/>
                        <a:buNone/>
                      </a:pPr>
                      <a:r>
                        <a:rPr b="1" i="0" lang="en-US" sz="1800" u="none" cap="none" strike="noStrike">
                          <a:solidFill>
                            <a:srgbClr val="0000FF"/>
                          </a:solidFill>
                          <a:latin typeface="Times New Roman"/>
                          <a:ea typeface="Times New Roman"/>
                          <a:cs typeface="Times New Roman"/>
                          <a:sym typeface="Times New Roman"/>
                        </a:rPr>
                        <a:t>Rừng nhiệt đới</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cap="none" strike="noStrike">
                          <a:solidFill>
                            <a:srgbClr val="0000FF"/>
                          </a:solidFill>
                          <a:latin typeface="Times New Roman"/>
                          <a:ea typeface="Times New Roman"/>
                          <a:cs typeface="Times New Roman"/>
                          <a:sym typeface="Times New Roman"/>
                        </a:rPr>
                        <a:t>Từ 0-1000</a:t>
                      </a:r>
                      <a:endParaRPr b="1" i="0" sz="1800" u="none" cap="none" strike="noStrike">
                        <a:solidFill>
                          <a:srgbClr val="0000FF"/>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4450">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Cây bụi xương rồng</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1000-1300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Rừng lá rộng</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1000-1300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4450">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Cây bụi xương rồng</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1300-2000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Rừng lá kim</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1300-2000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4450">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Đồng cỏ cây bụi</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2000-3000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Rừng lá kim</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2000-3000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95025">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Đồng cỏ cây bụi </a:t>
                      </a:r>
                      <a:endParaRPr/>
                    </a:p>
                    <a:p>
                      <a:pPr indent="0" lvl="0" marL="0" marR="0" rtl="0" algn="ctr">
                        <a:lnSpc>
                          <a:spcPct val="100000"/>
                        </a:lnSpc>
                        <a:spcBef>
                          <a:spcPts val="36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 Đồng cỏ núi cao</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3000-4000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Đồng cỏ</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3000-4000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2850">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Đồng cỏ núi cao</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4000-5000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Đồng cỏ núi cao</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Từ 4000-5000</a:t>
                      </a:r>
                      <a:endParaRPr b="1" i="0" sz="18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95025">
                <a:tc>
                  <a:txBody>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cap="none" strike="noStrike">
                          <a:solidFill>
                            <a:srgbClr val="0000FF"/>
                          </a:solidFill>
                          <a:latin typeface="Times New Roman"/>
                          <a:ea typeface="Times New Roman"/>
                          <a:cs typeface="Times New Roman"/>
                          <a:sym typeface="Times New Roman"/>
                        </a:rPr>
                        <a:t>Băng tuyết</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cap="none" strike="noStrike">
                          <a:solidFill>
                            <a:srgbClr val="0000FF"/>
                          </a:solidFill>
                          <a:latin typeface="Times New Roman"/>
                          <a:ea typeface="Times New Roman"/>
                          <a:cs typeface="Times New Roman"/>
                          <a:sym typeface="Times New Roman"/>
                        </a:rPr>
                        <a:t>Trên 5000</a:t>
                      </a:r>
                      <a:endParaRPr b="1" i="0" sz="1800" u="none" cap="none" strike="noStrike">
                        <a:solidFill>
                          <a:srgbClr val="0000FF"/>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342900" lvl="0" marL="342900" marR="0" rtl="0" algn="ctr">
                        <a:lnSpc>
                          <a:spcPct val="100000"/>
                        </a:lnSpc>
                        <a:spcBef>
                          <a:spcPts val="0"/>
                        </a:spcBef>
                        <a:spcAft>
                          <a:spcPts val="0"/>
                        </a:spcAft>
                        <a:buClr>
                          <a:srgbClr val="0000FF"/>
                        </a:buClr>
                        <a:buSzPts val="1800"/>
                        <a:buFont typeface="Times New Roman"/>
                        <a:buNone/>
                      </a:pPr>
                      <a:r>
                        <a:rPr b="1" i="0" lang="en-US" sz="1800" u="none" cap="none" strike="noStrike">
                          <a:solidFill>
                            <a:srgbClr val="0000FF"/>
                          </a:solidFill>
                          <a:latin typeface="Times New Roman"/>
                          <a:ea typeface="Times New Roman"/>
                          <a:cs typeface="Times New Roman"/>
                          <a:sym typeface="Times New Roman"/>
                        </a:rPr>
                        <a:t>Đồng cỏ núi cao</a:t>
                      </a:r>
                      <a:endParaRPr/>
                    </a:p>
                    <a:p>
                      <a:pPr indent="-342900" lvl="0" marL="342900" marR="0" rtl="0" algn="ctr">
                        <a:lnSpc>
                          <a:spcPct val="100000"/>
                        </a:lnSpc>
                        <a:spcBef>
                          <a:spcPts val="360"/>
                        </a:spcBef>
                        <a:spcAft>
                          <a:spcPts val="0"/>
                        </a:spcAft>
                        <a:buClr>
                          <a:srgbClr val="0000FF"/>
                        </a:buClr>
                        <a:buSzPts val="1800"/>
                        <a:buFont typeface="Times New Roman"/>
                        <a:buNone/>
                      </a:pPr>
                      <a:r>
                        <a:rPr b="1" i="0" lang="en-US" sz="1800" u="none" cap="none" strike="noStrike">
                          <a:solidFill>
                            <a:srgbClr val="0000FF"/>
                          </a:solidFill>
                          <a:latin typeface="Times New Roman"/>
                          <a:ea typeface="Times New Roman"/>
                          <a:cs typeface="Times New Roman"/>
                          <a:sym typeface="Times New Roman"/>
                        </a:rPr>
                        <a:t>   + Băng tuyết</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cap="none" strike="noStrike">
                          <a:solidFill>
                            <a:srgbClr val="0000FF"/>
                          </a:solidFill>
                          <a:latin typeface="Times New Roman"/>
                          <a:ea typeface="Times New Roman"/>
                          <a:cs typeface="Times New Roman"/>
                          <a:sym typeface="Times New Roman"/>
                        </a:rPr>
                        <a:t>Trên 5000</a:t>
                      </a:r>
                      <a:endParaRPr b="1" i="0" sz="1800" u="none" cap="none" strike="noStrike">
                        <a:solidFill>
                          <a:srgbClr val="0000FF"/>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
        <p:nvSpPr>
          <p:cNvPr id="408" name="Google Shape;408;p27"/>
          <p:cNvSpPr/>
          <p:nvPr/>
        </p:nvSpPr>
        <p:spPr>
          <a:xfrm>
            <a:off x="1524000" y="22226"/>
            <a:ext cx="9144000" cy="72866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1" lang="en-US" sz="1600">
                <a:solidFill>
                  <a:srgbClr val="0000FF"/>
                </a:solidFill>
                <a:latin typeface="Times New Roman"/>
                <a:ea typeface="Times New Roman"/>
                <a:cs typeface="Times New Roman"/>
                <a:sym typeface="Times New Roman"/>
              </a:rPr>
              <a:t>   SỰ PHÂN HÓA CỦA THẢM THỰC VẬT </a:t>
            </a:r>
            <a:endParaRPr/>
          </a:p>
          <a:p>
            <a:pPr indent="0" lvl="0" marL="0" marR="0" rtl="0" algn="ctr">
              <a:lnSpc>
                <a:spcPct val="105000"/>
              </a:lnSpc>
              <a:spcBef>
                <a:spcPts val="800"/>
              </a:spcBef>
              <a:spcAft>
                <a:spcPts val="0"/>
              </a:spcAft>
              <a:buNone/>
            </a:pPr>
            <a:r>
              <a:rPr b="1" lang="en-US" sz="1600">
                <a:solidFill>
                  <a:srgbClr val="0000FF"/>
                </a:solidFill>
                <a:latin typeface="Times New Roman"/>
                <a:ea typeface="Times New Roman"/>
                <a:cs typeface="Times New Roman"/>
                <a:sym typeface="Times New Roman"/>
              </a:rPr>
              <a:t>                                      Ở SƯỜN ĐÔNG VÀ SƯỜN TÂY CỦA DÃY AN-ĐET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8"/>
          <p:cNvSpPr/>
          <p:nvPr/>
        </p:nvSpPr>
        <p:spPr>
          <a:xfrm>
            <a:off x="1510145" y="0"/>
            <a:ext cx="9157855" cy="838200"/>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0000"/>
                </a:solidFill>
                <a:latin typeface="Times New Roman"/>
                <a:ea typeface="Times New Roman"/>
                <a:cs typeface="Times New Roman"/>
                <a:sym typeface="Times New Roman"/>
              </a:rPr>
              <a:t>3. SỰ PHÂN HÓA THEO CHIỀU CAO</a:t>
            </a:r>
            <a:endParaRPr sz="3200">
              <a:solidFill>
                <a:srgbClr val="FF0000"/>
              </a:solidFill>
              <a:latin typeface="Times New Roman"/>
              <a:ea typeface="Times New Roman"/>
              <a:cs typeface="Times New Roman"/>
              <a:sym typeface="Times New Roman"/>
            </a:endParaRPr>
          </a:p>
        </p:txBody>
      </p:sp>
      <p:pic>
        <p:nvPicPr>
          <p:cNvPr id="414" name="Google Shape;414;p28"/>
          <p:cNvPicPr preferRelativeResize="0"/>
          <p:nvPr/>
        </p:nvPicPr>
        <p:blipFill rotWithShape="1">
          <a:blip r:embed="rId3">
            <a:alphaModFix/>
          </a:blip>
          <a:srcRect b="0" l="0" r="0" t="0"/>
          <a:stretch/>
        </p:blipFill>
        <p:spPr>
          <a:xfrm>
            <a:off x="1561764" y="838200"/>
            <a:ext cx="9030037" cy="5943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9"/>
          <p:cNvSpPr/>
          <p:nvPr/>
        </p:nvSpPr>
        <p:spPr>
          <a:xfrm>
            <a:off x="1524000" y="22226"/>
            <a:ext cx="9144000" cy="728663"/>
          </a:xfrm>
          <a:prstGeom prst="rect">
            <a:avLst/>
          </a:prstGeom>
          <a:solidFill>
            <a:srgbClr val="CCFF99"/>
          </a:solid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1" lang="en-US" sz="1600">
                <a:solidFill>
                  <a:srgbClr val="0000FF"/>
                </a:solidFill>
                <a:latin typeface="Times New Roman"/>
                <a:ea typeface="Times New Roman"/>
                <a:cs typeface="Times New Roman"/>
                <a:sym typeface="Times New Roman"/>
              </a:rPr>
              <a:t>   SỰ PHÂN HÓA CỦA THẢM THỰC VẬT </a:t>
            </a:r>
            <a:endParaRPr/>
          </a:p>
          <a:p>
            <a:pPr indent="0" lvl="0" marL="0" marR="0" rtl="0" algn="ctr">
              <a:lnSpc>
                <a:spcPct val="105000"/>
              </a:lnSpc>
              <a:spcBef>
                <a:spcPts val="800"/>
              </a:spcBef>
              <a:spcAft>
                <a:spcPts val="0"/>
              </a:spcAft>
              <a:buNone/>
            </a:pPr>
            <a:r>
              <a:rPr b="1" lang="en-US" sz="1600">
                <a:solidFill>
                  <a:srgbClr val="0000FF"/>
                </a:solidFill>
                <a:latin typeface="Times New Roman"/>
                <a:ea typeface="Times New Roman"/>
                <a:cs typeface="Times New Roman"/>
                <a:sym typeface="Times New Roman"/>
              </a:rPr>
              <a:t>                                      Ở SƯỜN ĐÔNG VÀ SƯỜN TÂY CỦA DÃY AN-ĐET</a:t>
            </a:r>
            <a:endParaRPr/>
          </a:p>
        </p:txBody>
      </p:sp>
      <p:graphicFrame>
        <p:nvGraphicFramePr>
          <p:cNvPr id="420" name="Google Shape;420;p29"/>
          <p:cNvGraphicFramePr/>
          <p:nvPr/>
        </p:nvGraphicFramePr>
        <p:xfrm>
          <a:off x="1770064" y="1733550"/>
          <a:ext cx="8618537" cy="4502150"/>
        </p:xfrm>
        <a:graphic>
          <a:graphicData uri="http://schemas.openxmlformats.org/presentationml/2006/ole">
            <mc:AlternateContent>
              <mc:Choice Requires="v">
                <p:oleObj r:id="rId4" imgH="4502150" imgW="8618537" progId="Paint.Picture" spid="_x0000_s1">
                  <p:embed/>
                </p:oleObj>
              </mc:Choice>
              <mc:Fallback>
                <p:oleObj r:id="rId5" imgH="4502150" imgW="8618537" progId="Paint.Picture">
                  <p:embed/>
                  <p:pic>
                    <p:nvPicPr>
                      <p:cNvPr id="420" name="Google Shape;420;p29"/>
                      <p:cNvPicPr preferRelativeResize="0"/>
                      <p:nvPr/>
                    </p:nvPicPr>
                    <p:blipFill rotWithShape="1">
                      <a:blip r:embed="rId6">
                        <a:alphaModFix/>
                      </a:blip>
                      <a:srcRect b="0" l="0" r="0" t="0"/>
                      <a:stretch/>
                    </p:blipFill>
                    <p:spPr>
                      <a:xfrm>
                        <a:off x="1770064" y="1733550"/>
                        <a:ext cx="8618537" cy="4502150"/>
                      </a:xfrm>
                      <a:prstGeom prst="rect">
                        <a:avLst/>
                      </a:prstGeom>
                      <a:noFill/>
                      <a:ln>
                        <a:noFill/>
                      </a:ln>
                    </p:spPr>
                  </p:pic>
                </p:oleObj>
              </mc:Fallback>
            </mc:AlternateContent>
          </a:graphicData>
        </a:graphic>
      </p:graphicFrame>
      <p:sp>
        <p:nvSpPr>
          <p:cNvPr id="421" name="Google Shape;421;p29"/>
          <p:cNvSpPr txBox="1"/>
          <p:nvPr/>
        </p:nvSpPr>
        <p:spPr>
          <a:xfrm>
            <a:off x="2057400" y="6096000"/>
            <a:ext cx="34798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Hình 16.3-Sơ đồ sườn tây An-đét qua lãnh thổ Pê-ru</a:t>
            </a:r>
            <a:endParaRPr b="1" sz="1800">
              <a:solidFill>
                <a:schemeClr val="dk1"/>
              </a:solidFill>
              <a:latin typeface="Times New Roman"/>
              <a:ea typeface="Times New Roman"/>
              <a:cs typeface="Times New Roman"/>
              <a:sym typeface="Times New Roman"/>
            </a:endParaRPr>
          </a:p>
        </p:txBody>
      </p:sp>
      <p:sp>
        <p:nvSpPr>
          <p:cNvPr id="422" name="Google Shape;422;p29"/>
          <p:cNvSpPr txBox="1"/>
          <p:nvPr/>
        </p:nvSpPr>
        <p:spPr>
          <a:xfrm>
            <a:off x="6032500" y="6121400"/>
            <a:ext cx="36957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Hình 16.3-Sơ đồ sườn đông An-đét qua lãnh thổ Pê-ru</a:t>
            </a:r>
            <a:endParaRPr b="1" sz="1800">
              <a:solidFill>
                <a:schemeClr val="dk1"/>
              </a:solidFill>
              <a:latin typeface="Times New Roman"/>
              <a:ea typeface="Times New Roman"/>
              <a:cs typeface="Times New Roman"/>
              <a:sym typeface="Times New Roman"/>
            </a:endParaRPr>
          </a:p>
        </p:txBody>
      </p:sp>
      <p:sp>
        <p:nvSpPr>
          <p:cNvPr id="423" name="Google Shape;423;p29"/>
          <p:cNvSpPr txBox="1"/>
          <p:nvPr/>
        </p:nvSpPr>
        <p:spPr>
          <a:xfrm>
            <a:off x="1619250" y="795338"/>
            <a:ext cx="8991600" cy="679450"/>
          </a:xfrm>
          <a:prstGeom prst="rect">
            <a:avLst/>
          </a:prstGeom>
          <a:noFill/>
          <a:ln cap="flat" cmpd="sng" w="9525">
            <a:solidFill>
              <a:srgbClr val="FF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u="sng">
                <a:solidFill>
                  <a:srgbClr val="0000FF"/>
                </a:solidFill>
                <a:latin typeface="Times New Roman"/>
                <a:ea typeface="Times New Roman"/>
                <a:cs typeface="Times New Roman"/>
                <a:sym typeface="Times New Roman"/>
              </a:rPr>
              <a:t>Bài 2:</a:t>
            </a:r>
            <a:r>
              <a:rPr b="1" lang="en-US" sz="1900">
                <a:solidFill>
                  <a:srgbClr val="0000FF"/>
                </a:solidFill>
                <a:latin typeface="Times New Roman"/>
                <a:ea typeface="Times New Roman"/>
                <a:cs typeface="Times New Roman"/>
                <a:sym typeface="Times New Roman"/>
              </a:rPr>
              <a:t> Quan sát các hình 46.1 và 46.2, cho biết:  Tại sao từ độ cao 0m đến 1000m, ở sườn đông có rừng nhiệt đới còn ở sườn tây là thực vật nửa hoang mạc?</a:t>
            </a:r>
            <a:r>
              <a:rPr lang="en-US" sz="1900">
                <a:solidFill>
                  <a:srgbClr val="0000FF"/>
                </a:solidFill>
                <a:latin typeface="Times New Roman"/>
                <a:ea typeface="Times New Roman"/>
                <a:cs typeface="Times New Roman"/>
                <a:sym typeface="Times New Roman"/>
              </a:rPr>
              <a:t> </a:t>
            </a:r>
            <a:endParaRPr/>
          </a:p>
        </p:txBody>
      </p:sp>
      <p:cxnSp>
        <p:nvCxnSpPr>
          <p:cNvPr id="424" name="Google Shape;424;p29"/>
          <p:cNvCxnSpPr/>
          <p:nvPr/>
        </p:nvCxnSpPr>
        <p:spPr>
          <a:xfrm flipH="1" rot="10800000">
            <a:off x="1549400" y="5500688"/>
            <a:ext cx="9055100" cy="25400"/>
          </a:xfrm>
          <a:prstGeom prst="straightConnector1">
            <a:avLst/>
          </a:prstGeom>
          <a:noFill/>
          <a:ln cap="flat" cmpd="sng" w="28575">
            <a:solidFill>
              <a:srgbClr val="CC0066"/>
            </a:solidFill>
            <a:prstDash val="solid"/>
            <a:round/>
            <a:headEnd len="med" w="med" type="none"/>
            <a:tailEnd len="med" w="med" type="none"/>
          </a:ln>
        </p:spPr>
      </p:cxnSp>
      <p:cxnSp>
        <p:nvCxnSpPr>
          <p:cNvPr id="425" name="Google Shape;425;p29"/>
          <p:cNvCxnSpPr/>
          <p:nvPr/>
        </p:nvCxnSpPr>
        <p:spPr>
          <a:xfrm>
            <a:off x="1752600" y="5511800"/>
            <a:ext cx="0" cy="571500"/>
          </a:xfrm>
          <a:prstGeom prst="straightConnector1">
            <a:avLst/>
          </a:prstGeom>
          <a:noFill/>
          <a:ln cap="flat" cmpd="sng" w="28575">
            <a:solidFill>
              <a:schemeClr val="dk1"/>
            </a:solidFill>
            <a:prstDash val="solid"/>
            <a:round/>
            <a:headEnd len="med" w="med" type="stealth"/>
            <a:tailEnd len="med" w="med" type="stealth"/>
          </a:ln>
        </p:spPr>
      </p:cxnSp>
      <p:cxnSp>
        <p:nvCxnSpPr>
          <p:cNvPr id="426" name="Google Shape;426;p29"/>
          <p:cNvCxnSpPr/>
          <p:nvPr/>
        </p:nvCxnSpPr>
        <p:spPr>
          <a:xfrm>
            <a:off x="1524000" y="6096000"/>
            <a:ext cx="431800" cy="0"/>
          </a:xfrm>
          <a:prstGeom prst="straightConnector1">
            <a:avLst/>
          </a:prstGeom>
          <a:noFill/>
          <a:ln cap="rnd" cmpd="sng" w="28575">
            <a:solidFill>
              <a:schemeClr val="dk1"/>
            </a:solidFill>
            <a:prstDash val="dot"/>
            <a:round/>
            <a:headEnd len="med" w="med" type="none"/>
            <a:tailEnd len="med" w="med" type="none"/>
          </a:ln>
        </p:spPr>
      </p:cxnSp>
      <p:sp>
        <p:nvSpPr>
          <p:cNvPr id="427" name="Google Shape;427;p29"/>
          <p:cNvSpPr txBox="1"/>
          <p:nvPr/>
        </p:nvSpPr>
        <p:spPr>
          <a:xfrm>
            <a:off x="5295900" y="5613400"/>
            <a:ext cx="19558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FF"/>
                </a:solidFill>
                <a:latin typeface="Times New Roman"/>
                <a:ea typeface="Times New Roman"/>
                <a:cs typeface="Times New Roman"/>
                <a:sym typeface="Times New Roman"/>
              </a:rPr>
              <a:t>Rừng nhiệt đới</a:t>
            </a:r>
            <a:endParaRPr/>
          </a:p>
        </p:txBody>
      </p:sp>
      <p:cxnSp>
        <p:nvCxnSpPr>
          <p:cNvPr id="428" name="Google Shape;428;p29"/>
          <p:cNvCxnSpPr/>
          <p:nvPr/>
        </p:nvCxnSpPr>
        <p:spPr>
          <a:xfrm flipH="1">
            <a:off x="8763000" y="4737100"/>
            <a:ext cx="122238" cy="1003300"/>
          </a:xfrm>
          <a:prstGeom prst="straightConnector1">
            <a:avLst/>
          </a:prstGeom>
          <a:noFill/>
          <a:ln cap="flat" cmpd="sng" w="28575">
            <a:solidFill>
              <a:schemeClr val="dk1"/>
            </a:solidFill>
            <a:prstDash val="solid"/>
            <a:round/>
            <a:headEnd len="med" w="med" type="none"/>
            <a:tailEnd len="med" w="med" type="triangle"/>
          </a:ln>
        </p:spPr>
      </p:cxnSp>
      <p:sp>
        <p:nvSpPr>
          <p:cNvPr id="429" name="Google Shape;429;p29"/>
          <p:cNvSpPr txBox="1"/>
          <p:nvPr/>
        </p:nvSpPr>
        <p:spPr>
          <a:xfrm>
            <a:off x="3263900" y="5486401"/>
            <a:ext cx="1752600"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FF"/>
                </a:solidFill>
                <a:latin typeface="Times New Roman"/>
                <a:ea typeface="Times New Roman"/>
                <a:cs typeface="Times New Roman"/>
                <a:sym typeface="Times New Roman"/>
              </a:rPr>
              <a:t>Thực vật nửa hoang mạc</a:t>
            </a:r>
            <a:endParaRPr/>
          </a:p>
        </p:txBody>
      </p:sp>
      <p:cxnSp>
        <p:nvCxnSpPr>
          <p:cNvPr id="430" name="Google Shape;430;p29"/>
          <p:cNvCxnSpPr/>
          <p:nvPr/>
        </p:nvCxnSpPr>
        <p:spPr>
          <a:xfrm>
            <a:off x="2505076" y="3700463"/>
            <a:ext cx="36513" cy="2106612"/>
          </a:xfrm>
          <a:prstGeom prst="straightConnector1">
            <a:avLst/>
          </a:prstGeom>
          <a:noFill/>
          <a:ln cap="flat" cmpd="sng" w="28575">
            <a:solidFill>
              <a:schemeClr val="dk1"/>
            </a:solidFill>
            <a:prstDash val="solid"/>
            <a:round/>
            <a:headEnd len="med" w="med" type="none"/>
            <a:tailEnd len="med" w="med" type="triangle"/>
          </a:ln>
        </p:spPr>
      </p:cxnSp>
      <p:sp>
        <p:nvSpPr>
          <p:cNvPr id="431" name="Google Shape;431;p29"/>
          <p:cNvSpPr txBox="1"/>
          <p:nvPr/>
        </p:nvSpPr>
        <p:spPr>
          <a:xfrm>
            <a:off x="3700464" y="4846639"/>
            <a:ext cx="1246187"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FF"/>
                </a:solidFill>
                <a:latin typeface="Times New Roman"/>
                <a:ea typeface="Times New Roman"/>
                <a:cs typeface="Times New Roman"/>
                <a:sym typeface="Times New Roman"/>
              </a:rPr>
              <a:t>Cây bụi xương rồng</a:t>
            </a:r>
            <a:endParaRPr/>
          </a:p>
        </p:txBody>
      </p:sp>
      <p:sp>
        <p:nvSpPr>
          <p:cNvPr id="432" name="Google Shape;432;p29"/>
          <p:cNvSpPr txBox="1"/>
          <p:nvPr/>
        </p:nvSpPr>
        <p:spPr>
          <a:xfrm>
            <a:off x="4049714" y="4105276"/>
            <a:ext cx="1074737"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FF"/>
                </a:solidFill>
                <a:latin typeface="Times New Roman"/>
                <a:ea typeface="Times New Roman"/>
                <a:cs typeface="Times New Roman"/>
                <a:sym typeface="Times New Roman"/>
              </a:rPr>
              <a:t>Đồng cỏ cây bụi</a:t>
            </a:r>
            <a:endParaRPr sz="1600">
              <a:solidFill>
                <a:srgbClr val="0000FF"/>
              </a:solidFill>
              <a:latin typeface="Times New Roman"/>
              <a:ea typeface="Times New Roman"/>
              <a:cs typeface="Times New Roman"/>
              <a:sym typeface="Times New Roman"/>
            </a:endParaRPr>
          </a:p>
        </p:txBody>
      </p:sp>
      <p:sp>
        <p:nvSpPr>
          <p:cNvPr id="433" name="Google Shape;433;p29"/>
          <p:cNvSpPr txBox="1"/>
          <p:nvPr/>
        </p:nvSpPr>
        <p:spPr>
          <a:xfrm>
            <a:off x="5186363" y="2974976"/>
            <a:ext cx="1166812"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FF"/>
                </a:solidFill>
                <a:latin typeface="Times New Roman"/>
                <a:ea typeface="Times New Roman"/>
                <a:cs typeface="Times New Roman"/>
                <a:sym typeface="Times New Roman"/>
              </a:rPr>
              <a:t>Đồng cỏ núi cao</a:t>
            </a:r>
            <a:endParaRPr/>
          </a:p>
        </p:txBody>
      </p:sp>
      <p:sp>
        <p:nvSpPr>
          <p:cNvPr id="434" name="Google Shape;434;p29"/>
          <p:cNvSpPr txBox="1"/>
          <p:nvPr/>
        </p:nvSpPr>
        <p:spPr>
          <a:xfrm>
            <a:off x="5529263" y="3851275"/>
            <a:ext cx="1116012"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FF"/>
                </a:solidFill>
                <a:latin typeface="Times New Roman"/>
                <a:ea typeface="Times New Roman"/>
                <a:cs typeface="Times New Roman"/>
                <a:sym typeface="Times New Roman"/>
              </a:rPr>
              <a:t>Đồng cỏ</a:t>
            </a:r>
            <a:endParaRPr/>
          </a:p>
        </p:txBody>
      </p:sp>
      <p:sp>
        <p:nvSpPr>
          <p:cNvPr id="435" name="Google Shape;435;p29"/>
          <p:cNvSpPr txBox="1"/>
          <p:nvPr/>
        </p:nvSpPr>
        <p:spPr>
          <a:xfrm>
            <a:off x="4246563" y="3470276"/>
            <a:ext cx="938212"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FF"/>
                </a:solidFill>
                <a:latin typeface="Times New Roman"/>
                <a:ea typeface="Times New Roman"/>
                <a:cs typeface="Times New Roman"/>
                <a:sym typeface="Times New Roman"/>
              </a:rPr>
              <a:t>Đồng cỏ núi cao</a:t>
            </a:r>
            <a:endParaRPr/>
          </a:p>
        </p:txBody>
      </p:sp>
      <p:sp>
        <p:nvSpPr>
          <p:cNvPr id="436" name="Google Shape;436;p29"/>
          <p:cNvSpPr txBox="1"/>
          <p:nvPr/>
        </p:nvSpPr>
        <p:spPr>
          <a:xfrm>
            <a:off x="5435600" y="5143500"/>
            <a:ext cx="16383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FF"/>
                </a:solidFill>
                <a:latin typeface="Times New Roman"/>
                <a:ea typeface="Times New Roman"/>
                <a:cs typeface="Times New Roman"/>
                <a:sym typeface="Times New Roman"/>
              </a:rPr>
              <a:t>Rừng lá rộng</a:t>
            </a:r>
            <a:endParaRPr/>
          </a:p>
        </p:txBody>
      </p:sp>
      <p:sp>
        <p:nvSpPr>
          <p:cNvPr id="437" name="Google Shape;437;p29"/>
          <p:cNvSpPr txBox="1"/>
          <p:nvPr/>
        </p:nvSpPr>
        <p:spPr>
          <a:xfrm>
            <a:off x="5384800" y="4584700"/>
            <a:ext cx="15748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FF"/>
                </a:solidFill>
                <a:latin typeface="Times New Roman"/>
                <a:ea typeface="Times New Roman"/>
                <a:cs typeface="Times New Roman"/>
                <a:sym typeface="Times New Roman"/>
              </a:rPr>
              <a:t>Rừng lá kim</a:t>
            </a:r>
            <a:endParaRPr/>
          </a:p>
        </p:txBody>
      </p:sp>
      <p:pic>
        <p:nvPicPr>
          <p:cNvPr descr="http://mongabay-images.s3.amazonaws.com/cr/600/costa_rica_siquirres_0578.jpg" id="438" name="Google Shape;438;p29"/>
          <p:cNvPicPr preferRelativeResize="0"/>
          <p:nvPr/>
        </p:nvPicPr>
        <p:blipFill rotWithShape="1">
          <a:blip r:embed="rId7">
            <a:alphaModFix/>
          </a:blip>
          <a:srcRect b="0" l="0" r="0" t="0"/>
          <a:stretch/>
        </p:blipFill>
        <p:spPr>
          <a:xfrm>
            <a:off x="7307263" y="820739"/>
            <a:ext cx="3332162" cy="3927475"/>
          </a:xfrm>
          <a:prstGeom prst="rect">
            <a:avLst/>
          </a:prstGeom>
          <a:noFill/>
          <a:ln>
            <a:noFill/>
          </a:ln>
        </p:spPr>
      </p:pic>
      <p:pic>
        <p:nvPicPr>
          <p:cNvPr descr="Tập tin:Manzanita Spring in Guadalupe Mountains National Park.jpg" id="439" name="Google Shape;439;p29"/>
          <p:cNvPicPr preferRelativeResize="0"/>
          <p:nvPr/>
        </p:nvPicPr>
        <p:blipFill rotWithShape="1">
          <a:blip r:embed="rId8">
            <a:alphaModFix/>
          </a:blip>
          <a:srcRect b="0" l="0" r="0" t="0"/>
          <a:stretch/>
        </p:blipFill>
        <p:spPr>
          <a:xfrm>
            <a:off x="1566864" y="782639"/>
            <a:ext cx="4232275" cy="2949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8"/>
                                        </p:tgtEl>
                                      </p:cBhvr>
                                    </p:animEffect>
                                    <p:set>
                                      <p:cBhvr>
                                        <p:cTn dur="1" fill="hold">
                                          <p:stCondLst>
                                            <p:cond delay="500"/>
                                          </p:stCondLst>
                                        </p:cTn>
                                        <p:tgtEl>
                                          <p:spTgt spid="4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8"/>
                                        </p:tgtEl>
                                      </p:cBhvr>
                                    </p:animEffect>
                                    <p:set>
                                      <p:cBhvr>
                                        <p:cTn dur="1" fill="hold">
                                          <p:stCondLst>
                                            <p:cond delay="500"/>
                                          </p:stCondLst>
                                        </p:cTn>
                                        <p:tgtEl>
                                          <p:spTgt spid="4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9"/>
                                        </p:tgtEl>
                                      </p:cBhvr>
                                    </p:animEffect>
                                    <p:set>
                                      <p:cBhvr>
                                        <p:cTn dur="1" fill="hold">
                                          <p:stCondLst>
                                            <p:cond delay="500"/>
                                          </p:stCondLst>
                                        </p:cTn>
                                        <p:tgtEl>
                                          <p:spTgt spid="4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0"/>
                                        </p:tgtEl>
                                      </p:cBhvr>
                                    </p:animEffect>
                                    <p:set>
                                      <p:cBhvr>
                                        <p:cTn dur="1" fill="hold">
                                          <p:stCondLst>
                                            <p:cond delay="500"/>
                                          </p:stCondLst>
                                        </p:cTn>
                                        <p:tgtEl>
                                          <p:spTgt spid="43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p:nvPr/>
        </p:nvSpPr>
        <p:spPr>
          <a:xfrm>
            <a:off x="-1341523" y="826168"/>
            <a:ext cx="8173453" cy="838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FF0000"/>
                </a:solidFill>
                <a:latin typeface="Times New Roman"/>
                <a:ea typeface="Times New Roman"/>
                <a:cs typeface="Times New Roman"/>
                <a:sym typeface="Times New Roman"/>
              </a:rPr>
              <a:t>1. SỰ PHÂN HÓA THEO CHIỀU ĐÔNG - TÂY</a:t>
            </a:r>
            <a:endParaRPr b="1" i="0" sz="2000" u="none" cap="none" strike="noStrike">
              <a:solidFill>
                <a:srgbClr val="FF0000"/>
              </a:solidFill>
              <a:latin typeface="Times New Roman"/>
              <a:ea typeface="Times New Roman"/>
              <a:cs typeface="Times New Roman"/>
              <a:sym typeface="Times New Roman"/>
            </a:endParaRPr>
          </a:p>
        </p:txBody>
      </p:sp>
      <p:sp>
        <p:nvSpPr>
          <p:cNvPr id="116" name="Google Shape;116;p3"/>
          <p:cNvSpPr/>
          <p:nvPr/>
        </p:nvSpPr>
        <p:spPr>
          <a:xfrm>
            <a:off x="132347" y="2041358"/>
            <a:ext cx="5963653" cy="1524000"/>
          </a:xfrm>
          <a:prstGeom prst="flowChartAlternateProcess">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rgbClr val="FF0000"/>
              </a:buClr>
              <a:buSzPts val="2800"/>
              <a:buFont typeface="Times New Roman"/>
              <a:buChar char="-"/>
            </a:pPr>
            <a:r>
              <a:rPr b="0" i="0" lang="en-US" sz="2800" u="none" cap="none" strike="noStrike">
                <a:solidFill>
                  <a:srgbClr val="FF0000"/>
                </a:solidFill>
                <a:latin typeface="Times New Roman"/>
                <a:ea typeface="Times New Roman"/>
                <a:cs typeface="Times New Roman"/>
                <a:sym typeface="Times New Roman"/>
              </a:rPr>
              <a:t>Họat động nhóm</a:t>
            </a:r>
            <a:endParaRPr b="0" i="0" sz="2800" u="none" cap="none" strike="noStrike">
              <a:solidFill>
                <a:srgbClr val="FF0000"/>
              </a:solidFill>
              <a:latin typeface="Times New Roman"/>
              <a:ea typeface="Times New Roman"/>
              <a:cs typeface="Times New Roman"/>
              <a:sym typeface="Times New Roman"/>
            </a:endParaRPr>
          </a:p>
          <a:p>
            <a:pPr indent="-285750" lvl="0" marL="285750" marR="0" rtl="0" algn="l">
              <a:spcBef>
                <a:spcPts val="0"/>
              </a:spcBef>
              <a:spcAft>
                <a:spcPts val="0"/>
              </a:spcAft>
              <a:buClr>
                <a:srgbClr val="FF0000"/>
              </a:buClr>
              <a:buSzPts val="2800"/>
              <a:buFont typeface="Times New Roman"/>
              <a:buChar char="-"/>
            </a:pPr>
            <a:r>
              <a:rPr b="0" i="0" lang="en-US" sz="2800" u="none" cap="none" strike="noStrike">
                <a:solidFill>
                  <a:srgbClr val="FF0000"/>
                </a:solidFill>
                <a:latin typeface="Times New Roman"/>
                <a:ea typeface="Times New Roman"/>
                <a:cs typeface="Times New Roman"/>
                <a:sym typeface="Times New Roman"/>
              </a:rPr>
              <a:t>Hoàn thành thông tin theo PHT 1</a:t>
            </a:r>
            <a:endParaRPr/>
          </a:p>
          <a:p>
            <a:pPr indent="-285750" lvl="0" marL="285750" marR="0" rtl="0" algn="l">
              <a:spcBef>
                <a:spcPts val="0"/>
              </a:spcBef>
              <a:spcAft>
                <a:spcPts val="0"/>
              </a:spcAft>
              <a:buClr>
                <a:srgbClr val="FF0000"/>
              </a:buClr>
              <a:buSzPts val="2800"/>
              <a:buFont typeface="Times New Roman"/>
              <a:buChar char="-"/>
            </a:pPr>
            <a:r>
              <a:rPr b="0" i="0" lang="en-US" sz="2800" u="none" cap="none" strike="noStrike">
                <a:solidFill>
                  <a:srgbClr val="FF0000"/>
                </a:solidFill>
                <a:latin typeface="Times New Roman"/>
                <a:ea typeface="Times New Roman"/>
                <a:cs typeface="Times New Roman"/>
                <a:sym typeface="Times New Roman"/>
              </a:rPr>
              <a:t>Thời gian: 5 phút</a:t>
            </a:r>
            <a:endParaRPr b="0" i="0" sz="2800" u="none" cap="none" strike="noStrike">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117" name="Google Shape;117;p3"/>
          <p:cNvPicPr preferRelativeResize="0"/>
          <p:nvPr/>
        </p:nvPicPr>
        <p:blipFill rotWithShape="1">
          <a:blip r:embed="rId3">
            <a:alphaModFix/>
          </a:blip>
          <a:srcRect b="0" l="0" r="0" t="0"/>
          <a:stretch/>
        </p:blipFill>
        <p:spPr>
          <a:xfrm>
            <a:off x="6324600" y="990600"/>
            <a:ext cx="4191000" cy="5715000"/>
          </a:xfrm>
          <a:prstGeom prst="rect">
            <a:avLst/>
          </a:prstGeom>
          <a:noFill/>
          <a:ln>
            <a:noFill/>
          </a:ln>
        </p:spPr>
      </p:pic>
      <p:pic>
        <p:nvPicPr>
          <p:cNvPr id="118" name="Google Shape;118;p3"/>
          <p:cNvPicPr preferRelativeResize="0"/>
          <p:nvPr/>
        </p:nvPicPr>
        <p:blipFill rotWithShape="1">
          <a:blip r:embed="rId4">
            <a:alphaModFix/>
          </a:blip>
          <a:srcRect b="0" l="0" r="0" t="0"/>
          <a:stretch/>
        </p:blipFill>
        <p:spPr>
          <a:xfrm>
            <a:off x="245736" y="3805989"/>
            <a:ext cx="4486685" cy="2781300"/>
          </a:xfrm>
          <a:prstGeom prst="rect">
            <a:avLst/>
          </a:prstGeom>
          <a:noFill/>
          <a:ln>
            <a:noFill/>
          </a:ln>
        </p:spPr>
      </p:pic>
      <p:sp>
        <p:nvSpPr>
          <p:cNvPr id="119" name="Google Shape;119;p3"/>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BÀI 16:THIÊN NHIÊN TRUNG VÀ NAM MĨ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0"/>
          <p:cNvSpPr/>
          <p:nvPr/>
        </p:nvSpPr>
        <p:spPr>
          <a:xfrm>
            <a:off x="1524000" y="22226"/>
            <a:ext cx="9144000" cy="72866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b="1" lang="en-US" sz="1600">
                <a:solidFill>
                  <a:srgbClr val="0000FF"/>
                </a:solidFill>
                <a:latin typeface="Times New Roman"/>
                <a:ea typeface="Times New Roman"/>
                <a:cs typeface="Times New Roman"/>
                <a:sym typeface="Times New Roman"/>
              </a:rPr>
              <a:t>   SỰ PHÂN HÓA CỦA THẢM THỰC VẬT </a:t>
            </a:r>
            <a:endParaRPr/>
          </a:p>
          <a:p>
            <a:pPr indent="0" lvl="0" marL="0" marR="0" rtl="0" algn="ctr">
              <a:lnSpc>
                <a:spcPct val="105000"/>
              </a:lnSpc>
              <a:spcBef>
                <a:spcPts val="800"/>
              </a:spcBef>
              <a:spcAft>
                <a:spcPts val="0"/>
              </a:spcAft>
              <a:buNone/>
            </a:pPr>
            <a:r>
              <a:rPr b="1" lang="en-US" sz="1600">
                <a:solidFill>
                  <a:srgbClr val="0000FF"/>
                </a:solidFill>
                <a:latin typeface="Times New Roman"/>
                <a:ea typeface="Times New Roman"/>
                <a:cs typeface="Times New Roman"/>
                <a:sym typeface="Times New Roman"/>
              </a:rPr>
              <a:t>                                      Ở SƯỜN ĐÔNG VÀ SƯỜN TÂY CỦA DÃY AN-ĐET</a:t>
            </a:r>
            <a:endParaRPr/>
          </a:p>
        </p:txBody>
      </p:sp>
      <p:graphicFrame>
        <p:nvGraphicFramePr>
          <p:cNvPr id="445" name="Google Shape;445;p30"/>
          <p:cNvGraphicFramePr/>
          <p:nvPr/>
        </p:nvGraphicFramePr>
        <p:xfrm>
          <a:off x="1524000" y="1377950"/>
          <a:ext cx="9067800" cy="3067050"/>
        </p:xfrm>
        <a:graphic>
          <a:graphicData uri="http://schemas.openxmlformats.org/presentationml/2006/ole">
            <mc:AlternateContent>
              <mc:Choice Requires="v">
                <p:oleObj r:id="rId4" imgH="3067050" imgW="9067800" progId="Paint.Picture" spid="_x0000_s1">
                  <p:embed/>
                </p:oleObj>
              </mc:Choice>
              <mc:Fallback>
                <p:oleObj r:id="rId5" imgH="3067050" imgW="9067800" progId="Paint.Picture">
                  <p:embed/>
                  <p:pic>
                    <p:nvPicPr>
                      <p:cNvPr id="445" name="Google Shape;445;p30"/>
                      <p:cNvPicPr preferRelativeResize="0"/>
                      <p:nvPr/>
                    </p:nvPicPr>
                    <p:blipFill rotWithShape="1">
                      <a:blip r:embed="rId6">
                        <a:alphaModFix/>
                      </a:blip>
                      <a:srcRect b="0" l="0" r="0" t="0"/>
                      <a:stretch/>
                    </p:blipFill>
                    <p:spPr>
                      <a:xfrm>
                        <a:off x="1524000" y="1377950"/>
                        <a:ext cx="9067800" cy="3067050"/>
                      </a:xfrm>
                      <a:prstGeom prst="rect">
                        <a:avLst/>
                      </a:prstGeom>
                      <a:noFill/>
                      <a:ln>
                        <a:noFill/>
                      </a:ln>
                    </p:spPr>
                  </p:pic>
                </p:oleObj>
              </mc:Fallback>
            </mc:AlternateContent>
          </a:graphicData>
        </a:graphic>
      </p:graphicFrame>
      <p:sp>
        <p:nvSpPr>
          <p:cNvPr id="446" name="Google Shape;446;p30"/>
          <p:cNvSpPr txBox="1"/>
          <p:nvPr/>
        </p:nvSpPr>
        <p:spPr>
          <a:xfrm>
            <a:off x="1574800" y="4298951"/>
            <a:ext cx="3479800"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Hình 16.3-Sơ đồ sườn tây An-đét qua lãnh thổ Pê-ru</a:t>
            </a:r>
            <a:endParaRPr b="1" sz="1600">
              <a:solidFill>
                <a:schemeClr val="dk1"/>
              </a:solidFill>
              <a:latin typeface="Times New Roman"/>
              <a:ea typeface="Times New Roman"/>
              <a:cs typeface="Times New Roman"/>
              <a:sym typeface="Times New Roman"/>
            </a:endParaRPr>
          </a:p>
        </p:txBody>
      </p:sp>
      <p:sp>
        <p:nvSpPr>
          <p:cNvPr id="447" name="Google Shape;447;p30"/>
          <p:cNvSpPr txBox="1"/>
          <p:nvPr/>
        </p:nvSpPr>
        <p:spPr>
          <a:xfrm>
            <a:off x="5168900" y="4368800"/>
            <a:ext cx="5499100" cy="33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Hình 16.3-Sơ đồ sườn đông An-đét qua lãnh thổ Pê-ru</a:t>
            </a:r>
            <a:endParaRPr b="1" sz="1600">
              <a:solidFill>
                <a:schemeClr val="dk1"/>
              </a:solidFill>
              <a:latin typeface="Times New Roman"/>
              <a:ea typeface="Times New Roman"/>
              <a:cs typeface="Times New Roman"/>
              <a:sym typeface="Times New Roman"/>
            </a:endParaRPr>
          </a:p>
        </p:txBody>
      </p:sp>
      <p:sp>
        <p:nvSpPr>
          <p:cNvPr id="448" name="Google Shape;448;p30"/>
          <p:cNvSpPr txBox="1"/>
          <p:nvPr/>
        </p:nvSpPr>
        <p:spPr>
          <a:xfrm>
            <a:off x="1562100" y="730250"/>
            <a:ext cx="8991600" cy="679450"/>
          </a:xfrm>
          <a:prstGeom prst="rect">
            <a:avLst/>
          </a:prstGeom>
          <a:solidFill>
            <a:srgbClr val="FF99FF"/>
          </a:solidFill>
          <a:ln cap="flat" cmpd="sng" w="9525">
            <a:solidFill>
              <a:srgbClr val="FF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FF"/>
                </a:solidFill>
                <a:latin typeface="Times New Roman"/>
                <a:ea typeface="Times New Roman"/>
                <a:cs typeface="Times New Roman"/>
                <a:sym typeface="Times New Roman"/>
              </a:rPr>
              <a:t> Quan sát các hình 16.3 cho biết:  Tại sao từ độ cao 0m đến 1000m, ở sườn đông có rừng nhiệt đới còn ở sườn tây là thực vật nửa hoang mạc?</a:t>
            </a:r>
            <a:r>
              <a:rPr lang="en-US" sz="1900">
                <a:solidFill>
                  <a:srgbClr val="0000FF"/>
                </a:solidFill>
                <a:latin typeface="Times New Roman"/>
                <a:ea typeface="Times New Roman"/>
                <a:cs typeface="Times New Roman"/>
                <a:sym typeface="Times New Roman"/>
              </a:rPr>
              <a:t> </a:t>
            </a:r>
            <a:endParaRPr/>
          </a:p>
        </p:txBody>
      </p:sp>
      <p:cxnSp>
        <p:nvCxnSpPr>
          <p:cNvPr id="449" name="Google Shape;449;p30"/>
          <p:cNvCxnSpPr/>
          <p:nvPr/>
        </p:nvCxnSpPr>
        <p:spPr>
          <a:xfrm flipH="1" rot="10800000">
            <a:off x="1612900" y="3937000"/>
            <a:ext cx="9055100" cy="25400"/>
          </a:xfrm>
          <a:prstGeom prst="straightConnector1">
            <a:avLst/>
          </a:prstGeom>
          <a:noFill/>
          <a:ln cap="flat" cmpd="sng" w="9525">
            <a:solidFill>
              <a:srgbClr val="FF00FF"/>
            </a:solidFill>
            <a:prstDash val="solid"/>
            <a:round/>
            <a:headEnd len="med" w="med" type="none"/>
            <a:tailEnd len="med" w="med" type="none"/>
          </a:ln>
        </p:spPr>
      </p:cxnSp>
      <p:cxnSp>
        <p:nvCxnSpPr>
          <p:cNvPr id="450" name="Google Shape;450;p30"/>
          <p:cNvCxnSpPr/>
          <p:nvPr/>
        </p:nvCxnSpPr>
        <p:spPr>
          <a:xfrm>
            <a:off x="1727200" y="3987800"/>
            <a:ext cx="0" cy="355600"/>
          </a:xfrm>
          <a:prstGeom prst="straightConnector1">
            <a:avLst/>
          </a:prstGeom>
          <a:noFill/>
          <a:ln cap="flat" cmpd="sng" w="28575">
            <a:solidFill>
              <a:schemeClr val="dk1"/>
            </a:solidFill>
            <a:prstDash val="solid"/>
            <a:round/>
            <a:headEnd len="med" w="med" type="stealth"/>
            <a:tailEnd len="med" w="med" type="stealth"/>
          </a:ln>
        </p:spPr>
      </p:cxnSp>
      <p:cxnSp>
        <p:nvCxnSpPr>
          <p:cNvPr id="451" name="Google Shape;451;p30"/>
          <p:cNvCxnSpPr/>
          <p:nvPr/>
        </p:nvCxnSpPr>
        <p:spPr>
          <a:xfrm>
            <a:off x="1524000" y="4356100"/>
            <a:ext cx="558800" cy="0"/>
          </a:xfrm>
          <a:prstGeom prst="straightConnector1">
            <a:avLst/>
          </a:prstGeom>
          <a:noFill/>
          <a:ln cap="rnd" cmpd="sng" w="28575">
            <a:solidFill>
              <a:schemeClr val="dk1"/>
            </a:solidFill>
            <a:prstDash val="dot"/>
            <a:round/>
            <a:headEnd len="med" w="med" type="none"/>
            <a:tailEnd len="med" w="med" type="none"/>
          </a:ln>
        </p:spPr>
      </p:cxnSp>
      <p:sp>
        <p:nvSpPr>
          <p:cNvPr id="452" name="Google Shape;452;p30"/>
          <p:cNvSpPr txBox="1"/>
          <p:nvPr/>
        </p:nvSpPr>
        <p:spPr>
          <a:xfrm>
            <a:off x="5473700" y="4000501"/>
            <a:ext cx="21844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Rừng nhiệt đới</a:t>
            </a:r>
            <a:endParaRPr/>
          </a:p>
        </p:txBody>
      </p:sp>
      <p:sp>
        <p:nvSpPr>
          <p:cNvPr id="453" name="Google Shape;453;p30"/>
          <p:cNvSpPr txBox="1"/>
          <p:nvPr/>
        </p:nvSpPr>
        <p:spPr>
          <a:xfrm>
            <a:off x="2679700" y="4013200"/>
            <a:ext cx="2451100"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Arial"/>
                <a:ea typeface="Arial"/>
                <a:cs typeface="Arial"/>
                <a:sym typeface="Arial"/>
              </a:rPr>
              <a:t>Thực vật nửa hoang mạc</a:t>
            </a:r>
            <a:endParaRPr/>
          </a:p>
        </p:txBody>
      </p:sp>
      <p:sp>
        <p:nvSpPr>
          <p:cNvPr id="454" name="Google Shape;454;p30"/>
          <p:cNvSpPr txBox="1"/>
          <p:nvPr/>
        </p:nvSpPr>
        <p:spPr>
          <a:xfrm>
            <a:off x="6765925" y="4838700"/>
            <a:ext cx="3843338"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 Do sườn đông chịu ảnh hưởng của dòng biển nóng.</a:t>
            </a:r>
            <a:endParaRPr/>
          </a:p>
        </p:txBody>
      </p:sp>
      <p:sp>
        <p:nvSpPr>
          <p:cNvPr id="455" name="Google Shape;455;p30"/>
          <p:cNvSpPr txBox="1"/>
          <p:nvPr/>
        </p:nvSpPr>
        <p:spPr>
          <a:xfrm>
            <a:off x="6815139" y="5351463"/>
            <a:ext cx="362267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 Do gió tín phong từ Đại Tây Dương thổi vào.</a:t>
            </a:r>
            <a:endParaRPr/>
          </a:p>
        </p:txBody>
      </p:sp>
      <p:sp>
        <p:nvSpPr>
          <p:cNvPr id="456" name="Google Shape;456;p30"/>
          <p:cNvSpPr txBox="1"/>
          <p:nvPr/>
        </p:nvSpPr>
        <p:spPr>
          <a:xfrm>
            <a:off x="6715126" y="5902325"/>
            <a:ext cx="3802063" cy="915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-&gt; Làm cho sườn đông có mưa nhiều, thực vật tươi tốt, rừng nhiệt đới phát triển ở độ cao từ 0-1000m.</a:t>
            </a:r>
            <a:endParaRPr/>
          </a:p>
        </p:txBody>
      </p:sp>
      <p:cxnSp>
        <p:nvCxnSpPr>
          <p:cNvPr id="457" name="Google Shape;457;p30"/>
          <p:cNvCxnSpPr/>
          <p:nvPr/>
        </p:nvCxnSpPr>
        <p:spPr>
          <a:xfrm>
            <a:off x="1524000" y="4833938"/>
            <a:ext cx="9144000" cy="12700"/>
          </a:xfrm>
          <a:prstGeom prst="straightConnector1">
            <a:avLst/>
          </a:prstGeom>
          <a:noFill/>
          <a:ln cap="flat" cmpd="sng" w="9525">
            <a:solidFill>
              <a:schemeClr val="dk1"/>
            </a:solidFill>
            <a:prstDash val="solid"/>
            <a:round/>
            <a:headEnd len="med" w="med" type="none"/>
            <a:tailEnd len="med" w="med" type="none"/>
          </a:ln>
        </p:spPr>
      </p:cxnSp>
      <p:cxnSp>
        <p:nvCxnSpPr>
          <p:cNvPr id="458" name="Google Shape;458;p30"/>
          <p:cNvCxnSpPr/>
          <p:nvPr/>
        </p:nvCxnSpPr>
        <p:spPr>
          <a:xfrm>
            <a:off x="6713538" y="4902200"/>
            <a:ext cx="0" cy="1955800"/>
          </a:xfrm>
          <a:prstGeom prst="straightConnector1">
            <a:avLst/>
          </a:prstGeom>
          <a:noFill/>
          <a:ln cap="flat" cmpd="sng" w="9525">
            <a:solidFill>
              <a:schemeClr val="dk1"/>
            </a:solidFill>
            <a:prstDash val="solid"/>
            <a:round/>
            <a:headEnd len="med" w="med" type="none"/>
            <a:tailEnd len="med" w="med" type="none"/>
          </a:ln>
        </p:spPr>
      </p:cxnSp>
      <p:sp>
        <p:nvSpPr>
          <p:cNvPr id="459" name="Google Shape;459;p30"/>
          <p:cNvSpPr txBox="1"/>
          <p:nvPr/>
        </p:nvSpPr>
        <p:spPr>
          <a:xfrm>
            <a:off x="3179764" y="3640138"/>
            <a:ext cx="1893887"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Cây bụi xương rồng</a:t>
            </a:r>
            <a:endParaRPr sz="1400">
              <a:solidFill>
                <a:srgbClr val="0000FF"/>
              </a:solidFill>
              <a:latin typeface="Times New Roman"/>
              <a:ea typeface="Times New Roman"/>
              <a:cs typeface="Times New Roman"/>
              <a:sym typeface="Times New Roman"/>
            </a:endParaRPr>
          </a:p>
        </p:txBody>
      </p:sp>
      <p:sp>
        <p:nvSpPr>
          <p:cNvPr id="460" name="Google Shape;460;p30"/>
          <p:cNvSpPr txBox="1"/>
          <p:nvPr/>
        </p:nvSpPr>
        <p:spPr>
          <a:xfrm>
            <a:off x="3986214" y="2987675"/>
            <a:ext cx="89693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Đồng cỏ cây bụi</a:t>
            </a:r>
            <a:endParaRPr sz="1400">
              <a:solidFill>
                <a:srgbClr val="0000FF"/>
              </a:solidFill>
              <a:latin typeface="Times New Roman"/>
              <a:ea typeface="Times New Roman"/>
              <a:cs typeface="Times New Roman"/>
              <a:sym typeface="Times New Roman"/>
            </a:endParaRPr>
          </a:p>
        </p:txBody>
      </p:sp>
      <p:sp>
        <p:nvSpPr>
          <p:cNvPr id="461" name="Google Shape;461;p30"/>
          <p:cNvSpPr txBox="1"/>
          <p:nvPr/>
        </p:nvSpPr>
        <p:spPr>
          <a:xfrm>
            <a:off x="5097463" y="2187576"/>
            <a:ext cx="1154112"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FF"/>
                </a:solidFill>
                <a:latin typeface="Times New Roman"/>
                <a:ea typeface="Times New Roman"/>
                <a:cs typeface="Times New Roman"/>
                <a:sym typeface="Times New Roman"/>
              </a:rPr>
              <a:t>Đồng cỏ núi cao</a:t>
            </a:r>
            <a:endParaRPr/>
          </a:p>
        </p:txBody>
      </p:sp>
      <p:sp>
        <p:nvSpPr>
          <p:cNvPr id="462" name="Google Shape;462;p30"/>
          <p:cNvSpPr txBox="1"/>
          <p:nvPr/>
        </p:nvSpPr>
        <p:spPr>
          <a:xfrm>
            <a:off x="5668963" y="2784475"/>
            <a:ext cx="1217612"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FF"/>
                </a:solidFill>
                <a:latin typeface="Times New Roman"/>
                <a:ea typeface="Times New Roman"/>
                <a:cs typeface="Times New Roman"/>
                <a:sym typeface="Times New Roman"/>
              </a:rPr>
              <a:t>Đồng cỏ</a:t>
            </a:r>
            <a:endParaRPr/>
          </a:p>
        </p:txBody>
      </p:sp>
      <p:sp>
        <p:nvSpPr>
          <p:cNvPr id="463" name="Google Shape;463;p30"/>
          <p:cNvSpPr txBox="1"/>
          <p:nvPr/>
        </p:nvSpPr>
        <p:spPr>
          <a:xfrm>
            <a:off x="4271963" y="2301875"/>
            <a:ext cx="798512"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FF"/>
                </a:solidFill>
                <a:latin typeface="Times New Roman"/>
                <a:ea typeface="Times New Roman"/>
                <a:cs typeface="Times New Roman"/>
                <a:sym typeface="Times New Roman"/>
              </a:rPr>
              <a:t>Đồng cỏ núi cao</a:t>
            </a:r>
            <a:endParaRPr/>
          </a:p>
        </p:txBody>
      </p:sp>
      <p:sp>
        <p:nvSpPr>
          <p:cNvPr id="464" name="Google Shape;464;p30"/>
          <p:cNvSpPr txBox="1"/>
          <p:nvPr/>
        </p:nvSpPr>
        <p:spPr>
          <a:xfrm>
            <a:off x="5473700" y="3568701"/>
            <a:ext cx="17907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Rừng lá rộng</a:t>
            </a:r>
            <a:endParaRPr/>
          </a:p>
        </p:txBody>
      </p:sp>
      <p:sp>
        <p:nvSpPr>
          <p:cNvPr id="465" name="Google Shape;465;p30"/>
          <p:cNvSpPr txBox="1"/>
          <p:nvPr/>
        </p:nvSpPr>
        <p:spPr>
          <a:xfrm>
            <a:off x="5245100" y="3162301"/>
            <a:ext cx="15748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Rừng lá kim</a:t>
            </a:r>
            <a:endParaRPr/>
          </a:p>
        </p:txBody>
      </p:sp>
      <p:sp>
        <p:nvSpPr>
          <p:cNvPr id="466" name="Google Shape;466;p30">
            <a:hlinkClick r:id="rId7"/>
          </p:cNvPr>
          <p:cNvSpPr/>
          <p:nvPr/>
        </p:nvSpPr>
        <p:spPr>
          <a:xfrm>
            <a:off x="9921876" y="14288"/>
            <a:ext cx="563563" cy="646112"/>
          </a:xfrm>
          <a:prstGeom prst="triangle">
            <a:avLst>
              <a:gd fmla="val 50000" name="adj"/>
            </a:avLst>
          </a:prstGeom>
          <a:solidFill>
            <a:srgbClr val="00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7" name="Google Shape;467;p30"/>
          <p:cNvSpPr/>
          <p:nvPr/>
        </p:nvSpPr>
        <p:spPr>
          <a:xfrm>
            <a:off x="10291764" y="6575425"/>
            <a:ext cx="377825" cy="254000"/>
          </a:xfrm>
          <a:prstGeom prst="rightArrow">
            <a:avLst>
              <a:gd fmla="val 50000" name="adj1"/>
              <a:gd fmla="val 37188"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1"/>
          <p:cNvSpPr txBox="1"/>
          <p:nvPr/>
        </p:nvSpPr>
        <p:spPr>
          <a:xfrm>
            <a:off x="6691064" y="1813869"/>
            <a:ext cx="4905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 Do sườn đông chịu ảnh hưởng của dòng biển nóng.</a:t>
            </a:r>
            <a:endParaRPr/>
          </a:p>
        </p:txBody>
      </p:sp>
      <p:sp>
        <p:nvSpPr>
          <p:cNvPr id="473" name="Google Shape;473;p31"/>
          <p:cNvSpPr txBox="1"/>
          <p:nvPr/>
        </p:nvSpPr>
        <p:spPr>
          <a:xfrm>
            <a:off x="6753883" y="3094721"/>
            <a:ext cx="4624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 Do gió tín phong từ Đại Tây Dương thổi vào.</a:t>
            </a:r>
            <a:endParaRPr/>
          </a:p>
        </p:txBody>
      </p:sp>
      <p:sp>
        <p:nvSpPr>
          <p:cNvPr id="474" name="Google Shape;474;p31"/>
          <p:cNvSpPr txBox="1"/>
          <p:nvPr/>
        </p:nvSpPr>
        <p:spPr>
          <a:xfrm>
            <a:off x="6626221" y="4435058"/>
            <a:ext cx="48531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-&gt; Làm cho sườn đông có mưa nhiều, thực vật tươi tốt rừng nhiệt đới phát triển ở độ cao từ 0-1000m.</a:t>
            </a:r>
            <a:endParaRPr/>
          </a:p>
        </p:txBody>
      </p:sp>
      <p:cxnSp>
        <p:nvCxnSpPr>
          <p:cNvPr id="475" name="Google Shape;475;p31"/>
          <p:cNvCxnSpPr/>
          <p:nvPr/>
        </p:nvCxnSpPr>
        <p:spPr>
          <a:xfrm>
            <a:off x="-1" y="1801974"/>
            <a:ext cx="11671800" cy="31500"/>
          </a:xfrm>
          <a:prstGeom prst="straightConnector1">
            <a:avLst/>
          </a:prstGeom>
          <a:noFill/>
          <a:ln cap="flat" cmpd="sng" w="9525">
            <a:solidFill>
              <a:schemeClr val="dk1"/>
            </a:solidFill>
            <a:prstDash val="solid"/>
            <a:round/>
            <a:headEnd len="med" w="med" type="none"/>
            <a:tailEnd len="med" w="med" type="none"/>
          </a:ln>
        </p:spPr>
      </p:cxnSp>
      <p:cxnSp>
        <p:nvCxnSpPr>
          <p:cNvPr id="476" name="Google Shape;476;p31"/>
          <p:cNvCxnSpPr/>
          <p:nvPr/>
        </p:nvCxnSpPr>
        <p:spPr>
          <a:xfrm>
            <a:off x="6624194" y="1972488"/>
            <a:ext cx="0" cy="4885500"/>
          </a:xfrm>
          <a:prstGeom prst="straightConnector1">
            <a:avLst/>
          </a:prstGeom>
          <a:noFill/>
          <a:ln cap="flat" cmpd="sng" w="9525">
            <a:solidFill>
              <a:schemeClr val="dk1"/>
            </a:solidFill>
            <a:prstDash val="solid"/>
            <a:round/>
            <a:headEnd len="med" w="med" type="none"/>
            <a:tailEnd len="med" w="med" type="none"/>
          </a:ln>
        </p:spPr>
      </p:cxnSp>
      <p:sp>
        <p:nvSpPr>
          <p:cNvPr id="477" name="Google Shape;477;p31"/>
          <p:cNvSpPr txBox="1"/>
          <p:nvPr/>
        </p:nvSpPr>
        <p:spPr>
          <a:xfrm>
            <a:off x="72949" y="4569884"/>
            <a:ext cx="64095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-&gt; làm cho khí hậu khô hạn, thực vật kém phát triển nghèo nàn, xuất hiện thảm thực vật nửa hoang mạc ở sườn tây ngay từ</a:t>
            </a:r>
            <a:r>
              <a:rPr b="1" lang="en-US" sz="1800">
                <a:solidFill>
                  <a:schemeClr val="dk1"/>
                </a:solidFill>
                <a:latin typeface="Times New Roman"/>
                <a:ea typeface="Times New Roman"/>
                <a:cs typeface="Times New Roman"/>
                <a:sym typeface="Times New Roman"/>
              </a:rPr>
              <a:t> </a:t>
            </a:r>
            <a:r>
              <a:rPr b="1" lang="en-US" sz="1800">
                <a:solidFill>
                  <a:srgbClr val="0000FF"/>
                </a:solidFill>
                <a:latin typeface="Times New Roman"/>
                <a:ea typeface="Times New Roman"/>
                <a:cs typeface="Times New Roman"/>
                <a:sym typeface="Times New Roman"/>
              </a:rPr>
              <a:t>độ cao 0-1000m.</a:t>
            </a:r>
            <a:endParaRPr/>
          </a:p>
        </p:txBody>
      </p:sp>
      <p:sp>
        <p:nvSpPr>
          <p:cNvPr id="478" name="Google Shape;478;p31"/>
          <p:cNvSpPr txBox="1"/>
          <p:nvPr/>
        </p:nvSpPr>
        <p:spPr>
          <a:xfrm>
            <a:off x="72948" y="1770250"/>
            <a:ext cx="6379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 Sườn tây lục địa Nam Mĩ có dòng biển lạnh   Pê-ru chạy ven bờ.</a:t>
            </a:r>
            <a:endParaRPr/>
          </a:p>
        </p:txBody>
      </p:sp>
      <p:sp>
        <p:nvSpPr>
          <p:cNvPr id="479" name="Google Shape;479;p31"/>
          <p:cNvSpPr txBox="1"/>
          <p:nvPr/>
        </p:nvSpPr>
        <p:spPr>
          <a:xfrm>
            <a:off x="113475" y="3106617"/>
            <a:ext cx="6516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 Sườn tây An-đét là sườn khuất gió, gió tín phong từ sườn đông thổi sang rất khô và nóng.</a:t>
            </a:r>
            <a:endParaRPr/>
          </a:p>
        </p:txBody>
      </p:sp>
      <p:sp>
        <p:nvSpPr>
          <p:cNvPr id="480" name="Google Shape;480;p31"/>
          <p:cNvSpPr/>
          <p:nvPr/>
        </p:nvSpPr>
        <p:spPr>
          <a:xfrm>
            <a:off x="11191627" y="6152109"/>
            <a:ext cx="482400" cy="634200"/>
          </a:xfrm>
          <a:prstGeom prst="rightArrow">
            <a:avLst>
              <a:gd fmla="val 50000" name="adj1"/>
              <a:gd fmla="val 37188"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1" name="Google Shape;481;p31"/>
          <p:cNvSpPr txBox="1"/>
          <p:nvPr/>
        </p:nvSpPr>
        <p:spPr>
          <a:xfrm>
            <a:off x="8807450" y="1403350"/>
            <a:ext cx="3403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2"/>
          <p:cNvSpPr/>
          <p:nvPr/>
        </p:nvSpPr>
        <p:spPr>
          <a:xfrm>
            <a:off x="1524000" y="0"/>
            <a:ext cx="9144000" cy="838200"/>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0000"/>
                </a:solidFill>
                <a:latin typeface="Times New Roman"/>
                <a:ea typeface="Times New Roman"/>
                <a:cs typeface="Times New Roman"/>
                <a:sym typeface="Times New Roman"/>
              </a:rPr>
              <a:t>4. LUYỆN TẬP</a:t>
            </a:r>
            <a:endParaRPr sz="3200">
              <a:solidFill>
                <a:srgbClr val="FF0000"/>
              </a:solidFill>
              <a:latin typeface="Times New Roman"/>
              <a:ea typeface="Times New Roman"/>
              <a:cs typeface="Times New Roman"/>
              <a:sym typeface="Times New Roman"/>
            </a:endParaRPr>
          </a:p>
        </p:txBody>
      </p:sp>
      <p:pic>
        <p:nvPicPr>
          <p:cNvPr id="487" name="Google Shape;487;p32"/>
          <p:cNvPicPr preferRelativeResize="0"/>
          <p:nvPr/>
        </p:nvPicPr>
        <p:blipFill rotWithShape="1">
          <a:blip r:embed="rId3">
            <a:alphaModFix/>
          </a:blip>
          <a:srcRect b="0" l="0" r="0" t="0"/>
          <a:stretch/>
        </p:blipFill>
        <p:spPr>
          <a:xfrm>
            <a:off x="277090" y="838200"/>
            <a:ext cx="11568545" cy="5943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3"/>
          <p:cNvSpPr/>
          <p:nvPr/>
        </p:nvSpPr>
        <p:spPr>
          <a:xfrm>
            <a:off x="1524000" y="0"/>
            <a:ext cx="9144000" cy="838200"/>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Times New Roman"/>
                <a:ea typeface="Times New Roman"/>
                <a:cs typeface="Times New Roman"/>
                <a:sym typeface="Times New Roman"/>
              </a:rPr>
              <a:t>4</a:t>
            </a:r>
            <a:r>
              <a:rPr lang="en-US" sz="3200">
                <a:solidFill>
                  <a:srgbClr val="FF0000"/>
                </a:solidFill>
                <a:latin typeface="Times New Roman"/>
                <a:ea typeface="Times New Roman"/>
                <a:cs typeface="Times New Roman"/>
                <a:sym typeface="Times New Roman"/>
              </a:rPr>
              <a:t>. LUYỆN TẬP</a:t>
            </a:r>
            <a:endParaRPr sz="3200">
              <a:solidFill>
                <a:srgbClr val="FF0000"/>
              </a:solidFill>
              <a:latin typeface="Times New Roman"/>
              <a:ea typeface="Times New Roman"/>
              <a:cs typeface="Times New Roman"/>
              <a:sym typeface="Times New Roman"/>
            </a:endParaRPr>
          </a:p>
        </p:txBody>
      </p:sp>
      <p:pic>
        <p:nvPicPr>
          <p:cNvPr id="493" name="Google Shape;493;p33"/>
          <p:cNvPicPr preferRelativeResize="0"/>
          <p:nvPr/>
        </p:nvPicPr>
        <p:blipFill rotWithShape="1">
          <a:blip r:embed="rId3">
            <a:alphaModFix/>
          </a:blip>
          <a:srcRect b="0" l="0" r="0" t="0"/>
          <a:stretch/>
        </p:blipFill>
        <p:spPr>
          <a:xfrm>
            <a:off x="360218" y="914400"/>
            <a:ext cx="11305309" cy="5943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4"/>
          <p:cNvSpPr/>
          <p:nvPr/>
        </p:nvSpPr>
        <p:spPr>
          <a:xfrm>
            <a:off x="1524000" y="0"/>
            <a:ext cx="9144000" cy="838200"/>
          </a:xfrm>
          <a:prstGeom prst="rect">
            <a:avLst/>
          </a:prstGeom>
          <a:solidFill>
            <a:schemeClr val="accent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0000"/>
                </a:solidFill>
                <a:latin typeface="Times New Roman"/>
                <a:ea typeface="Times New Roman"/>
                <a:cs typeface="Times New Roman"/>
                <a:sym typeface="Times New Roman"/>
              </a:rPr>
              <a:t>4. VẬN DỤNG</a:t>
            </a:r>
            <a:endParaRPr sz="3200">
              <a:solidFill>
                <a:srgbClr val="FF0000"/>
              </a:solidFill>
              <a:latin typeface="Times New Roman"/>
              <a:ea typeface="Times New Roman"/>
              <a:cs typeface="Times New Roman"/>
              <a:sym typeface="Times New Roman"/>
            </a:endParaRPr>
          </a:p>
        </p:txBody>
      </p:sp>
      <p:pic>
        <p:nvPicPr>
          <p:cNvPr id="499" name="Google Shape;499;p34"/>
          <p:cNvPicPr preferRelativeResize="0"/>
          <p:nvPr/>
        </p:nvPicPr>
        <p:blipFill rotWithShape="1">
          <a:blip r:embed="rId3">
            <a:alphaModFix/>
          </a:blip>
          <a:srcRect b="0" l="0" r="0" t="0"/>
          <a:stretch/>
        </p:blipFill>
        <p:spPr>
          <a:xfrm>
            <a:off x="1600200" y="914400"/>
            <a:ext cx="8915400" cy="5791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5"/>
          <p:cNvSpPr txBox="1"/>
          <p:nvPr/>
        </p:nvSpPr>
        <p:spPr>
          <a:xfrm>
            <a:off x="3451225" y="533401"/>
            <a:ext cx="1841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CC0000"/>
              </a:solidFill>
              <a:latin typeface="Times New Roman"/>
              <a:ea typeface="Times New Roman"/>
              <a:cs typeface="Times New Roman"/>
              <a:sym typeface="Times New Roman"/>
            </a:endParaRPr>
          </a:p>
        </p:txBody>
      </p:sp>
      <p:sp>
        <p:nvSpPr>
          <p:cNvPr id="505" name="Google Shape;505;p35"/>
          <p:cNvSpPr/>
          <p:nvPr/>
        </p:nvSpPr>
        <p:spPr>
          <a:xfrm>
            <a:off x="4343400" y="990601"/>
            <a:ext cx="2971800" cy="295275"/>
          </a:xfrm>
          <a:prstGeom prst="rect">
            <a:avLst/>
          </a:prstGeom>
        </p:spPr>
        <p:txBody>
          <a:bodyPr>
            <a:prstTxWarp prst="textPlain"/>
          </a:bodyPr>
          <a:lstStyle/>
          <a:p>
            <a:pPr lvl="0" algn="ctr"/>
            <a:r>
              <a:rPr b="0" i="0">
                <a:ln>
                  <a:noFill/>
                </a:ln>
                <a:solidFill>
                  <a:srgbClr val="FF0000"/>
                </a:solidFill>
                <a:latin typeface="Times New Roman"/>
              </a:rPr>
              <a:t>BẢN ĐỒ TƯ DUY</a:t>
            </a:r>
          </a:p>
        </p:txBody>
      </p:sp>
      <p:pic>
        <p:nvPicPr>
          <p:cNvPr descr="Cover" id="506" name="Google Shape;506;p35"/>
          <p:cNvPicPr preferRelativeResize="0"/>
          <p:nvPr/>
        </p:nvPicPr>
        <p:blipFill rotWithShape="1">
          <a:blip r:embed="rId3">
            <a:alphaModFix/>
          </a:blip>
          <a:srcRect b="0" l="0" r="0" t="0"/>
          <a:stretch/>
        </p:blipFill>
        <p:spPr>
          <a:xfrm>
            <a:off x="7543801" y="4460875"/>
            <a:ext cx="1381125" cy="2146300"/>
          </a:xfrm>
          <a:prstGeom prst="rect">
            <a:avLst/>
          </a:prstGeom>
          <a:noFill/>
          <a:ln>
            <a:noFill/>
          </a:ln>
        </p:spPr>
      </p:pic>
      <p:pic>
        <p:nvPicPr>
          <p:cNvPr descr="Cover" id="507" name="Google Shape;507;p35"/>
          <p:cNvPicPr preferRelativeResize="0"/>
          <p:nvPr/>
        </p:nvPicPr>
        <p:blipFill rotWithShape="1">
          <a:blip r:embed="rId4">
            <a:alphaModFix/>
          </a:blip>
          <a:srcRect b="0" l="0" r="0" t="0"/>
          <a:stretch/>
        </p:blipFill>
        <p:spPr>
          <a:xfrm>
            <a:off x="8423276" y="5597526"/>
            <a:ext cx="1306513" cy="523875"/>
          </a:xfrm>
          <a:prstGeom prst="rect">
            <a:avLst/>
          </a:prstGeom>
          <a:noFill/>
          <a:ln>
            <a:noFill/>
          </a:ln>
        </p:spPr>
      </p:pic>
      <p:pic>
        <p:nvPicPr>
          <p:cNvPr descr="Cover" id="508" name="Google Shape;508;p35"/>
          <p:cNvPicPr preferRelativeResize="0"/>
          <p:nvPr/>
        </p:nvPicPr>
        <p:blipFill rotWithShape="1">
          <a:blip r:embed="rId5">
            <a:alphaModFix/>
          </a:blip>
          <a:srcRect b="0" l="0" r="0" t="0"/>
          <a:stretch/>
        </p:blipFill>
        <p:spPr>
          <a:xfrm>
            <a:off x="8428038" y="5043489"/>
            <a:ext cx="1554162" cy="725487"/>
          </a:xfrm>
          <a:prstGeom prst="rect">
            <a:avLst/>
          </a:prstGeom>
          <a:noFill/>
          <a:ln>
            <a:noFill/>
          </a:ln>
        </p:spPr>
      </p:pic>
      <p:pic>
        <p:nvPicPr>
          <p:cNvPr descr="Cover" id="509" name="Google Shape;509;p35"/>
          <p:cNvPicPr preferRelativeResize="0"/>
          <p:nvPr/>
        </p:nvPicPr>
        <p:blipFill rotWithShape="1">
          <a:blip r:embed="rId6">
            <a:alphaModFix/>
          </a:blip>
          <a:srcRect b="0" l="0" r="0" t="0"/>
          <a:stretch/>
        </p:blipFill>
        <p:spPr>
          <a:xfrm>
            <a:off x="7570789" y="4495801"/>
            <a:ext cx="941387" cy="1298575"/>
          </a:xfrm>
          <a:prstGeom prst="rect">
            <a:avLst/>
          </a:prstGeom>
          <a:noFill/>
          <a:ln>
            <a:noFill/>
          </a:ln>
        </p:spPr>
      </p:pic>
      <p:pic>
        <p:nvPicPr>
          <p:cNvPr descr="Cover" id="510" name="Google Shape;510;p35"/>
          <p:cNvPicPr preferRelativeResize="0"/>
          <p:nvPr/>
        </p:nvPicPr>
        <p:blipFill rotWithShape="1">
          <a:blip r:embed="rId7">
            <a:alphaModFix/>
          </a:blip>
          <a:srcRect b="0" l="0" r="0" t="0"/>
          <a:stretch/>
        </p:blipFill>
        <p:spPr>
          <a:xfrm>
            <a:off x="7558088" y="4279900"/>
            <a:ext cx="1281112" cy="471488"/>
          </a:xfrm>
          <a:prstGeom prst="rect">
            <a:avLst/>
          </a:prstGeom>
          <a:noFill/>
          <a:ln>
            <a:noFill/>
          </a:ln>
        </p:spPr>
      </p:pic>
      <p:pic>
        <p:nvPicPr>
          <p:cNvPr descr="Cover" id="511" name="Google Shape;511;p35"/>
          <p:cNvPicPr preferRelativeResize="0"/>
          <p:nvPr/>
        </p:nvPicPr>
        <p:blipFill rotWithShape="1">
          <a:blip r:embed="rId8">
            <a:alphaModFix/>
          </a:blip>
          <a:srcRect b="0" l="0" r="0" t="0"/>
          <a:stretch/>
        </p:blipFill>
        <p:spPr>
          <a:xfrm>
            <a:off x="7532689" y="2776538"/>
            <a:ext cx="1114425" cy="1822450"/>
          </a:xfrm>
          <a:prstGeom prst="rect">
            <a:avLst/>
          </a:prstGeom>
          <a:noFill/>
          <a:ln>
            <a:noFill/>
          </a:ln>
        </p:spPr>
      </p:pic>
      <p:pic>
        <p:nvPicPr>
          <p:cNvPr descr="Cover" id="512" name="Google Shape;512;p35"/>
          <p:cNvPicPr preferRelativeResize="0"/>
          <p:nvPr/>
        </p:nvPicPr>
        <p:blipFill rotWithShape="1">
          <a:blip r:embed="rId9">
            <a:alphaModFix/>
          </a:blip>
          <a:srcRect b="0" l="0" r="0" t="0"/>
          <a:stretch/>
        </p:blipFill>
        <p:spPr>
          <a:xfrm>
            <a:off x="7523163" y="1905000"/>
            <a:ext cx="1312862" cy="2649538"/>
          </a:xfrm>
          <a:prstGeom prst="rect">
            <a:avLst/>
          </a:prstGeom>
          <a:noFill/>
          <a:ln>
            <a:noFill/>
          </a:ln>
        </p:spPr>
      </p:pic>
      <p:pic>
        <p:nvPicPr>
          <p:cNvPr descr="Cover" id="513" name="Google Shape;513;p35"/>
          <p:cNvPicPr preferRelativeResize="0"/>
          <p:nvPr/>
        </p:nvPicPr>
        <p:blipFill rotWithShape="1">
          <a:blip r:embed="rId10">
            <a:alphaModFix/>
          </a:blip>
          <a:srcRect b="0" l="0" r="0" t="0"/>
          <a:stretch/>
        </p:blipFill>
        <p:spPr>
          <a:xfrm>
            <a:off x="7467601" y="1524000"/>
            <a:ext cx="1089025" cy="3041650"/>
          </a:xfrm>
          <a:prstGeom prst="rect">
            <a:avLst/>
          </a:prstGeom>
          <a:noFill/>
          <a:ln>
            <a:noFill/>
          </a:ln>
        </p:spPr>
      </p:pic>
      <p:pic>
        <p:nvPicPr>
          <p:cNvPr descr="Cover" id="514" name="Google Shape;514;p35"/>
          <p:cNvPicPr preferRelativeResize="0"/>
          <p:nvPr/>
        </p:nvPicPr>
        <p:blipFill rotWithShape="1">
          <a:blip r:embed="rId11">
            <a:alphaModFix/>
          </a:blip>
          <a:srcRect b="0" l="0" r="0" t="0"/>
          <a:stretch/>
        </p:blipFill>
        <p:spPr>
          <a:xfrm>
            <a:off x="5867401" y="3810000"/>
            <a:ext cx="1863725" cy="1219200"/>
          </a:xfrm>
          <a:prstGeom prst="rect">
            <a:avLst/>
          </a:prstGeom>
          <a:noFill/>
          <a:ln>
            <a:noFill/>
          </a:ln>
        </p:spPr>
      </p:pic>
      <p:pic>
        <p:nvPicPr>
          <p:cNvPr descr="Cover" id="515" name="Google Shape;515;p35"/>
          <p:cNvPicPr preferRelativeResize="0"/>
          <p:nvPr/>
        </p:nvPicPr>
        <p:blipFill rotWithShape="1">
          <a:blip r:embed="rId12">
            <a:alphaModFix/>
          </a:blip>
          <a:srcRect b="0" l="0" r="0" t="0"/>
          <a:stretch/>
        </p:blipFill>
        <p:spPr>
          <a:xfrm>
            <a:off x="2255838" y="4308476"/>
            <a:ext cx="1325562" cy="1616075"/>
          </a:xfrm>
          <a:prstGeom prst="rect">
            <a:avLst/>
          </a:prstGeom>
          <a:noFill/>
          <a:ln>
            <a:noFill/>
          </a:ln>
        </p:spPr>
      </p:pic>
      <p:pic>
        <p:nvPicPr>
          <p:cNvPr descr="Cover" id="516" name="Google Shape;516;p35"/>
          <p:cNvPicPr preferRelativeResize="0"/>
          <p:nvPr/>
        </p:nvPicPr>
        <p:blipFill rotWithShape="1">
          <a:blip r:embed="rId13">
            <a:alphaModFix/>
          </a:blip>
          <a:srcRect b="0" l="0" r="0" t="0"/>
          <a:stretch/>
        </p:blipFill>
        <p:spPr>
          <a:xfrm>
            <a:off x="1524001" y="4246564"/>
            <a:ext cx="2062163" cy="693737"/>
          </a:xfrm>
          <a:prstGeom prst="rect">
            <a:avLst/>
          </a:prstGeom>
          <a:noFill/>
          <a:ln>
            <a:noFill/>
          </a:ln>
        </p:spPr>
      </p:pic>
      <p:pic>
        <p:nvPicPr>
          <p:cNvPr descr="Cover" id="517" name="Google Shape;517;p35"/>
          <p:cNvPicPr preferRelativeResize="0"/>
          <p:nvPr/>
        </p:nvPicPr>
        <p:blipFill rotWithShape="1">
          <a:blip r:embed="rId14">
            <a:alphaModFix/>
          </a:blip>
          <a:srcRect b="0" l="0" r="0" t="0"/>
          <a:stretch/>
        </p:blipFill>
        <p:spPr>
          <a:xfrm>
            <a:off x="2347913" y="3754438"/>
            <a:ext cx="1268412" cy="692150"/>
          </a:xfrm>
          <a:prstGeom prst="rect">
            <a:avLst/>
          </a:prstGeom>
          <a:noFill/>
          <a:ln>
            <a:noFill/>
          </a:ln>
        </p:spPr>
      </p:pic>
      <p:pic>
        <p:nvPicPr>
          <p:cNvPr descr="Cover" id="518" name="Google Shape;518;p35"/>
          <p:cNvPicPr preferRelativeResize="0"/>
          <p:nvPr/>
        </p:nvPicPr>
        <p:blipFill rotWithShape="1">
          <a:blip r:embed="rId15">
            <a:alphaModFix/>
          </a:blip>
          <a:srcRect b="0" l="0" r="0" t="0"/>
          <a:stretch/>
        </p:blipFill>
        <p:spPr>
          <a:xfrm>
            <a:off x="2047876" y="2979739"/>
            <a:ext cx="1560513" cy="1419225"/>
          </a:xfrm>
          <a:prstGeom prst="rect">
            <a:avLst/>
          </a:prstGeom>
          <a:noFill/>
          <a:ln>
            <a:noFill/>
          </a:ln>
        </p:spPr>
      </p:pic>
      <p:pic>
        <p:nvPicPr>
          <p:cNvPr descr="Cover" id="519" name="Google Shape;519;p35"/>
          <p:cNvPicPr preferRelativeResize="0"/>
          <p:nvPr/>
        </p:nvPicPr>
        <p:blipFill rotWithShape="1">
          <a:blip r:embed="rId16">
            <a:alphaModFix/>
          </a:blip>
          <a:srcRect b="0" l="0" r="0" t="0"/>
          <a:stretch/>
        </p:blipFill>
        <p:spPr>
          <a:xfrm>
            <a:off x="1981200" y="2216151"/>
            <a:ext cx="1639888" cy="2144713"/>
          </a:xfrm>
          <a:prstGeom prst="rect">
            <a:avLst/>
          </a:prstGeom>
          <a:noFill/>
          <a:ln>
            <a:noFill/>
          </a:ln>
        </p:spPr>
      </p:pic>
      <p:pic>
        <p:nvPicPr>
          <p:cNvPr descr="Cover" id="520" name="Google Shape;520;p35"/>
          <p:cNvPicPr preferRelativeResize="0"/>
          <p:nvPr/>
        </p:nvPicPr>
        <p:blipFill rotWithShape="1">
          <a:blip r:embed="rId17">
            <a:alphaModFix/>
          </a:blip>
          <a:srcRect b="0" l="0" r="0" t="0"/>
          <a:stretch/>
        </p:blipFill>
        <p:spPr>
          <a:xfrm>
            <a:off x="2597151" y="1604963"/>
            <a:ext cx="1046163" cy="2870200"/>
          </a:xfrm>
          <a:prstGeom prst="rect">
            <a:avLst/>
          </a:prstGeom>
          <a:noFill/>
          <a:ln>
            <a:noFill/>
          </a:ln>
        </p:spPr>
      </p:pic>
      <p:pic>
        <p:nvPicPr>
          <p:cNvPr descr="Cover" id="521" name="Google Shape;521;p35"/>
          <p:cNvPicPr preferRelativeResize="0"/>
          <p:nvPr/>
        </p:nvPicPr>
        <p:blipFill rotWithShape="1">
          <a:blip r:embed="rId18">
            <a:alphaModFix/>
          </a:blip>
          <a:srcRect b="0" l="0" r="0" t="0"/>
          <a:stretch/>
        </p:blipFill>
        <p:spPr>
          <a:xfrm>
            <a:off x="3406776" y="4017963"/>
            <a:ext cx="2754313" cy="825500"/>
          </a:xfrm>
          <a:prstGeom prst="rect">
            <a:avLst/>
          </a:prstGeom>
          <a:noFill/>
          <a:ln>
            <a:noFill/>
          </a:ln>
        </p:spPr>
      </p:pic>
      <p:pic>
        <p:nvPicPr>
          <p:cNvPr descr="Cover" id="522" name="Google Shape;522;p35"/>
          <p:cNvPicPr preferRelativeResize="0"/>
          <p:nvPr/>
        </p:nvPicPr>
        <p:blipFill rotWithShape="1">
          <a:blip r:embed="rId19">
            <a:alphaModFix/>
          </a:blip>
          <a:srcRect b="0" l="0" r="0" t="0"/>
          <a:stretch/>
        </p:blipFill>
        <p:spPr>
          <a:xfrm>
            <a:off x="5105400" y="3124201"/>
            <a:ext cx="1828800" cy="2500313"/>
          </a:xfrm>
          <a:prstGeom prst="rect">
            <a:avLst/>
          </a:prstGeom>
          <a:noFill/>
          <a:ln>
            <a:noFill/>
          </a:ln>
        </p:spPr>
      </p:pic>
      <p:pic>
        <p:nvPicPr>
          <p:cNvPr descr="Cover" id="523" name="Google Shape;523;p35"/>
          <p:cNvPicPr preferRelativeResize="0"/>
          <p:nvPr/>
        </p:nvPicPr>
        <p:blipFill rotWithShape="1">
          <a:blip r:embed="rId20">
            <a:alphaModFix/>
          </a:blip>
          <a:srcRect b="0" l="0" r="0" t="0"/>
          <a:stretch/>
        </p:blipFill>
        <p:spPr>
          <a:xfrm>
            <a:off x="8759826" y="4546600"/>
            <a:ext cx="1882775" cy="623888"/>
          </a:xfrm>
          <a:prstGeom prst="rect">
            <a:avLst/>
          </a:prstGeom>
          <a:noFill/>
          <a:ln>
            <a:noFill/>
          </a:ln>
        </p:spPr>
      </p:pic>
      <p:pic>
        <p:nvPicPr>
          <p:cNvPr descr="Cover" id="524" name="Google Shape;524;p35"/>
          <p:cNvPicPr preferRelativeResize="0"/>
          <p:nvPr/>
        </p:nvPicPr>
        <p:blipFill rotWithShape="1">
          <a:blip r:embed="rId21">
            <a:alphaModFix/>
          </a:blip>
          <a:srcRect b="0" l="0" r="0" t="0"/>
          <a:stretch/>
        </p:blipFill>
        <p:spPr>
          <a:xfrm>
            <a:off x="8736014" y="3911601"/>
            <a:ext cx="1893887" cy="828675"/>
          </a:xfrm>
          <a:prstGeom prst="rect">
            <a:avLst/>
          </a:prstGeom>
          <a:noFill/>
          <a:ln>
            <a:noFill/>
          </a:ln>
        </p:spPr>
      </p:pic>
      <p:pic>
        <p:nvPicPr>
          <p:cNvPr descr="Cover" id="525" name="Google Shape;525;p35"/>
          <p:cNvPicPr preferRelativeResize="0"/>
          <p:nvPr/>
        </p:nvPicPr>
        <p:blipFill rotWithShape="1">
          <a:blip r:embed="rId22">
            <a:alphaModFix/>
          </a:blip>
          <a:srcRect b="0" l="0" r="0" t="0"/>
          <a:stretch/>
        </p:blipFill>
        <p:spPr>
          <a:xfrm>
            <a:off x="8610600" y="3429001"/>
            <a:ext cx="1900238" cy="1350963"/>
          </a:xfrm>
          <a:prstGeom prst="rect">
            <a:avLst/>
          </a:prstGeom>
          <a:noFill/>
          <a:ln>
            <a:noFill/>
          </a:ln>
        </p:spPr>
      </p:pic>
      <p:pic>
        <p:nvPicPr>
          <p:cNvPr descr="Cover" id="526" name="Google Shape;526;p35"/>
          <p:cNvPicPr preferRelativeResize="0"/>
          <p:nvPr/>
        </p:nvPicPr>
        <p:blipFill rotWithShape="1">
          <a:blip r:embed="rId23">
            <a:alphaModFix/>
          </a:blip>
          <a:srcRect b="0" l="0" r="0" t="0"/>
          <a:stretch/>
        </p:blipFill>
        <p:spPr>
          <a:xfrm>
            <a:off x="8534400" y="2971801"/>
            <a:ext cx="1404938" cy="619125"/>
          </a:xfrm>
          <a:prstGeom prst="rect">
            <a:avLst/>
          </a:prstGeom>
          <a:noFill/>
          <a:ln>
            <a:noFill/>
          </a:ln>
        </p:spPr>
      </p:pic>
      <p:pic>
        <p:nvPicPr>
          <p:cNvPr descr="Cover" id="527" name="Google Shape;527;p35"/>
          <p:cNvPicPr preferRelativeResize="0"/>
          <p:nvPr/>
        </p:nvPicPr>
        <p:blipFill rotWithShape="1">
          <a:blip r:embed="rId24">
            <a:alphaModFix/>
          </a:blip>
          <a:srcRect b="0" l="0" r="0" t="0"/>
          <a:stretch/>
        </p:blipFill>
        <p:spPr>
          <a:xfrm>
            <a:off x="8534401" y="2286001"/>
            <a:ext cx="1312863" cy="950913"/>
          </a:xfrm>
          <a:prstGeom prst="rect">
            <a:avLst/>
          </a:prstGeom>
          <a:noFill/>
          <a:ln>
            <a:noFill/>
          </a:ln>
        </p:spPr>
      </p:pic>
      <p:sp>
        <p:nvSpPr>
          <p:cNvPr id="528" name="Google Shape;528;p35"/>
          <p:cNvSpPr/>
          <p:nvPr/>
        </p:nvSpPr>
        <p:spPr>
          <a:xfrm>
            <a:off x="1905000" y="47626"/>
            <a:ext cx="8305800" cy="466725"/>
          </a:xfrm>
          <a:prstGeom prst="rect">
            <a:avLst/>
          </a:prstGeom>
          <a:solidFill>
            <a:srgbClr val="FBE4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rgbClr val="0000CC"/>
                </a:solidFill>
                <a:latin typeface="Times New Roman"/>
                <a:ea typeface="Times New Roman"/>
                <a:cs typeface="Times New Roman"/>
                <a:sym typeface="Times New Roman"/>
              </a:rPr>
              <a:t>BÀI TÂPVẬN DỤNG </a:t>
            </a:r>
            <a:endParaRPr b="1" sz="2200">
              <a:solidFill>
                <a:schemeClr val="dk2"/>
              </a:solidFill>
              <a:latin typeface="Calibri"/>
              <a:ea typeface="Calibri"/>
              <a:cs typeface="Calibri"/>
              <a:sym typeface="Calibri"/>
            </a:endParaRPr>
          </a:p>
        </p:txBody>
      </p:sp>
      <p:pic>
        <p:nvPicPr>
          <p:cNvPr descr="hoa2" id="529" name="Google Shape;529;p35"/>
          <p:cNvPicPr preferRelativeResize="0"/>
          <p:nvPr/>
        </p:nvPicPr>
        <p:blipFill rotWithShape="1">
          <a:blip r:embed="rId25">
            <a:alphaModFix/>
          </a:blip>
          <a:srcRect b="0" l="0" r="0" t="0"/>
          <a:stretch/>
        </p:blipFill>
        <p:spPr>
          <a:xfrm>
            <a:off x="1524000" y="533400"/>
            <a:ext cx="9144000" cy="77788"/>
          </a:xfrm>
          <a:prstGeom prst="rect">
            <a:avLst/>
          </a:prstGeom>
          <a:solidFill>
            <a:srgbClr val="009900"/>
          </a:solidFill>
          <a:ln cap="flat" cmpd="sng" w="9525">
            <a:solidFill>
              <a:srgbClr val="006600"/>
            </a:solidFill>
            <a:prstDash val="solid"/>
            <a:miter lim="800000"/>
            <a:headEnd len="sm" w="sm" type="none"/>
            <a:tailEnd len="sm" w="sm" type="none"/>
          </a:ln>
        </p:spPr>
      </p:pic>
      <p:sp>
        <p:nvSpPr>
          <p:cNvPr id="530" name="Google Shape;530;p35">
            <a:hlinkClick action="ppaction://hlinksldjump" r:id="rId26"/>
          </p:cNvPr>
          <p:cNvSpPr/>
          <p:nvPr/>
        </p:nvSpPr>
        <p:spPr>
          <a:xfrm>
            <a:off x="10287000" y="6400800"/>
            <a:ext cx="76200" cy="76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p:nvPr/>
        </p:nvSpPr>
        <p:spPr>
          <a:xfrm>
            <a:off x="-282743" y="850517"/>
            <a:ext cx="6803860" cy="838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FF0000"/>
                </a:solidFill>
                <a:latin typeface="Times New Roman"/>
                <a:ea typeface="Times New Roman"/>
                <a:cs typeface="Times New Roman"/>
                <a:sym typeface="Times New Roman"/>
              </a:rPr>
              <a:t>1. SỰ PHÂN HÓA THEO CHIỀU ĐÔNG - TÂY</a:t>
            </a:r>
            <a:endParaRPr b="1" i="0" sz="2000" u="none" cap="none" strike="noStrike">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125" name="Google Shape;125;p4"/>
          <p:cNvPicPr preferRelativeResize="0"/>
          <p:nvPr/>
        </p:nvPicPr>
        <p:blipFill rotWithShape="1">
          <a:blip r:embed="rId3">
            <a:alphaModFix/>
          </a:blip>
          <a:srcRect b="0" l="0" r="0" t="0"/>
          <a:stretch/>
        </p:blipFill>
        <p:spPr>
          <a:xfrm>
            <a:off x="676709" y="1475874"/>
            <a:ext cx="11158353" cy="15215937"/>
          </a:xfrm>
          <a:prstGeom prst="rect">
            <a:avLst/>
          </a:prstGeom>
          <a:noFill/>
          <a:ln>
            <a:noFill/>
          </a:ln>
        </p:spPr>
      </p:pic>
      <p:sp>
        <p:nvSpPr>
          <p:cNvPr id="126" name="Google Shape;126;p4"/>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BÀI 16:THIÊN NHIÊN TRUNG VÀ NAM MĨ</a:t>
            </a:r>
            <a:endParaRPr/>
          </a:p>
        </p:txBody>
      </p:sp>
      <p:sp>
        <p:nvSpPr>
          <p:cNvPr id="127" name="Google Shape;127;p4"/>
          <p:cNvSpPr/>
          <p:nvPr/>
        </p:nvSpPr>
        <p:spPr>
          <a:xfrm>
            <a:off x="4780547" y="3850102"/>
            <a:ext cx="729916" cy="673769"/>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4"/>
          <p:cNvSpPr/>
          <p:nvPr/>
        </p:nvSpPr>
        <p:spPr>
          <a:xfrm>
            <a:off x="4319337" y="4804610"/>
            <a:ext cx="729916" cy="673769"/>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4"/>
          <p:cNvSpPr/>
          <p:nvPr/>
        </p:nvSpPr>
        <p:spPr>
          <a:xfrm>
            <a:off x="4900863" y="5694946"/>
            <a:ext cx="729916" cy="673769"/>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4"/>
          <p:cNvSpPr/>
          <p:nvPr/>
        </p:nvSpPr>
        <p:spPr>
          <a:xfrm>
            <a:off x="3954379" y="4283241"/>
            <a:ext cx="729916" cy="673769"/>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4"/>
          <p:cNvSpPr/>
          <p:nvPr/>
        </p:nvSpPr>
        <p:spPr>
          <a:xfrm>
            <a:off x="6096000" y="4467725"/>
            <a:ext cx="729916" cy="673769"/>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4"/>
          <p:cNvSpPr/>
          <p:nvPr/>
        </p:nvSpPr>
        <p:spPr>
          <a:xfrm>
            <a:off x="4900863" y="2999873"/>
            <a:ext cx="2326105" cy="561474"/>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FF0000"/>
                </a:solidFill>
                <a:latin typeface="Times New Roman"/>
                <a:ea typeface="Times New Roman"/>
                <a:cs typeface="Times New Roman"/>
                <a:sym typeface="Times New Roman"/>
              </a:rPr>
              <a:t>RỪNG NHIỆT ĐỚI</a:t>
            </a:r>
            <a:endParaRPr b="0" i="0" sz="1800" u="none" cap="none" strike="noStrike">
              <a:solidFill>
                <a:srgbClr val="FF0000"/>
              </a:solidFill>
              <a:latin typeface="Times New Roman"/>
              <a:ea typeface="Times New Roman"/>
              <a:cs typeface="Times New Roman"/>
              <a:sym typeface="Times New Roman"/>
            </a:endParaRPr>
          </a:p>
        </p:txBody>
      </p:sp>
      <p:sp>
        <p:nvSpPr>
          <p:cNvPr id="133" name="Google Shape;133;p4"/>
          <p:cNvSpPr/>
          <p:nvPr/>
        </p:nvSpPr>
        <p:spPr>
          <a:xfrm>
            <a:off x="1199146" y="2486526"/>
            <a:ext cx="621632" cy="553451"/>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4"/>
          <p:cNvSpPr/>
          <p:nvPr/>
        </p:nvSpPr>
        <p:spPr>
          <a:xfrm>
            <a:off x="2131594" y="3280610"/>
            <a:ext cx="621632" cy="553451"/>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4"/>
          <p:cNvSpPr/>
          <p:nvPr/>
        </p:nvSpPr>
        <p:spPr>
          <a:xfrm>
            <a:off x="2350167" y="4307303"/>
            <a:ext cx="621632" cy="553451"/>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p:nvPr/>
        </p:nvSpPr>
        <p:spPr>
          <a:xfrm>
            <a:off x="2955755" y="4527884"/>
            <a:ext cx="621632" cy="553451"/>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4"/>
          <p:cNvSpPr/>
          <p:nvPr/>
        </p:nvSpPr>
        <p:spPr>
          <a:xfrm>
            <a:off x="1973178" y="2534653"/>
            <a:ext cx="621632" cy="553451"/>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4"/>
          <p:cNvSpPr/>
          <p:nvPr/>
        </p:nvSpPr>
        <p:spPr>
          <a:xfrm>
            <a:off x="2753225" y="2249904"/>
            <a:ext cx="3880185" cy="561474"/>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FF0000"/>
                </a:solidFill>
                <a:latin typeface="Times New Roman"/>
                <a:ea typeface="Times New Roman"/>
                <a:cs typeface="Times New Roman"/>
                <a:sym typeface="Times New Roman"/>
              </a:rPr>
              <a:t>RỪNG THƯA, XAVAN VÀ VÂY BỤI</a:t>
            </a:r>
            <a:endParaRPr b="0" i="0" sz="1800" u="none" cap="none" strike="noStrik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7"/>
                                        </p:tgtEl>
                                      </p:cBhvr>
                                    </p:animEffect>
                                    <p:set>
                                      <p:cBhvr>
                                        <p:cTn dur="1" fill="hold">
                                          <p:stCondLst>
                                            <p:cond delay="1000"/>
                                          </p:stCondLst>
                                        </p:cTn>
                                        <p:tgtEl>
                                          <p:spTgt spid="1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28"/>
                                        </p:tgtEl>
                                      </p:cBhvr>
                                    </p:animEffect>
                                    <p:set>
                                      <p:cBhvr>
                                        <p:cTn dur="1" fill="hold">
                                          <p:stCondLst>
                                            <p:cond delay="1000"/>
                                          </p:stCondLst>
                                        </p:cTn>
                                        <p:tgtEl>
                                          <p:spTgt spid="1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29"/>
                                        </p:tgtEl>
                                      </p:cBhvr>
                                    </p:animEffect>
                                    <p:set>
                                      <p:cBhvr>
                                        <p:cTn dur="1" fill="hold">
                                          <p:stCondLst>
                                            <p:cond delay="1000"/>
                                          </p:stCondLst>
                                        </p:cTn>
                                        <p:tgtEl>
                                          <p:spTgt spid="1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30"/>
                                        </p:tgtEl>
                                      </p:cBhvr>
                                    </p:animEffect>
                                    <p:set>
                                      <p:cBhvr>
                                        <p:cTn dur="1" fill="hold">
                                          <p:stCondLst>
                                            <p:cond delay="1000"/>
                                          </p:stCondLst>
                                        </p:cTn>
                                        <p:tgtEl>
                                          <p:spTgt spid="1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31"/>
                                        </p:tgtEl>
                                      </p:cBhvr>
                                    </p:animEffect>
                                    <p:set>
                                      <p:cBhvr>
                                        <p:cTn dur="1" fill="hold">
                                          <p:stCondLst>
                                            <p:cond delay="1000"/>
                                          </p:stCondLst>
                                        </p:cTn>
                                        <p:tgtEl>
                                          <p:spTgt spid="1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32"/>
                                        </p:tgtEl>
                                      </p:cBhvr>
                                    </p:animEffect>
                                    <p:set>
                                      <p:cBhvr>
                                        <p:cTn dur="1" fill="hold">
                                          <p:stCondLst>
                                            <p:cond delay="1000"/>
                                          </p:stCondLst>
                                        </p:cTn>
                                        <p:tgtEl>
                                          <p:spTgt spid="1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p:nvPr/>
        </p:nvSpPr>
        <p:spPr>
          <a:xfrm>
            <a:off x="-1341523" y="826168"/>
            <a:ext cx="8173453" cy="838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FF0000"/>
                </a:solidFill>
                <a:latin typeface="Times New Roman"/>
                <a:ea typeface="Times New Roman"/>
                <a:cs typeface="Times New Roman"/>
                <a:sym typeface="Times New Roman"/>
              </a:rPr>
              <a:t>1. SỰ PHÂN HÓA THEO CHIỀU ĐÔNG - TÂY</a:t>
            </a:r>
            <a:endParaRPr b="1" i="0" sz="2000" u="none" cap="none" strike="noStrike">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144" name="Google Shape;144;p5"/>
          <p:cNvPicPr preferRelativeResize="0"/>
          <p:nvPr/>
        </p:nvPicPr>
        <p:blipFill rotWithShape="1">
          <a:blip r:embed="rId3">
            <a:alphaModFix/>
          </a:blip>
          <a:srcRect b="0" l="0" r="0" t="0"/>
          <a:stretch/>
        </p:blipFill>
        <p:spPr>
          <a:xfrm>
            <a:off x="6324600" y="990600"/>
            <a:ext cx="4191000" cy="5715000"/>
          </a:xfrm>
          <a:prstGeom prst="rect">
            <a:avLst/>
          </a:prstGeom>
          <a:noFill/>
          <a:ln>
            <a:noFill/>
          </a:ln>
        </p:spPr>
      </p:pic>
      <p:sp>
        <p:nvSpPr>
          <p:cNvPr id="145" name="Google Shape;145;p5"/>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BÀI 16:THIÊN NHIÊN TRUNG VÀ NAM MĨ</a:t>
            </a:r>
            <a:endParaRPr/>
          </a:p>
        </p:txBody>
      </p:sp>
      <p:pic>
        <p:nvPicPr>
          <p:cNvPr id="146" name="Google Shape;146;p5"/>
          <p:cNvPicPr preferRelativeResize="0"/>
          <p:nvPr/>
        </p:nvPicPr>
        <p:blipFill rotWithShape="1">
          <a:blip r:embed="rId4">
            <a:alphaModFix/>
          </a:blip>
          <a:srcRect b="0" l="0" r="0" t="0"/>
          <a:stretch/>
        </p:blipFill>
        <p:spPr>
          <a:xfrm>
            <a:off x="132347" y="1953126"/>
            <a:ext cx="5963654" cy="4752474"/>
          </a:xfrm>
          <a:prstGeom prst="rect">
            <a:avLst/>
          </a:prstGeom>
          <a:noFill/>
          <a:ln>
            <a:noFill/>
          </a:ln>
        </p:spPr>
      </p:pic>
      <p:sp>
        <p:nvSpPr>
          <p:cNvPr id="147" name="Google Shape;147;p5"/>
          <p:cNvSpPr/>
          <p:nvPr/>
        </p:nvSpPr>
        <p:spPr>
          <a:xfrm>
            <a:off x="240631" y="2478505"/>
            <a:ext cx="2574758" cy="3826042"/>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300" u="none" cap="none" strike="noStrike">
                <a:solidFill>
                  <a:schemeClr val="dk1"/>
                </a:solidFill>
                <a:latin typeface="Times New Roman"/>
                <a:ea typeface="Times New Roman"/>
                <a:cs typeface="Times New Roman"/>
                <a:sym typeface="Times New Roman"/>
              </a:rPr>
              <a:t>- Phía đông và các đảo có lượng mưa nhiều hơn phía tây nên thảm rừng nhiệt đới phát triển, phía tây khô hạn nên chủ yếu là xavan và rừng thưa và cây bụi</a:t>
            </a:r>
            <a:endParaRPr sz="23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p:nvPr/>
        </p:nvSpPr>
        <p:spPr>
          <a:xfrm>
            <a:off x="-1341523" y="826168"/>
            <a:ext cx="8173453" cy="838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1. SỰ PHÂN HÓA THEO CHIỀU ĐÔNG - TÂY</a:t>
            </a:r>
            <a:endParaRPr b="1" sz="2000">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153" name="Google Shape;153;p6"/>
          <p:cNvPicPr preferRelativeResize="0"/>
          <p:nvPr/>
        </p:nvPicPr>
        <p:blipFill rotWithShape="1">
          <a:blip r:embed="rId3">
            <a:alphaModFix/>
          </a:blip>
          <a:srcRect b="0" l="0" r="0" t="0"/>
          <a:stretch/>
        </p:blipFill>
        <p:spPr>
          <a:xfrm>
            <a:off x="5738327" y="-1768575"/>
            <a:ext cx="6326155" cy="8626575"/>
          </a:xfrm>
          <a:prstGeom prst="rect">
            <a:avLst/>
          </a:prstGeom>
          <a:noFill/>
          <a:ln>
            <a:noFill/>
          </a:ln>
        </p:spPr>
      </p:pic>
      <p:sp>
        <p:nvSpPr>
          <p:cNvPr id="154" name="Google Shape;154;p6"/>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
        <p:nvSpPr>
          <p:cNvPr id="155" name="Google Shape;155;p6"/>
          <p:cNvSpPr/>
          <p:nvPr/>
        </p:nvSpPr>
        <p:spPr>
          <a:xfrm>
            <a:off x="9288785" y="968542"/>
            <a:ext cx="1152169" cy="695826"/>
          </a:xfrm>
          <a:prstGeom prst="ellipse">
            <a:avLst/>
          </a:prstGeom>
          <a:noFill/>
          <a:ln cap="flat" cmpd="sng" w="5715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6"/>
          <p:cNvSpPr/>
          <p:nvPr/>
        </p:nvSpPr>
        <p:spPr>
          <a:xfrm>
            <a:off x="10091915" y="2544712"/>
            <a:ext cx="1394069" cy="695826"/>
          </a:xfrm>
          <a:prstGeom prst="ellipse">
            <a:avLst/>
          </a:prstGeom>
          <a:noFill/>
          <a:ln cap="flat" cmpd="sng" w="5715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6"/>
          <p:cNvSpPr/>
          <p:nvPr/>
        </p:nvSpPr>
        <p:spPr>
          <a:xfrm>
            <a:off x="10668000" y="1492898"/>
            <a:ext cx="485191" cy="494523"/>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6"/>
          <p:cNvSpPr/>
          <p:nvPr/>
        </p:nvSpPr>
        <p:spPr>
          <a:xfrm>
            <a:off x="11243388" y="1496009"/>
            <a:ext cx="485191" cy="494523"/>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6"/>
          <p:cNvSpPr/>
          <p:nvPr/>
        </p:nvSpPr>
        <p:spPr>
          <a:xfrm>
            <a:off x="10736075" y="1990532"/>
            <a:ext cx="485191" cy="494523"/>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6"/>
          <p:cNvSpPr/>
          <p:nvPr/>
        </p:nvSpPr>
        <p:spPr>
          <a:xfrm>
            <a:off x="9970964" y="3091543"/>
            <a:ext cx="485191" cy="494523"/>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p:nvPr/>
        </p:nvSpPr>
        <p:spPr>
          <a:xfrm>
            <a:off x="-1341523" y="826168"/>
            <a:ext cx="8173453" cy="838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1. SỰ PHÂN HÓA THEO CHIỀU ĐÔNG - TÂY</a:t>
            </a:r>
            <a:endParaRPr b="1" sz="2000">
              <a:solidFill>
                <a:srgbClr val="FF0000"/>
              </a:solidFill>
              <a:latin typeface="Times New Roman"/>
              <a:ea typeface="Times New Roman"/>
              <a:cs typeface="Times New Roman"/>
              <a:sym typeface="Times New Roman"/>
            </a:endParaRPr>
          </a:p>
        </p:txBody>
      </p:sp>
      <p:sp>
        <p:nvSpPr>
          <p:cNvPr id="166" name="Google Shape;166;p7"/>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pic>
        <p:nvPicPr>
          <p:cNvPr id="167" name="Google Shape;167;p7"/>
          <p:cNvPicPr preferRelativeResize="0"/>
          <p:nvPr/>
        </p:nvPicPr>
        <p:blipFill rotWithShape="1">
          <a:blip r:embed="rId3">
            <a:alphaModFix/>
          </a:blip>
          <a:srcRect b="0" l="0" r="0" t="0"/>
          <a:stretch/>
        </p:blipFill>
        <p:spPr>
          <a:xfrm>
            <a:off x="132347" y="1509468"/>
            <a:ext cx="8209219" cy="5196132"/>
          </a:xfrm>
          <a:prstGeom prst="rect">
            <a:avLst/>
          </a:prstGeom>
          <a:noFill/>
          <a:ln>
            <a:noFill/>
          </a:ln>
        </p:spPr>
      </p:pic>
      <p:sp>
        <p:nvSpPr>
          <p:cNvPr id="168" name="Google Shape;168;p7"/>
          <p:cNvSpPr/>
          <p:nvPr/>
        </p:nvSpPr>
        <p:spPr>
          <a:xfrm>
            <a:off x="240631" y="2233617"/>
            <a:ext cx="3463622" cy="3826042"/>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Phía đông và các đảo có lượng mưa nhiều hơn phía tây nên thảm rừng nhiệt đới phát triển, phía tây khô hạn nên chủ yếu là xavan và rừng thưa</a:t>
            </a:r>
            <a:endParaRPr sz="2300">
              <a:solidFill>
                <a:schemeClr val="dk1"/>
              </a:solidFill>
              <a:latin typeface="Times New Roman"/>
              <a:ea typeface="Times New Roman"/>
              <a:cs typeface="Times New Roman"/>
              <a:sym typeface="Times New Roman"/>
            </a:endParaRPr>
          </a:p>
        </p:txBody>
      </p:sp>
      <p:sp>
        <p:nvSpPr>
          <p:cNvPr id="169" name="Google Shape;169;p7"/>
          <p:cNvSpPr/>
          <p:nvPr/>
        </p:nvSpPr>
        <p:spPr>
          <a:xfrm>
            <a:off x="4062254" y="2133272"/>
            <a:ext cx="4111362" cy="2214793"/>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Sự phân hóa tự nhiên theo chiều đông tây thể hiện rõ nhất là địa hình:</a:t>
            </a:r>
            <a:endParaRPr/>
          </a:p>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Phía đông là các sơn nguyên: rừng rậm, rừng thưa và xavan</a:t>
            </a:r>
            <a:endParaRPr sz="23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5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500"/>
                                        <p:tgtEl>
                                          <p:spTgt spid="16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p:nvPr/>
        </p:nvSpPr>
        <p:spPr>
          <a:xfrm>
            <a:off x="-1341523" y="826168"/>
            <a:ext cx="8173453" cy="838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1. SỰ PHÂN HÓA THEO CHIỀU ĐÔNG - TÂY</a:t>
            </a:r>
            <a:endParaRPr b="1" sz="2000">
              <a:solidFill>
                <a:srgbClr val="FF0000"/>
              </a:solidFill>
              <a:latin typeface="Times New Roman"/>
              <a:ea typeface="Times New Roman"/>
              <a:cs typeface="Times New Roman"/>
              <a:sym typeface="Times New Roman"/>
            </a:endParaRPr>
          </a:p>
        </p:txBody>
      </p:sp>
      <p:pic>
        <p:nvPicPr>
          <p:cNvPr descr="Bài 16. Thiên nhiên Trung và Nam Mỹ SGK Lịch sử và Địa lí 7 Chân trời sáng  tạo | SGK Lịch sử và Địa lí lớp 7 - Chân trời sáng tạo" id="175" name="Google Shape;175;p8"/>
          <p:cNvPicPr preferRelativeResize="0"/>
          <p:nvPr/>
        </p:nvPicPr>
        <p:blipFill rotWithShape="1">
          <a:blip r:embed="rId3">
            <a:alphaModFix/>
          </a:blip>
          <a:srcRect b="0" l="0" r="0" t="0"/>
          <a:stretch/>
        </p:blipFill>
        <p:spPr>
          <a:xfrm>
            <a:off x="5738327" y="-1665938"/>
            <a:ext cx="6326155" cy="8626575"/>
          </a:xfrm>
          <a:prstGeom prst="rect">
            <a:avLst/>
          </a:prstGeom>
          <a:noFill/>
          <a:ln>
            <a:noFill/>
          </a:ln>
        </p:spPr>
      </p:pic>
      <p:sp>
        <p:nvSpPr>
          <p:cNvPr id="176" name="Google Shape;176;p8"/>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sp>
        <p:nvSpPr>
          <p:cNvPr id="177" name="Google Shape;177;p8"/>
          <p:cNvSpPr/>
          <p:nvPr/>
        </p:nvSpPr>
        <p:spPr>
          <a:xfrm>
            <a:off x="8748655" y="707350"/>
            <a:ext cx="1225770" cy="957018"/>
          </a:xfrm>
          <a:prstGeom prst="ellipse">
            <a:avLst/>
          </a:prstGeom>
          <a:noFill/>
          <a:ln cap="flat" cmpd="sng" w="5715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8"/>
          <p:cNvSpPr/>
          <p:nvPr/>
        </p:nvSpPr>
        <p:spPr>
          <a:xfrm>
            <a:off x="9050343" y="1884784"/>
            <a:ext cx="1390611" cy="876970"/>
          </a:xfrm>
          <a:prstGeom prst="ellipse">
            <a:avLst/>
          </a:prstGeom>
          <a:noFill/>
          <a:ln cap="flat" cmpd="sng" w="5715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8"/>
          <p:cNvSpPr/>
          <p:nvPr/>
        </p:nvSpPr>
        <p:spPr>
          <a:xfrm>
            <a:off x="9215184" y="3192403"/>
            <a:ext cx="1225770" cy="957018"/>
          </a:xfrm>
          <a:prstGeom prst="ellipse">
            <a:avLst/>
          </a:prstGeom>
          <a:noFill/>
          <a:ln cap="flat" cmpd="sng" w="5715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8"/>
          <p:cNvSpPr/>
          <p:nvPr/>
        </p:nvSpPr>
        <p:spPr>
          <a:xfrm>
            <a:off x="9215184" y="4441371"/>
            <a:ext cx="612884" cy="522515"/>
          </a:xfrm>
          <a:prstGeom prst="ellipse">
            <a:avLst/>
          </a:prstGeom>
          <a:noFill/>
          <a:ln cap="flat" cmpd="sng" w="5715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p:nvPr/>
        </p:nvSpPr>
        <p:spPr>
          <a:xfrm>
            <a:off x="-1341523" y="826168"/>
            <a:ext cx="8173453" cy="838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1. SỰ PHÂN HÓA THEO CHIỀU ĐÔNG - TÂY</a:t>
            </a:r>
            <a:endParaRPr b="1" sz="2000">
              <a:solidFill>
                <a:srgbClr val="FF0000"/>
              </a:solidFill>
              <a:latin typeface="Times New Roman"/>
              <a:ea typeface="Times New Roman"/>
              <a:cs typeface="Times New Roman"/>
              <a:sym typeface="Times New Roman"/>
            </a:endParaRPr>
          </a:p>
        </p:txBody>
      </p:sp>
      <p:sp>
        <p:nvSpPr>
          <p:cNvPr id="186" name="Google Shape;186;p9"/>
          <p:cNvSpPr/>
          <p:nvPr/>
        </p:nvSpPr>
        <p:spPr>
          <a:xfrm>
            <a:off x="1524000" y="25247"/>
            <a:ext cx="9144000" cy="668645"/>
          </a:xfrm>
          <a:prstGeom prst="rect">
            <a:avLst/>
          </a:prstGeom>
          <a:solidFill>
            <a:srgbClr val="FBE4D4"/>
          </a:solidFill>
          <a:ln cap="flat" cmpd="sng" w="9525">
            <a:solidFill>
              <a:srgbClr val="99FF3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30000"/>
              </a:lnSpc>
              <a:spcBef>
                <a:spcPts val="0"/>
              </a:spcBef>
              <a:spcAft>
                <a:spcPts val="0"/>
              </a:spcAft>
              <a:buNone/>
            </a:pPr>
            <a:r>
              <a:rPr b="1" lang="en-US" sz="3200">
                <a:solidFill>
                  <a:srgbClr val="FF0000"/>
                </a:solidFill>
                <a:latin typeface="Times New Roman"/>
                <a:ea typeface="Times New Roman"/>
                <a:cs typeface="Times New Roman"/>
                <a:sym typeface="Times New Roman"/>
              </a:rPr>
              <a:t>BÀI 16:THIÊN NHIÊN TRUNG VÀ NAM MĨ</a:t>
            </a:r>
            <a:endParaRPr/>
          </a:p>
        </p:txBody>
      </p:sp>
      <p:pic>
        <p:nvPicPr>
          <p:cNvPr id="187" name="Google Shape;187;p9"/>
          <p:cNvPicPr preferRelativeResize="0"/>
          <p:nvPr/>
        </p:nvPicPr>
        <p:blipFill rotWithShape="1">
          <a:blip r:embed="rId3">
            <a:alphaModFix/>
          </a:blip>
          <a:srcRect b="0" l="0" r="0" t="0"/>
          <a:stretch/>
        </p:blipFill>
        <p:spPr>
          <a:xfrm>
            <a:off x="132347" y="1509468"/>
            <a:ext cx="8209219" cy="5196132"/>
          </a:xfrm>
          <a:prstGeom prst="rect">
            <a:avLst/>
          </a:prstGeom>
          <a:noFill/>
          <a:ln>
            <a:noFill/>
          </a:ln>
        </p:spPr>
      </p:pic>
      <p:sp>
        <p:nvSpPr>
          <p:cNvPr id="188" name="Google Shape;188;p9"/>
          <p:cNvSpPr/>
          <p:nvPr/>
        </p:nvSpPr>
        <p:spPr>
          <a:xfrm>
            <a:off x="240631" y="2233617"/>
            <a:ext cx="3463622" cy="3826042"/>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Phía đông và các đảo có lượng mưa nhiều hơn phía tây nên thảm rừng nhiệt đới phát triển, phía tây khô hạn nên chủ yếu là xavan và rừng thưa</a:t>
            </a:r>
            <a:endParaRPr sz="2300">
              <a:solidFill>
                <a:schemeClr val="dk1"/>
              </a:solidFill>
              <a:latin typeface="Times New Roman"/>
              <a:ea typeface="Times New Roman"/>
              <a:cs typeface="Times New Roman"/>
              <a:sym typeface="Times New Roman"/>
            </a:endParaRPr>
          </a:p>
        </p:txBody>
      </p:sp>
      <p:sp>
        <p:nvSpPr>
          <p:cNvPr id="189" name="Google Shape;189;p9"/>
          <p:cNvSpPr/>
          <p:nvPr/>
        </p:nvSpPr>
        <p:spPr>
          <a:xfrm>
            <a:off x="4062254" y="2329215"/>
            <a:ext cx="4130024" cy="3761874"/>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Sự phân hóa tự nhiên theo chiều đông tây thể hiện rõ nhất là địa hình:</a:t>
            </a:r>
            <a:endParaRPr/>
          </a:p>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Phía đông là các sơn nguyên: rừng rậm, rừng thưa và xavan</a:t>
            </a:r>
            <a:endParaRPr sz="2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Ở giữa là đồng bằng rộng và bằng phẳng: rừng rậm, xavan và cây bụi</a:t>
            </a:r>
            <a:endParaRPr sz="23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2023-02-07T07:45:59Z</dcterms:created>
  <dc:creator>DELL</dc:creator>
</cp:coreProperties>
</file>