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NQ6cG1SiSRZE9xfQUgZMoUYwh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gif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gif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gif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780551" y="5174135"/>
            <a:ext cx="426040" cy="70995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664964" y="4114499"/>
            <a:ext cx="426040" cy="70995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1064265" y="650097"/>
            <a:ext cx="737783" cy="370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ĐỊA LÍ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087101" y="435559"/>
            <a:ext cx="7924800" cy="1052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2. CHÂU Á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2574127" y="4105913"/>
            <a:ext cx="7404647" cy="892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Cambria"/>
              <a:buNone/>
            </a:pPr>
            <a:r>
              <a:rPr b="1" i="0" lang="en-US" sz="2400" u="none" cap="none" strike="noStrike">
                <a:solidFill>
                  <a:srgbClr val="0D30DD"/>
                </a:solidFill>
                <a:latin typeface="Cambria"/>
                <a:ea typeface="Cambria"/>
                <a:cs typeface="Cambria"/>
                <a:sym typeface="Cambria"/>
              </a:rPr>
              <a:t>VỊ TRÍ ĐỊA LÍ, HÌNH DẠNG VÀ KÍCH THƯỚC CHÂU Á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2642238" y="5189995"/>
            <a:ext cx="7404647" cy="687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Cambria"/>
              <a:buNone/>
            </a:pPr>
            <a:r>
              <a:rPr b="1" i="0" lang="en-US" sz="2400" u="none" cap="none" strike="noStrike">
                <a:solidFill>
                  <a:srgbClr val="0D30DD"/>
                </a:solidFill>
                <a:latin typeface="Cambria"/>
                <a:ea typeface="Cambria"/>
                <a:cs typeface="Cambria"/>
                <a:sym typeface="Cambria"/>
              </a:rPr>
              <a:t>ĐẶC ĐIỂM TỰ NHIÊN CHÂU Á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2031770" y="3482974"/>
            <a:ext cx="8102831" cy="3137809"/>
          </a:xfrm>
          <a:prstGeom prst="roundRect">
            <a:avLst>
              <a:gd fmla="val 8948" name="adj"/>
            </a:avLst>
          </a:prstGeom>
          <a:noFill/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1798825" y="4170930"/>
            <a:ext cx="630697" cy="762001"/>
          </a:xfrm>
          <a:prstGeom prst="round2SameRect">
            <a:avLst>
              <a:gd fmla="val 29047" name="adj1"/>
              <a:gd fmla="val 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561987" y="4139359"/>
            <a:ext cx="1125065" cy="76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 rot="5400000">
            <a:off x="1912160" y="5221827"/>
            <a:ext cx="588862" cy="762001"/>
          </a:xfrm>
          <a:prstGeom prst="round2SameRect">
            <a:avLst>
              <a:gd fmla="val 29047" name="adj1"/>
              <a:gd fmla="val 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581813" y="5233976"/>
            <a:ext cx="1125065" cy="683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600201" y="5829300"/>
            <a:ext cx="1125065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298564" y="1345846"/>
            <a:ext cx="732796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5. THIÊN NHIÊN CHÂU Á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s826.pbsrc.com/albums/zz186/willisnowell/Gifs/question_marks_bubbling_md_clr.gif~c200"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8133" y="5109701"/>
            <a:ext cx="701667" cy="5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/>
          <p:nvPr/>
        </p:nvSpPr>
        <p:spPr>
          <a:xfrm>
            <a:off x="662315" y="152400"/>
            <a:ext cx="532520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tự nhiên châu Á</a:t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96032" y="107758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cxnSp>
        <p:nvCxnSpPr>
          <p:cNvPr id="192" name="Google Shape;192;p10"/>
          <p:cNvCxnSpPr/>
          <p:nvPr/>
        </p:nvCxnSpPr>
        <p:spPr>
          <a:xfrm flipH="1">
            <a:off x="6098887" y="1143001"/>
            <a:ext cx="18461" cy="557242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hdwallnpics.com/wp-content/gallery/thinking-cartoon-images/cartoon-boy-thinking-white-bubble-vector-illustration-31797939.jpg" id="193" name="Google Shape;193;p10"/>
          <p:cNvPicPr preferRelativeResize="0"/>
          <p:nvPr/>
        </p:nvPicPr>
        <p:blipFill rotWithShape="1">
          <a:blip r:embed="rId4">
            <a:alphaModFix/>
          </a:blip>
          <a:srcRect b="0" l="36481" r="9272" t="30899"/>
          <a:stretch/>
        </p:blipFill>
        <p:spPr>
          <a:xfrm flipH="1">
            <a:off x="5474233" y="5624298"/>
            <a:ext cx="605014" cy="94419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287751" y="908962"/>
            <a:ext cx="1527982" cy="4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Khí hậu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6254264" y="1156351"/>
            <a:ext cx="5792865" cy="1990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5.2), đọc tài liệu SGK/113, em hãy 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Kể tên các đới và kiểu khí hậu ở châu Á 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Cho biết khí hậu châu Á phân bố như thế nào? Kiểu khí hậu nào là phổ biến nhất?</a:t>
            </a:r>
            <a:endParaRPr/>
          </a:p>
        </p:txBody>
      </p:sp>
      <p:pic>
        <p:nvPicPr>
          <p:cNvPr descr="https://img.loigiaihay.com/picture/2022/0308/07c7cd177116be48e707.jpg" id="196" name="Google Shape;19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244" y="1377040"/>
            <a:ext cx="5864275" cy="530714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/>
          <p:nvPr/>
        </p:nvSpPr>
        <p:spPr>
          <a:xfrm>
            <a:off x="2163891" y="1555254"/>
            <a:ext cx="2359017" cy="853736"/>
          </a:xfrm>
          <a:custGeom>
            <a:rect b="b" l="l" r="r" t="t"/>
            <a:pathLst>
              <a:path extrusionOk="0" h="853736" w="2359017">
                <a:moveTo>
                  <a:pt x="20509" y="761790"/>
                </a:moveTo>
                <a:cubicBezTo>
                  <a:pt x="92005" y="790012"/>
                  <a:pt x="394924" y="842695"/>
                  <a:pt x="528509" y="852102"/>
                </a:cubicBezTo>
                <a:cubicBezTo>
                  <a:pt x="662094" y="861509"/>
                  <a:pt x="731709" y="827643"/>
                  <a:pt x="822020" y="818235"/>
                </a:cubicBezTo>
                <a:cubicBezTo>
                  <a:pt x="912331" y="808827"/>
                  <a:pt x="1070376" y="795657"/>
                  <a:pt x="1070376" y="795657"/>
                </a:cubicBezTo>
                <a:cubicBezTo>
                  <a:pt x="1162569" y="788131"/>
                  <a:pt x="1292391" y="791894"/>
                  <a:pt x="1375176" y="773079"/>
                </a:cubicBezTo>
                <a:cubicBezTo>
                  <a:pt x="1457961" y="754264"/>
                  <a:pt x="1512524" y="690294"/>
                  <a:pt x="1567087" y="682768"/>
                </a:cubicBezTo>
                <a:cubicBezTo>
                  <a:pt x="1621650" y="675242"/>
                  <a:pt x="1627294" y="733568"/>
                  <a:pt x="1702553" y="727924"/>
                </a:cubicBezTo>
                <a:cubicBezTo>
                  <a:pt x="1777812" y="722280"/>
                  <a:pt x="1939620" y="671480"/>
                  <a:pt x="2018642" y="648902"/>
                </a:cubicBezTo>
                <a:cubicBezTo>
                  <a:pt x="2097664" y="626324"/>
                  <a:pt x="2157872" y="618798"/>
                  <a:pt x="2176687" y="592457"/>
                </a:cubicBezTo>
                <a:cubicBezTo>
                  <a:pt x="2195502" y="566116"/>
                  <a:pt x="2131531" y="509672"/>
                  <a:pt x="2131531" y="490857"/>
                </a:cubicBezTo>
                <a:cubicBezTo>
                  <a:pt x="2131531" y="472042"/>
                  <a:pt x="2167280" y="488975"/>
                  <a:pt x="2176687" y="479568"/>
                </a:cubicBezTo>
                <a:cubicBezTo>
                  <a:pt x="2186094" y="470161"/>
                  <a:pt x="2176687" y="430650"/>
                  <a:pt x="2187976" y="434413"/>
                </a:cubicBezTo>
                <a:cubicBezTo>
                  <a:pt x="2199265" y="438176"/>
                  <a:pt x="2227487" y="494620"/>
                  <a:pt x="2244420" y="502146"/>
                </a:cubicBezTo>
                <a:cubicBezTo>
                  <a:pt x="2261353" y="509672"/>
                  <a:pt x="2282050" y="494620"/>
                  <a:pt x="2289576" y="479568"/>
                </a:cubicBezTo>
                <a:cubicBezTo>
                  <a:pt x="2297102" y="464516"/>
                  <a:pt x="2283932" y="426887"/>
                  <a:pt x="2289576" y="411835"/>
                </a:cubicBezTo>
                <a:cubicBezTo>
                  <a:pt x="2295220" y="396783"/>
                  <a:pt x="2312153" y="398664"/>
                  <a:pt x="2323442" y="389257"/>
                </a:cubicBezTo>
                <a:cubicBezTo>
                  <a:pt x="2334731" y="379850"/>
                  <a:pt x="2366716" y="389257"/>
                  <a:pt x="2357309" y="355390"/>
                </a:cubicBezTo>
                <a:cubicBezTo>
                  <a:pt x="2347902" y="321523"/>
                  <a:pt x="2306509" y="216161"/>
                  <a:pt x="2266998" y="186057"/>
                </a:cubicBezTo>
                <a:cubicBezTo>
                  <a:pt x="2227487" y="155953"/>
                  <a:pt x="2148464" y="189820"/>
                  <a:pt x="2120242" y="174768"/>
                </a:cubicBezTo>
                <a:cubicBezTo>
                  <a:pt x="2092020" y="159716"/>
                  <a:pt x="2101428" y="122087"/>
                  <a:pt x="2097665" y="95746"/>
                </a:cubicBezTo>
                <a:cubicBezTo>
                  <a:pt x="2093902" y="69405"/>
                  <a:pt x="2108954" y="31776"/>
                  <a:pt x="2097665" y="16724"/>
                </a:cubicBezTo>
                <a:cubicBezTo>
                  <a:pt x="2086376" y="1672"/>
                  <a:pt x="2048746" y="-5854"/>
                  <a:pt x="2029931" y="5435"/>
                </a:cubicBezTo>
                <a:cubicBezTo>
                  <a:pt x="2011116" y="16724"/>
                  <a:pt x="2009235" y="63761"/>
                  <a:pt x="1984776" y="84457"/>
                </a:cubicBezTo>
                <a:cubicBezTo>
                  <a:pt x="1960317" y="105153"/>
                  <a:pt x="1913280" y="112680"/>
                  <a:pt x="1883176" y="129613"/>
                </a:cubicBezTo>
                <a:cubicBezTo>
                  <a:pt x="1853072" y="146546"/>
                  <a:pt x="1821086" y="165361"/>
                  <a:pt x="1804153" y="186057"/>
                </a:cubicBezTo>
                <a:cubicBezTo>
                  <a:pt x="1787220" y="206753"/>
                  <a:pt x="1790983" y="233094"/>
                  <a:pt x="1781576" y="253790"/>
                </a:cubicBezTo>
                <a:cubicBezTo>
                  <a:pt x="1772169" y="274486"/>
                  <a:pt x="1766524" y="300828"/>
                  <a:pt x="1747709" y="310235"/>
                </a:cubicBezTo>
                <a:cubicBezTo>
                  <a:pt x="1728894" y="319642"/>
                  <a:pt x="1685620" y="302709"/>
                  <a:pt x="1668687" y="310235"/>
                </a:cubicBezTo>
                <a:cubicBezTo>
                  <a:pt x="1651754" y="317761"/>
                  <a:pt x="1687502" y="344101"/>
                  <a:pt x="1646109" y="355390"/>
                </a:cubicBezTo>
                <a:cubicBezTo>
                  <a:pt x="1604716" y="366679"/>
                  <a:pt x="1463605" y="374205"/>
                  <a:pt x="1420331" y="377968"/>
                </a:cubicBezTo>
                <a:cubicBezTo>
                  <a:pt x="1377057" y="381731"/>
                  <a:pt x="1388346" y="362916"/>
                  <a:pt x="1386465" y="377968"/>
                </a:cubicBezTo>
                <a:cubicBezTo>
                  <a:pt x="1384584" y="393020"/>
                  <a:pt x="1420331" y="451346"/>
                  <a:pt x="1409042" y="468279"/>
                </a:cubicBezTo>
                <a:cubicBezTo>
                  <a:pt x="1397753" y="485212"/>
                  <a:pt x="1333783" y="472042"/>
                  <a:pt x="1318731" y="479568"/>
                </a:cubicBezTo>
                <a:cubicBezTo>
                  <a:pt x="1303679" y="487094"/>
                  <a:pt x="1330020" y="513435"/>
                  <a:pt x="1318731" y="513435"/>
                </a:cubicBezTo>
                <a:cubicBezTo>
                  <a:pt x="1307442" y="513435"/>
                  <a:pt x="1275457" y="487094"/>
                  <a:pt x="1250998" y="479568"/>
                </a:cubicBezTo>
                <a:cubicBezTo>
                  <a:pt x="1226539" y="472042"/>
                  <a:pt x="1194554" y="468279"/>
                  <a:pt x="1171976" y="468279"/>
                </a:cubicBezTo>
                <a:cubicBezTo>
                  <a:pt x="1149398" y="468279"/>
                  <a:pt x="1134346" y="472042"/>
                  <a:pt x="1115531" y="479568"/>
                </a:cubicBezTo>
                <a:cubicBezTo>
                  <a:pt x="1096716" y="487094"/>
                  <a:pt x="1077902" y="507791"/>
                  <a:pt x="1059087" y="513435"/>
                </a:cubicBezTo>
                <a:cubicBezTo>
                  <a:pt x="1040272" y="519079"/>
                  <a:pt x="1002642" y="513435"/>
                  <a:pt x="1002642" y="513435"/>
                </a:cubicBezTo>
                <a:cubicBezTo>
                  <a:pt x="985709" y="513435"/>
                  <a:pt x="968776" y="519079"/>
                  <a:pt x="957487" y="513435"/>
                </a:cubicBezTo>
                <a:cubicBezTo>
                  <a:pt x="946198" y="507791"/>
                  <a:pt x="944316" y="494620"/>
                  <a:pt x="934909" y="479568"/>
                </a:cubicBezTo>
                <a:cubicBezTo>
                  <a:pt x="925502" y="464516"/>
                  <a:pt x="917975" y="434413"/>
                  <a:pt x="901042" y="423124"/>
                </a:cubicBezTo>
                <a:cubicBezTo>
                  <a:pt x="884109" y="411835"/>
                  <a:pt x="859650" y="411835"/>
                  <a:pt x="833309" y="411835"/>
                </a:cubicBezTo>
                <a:cubicBezTo>
                  <a:pt x="806968" y="411835"/>
                  <a:pt x="763694" y="415598"/>
                  <a:pt x="742998" y="423124"/>
                </a:cubicBezTo>
                <a:cubicBezTo>
                  <a:pt x="722302" y="430650"/>
                  <a:pt x="726064" y="445701"/>
                  <a:pt x="709131" y="456990"/>
                </a:cubicBezTo>
                <a:cubicBezTo>
                  <a:pt x="692198" y="468279"/>
                  <a:pt x="665857" y="479568"/>
                  <a:pt x="641398" y="490857"/>
                </a:cubicBezTo>
                <a:cubicBezTo>
                  <a:pt x="616939" y="502146"/>
                  <a:pt x="583072" y="515316"/>
                  <a:pt x="562376" y="524724"/>
                </a:cubicBezTo>
                <a:cubicBezTo>
                  <a:pt x="541680" y="534131"/>
                  <a:pt x="534153" y="539776"/>
                  <a:pt x="517220" y="547302"/>
                </a:cubicBezTo>
                <a:cubicBezTo>
                  <a:pt x="500287" y="554828"/>
                  <a:pt x="473946" y="562353"/>
                  <a:pt x="460776" y="569879"/>
                </a:cubicBezTo>
                <a:cubicBezTo>
                  <a:pt x="447606" y="577405"/>
                  <a:pt x="457013" y="586813"/>
                  <a:pt x="438198" y="592457"/>
                </a:cubicBezTo>
                <a:cubicBezTo>
                  <a:pt x="419383" y="598101"/>
                  <a:pt x="372346" y="603746"/>
                  <a:pt x="347887" y="603746"/>
                </a:cubicBezTo>
                <a:cubicBezTo>
                  <a:pt x="323428" y="603746"/>
                  <a:pt x="302731" y="601864"/>
                  <a:pt x="291442" y="592457"/>
                </a:cubicBezTo>
                <a:cubicBezTo>
                  <a:pt x="280153" y="583050"/>
                  <a:pt x="289560" y="554828"/>
                  <a:pt x="280153" y="547302"/>
                </a:cubicBezTo>
                <a:cubicBezTo>
                  <a:pt x="270746" y="539776"/>
                  <a:pt x="250050" y="539776"/>
                  <a:pt x="234998" y="547302"/>
                </a:cubicBezTo>
                <a:cubicBezTo>
                  <a:pt x="219946" y="554828"/>
                  <a:pt x="201131" y="571761"/>
                  <a:pt x="189842" y="592457"/>
                </a:cubicBezTo>
                <a:cubicBezTo>
                  <a:pt x="178553" y="613153"/>
                  <a:pt x="174791" y="658309"/>
                  <a:pt x="167265" y="671479"/>
                </a:cubicBezTo>
                <a:cubicBezTo>
                  <a:pt x="159739" y="684649"/>
                  <a:pt x="155976" y="669597"/>
                  <a:pt x="144687" y="671479"/>
                </a:cubicBezTo>
                <a:cubicBezTo>
                  <a:pt x="133398" y="673361"/>
                  <a:pt x="112701" y="667716"/>
                  <a:pt x="99531" y="682768"/>
                </a:cubicBezTo>
                <a:cubicBezTo>
                  <a:pt x="86361" y="697820"/>
                  <a:pt x="-50987" y="733568"/>
                  <a:pt x="20509" y="761790"/>
                </a:cubicBezTo>
                <a:close/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6201503" y="3886200"/>
            <a:ext cx="732697" cy="1295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 hậu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9" name="Google Shape;199;p10"/>
          <p:cNvCxnSpPr>
            <a:stCxn id="198" idx="3"/>
            <a:endCxn id="200" idx="1"/>
          </p:cNvCxnSpPr>
          <p:nvPr/>
        </p:nvCxnSpPr>
        <p:spPr>
          <a:xfrm flipH="1" rot="10800000">
            <a:off x="6934200" y="3404400"/>
            <a:ext cx="598500" cy="1129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0" name="Google Shape;200;p10"/>
          <p:cNvSpPr/>
          <p:nvPr/>
        </p:nvSpPr>
        <p:spPr>
          <a:xfrm>
            <a:off x="7532705" y="3187067"/>
            <a:ext cx="3211495" cy="434376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Đới khí hậu cực và cận cực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260277" y="2014538"/>
            <a:ext cx="3659652" cy="1207063"/>
          </a:xfrm>
          <a:custGeom>
            <a:rect b="b" l="l" r="r" t="t"/>
            <a:pathLst>
              <a:path extrusionOk="0" h="1207063" w="3659652">
                <a:moveTo>
                  <a:pt x="887611" y="314325"/>
                </a:moveTo>
                <a:cubicBezTo>
                  <a:pt x="1006673" y="323850"/>
                  <a:pt x="1375767" y="421481"/>
                  <a:pt x="1516261" y="428625"/>
                </a:cubicBezTo>
                <a:cubicBezTo>
                  <a:pt x="1656755" y="435769"/>
                  <a:pt x="1613892" y="376237"/>
                  <a:pt x="1730573" y="357187"/>
                </a:cubicBezTo>
                <a:cubicBezTo>
                  <a:pt x="1847254" y="338137"/>
                  <a:pt x="2104429" y="321469"/>
                  <a:pt x="2216348" y="314325"/>
                </a:cubicBezTo>
                <a:cubicBezTo>
                  <a:pt x="2328267" y="307181"/>
                  <a:pt x="2380655" y="316706"/>
                  <a:pt x="2402086" y="314325"/>
                </a:cubicBezTo>
                <a:cubicBezTo>
                  <a:pt x="2423517" y="311944"/>
                  <a:pt x="2340174" y="311943"/>
                  <a:pt x="2344936" y="300037"/>
                </a:cubicBezTo>
                <a:cubicBezTo>
                  <a:pt x="2349698" y="288131"/>
                  <a:pt x="2399705" y="247649"/>
                  <a:pt x="2430661" y="242887"/>
                </a:cubicBezTo>
                <a:cubicBezTo>
                  <a:pt x="2461617" y="238124"/>
                  <a:pt x="2440186" y="278606"/>
                  <a:pt x="2530673" y="271462"/>
                </a:cubicBezTo>
                <a:cubicBezTo>
                  <a:pt x="2621160" y="264318"/>
                  <a:pt x="2885480" y="219075"/>
                  <a:pt x="2973586" y="200025"/>
                </a:cubicBezTo>
                <a:cubicBezTo>
                  <a:pt x="3061692" y="180975"/>
                  <a:pt x="3040261" y="169068"/>
                  <a:pt x="3059311" y="157162"/>
                </a:cubicBezTo>
                <a:cubicBezTo>
                  <a:pt x="3078361" y="145256"/>
                  <a:pt x="3087886" y="145256"/>
                  <a:pt x="3087886" y="128587"/>
                </a:cubicBezTo>
                <a:cubicBezTo>
                  <a:pt x="3087886" y="111918"/>
                  <a:pt x="3064073" y="78581"/>
                  <a:pt x="3059311" y="57150"/>
                </a:cubicBezTo>
                <a:cubicBezTo>
                  <a:pt x="3054549" y="35719"/>
                  <a:pt x="3045024" y="0"/>
                  <a:pt x="3059311" y="0"/>
                </a:cubicBezTo>
                <a:cubicBezTo>
                  <a:pt x="3073598" y="0"/>
                  <a:pt x="3121223" y="54769"/>
                  <a:pt x="3145036" y="57150"/>
                </a:cubicBezTo>
                <a:cubicBezTo>
                  <a:pt x="3168849" y="59531"/>
                  <a:pt x="3180755" y="16668"/>
                  <a:pt x="3202186" y="14287"/>
                </a:cubicBezTo>
                <a:cubicBezTo>
                  <a:pt x="3223617" y="11906"/>
                  <a:pt x="3247429" y="28575"/>
                  <a:pt x="3273623" y="42862"/>
                </a:cubicBezTo>
                <a:cubicBezTo>
                  <a:pt x="3299817" y="57149"/>
                  <a:pt x="3359348" y="100012"/>
                  <a:pt x="3359348" y="100012"/>
                </a:cubicBezTo>
                <a:cubicBezTo>
                  <a:pt x="3387923" y="119062"/>
                  <a:pt x="3414117" y="126206"/>
                  <a:pt x="3445073" y="157162"/>
                </a:cubicBezTo>
                <a:cubicBezTo>
                  <a:pt x="3476029" y="188118"/>
                  <a:pt x="3518892" y="247650"/>
                  <a:pt x="3545086" y="285750"/>
                </a:cubicBezTo>
                <a:cubicBezTo>
                  <a:pt x="3571280" y="323850"/>
                  <a:pt x="3592711" y="340518"/>
                  <a:pt x="3602236" y="385762"/>
                </a:cubicBezTo>
                <a:cubicBezTo>
                  <a:pt x="3611761" y="431006"/>
                  <a:pt x="3602236" y="557212"/>
                  <a:pt x="3602236" y="557212"/>
                </a:cubicBezTo>
                <a:cubicBezTo>
                  <a:pt x="3602236" y="592931"/>
                  <a:pt x="3606999" y="585787"/>
                  <a:pt x="3602236" y="600075"/>
                </a:cubicBezTo>
                <a:cubicBezTo>
                  <a:pt x="3597473" y="614363"/>
                  <a:pt x="3571280" y="611981"/>
                  <a:pt x="3573661" y="642937"/>
                </a:cubicBezTo>
                <a:cubicBezTo>
                  <a:pt x="3576042" y="673893"/>
                  <a:pt x="3604617" y="740568"/>
                  <a:pt x="3616523" y="785812"/>
                </a:cubicBezTo>
                <a:cubicBezTo>
                  <a:pt x="3628429" y="831056"/>
                  <a:pt x="3645098" y="914400"/>
                  <a:pt x="3645098" y="914400"/>
                </a:cubicBezTo>
                <a:lnTo>
                  <a:pt x="3645098" y="914400"/>
                </a:lnTo>
                <a:cubicBezTo>
                  <a:pt x="3647479" y="923925"/>
                  <a:pt x="3661767" y="947737"/>
                  <a:pt x="3659386" y="971550"/>
                </a:cubicBezTo>
                <a:cubicBezTo>
                  <a:pt x="3657005" y="995363"/>
                  <a:pt x="3654623" y="1035844"/>
                  <a:pt x="3630811" y="1057275"/>
                </a:cubicBezTo>
                <a:cubicBezTo>
                  <a:pt x="3606999" y="1078706"/>
                  <a:pt x="3561755" y="1085850"/>
                  <a:pt x="3516511" y="1100137"/>
                </a:cubicBezTo>
                <a:cubicBezTo>
                  <a:pt x="3471267" y="1114424"/>
                  <a:pt x="3423642" y="1135856"/>
                  <a:pt x="3359348" y="1143000"/>
                </a:cubicBezTo>
                <a:cubicBezTo>
                  <a:pt x="3295054" y="1150144"/>
                  <a:pt x="3209329" y="1138237"/>
                  <a:pt x="3130748" y="1143000"/>
                </a:cubicBezTo>
                <a:cubicBezTo>
                  <a:pt x="3052167" y="1147763"/>
                  <a:pt x="2973586" y="1164431"/>
                  <a:pt x="2887861" y="1171575"/>
                </a:cubicBezTo>
                <a:cubicBezTo>
                  <a:pt x="2802136" y="1178719"/>
                  <a:pt x="2702123" y="1185862"/>
                  <a:pt x="2616398" y="1185862"/>
                </a:cubicBezTo>
                <a:cubicBezTo>
                  <a:pt x="2530673" y="1185862"/>
                  <a:pt x="2471142" y="1178719"/>
                  <a:pt x="2373511" y="1171575"/>
                </a:cubicBezTo>
                <a:cubicBezTo>
                  <a:pt x="2275880" y="1164431"/>
                  <a:pt x="2185392" y="1152525"/>
                  <a:pt x="2030611" y="1143000"/>
                </a:cubicBezTo>
                <a:cubicBezTo>
                  <a:pt x="1875830" y="1133475"/>
                  <a:pt x="1590079" y="1119188"/>
                  <a:pt x="1444823" y="1114425"/>
                </a:cubicBezTo>
                <a:cubicBezTo>
                  <a:pt x="1299567" y="1109663"/>
                  <a:pt x="1266229" y="1100138"/>
                  <a:pt x="1159073" y="1114425"/>
                </a:cubicBezTo>
                <a:cubicBezTo>
                  <a:pt x="1051917" y="1128712"/>
                  <a:pt x="916186" y="1185862"/>
                  <a:pt x="801886" y="1200150"/>
                </a:cubicBezTo>
                <a:cubicBezTo>
                  <a:pt x="687586" y="1214438"/>
                  <a:pt x="578048" y="1202531"/>
                  <a:pt x="473273" y="1200150"/>
                </a:cubicBezTo>
                <a:cubicBezTo>
                  <a:pt x="368498" y="1197769"/>
                  <a:pt x="244673" y="1200150"/>
                  <a:pt x="173236" y="1185862"/>
                </a:cubicBezTo>
                <a:cubicBezTo>
                  <a:pt x="101798" y="1171575"/>
                  <a:pt x="73223" y="1143000"/>
                  <a:pt x="44648" y="1114425"/>
                </a:cubicBezTo>
                <a:cubicBezTo>
                  <a:pt x="16073" y="1085850"/>
                  <a:pt x="6549" y="1045368"/>
                  <a:pt x="1786" y="1014412"/>
                </a:cubicBezTo>
                <a:cubicBezTo>
                  <a:pt x="-2977" y="983456"/>
                  <a:pt x="1786" y="954881"/>
                  <a:pt x="16073" y="928687"/>
                </a:cubicBezTo>
                <a:cubicBezTo>
                  <a:pt x="30360" y="902493"/>
                  <a:pt x="61317" y="876300"/>
                  <a:pt x="87511" y="857250"/>
                </a:cubicBezTo>
                <a:cubicBezTo>
                  <a:pt x="113705" y="838200"/>
                  <a:pt x="154186" y="835818"/>
                  <a:pt x="173236" y="814387"/>
                </a:cubicBezTo>
                <a:cubicBezTo>
                  <a:pt x="192286" y="792956"/>
                  <a:pt x="182761" y="745331"/>
                  <a:pt x="201811" y="728662"/>
                </a:cubicBezTo>
                <a:cubicBezTo>
                  <a:pt x="220861" y="711993"/>
                  <a:pt x="249436" y="704850"/>
                  <a:pt x="287536" y="714375"/>
                </a:cubicBezTo>
                <a:cubicBezTo>
                  <a:pt x="325636" y="723900"/>
                  <a:pt x="375642" y="812006"/>
                  <a:pt x="430411" y="785812"/>
                </a:cubicBezTo>
                <a:cubicBezTo>
                  <a:pt x="485180" y="759618"/>
                  <a:pt x="554235" y="626268"/>
                  <a:pt x="616148" y="557212"/>
                </a:cubicBezTo>
                <a:cubicBezTo>
                  <a:pt x="678060" y="488156"/>
                  <a:pt x="759024" y="409575"/>
                  <a:pt x="801886" y="371475"/>
                </a:cubicBezTo>
                <a:cubicBezTo>
                  <a:pt x="844748" y="333375"/>
                  <a:pt x="768549" y="304800"/>
                  <a:pt x="887611" y="314325"/>
                </a:cubicBezTo>
                <a:close/>
              </a:path>
            </a:pathLst>
          </a:custGeom>
          <a:noFill/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10"/>
          <p:cNvCxnSpPr>
            <a:stCxn id="198" idx="3"/>
            <a:endCxn id="203" idx="1"/>
          </p:cNvCxnSpPr>
          <p:nvPr/>
        </p:nvCxnSpPr>
        <p:spPr>
          <a:xfrm flipH="1" rot="10800000">
            <a:off x="6934200" y="4033500"/>
            <a:ext cx="461400" cy="500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3" name="Google Shape;203;p10"/>
          <p:cNvSpPr/>
          <p:nvPr/>
        </p:nvSpPr>
        <p:spPr>
          <a:xfrm>
            <a:off x="7395697" y="3775514"/>
            <a:ext cx="2363883" cy="516228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Đới khí hậu ôn đới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4" name="Google Shape;204;p10"/>
          <p:cNvCxnSpPr>
            <a:stCxn id="203" idx="3"/>
            <a:endCxn id="205" idx="1"/>
          </p:cNvCxnSpPr>
          <p:nvPr/>
        </p:nvCxnSpPr>
        <p:spPr>
          <a:xfrm flipH="1" rot="10800000">
            <a:off x="9759580" y="3864128"/>
            <a:ext cx="249300" cy="169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5" name="Google Shape;205;p10"/>
          <p:cNvSpPr/>
          <p:nvPr/>
        </p:nvSpPr>
        <p:spPr>
          <a:xfrm>
            <a:off x="10008992" y="3694193"/>
            <a:ext cx="2064929" cy="33991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đới lục địa</a:t>
            </a:r>
            <a:endParaRPr b="1" sz="2000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827838" y="2552121"/>
            <a:ext cx="33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4328252" y="3310801"/>
            <a:ext cx="3129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208" name="Google Shape;208;p10"/>
          <p:cNvCxnSpPr>
            <a:stCxn id="203" idx="3"/>
            <a:endCxn id="209" idx="1"/>
          </p:cNvCxnSpPr>
          <p:nvPr/>
        </p:nvCxnSpPr>
        <p:spPr>
          <a:xfrm>
            <a:off x="9759580" y="4033628"/>
            <a:ext cx="236100" cy="228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9" name="Google Shape;209;p10"/>
          <p:cNvSpPr/>
          <p:nvPr/>
        </p:nvSpPr>
        <p:spPr>
          <a:xfrm>
            <a:off x="9995597" y="4092503"/>
            <a:ext cx="2064929" cy="3384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đới gió mùa</a:t>
            </a:r>
            <a:endParaRPr b="1" sz="2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608620" y="270780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cxnSp>
        <p:nvCxnSpPr>
          <p:cNvPr id="211" name="Google Shape;211;p10"/>
          <p:cNvCxnSpPr>
            <a:endCxn id="212" idx="1"/>
          </p:cNvCxnSpPr>
          <p:nvPr/>
        </p:nvCxnSpPr>
        <p:spPr>
          <a:xfrm>
            <a:off x="9759718" y="4146739"/>
            <a:ext cx="230100" cy="5007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2" name="Google Shape;212;p10"/>
          <p:cNvSpPr/>
          <p:nvPr/>
        </p:nvSpPr>
        <p:spPr>
          <a:xfrm>
            <a:off x="9989818" y="4494277"/>
            <a:ext cx="2111139" cy="30632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64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đới hải dương</a:t>
            </a:r>
            <a:endParaRPr b="1" sz="1900">
              <a:solidFill>
                <a:srgbClr val="0064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3" name="Google Shape;213;p10"/>
          <p:cNvCxnSpPr>
            <a:stCxn id="198" idx="3"/>
            <a:endCxn id="214" idx="1"/>
          </p:cNvCxnSpPr>
          <p:nvPr/>
        </p:nvCxnSpPr>
        <p:spPr>
          <a:xfrm>
            <a:off x="6934200" y="4533900"/>
            <a:ext cx="518400" cy="1971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4" name="Google Shape;214;p10"/>
          <p:cNvSpPr/>
          <p:nvPr/>
        </p:nvSpPr>
        <p:spPr>
          <a:xfrm>
            <a:off x="7452628" y="4383569"/>
            <a:ext cx="1817890" cy="69492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Đới khí hậu cận nhiệt đới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293216" y="2711403"/>
            <a:ext cx="4788975" cy="1108173"/>
          </a:xfrm>
          <a:custGeom>
            <a:rect b="b" l="l" r="r" t="t"/>
            <a:pathLst>
              <a:path extrusionOk="0" h="1108173" w="4788975">
                <a:moveTo>
                  <a:pt x="954559" y="288972"/>
                </a:moveTo>
                <a:cubicBezTo>
                  <a:pt x="990278" y="350885"/>
                  <a:pt x="1025997" y="412798"/>
                  <a:pt x="1054572" y="446135"/>
                </a:cubicBezTo>
                <a:cubicBezTo>
                  <a:pt x="1083147" y="479473"/>
                  <a:pt x="1087909" y="481853"/>
                  <a:pt x="1126009" y="488997"/>
                </a:cubicBezTo>
                <a:cubicBezTo>
                  <a:pt x="1164109" y="496141"/>
                  <a:pt x="1228403" y="486616"/>
                  <a:pt x="1283172" y="488997"/>
                </a:cubicBezTo>
                <a:cubicBezTo>
                  <a:pt x="1337941" y="491378"/>
                  <a:pt x="1390328" y="496141"/>
                  <a:pt x="1454622" y="503285"/>
                </a:cubicBezTo>
                <a:cubicBezTo>
                  <a:pt x="1518916" y="510429"/>
                  <a:pt x="1609403" y="534241"/>
                  <a:pt x="1668934" y="531860"/>
                </a:cubicBezTo>
                <a:cubicBezTo>
                  <a:pt x="1728465" y="529479"/>
                  <a:pt x="1811809" y="488997"/>
                  <a:pt x="1811809" y="488997"/>
                </a:cubicBezTo>
                <a:cubicBezTo>
                  <a:pt x="1852290" y="477091"/>
                  <a:pt x="1866578" y="469947"/>
                  <a:pt x="1911822" y="460422"/>
                </a:cubicBezTo>
                <a:cubicBezTo>
                  <a:pt x="1957066" y="450897"/>
                  <a:pt x="2030885" y="436609"/>
                  <a:pt x="2083272" y="431847"/>
                </a:cubicBezTo>
                <a:cubicBezTo>
                  <a:pt x="2135659" y="427085"/>
                  <a:pt x="2159472" y="436610"/>
                  <a:pt x="2226147" y="431847"/>
                </a:cubicBezTo>
                <a:cubicBezTo>
                  <a:pt x="2292822" y="427085"/>
                  <a:pt x="2397597" y="405653"/>
                  <a:pt x="2483322" y="403272"/>
                </a:cubicBezTo>
                <a:cubicBezTo>
                  <a:pt x="2569047" y="400891"/>
                  <a:pt x="2547616" y="398510"/>
                  <a:pt x="2740497" y="417560"/>
                </a:cubicBezTo>
                <a:cubicBezTo>
                  <a:pt x="2933378" y="436610"/>
                  <a:pt x="3419153" y="515191"/>
                  <a:pt x="3640609" y="517572"/>
                </a:cubicBezTo>
                <a:cubicBezTo>
                  <a:pt x="3862065" y="519953"/>
                  <a:pt x="3940647" y="446135"/>
                  <a:pt x="4069234" y="431847"/>
                </a:cubicBezTo>
                <a:cubicBezTo>
                  <a:pt x="4197822" y="417560"/>
                  <a:pt x="4324028" y="446135"/>
                  <a:pt x="4412134" y="431847"/>
                </a:cubicBezTo>
                <a:cubicBezTo>
                  <a:pt x="4500240" y="417560"/>
                  <a:pt x="4535960" y="346122"/>
                  <a:pt x="4597872" y="346122"/>
                </a:cubicBezTo>
                <a:cubicBezTo>
                  <a:pt x="4659784" y="346122"/>
                  <a:pt x="4762178" y="381841"/>
                  <a:pt x="4783609" y="431847"/>
                </a:cubicBezTo>
                <a:cubicBezTo>
                  <a:pt x="4805040" y="481853"/>
                  <a:pt x="4757415" y="567579"/>
                  <a:pt x="4726459" y="646160"/>
                </a:cubicBezTo>
                <a:cubicBezTo>
                  <a:pt x="4695503" y="724741"/>
                  <a:pt x="4676453" y="843804"/>
                  <a:pt x="4597872" y="903335"/>
                </a:cubicBezTo>
                <a:cubicBezTo>
                  <a:pt x="4519291" y="962866"/>
                  <a:pt x="4352603" y="986678"/>
                  <a:pt x="4254972" y="1003347"/>
                </a:cubicBezTo>
                <a:cubicBezTo>
                  <a:pt x="4157341" y="1020016"/>
                  <a:pt x="4071615" y="1000966"/>
                  <a:pt x="4012084" y="1003347"/>
                </a:cubicBezTo>
                <a:cubicBezTo>
                  <a:pt x="3952553" y="1005728"/>
                  <a:pt x="3952553" y="1003348"/>
                  <a:pt x="3897784" y="1017635"/>
                </a:cubicBezTo>
                <a:cubicBezTo>
                  <a:pt x="3843015" y="1031922"/>
                  <a:pt x="3771578" y="1077166"/>
                  <a:pt x="3683472" y="1089072"/>
                </a:cubicBezTo>
                <a:cubicBezTo>
                  <a:pt x="3595366" y="1100978"/>
                  <a:pt x="3469159" y="1086691"/>
                  <a:pt x="3369147" y="1089072"/>
                </a:cubicBezTo>
                <a:cubicBezTo>
                  <a:pt x="3269135" y="1091453"/>
                  <a:pt x="3185791" y="1100979"/>
                  <a:pt x="3083397" y="1103360"/>
                </a:cubicBezTo>
                <a:cubicBezTo>
                  <a:pt x="2981003" y="1105741"/>
                  <a:pt x="2866703" y="1112885"/>
                  <a:pt x="2754784" y="1103360"/>
                </a:cubicBezTo>
                <a:cubicBezTo>
                  <a:pt x="2642865" y="1093835"/>
                  <a:pt x="2509515" y="1060498"/>
                  <a:pt x="2411884" y="1046210"/>
                </a:cubicBezTo>
                <a:cubicBezTo>
                  <a:pt x="2314253" y="1031923"/>
                  <a:pt x="2257103" y="1043829"/>
                  <a:pt x="2168997" y="1017635"/>
                </a:cubicBezTo>
                <a:cubicBezTo>
                  <a:pt x="2080891" y="991441"/>
                  <a:pt x="1949922" y="917622"/>
                  <a:pt x="1883247" y="889047"/>
                </a:cubicBezTo>
                <a:cubicBezTo>
                  <a:pt x="1816572" y="860472"/>
                  <a:pt x="1799903" y="848566"/>
                  <a:pt x="1768947" y="846185"/>
                </a:cubicBezTo>
                <a:cubicBezTo>
                  <a:pt x="1737991" y="843804"/>
                  <a:pt x="1714178" y="855710"/>
                  <a:pt x="1697509" y="874760"/>
                </a:cubicBezTo>
                <a:cubicBezTo>
                  <a:pt x="1680840" y="893810"/>
                  <a:pt x="1721321" y="960485"/>
                  <a:pt x="1668934" y="960485"/>
                </a:cubicBezTo>
                <a:cubicBezTo>
                  <a:pt x="1616547" y="960485"/>
                  <a:pt x="1383184" y="874760"/>
                  <a:pt x="1383184" y="874760"/>
                </a:cubicBezTo>
                <a:cubicBezTo>
                  <a:pt x="1180778" y="808085"/>
                  <a:pt x="680716" y="629491"/>
                  <a:pt x="454497" y="560435"/>
                </a:cubicBezTo>
                <a:cubicBezTo>
                  <a:pt x="228278" y="491379"/>
                  <a:pt x="90166" y="486616"/>
                  <a:pt x="25872" y="460422"/>
                </a:cubicBezTo>
                <a:cubicBezTo>
                  <a:pt x="-38422" y="434228"/>
                  <a:pt x="33015" y="431847"/>
                  <a:pt x="68734" y="403272"/>
                </a:cubicBezTo>
                <a:cubicBezTo>
                  <a:pt x="104453" y="374697"/>
                  <a:pt x="242565" y="334216"/>
                  <a:pt x="240184" y="288972"/>
                </a:cubicBezTo>
                <a:cubicBezTo>
                  <a:pt x="237803" y="243728"/>
                  <a:pt x="85403" y="177054"/>
                  <a:pt x="54447" y="131810"/>
                </a:cubicBezTo>
                <a:cubicBezTo>
                  <a:pt x="23491" y="86566"/>
                  <a:pt x="30635" y="38941"/>
                  <a:pt x="54447" y="17510"/>
                </a:cubicBezTo>
                <a:cubicBezTo>
                  <a:pt x="78259" y="-3921"/>
                  <a:pt x="152078" y="-1540"/>
                  <a:pt x="197322" y="3222"/>
                </a:cubicBezTo>
                <a:cubicBezTo>
                  <a:pt x="242566" y="7984"/>
                  <a:pt x="263997" y="12748"/>
                  <a:pt x="325909" y="46085"/>
                </a:cubicBezTo>
                <a:cubicBezTo>
                  <a:pt x="387821" y="79422"/>
                  <a:pt x="518791" y="193722"/>
                  <a:pt x="568797" y="203247"/>
                </a:cubicBezTo>
                <a:cubicBezTo>
                  <a:pt x="618803" y="212772"/>
                  <a:pt x="587847" y="107997"/>
                  <a:pt x="625947" y="103235"/>
                </a:cubicBezTo>
                <a:cubicBezTo>
                  <a:pt x="664047" y="98472"/>
                  <a:pt x="756916" y="158003"/>
                  <a:pt x="797397" y="174672"/>
                </a:cubicBezTo>
                <a:cubicBezTo>
                  <a:pt x="837878" y="191341"/>
                  <a:pt x="837878" y="198484"/>
                  <a:pt x="868834" y="203247"/>
                </a:cubicBezTo>
                <a:cubicBezTo>
                  <a:pt x="899790" y="208009"/>
                  <a:pt x="941462" y="205628"/>
                  <a:pt x="983134" y="203247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10"/>
          <p:cNvCxnSpPr>
            <a:stCxn id="214" idx="3"/>
            <a:endCxn id="217" idx="1"/>
          </p:cNvCxnSpPr>
          <p:nvPr/>
        </p:nvCxnSpPr>
        <p:spPr>
          <a:xfrm>
            <a:off x="9270518" y="4731031"/>
            <a:ext cx="268200" cy="302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7" name="Google Shape;217;p10"/>
          <p:cNvSpPr/>
          <p:nvPr/>
        </p:nvSpPr>
        <p:spPr>
          <a:xfrm>
            <a:off x="9538586" y="4859593"/>
            <a:ext cx="2575957" cy="3474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Cận nhiệt địa trung hải</a:t>
            </a:r>
            <a:endParaRPr b="1"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617288" y="2894645"/>
            <a:ext cx="2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1353220" y="3218660"/>
            <a:ext cx="3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2838853" y="3751071"/>
            <a:ext cx="371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cxnSp>
        <p:nvCxnSpPr>
          <p:cNvPr id="221" name="Google Shape;221;p10"/>
          <p:cNvCxnSpPr/>
          <p:nvPr/>
        </p:nvCxnSpPr>
        <p:spPr>
          <a:xfrm>
            <a:off x="9263795" y="4982647"/>
            <a:ext cx="281104" cy="451424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2" name="Google Shape;222;p10"/>
          <p:cNvSpPr/>
          <p:nvPr/>
        </p:nvSpPr>
        <p:spPr>
          <a:xfrm>
            <a:off x="9544899" y="5260340"/>
            <a:ext cx="2575957" cy="3474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Cận nhiệt địa lục địa</a:t>
            </a:r>
            <a:endParaRPr b="1"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4057400" y="4007684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3215478" y="4116647"/>
            <a:ext cx="314417" cy="372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/>
          </a:p>
        </p:txBody>
      </p:sp>
      <p:cxnSp>
        <p:nvCxnSpPr>
          <p:cNvPr id="225" name="Google Shape;225;p10"/>
          <p:cNvCxnSpPr/>
          <p:nvPr/>
        </p:nvCxnSpPr>
        <p:spPr>
          <a:xfrm>
            <a:off x="9263795" y="4993281"/>
            <a:ext cx="296469" cy="87286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6" name="Google Shape;226;p10"/>
          <p:cNvSpPr/>
          <p:nvPr/>
        </p:nvSpPr>
        <p:spPr>
          <a:xfrm>
            <a:off x="9560264" y="5692412"/>
            <a:ext cx="2575957" cy="3474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Cận nhiệt địa gió mùa</a:t>
            </a:r>
            <a:endParaRPr b="1"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7" name="Google Shape;227;p10"/>
          <p:cNvCxnSpPr/>
          <p:nvPr/>
        </p:nvCxnSpPr>
        <p:spPr>
          <a:xfrm>
            <a:off x="9263795" y="4953080"/>
            <a:ext cx="312416" cy="134646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8" name="Google Shape;228;p10"/>
          <p:cNvSpPr/>
          <p:nvPr/>
        </p:nvSpPr>
        <p:spPr>
          <a:xfrm>
            <a:off x="9576211" y="6125810"/>
            <a:ext cx="2575957" cy="3474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 hậu núi cao</a:t>
            </a:r>
            <a:endParaRPr b="1"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9" name="Google Shape;229;p10"/>
          <p:cNvCxnSpPr>
            <a:stCxn id="198" idx="3"/>
            <a:endCxn id="230" idx="1"/>
          </p:cNvCxnSpPr>
          <p:nvPr/>
        </p:nvCxnSpPr>
        <p:spPr>
          <a:xfrm>
            <a:off x="6934200" y="4533900"/>
            <a:ext cx="496200" cy="984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0" name="Google Shape;230;p10"/>
          <p:cNvSpPr/>
          <p:nvPr/>
        </p:nvSpPr>
        <p:spPr>
          <a:xfrm>
            <a:off x="7430353" y="5171219"/>
            <a:ext cx="1817890" cy="69492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Đới khí hậu nhiệt đới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268186" y="3186113"/>
            <a:ext cx="5459378" cy="1334244"/>
          </a:xfrm>
          <a:custGeom>
            <a:rect b="b" l="l" r="r" t="t"/>
            <a:pathLst>
              <a:path extrusionOk="0" h="1334244" w="5459378">
                <a:moveTo>
                  <a:pt x="22327" y="0"/>
                </a:moveTo>
                <a:cubicBezTo>
                  <a:pt x="86621" y="0"/>
                  <a:pt x="310458" y="57150"/>
                  <a:pt x="436664" y="85725"/>
                </a:cubicBezTo>
                <a:cubicBezTo>
                  <a:pt x="562870" y="114300"/>
                  <a:pt x="677170" y="133350"/>
                  <a:pt x="779564" y="171450"/>
                </a:cubicBezTo>
                <a:cubicBezTo>
                  <a:pt x="881958" y="209550"/>
                  <a:pt x="927202" y="271463"/>
                  <a:pt x="1051027" y="314325"/>
                </a:cubicBezTo>
                <a:cubicBezTo>
                  <a:pt x="1174852" y="357187"/>
                  <a:pt x="1417739" y="395288"/>
                  <a:pt x="1522514" y="428625"/>
                </a:cubicBezTo>
                <a:cubicBezTo>
                  <a:pt x="1627289" y="461962"/>
                  <a:pt x="1643958" y="516731"/>
                  <a:pt x="1679677" y="514350"/>
                </a:cubicBezTo>
                <a:cubicBezTo>
                  <a:pt x="1715396" y="511969"/>
                  <a:pt x="1717777" y="433387"/>
                  <a:pt x="1736827" y="414337"/>
                </a:cubicBezTo>
                <a:cubicBezTo>
                  <a:pt x="1755877" y="395287"/>
                  <a:pt x="1758258" y="388144"/>
                  <a:pt x="1793977" y="400050"/>
                </a:cubicBezTo>
                <a:cubicBezTo>
                  <a:pt x="1829696" y="411956"/>
                  <a:pt x="1898752" y="459581"/>
                  <a:pt x="1951139" y="485775"/>
                </a:cubicBezTo>
                <a:cubicBezTo>
                  <a:pt x="2003527" y="511969"/>
                  <a:pt x="2015433" y="538162"/>
                  <a:pt x="2108302" y="557212"/>
                </a:cubicBezTo>
                <a:cubicBezTo>
                  <a:pt x="2201171" y="576262"/>
                  <a:pt x="2339283" y="590550"/>
                  <a:pt x="2508352" y="600075"/>
                </a:cubicBezTo>
                <a:cubicBezTo>
                  <a:pt x="2677421" y="609600"/>
                  <a:pt x="3122714" y="614362"/>
                  <a:pt x="3122714" y="614362"/>
                </a:cubicBezTo>
                <a:lnTo>
                  <a:pt x="3622777" y="628650"/>
                </a:lnTo>
                <a:cubicBezTo>
                  <a:pt x="3744221" y="628650"/>
                  <a:pt x="3782321" y="628650"/>
                  <a:pt x="3851377" y="614362"/>
                </a:cubicBezTo>
                <a:cubicBezTo>
                  <a:pt x="3920433" y="600075"/>
                  <a:pt x="3958533" y="557212"/>
                  <a:pt x="4037114" y="542925"/>
                </a:cubicBezTo>
                <a:cubicBezTo>
                  <a:pt x="4115695" y="528638"/>
                  <a:pt x="4244283" y="540543"/>
                  <a:pt x="4322864" y="528637"/>
                </a:cubicBezTo>
                <a:cubicBezTo>
                  <a:pt x="4401445" y="516731"/>
                  <a:pt x="4458596" y="481012"/>
                  <a:pt x="4508602" y="471487"/>
                </a:cubicBezTo>
                <a:cubicBezTo>
                  <a:pt x="4558608" y="461962"/>
                  <a:pt x="4577658" y="488156"/>
                  <a:pt x="4622902" y="471487"/>
                </a:cubicBezTo>
                <a:cubicBezTo>
                  <a:pt x="4668146" y="454818"/>
                  <a:pt x="4701483" y="385762"/>
                  <a:pt x="4780064" y="371475"/>
                </a:cubicBezTo>
                <a:cubicBezTo>
                  <a:pt x="4858645" y="357188"/>
                  <a:pt x="4996758" y="359568"/>
                  <a:pt x="5094389" y="385762"/>
                </a:cubicBezTo>
                <a:cubicBezTo>
                  <a:pt x="5192020" y="411956"/>
                  <a:pt x="5306321" y="471487"/>
                  <a:pt x="5365852" y="528637"/>
                </a:cubicBezTo>
                <a:cubicBezTo>
                  <a:pt x="5425383" y="585787"/>
                  <a:pt x="5480152" y="666750"/>
                  <a:pt x="5451577" y="728662"/>
                </a:cubicBezTo>
                <a:cubicBezTo>
                  <a:pt x="5423002" y="790574"/>
                  <a:pt x="5287271" y="840581"/>
                  <a:pt x="5194402" y="900112"/>
                </a:cubicBezTo>
                <a:cubicBezTo>
                  <a:pt x="5101533" y="959643"/>
                  <a:pt x="5027714" y="1042988"/>
                  <a:pt x="4894364" y="1085850"/>
                </a:cubicBezTo>
                <a:cubicBezTo>
                  <a:pt x="4761014" y="1128712"/>
                  <a:pt x="4532414" y="1154906"/>
                  <a:pt x="4394302" y="1157287"/>
                </a:cubicBezTo>
                <a:cubicBezTo>
                  <a:pt x="4256190" y="1159668"/>
                  <a:pt x="4201420" y="1097756"/>
                  <a:pt x="4065689" y="1100137"/>
                </a:cubicBezTo>
                <a:cubicBezTo>
                  <a:pt x="3929958" y="1102518"/>
                  <a:pt x="3727551" y="1157288"/>
                  <a:pt x="3579914" y="1171575"/>
                </a:cubicBezTo>
                <a:cubicBezTo>
                  <a:pt x="3432277" y="1185862"/>
                  <a:pt x="3256064" y="1171575"/>
                  <a:pt x="3179864" y="1185862"/>
                </a:cubicBezTo>
                <a:cubicBezTo>
                  <a:pt x="3103664" y="1200150"/>
                  <a:pt x="3210820" y="1235869"/>
                  <a:pt x="3122714" y="1257300"/>
                </a:cubicBezTo>
                <a:cubicBezTo>
                  <a:pt x="3034608" y="1278731"/>
                  <a:pt x="2848871" y="1302544"/>
                  <a:pt x="2651227" y="1314450"/>
                </a:cubicBezTo>
                <a:cubicBezTo>
                  <a:pt x="2453583" y="1326356"/>
                  <a:pt x="2148783" y="1343025"/>
                  <a:pt x="1936852" y="1328737"/>
                </a:cubicBezTo>
                <a:cubicBezTo>
                  <a:pt x="1724921" y="1314450"/>
                  <a:pt x="1551089" y="1276350"/>
                  <a:pt x="1379639" y="1228725"/>
                </a:cubicBezTo>
                <a:cubicBezTo>
                  <a:pt x="1208189" y="1181100"/>
                  <a:pt x="1072458" y="1088231"/>
                  <a:pt x="908152" y="1042987"/>
                </a:cubicBezTo>
                <a:cubicBezTo>
                  <a:pt x="743846" y="997743"/>
                  <a:pt x="536677" y="1000124"/>
                  <a:pt x="393802" y="957262"/>
                </a:cubicBezTo>
                <a:cubicBezTo>
                  <a:pt x="250927" y="914400"/>
                  <a:pt x="112814" y="845343"/>
                  <a:pt x="50902" y="785812"/>
                </a:cubicBezTo>
                <a:cubicBezTo>
                  <a:pt x="-11010" y="726281"/>
                  <a:pt x="29471" y="666750"/>
                  <a:pt x="22327" y="600075"/>
                </a:cubicBezTo>
                <a:cubicBezTo>
                  <a:pt x="15183" y="533400"/>
                  <a:pt x="8039" y="440531"/>
                  <a:pt x="8039" y="385762"/>
                </a:cubicBezTo>
                <a:cubicBezTo>
                  <a:pt x="8039" y="330993"/>
                  <a:pt x="22327" y="271462"/>
                  <a:pt x="22327" y="271462"/>
                </a:cubicBezTo>
                <a:cubicBezTo>
                  <a:pt x="27090" y="233362"/>
                  <a:pt x="31852" y="188118"/>
                  <a:pt x="36614" y="157162"/>
                </a:cubicBezTo>
                <a:cubicBezTo>
                  <a:pt x="41377" y="126206"/>
                  <a:pt x="48521" y="111919"/>
                  <a:pt x="50902" y="85725"/>
                </a:cubicBezTo>
                <a:cubicBezTo>
                  <a:pt x="53283" y="59531"/>
                  <a:pt x="-41967" y="0"/>
                  <a:pt x="22327" y="0"/>
                </a:cubicBezTo>
                <a:close/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3007222" y="4271963"/>
            <a:ext cx="2760909" cy="702436"/>
          </a:xfrm>
          <a:custGeom>
            <a:rect b="b" l="l" r="r" t="t"/>
            <a:pathLst>
              <a:path extrusionOk="0" h="702436" w="2760909">
                <a:moveTo>
                  <a:pt x="26491" y="242887"/>
                </a:moveTo>
                <a:cubicBezTo>
                  <a:pt x="83641" y="211931"/>
                  <a:pt x="300335" y="221456"/>
                  <a:pt x="369391" y="200025"/>
                </a:cubicBezTo>
                <a:cubicBezTo>
                  <a:pt x="438447" y="178594"/>
                  <a:pt x="390822" y="133350"/>
                  <a:pt x="440828" y="114300"/>
                </a:cubicBezTo>
                <a:cubicBezTo>
                  <a:pt x="490834" y="95250"/>
                  <a:pt x="578941" y="90487"/>
                  <a:pt x="669428" y="85725"/>
                </a:cubicBezTo>
                <a:cubicBezTo>
                  <a:pt x="759915" y="80963"/>
                  <a:pt x="878978" y="95250"/>
                  <a:pt x="983753" y="85725"/>
                </a:cubicBezTo>
                <a:cubicBezTo>
                  <a:pt x="1088528" y="76200"/>
                  <a:pt x="1186159" y="35719"/>
                  <a:pt x="1298078" y="28575"/>
                </a:cubicBezTo>
                <a:cubicBezTo>
                  <a:pt x="1409997" y="21431"/>
                  <a:pt x="1579066" y="47624"/>
                  <a:pt x="1655266" y="42862"/>
                </a:cubicBezTo>
                <a:cubicBezTo>
                  <a:pt x="1731466" y="38100"/>
                  <a:pt x="1721941" y="0"/>
                  <a:pt x="1755278" y="0"/>
                </a:cubicBezTo>
                <a:cubicBezTo>
                  <a:pt x="1788615" y="0"/>
                  <a:pt x="1802904" y="28575"/>
                  <a:pt x="1855291" y="42862"/>
                </a:cubicBezTo>
                <a:cubicBezTo>
                  <a:pt x="1907678" y="57149"/>
                  <a:pt x="1964828" y="83344"/>
                  <a:pt x="2069603" y="85725"/>
                </a:cubicBezTo>
                <a:cubicBezTo>
                  <a:pt x="2174378" y="88106"/>
                  <a:pt x="2381547" y="54769"/>
                  <a:pt x="2483941" y="57150"/>
                </a:cubicBezTo>
                <a:cubicBezTo>
                  <a:pt x="2586335" y="59531"/>
                  <a:pt x="2641104" y="69056"/>
                  <a:pt x="2683966" y="100012"/>
                </a:cubicBezTo>
                <a:cubicBezTo>
                  <a:pt x="2726829" y="130968"/>
                  <a:pt x="2729210" y="197643"/>
                  <a:pt x="2741116" y="242887"/>
                </a:cubicBezTo>
                <a:cubicBezTo>
                  <a:pt x="2753022" y="288131"/>
                  <a:pt x="2769690" y="335756"/>
                  <a:pt x="2755403" y="371475"/>
                </a:cubicBezTo>
                <a:cubicBezTo>
                  <a:pt x="2741116" y="407194"/>
                  <a:pt x="2741116" y="433388"/>
                  <a:pt x="2655391" y="457200"/>
                </a:cubicBezTo>
                <a:cubicBezTo>
                  <a:pt x="2569666" y="481012"/>
                  <a:pt x="2376784" y="488156"/>
                  <a:pt x="2241053" y="514350"/>
                </a:cubicBezTo>
                <a:cubicBezTo>
                  <a:pt x="2105322" y="540544"/>
                  <a:pt x="2033884" y="583406"/>
                  <a:pt x="1841003" y="614362"/>
                </a:cubicBezTo>
                <a:cubicBezTo>
                  <a:pt x="1648122" y="645318"/>
                  <a:pt x="1283791" y="690562"/>
                  <a:pt x="1083766" y="700087"/>
                </a:cubicBezTo>
                <a:cubicBezTo>
                  <a:pt x="883741" y="709612"/>
                  <a:pt x="769441" y="688181"/>
                  <a:pt x="640853" y="671512"/>
                </a:cubicBezTo>
                <a:cubicBezTo>
                  <a:pt x="512266" y="654843"/>
                  <a:pt x="409872" y="633412"/>
                  <a:pt x="312241" y="600075"/>
                </a:cubicBezTo>
                <a:cubicBezTo>
                  <a:pt x="214610" y="566738"/>
                  <a:pt x="102691" y="507206"/>
                  <a:pt x="55066" y="471487"/>
                </a:cubicBezTo>
                <a:cubicBezTo>
                  <a:pt x="7441" y="435768"/>
                  <a:pt x="31254" y="416718"/>
                  <a:pt x="26491" y="385762"/>
                </a:cubicBezTo>
                <a:cubicBezTo>
                  <a:pt x="21728" y="354806"/>
                  <a:pt x="-30659" y="273843"/>
                  <a:pt x="26491" y="242887"/>
                </a:cubicBezTo>
                <a:close/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7015619" y="5971141"/>
            <a:ext cx="2493994" cy="69492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Đới khí hậu xích đạo và cận xích đạo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4" name="Google Shape;234;p10"/>
          <p:cNvCxnSpPr>
            <a:endCxn id="233" idx="1"/>
          </p:cNvCxnSpPr>
          <p:nvPr/>
        </p:nvCxnSpPr>
        <p:spPr>
          <a:xfrm>
            <a:off x="6940919" y="4573803"/>
            <a:ext cx="74700" cy="1744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s826.pbsrc.com/albums/zz186/willisnowell/Gifs/question_marks_bubbling_md_clr.gif~c200" id="239" name="Google Shape;2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4732" y="5038324"/>
            <a:ext cx="701667" cy="7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 txBox="1"/>
          <p:nvPr/>
        </p:nvSpPr>
        <p:spPr>
          <a:xfrm>
            <a:off x="689528" y="152400"/>
            <a:ext cx="532520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tự nhiên châu Á</a:t>
            </a:r>
            <a:endParaRPr/>
          </a:p>
        </p:txBody>
      </p:sp>
      <p:sp>
        <p:nvSpPr>
          <p:cNvPr id="241" name="Google Shape;241;p11"/>
          <p:cNvSpPr/>
          <p:nvPr/>
        </p:nvSpPr>
        <p:spPr>
          <a:xfrm>
            <a:off x="123245" y="107758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cxnSp>
        <p:nvCxnSpPr>
          <p:cNvPr id="242" name="Google Shape;242;p11"/>
          <p:cNvCxnSpPr/>
          <p:nvPr/>
        </p:nvCxnSpPr>
        <p:spPr>
          <a:xfrm flipH="1">
            <a:off x="6098887" y="1143001"/>
            <a:ext cx="18461" cy="557242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hdwallnpics.com/wp-content/gallery/thinking-cartoon-images/cartoon-boy-thinking-white-bubble-vector-illustration-31797939.jpg" id="243" name="Google Shape;243;p11"/>
          <p:cNvPicPr preferRelativeResize="0"/>
          <p:nvPr/>
        </p:nvPicPr>
        <p:blipFill rotWithShape="1">
          <a:blip r:embed="rId4">
            <a:alphaModFix/>
          </a:blip>
          <a:srcRect b="0" l="36481" r="9272" t="30899"/>
          <a:stretch/>
        </p:blipFill>
        <p:spPr>
          <a:xfrm flipH="1">
            <a:off x="6088045" y="5739991"/>
            <a:ext cx="605014" cy="94419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>
            <a:off x="457200" y="908962"/>
            <a:ext cx="1527982" cy="4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Khí hậu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6254264" y="1156351"/>
            <a:ext cx="5792865" cy="1990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5.2), đọc tài liệu SGK/113, em hãy 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Kể tên các đới và kiểu khí hậu ở châu Á 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Cho biết khí hậu châu Á phân bố như thế nào? Kiểu khí hậu nào là phổ biến nhất?</a:t>
            </a:r>
            <a:endParaRPr/>
          </a:p>
        </p:txBody>
      </p:sp>
      <p:pic>
        <p:nvPicPr>
          <p:cNvPr descr="https://img.loigiaihay.com/picture/2022/0308/07c7cd177116be48e707.jpg" id="246" name="Google Shape;24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8190" y="3141164"/>
            <a:ext cx="6011845" cy="354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/>
          <p:nvPr/>
        </p:nvSpPr>
        <p:spPr>
          <a:xfrm>
            <a:off x="123245" y="1447800"/>
            <a:ext cx="5789801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Khí hậu châu Á phân hóa đa dạng thành nhiều đới. Mỗi đới khí hậu gồm nhiều kiểu, có sự khác biệt lớn về nhiệt độ, gió, lượng mưa.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Phổ biến là kiểu khí hậu gió mùa và khí hậu lục địa.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s826.pbsrc.com/albums/zz186/willisnowell/Gifs/question_marks_bubbling_md_clr.gif~c200" id="252" name="Google Shape;2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3147" y="4955702"/>
            <a:ext cx="701667" cy="7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/>
        </p:nvSpPr>
        <p:spPr>
          <a:xfrm>
            <a:off x="706462" y="139257"/>
            <a:ext cx="532520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tự nhiên châu Á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187726" y="106444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cxnSp>
        <p:nvCxnSpPr>
          <p:cNvPr id="255" name="Google Shape;255;p12"/>
          <p:cNvCxnSpPr/>
          <p:nvPr/>
        </p:nvCxnSpPr>
        <p:spPr>
          <a:xfrm flipH="1">
            <a:off x="6098887" y="1143001"/>
            <a:ext cx="18461" cy="557242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hdwallnpics.com/wp-content/gallery/thinking-cartoon-images/cartoon-boy-thinking-white-bubble-vector-illustration-31797939.jpg" id="256" name="Google Shape;256;p12"/>
          <p:cNvPicPr preferRelativeResize="0"/>
          <p:nvPr/>
        </p:nvPicPr>
        <p:blipFill rotWithShape="1">
          <a:blip r:embed="rId4">
            <a:alphaModFix/>
          </a:blip>
          <a:srcRect b="0" l="36481" r="9272" t="30899"/>
          <a:stretch/>
        </p:blipFill>
        <p:spPr>
          <a:xfrm flipH="1">
            <a:off x="6088045" y="5380406"/>
            <a:ext cx="847719" cy="1322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/>
          <p:nvPr/>
        </p:nvSpPr>
        <p:spPr>
          <a:xfrm>
            <a:off x="706462" y="741865"/>
            <a:ext cx="2536272" cy="4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Sông ngòi và hồ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6217090" y="1113846"/>
            <a:ext cx="574764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5.1), đọc tài liệu SGK/115, em hãy 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Kể tên một số sông và hồ lớn ở châu Á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Trình bày đặc điểm sông ngòi châu Á.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Nêu ý nghĩa của sông, hồ đối với việc sử dụng và bảo vệ tự nhiên.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304130" y="1378533"/>
            <a:ext cx="5727536" cy="360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Nhiều hệ thống sông lớn bậc nhất thế giới nhưng phân bố không đều.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Châu Á có nhiều hồ sâu và lớn nhất thế giới như: Bai-can, Ban-khat, A-ran,…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img.loigiaihay.com/picture/2022/0308/ae7b6c9b939d5cc3058c.jpg" id="260" name="Google Shape;26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9191" y="2443799"/>
            <a:ext cx="5980843" cy="42475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/>
          <p:nvPr/>
        </p:nvSpPr>
        <p:spPr>
          <a:xfrm>
            <a:off x="6153246" y="2361624"/>
            <a:ext cx="5936428" cy="4373505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sông ngòi châu Á: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Nhiều hệ thống sông lớn bậc nhất thế giới nhưng phân bố không đều.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khu vực mưa nhiều (Đông Á, Đông Nam Á, Nam Á): sông có lượng nước lớn, mùa lũ tương ứng mùa mưa, mùa cạn tương ứng mùa khô.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khu vực khô hạn (Tây Nam Á, Trung Á): mạng lưới sông thưa thớt, nhiều nơi trong nội địa không có dòng chảy.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Sông ngòi tạo điều kiện phát triển thủy điện, du lịch, đánh bắt và nuôi trồng thủy sản, giao thông đường thủy…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Vào mùa mưa thường có lũ, gây nhiều thiệt hại lớn.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s826.pbsrc.com/albums/zz186/willisnowell/Gifs/question_marks_bubbling_md_clr.gif~c200" id="266" name="Google Shape;2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1602" y="4952340"/>
            <a:ext cx="701667" cy="7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706462" y="228600"/>
            <a:ext cx="532520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tự nhiên châu Á</a:t>
            </a:r>
            <a:endParaRPr/>
          </a:p>
        </p:txBody>
      </p:sp>
      <p:sp>
        <p:nvSpPr>
          <p:cNvPr id="268" name="Google Shape;268;p13"/>
          <p:cNvSpPr/>
          <p:nvPr/>
        </p:nvSpPr>
        <p:spPr>
          <a:xfrm>
            <a:off x="187726" y="195787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cxnSp>
        <p:nvCxnSpPr>
          <p:cNvPr id="269" name="Google Shape;269;p13"/>
          <p:cNvCxnSpPr/>
          <p:nvPr/>
        </p:nvCxnSpPr>
        <p:spPr>
          <a:xfrm flipH="1">
            <a:off x="6098887" y="1143001"/>
            <a:ext cx="18461" cy="557242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hdwallnpics.com/wp-content/gallery/thinking-cartoon-images/cartoon-boy-thinking-white-bubble-vector-illustration-31797939.jpg" id="270" name="Google Shape;270;p13"/>
          <p:cNvPicPr preferRelativeResize="0"/>
          <p:nvPr/>
        </p:nvPicPr>
        <p:blipFill rotWithShape="1">
          <a:blip r:embed="rId4">
            <a:alphaModFix/>
          </a:blip>
          <a:srcRect b="0" l="36481" r="9272" t="30899"/>
          <a:stretch/>
        </p:blipFill>
        <p:spPr>
          <a:xfrm flipH="1">
            <a:off x="5333999" y="5653696"/>
            <a:ext cx="638437" cy="99635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/>
          <p:nvPr/>
        </p:nvSpPr>
        <p:spPr>
          <a:xfrm>
            <a:off x="665714" y="831208"/>
            <a:ext cx="2536272" cy="4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Sông ngòi và hồ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6144419" y="195787"/>
            <a:ext cx="603030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5.1), đọc tài liệu SGK/115, em hãy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Kể tên một số sông và hồ lớn ở châu Á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Trình bày đặc điểm sông ngòi châu Á.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Nêu ý nghĩa của sông, hồ đối với việc sử dụng và bảo vệ tự nhiên.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244899" y="1447800"/>
            <a:ext cx="5727536" cy="1409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Nhiều hệ thống sông lớn bậc nhất thế giới nhưng phân bố không đều.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Châu Á có nhiều hồ sâu và lớn nhất thế giới như: Bai-can, Ban-khat, A-ran,…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6210026" y="2093801"/>
            <a:ext cx="5899092" cy="427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nghĩa của sông, hồ đối với việc bảo vệ tự nhiên: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Sông cung cấp nước cho cây sinh trưởng và phát triển;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Hồ giúp điều hòa không khí, tạo phong cảnh thiên nhiên tươi đẹp và là nơi cư trú của nhiều loài sinh vật.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8789165" y="1711772"/>
            <a:ext cx="304800" cy="23046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s826.pbsrc.com/albums/zz186/willisnowell/Gifs/question_marks_bubbling_md_clr.gif~c200" id="280" name="Google Shape;2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3147" y="4955702"/>
            <a:ext cx="701667" cy="7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 txBox="1"/>
          <p:nvPr/>
        </p:nvSpPr>
        <p:spPr>
          <a:xfrm>
            <a:off x="654438" y="228600"/>
            <a:ext cx="532520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tự nhiên châu Á</a:t>
            </a: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135702" y="195787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cxnSp>
        <p:nvCxnSpPr>
          <p:cNvPr id="283" name="Google Shape;283;p14"/>
          <p:cNvCxnSpPr/>
          <p:nvPr/>
        </p:nvCxnSpPr>
        <p:spPr>
          <a:xfrm flipH="1">
            <a:off x="6098887" y="1143001"/>
            <a:ext cx="18461" cy="557242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hdwallnpics.com/wp-content/gallery/thinking-cartoon-images/cartoon-boy-thinking-white-bubble-vector-illustration-31797939.jpg" id="284" name="Google Shape;284;p14"/>
          <p:cNvPicPr preferRelativeResize="0"/>
          <p:nvPr/>
        </p:nvPicPr>
        <p:blipFill rotWithShape="1">
          <a:blip r:embed="rId4">
            <a:alphaModFix/>
          </a:blip>
          <a:srcRect b="0" l="36481" r="9272" t="30899"/>
          <a:stretch/>
        </p:blipFill>
        <p:spPr>
          <a:xfrm flipH="1">
            <a:off x="6088045" y="5380406"/>
            <a:ext cx="847719" cy="132296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/>
          <p:nvPr/>
        </p:nvSpPr>
        <p:spPr>
          <a:xfrm>
            <a:off x="654438" y="800100"/>
            <a:ext cx="3007555" cy="487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đới thiên nhiên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6220933" y="205653"/>
            <a:ext cx="597106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5.1, hình 5.2), đọc tài liệu SGK/115, em hãy: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Trình bày sự phân hóa của các đới thiên nhiên châu Á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Cho biết việc khai thác và sử dụng các đới thiên nhiên cần chú ý vấn đề gì để bảo vệ môi trường.</a:t>
            </a:r>
            <a:endParaRPr/>
          </a:p>
        </p:txBody>
      </p:sp>
      <p:pic>
        <p:nvPicPr>
          <p:cNvPr descr="https://img.loigiaihay.com/picture/2022/0308/ae7b6c9b939d5cc3058c.jpg" id="287" name="Google Shape;28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791" y="2420273"/>
            <a:ext cx="5912765" cy="4311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.loigiaihay.com/picture/2022/0308/07c7cd177116be48e707.jpg" id="288" name="Google Shape;28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5098" y="2882030"/>
            <a:ext cx="5971067" cy="378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/>
        </p:nvSpPr>
        <p:spPr>
          <a:xfrm>
            <a:off x="667342" y="374231"/>
            <a:ext cx="532520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tự nhiên châu Á</a:t>
            </a: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148606" y="341418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377578" y="874350"/>
            <a:ext cx="3007555" cy="487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Các đới thiên nhiên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186771" y="2393895"/>
            <a:ext cx="1233153" cy="1295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đới thiên nhiên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7" name="Google Shape;297;p15"/>
          <p:cNvCxnSpPr>
            <a:stCxn id="296" idx="3"/>
            <a:endCxn id="298" idx="1"/>
          </p:cNvCxnSpPr>
          <p:nvPr/>
        </p:nvCxnSpPr>
        <p:spPr>
          <a:xfrm flipH="1" rot="10800000">
            <a:off x="1419924" y="1814595"/>
            <a:ext cx="882000" cy="1227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8" name="Google Shape;298;p15"/>
          <p:cNvSpPr/>
          <p:nvPr/>
        </p:nvSpPr>
        <p:spPr>
          <a:xfrm>
            <a:off x="2301914" y="1445850"/>
            <a:ext cx="1685273" cy="73741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Đới lạnh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9" name="Google Shape;299;p15"/>
          <p:cNvCxnSpPr>
            <a:stCxn id="296" idx="3"/>
            <a:endCxn id="300" idx="1"/>
          </p:cNvCxnSpPr>
          <p:nvPr/>
        </p:nvCxnSpPr>
        <p:spPr>
          <a:xfrm>
            <a:off x="1419924" y="3041595"/>
            <a:ext cx="893700" cy="198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0" name="Google Shape;300;p15"/>
          <p:cNvSpPr/>
          <p:nvPr/>
        </p:nvSpPr>
        <p:spPr>
          <a:xfrm>
            <a:off x="2313506" y="2862355"/>
            <a:ext cx="1724625" cy="756352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Đới ôn đới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1" name="Google Shape;301;p15"/>
          <p:cNvCxnSpPr>
            <a:stCxn id="296" idx="3"/>
            <a:endCxn id="302" idx="1"/>
          </p:cNvCxnSpPr>
          <p:nvPr/>
        </p:nvCxnSpPr>
        <p:spPr>
          <a:xfrm>
            <a:off x="1419924" y="3041595"/>
            <a:ext cx="840000" cy="1947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2" name="Google Shape;302;p15"/>
          <p:cNvSpPr/>
          <p:nvPr/>
        </p:nvSpPr>
        <p:spPr>
          <a:xfrm>
            <a:off x="2260022" y="4621630"/>
            <a:ext cx="1769056" cy="733806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Đới nhiệt đới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3" name="Google Shape;303;p15"/>
          <p:cNvCxnSpPr>
            <a:stCxn id="298" idx="3"/>
            <a:endCxn id="304" idx="1"/>
          </p:cNvCxnSpPr>
          <p:nvPr/>
        </p:nvCxnSpPr>
        <p:spPr>
          <a:xfrm flipH="1" rot="10800000">
            <a:off x="3987187" y="592357"/>
            <a:ext cx="486300" cy="1222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4" name="Google Shape;304;p15"/>
          <p:cNvSpPr/>
          <p:nvPr/>
        </p:nvSpPr>
        <p:spPr>
          <a:xfrm>
            <a:off x="4473614" y="394676"/>
            <a:ext cx="7595551" cy="39547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bố: phía bắc châu lục.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5" name="Google Shape;305;p15"/>
          <p:cNvCxnSpPr>
            <a:stCxn id="298" idx="3"/>
            <a:endCxn id="306" idx="1"/>
          </p:cNvCxnSpPr>
          <p:nvPr/>
        </p:nvCxnSpPr>
        <p:spPr>
          <a:xfrm flipH="1" rot="10800000">
            <a:off x="3987187" y="1088857"/>
            <a:ext cx="486300" cy="7257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6" name="Google Shape;306;p15"/>
          <p:cNvSpPr/>
          <p:nvPr/>
        </p:nvSpPr>
        <p:spPr>
          <a:xfrm>
            <a:off x="4473615" y="891184"/>
            <a:ext cx="7595552" cy="39547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tiết khắc nghiệt, gió mạnh.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7" name="Google Shape;307;p15"/>
          <p:cNvCxnSpPr>
            <a:stCxn id="298" idx="3"/>
            <a:endCxn id="308" idx="1"/>
          </p:cNvCxnSpPr>
          <p:nvPr/>
        </p:nvCxnSpPr>
        <p:spPr>
          <a:xfrm flipH="1" rot="10800000">
            <a:off x="3987187" y="1608757"/>
            <a:ext cx="486300" cy="205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8" name="Google Shape;308;p15"/>
          <p:cNvSpPr/>
          <p:nvPr/>
        </p:nvSpPr>
        <p:spPr>
          <a:xfrm>
            <a:off x="4473614" y="1379849"/>
            <a:ext cx="7654742" cy="457627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vật: phổ biến hoang mạc cực, đồng rêu và đồng rêu rừng.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9" name="Google Shape;309;p15"/>
          <p:cNvCxnSpPr>
            <a:stCxn id="298" idx="3"/>
            <a:endCxn id="310" idx="1"/>
          </p:cNvCxnSpPr>
          <p:nvPr/>
        </p:nvCxnSpPr>
        <p:spPr>
          <a:xfrm>
            <a:off x="3987187" y="1814557"/>
            <a:ext cx="486300" cy="463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0" name="Google Shape;310;p15"/>
          <p:cNvSpPr/>
          <p:nvPr/>
        </p:nvSpPr>
        <p:spPr>
          <a:xfrm>
            <a:off x="4473614" y="1977371"/>
            <a:ext cx="7688246" cy="60104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 vật: các loài chịu lạnh, mùa hạ các loài chim di cư từ phương Nam lên.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1" name="Google Shape;311;p15"/>
          <p:cNvCxnSpPr>
            <a:stCxn id="300" idx="3"/>
            <a:endCxn id="312" idx="1"/>
          </p:cNvCxnSpPr>
          <p:nvPr/>
        </p:nvCxnSpPr>
        <p:spPr>
          <a:xfrm flipH="1" rot="10800000">
            <a:off x="4038131" y="2944131"/>
            <a:ext cx="435600" cy="296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2" name="Google Shape;312;p15"/>
          <p:cNvSpPr/>
          <p:nvPr/>
        </p:nvSpPr>
        <p:spPr>
          <a:xfrm>
            <a:off x="4473614" y="2746312"/>
            <a:ext cx="7654742" cy="39547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bố: Chiếm diện tích lớn nhất.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3" name="Google Shape;313;p15"/>
          <p:cNvCxnSpPr>
            <a:stCxn id="300" idx="3"/>
            <a:endCxn id="314" idx="1"/>
          </p:cNvCxnSpPr>
          <p:nvPr/>
        </p:nvCxnSpPr>
        <p:spPr>
          <a:xfrm>
            <a:off x="4038131" y="3240531"/>
            <a:ext cx="435600" cy="231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4" name="Google Shape;314;p15"/>
          <p:cNvSpPr/>
          <p:nvPr/>
        </p:nvSpPr>
        <p:spPr>
          <a:xfrm>
            <a:off x="4473614" y="3254161"/>
            <a:ext cx="7659258" cy="43513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 hậu: càng vào sâu trong nội địa càng khô hạn.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5" name="Google Shape;315;p15"/>
          <p:cNvCxnSpPr>
            <a:stCxn id="300" idx="3"/>
            <a:endCxn id="316" idx="1"/>
          </p:cNvCxnSpPr>
          <p:nvPr/>
        </p:nvCxnSpPr>
        <p:spPr>
          <a:xfrm>
            <a:off x="4038131" y="3240531"/>
            <a:ext cx="377700" cy="835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6" name="Google Shape;316;p15"/>
          <p:cNvSpPr/>
          <p:nvPr/>
        </p:nvSpPr>
        <p:spPr>
          <a:xfrm>
            <a:off x="4415874" y="3786841"/>
            <a:ext cx="7720436" cy="578200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vật: phân hóa từ rừng lá kim sang rừng lá rộng, thảo nguyên rừng và thảo nguyên.</a:t>
            </a:r>
            <a:endParaRPr/>
          </a:p>
        </p:txBody>
      </p:sp>
      <p:cxnSp>
        <p:nvCxnSpPr>
          <p:cNvPr id="317" name="Google Shape;317;p15"/>
          <p:cNvCxnSpPr>
            <a:stCxn id="302" idx="3"/>
            <a:endCxn id="318" idx="1"/>
          </p:cNvCxnSpPr>
          <p:nvPr/>
        </p:nvCxnSpPr>
        <p:spPr>
          <a:xfrm flipH="1" rot="10800000">
            <a:off x="4029078" y="4699933"/>
            <a:ext cx="454500" cy="288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8" name="Google Shape;318;p15"/>
          <p:cNvSpPr/>
          <p:nvPr/>
        </p:nvSpPr>
        <p:spPr>
          <a:xfrm>
            <a:off x="4483715" y="4502247"/>
            <a:ext cx="7652595" cy="395474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 hậu: Chủ yếu có khí hậu gió mùa, xích đạo.</a:t>
            </a:r>
            <a:endParaRPr/>
          </a:p>
        </p:txBody>
      </p:sp>
      <p:cxnSp>
        <p:nvCxnSpPr>
          <p:cNvPr id="319" name="Google Shape;319;p15"/>
          <p:cNvCxnSpPr>
            <a:stCxn id="302" idx="3"/>
            <a:endCxn id="320" idx="1"/>
          </p:cNvCxnSpPr>
          <p:nvPr/>
        </p:nvCxnSpPr>
        <p:spPr>
          <a:xfrm>
            <a:off x="4029078" y="4988533"/>
            <a:ext cx="412200" cy="438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0" name="Google Shape;320;p15"/>
          <p:cNvSpPr/>
          <p:nvPr/>
        </p:nvSpPr>
        <p:spPr>
          <a:xfrm>
            <a:off x="4441423" y="5137330"/>
            <a:ext cx="7720436" cy="578200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vật: rừng nhiệt đới; những nơi khuất gió hoặc khô hạn có rừng thưa, xavan, cây bụi và hoang mạc.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16"/>
          <p:cNvCxnSpPr/>
          <p:nvPr/>
        </p:nvCxnSpPr>
        <p:spPr>
          <a:xfrm>
            <a:off x="1524000" y="626048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16"/>
          <p:cNvCxnSpPr/>
          <p:nvPr/>
        </p:nvCxnSpPr>
        <p:spPr>
          <a:xfrm>
            <a:off x="1563126" y="5045396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16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16"/>
          <p:cNvSpPr/>
          <p:nvPr/>
        </p:nvSpPr>
        <p:spPr>
          <a:xfrm flipH="1">
            <a:off x="808891" y="3310209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1524000" y="3630636"/>
            <a:ext cx="9616010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1. Đặc điểm nào sau đây không phải là đặc điểm vị trí của châu Á?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6"/>
          <p:cNvSpPr/>
          <p:nvPr/>
        </p:nvSpPr>
        <p:spPr>
          <a:xfrm flipH="1">
            <a:off x="808890" y="5850305"/>
            <a:ext cx="5255897" cy="715499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6"/>
          <p:cNvSpPr/>
          <p:nvPr/>
        </p:nvSpPr>
        <p:spPr>
          <a:xfrm flipH="1">
            <a:off x="6155230" y="4752852"/>
            <a:ext cx="5315800" cy="722117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6"/>
          <p:cNvSpPr txBox="1"/>
          <p:nvPr/>
        </p:nvSpPr>
        <p:spPr>
          <a:xfrm>
            <a:off x="1047591" y="5848195"/>
            <a:ext cx="48266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Đại bộ phận diện tích nằm giữa chí tuyến Bắc và chí tuyến Nam.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6310876" y="4855055"/>
            <a:ext cx="4833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Kéo dài từ cực Bắc đến vùng Xích đạo.</a:t>
            </a:r>
            <a:endParaRPr/>
          </a:p>
        </p:txBody>
      </p:sp>
      <p:sp>
        <p:nvSpPr>
          <p:cNvPr id="335" name="Google Shape;335;p16"/>
          <p:cNvSpPr/>
          <p:nvPr/>
        </p:nvSpPr>
        <p:spPr>
          <a:xfrm flipH="1">
            <a:off x="832337" y="4743140"/>
            <a:ext cx="5257188" cy="734898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 flipH="1">
            <a:off x="6125922" y="5850305"/>
            <a:ext cx="5315800" cy="712431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6"/>
          <p:cNvSpPr txBox="1"/>
          <p:nvPr/>
        </p:nvSpPr>
        <p:spPr>
          <a:xfrm>
            <a:off x="1014145" y="4867809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một bộ phận của lục địa Á- Âu.</a:t>
            </a:r>
            <a:endParaRPr/>
          </a:p>
        </p:txBody>
      </p:sp>
      <p:sp>
        <p:nvSpPr>
          <p:cNvPr id="338" name="Google Shape;338;p16"/>
          <p:cNvSpPr txBox="1"/>
          <p:nvPr/>
        </p:nvSpPr>
        <p:spPr>
          <a:xfrm>
            <a:off x="6396563" y="5865815"/>
            <a:ext cx="48331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 giáp với 2 châu lục và 3 đại dương rộng lớn.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9" name="Google Shape;33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17"/>
          <p:cNvCxnSpPr/>
          <p:nvPr/>
        </p:nvCxnSpPr>
        <p:spPr>
          <a:xfrm>
            <a:off x="1524000" y="626048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17"/>
          <p:cNvCxnSpPr/>
          <p:nvPr/>
        </p:nvCxnSpPr>
        <p:spPr>
          <a:xfrm>
            <a:off x="1524000" y="5397218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17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17"/>
          <p:cNvSpPr/>
          <p:nvPr/>
        </p:nvSpPr>
        <p:spPr>
          <a:xfrm flipH="1">
            <a:off x="808891" y="3584278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2352214" y="3887733"/>
            <a:ext cx="8482996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2. Châu Á có diện tích phần đất liền rộng khoảng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7"/>
          <p:cNvSpPr/>
          <p:nvPr/>
        </p:nvSpPr>
        <p:spPr>
          <a:xfrm flipH="1">
            <a:off x="6265374" y="5071792"/>
            <a:ext cx="5255897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 flipH="1">
            <a:off x="707860" y="5958222"/>
            <a:ext cx="5315800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7"/>
          <p:cNvSpPr txBox="1"/>
          <p:nvPr/>
        </p:nvSpPr>
        <p:spPr>
          <a:xfrm>
            <a:off x="6623538" y="5177286"/>
            <a:ext cx="48266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41.5 triệu km</a:t>
            </a:r>
            <a:r>
              <a:rPr b="1"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56" name="Google Shape;356;p17"/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42.5 triệu km</a:t>
            </a:r>
            <a:r>
              <a:rPr b="1"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17"/>
          <p:cNvSpPr/>
          <p:nvPr/>
        </p:nvSpPr>
        <p:spPr>
          <a:xfrm flipH="1">
            <a:off x="707860" y="5104890"/>
            <a:ext cx="5257188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"/>
          <p:cNvSpPr/>
          <p:nvPr/>
        </p:nvSpPr>
        <p:spPr>
          <a:xfrm flipH="1">
            <a:off x="6265374" y="5943956"/>
            <a:ext cx="5315800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 txBox="1"/>
          <p:nvPr/>
        </p:nvSpPr>
        <p:spPr>
          <a:xfrm>
            <a:off x="1008186" y="5197162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 triệu km</a:t>
            </a:r>
            <a:r>
              <a:rPr b="1"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60" name="Google Shape;360;p17"/>
          <p:cNvSpPr txBox="1"/>
          <p:nvPr/>
        </p:nvSpPr>
        <p:spPr>
          <a:xfrm>
            <a:off x="6623538" y="6060425"/>
            <a:ext cx="45602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43.5 triệu km</a:t>
            </a:r>
            <a:r>
              <a:rPr b="1" baseline="30000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1" name="Google Shape;36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18"/>
          <p:cNvCxnSpPr/>
          <p:nvPr/>
        </p:nvCxnSpPr>
        <p:spPr>
          <a:xfrm>
            <a:off x="1524000" y="626048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p18"/>
          <p:cNvCxnSpPr/>
          <p:nvPr/>
        </p:nvCxnSpPr>
        <p:spPr>
          <a:xfrm>
            <a:off x="1524000" y="5397218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18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18"/>
          <p:cNvSpPr/>
          <p:nvPr/>
        </p:nvSpPr>
        <p:spPr>
          <a:xfrm flipH="1">
            <a:off x="808891" y="3584278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8"/>
          <p:cNvSpPr txBox="1"/>
          <p:nvPr/>
        </p:nvSpPr>
        <p:spPr>
          <a:xfrm>
            <a:off x="2352214" y="3887733"/>
            <a:ext cx="84829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3. Châu Á tiếp giáp với châu lục nào?</a:t>
            </a:r>
            <a:endParaRPr/>
          </a:p>
        </p:txBody>
      </p:sp>
      <p:sp>
        <p:nvSpPr>
          <p:cNvPr id="375" name="Google Shape;375;p18"/>
          <p:cNvSpPr/>
          <p:nvPr/>
        </p:nvSpPr>
        <p:spPr>
          <a:xfrm flipH="1">
            <a:off x="707860" y="5167407"/>
            <a:ext cx="5255897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 flipH="1">
            <a:off x="707860" y="5958222"/>
            <a:ext cx="5315800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 txBox="1"/>
          <p:nvPr/>
        </p:nvSpPr>
        <p:spPr>
          <a:xfrm>
            <a:off x="1066024" y="5272901"/>
            <a:ext cx="48266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 Âu, châu Phi.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 Mĩ.</a:t>
            </a:r>
            <a:endParaRPr/>
          </a:p>
        </p:txBody>
      </p:sp>
      <p:sp>
        <p:nvSpPr>
          <p:cNvPr id="379" name="Google Shape;379;p18"/>
          <p:cNvSpPr/>
          <p:nvPr/>
        </p:nvSpPr>
        <p:spPr>
          <a:xfrm flipH="1">
            <a:off x="6265374" y="5102140"/>
            <a:ext cx="5257188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 flipH="1">
            <a:off x="6265374" y="5943956"/>
            <a:ext cx="5315800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 txBox="1"/>
          <p:nvPr/>
        </p:nvSpPr>
        <p:spPr>
          <a:xfrm>
            <a:off x="6565700" y="5194412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 Đại Dương.</a:t>
            </a:r>
            <a:endParaRPr/>
          </a:p>
        </p:txBody>
      </p:sp>
      <p:sp>
        <p:nvSpPr>
          <p:cNvPr id="382" name="Google Shape;382;p18"/>
          <p:cNvSpPr txBox="1"/>
          <p:nvPr/>
        </p:nvSpPr>
        <p:spPr>
          <a:xfrm>
            <a:off x="6623538" y="6060425"/>
            <a:ext cx="48181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 Nam Cực.</a:t>
            </a:r>
            <a:endParaRPr/>
          </a:p>
        </p:txBody>
      </p:sp>
      <p:pic>
        <p:nvPicPr>
          <p:cNvPr id="383" name="Google Shape;38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19"/>
          <p:cNvCxnSpPr/>
          <p:nvPr/>
        </p:nvCxnSpPr>
        <p:spPr>
          <a:xfrm>
            <a:off x="1524000" y="6298735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19"/>
          <p:cNvCxnSpPr/>
          <p:nvPr/>
        </p:nvCxnSpPr>
        <p:spPr>
          <a:xfrm>
            <a:off x="1524000" y="52578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4" name="Google Shape;394;p19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5" name="Google Shape;395;p19"/>
          <p:cNvSpPr/>
          <p:nvPr/>
        </p:nvSpPr>
        <p:spPr>
          <a:xfrm flipH="1">
            <a:off x="869597" y="3371778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1782162" y="3755408"/>
            <a:ext cx="84829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4. Tại sao khí hậu châu Á lại chia thành nhiều đới?</a:t>
            </a:r>
            <a:endParaRPr/>
          </a:p>
        </p:txBody>
      </p:sp>
      <p:sp>
        <p:nvSpPr>
          <p:cNvPr id="397" name="Google Shape;397;p19"/>
          <p:cNvSpPr/>
          <p:nvPr/>
        </p:nvSpPr>
        <p:spPr>
          <a:xfrm flipH="1">
            <a:off x="6246529" y="5874717"/>
            <a:ext cx="5255897" cy="848036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9"/>
          <p:cNvSpPr/>
          <p:nvPr/>
        </p:nvSpPr>
        <p:spPr>
          <a:xfrm flipH="1">
            <a:off x="707860" y="5874717"/>
            <a:ext cx="5315800" cy="848036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6545336" y="5906537"/>
            <a:ext cx="48266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lãnh thổ trải dải từ vùng cực bắc đến vùng Xích đạo.</a:t>
            </a:r>
            <a:endParaRPr/>
          </a:p>
        </p:txBody>
      </p:sp>
      <p:sp>
        <p:nvSpPr>
          <p:cNvPr id="400" name="Google Shape;400;p19"/>
          <p:cNvSpPr txBox="1"/>
          <p:nvPr/>
        </p:nvSpPr>
        <p:spPr>
          <a:xfrm>
            <a:off x="1036716" y="5944792"/>
            <a:ext cx="46443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lãnh thổ trải dài theo chiều kinh tuyến.</a:t>
            </a:r>
            <a:endParaRPr/>
          </a:p>
        </p:txBody>
      </p:sp>
      <p:sp>
        <p:nvSpPr>
          <p:cNvPr id="401" name="Google Shape;401;p19"/>
          <p:cNvSpPr/>
          <p:nvPr/>
        </p:nvSpPr>
        <p:spPr>
          <a:xfrm flipH="1">
            <a:off x="6245885" y="4925971"/>
            <a:ext cx="5257188" cy="73977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/>
          <p:nvPr/>
        </p:nvSpPr>
        <p:spPr>
          <a:xfrm flipH="1">
            <a:off x="707860" y="4880798"/>
            <a:ext cx="5315800" cy="784947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9"/>
          <p:cNvSpPr txBox="1"/>
          <p:nvPr/>
        </p:nvSpPr>
        <p:spPr>
          <a:xfrm>
            <a:off x="6546906" y="5073216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châu Á giáp với nhiều đại dương lớn.</a:t>
            </a:r>
            <a:endParaRPr/>
          </a:p>
        </p:txBody>
      </p:sp>
      <p:sp>
        <p:nvSpPr>
          <p:cNvPr id="404" name="Google Shape;404;p19"/>
          <p:cNvSpPr txBox="1"/>
          <p:nvPr/>
        </p:nvSpPr>
        <p:spPr>
          <a:xfrm>
            <a:off x="1036716" y="5059079"/>
            <a:ext cx="48181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ảnh hưởng của các dãy núi.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5" name="Google Shape;40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762000" y="914400"/>
            <a:ext cx="10668000" cy="3124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xem đoạn video và trả lời các câu hỏi sau: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Đoạn video nói về châu lục nào?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Em hãy trình bày một vài thông tin em biết về châu lục này?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20"/>
          <p:cNvCxnSpPr/>
          <p:nvPr/>
        </p:nvCxnSpPr>
        <p:spPr>
          <a:xfrm>
            <a:off x="1524000" y="61722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5" name="Google Shape;415;p20"/>
          <p:cNvCxnSpPr/>
          <p:nvPr/>
        </p:nvCxnSpPr>
        <p:spPr>
          <a:xfrm>
            <a:off x="1541583" y="5176494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20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p20"/>
          <p:cNvSpPr/>
          <p:nvPr/>
        </p:nvSpPr>
        <p:spPr>
          <a:xfrm flipH="1">
            <a:off x="832337" y="3343974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0"/>
          <p:cNvSpPr txBox="1"/>
          <p:nvPr/>
        </p:nvSpPr>
        <p:spPr>
          <a:xfrm>
            <a:off x="2375660" y="3647429"/>
            <a:ext cx="8482996" cy="483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5. Khí hậu châu Á phổ biến là các kiểu khí hậu nào?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20"/>
          <p:cNvSpPr/>
          <p:nvPr/>
        </p:nvSpPr>
        <p:spPr>
          <a:xfrm flipH="1">
            <a:off x="808890" y="5757080"/>
            <a:ext cx="5255897" cy="80872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0"/>
          <p:cNvSpPr/>
          <p:nvPr/>
        </p:nvSpPr>
        <p:spPr>
          <a:xfrm flipH="1">
            <a:off x="6149368" y="4745775"/>
            <a:ext cx="5315800" cy="861438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0"/>
          <p:cNvSpPr txBox="1"/>
          <p:nvPr/>
        </p:nvSpPr>
        <p:spPr>
          <a:xfrm>
            <a:off x="1008186" y="5837499"/>
            <a:ext cx="48266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kiểu khí hậu gió mùa và các kiểu khí hậu lục địa.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20"/>
          <p:cNvSpPr txBox="1"/>
          <p:nvPr/>
        </p:nvSpPr>
        <p:spPr>
          <a:xfrm>
            <a:off x="6436365" y="4827878"/>
            <a:ext cx="48331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kiểu khí hậu hải dương và các kiểu khí hậu lục địa.</a:t>
            </a:r>
            <a:endParaRPr/>
          </a:p>
        </p:txBody>
      </p:sp>
      <p:sp>
        <p:nvSpPr>
          <p:cNvPr id="423" name="Google Shape;423;p20"/>
          <p:cNvSpPr/>
          <p:nvPr/>
        </p:nvSpPr>
        <p:spPr>
          <a:xfrm flipH="1">
            <a:off x="792932" y="4755715"/>
            <a:ext cx="5257188" cy="841558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0"/>
          <p:cNvSpPr/>
          <p:nvPr/>
        </p:nvSpPr>
        <p:spPr>
          <a:xfrm flipH="1">
            <a:off x="6195033" y="5757080"/>
            <a:ext cx="5315800" cy="805655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913789" y="4827878"/>
            <a:ext cx="501547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kiểu khí hậu gió mùa và các kiểu khí hải dương.</a:t>
            </a:r>
            <a:endParaRPr/>
          </a:p>
        </p:txBody>
      </p:sp>
      <p:sp>
        <p:nvSpPr>
          <p:cNvPr id="426" name="Google Shape;426;p20"/>
          <p:cNvSpPr txBox="1"/>
          <p:nvPr/>
        </p:nvSpPr>
        <p:spPr>
          <a:xfrm>
            <a:off x="6436366" y="5803179"/>
            <a:ext cx="48331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kiểu khí hậu gió mùa và các kiểu khí hậu cận nhiệt địa trung hải.</a:t>
            </a:r>
            <a:endParaRPr/>
          </a:p>
        </p:txBody>
      </p:sp>
      <p:pic>
        <p:nvPicPr>
          <p:cNvPr id="427" name="Google Shape;42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21"/>
          <p:cNvCxnSpPr/>
          <p:nvPr/>
        </p:nvCxnSpPr>
        <p:spPr>
          <a:xfrm>
            <a:off x="1524000" y="626048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21"/>
          <p:cNvCxnSpPr/>
          <p:nvPr/>
        </p:nvCxnSpPr>
        <p:spPr>
          <a:xfrm>
            <a:off x="1563126" y="5045396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21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21"/>
          <p:cNvSpPr/>
          <p:nvPr/>
        </p:nvSpPr>
        <p:spPr>
          <a:xfrm flipH="1">
            <a:off x="808891" y="3310209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1524000" y="3630636"/>
            <a:ext cx="9616010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6. Nam Á và Đông Nam Á nằm trong đới có khí hậu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21"/>
          <p:cNvSpPr/>
          <p:nvPr/>
        </p:nvSpPr>
        <p:spPr>
          <a:xfrm flipH="1">
            <a:off x="808890" y="5850305"/>
            <a:ext cx="5255897" cy="715499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1"/>
          <p:cNvSpPr/>
          <p:nvPr/>
        </p:nvSpPr>
        <p:spPr>
          <a:xfrm flipH="1">
            <a:off x="6155230" y="4752852"/>
            <a:ext cx="5315800" cy="722117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1"/>
          <p:cNvSpPr txBox="1"/>
          <p:nvPr/>
        </p:nvSpPr>
        <p:spPr>
          <a:xfrm>
            <a:off x="1039230" y="5990304"/>
            <a:ext cx="48266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Gió mùa nhiệt đới.</a:t>
            </a:r>
            <a:endParaRPr/>
          </a:p>
        </p:txBody>
      </p:sp>
      <p:sp>
        <p:nvSpPr>
          <p:cNvPr id="444" name="Google Shape;444;p21"/>
          <p:cNvSpPr txBox="1"/>
          <p:nvPr/>
        </p:nvSpPr>
        <p:spPr>
          <a:xfrm>
            <a:off x="6310876" y="4855055"/>
            <a:ext cx="4833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Cận nhiệt Địa Trung Hải.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21"/>
          <p:cNvSpPr/>
          <p:nvPr/>
        </p:nvSpPr>
        <p:spPr>
          <a:xfrm flipH="1">
            <a:off x="832337" y="4743140"/>
            <a:ext cx="5257188" cy="734898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1"/>
          <p:cNvSpPr/>
          <p:nvPr/>
        </p:nvSpPr>
        <p:spPr>
          <a:xfrm flipH="1">
            <a:off x="6125922" y="5850305"/>
            <a:ext cx="5315800" cy="712431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1"/>
          <p:cNvSpPr txBox="1"/>
          <p:nvPr/>
        </p:nvSpPr>
        <p:spPr>
          <a:xfrm>
            <a:off x="1014145" y="4867809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Gió mùa cận nhiệt và ôn đới.</a:t>
            </a:r>
            <a:endParaRPr/>
          </a:p>
        </p:txBody>
      </p:sp>
      <p:sp>
        <p:nvSpPr>
          <p:cNvPr id="448" name="Google Shape;448;p21"/>
          <p:cNvSpPr txBox="1"/>
          <p:nvPr/>
        </p:nvSpPr>
        <p:spPr>
          <a:xfrm>
            <a:off x="6396563" y="5990304"/>
            <a:ext cx="48331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dới lục địa.</a:t>
            </a:r>
            <a:endParaRPr/>
          </a:p>
        </p:txBody>
      </p:sp>
      <p:pic>
        <p:nvPicPr>
          <p:cNvPr id="449" name="Google Shape;44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22"/>
          <p:cNvCxnSpPr/>
          <p:nvPr/>
        </p:nvCxnSpPr>
        <p:spPr>
          <a:xfrm>
            <a:off x="1524000" y="626048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22"/>
          <p:cNvCxnSpPr/>
          <p:nvPr/>
        </p:nvCxnSpPr>
        <p:spPr>
          <a:xfrm>
            <a:off x="1524000" y="5397218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22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1" name="Google Shape;461;p22"/>
          <p:cNvSpPr/>
          <p:nvPr/>
        </p:nvSpPr>
        <p:spPr>
          <a:xfrm flipH="1">
            <a:off x="808891" y="3584278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2"/>
          <p:cNvSpPr txBox="1"/>
          <p:nvPr/>
        </p:nvSpPr>
        <p:spPr>
          <a:xfrm>
            <a:off x="2352214" y="3887733"/>
            <a:ext cx="8482996" cy="483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7. Việt Nam nằm trong đới khí hậu nào?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22"/>
          <p:cNvSpPr/>
          <p:nvPr/>
        </p:nvSpPr>
        <p:spPr>
          <a:xfrm flipH="1">
            <a:off x="6265374" y="5071792"/>
            <a:ext cx="5255897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2"/>
          <p:cNvSpPr/>
          <p:nvPr/>
        </p:nvSpPr>
        <p:spPr>
          <a:xfrm flipH="1">
            <a:off x="707860" y="5958222"/>
            <a:ext cx="5315800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2"/>
          <p:cNvSpPr txBox="1"/>
          <p:nvPr/>
        </p:nvSpPr>
        <p:spPr>
          <a:xfrm>
            <a:off x="6623538" y="5177286"/>
            <a:ext cx="48266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Nhiệt đới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466" name="Google Shape;466;p22"/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Xích đạo ẩm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22"/>
          <p:cNvSpPr/>
          <p:nvPr/>
        </p:nvSpPr>
        <p:spPr>
          <a:xfrm flipH="1">
            <a:off x="707860" y="5104890"/>
            <a:ext cx="5257188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2"/>
          <p:cNvSpPr/>
          <p:nvPr/>
        </p:nvSpPr>
        <p:spPr>
          <a:xfrm flipH="1">
            <a:off x="6265374" y="5943956"/>
            <a:ext cx="5315800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2"/>
          <p:cNvSpPr txBox="1"/>
          <p:nvPr/>
        </p:nvSpPr>
        <p:spPr>
          <a:xfrm>
            <a:off x="1008186" y="5197162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đới.</a:t>
            </a:r>
            <a:endParaRPr/>
          </a:p>
        </p:txBody>
      </p:sp>
      <p:sp>
        <p:nvSpPr>
          <p:cNvPr id="470" name="Google Shape;470;p22"/>
          <p:cNvSpPr txBox="1"/>
          <p:nvPr/>
        </p:nvSpPr>
        <p:spPr>
          <a:xfrm>
            <a:off x="6623538" y="6060425"/>
            <a:ext cx="45602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Cận nhiệt đới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1" name="Google Shape;47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0" name="Google Shape;480;p23"/>
          <p:cNvCxnSpPr/>
          <p:nvPr/>
        </p:nvCxnSpPr>
        <p:spPr>
          <a:xfrm>
            <a:off x="1524000" y="626048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23"/>
          <p:cNvCxnSpPr/>
          <p:nvPr/>
        </p:nvCxnSpPr>
        <p:spPr>
          <a:xfrm>
            <a:off x="1524000" y="5397218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23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3" name="Google Shape;483;p23"/>
          <p:cNvSpPr/>
          <p:nvPr/>
        </p:nvSpPr>
        <p:spPr>
          <a:xfrm flipH="1">
            <a:off x="808891" y="3584278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3"/>
          <p:cNvSpPr txBox="1"/>
          <p:nvPr/>
        </p:nvSpPr>
        <p:spPr>
          <a:xfrm>
            <a:off x="1371600" y="3887733"/>
            <a:ext cx="94636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8. Rừng nhiệt đới ẩm ở châu Á phân bố ở đâu?</a:t>
            </a:r>
            <a:endParaRPr/>
          </a:p>
        </p:txBody>
      </p:sp>
      <p:sp>
        <p:nvSpPr>
          <p:cNvPr id="485" name="Google Shape;485;p23"/>
          <p:cNvSpPr/>
          <p:nvPr/>
        </p:nvSpPr>
        <p:spPr>
          <a:xfrm flipH="1">
            <a:off x="707860" y="5167407"/>
            <a:ext cx="5255897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3"/>
          <p:cNvSpPr/>
          <p:nvPr/>
        </p:nvSpPr>
        <p:spPr>
          <a:xfrm flipH="1">
            <a:off x="707860" y="5958222"/>
            <a:ext cx="5315800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3"/>
          <p:cNvSpPr txBox="1"/>
          <p:nvPr/>
        </p:nvSpPr>
        <p:spPr>
          <a:xfrm>
            <a:off x="1066024" y="5272901"/>
            <a:ext cx="48266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 Nam Á và Nam Á.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23"/>
          <p:cNvSpPr txBox="1"/>
          <p:nvPr/>
        </p:nvSpPr>
        <p:spPr>
          <a:xfrm>
            <a:off x="1008186" y="6120257"/>
            <a:ext cx="46443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 Á và Đông Nam Á.</a:t>
            </a:r>
            <a:endParaRPr/>
          </a:p>
        </p:txBody>
      </p:sp>
      <p:sp>
        <p:nvSpPr>
          <p:cNvPr id="489" name="Google Shape;489;p23"/>
          <p:cNvSpPr/>
          <p:nvPr/>
        </p:nvSpPr>
        <p:spPr>
          <a:xfrm flipH="1">
            <a:off x="6265374" y="5102140"/>
            <a:ext cx="5257188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3"/>
          <p:cNvSpPr/>
          <p:nvPr/>
        </p:nvSpPr>
        <p:spPr>
          <a:xfrm flipH="1">
            <a:off x="6265374" y="5943956"/>
            <a:ext cx="5315800" cy="604512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3"/>
          <p:cNvSpPr txBox="1"/>
          <p:nvPr/>
        </p:nvSpPr>
        <p:spPr>
          <a:xfrm>
            <a:off x="6565700" y="5194412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 Á và Đông Á.</a:t>
            </a:r>
            <a:endParaRPr/>
          </a:p>
        </p:txBody>
      </p:sp>
      <p:sp>
        <p:nvSpPr>
          <p:cNvPr id="492" name="Google Shape;492;p23"/>
          <p:cNvSpPr txBox="1"/>
          <p:nvPr/>
        </p:nvSpPr>
        <p:spPr>
          <a:xfrm>
            <a:off x="6623538" y="6060425"/>
            <a:ext cx="48181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 Á, Đông Nam Á và Nam Á.</a:t>
            </a:r>
            <a:endParaRPr/>
          </a:p>
        </p:txBody>
      </p:sp>
      <p:pic>
        <p:nvPicPr>
          <p:cNvPr id="493" name="Google Shape;49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24"/>
          <p:cNvCxnSpPr/>
          <p:nvPr/>
        </p:nvCxnSpPr>
        <p:spPr>
          <a:xfrm>
            <a:off x="1524000" y="6298735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3" name="Google Shape;503;p24"/>
          <p:cNvCxnSpPr/>
          <p:nvPr/>
        </p:nvCxnSpPr>
        <p:spPr>
          <a:xfrm>
            <a:off x="1524000" y="52578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24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5" name="Google Shape;505;p24"/>
          <p:cNvSpPr/>
          <p:nvPr/>
        </p:nvSpPr>
        <p:spPr>
          <a:xfrm flipH="1">
            <a:off x="869597" y="3371778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4"/>
          <p:cNvSpPr txBox="1"/>
          <p:nvPr/>
        </p:nvSpPr>
        <p:spPr>
          <a:xfrm>
            <a:off x="1295400" y="3755408"/>
            <a:ext cx="100766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9. Những trở ngại chính trong việc giao lưu giữa các vùng ở châu Á do</a:t>
            </a:r>
            <a:endParaRPr/>
          </a:p>
        </p:txBody>
      </p:sp>
      <p:sp>
        <p:nvSpPr>
          <p:cNvPr id="507" name="Google Shape;507;p24"/>
          <p:cNvSpPr/>
          <p:nvPr/>
        </p:nvSpPr>
        <p:spPr>
          <a:xfrm flipH="1">
            <a:off x="6246529" y="5874717"/>
            <a:ext cx="5255897" cy="848036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4"/>
          <p:cNvSpPr/>
          <p:nvPr/>
        </p:nvSpPr>
        <p:spPr>
          <a:xfrm flipH="1">
            <a:off x="707860" y="5874717"/>
            <a:ext cx="5315800" cy="848036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4"/>
          <p:cNvSpPr txBox="1"/>
          <p:nvPr/>
        </p:nvSpPr>
        <p:spPr>
          <a:xfrm>
            <a:off x="6545336" y="6168692"/>
            <a:ext cx="48266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 cả đều đúng.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24"/>
          <p:cNvSpPr txBox="1"/>
          <p:nvPr/>
        </p:nvSpPr>
        <p:spPr>
          <a:xfrm>
            <a:off x="1036716" y="6168692"/>
            <a:ext cx="46443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 hậu giá lạnh khắc nghiệt.</a:t>
            </a:r>
            <a:endParaRPr/>
          </a:p>
        </p:txBody>
      </p:sp>
      <p:sp>
        <p:nvSpPr>
          <p:cNvPr id="511" name="Google Shape;511;p24"/>
          <p:cNvSpPr/>
          <p:nvPr/>
        </p:nvSpPr>
        <p:spPr>
          <a:xfrm flipH="1">
            <a:off x="6245885" y="4925971"/>
            <a:ext cx="5257188" cy="73977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4"/>
          <p:cNvSpPr/>
          <p:nvPr/>
        </p:nvSpPr>
        <p:spPr>
          <a:xfrm flipH="1">
            <a:off x="707860" y="4880798"/>
            <a:ext cx="5315800" cy="784947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4"/>
          <p:cNvSpPr txBox="1"/>
          <p:nvPr/>
        </p:nvSpPr>
        <p:spPr>
          <a:xfrm>
            <a:off x="6546906" y="5073216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Hoang mạc rộng lớn.</a:t>
            </a:r>
            <a:endParaRPr/>
          </a:p>
        </p:txBody>
      </p:sp>
      <p:sp>
        <p:nvSpPr>
          <p:cNvPr id="514" name="Google Shape;514;p24"/>
          <p:cNvSpPr txBox="1"/>
          <p:nvPr/>
        </p:nvSpPr>
        <p:spPr>
          <a:xfrm>
            <a:off x="1036716" y="5059079"/>
            <a:ext cx="48181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Địa hình núi cao hiểm trở.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5" name="Google Shape;51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565" y="-49894"/>
            <a:ext cx="3562683" cy="3468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Google Shape;524;p25"/>
          <p:cNvCxnSpPr/>
          <p:nvPr/>
        </p:nvCxnSpPr>
        <p:spPr>
          <a:xfrm>
            <a:off x="1524000" y="61722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25"/>
          <p:cNvCxnSpPr/>
          <p:nvPr/>
        </p:nvCxnSpPr>
        <p:spPr>
          <a:xfrm>
            <a:off x="1541583" y="5176494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25"/>
          <p:cNvCxnSpPr/>
          <p:nvPr/>
        </p:nvCxnSpPr>
        <p:spPr>
          <a:xfrm>
            <a:off x="1524000" y="4194709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25"/>
          <p:cNvSpPr/>
          <p:nvPr/>
        </p:nvSpPr>
        <p:spPr>
          <a:xfrm flipH="1">
            <a:off x="832337" y="3343974"/>
            <a:ext cx="10632831" cy="125193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5"/>
          <p:cNvSpPr txBox="1"/>
          <p:nvPr/>
        </p:nvSpPr>
        <p:spPr>
          <a:xfrm>
            <a:off x="2375660" y="3647429"/>
            <a:ext cx="84829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10. Sông ngòi ở Đông Nam Á có đặc điểm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Google Shape;529;p25"/>
          <p:cNvSpPr/>
          <p:nvPr/>
        </p:nvSpPr>
        <p:spPr>
          <a:xfrm flipH="1">
            <a:off x="808890" y="5757080"/>
            <a:ext cx="5255897" cy="808724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5"/>
          <p:cNvSpPr/>
          <p:nvPr/>
        </p:nvSpPr>
        <p:spPr>
          <a:xfrm flipH="1">
            <a:off x="6149368" y="4745775"/>
            <a:ext cx="5315800" cy="861438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5"/>
          <p:cNvSpPr txBox="1"/>
          <p:nvPr/>
        </p:nvSpPr>
        <p:spPr>
          <a:xfrm>
            <a:off x="1008186" y="5960839"/>
            <a:ext cx="48266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Mạng lưới dày đặc, nhiều sông lớn.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25"/>
          <p:cNvSpPr txBox="1"/>
          <p:nvPr/>
        </p:nvSpPr>
        <p:spPr>
          <a:xfrm>
            <a:off x="6421938" y="4949355"/>
            <a:ext cx="4833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có nhiều sông lớn. </a:t>
            </a:r>
            <a:endParaRPr/>
          </a:p>
        </p:txBody>
      </p:sp>
      <p:sp>
        <p:nvSpPr>
          <p:cNvPr id="533" name="Google Shape;533;p25"/>
          <p:cNvSpPr/>
          <p:nvPr/>
        </p:nvSpPr>
        <p:spPr>
          <a:xfrm flipH="1">
            <a:off x="792932" y="4755715"/>
            <a:ext cx="5257188" cy="841558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/>
          <p:nvPr/>
        </p:nvSpPr>
        <p:spPr>
          <a:xfrm flipH="1">
            <a:off x="6195033" y="5757080"/>
            <a:ext cx="5315800" cy="805655"/>
          </a:xfrm>
          <a:custGeom>
            <a:rect b="b" l="l" r="r" t="t"/>
            <a:pathLst>
              <a:path extrusionOk="0" h="1251934" w="10872190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205867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5"/>
          <p:cNvSpPr txBox="1"/>
          <p:nvPr/>
        </p:nvSpPr>
        <p:spPr>
          <a:xfrm>
            <a:off x="938226" y="4976438"/>
            <a:ext cx="50154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mạng lưới thưa thớt.</a:t>
            </a:r>
            <a:endParaRPr/>
          </a:p>
        </p:txBody>
      </p:sp>
      <p:sp>
        <p:nvSpPr>
          <p:cNvPr id="536" name="Google Shape;536;p25"/>
          <p:cNvSpPr txBox="1"/>
          <p:nvPr/>
        </p:nvSpPr>
        <p:spPr>
          <a:xfrm>
            <a:off x="6421939" y="5959852"/>
            <a:ext cx="48331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Nguồn cung cấp nước là do băng tan.</a:t>
            </a:r>
            <a:endParaRPr/>
          </a:p>
        </p:txBody>
      </p:sp>
      <p:pic>
        <p:nvPicPr>
          <p:cNvPr id="537" name="Google Shape;53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863863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1" y="1478697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074159"/>
            <a:ext cx="365522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0179" y="2630415"/>
            <a:ext cx="365522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6"/>
          <p:cNvSpPr txBox="1"/>
          <p:nvPr/>
        </p:nvSpPr>
        <p:spPr>
          <a:xfrm>
            <a:off x="4267200" y="228600"/>
            <a:ext cx="3660551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/>
          </a:p>
        </p:txBody>
      </p:sp>
      <p:pic>
        <p:nvPicPr>
          <p:cNvPr descr="C:\Users\Admin\Pictures\Screenshots\Screenshot (565).png" id="546" name="Google Shape;546;p26"/>
          <p:cNvPicPr preferRelativeResize="0"/>
          <p:nvPr/>
        </p:nvPicPr>
        <p:blipFill rotWithShape="1">
          <a:blip r:embed="rId4">
            <a:alphaModFix/>
          </a:blip>
          <a:srcRect b="28840" l="24468" r="23336" t="51480"/>
          <a:stretch/>
        </p:blipFill>
        <p:spPr>
          <a:xfrm>
            <a:off x="1523999" y="1828800"/>
            <a:ext cx="9906001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6"/>
          <p:cNvSpPr txBox="1"/>
          <p:nvPr/>
        </p:nvSpPr>
        <p:spPr>
          <a:xfrm>
            <a:off x="1676400" y="1233784"/>
            <a:ext cx="91052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kiến thức vừa học hãy hoàn thành bài tập 2 trong SGK/116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7"/>
          <p:cNvSpPr txBox="1"/>
          <p:nvPr/>
        </p:nvSpPr>
        <p:spPr>
          <a:xfrm>
            <a:off x="4035649" y="1267647"/>
            <a:ext cx="5108352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TỰ HỌC</a:t>
            </a:r>
            <a:endParaRPr/>
          </a:p>
        </p:txBody>
      </p:sp>
      <p:sp>
        <p:nvSpPr>
          <p:cNvPr id="553" name="Google Shape;553;p27"/>
          <p:cNvSpPr txBox="1"/>
          <p:nvPr/>
        </p:nvSpPr>
        <p:spPr>
          <a:xfrm>
            <a:off x="1513001" y="2261431"/>
            <a:ext cx="758252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Học bài, rèn kĩ năng sử dụng bản đồ,…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Chuẩn bị </a:t>
            </a:r>
            <a:r>
              <a:rPr b="1"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6. Đặc điểm dân cư, xã hội châu Á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96" y="0"/>
            <a:ext cx="12175604" cy="690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s826.pbsrc.com/albums/zz186/willisnowell/Gifs/question_marks_bubbling_md_clr.gif~c200"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3147" y="4955702"/>
            <a:ext cx="701667" cy="7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099696" y="194433"/>
            <a:ext cx="1040650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trí địa lí, kích thước và hình dạng châu Á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625334" y="140280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cxnSp>
        <p:nvCxnSpPr>
          <p:cNvPr id="118" name="Google Shape;118;p4"/>
          <p:cNvCxnSpPr/>
          <p:nvPr/>
        </p:nvCxnSpPr>
        <p:spPr>
          <a:xfrm flipH="1">
            <a:off x="6098887" y="1143001"/>
            <a:ext cx="18461" cy="557242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4"/>
          <p:cNvSpPr/>
          <p:nvPr/>
        </p:nvSpPr>
        <p:spPr>
          <a:xfrm>
            <a:off x="6231615" y="1264137"/>
            <a:ext cx="585973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5.1), đọc tài liệu SGK/111,  em hãy: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Trình bày đặc điểm vị trí địa lí châu Á.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Nêu đặc điểm hình dạng và kích thước châu Á.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img.loigiaihay.com/picture/2022/0308/ae7b6c9b939d5cc3058c.jpg"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515" y="743552"/>
            <a:ext cx="5960169" cy="5915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 flipH="1">
            <a:off x="410798" y="2350972"/>
            <a:ext cx="214535" cy="145982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02327" y="1842209"/>
            <a:ext cx="1242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 Ba-ba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4"/>
          <p:cNvSpPr/>
          <p:nvPr/>
        </p:nvSpPr>
        <p:spPr>
          <a:xfrm flipH="1" rot="10800000">
            <a:off x="4513385" y="890683"/>
            <a:ext cx="152400" cy="188787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812029" y="743553"/>
            <a:ext cx="1742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 Đê-giơ-nep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 rot="10800000">
            <a:off x="3207600" y="1264137"/>
            <a:ext cx="173165" cy="170047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404381" y="894805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Chê-liu-xkin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868613" y="4964707"/>
            <a:ext cx="117339" cy="16956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867054" y="4419600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Pi-ai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685800" y="155608"/>
            <a:ext cx="10323193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trí địa lí, kích thước và hình dạng châu Á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4837" y="120439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381000" y="761722"/>
            <a:ext cx="115062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Đặc điểm vị trí địa lí châu Á: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Trên đất liền lãnh thổ kéo dài từ vùng cận cực Bắc tới Xích đạo, một số đảo và quần đảo kéo dài tới vĩ tuyến 10⁰N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-Tiếp giáp: Phía tây giáp châu Âu;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+Phía tây nam giáp châu Phi qua eo đất Xuy-ê;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+Phía bắc giáp Bắc Băng Dương;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+Phía đông giáp Thái Bình Dương;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+Phía nam giáp Ấn Độ Dương.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55554" y="5866595"/>
            <a:ext cx="86421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Đặc điểm hình dạng, kích thước châu Á: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.loigiaihay.com/picture/2022/0308/ae7b6c9b939d5cc3058c.jpg"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0"/>
            <a:ext cx="975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1582615" y="2110154"/>
            <a:ext cx="6811108" cy="1148861"/>
          </a:xfrm>
          <a:custGeom>
            <a:rect b="b" l="l" r="r" t="t"/>
            <a:pathLst>
              <a:path extrusionOk="0" h="1148861" w="6811108">
                <a:moveTo>
                  <a:pt x="0" y="0"/>
                </a:moveTo>
                <a:cubicBezTo>
                  <a:pt x="107461" y="56661"/>
                  <a:pt x="214923" y="113323"/>
                  <a:pt x="304800" y="164123"/>
                </a:cubicBezTo>
                <a:cubicBezTo>
                  <a:pt x="394677" y="214923"/>
                  <a:pt x="480647" y="271585"/>
                  <a:pt x="539262" y="304800"/>
                </a:cubicBezTo>
                <a:cubicBezTo>
                  <a:pt x="597877" y="338015"/>
                  <a:pt x="656493" y="363415"/>
                  <a:pt x="656493" y="363415"/>
                </a:cubicBezTo>
                <a:lnTo>
                  <a:pt x="926124" y="504092"/>
                </a:lnTo>
                <a:cubicBezTo>
                  <a:pt x="998416" y="543169"/>
                  <a:pt x="982786" y="550985"/>
                  <a:pt x="1090247" y="597877"/>
                </a:cubicBezTo>
                <a:cubicBezTo>
                  <a:pt x="1197709" y="644769"/>
                  <a:pt x="1416539" y="734646"/>
                  <a:pt x="1570893" y="785446"/>
                </a:cubicBezTo>
                <a:cubicBezTo>
                  <a:pt x="1725247" y="836246"/>
                  <a:pt x="1856155" y="869462"/>
                  <a:pt x="2016370" y="902677"/>
                </a:cubicBezTo>
                <a:cubicBezTo>
                  <a:pt x="2176585" y="935892"/>
                  <a:pt x="2532185" y="984738"/>
                  <a:pt x="2532185" y="984738"/>
                </a:cubicBezTo>
                <a:cubicBezTo>
                  <a:pt x="2692400" y="1010138"/>
                  <a:pt x="2803770" y="1033585"/>
                  <a:pt x="2977662" y="1055077"/>
                </a:cubicBezTo>
                <a:cubicBezTo>
                  <a:pt x="3151554" y="1076569"/>
                  <a:pt x="3360616" y="1098061"/>
                  <a:pt x="3575539" y="1113692"/>
                </a:cubicBezTo>
                <a:cubicBezTo>
                  <a:pt x="3790462" y="1129323"/>
                  <a:pt x="4267200" y="1148861"/>
                  <a:pt x="4267200" y="1148861"/>
                </a:cubicBezTo>
                <a:lnTo>
                  <a:pt x="5005754" y="1137138"/>
                </a:lnTo>
                <a:cubicBezTo>
                  <a:pt x="5220677" y="1129323"/>
                  <a:pt x="5361354" y="1133231"/>
                  <a:pt x="5556739" y="1101969"/>
                </a:cubicBezTo>
                <a:cubicBezTo>
                  <a:pt x="5752124" y="1070708"/>
                  <a:pt x="6051062" y="988646"/>
                  <a:pt x="6178062" y="949569"/>
                </a:cubicBezTo>
                <a:cubicBezTo>
                  <a:pt x="6305062" y="910492"/>
                  <a:pt x="6264031" y="900723"/>
                  <a:pt x="6318739" y="867508"/>
                </a:cubicBezTo>
                <a:cubicBezTo>
                  <a:pt x="6373447" y="834293"/>
                  <a:pt x="6443785" y="783492"/>
                  <a:pt x="6506308" y="750277"/>
                </a:cubicBezTo>
                <a:cubicBezTo>
                  <a:pt x="6568831" y="717062"/>
                  <a:pt x="6650892" y="691661"/>
                  <a:pt x="6693877" y="668215"/>
                </a:cubicBezTo>
                <a:cubicBezTo>
                  <a:pt x="6736862" y="644769"/>
                  <a:pt x="6744678" y="623277"/>
                  <a:pt x="6764216" y="609600"/>
                </a:cubicBezTo>
                <a:cubicBezTo>
                  <a:pt x="6783754" y="595923"/>
                  <a:pt x="6797431" y="591038"/>
                  <a:pt x="6811108" y="5861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 rot="301514">
            <a:off x="3599259" y="2702318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9200km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6084277" y="785446"/>
            <a:ext cx="1041837" cy="4314092"/>
          </a:xfrm>
          <a:custGeom>
            <a:rect b="b" l="l" r="r" t="t"/>
            <a:pathLst>
              <a:path extrusionOk="0" h="4314092" w="1041837">
                <a:moveTo>
                  <a:pt x="0" y="0"/>
                </a:moveTo>
                <a:cubicBezTo>
                  <a:pt x="84015" y="129931"/>
                  <a:pt x="168031" y="259862"/>
                  <a:pt x="257908" y="468923"/>
                </a:cubicBezTo>
                <a:cubicBezTo>
                  <a:pt x="347785" y="677984"/>
                  <a:pt x="455246" y="978877"/>
                  <a:pt x="539261" y="1254369"/>
                </a:cubicBezTo>
                <a:cubicBezTo>
                  <a:pt x="623276" y="1529861"/>
                  <a:pt x="703385" y="1801446"/>
                  <a:pt x="762000" y="2121877"/>
                </a:cubicBezTo>
                <a:cubicBezTo>
                  <a:pt x="820616" y="2442308"/>
                  <a:pt x="846016" y="2858477"/>
                  <a:pt x="890954" y="3176954"/>
                </a:cubicBezTo>
                <a:cubicBezTo>
                  <a:pt x="935892" y="3495431"/>
                  <a:pt x="1010139" y="3843216"/>
                  <a:pt x="1031631" y="4032739"/>
                </a:cubicBezTo>
                <a:cubicBezTo>
                  <a:pt x="1053123" y="4222262"/>
                  <a:pt x="1036515" y="4268177"/>
                  <a:pt x="1019908" y="4314092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 rot="-6110032">
            <a:off x="6013552" y="2176518"/>
            <a:ext cx="10534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8500km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s826.pbsrc.com/albums/zz186/willisnowell/Gifs/question_marks_bubbling_md_clr.gif~c200"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1727" y="4886996"/>
            <a:ext cx="701667" cy="7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843086" y="292521"/>
            <a:ext cx="10815513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trí địa lí, kích thước và hình dạng châu Á</a:t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224931" y="228600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cxnSp>
        <p:nvCxnSpPr>
          <p:cNvPr id="153" name="Google Shape;153;p7"/>
          <p:cNvCxnSpPr/>
          <p:nvPr/>
        </p:nvCxnSpPr>
        <p:spPr>
          <a:xfrm flipH="1">
            <a:off x="6098887" y="1143001"/>
            <a:ext cx="18461" cy="557242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hdwallnpics.com/wp-content/gallery/thinking-cartoon-images/cartoon-boy-thinking-white-bubble-vector-illustration-31797939.jpg"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36481" r="9272" t="30899"/>
          <a:stretch/>
        </p:blipFill>
        <p:spPr>
          <a:xfrm flipH="1">
            <a:off x="6088045" y="5380406"/>
            <a:ext cx="847719" cy="1322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6208054" y="1113846"/>
            <a:ext cx="585973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5.1), đọc tài liệu SGK/111,  em hãy: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Trình bày đặc điểm vị trí địa lí châu Á.</a:t>
            </a:r>
            <a:endParaRPr b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Nêu đặc điểm hình dạng và kích thước châu Á.</a:t>
            </a:r>
            <a:endParaRPr b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img.loigiaihay.com/picture/2022/0308/ae7b6c9b939d5cc3058c.jpg" id="156" name="Google Shape;15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8190" y="2971306"/>
            <a:ext cx="5975265" cy="372000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/>
          <p:nvPr/>
        </p:nvSpPr>
        <p:spPr>
          <a:xfrm>
            <a:off x="234735" y="912168"/>
            <a:ext cx="5848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Đặc điểm vị trí địa lí châu Á: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224931" y="1393714"/>
            <a:ext cx="58256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Đặc điểm hình dạng, kích thước châu Á: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213208" y="1856084"/>
            <a:ext cx="5785343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Hình dạng: dạng hình khối rộng lớn, bờ biển bị chia cắt mạnh, có nhiều bán đảo, vịnh biển…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Kích thước: rộng lớn nhất thế giới với diện tích đất liền là 41,5 triệu km</a:t>
            </a:r>
            <a:r>
              <a:rPr b="1" baseline="30000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(diện tích khoảng 44 triệu km</a:t>
            </a:r>
            <a:r>
              <a:rPr b="1" baseline="30000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bao gồm các đảo và quần đảo)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s826.pbsrc.com/albums/zz186/willisnowell/Gifs/question_marks_bubbling_md_clr.gif~c200"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3147" y="4955702"/>
            <a:ext cx="701667" cy="7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1066800" y="216321"/>
            <a:ext cx="6934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tự nhiên châu Á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374616" y="152400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pic>
        <p:nvPicPr>
          <p:cNvPr descr="http://hdwallnpics.com/wp-content/gallery/thinking-cartoon-images/cartoon-boy-thinking-white-bubble-vector-illustration-31797939.jpg" id="167" name="Google Shape;167;p8"/>
          <p:cNvPicPr preferRelativeResize="0"/>
          <p:nvPr/>
        </p:nvPicPr>
        <p:blipFill rotWithShape="1">
          <a:blip r:embed="rId4">
            <a:alphaModFix/>
          </a:blip>
          <a:srcRect b="0" l="36481" r="9272" t="30899"/>
          <a:stretch/>
        </p:blipFill>
        <p:spPr>
          <a:xfrm flipH="1">
            <a:off x="6088045" y="5380406"/>
            <a:ext cx="847719" cy="1322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762000" y="975423"/>
            <a:ext cx="4286751" cy="361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5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Địa hình, khoáng sản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5859313" y="368319"/>
            <a:ext cx="6104087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5.1) và đọc tài liệu SGK/113, em hãy 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Kể tên và xác định trên bản đồ các khu vực địa hình của châu Á.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Xác định khu vực phân bố khoáng sản chính ở châu Á.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Trình bày ý nghĩa của đặc điểm địa hình, khoáng sản đối với việc sử dụng và bảo vệ tự nhiên.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img.loigiaihay.com/picture/2022/0308/ae7b6c9b939d5cc3058c.jpg" id="170" name="Google Shape;17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3147" y="2605396"/>
            <a:ext cx="6357069" cy="413605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287660" y="1527013"/>
            <a:ext cx="556548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Châu Á có 2 khu vực địa hình chính: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Khu vực núi, cao nguyên và sơn nguyên.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Khu vực đồng bằng.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856402" y="152400"/>
            <a:ext cx="532520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D30DD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D30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tự nhiên châu Á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337666" y="119587"/>
            <a:ext cx="489711" cy="635421"/>
          </a:xfrm>
          <a:prstGeom prst="roundRect">
            <a:avLst>
              <a:gd fmla="val 9487" name="adj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cxnSp>
        <p:nvCxnSpPr>
          <p:cNvPr id="178" name="Google Shape;178;p9"/>
          <p:cNvCxnSpPr/>
          <p:nvPr/>
        </p:nvCxnSpPr>
        <p:spPr>
          <a:xfrm flipH="1">
            <a:off x="6098887" y="1143001"/>
            <a:ext cx="18461" cy="557242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9"/>
          <p:cNvSpPr/>
          <p:nvPr/>
        </p:nvSpPr>
        <p:spPr>
          <a:xfrm>
            <a:off x="502275" y="828512"/>
            <a:ext cx="3265638" cy="33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Địa hình, khoáng sản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6264099" y="1099832"/>
            <a:ext cx="575893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bản đồ (hình 5.1) và đọc tài liệu SGK/113, em hãy 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Kể tên và xác định trên bản đồ các khu vực địa hình của châu Á.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Xác định khu vực phân bố khoáng sản chính ở châu Á.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Trình bày ý nghĩa của đặc điểm địa hình, khoáng sản đối với việc sử dụng và bảo vệ tự nhiên.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img.loigiaihay.com/picture/2022/0308/ae7b6c9b939d5cc3058c.jpg" id="181" name="Google Shape;1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899" y="3395924"/>
            <a:ext cx="5905152" cy="341394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/>
          <p:nvPr/>
        </p:nvSpPr>
        <p:spPr>
          <a:xfrm>
            <a:off x="337666" y="1295400"/>
            <a:ext cx="55654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Châu Á có 2 khu vực địa hình chính: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Khu vực núi, cao nguyên và sơn nguyên.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Khu vực đồng bằng.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28600" y="2590800"/>
            <a:ext cx="5596611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Khu vực phân bố khoáng sản chính ở châu Á: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Dầu mỏ: Tây Á, Đông Nam Á.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Than: CN. Trung Xi-bia và khu vực Đông Á.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Sắt: Đông Á và Nam Á.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6147720" y="4363785"/>
            <a:ext cx="6009174" cy="2554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71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Địa hình núi, cao nguyên, sơn nguyên với ¾ diện tích lãnh thổ thuận lợi phát triển chăn nuôi du mục, trồng cây đặc sản; nhưng khai thác cần chú ý chống xói mòn, sạt lở đất,...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71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Đồng bằng thuận lợi cho sản xuất và định cư.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71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Tài nguyên khoáng sản phong phú có vai trò quan trọng đối với sự phát triển kinh tế, 🡪chú ý bảo vệ, sử dụng tiết kiệm hiệu quả, hạn chế tối đa ô nhiễm MT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2016-02-15T14:28:12Z</dcterms:created>
  <dc:creator>ASUSS</dc:creator>
</cp:coreProperties>
</file>