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2" roundtripDataSignature="AMtx7mjfhXIy1kORMrBgu/R5eZ+6NgsHv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0" name="Google Shape;57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9" name="Google Shape;819;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4" name="Google Shape;91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0" name="Google Shape;96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5" name="Google Shape;100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9" name="Google Shape;101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2" name="Google Shape;1042;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5" name="Google Shape;1065;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5" name="Google Shape;108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1" name="Google Shape;1141;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6" name="Google Shape;1166;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0" name="Google Shape;1190;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5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5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51"/>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5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5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5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5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5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5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5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5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5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5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5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6"/>
          <p:cNvSpPr/>
          <p:nvPr>
            <p:ph idx="2" type="pic"/>
          </p:nvPr>
        </p:nvSpPr>
        <p:spPr>
          <a:xfrm>
            <a:off x="1792288" y="612775"/>
            <a:ext cx="5486400" cy="4114800"/>
          </a:xfrm>
          <a:prstGeom prst="rect">
            <a:avLst/>
          </a:prstGeom>
          <a:noFill/>
          <a:ln>
            <a:noFill/>
          </a:ln>
        </p:spPr>
      </p:sp>
      <p:sp>
        <p:nvSpPr>
          <p:cNvPr id="68" name="Google Shape;68;p5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5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62.png"/><Relationship Id="rId9" Type="http://schemas.openxmlformats.org/officeDocument/2006/relationships/image" Target="../media/image44.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24.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24.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0.png"/><Relationship Id="rId11" Type="http://schemas.openxmlformats.org/officeDocument/2006/relationships/image" Target="../media/image54.png"/><Relationship Id="rId10" Type="http://schemas.openxmlformats.org/officeDocument/2006/relationships/image" Target="../media/image59.png"/><Relationship Id="rId9" Type="http://schemas.openxmlformats.org/officeDocument/2006/relationships/image" Target="../media/image24.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39.png"/><Relationship Id="rId9" Type="http://schemas.openxmlformats.org/officeDocument/2006/relationships/image" Target="../media/image42.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43.jpg"/><Relationship Id="rId9" Type="http://schemas.openxmlformats.org/officeDocument/2006/relationships/image" Target="../media/image47.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46.png"/><Relationship Id="rId9" Type="http://schemas.openxmlformats.org/officeDocument/2006/relationships/image" Target="../media/image40.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63.jpg"/><Relationship Id="rId9" Type="http://schemas.openxmlformats.org/officeDocument/2006/relationships/image" Target="../media/image53.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11.png"/><Relationship Id="rId7" Type="http://schemas.openxmlformats.org/officeDocument/2006/relationships/image" Target="../media/image23.png"/><Relationship Id="rId8"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51.png"/><Relationship Id="rId9" Type="http://schemas.openxmlformats.org/officeDocument/2006/relationships/image" Target="../media/image41.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45.jpg"/><Relationship Id="rId9" Type="http://schemas.openxmlformats.org/officeDocument/2006/relationships/image" Target="../media/image70.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50.png"/><Relationship Id="rId9" Type="http://schemas.openxmlformats.org/officeDocument/2006/relationships/image" Target="../media/image52.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69.png"/><Relationship Id="rId9" Type="http://schemas.openxmlformats.org/officeDocument/2006/relationships/image" Target="../media/image56.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72.png"/><Relationship Id="rId9" Type="http://schemas.openxmlformats.org/officeDocument/2006/relationships/image" Target="../media/image58.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30.png"/><Relationship Id="rId11" Type="http://schemas.openxmlformats.org/officeDocument/2006/relationships/image" Target="../media/image60.png"/><Relationship Id="rId10" Type="http://schemas.openxmlformats.org/officeDocument/2006/relationships/image" Target="../media/image57.png"/><Relationship Id="rId9" Type="http://schemas.openxmlformats.org/officeDocument/2006/relationships/image" Target="../media/image74.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6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20.jpg"/><Relationship Id="rId6" Type="http://schemas.openxmlformats.org/officeDocument/2006/relationships/image" Target="../media/image1.jpg"/><Relationship Id="rId7"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65.jpg"/><Relationship Id="rId5" Type="http://schemas.openxmlformats.org/officeDocument/2006/relationships/image" Target="../media/image3.jpg"/><Relationship Id="rId6" Type="http://schemas.openxmlformats.org/officeDocument/2006/relationships/image" Target="../media/image78.png"/><Relationship Id="rId7" Type="http://schemas.openxmlformats.org/officeDocument/2006/relationships/image" Target="../media/image77.png"/><Relationship Id="rId8"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5.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6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7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7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6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30.png"/><Relationship Id="rId10" Type="http://schemas.openxmlformats.org/officeDocument/2006/relationships/image" Target="../media/image19.png"/><Relationship Id="rId9" Type="http://schemas.openxmlformats.org/officeDocument/2006/relationships/image" Target="../media/image29.jp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24.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24.png"/><Relationship Id="rId5" Type="http://schemas.openxmlformats.org/officeDocument/2006/relationships/image" Target="../media/image3.jp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30.png"/><Relationship Id="rId9" Type="http://schemas.openxmlformats.org/officeDocument/2006/relationships/image" Target="../media/image31.png"/><Relationship Id="rId5" Type="http://schemas.openxmlformats.org/officeDocument/2006/relationships/image" Target="../media/image3.jpg"/><Relationship Id="rId6" Type="http://schemas.openxmlformats.org/officeDocument/2006/relationships/image" Target="../media/image49.png"/><Relationship Id="rId7" Type="http://schemas.openxmlformats.org/officeDocument/2006/relationships/image" Target="../media/image36.png"/><Relationship Id="rId8"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3.jpg"/><Relationship Id="rId6" Type="http://schemas.openxmlformats.org/officeDocument/2006/relationships/image" Target="../media/image34.jpg"/><Relationship Id="rId7"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15360" y="857251"/>
            <a:ext cx="9128641" cy="5143499"/>
          </a:xfrm>
          <a:prstGeom prst="rect">
            <a:avLst/>
          </a:prstGeom>
          <a:noFill/>
          <a:ln>
            <a:noFill/>
          </a:ln>
        </p:spPr>
      </p:pic>
      <p:sp>
        <p:nvSpPr>
          <p:cNvPr id="89" name="Google Shape;89;p1"/>
          <p:cNvSpPr txBox="1"/>
          <p:nvPr>
            <p:ph type="ctrTitle"/>
          </p:nvPr>
        </p:nvSpPr>
        <p:spPr>
          <a:xfrm>
            <a:off x="342673" y="2187656"/>
            <a:ext cx="9331037" cy="99307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00"/>
              </a:buClr>
              <a:buSzPts val="3000"/>
              <a:buFont typeface="Times New Roman"/>
              <a:buNone/>
            </a:pPr>
            <a:r>
              <a:rPr b="1" lang="en-US" sz="3000">
                <a:solidFill>
                  <a:srgbClr val="FFFF00"/>
                </a:solidFill>
                <a:latin typeface="Times New Roman"/>
                <a:ea typeface="Times New Roman"/>
                <a:cs typeface="Times New Roman"/>
                <a:sym typeface="Times New Roman"/>
              </a:rPr>
              <a:t>CHÀO MỪNG CÁC BẠN ĐẾN VỚI TIẾT HỌC</a:t>
            </a:r>
            <a:br>
              <a:rPr b="1" lang="en-US" sz="3000">
                <a:solidFill>
                  <a:srgbClr val="FF0000"/>
                </a:solidFill>
                <a:latin typeface="Arial"/>
                <a:ea typeface="Arial"/>
                <a:cs typeface="Arial"/>
                <a:sym typeface="Arial"/>
              </a:rPr>
            </a:br>
            <a:endParaRPr b="1" sz="3000">
              <a:solidFill>
                <a:srgbClr val="FF0000"/>
              </a:solidFill>
              <a:latin typeface="Arial"/>
              <a:ea typeface="Arial"/>
              <a:cs typeface="Arial"/>
              <a:sym typeface="Arial"/>
            </a:endParaRPr>
          </a:p>
        </p:txBody>
      </p:sp>
      <p:sp>
        <p:nvSpPr>
          <p:cNvPr id="90" name="Google Shape;90;p1"/>
          <p:cNvSpPr/>
          <p:nvPr/>
        </p:nvSpPr>
        <p:spPr>
          <a:xfrm>
            <a:off x="2317173" y="3043042"/>
            <a:ext cx="4104409" cy="1175297"/>
          </a:xfrm>
          <a:prstGeom prst="rect">
            <a:avLst/>
          </a:prstGeom>
        </p:spPr>
        <p:txBody>
          <a:bodyPr>
            <a:prstTxWarp prst="textPlain"/>
          </a:bodyPr>
          <a:lstStyle/>
          <a:p>
            <a:pPr lvl="0" algn="ctr"/>
            <a:r>
              <a:rPr b="1" i="0">
                <a:ln cap="flat" cmpd="sng" w="19050">
                  <a:solidFill>
                    <a:srgbClr val="FEFEFE"/>
                  </a:solidFill>
                  <a:prstDash val="solid"/>
                  <a:round/>
                  <a:headEnd len="sm" w="sm" type="none"/>
                  <a:tailEnd len="sm" w="sm" type="none"/>
                </a:ln>
                <a:solidFill>
                  <a:srgbClr val="E36C09"/>
                </a:solidFill>
                <a:latin typeface="Cambria"/>
              </a:rPr>
              <a:t>ĐỊA LÍ 8 </a:t>
            </a:r>
          </a:p>
        </p:txBody>
      </p:sp>
      <p:sp>
        <p:nvSpPr>
          <p:cNvPr id="91" name="Google Shape;91;p1"/>
          <p:cNvSpPr txBox="1"/>
          <p:nvPr/>
        </p:nvSpPr>
        <p:spPr>
          <a:xfrm>
            <a:off x="1093644" y="857251"/>
            <a:ext cx="6956713" cy="993074"/>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Clr>
                <a:srgbClr val="632423"/>
              </a:buClr>
              <a:buSzPts val="3000"/>
              <a:buFont typeface="Times New Roman"/>
              <a:buNone/>
            </a:pPr>
            <a:r>
              <a:t/>
            </a:r>
            <a:endParaRPr b="1" i="0" sz="3000" u="none" cap="none" strike="noStrike">
              <a:solidFill>
                <a:srgbClr val="632423"/>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03" name="Google Shape;303;p1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04" name="Google Shape;304;p1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05" name="Google Shape;305;p1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06" name="Google Shape;306;p1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07" name="Google Shape;307;p1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308" name="Google Shape;308;p1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09" name="Google Shape;309;p1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10" name="Google Shape;310;p1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11" name="Google Shape;311;p10"/>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312" name="Google Shape;312;p1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13" name="Google Shape;313;p1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14" name="Google Shape;314;p1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15" name="Google Shape;315;p10"/>
          <p:cNvSpPr/>
          <p:nvPr/>
        </p:nvSpPr>
        <p:spPr>
          <a:xfrm>
            <a:off x="1523999" y="2029361"/>
            <a:ext cx="3657601" cy="132343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FF0000"/>
                </a:solidFill>
                <a:latin typeface="Cambria"/>
                <a:ea typeface="Cambria"/>
                <a:cs typeface="Cambria"/>
                <a:sym typeface="Cambria"/>
              </a:rPr>
              <a:t>Quan sát các hình ảnh, nhận xét nhiệt độ và lượng mưa của một số trạm khí tượng trên các đảo ở nước ta. </a:t>
            </a:r>
            <a:endParaRPr/>
          </a:p>
        </p:txBody>
      </p:sp>
      <p:sp>
        <p:nvSpPr>
          <p:cNvPr id="316" name="Google Shape;316;p10"/>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pic>
        <p:nvPicPr>
          <p:cNvPr id="317" name="Google Shape;317;p10"/>
          <p:cNvPicPr preferRelativeResize="0"/>
          <p:nvPr/>
        </p:nvPicPr>
        <p:blipFill rotWithShape="1">
          <a:blip r:embed="rId6">
            <a:alphaModFix/>
          </a:blip>
          <a:srcRect b="0" l="0" r="0" t="0"/>
          <a:stretch/>
        </p:blipFill>
        <p:spPr>
          <a:xfrm>
            <a:off x="286339" y="2057400"/>
            <a:ext cx="1167904" cy="1227080"/>
          </a:xfrm>
          <a:prstGeom prst="rect">
            <a:avLst/>
          </a:prstGeom>
          <a:noFill/>
          <a:ln>
            <a:noFill/>
          </a:ln>
          <a:effectLst>
            <a:reflection blurRad="0" dir="5400000" dist="5000" endA="0" endPos="30000" kx="0" rotWithShape="0" algn="bl" stA="30000" stPos="0" sy="-100000" ky="0"/>
          </a:effectLst>
        </p:spPr>
      </p:pic>
      <p:grpSp>
        <p:nvGrpSpPr>
          <p:cNvPr id="318" name="Google Shape;318;p10"/>
          <p:cNvGrpSpPr/>
          <p:nvPr/>
        </p:nvGrpSpPr>
        <p:grpSpPr>
          <a:xfrm>
            <a:off x="191254" y="4259882"/>
            <a:ext cx="1391102" cy="1378918"/>
            <a:chOff x="328593" y="3185409"/>
            <a:chExt cx="1311567" cy="1538991"/>
          </a:xfrm>
        </p:grpSpPr>
        <p:pic>
          <p:nvPicPr>
            <p:cNvPr id="319" name="Google Shape;319;p10"/>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320" name="Google Shape;320;p10"/>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321" name="Google Shape;321;p10"/>
          <p:cNvSpPr/>
          <p:nvPr/>
        </p:nvSpPr>
        <p:spPr>
          <a:xfrm>
            <a:off x="1523998" y="3614678"/>
            <a:ext cx="3657601" cy="2862322"/>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Cambria"/>
                <a:ea typeface="Cambria"/>
                <a:cs typeface="Cambria"/>
                <a:sym typeface="Cambria"/>
              </a:rPr>
              <a:t>- Về nhiệt độ: cả 3 trạm khí tượng đều có nhiệt độ khá cao trên 20</a:t>
            </a:r>
            <a:r>
              <a:rPr baseline="30000" lang="en-US" sz="2000">
                <a:solidFill>
                  <a:schemeClr val="dk1"/>
                </a:solidFill>
                <a:latin typeface="Cambria"/>
                <a:ea typeface="Cambria"/>
                <a:cs typeface="Cambria"/>
                <a:sym typeface="Cambria"/>
              </a:rPr>
              <a:t>0</a:t>
            </a:r>
            <a:r>
              <a:rPr lang="en-US" sz="2000">
                <a:solidFill>
                  <a:schemeClr val="dk1"/>
                </a:solidFill>
                <a:latin typeface="Cambria"/>
                <a:ea typeface="Cambria"/>
                <a:cs typeface="Cambria"/>
                <a:sym typeface="Cambria"/>
              </a:rPr>
              <a:t>C: Cô Tô: 22,7</a:t>
            </a:r>
            <a:r>
              <a:rPr baseline="30000" lang="en-US" sz="2000">
                <a:solidFill>
                  <a:schemeClr val="dk1"/>
                </a:solidFill>
                <a:latin typeface="Cambria"/>
                <a:ea typeface="Cambria"/>
                <a:cs typeface="Cambria"/>
                <a:sym typeface="Cambria"/>
              </a:rPr>
              <a:t>0</a:t>
            </a:r>
            <a:r>
              <a:rPr lang="en-US" sz="2000">
                <a:solidFill>
                  <a:schemeClr val="dk1"/>
                </a:solidFill>
                <a:latin typeface="Cambria"/>
                <a:ea typeface="Cambria"/>
                <a:cs typeface="Cambria"/>
                <a:sym typeface="Cambria"/>
              </a:rPr>
              <a:t>C, Hoàng Sa: 26,9</a:t>
            </a:r>
            <a:r>
              <a:rPr baseline="30000" lang="en-US" sz="2000">
                <a:solidFill>
                  <a:schemeClr val="dk1"/>
                </a:solidFill>
                <a:latin typeface="Cambria"/>
                <a:ea typeface="Cambria"/>
                <a:cs typeface="Cambria"/>
                <a:sym typeface="Cambria"/>
              </a:rPr>
              <a:t>0</a:t>
            </a:r>
            <a:r>
              <a:rPr lang="en-US" sz="2000">
                <a:solidFill>
                  <a:schemeClr val="dk1"/>
                </a:solidFill>
                <a:latin typeface="Cambria"/>
                <a:ea typeface="Cambria"/>
                <a:cs typeface="Cambria"/>
                <a:sym typeface="Cambria"/>
              </a:rPr>
              <a:t>C, Phú Quốc: 27,2</a:t>
            </a:r>
            <a:r>
              <a:rPr baseline="30000" lang="en-US" sz="2000">
                <a:solidFill>
                  <a:schemeClr val="dk1"/>
                </a:solidFill>
                <a:latin typeface="Cambria"/>
                <a:ea typeface="Cambria"/>
                <a:cs typeface="Cambria"/>
                <a:sym typeface="Cambria"/>
              </a:rPr>
              <a:t>0</a:t>
            </a:r>
            <a:r>
              <a:rPr lang="en-US" sz="2000">
                <a:solidFill>
                  <a:schemeClr val="dk1"/>
                </a:solidFill>
                <a:latin typeface="Cambria"/>
                <a:ea typeface="Cambria"/>
                <a:cs typeface="Cambria"/>
                <a:sym typeface="Cambria"/>
              </a:rPr>
              <a:t>C.</a:t>
            </a:r>
            <a:endParaRPr/>
          </a:p>
          <a:p>
            <a:pPr indent="0" lvl="0" marL="0" marR="0" rtl="0" algn="just">
              <a:spcBef>
                <a:spcPts val="0"/>
              </a:spcBef>
              <a:spcAft>
                <a:spcPts val="0"/>
              </a:spcAft>
              <a:buNone/>
            </a:pPr>
            <a:r>
              <a:rPr lang="en-US" sz="2000">
                <a:solidFill>
                  <a:schemeClr val="dk1"/>
                </a:solidFill>
                <a:latin typeface="Cambria"/>
                <a:ea typeface="Cambria"/>
                <a:cs typeface="Cambria"/>
                <a:sym typeface="Cambria"/>
              </a:rPr>
              <a:t>- Về lượng mưa: cả 3 trạm khí tượng đều có lượng mưa khá lớn trên 1200mm: Cô Tô: 1746mm, Hoàng Sa: 1266mm, Phú Quốc: 3098mm.</a:t>
            </a:r>
            <a:endParaRPr sz="2000">
              <a:solidFill>
                <a:schemeClr val="dk1"/>
              </a:solidFill>
              <a:latin typeface="Cambria"/>
              <a:ea typeface="Cambria"/>
              <a:cs typeface="Cambria"/>
              <a:sym typeface="Cambria"/>
            </a:endParaRPr>
          </a:p>
        </p:txBody>
      </p:sp>
      <p:sp>
        <p:nvSpPr>
          <p:cNvPr id="322" name="Google Shape;322;p10"/>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Khí hậu</a:t>
            </a:r>
            <a:endParaRPr b="1" sz="2400">
              <a:solidFill>
                <a:srgbClr val="CC0000"/>
              </a:solidFill>
              <a:latin typeface="Times New Roman"/>
              <a:ea typeface="Times New Roman"/>
              <a:cs typeface="Times New Roman"/>
              <a:sym typeface="Times New Roman"/>
            </a:endParaRPr>
          </a:p>
        </p:txBody>
      </p:sp>
      <p:sp>
        <p:nvSpPr>
          <p:cNvPr id="323" name="Google Shape;323;p10"/>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Mưa trên đảo Phú Quốc</a:t>
            </a:r>
            <a:endParaRPr sz="1800">
              <a:solidFill>
                <a:schemeClr val="dk1"/>
              </a:solidFill>
              <a:latin typeface="Cambria"/>
              <a:ea typeface="Cambria"/>
              <a:cs typeface="Cambria"/>
              <a:sym typeface="Cambria"/>
            </a:endParaRPr>
          </a:p>
        </p:txBody>
      </p:sp>
      <p:pic>
        <p:nvPicPr>
          <p:cNvPr id="324" name="Google Shape;324;p10"/>
          <p:cNvPicPr preferRelativeResize="0"/>
          <p:nvPr/>
        </p:nvPicPr>
        <p:blipFill rotWithShape="1">
          <a:blip r:embed="rId9">
            <a:alphaModFix/>
          </a:blip>
          <a:srcRect b="0" l="0" r="0" t="0"/>
          <a:stretch/>
        </p:blipFill>
        <p:spPr>
          <a:xfrm>
            <a:off x="5314311" y="1311233"/>
            <a:ext cx="3524889" cy="2498767"/>
          </a:xfrm>
          <a:prstGeom prst="rect">
            <a:avLst/>
          </a:prstGeom>
          <a:noFill/>
          <a:ln cap="flat" cmpd="sng" w="9525">
            <a:solidFill>
              <a:srgbClr val="FF0000"/>
            </a:solidFill>
            <a:prstDash val="solid"/>
            <a:miter lim="800000"/>
            <a:headEnd len="sm" w="sm" type="none"/>
            <a:tailEnd len="sm" w="sm" type="none"/>
          </a:ln>
        </p:spPr>
      </p:pic>
      <p:pic>
        <p:nvPicPr>
          <p:cNvPr id="325" name="Google Shape;325;p10"/>
          <p:cNvPicPr preferRelativeResize="0"/>
          <p:nvPr/>
        </p:nvPicPr>
        <p:blipFill rotWithShape="1">
          <a:blip r:embed="rId10">
            <a:alphaModFix/>
          </a:blip>
          <a:srcRect b="0" l="0" r="0" t="0"/>
          <a:stretch/>
        </p:blipFill>
        <p:spPr>
          <a:xfrm>
            <a:off x="5314310" y="4038600"/>
            <a:ext cx="3524889" cy="2221468"/>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0" st="0"/>
                                            </p:txEl>
                                          </p:spTgt>
                                        </p:tgtEl>
                                        <p:attrNameLst>
                                          <p:attrName>style.visibility</p:attrName>
                                        </p:attrNameLst>
                                      </p:cBhvr>
                                      <p:to>
                                        <p:strVal val="visible"/>
                                      </p:to>
                                    </p:set>
                                    <p:animEffect filter="fade" transition="in">
                                      <p:cBhvr>
                                        <p:cTn dur="500"/>
                                        <p:tgtEl>
                                          <p:spTgt spid="3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xEl>
                                              <p:pRg end="1" st="1"/>
                                            </p:txEl>
                                          </p:spTgt>
                                        </p:tgtEl>
                                        <p:attrNameLst>
                                          <p:attrName>style.visibility</p:attrName>
                                        </p:attrNameLst>
                                      </p:cBhvr>
                                      <p:to>
                                        <p:strVal val="visible"/>
                                      </p:to>
                                    </p:set>
                                    <p:animEffect filter="fade" transition="in">
                                      <p:cBhvr>
                                        <p:cTn dur="500"/>
                                        <p:tgtEl>
                                          <p:spTgt spid="32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1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31" name="Google Shape;331;p1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32" name="Google Shape;332;p1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33" name="Google Shape;333;p1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34" name="Google Shape;334;p1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35" name="Google Shape;335;p1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336" name="Google Shape;336;p1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37" name="Google Shape;337;p1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38" name="Google Shape;338;p1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39" name="Google Shape;339;p11"/>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340" name="Google Shape;340;p1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41" name="Google Shape;341;p1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2" name="Google Shape;342;p1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43" name="Google Shape;343;p11"/>
          <p:cNvSpPr/>
          <p:nvPr/>
        </p:nvSpPr>
        <p:spPr>
          <a:xfrm>
            <a:off x="1523999" y="1981200"/>
            <a:ext cx="3657601" cy="110799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Quan sát các hình 15.1,  hãy xác định các hướng gió thổi trên biển ở nước ta.</a:t>
            </a:r>
            <a:endParaRPr/>
          </a:p>
        </p:txBody>
      </p:sp>
      <p:sp>
        <p:nvSpPr>
          <p:cNvPr id="344" name="Google Shape;344;p1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pic>
        <p:nvPicPr>
          <p:cNvPr id="345" name="Google Shape;345;p11"/>
          <p:cNvPicPr preferRelativeResize="0"/>
          <p:nvPr/>
        </p:nvPicPr>
        <p:blipFill rotWithShape="1">
          <a:blip r:embed="rId6">
            <a:alphaModFix/>
          </a:blip>
          <a:srcRect b="0" l="0" r="0" t="0"/>
          <a:stretch/>
        </p:blipFill>
        <p:spPr>
          <a:xfrm>
            <a:off x="286339" y="1905000"/>
            <a:ext cx="1167904" cy="1227080"/>
          </a:xfrm>
          <a:prstGeom prst="rect">
            <a:avLst/>
          </a:prstGeom>
          <a:noFill/>
          <a:ln>
            <a:noFill/>
          </a:ln>
          <a:effectLst>
            <a:reflection blurRad="0" dir="5400000" dist="5000" endA="0" endPos="30000" kx="0" rotWithShape="0" algn="bl" stA="30000" stPos="0" sy="-100000" ky="0"/>
          </a:effectLst>
        </p:spPr>
      </p:pic>
      <p:grpSp>
        <p:nvGrpSpPr>
          <p:cNvPr id="346" name="Google Shape;346;p11"/>
          <p:cNvGrpSpPr/>
          <p:nvPr/>
        </p:nvGrpSpPr>
        <p:grpSpPr>
          <a:xfrm>
            <a:off x="191254" y="4183682"/>
            <a:ext cx="1391102" cy="1378918"/>
            <a:chOff x="328593" y="3185409"/>
            <a:chExt cx="1311567" cy="1538991"/>
          </a:xfrm>
        </p:grpSpPr>
        <p:pic>
          <p:nvPicPr>
            <p:cNvPr id="347" name="Google Shape;347;p11"/>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348" name="Google Shape;348;p11"/>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349" name="Google Shape;349;p11"/>
          <p:cNvSpPr/>
          <p:nvPr/>
        </p:nvSpPr>
        <p:spPr>
          <a:xfrm>
            <a:off x="1523998" y="3352800"/>
            <a:ext cx="3657601" cy="3139321"/>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Cambria"/>
                <a:ea typeface="Cambria"/>
                <a:cs typeface="Cambria"/>
                <a:sym typeface="Cambria"/>
              </a:rPr>
              <a:t>- Từ tháng 10 đến tháng 4 năm sau: gió mùa đông thổi theo hướng đông bắc chiếm ưu thế.</a:t>
            </a:r>
            <a:endParaRPr/>
          </a:p>
          <a:p>
            <a:pPr indent="0" lvl="0" marL="0" marR="0" rtl="0" algn="just">
              <a:spcBef>
                <a:spcPts val="0"/>
              </a:spcBef>
              <a:spcAft>
                <a:spcPts val="0"/>
              </a:spcAft>
              <a:buNone/>
            </a:pPr>
            <a:r>
              <a:rPr lang="en-US" sz="2200">
                <a:solidFill>
                  <a:schemeClr val="dk1"/>
                </a:solidFill>
                <a:latin typeface="Cambria"/>
                <a:ea typeface="Cambria"/>
                <a:cs typeface="Cambria"/>
                <a:sym typeface="Cambria"/>
              </a:rPr>
              <a:t>- Các tháng còn lại: ưu thế thuộc về gió mùa hạ thổi theo hướng tây nam (riêng ở vịnh Bắc Bộ chủ yếu là hướng đông nam).</a:t>
            </a:r>
            <a:endParaRPr/>
          </a:p>
        </p:txBody>
      </p:sp>
      <p:sp>
        <p:nvSpPr>
          <p:cNvPr id="350" name="Google Shape;350;p11"/>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Khí hậu</a:t>
            </a:r>
            <a:endParaRPr b="1" sz="2400">
              <a:solidFill>
                <a:srgbClr val="CC0000"/>
              </a:solidFill>
              <a:latin typeface="Times New Roman"/>
              <a:ea typeface="Times New Roman"/>
              <a:cs typeface="Times New Roman"/>
              <a:sym typeface="Times New Roman"/>
            </a:endParaRPr>
          </a:p>
        </p:txBody>
      </p:sp>
      <p:pic>
        <p:nvPicPr>
          <p:cNvPr id="351" name="Google Shape;351;p11"/>
          <p:cNvPicPr preferRelativeResize="0"/>
          <p:nvPr/>
        </p:nvPicPr>
        <p:blipFill rotWithShape="1">
          <a:blip r:embed="rId9">
            <a:alphaModFix/>
          </a:blip>
          <a:srcRect b="0" l="0" r="0" t="0"/>
          <a:stretch/>
        </p:blipFill>
        <p:spPr>
          <a:xfrm>
            <a:off x="5304147" y="1277705"/>
            <a:ext cx="3535053" cy="5275495"/>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5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xEl>
                                              <p:pRg end="0" st="0"/>
                                            </p:txEl>
                                          </p:spTgt>
                                        </p:tgtEl>
                                        <p:attrNameLst>
                                          <p:attrName>style.visibility</p:attrName>
                                        </p:attrNameLst>
                                      </p:cBhvr>
                                      <p:to>
                                        <p:strVal val="visible"/>
                                      </p:to>
                                    </p:set>
                                    <p:animEffect filter="fade" transition="in">
                                      <p:cBhvr>
                                        <p:cTn dur="500"/>
                                        <p:tgtEl>
                                          <p:spTgt spid="3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xEl>
                                              <p:pRg end="1" st="1"/>
                                            </p:txEl>
                                          </p:spTgt>
                                        </p:tgtEl>
                                        <p:attrNameLst>
                                          <p:attrName>style.visibility</p:attrName>
                                        </p:attrNameLst>
                                      </p:cBhvr>
                                      <p:to>
                                        <p:strVal val="visible"/>
                                      </p:to>
                                    </p:set>
                                    <p:animEffect filter="fade" transition="in">
                                      <p:cBhvr>
                                        <p:cTn dur="500"/>
                                        <p:tgtEl>
                                          <p:spTgt spid="3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2"/>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57" name="Google Shape;357;p12"/>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58" name="Google Shape;358;p12"/>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59" name="Google Shape;359;p12"/>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60" name="Google Shape;360;p12"/>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1" name="Google Shape;361;p12"/>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362" name="Google Shape;362;p12"/>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63" name="Google Shape;363;p12"/>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64" name="Google Shape;364;p12"/>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5" name="Google Shape;365;p12"/>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366" name="Google Shape;366;p12"/>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7" name="Google Shape;367;p12"/>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8" name="Google Shape;368;p12"/>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69" name="Google Shape;369;p12"/>
          <p:cNvSpPr/>
          <p:nvPr/>
        </p:nvSpPr>
        <p:spPr>
          <a:xfrm>
            <a:off x="1523999" y="1981200"/>
            <a:ext cx="3657601" cy="110799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Quan sát các hình 15.1,  hãy xác định các hướng gió thổi trên biển ở nước ta.</a:t>
            </a:r>
            <a:endParaRPr/>
          </a:p>
        </p:txBody>
      </p:sp>
      <p:sp>
        <p:nvSpPr>
          <p:cNvPr id="370" name="Google Shape;370;p12"/>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pic>
        <p:nvPicPr>
          <p:cNvPr id="371" name="Google Shape;371;p12"/>
          <p:cNvPicPr preferRelativeResize="0"/>
          <p:nvPr/>
        </p:nvPicPr>
        <p:blipFill rotWithShape="1">
          <a:blip r:embed="rId6">
            <a:alphaModFix/>
          </a:blip>
          <a:srcRect b="0" l="0" r="0" t="0"/>
          <a:stretch/>
        </p:blipFill>
        <p:spPr>
          <a:xfrm>
            <a:off x="286339" y="1905000"/>
            <a:ext cx="1167904" cy="1227080"/>
          </a:xfrm>
          <a:prstGeom prst="rect">
            <a:avLst/>
          </a:prstGeom>
          <a:noFill/>
          <a:ln>
            <a:noFill/>
          </a:ln>
          <a:effectLst>
            <a:reflection blurRad="0" dir="5400000" dist="5000" endA="0" endPos="30000" kx="0" rotWithShape="0" algn="bl" stA="30000" stPos="0" sy="-100000" ky="0"/>
          </a:effectLst>
        </p:spPr>
      </p:pic>
      <p:grpSp>
        <p:nvGrpSpPr>
          <p:cNvPr id="372" name="Google Shape;372;p12"/>
          <p:cNvGrpSpPr/>
          <p:nvPr/>
        </p:nvGrpSpPr>
        <p:grpSpPr>
          <a:xfrm>
            <a:off x="191254" y="4183682"/>
            <a:ext cx="1391102" cy="1378918"/>
            <a:chOff x="328593" y="3185409"/>
            <a:chExt cx="1311567" cy="1538991"/>
          </a:xfrm>
        </p:grpSpPr>
        <p:pic>
          <p:nvPicPr>
            <p:cNvPr id="373" name="Google Shape;373;p12"/>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374" name="Google Shape;374;p12"/>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375" name="Google Shape;375;p12"/>
          <p:cNvSpPr/>
          <p:nvPr/>
        </p:nvSpPr>
        <p:spPr>
          <a:xfrm>
            <a:off x="1523998" y="3352800"/>
            <a:ext cx="3657601" cy="3139321"/>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Cambria"/>
                <a:ea typeface="Cambria"/>
                <a:cs typeface="Cambria"/>
                <a:sym typeface="Cambria"/>
              </a:rPr>
              <a:t>- Từ tháng 10 đến tháng 4 năm sau: gió mùa đông thổi theo hướng đông bắc chiếm ưu thế.</a:t>
            </a:r>
            <a:endParaRPr/>
          </a:p>
          <a:p>
            <a:pPr indent="0" lvl="0" marL="0" marR="0" rtl="0" algn="just">
              <a:spcBef>
                <a:spcPts val="0"/>
              </a:spcBef>
              <a:spcAft>
                <a:spcPts val="0"/>
              </a:spcAft>
              <a:buNone/>
            </a:pPr>
            <a:r>
              <a:rPr lang="en-US" sz="2200">
                <a:solidFill>
                  <a:schemeClr val="dk1"/>
                </a:solidFill>
                <a:latin typeface="Cambria"/>
                <a:ea typeface="Cambria"/>
                <a:cs typeface="Cambria"/>
                <a:sym typeface="Cambria"/>
              </a:rPr>
              <a:t>- Các tháng còn lại: ưu thế thuộc về gió mùa hạ thổi theo hướng tây nam (riêng ở vịnh Bắc Bộ chủ yếu là hướng đông nam).</a:t>
            </a:r>
            <a:endParaRPr/>
          </a:p>
        </p:txBody>
      </p:sp>
      <p:sp>
        <p:nvSpPr>
          <p:cNvPr id="376" name="Google Shape;376;p12"/>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Khí hậu</a:t>
            </a:r>
            <a:endParaRPr b="1" sz="2400">
              <a:solidFill>
                <a:srgbClr val="CC0000"/>
              </a:solidFill>
              <a:latin typeface="Times New Roman"/>
              <a:ea typeface="Times New Roman"/>
              <a:cs typeface="Times New Roman"/>
              <a:sym typeface="Times New Roman"/>
            </a:endParaRPr>
          </a:p>
        </p:txBody>
      </p:sp>
      <p:pic>
        <p:nvPicPr>
          <p:cNvPr id="377" name="Google Shape;377;p12"/>
          <p:cNvPicPr preferRelativeResize="0"/>
          <p:nvPr/>
        </p:nvPicPr>
        <p:blipFill rotWithShape="1">
          <a:blip r:embed="rId9">
            <a:alphaModFix/>
          </a:blip>
          <a:srcRect b="0" l="0" r="0" t="0"/>
          <a:stretch/>
        </p:blipFill>
        <p:spPr>
          <a:xfrm>
            <a:off x="5304147" y="1277705"/>
            <a:ext cx="3535053" cy="5275495"/>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0" st="0"/>
                                            </p:txEl>
                                          </p:spTgt>
                                        </p:tgtEl>
                                        <p:attrNameLst>
                                          <p:attrName>style.visibility</p:attrName>
                                        </p:attrNameLst>
                                      </p:cBhvr>
                                      <p:to>
                                        <p:strVal val="visible"/>
                                      </p:to>
                                    </p:set>
                                    <p:animEffect filter="fade" transition="in">
                                      <p:cBhvr>
                                        <p:cTn dur="500"/>
                                        <p:tgtEl>
                                          <p:spTgt spid="3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xEl>
                                              <p:pRg end="1" st="1"/>
                                            </p:txEl>
                                          </p:spTgt>
                                        </p:tgtEl>
                                        <p:attrNameLst>
                                          <p:attrName>style.visibility</p:attrName>
                                        </p:attrNameLst>
                                      </p:cBhvr>
                                      <p:to>
                                        <p:strVal val="visible"/>
                                      </p:to>
                                    </p:set>
                                    <p:animEffect filter="fade" transition="in">
                                      <p:cBhvr>
                                        <p:cTn dur="500"/>
                                        <p:tgtEl>
                                          <p:spTgt spid="37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3"/>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83" name="Google Shape;383;p13"/>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384" name="Google Shape;384;p13"/>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85" name="Google Shape;385;p13"/>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386" name="Google Shape;386;p13"/>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87" name="Google Shape;387;p13"/>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388" name="Google Shape;388;p13"/>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389" name="Google Shape;389;p13"/>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390" name="Google Shape;390;p13"/>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1" name="Google Shape;391;p13"/>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392" name="Google Shape;392;p13"/>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93" name="Google Shape;393;p13"/>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4" name="Google Shape;394;p13"/>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95" name="Google Shape;395;p13"/>
          <p:cNvSpPr/>
          <p:nvPr/>
        </p:nvSpPr>
        <p:spPr>
          <a:xfrm>
            <a:off x="1523999" y="1947208"/>
            <a:ext cx="3657601" cy="1938992"/>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FF0000"/>
                </a:solidFill>
                <a:latin typeface="Cambria"/>
                <a:ea typeface="Cambria"/>
                <a:cs typeface="Cambria"/>
                <a:sym typeface="Cambria"/>
              </a:rPr>
              <a:t>Quan sát các hình 15.1,  hãy cho biết trung bình mỗi năm trước ta có bao nhiêu cơn bão? Tần suất bão lớn nhất là vào tháng nào? Đổ bộ vào vùng nào của nước ta.</a:t>
            </a:r>
            <a:endParaRPr/>
          </a:p>
        </p:txBody>
      </p:sp>
      <p:sp>
        <p:nvSpPr>
          <p:cNvPr id="396" name="Google Shape;396;p13"/>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pic>
        <p:nvPicPr>
          <p:cNvPr id="397" name="Google Shape;397;p13"/>
          <p:cNvPicPr preferRelativeResize="0"/>
          <p:nvPr/>
        </p:nvPicPr>
        <p:blipFill rotWithShape="1">
          <a:blip r:embed="rId6">
            <a:alphaModFix/>
          </a:blip>
          <a:srcRect b="0" l="0" r="0" t="0"/>
          <a:stretch/>
        </p:blipFill>
        <p:spPr>
          <a:xfrm>
            <a:off x="286339" y="2354320"/>
            <a:ext cx="1167904" cy="1227080"/>
          </a:xfrm>
          <a:prstGeom prst="rect">
            <a:avLst/>
          </a:prstGeom>
          <a:noFill/>
          <a:ln>
            <a:noFill/>
          </a:ln>
          <a:effectLst>
            <a:reflection blurRad="0" dir="5400000" dist="5000" endA="0" endPos="30000" kx="0" rotWithShape="0" algn="bl" stA="30000" stPos="0" sy="-100000" ky="0"/>
          </a:effectLst>
        </p:spPr>
      </p:pic>
      <p:grpSp>
        <p:nvGrpSpPr>
          <p:cNvPr id="398" name="Google Shape;398;p13"/>
          <p:cNvGrpSpPr/>
          <p:nvPr/>
        </p:nvGrpSpPr>
        <p:grpSpPr>
          <a:xfrm>
            <a:off x="191254" y="4640882"/>
            <a:ext cx="1391102" cy="1378918"/>
            <a:chOff x="328593" y="3185409"/>
            <a:chExt cx="1311567" cy="1538991"/>
          </a:xfrm>
        </p:grpSpPr>
        <p:pic>
          <p:nvPicPr>
            <p:cNvPr id="399" name="Google Shape;399;p13"/>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00" name="Google Shape;400;p13"/>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401" name="Google Shape;401;p13"/>
          <p:cNvSpPr/>
          <p:nvPr/>
        </p:nvSpPr>
        <p:spPr>
          <a:xfrm>
            <a:off x="1523998" y="4038600"/>
            <a:ext cx="3657601" cy="2554545"/>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Cambria"/>
                <a:ea typeface="Cambria"/>
                <a:cs typeface="Cambria"/>
                <a:sym typeface="Cambria"/>
              </a:rPr>
              <a:t>- Trung bình mỗi năm có 9 - 10 cơn bão xuất hiện ở Biển Đông, trong đó có 3 - 4 cơn bão trực tiếp đổ bộ vào đất liền Việt Nam.</a:t>
            </a:r>
            <a:endParaRPr/>
          </a:p>
          <a:p>
            <a:pPr indent="0" lvl="0" marL="0" marR="0" rtl="0" algn="just">
              <a:spcBef>
                <a:spcPts val="0"/>
              </a:spcBef>
              <a:spcAft>
                <a:spcPts val="0"/>
              </a:spcAft>
              <a:buNone/>
            </a:pPr>
            <a:r>
              <a:rPr lang="en-US" sz="2000">
                <a:solidFill>
                  <a:schemeClr val="dk1"/>
                </a:solidFill>
                <a:latin typeface="Cambria"/>
                <a:ea typeface="Cambria"/>
                <a:cs typeface="Cambria"/>
                <a:sym typeface="Cambria"/>
              </a:rPr>
              <a:t>- Tần suất bão lớn nhất là vào tháng 9.  Đổ bộ vào vùng Bắc Trung Bộ.</a:t>
            </a:r>
            <a:endParaRPr/>
          </a:p>
        </p:txBody>
      </p:sp>
      <p:sp>
        <p:nvSpPr>
          <p:cNvPr id="402" name="Google Shape;402;p13"/>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Khí hậu</a:t>
            </a:r>
            <a:endParaRPr b="1" sz="2400">
              <a:solidFill>
                <a:srgbClr val="CC0000"/>
              </a:solidFill>
              <a:latin typeface="Times New Roman"/>
              <a:ea typeface="Times New Roman"/>
              <a:cs typeface="Times New Roman"/>
              <a:sym typeface="Times New Roman"/>
            </a:endParaRPr>
          </a:p>
        </p:txBody>
      </p:sp>
      <p:pic>
        <p:nvPicPr>
          <p:cNvPr id="403" name="Google Shape;403;p13"/>
          <p:cNvPicPr preferRelativeResize="0"/>
          <p:nvPr/>
        </p:nvPicPr>
        <p:blipFill rotWithShape="1">
          <a:blip r:embed="rId9">
            <a:alphaModFix/>
          </a:blip>
          <a:srcRect b="0" l="0" r="0" t="0"/>
          <a:stretch/>
        </p:blipFill>
        <p:spPr>
          <a:xfrm>
            <a:off x="5304147" y="1277705"/>
            <a:ext cx="3535053" cy="5275495"/>
          </a:xfrm>
          <a:prstGeom prst="rect">
            <a:avLst/>
          </a:prstGeom>
          <a:noFill/>
          <a:ln cap="flat" cmpd="sng" w="9525">
            <a:solidFill>
              <a:srgbClr val="FF0000"/>
            </a:solidFill>
            <a:prstDash val="solid"/>
            <a:miter lim="800000"/>
            <a:headEnd len="sm" w="sm" type="none"/>
            <a:tailEnd len="sm" w="sm" type="none"/>
          </a:ln>
        </p:spPr>
      </p:pic>
      <p:pic>
        <p:nvPicPr>
          <p:cNvPr id="404" name="Google Shape;404;p13"/>
          <p:cNvPicPr preferRelativeResize="0"/>
          <p:nvPr/>
        </p:nvPicPr>
        <p:blipFill rotWithShape="1">
          <a:blip r:embed="rId10">
            <a:alphaModFix/>
          </a:blip>
          <a:srcRect b="0" l="0" r="0" t="0"/>
          <a:stretch/>
        </p:blipFill>
        <p:spPr>
          <a:xfrm>
            <a:off x="5311075" y="1277706"/>
            <a:ext cx="3528125" cy="2760894"/>
          </a:xfrm>
          <a:prstGeom prst="rect">
            <a:avLst/>
          </a:prstGeom>
          <a:noFill/>
          <a:ln>
            <a:noFill/>
          </a:ln>
        </p:spPr>
      </p:pic>
      <p:pic>
        <p:nvPicPr>
          <p:cNvPr id="405" name="Google Shape;405;p13"/>
          <p:cNvPicPr preferRelativeResize="0"/>
          <p:nvPr/>
        </p:nvPicPr>
        <p:blipFill rotWithShape="1">
          <a:blip r:embed="rId11">
            <a:alphaModFix/>
          </a:blip>
          <a:srcRect b="0" l="0" r="0" t="0"/>
          <a:stretch/>
        </p:blipFill>
        <p:spPr>
          <a:xfrm>
            <a:off x="5304147" y="4038600"/>
            <a:ext cx="3535053" cy="2514600"/>
          </a:xfrm>
          <a:prstGeom prst="rect">
            <a:avLst/>
          </a:prstGeom>
          <a:noFill/>
          <a:ln>
            <a:noFill/>
          </a:ln>
        </p:spPr>
      </p:pic>
      <p:sp>
        <p:nvSpPr>
          <p:cNvPr id="406" name="Google Shape;406;p13"/>
          <p:cNvSpPr txBox="1"/>
          <p:nvPr/>
        </p:nvSpPr>
        <p:spPr>
          <a:xfrm>
            <a:off x="5304147" y="4038600"/>
            <a:ext cx="3992253"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Cambria"/>
                <a:ea typeface="Cambria"/>
                <a:cs typeface="Cambria"/>
                <a:sym typeface="Cambria"/>
              </a:rPr>
              <a:t>Bão Noru đổ bộ vào vùng biển Đà Nẵng</a:t>
            </a:r>
            <a:endParaRPr sz="16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500"/>
                                        <p:tgtEl>
                                          <p:spTgt spid="398"/>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5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xEl>
                                              <p:pRg end="0" st="0"/>
                                            </p:txEl>
                                          </p:spTgt>
                                        </p:tgtEl>
                                        <p:attrNameLst>
                                          <p:attrName>style.visibility</p:attrName>
                                        </p:attrNameLst>
                                      </p:cBhvr>
                                      <p:to>
                                        <p:strVal val="visible"/>
                                      </p:to>
                                    </p:set>
                                    <p:animEffect filter="fade" transition="in">
                                      <p:cBhvr>
                                        <p:cTn dur="500"/>
                                        <p:tgtEl>
                                          <p:spTgt spid="4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xEl>
                                              <p:pRg end="1" st="1"/>
                                            </p:txEl>
                                          </p:spTgt>
                                        </p:tgtEl>
                                        <p:attrNameLst>
                                          <p:attrName>style.visibility</p:attrName>
                                        </p:attrNameLst>
                                      </p:cBhvr>
                                      <p:to>
                                        <p:strVal val="visible"/>
                                      </p:to>
                                    </p:set>
                                    <p:animEffect filter="fade" transition="in">
                                      <p:cBhvr>
                                        <p:cTn dur="500"/>
                                        <p:tgtEl>
                                          <p:spTgt spid="4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2" name="Google Shape;412;p14"/>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13" name="Google Shape;413;p1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4" name="Google Shape;414;p1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15" name="Google Shape;415;p1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16" name="Google Shape;416;p1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417" name="Google Shape;417;p1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18" name="Google Shape;418;p1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19" name="Google Shape;419;p1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0" name="Google Shape;420;p14"/>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421" name="Google Shape;421;p1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22" name="Google Shape;422;p1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3" name="Google Shape;423;p1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4" name="Google Shape;424;p14"/>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Khí hậu</a:t>
            </a:r>
            <a:endParaRPr b="1" sz="2400">
              <a:solidFill>
                <a:srgbClr val="CC0000"/>
              </a:solidFill>
              <a:latin typeface="Times New Roman"/>
              <a:ea typeface="Times New Roman"/>
              <a:cs typeface="Times New Roman"/>
              <a:sym typeface="Times New Roman"/>
            </a:endParaRPr>
          </a:p>
        </p:txBody>
      </p:sp>
      <p:pic>
        <p:nvPicPr>
          <p:cNvPr descr="http://thumbs.dreamstime.com/z/%E6%9C%89%E7%99%BD%E8%89%B2%E6%B3%A1%E5%BD%B1%E7%9A%84thinking%E6%95%99%E6%8E%88-36777654.jpg" id="425" name="Google Shape;425;p14"/>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426" name="Google Shape;426;p14"/>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427" name="Google Shape;427;p14"/>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428" name="Google Shape;428;p14"/>
          <p:cNvSpPr/>
          <p:nvPr/>
        </p:nvSpPr>
        <p:spPr>
          <a:xfrm>
            <a:off x="609602" y="2590800"/>
            <a:ext cx="6553198" cy="247760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000">
                <a:solidFill>
                  <a:schemeClr val="dk1"/>
                </a:solidFill>
                <a:latin typeface="Cambria"/>
                <a:ea typeface="Cambria"/>
                <a:cs typeface="Cambria"/>
                <a:sym typeface="Cambria"/>
              </a:rPr>
              <a:t>- Nhiệt độ: </a:t>
            </a:r>
            <a:r>
              <a:rPr lang="en-US" sz="2000">
                <a:solidFill>
                  <a:schemeClr val="dk1"/>
                </a:solidFill>
                <a:latin typeface="Cambria"/>
                <a:ea typeface="Cambria"/>
                <a:cs typeface="Cambria"/>
                <a:sym typeface="Cambria"/>
              </a:rPr>
              <a:t>khá cao, khoảng 26°C.</a:t>
            </a:r>
            <a:endParaRPr/>
          </a:p>
          <a:p>
            <a:pPr indent="0" lvl="0" marL="0" marR="0" rtl="0" algn="just">
              <a:spcBef>
                <a:spcPts val="600"/>
              </a:spcBef>
              <a:spcAft>
                <a:spcPts val="0"/>
              </a:spcAft>
              <a:buNone/>
            </a:pPr>
            <a:r>
              <a:rPr b="1" lang="en-US" sz="2000">
                <a:solidFill>
                  <a:schemeClr val="dk1"/>
                </a:solidFill>
                <a:latin typeface="Cambria"/>
                <a:ea typeface="Cambria"/>
                <a:cs typeface="Cambria"/>
                <a:sym typeface="Cambria"/>
              </a:rPr>
              <a:t>- Lượng mưa: </a:t>
            </a:r>
            <a:r>
              <a:rPr lang="en-US" sz="2000">
                <a:solidFill>
                  <a:schemeClr val="dk1"/>
                </a:solidFill>
                <a:latin typeface="Cambria"/>
                <a:ea typeface="Cambria"/>
                <a:cs typeface="Cambria"/>
                <a:sym typeface="Cambria"/>
              </a:rPr>
              <a:t>trung bình trên biển từ 1100 đến 1300 mm/năm.</a:t>
            </a:r>
            <a:endParaRPr/>
          </a:p>
          <a:p>
            <a:pPr indent="0" lvl="0" marL="0" marR="0" rtl="0" algn="just">
              <a:spcBef>
                <a:spcPts val="600"/>
              </a:spcBef>
              <a:spcAft>
                <a:spcPts val="0"/>
              </a:spcAft>
              <a:buNone/>
            </a:pPr>
            <a:r>
              <a:rPr b="1" lang="en-US" sz="2000">
                <a:solidFill>
                  <a:schemeClr val="dk1"/>
                </a:solidFill>
                <a:latin typeface="Cambria"/>
                <a:ea typeface="Cambria"/>
                <a:cs typeface="Cambria"/>
                <a:sym typeface="Cambria"/>
              </a:rPr>
              <a:t>- Gió trên Biển: </a:t>
            </a:r>
            <a:r>
              <a:rPr lang="en-US" sz="2000">
                <a:solidFill>
                  <a:schemeClr val="dk1"/>
                </a:solidFill>
                <a:latin typeface="Cambria"/>
                <a:ea typeface="Cambria"/>
                <a:cs typeface="Cambria"/>
                <a:sym typeface="Cambria"/>
              </a:rPr>
              <a:t>mạnh hơn trên đất liền. Tốc độ trung bình đạt 5 - 6 m/s.</a:t>
            </a:r>
            <a:endParaRPr/>
          </a:p>
          <a:p>
            <a:pPr indent="0" lvl="0" marL="0" marR="0" rtl="0" algn="just">
              <a:spcBef>
                <a:spcPts val="600"/>
              </a:spcBef>
              <a:spcAft>
                <a:spcPts val="0"/>
              </a:spcAft>
              <a:buNone/>
            </a:pPr>
            <a:r>
              <a:rPr b="1" lang="en-US" sz="2000">
                <a:solidFill>
                  <a:schemeClr val="dk1"/>
                </a:solidFill>
                <a:latin typeface="Cambria"/>
                <a:ea typeface="Cambria"/>
                <a:cs typeface="Cambria"/>
                <a:sym typeface="Cambria"/>
              </a:rPr>
              <a:t>- Bão: </a:t>
            </a:r>
            <a:r>
              <a:rPr lang="en-US" sz="2000">
                <a:solidFill>
                  <a:schemeClr val="dk1"/>
                </a:solidFill>
                <a:latin typeface="Cambria"/>
                <a:ea typeface="Cambria"/>
                <a:cs typeface="Cambria"/>
                <a:sym typeface="Cambria"/>
              </a:rPr>
              <a:t>Trung bình mỗi năm có 9 - 10 cơn bão xuất hiện ở Biển Đông.</a:t>
            </a:r>
            <a:endParaRPr/>
          </a:p>
        </p:txBody>
      </p:sp>
      <p:sp>
        <p:nvSpPr>
          <p:cNvPr id="429" name="Google Shape;429;p1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xEl>
                                              <p:pRg end="0" st="0"/>
                                            </p:txEl>
                                          </p:spTgt>
                                        </p:tgtEl>
                                        <p:attrNameLst>
                                          <p:attrName>style.visibility</p:attrName>
                                        </p:attrNameLst>
                                      </p:cBhvr>
                                      <p:to>
                                        <p:strVal val="visible"/>
                                      </p:to>
                                    </p:set>
                                    <p:animEffect filter="fade" transition="in">
                                      <p:cBhvr>
                                        <p:cTn dur="500"/>
                                        <p:tgtEl>
                                          <p:spTgt spid="4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xEl>
                                              <p:pRg end="1" st="1"/>
                                            </p:txEl>
                                          </p:spTgt>
                                        </p:tgtEl>
                                        <p:attrNameLst>
                                          <p:attrName>style.visibility</p:attrName>
                                        </p:attrNameLst>
                                      </p:cBhvr>
                                      <p:to>
                                        <p:strVal val="visible"/>
                                      </p:to>
                                    </p:set>
                                    <p:animEffect filter="fade" transition="in">
                                      <p:cBhvr>
                                        <p:cTn dur="500"/>
                                        <p:tgtEl>
                                          <p:spTgt spid="4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xEl>
                                              <p:pRg end="2" st="2"/>
                                            </p:txEl>
                                          </p:spTgt>
                                        </p:tgtEl>
                                        <p:attrNameLst>
                                          <p:attrName>style.visibility</p:attrName>
                                        </p:attrNameLst>
                                      </p:cBhvr>
                                      <p:to>
                                        <p:strVal val="visible"/>
                                      </p:to>
                                    </p:set>
                                    <p:animEffect filter="fade" transition="in">
                                      <p:cBhvr>
                                        <p:cTn dur="500"/>
                                        <p:tgtEl>
                                          <p:spTgt spid="42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xEl>
                                              <p:pRg end="3" st="3"/>
                                            </p:txEl>
                                          </p:spTgt>
                                        </p:tgtEl>
                                        <p:attrNameLst>
                                          <p:attrName>style.visibility</p:attrName>
                                        </p:attrNameLst>
                                      </p:cBhvr>
                                      <p:to>
                                        <p:strVal val="visible"/>
                                      </p:to>
                                    </p:set>
                                    <p:animEffect filter="fade" transition="in">
                                      <p:cBhvr>
                                        <p:cTn dur="500"/>
                                        <p:tgtEl>
                                          <p:spTgt spid="42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1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35" name="Google Shape;435;p1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36" name="Google Shape;436;p1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37" name="Google Shape;437;p1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38" name="Google Shape;438;p1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39" name="Google Shape;439;p1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440" name="Google Shape;440;p1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41" name="Google Shape;441;p1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42" name="Google Shape;442;p1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3" name="Google Shape;443;p1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444" name="Google Shape;444;p1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5" name="Google Shape;445;p1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6" name="Google Shape;446;p1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47" name="Google Shape;447;p15"/>
          <p:cNvSpPr/>
          <p:nvPr/>
        </p:nvSpPr>
        <p:spPr>
          <a:xfrm>
            <a:off x="1523999" y="1981200"/>
            <a:ext cx="3657601" cy="163121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FF0000"/>
                </a:solidFill>
                <a:latin typeface="Cambria"/>
                <a:ea typeface="Cambria"/>
                <a:cs typeface="Cambria"/>
                <a:sym typeface="Cambria"/>
              </a:rPr>
              <a:t>Quan sát các hình ảnh, xác định hướng chảy của dòng biển trong vùng biển nước ta. Nguyên nhân nào tạo nên hướng chảy của các dòng biển.</a:t>
            </a:r>
            <a:endParaRPr/>
          </a:p>
        </p:txBody>
      </p:sp>
      <p:sp>
        <p:nvSpPr>
          <p:cNvPr id="448" name="Google Shape;448;p1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pic>
        <p:nvPicPr>
          <p:cNvPr id="449" name="Google Shape;449;p15"/>
          <p:cNvPicPr preferRelativeResize="0"/>
          <p:nvPr/>
        </p:nvPicPr>
        <p:blipFill rotWithShape="1">
          <a:blip r:embed="rId6">
            <a:alphaModFix/>
          </a:blip>
          <a:srcRect b="0" l="0" r="0" t="0"/>
          <a:stretch/>
        </p:blipFill>
        <p:spPr>
          <a:xfrm>
            <a:off x="286339" y="2209800"/>
            <a:ext cx="1167904" cy="1227080"/>
          </a:xfrm>
          <a:prstGeom prst="rect">
            <a:avLst/>
          </a:prstGeom>
          <a:noFill/>
          <a:ln>
            <a:noFill/>
          </a:ln>
          <a:effectLst>
            <a:reflection blurRad="0" dir="5400000" dist="5000" endA="0" endPos="30000" kx="0" rotWithShape="0" algn="bl" stA="30000" stPos="0" sy="-100000" ky="0"/>
          </a:effectLst>
        </p:spPr>
      </p:pic>
      <p:grpSp>
        <p:nvGrpSpPr>
          <p:cNvPr id="450" name="Google Shape;450;p15"/>
          <p:cNvGrpSpPr/>
          <p:nvPr/>
        </p:nvGrpSpPr>
        <p:grpSpPr>
          <a:xfrm>
            <a:off x="191254" y="4412282"/>
            <a:ext cx="1391102" cy="1378918"/>
            <a:chOff x="328593" y="3185409"/>
            <a:chExt cx="1311567" cy="1538991"/>
          </a:xfrm>
        </p:grpSpPr>
        <p:pic>
          <p:nvPicPr>
            <p:cNvPr id="451" name="Google Shape;451;p15"/>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52" name="Google Shape;452;p15"/>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453" name="Google Shape;453;p15"/>
          <p:cNvSpPr/>
          <p:nvPr/>
        </p:nvSpPr>
        <p:spPr>
          <a:xfrm>
            <a:off x="1523998" y="3886200"/>
            <a:ext cx="3657601" cy="2554545"/>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Cambria"/>
                <a:ea typeface="Cambria"/>
                <a:cs typeface="Cambria"/>
                <a:sym typeface="Cambria"/>
              </a:rPr>
              <a:t>- Hướng chảy của dòng biển ven bờ ở nước ta thay đổi theo mùa:</a:t>
            </a:r>
            <a:endParaRPr/>
          </a:p>
          <a:p>
            <a:pPr indent="0" lvl="0" marL="0" marR="0" rtl="0" algn="just">
              <a:spcBef>
                <a:spcPts val="0"/>
              </a:spcBef>
              <a:spcAft>
                <a:spcPts val="0"/>
              </a:spcAft>
              <a:buNone/>
            </a:pPr>
            <a:r>
              <a:rPr lang="en-US" sz="2000">
                <a:solidFill>
                  <a:schemeClr val="dk1"/>
                </a:solidFill>
                <a:latin typeface="Cambria"/>
                <a:ea typeface="Cambria"/>
                <a:cs typeface="Cambria"/>
                <a:sym typeface="Cambria"/>
              </a:rPr>
              <a:t>+ Mùa đông, dòng biển có hướng: đông bắc - tây nam.</a:t>
            </a:r>
            <a:endParaRPr/>
          </a:p>
          <a:p>
            <a:pPr indent="0" lvl="0" marL="0" marR="0" rtl="0" algn="just">
              <a:spcBef>
                <a:spcPts val="0"/>
              </a:spcBef>
              <a:spcAft>
                <a:spcPts val="0"/>
              </a:spcAft>
              <a:buNone/>
            </a:pPr>
            <a:r>
              <a:rPr lang="en-US" sz="2000">
                <a:solidFill>
                  <a:schemeClr val="dk1"/>
                </a:solidFill>
                <a:latin typeface="Cambria"/>
                <a:ea typeface="Cambria"/>
                <a:cs typeface="Cambria"/>
                <a:sym typeface="Cambria"/>
              </a:rPr>
              <a:t>+ Mùa hạ, dòng biển chảy theo hướng tây nam - đông bắc.</a:t>
            </a:r>
            <a:endParaRPr/>
          </a:p>
          <a:p>
            <a:pPr indent="0" lvl="0" marL="0" marR="0" rtl="0" algn="just">
              <a:spcBef>
                <a:spcPts val="0"/>
              </a:spcBef>
              <a:spcAft>
                <a:spcPts val="0"/>
              </a:spcAft>
              <a:buNone/>
            </a:pPr>
            <a:r>
              <a:rPr lang="en-US" sz="2000">
                <a:solidFill>
                  <a:schemeClr val="dk1"/>
                </a:solidFill>
                <a:latin typeface="Cambria"/>
                <a:ea typeface="Cambria"/>
                <a:cs typeface="Cambria"/>
                <a:sym typeface="Cambria"/>
              </a:rPr>
              <a:t>- Nguyên nhân: do hoạt động của gió mùa.</a:t>
            </a:r>
            <a:endParaRPr/>
          </a:p>
        </p:txBody>
      </p:sp>
      <p:sp>
        <p:nvSpPr>
          <p:cNvPr id="454" name="Google Shape;454;p15"/>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c. Đặc điểm hải văn</a:t>
            </a:r>
            <a:endParaRPr b="1" sz="2400">
              <a:solidFill>
                <a:srgbClr val="CC0000"/>
              </a:solidFill>
              <a:latin typeface="Times New Roman"/>
              <a:ea typeface="Times New Roman"/>
              <a:cs typeface="Times New Roman"/>
              <a:sym typeface="Times New Roman"/>
            </a:endParaRPr>
          </a:p>
        </p:txBody>
      </p:sp>
      <p:sp>
        <p:nvSpPr>
          <p:cNvPr id="455" name="Google Shape;455;p15"/>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Dòng chảy trên biển</a:t>
            </a:r>
            <a:endParaRPr sz="1800">
              <a:solidFill>
                <a:schemeClr val="dk1"/>
              </a:solidFill>
              <a:latin typeface="Cambria"/>
              <a:ea typeface="Cambria"/>
              <a:cs typeface="Cambria"/>
              <a:sym typeface="Cambria"/>
            </a:endParaRPr>
          </a:p>
        </p:txBody>
      </p:sp>
      <p:pic>
        <p:nvPicPr>
          <p:cNvPr id="456" name="Google Shape;456;p15"/>
          <p:cNvPicPr preferRelativeResize="0"/>
          <p:nvPr/>
        </p:nvPicPr>
        <p:blipFill rotWithShape="1">
          <a:blip r:embed="rId9">
            <a:alphaModFix/>
          </a:blip>
          <a:srcRect b="0" l="0" r="0" t="0"/>
          <a:stretch/>
        </p:blipFill>
        <p:spPr>
          <a:xfrm>
            <a:off x="5304148" y="1295399"/>
            <a:ext cx="3535052" cy="2613791"/>
          </a:xfrm>
          <a:prstGeom prst="rect">
            <a:avLst/>
          </a:prstGeom>
          <a:noFill/>
          <a:ln cap="flat" cmpd="sng" w="9525">
            <a:solidFill>
              <a:srgbClr val="FF0000"/>
            </a:solidFill>
            <a:prstDash val="solid"/>
            <a:miter lim="800000"/>
            <a:headEnd len="sm" w="sm" type="none"/>
            <a:tailEnd len="sm" w="sm" type="none"/>
          </a:ln>
        </p:spPr>
      </p:pic>
      <p:pic>
        <p:nvPicPr>
          <p:cNvPr id="457" name="Google Shape;457;p15"/>
          <p:cNvPicPr preferRelativeResize="0"/>
          <p:nvPr/>
        </p:nvPicPr>
        <p:blipFill rotWithShape="1">
          <a:blip r:embed="rId10">
            <a:alphaModFix/>
          </a:blip>
          <a:srcRect b="0" l="0" r="0" t="0"/>
          <a:stretch/>
        </p:blipFill>
        <p:spPr>
          <a:xfrm>
            <a:off x="5304147" y="4038600"/>
            <a:ext cx="3535053" cy="2221468"/>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par>
                                <p:cTn fill="hold" nodeType="with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5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0" st="0"/>
                                            </p:txEl>
                                          </p:spTgt>
                                        </p:tgtEl>
                                        <p:attrNameLst>
                                          <p:attrName>style.visibility</p:attrName>
                                        </p:attrNameLst>
                                      </p:cBhvr>
                                      <p:to>
                                        <p:strVal val="visible"/>
                                      </p:to>
                                    </p:set>
                                    <p:animEffect filter="fade" transition="in">
                                      <p:cBhvr>
                                        <p:cTn dur="500"/>
                                        <p:tgtEl>
                                          <p:spTgt spid="4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1" st="1"/>
                                            </p:txEl>
                                          </p:spTgt>
                                        </p:tgtEl>
                                        <p:attrNameLst>
                                          <p:attrName>style.visibility</p:attrName>
                                        </p:attrNameLst>
                                      </p:cBhvr>
                                      <p:to>
                                        <p:strVal val="visible"/>
                                      </p:to>
                                    </p:set>
                                    <p:animEffect filter="fade" transition="in">
                                      <p:cBhvr>
                                        <p:cTn dur="500"/>
                                        <p:tgtEl>
                                          <p:spTgt spid="4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2" st="2"/>
                                            </p:txEl>
                                          </p:spTgt>
                                        </p:tgtEl>
                                        <p:attrNameLst>
                                          <p:attrName>style.visibility</p:attrName>
                                        </p:attrNameLst>
                                      </p:cBhvr>
                                      <p:to>
                                        <p:strVal val="visible"/>
                                      </p:to>
                                    </p:set>
                                    <p:animEffect filter="fade" transition="in">
                                      <p:cBhvr>
                                        <p:cTn dur="500"/>
                                        <p:tgtEl>
                                          <p:spTgt spid="4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xEl>
                                              <p:pRg end="3" st="3"/>
                                            </p:txEl>
                                          </p:spTgt>
                                        </p:tgtEl>
                                        <p:attrNameLst>
                                          <p:attrName>style.visibility</p:attrName>
                                        </p:attrNameLst>
                                      </p:cBhvr>
                                      <p:to>
                                        <p:strVal val="visible"/>
                                      </p:to>
                                    </p:set>
                                    <p:animEffect filter="fade" transition="in">
                                      <p:cBhvr>
                                        <p:cTn dur="500"/>
                                        <p:tgtEl>
                                          <p:spTgt spid="45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63" name="Google Shape;463;p1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64" name="Google Shape;464;p1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65" name="Google Shape;465;p1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66" name="Google Shape;466;p1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67" name="Google Shape;467;p1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468" name="Google Shape;468;p1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69" name="Google Shape;469;p1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70" name="Google Shape;470;p1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71" name="Google Shape;471;p1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472" name="Google Shape;472;p1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73" name="Google Shape;473;p1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74" name="Google Shape;474;p1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75" name="Google Shape;475;p16"/>
          <p:cNvSpPr/>
          <p:nvPr/>
        </p:nvSpPr>
        <p:spPr>
          <a:xfrm>
            <a:off x="1523999" y="1981200"/>
            <a:ext cx="3657601" cy="163121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FF0000"/>
                </a:solidFill>
                <a:latin typeface="Cambria"/>
                <a:ea typeface="Cambria"/>
                <a:cs typeface="Cambria"/>
                <a:sym typeface="Cambria"/>
              </a:rPr>
              <a:t>Quan sát các hình ảnh và kênh chữ SGK, cho biết nhiệt độ và độ muối của nước biển là bao nhiêu? Nhiệt độ và độ muối của nước biển thay đổi như thế nào?</a:t>
            </a:r>
            <a:endParaRPr/>
          </a:p>
        </p:txBody>
      </p:sp>
      <p:sp>
        <p:nvSpPr>
          <p:cNvPr id="476" name="Google Shape;476;p16"/>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pic>
        <p:nvPicPr>
          <p:cNvPr id="477" name="Google Shape;477;p16"/>
          <p:cNvPicPr preferRelativeResize="0"/>
          <p:nvPr/>
        </p:nvPicPr>
        <p:blipFill rotWithShape="1">
          <a:blip r:embed="rId6">
            <a:alphaModFix/>
          </a:blip>
          <a:srcRect b="0" l="0" r="0" t="0"/>
          <a:stretch/>
        </p:blipFill>
        <p:spPr>
          <a:xfrm>
            <a:off x="286339" y="2209800"/>
            <a:ext cx="1167904" cy="1227080"/>
          </a:xfrm>
          <a:prstGeom prst="rect">
            <a:avLst/>
          </a:prstGeom>
          <a:noFill/>
          <a:ln>
            <a:noFill/>
          </a:ln>
          <a:effectLst>
            <a:reflection blurRad="0" dir="5400000" dist="5000" endA="0" endPos="30000" kx="0" rotWithShape="0" algn="bl" stA="30000" stPos="0" sy="-100000" ky="0"/>
          </a:effectLst>
        </p:spPr>
      </p:pic>
      <p:grpSp>
        <p:nvGrpSpPr>
          <p:cNvPr id="478" name="Google Shape;478;p16"/>
          <p:cNvGrpSpPr/>
          <p:nvPr/>
        </p:nvGrpSpPr>
        <p:grpSpPr>
          <a:xfrm>
            <a:off x="191254" y="4488482"/>
            <a:ext cx="1391102" cy="1378918"/>
            <a:chOff x="328593" y="3185409"/>
            <a:chExt cx="1311567" cy="1538991"/>
          </a:xfrm>
        </p:grpSpPr>
        <p:pic>
          <p:nvPicPr>
            <p:cNvPr id="479" name="Google Shape;479;p16"/>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480" name="Google Shape;480;p16"/>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481" name="Google Shape;481;p16"/>
          <p:cNvSpPr/>
          <p:nvPr/>
        </p:nvSpPr>
        <p:spPr>
          <a:xfrm>
            <a:off x="1523998" y="3886200"/>
            <a:ext cx="3657601" cy="2554545"/>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Cambria"/>
                <a:ea typeface="Cambria"/>
                <a:cs typeface="Cambria"/>
                <a:sym typeface="Cambria"/>
              </a:rPr>
              <a:t>- Nhiệt độ nước biển trung bình trên 23°C, có xu hướng tăng dần từ Bắc vào Nam và từ ven bờ ra ngoài khơi.</a:t>
            </a:r>
            <a:endParaRPr/>
          </a:p>
          <a:p>
            <a:pPr indent="0" lvl="0" marL="0" marR="0" rtl="0" algn="just">
              <a:spcBef>
                <a:spcPts val="0"/>
              </a:spcBef>
              <a:spcAft>
                <a:spcPts val="0"/>
              </a:spcAft>
              <a:buNone/>
            </a:pPr>
            <a:r>
              <a:rPr lang="en-US" sz="2000">
                <a:solidFill>
                  <a:schemeClr val="dk1"/>
                </a:solidFill>
                <a:latin typeface="Cambria"/>
                <a:ea typeface="Cambria"/>
                <a:cs typeface="Cambria"/>
                <a:sym typeface="Cambria"/>
              </a:rPr>
              <a:t>- Độ muối bình quân của Biển Đông là 30 - 33%</a:t>
            </a:r>
            <a:r>
              <a:rPr baseline="-25000" lang="en-US" sz="2000">
                <a:solidFill>
                  <a:schemeClr val="dk1"/>
                </a:solidFill>
                <a:latin typeface="Cambria"/>
                <a:ea typeface="Cambria"/>
                <a:cs typeface="Cambria"/>
                <a:sym typeface="Cambria"/>
              </a:rPr>
              <a:t>0</a:t>
            </a:r>
            <a:r>
              <a:rPr lang="en-US" sz="2000">
                <a:solidFill>
                  <a:schemeClr val="dk1"/>
                </a:solidFill>
                <a:latin typeface="Cambria"/>
                <a:ea typeface="Cambria"/>
                <a:cs typeface="Cambria"/>
                <a:sym typeface="Cambria"/>
              </a:rPr>
              <a:t>; thay đổi theo khu vực, theo mùa và theo độ sâu.</a:t>
            </a:r>
            <a:endParaRPr/>
          </a:p>
        </p:txBody>
      </p:sp>
      <p:sp>
        <p:nvSpPr>
          <p:cNvPr id="482" name="Google Shape;482;p16"/>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c. Đặc điểm hải văn</a:t>
            </a:r>
            <a:endParaRPr b="1" sz="2400">
              <a:solidFill>
                <a:srgbClr val="CC0000"/>
              </a:solidFill>
              <a:latin typeface="Times New Roman"/>
              <a:ea typeface="Times New Roman"/>
              <a:cs typeface="Times New Roman"/>
              <a:sym typeface="Times New Roman"/>
            </a:endParaRPr>
          </a:p>
        </p:txBody>
      </p:sp>
      <p:sp>
        <p:nvSpPr>
          <p:cNvPr id="483" name="Google Shape;483;p16"/>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Sản xuất muối trên biển</a:t>
            </a:r>
            <a:endParaRPr sz="1800">
              <a:solidFill>
                <a:schemeClr val="dk1"/>
              </a:solidFill>
              <a:latin typeface="Cambria"/>
              <a:ea typeface="Cambria"/>
              <a:cs typeface="Cambria"/>
              <a:sym typeface="Cambria"/>
            </a:endParaRPr>
          </a:p>
        </p:txBody>
      </p:sp>
      <p:pic>
        <p:nvPicPr>
          <p:cNvPr id="484" name="Google Shape;484;p16"/>
          <p:cNvPicPr preferRelativeResize="0"/>
          <p:nvPr/>
        </p:nvPicPr>
        <p:blipFill rotWithShape="1">
          <a:blip r:embed="rId9">
            <a:alphaModFix/>
          </a:blip>
          <a:srcRect b="0" l="0" r="0" t="0"/>
          <a:stretch/>
        </p:blipFill>
        <p:spPr>
          <a:xfrm>
            <a:off x="5376461" y="4092476"/>
            <a:ext cx="3419877" cy="2066369"/>
          </a:xfrm>
          <a:prstGeom prst="rect">
            <a:avLst/>
          </a:prstGeom>
          <a:noFill/>
          <a:ln cap="flat" cmpd="sng" w="9525">
            <a:solidFill>
              <a:srgbClr val="FF0000"/>
            </a:solidFill>
            <a:prstDash val="solid"/>
            <a:miter lim="800000"/>
            <a:headEnd len="sm" w="sm" type="none"/>
            <a:tailEnd len="sm" w="sm" type="none"/>
          </a:ln>
        </p:spPr>
      </p:pic>
      <p:pic>
        <p:nvPicPr>
          <p:cNvPr id="485" name="Google Shape;485;p16"/>
          <p:cNvPicPr preferRelativeResize="0"/>
          <p:nvPr/>
        </p:nvPicPr>
        <p:blipFill rotWithShape="1">
          <a:blip r:embed="rId10">
            <a:alphaModFix/>
          </a:blip>
          <a:srcRect b="0" l="0" r="0" t="0"/>
          <a:stretch/>
        </p:blipFill>
        <p:spPr>
          <a:xfrm>
            <a:off x="5376461" y="1292953"/>
            <a:ext cx="3419877" cy="2212248"/>
          </a:xfrm>
          <a:prstGeom prst="rect">
            <a:avLst/>
          </a:prstGeom>
          <a:noFill/>
          <a:ln cap="flat" cmpd="sng" w="9525">
            <a:solidFill>
              <a:srgbClr val="FF0000"/>
            </a:solidFill>
            <a:prstDash val="solid"/>
            <a:miter lim="800000"/>
            <a:headEnd len="sm" w="sm" type="none"/>
            <a:tailEnd len="sm" w="sm" type="none"/>
          </a:ln>
        </p:spPr>
      </p:pic>
      <p:sp>
        <p:nvSpPr>
          <p:cNvPr id="486" name="Google Shape;486;p16"/>
          <p:cNvSpPr txBox="1"/>
          <p:nvPr/>
        </p:nvSpPr>
        <p:spPr>
          <a:xfrm>
            <a:off x="5562600" y="3505200"/>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Bình minh trên biển</a:t>
            </a:r>
            <a:endParaRPr sz="18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xEl>
                                              <p:pRg end="0" st="0"/>
                                            </p:txEl>
                                          </p:spTgt>
                                        </p:tgtEl>
                                        <p:attrNameLst>
                                          <p:attrName>style.visibility</p:attrName>
                                        </p:attrNameLst>
                                      </p:cBhvr>
                                      <p:to>
                                        <p:strVal val="visible"/>
                                      </p:to>
                                    </p:set>
                                    <p:animEffect filter="fade" transition="in">
                                      <p:cBhvr>
                                        <p:cTn dur="500"/>
                                        <p:tgtEl>
                                          <p:spTgt spid="4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xEl>
                                              <p:pRg end="1" st="1"/>
                                            </p:txEl>
                                          </p:spTgt>
                                        </p:tgtEl>
                                        <p:attrNameLst>
                                          <p:attrName>style.visibility</p:attrName>
                                        </p:attrNameLst>
                                      </p:cBhvr>
                                      <p:to>
                                        <p:strVal val="visible"/>
                                      </p:to>
                                    </p:set>
                                    <p:animEffect filter="fade" transition="in">
                                      <p:cBhvr>
                                        <p:cTn dur="500"/>
                                        <p:tgtEl>
                                          <p:spTgt spid="48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1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92" name="Google Shape;492;p1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493" name="Google Shape;493;p1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94" name="Google Shape;494;p1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495" name="Google Shape;495;p1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96" name="Google Shape;496;p1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497" name="Google Shape;497;p1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498" name="Google Shape;498;p1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499" name="Google Shape;499;p1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0" name="Google Shape;500;p17"/>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501" name="Google Shape;501;p1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02" name="Google Shape;502;p1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3" name="Google Shape;503;p1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04" name="Google Shape;504;p17"/>
          <p:cNvSpPr/>
          <p:nvPr/>
        </p:nvSpPr>
        <p:spPr>
          <a:xfrm>
            <a:off x="1523999" y="2057400"/>
            <a:ext cx="3657601" cy="106182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Quan sát các hình ảnh và kênh chữ SGK, nêu đặc điểm chế độ triều của nước ta.</a:t>
            </a:r>
            <a:endParaRPr/>
          </a:p>
        </p:txBody>
      </p:sp>
      <p:sp>
        <p:nvSpPr>
          <p:cNvPr id="505" name="Google Shape;505;p17"/>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pic>
        <p:nvPicPr>
          <p:cNvPr id="506" name="Google Shape;506;p17"/>
          <p:cNvPicPr preferRelativeResize="0"/>
          <p:nvPr/>
        </p:nvPicPr>
        <p:blipFill rotWithShape="1">
          <a:blip r:embed="rId6">
            <a:alphaModFix/>
          </a:blip>
          <a:srcRect b="0" l="0" r="0" t="0"/>
          <a:stretch/>
        </p:blipFill>
        <p:spPr>
          <a:xfrm>
            <a:off x="286339" y="1981200"/>
            <a:ext cx="1167904" cy="1227080"/>
          </a:xfrm>
          <a:prstGeom prst="rect">
            <a:avLst/>
          </a:prstGeom>
          <a:noFill/>
          <a:ln>
            <a:noFill/>
          </a:ln>
          <a:effectLst>
            <a:reflection blurRad="0" dir="5400000" dist="5000" endA="0" endPos="30000" kx="0" rotWithShape="0" algn="bl" stA="30000" stPos="0" sy="-100000" ky="0"/>
          </a:effectLst>
        </p:spPr>
      </p:pic>
      <p:grpSp>
        <p:nvGrpSpPr>
          <p:cNvPr id="507" name="Google Shape;507;p17"/>
          <p:cNvGrpSpPr/>
          <p:nvPr/>
        </p:nvGrpSpPr>
        <p:grpSpPr>
          <a:xfrm>
            <a:off x="191254" y="4183682"/>
            <a:ext cx="1391102" cy="1378918"/>
            <a:chOff x="328593" y="3185409"/>
            <a:chExt cx="1311567" cy="1538991"/>
          </a:xfrm>
        </p:grpSpPr>
        <p:pic>
          <p:nvPicPr>
            <p:cNvPr id="508" name="Google Shape;508;p17"/>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509" name="Google Shape;509;p17"/>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510" name="Google Shape;510;p17"/>
          <p:cNvSpPr/>
          <p:nvPr/>
        </p:nvSpPr>
        <p:spPr>
          <a:xfrm>
            <a:off x="1523998" y="3429000"/>
            <a:ext cx="3657601" cy="3000821"/>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100">
                <a:solidFill>
                  <a:schemeClr val="dk1"/>
                </a:solidFill>
                <a:latin typeface="Cambria"/>
                <a:ea typeface="Cambria"/>
                <a:cs typeface="Cambria"/>
                <a:sym typeface="Cambria"/>
              </a:rPr>
              <a:t>Vùng biển ven bờ nước ta có nhiều chế độ thuỷ triều khác nhau:</a:t>
            </a:r>
            <a:endParaRPr/>
          </a:p>
          <a:p>
            <a:pPr indent="0" lvl="0" marL="0" marR="0" rtl="0" algn="just">
              <a:spcBef>
                <a:spcPts val="0"/>
              </a:spcBef>
              <a:spcAft>
                <a:spcPts val="0"/>
              </a:spcAft>
              <a:buNone/>
            </a:pPr>
            <a:r>
              <a:rPr lang="en-US" sz="2100">
                <a:solidFill>
                  <a:schemeClr val="dk1"/>
                </a:solidFill>
                <a:latin typeface="Cambria"/>
                <a:ea typeface="Cambria"/>
                <a:cs typeface="Cambria"/>
                <a:sym typeface="Cambria"/>
              </a:rPr>
              <a:t>- Ở khu vực phía bắc, chế độ nhật triều được coi là điển hình nhất.</a:t>
            </a:r>
            <a:endParaRPr/>
          </a:p>
          <a:p>
            <a:pPr indent="0" lvl="0" marL="0" marR="0" rtl="0" algn="just">
              <a:spcBef>
                <a:spcPts val="0"/>
              </a:spcBef>
              <a:spcAft>
                <a:spcPts val="0"/>
              </a:spcAft>
              <a:buNone/>
            </a:pPr>
            <a:r>
              <a:rPr lang="en-US" sz="2100">
                <a:solidFill>
                  <a:schemeClr val="dk1"/>
                </a:solidFill>
                <a:latin typeface="Cambria"/>
                <a:ea typeface="Cambria"/>
                <a:cs typeface="Cambria"/>
                <a:sym typeface="Cambria"/>
              </a:rPr>
              <a:t>- Ở khu vực phía nam, chế độ bán nhật triều xen kẽ với chế độ nhật triều.</a:t>
            </a:r>
            <a:endParaRPr/>
          </a:p>
        </p:txBody>
      </p:sp>
      <p:sp>
        <p:nvSpPr>
          <p:cNvPr id="511" name="Google Shape;511;p17"/>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c. Đặc điểm hải văn</a:t>
            </a:r>
            <a:endParaRPr b="1" sz="2400">
              <a:solidFill>
                <a:srgbClr val="CC0000"/>
              </a:solidFill>
              <a:latin typeface="Times New Roman"/>
              <a:ea typeface="Times New Roman"/>
              <a:cs typeface="Times New Roman"/>
              <a:sym typeface="Times New Roman"/>
            </a:endParaRPr>
          </a:p>
        </p:txBody>
      </p:sp>
      <p:sp>
        <p:nvSpPr>
          <p:cNvPr id="512" name="Google Shape;512;p17"/>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Bán nhật triều ở Nha Trang</a:t>
            </a:r>
            <a:endParaRPr sz="1800">
              <a:solidFill>
                <a:schemeClr val="dk1"/>
              </a:solidFill>
              <a:latin typeface="Cambria"/>
              <a:ea typeface="Cambria"/>
              <a:cs typeface="Cambria"/>
              <a:sym typeface="Cambria"/>
            </a:endParaRPr>
          </a:p>
        </p:txBody>
      </p:sp>
      <p:sp>
        <p:nvSpPr>
          <p:cNvPr id="513" name="Google Shape;513;p17"/>
          <p:cNvSpPr txBox="1"/>
          <p:nvPr/>
        </p:nvSpPr>
        <p:spPr>
          <a:xfrm>
            <a:off x="5304147" y="3593068"/>
            <a:ext cx="366364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Nhật triều trên cửa sông Bạch Đằng</a:t>
            </a:r>
            <a:endParaRPr sz="1800">
              <a:solidFill>
                <a:schemeClr val="dk1"/>
              </a:solidFill>
              <a:latin typeface="Cambria"/>
              <a:ea typeface="Cambria"/>
              <a:cs typeface="Cambria"/>
              <a:sym typeface="Cambria"/>
            </a:endParaRPr>
          </a:p>
        </p:txBody>
      </p:sp>
      <p:pic>
        <p:nvPicPr>
          <p:cNvPr id="514" name="Google Shape;514;p17"/>
          <p:cNvPicPr preferRelativeResize="0"/>
          <p:nvPr/>
        </p:nvPicPr>
        <p:blipFill rotWithShape="1">
          <a:blip r:embed="rId9">
            <a:alphaModFix/>
          </a:blip>
          <a:srcRect b="0" l="0" r="0" t="0"/>
          <a:stretch/>
        </p:blipFill>
        <p:spPr>
          <a:xfrm>
            <a:off x="5311075" y="1299019"/>
            <a:ext cx="3528125" cy="2294049"/>
          </a:xfrm>
          <a:prstGeom prst="rect">
            <a:avLst/>
          </a:prstGeom>
          <a:noFill/>
          <a:ln cap="flat" cmpd="sng" w="9525">
            <a:solidFill>
              <a:srgbClr val="FF0000"/>
            </a:solidFill>
            <a:prstDash val="solid"/>
            <a:miter lim="800000"/>
            <a:headEnd len="sm" w="sm" type="none"/>
            <a:tailEnd len="sm" w="sm" type="none"/>
          </a:ln>
        </p:spPr>
      </p:pic>
      <p:pic>
        <p:nvPicPr>
          <p:cNvPr id="515" name="Google Shape;515;p17"/>
          <p:cNvPicPr preferRelativeResize="0"/>
          <p:nvPr/>
        </p:nvPicPr>
        <p:blipFill rotWithShape="1">
          <a:blip r:embed="rId10">
            <a:alphaModFix/>
          </a:blip>
          <a:srcRect b="0" l="0" r="0" t="0"/>
          <a:stretch/>
        </p:blipFill>
        <p:spPr>
          <a:xfrm>
            <a:off x="5311074" y="4114800"/>
            <a:ext cx="3528125" cy="2145268"/>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500"/>
                                        <p:tgtEl>
                                          <p:spTgt spid="513"/>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par>
                                <p:cTn fill="hold" nodeType="with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xEl>
                                              <p:pRg end="0" st="0"/>
                                            </p:txEl>
                                          </p:spTgt>
                                        </p:tgtEl>
                                        <p:attrNameLst>
                                          <p:attrName>style.visibility</p:attrName>
                                        </p:attrNameLst>
                                      </p:cBhvr>
                                      <p:to>
                                        <p:strVal val="visible"/>
                                      </p:to>
                                    </p:set>
                                    <p:animEffect filter="fade" transition="in">
                                      <p:cBhvr>
                                        <p:cTn dur="500"/>
                                        <p:tgtEl>
                                          <p:spTgt spid="5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xEl>
                                              <p:pRg end="1" st="1"/>
                                            </p:txEl>
                                          </p:spTgt>
                                        </p:tgtEl>
                                        <p:attrNameLst>
                                          <p:attrName>style.visibility</p:attrName>
                                        </p:attrNameLst>
                                      </p:cBhvr>
                                      <p:to>
                                        <p:strVal val="visible"/>
                                      </p:to>
                                    </p:set>
                                    <p:animEffect filter="fade" transition="in">
                                      <p:cBhvr>
                                        <p:cTn dur="500"/>
                                        <p:tgtEl>
                                          <p:spTgt spid="5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xEl>
                                              <p:pRg end="2" st="2"/>
                                            </p:txEl>
                                          </p:spTgt>
                                        </p:tgtEl>
                                        <p:attrNameLst>
                                          <p:attrName>style.visibility</p:attrName>
                                        </p:attrNameLst>
                                      </p:cBhvr>
                                      <p:to>
                                        <p:strVal val="visible"/>
                                      </p:to>
                                    </p:set>
                                    <p:animEffect filter="fade" transition="in">
                                      <p:cBhvr>
                                        <p:cTn dur="500"/>
                                        <p:tgtEl>
                                          <p:spTgt spid="5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1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21" name="Google Shape;521;p1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22" name="Google Shape;522;p1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23" name="Google Shape;523;p1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24" name="Google Shape;524;p1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5" name="Google Shape;525;p1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526" name="Google Shape;526;p1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27" name="Google Shape;527;p1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28" name="Google Shape;528;p1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29" name="Google Shape;529;p1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1</a:t>
            </a:r>
            <a:endParaRPr/>
          </a:p>
        </p:txBody>
      </p:sp>
      <p:sp>
        <p:nvSpPr>
          <p:cNvPr id="530" name="Google Shape;530;p1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31" name="Google Shape;531;p1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32" name="Google Shape;532;p1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33" name="Google Shape;533;p18"/>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c. Đặc điểm hải văn</a:t>
            </a:r>
            <a:endParaRPr b="1" sz="2400">
              <a:solidFill>
                <a:srgbClr val="CC0000"/>
              </a:solidFill>
              <a:latin typeface="Times New Roman"/>
              <a:ea typeface="Times New Roman"/>
              <a:cs typeface="Times New Roman"/>
              <a:sym typeface="Times New Roman"/>
            </a:endParaRPr>
          </a:p>
        </p:txBody>
      </p:sp>
      <p:pic>
        <p:nvPicPr>
          <p:cNvPr descr="http://thumbs.dreamstime.com/z/%E6%9C%89%E7%99%BD%E8%89%B2%E6%B3%A1%E5%BD%B1%E7%9A%84thinking%E6%95%99%E6%8E%88-36777654.jpg" id="534" name="Google Shape;534;p18"/>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535" name="Google Shape;535;p18"/>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536" name="Google Shape;536;p18"/>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537" name="Google Shape;537;p18"/>
          <p:cNvSpPr/>
          <p:nvPr/>
        </p:nvSpPr>
        <p:spPr>
          <a:xfrm>
            <a:off x="528786" y="2706975"/>
            <a:ext cx="6710214" cy="216982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mbria"/>
                <a:ea typeface="Cambria"/>
                <a:cs typeface="Cambria"/>
                <a:sym typeface="Cambria"/>
              </a:rPr>
              <a:t>- Dòng biển: </a:t>
            </a:r>
            <a:r>
              <a:rPr lang="en-US" sz="2400">
                <a:solidFill>
                  <a:schemeClr val="dk1"/>
                </a:solidFill>
                <a:latin typeface="Cambria"/>
                <a:ea typeface="Cambria"/>
                <a:cs typeface="Cambria"/>
                <a:sym typeface="Cambria"/>
              </a:rPr>
              <a:t>dòng biển lạnh theo gió mùa đông và dòng biển nóng theo gió mùa hạ.</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 Nhiệt độ nước biển trung bình:</a:t>
            </a:r>
            <a:r>
              <a:rPr lang="en-US" sz="2400">
                <a:solidFill>
                  <a:schemeClr val="dk1"/>
                </a:solidFill>
                <a:latin typeface="Cambria"/>
                <a:ea typeface="Cambria"/>
                <a:cs typeface="Cambria"/>
                <a:sym typeface="Cambria"/>
              </a:rPr>
              <a:t> trên 23°C.</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Độ muối bình quân: </a:t>
            </a:r>
            <a:r>
              <a:rPr lang="en-US" sz="2400">
                <a:solidFill>
                  <a:schemeClr val="dk1"/>
                </a:solidFill>
                <a:latin typeface="Cambria"/>
                <a:ea typeface="Cambria"/>
                <a:cs typeface="Cambria"/>
                <a:sym typeface="Cambria"/>
              </a:rPr>
              <a:t>là 30 - 33%</a:t>
            </a:r>
            <a:r>
              <a:rPr baseline="-25000" lang="en-US" sz="2400">
                <a:solidFill>
                  <a:schemeClr val="dk1"/>
                </a:solidFill>
                <a:latin typeface="Cambria"/>
                <a:ea typeface="Cambria"/>
                <a:cs typeface="Cambria"/>
                <a:sym typeface="Cambria"/>
              </a:rPr>
              <a:t>0</a:t>
            </a:r>
            <a:r>
              <a:rPr lang="en-US" sz="2400">
                <a:solidFill>
                  <a:schemeClr val="dk1"/>
                </a:solidFill>
                <a:latin typeface="Cambria"/>
                <a:ea typeface="Cambria"/>
                <a:cs typeface="Cambria"/>
                <a:sym typeface="Cambria"/>
              </a:rPr>
              <a:t>.</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Chế độ thủy triều: </a:t>
            </a:r>
            <a:r>
              <a:rPr lang="en-US" sz="2400">
                <a:solidFill>
                  <a:schemeClr val="dk1"/>
                </a:solidFill>
                <a:latin typeface="Cambria"/>
                <a:ea typeface="Cambria"/>
                <a:cs typeface="Cambria"/>
                <a:sym typeface="Cambria"/>
              </a:rPr>
              <a:t>nhật triểu và bán nhật triều.</a:t>
            </a:r>
            <a:endParaRPr/>
          </a:p>
        </p:txBody>
      </p:sp>
      <p:sp>
        <p:nvSpPr>
          <p:cNvPr id="538" name="Google Shape;538;p18"/>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ĐẶC ĐIỂM TỰ NHIÊN VÙNG BIỂN ĐẢO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xEl>
                                              <p:pRg end="0" st="0"/>
                                            </p:txEl>
                                          </p:spTgt>
                                        </p:tgtEl>
                                        <p:attrNameLst>
                                          <p:attrName>style.visibility</p:attrName>
                                        </p:attrNameLst>
                                      </p:cBhvr>
                                      <p:to>
                                        <p:strVal val="visible"/>
                                      </p:to>
                                    </p:set>
                                    <p:animEffect filter="fade" transition="in">
                                      <p:cBhvr>
                                        <p:cTn dur="500"/>
                                        <p:tgtEl>
                                          <p:spTgt spid="5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xEl>
                                              <p:pRg end="1" st="1"/>
                                            </p:txEl>
                                          </p:spTgt>
                                        </p:tgtEl>
                                        <p:attrNameLst>
                                          <p:attrName>style.visibility</p:attrName>
                                        </p:attrNameLst>
                                      </p:cBhvr>
                                      <p:to>
                                        <p:strVal val="visible"/>
                                      </p:to>
                                    </p:set>
                                    <p:animEffect filter="fade" transition="in">
                                      <p:cBhvr>
                                        <p:cTn dur="500"/>
                                        <p:tgtEl>
                                          <p:spTgt spid="5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xEl>
                                              <p:pRg end="2" st="2"/>
                                            </p:txEl>
                                          </p:spTgt>
                                        </p:tgtEl>
                                        <p:attrNameLst>
                                          <p:attrName>style.visibility</p:attrName>
                                        </p:attrNameLst>
                                      </p:cBhvr>
                                      <p:to>
                                        <p:strVal val="visible"/>
                                      </p:to>
                                    </p:set>
                                    <p:animEffect filter="fade" transition="in">
                                      <p:cBhvr>
                                        <p:cTn dur="500"/>
                                        <p:tgtEl>
                                          <p:spTgt spid="5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7">
                                            <p:txEl>
                                              <p:pRg end="3" st="3"/>
                                            </p:txEl>
                                          </p:spTgt>
                                        </p:tgtEl>
                                        <p:attrNameLst>
                                          <p:attrName>style.visibility</p:attrName>
                                        </p:attrNameLst>
                                      </p:cBhvr>
                                      <p:to>
                                        <p:strVal val="visible"/>
                                      </p:to>
                                    </p:set>
                                    <p:animEffect filter="fade" transition="in">
                                      <p:cBhvr>
                                        <p:cTn dur="500"/>
                                        <p:tgtEl>
                                          <p:spTgt spid="53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1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44" name="Google Shape;544;p1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45" name="Google Shape;545;p1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46" name="Google Shape;546;p1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47" name="Google Shape;547;p1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48" name="Google Shape;548;p1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549" name="Google Shape;549;p1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50" name="Google Shape;550;p1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51" name="Google Shape;551;p1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2" name="Google Shape;552;p19"/>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553" name="Google Shape;553;p1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54" name="Google Shape;554;p1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5" name="Google Shape;555;p1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56" name="Google Shape;556;p19"/>
          <p:cNvSpPr/>
          <p:nvPr/>
        </p:nvSpPr>
        <p:spPr>
          <a:xfrm>
            <a:off x="1523999" y="1828800"/>
            <a:ext cx="3657601" cy="1446550"/>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Quan sát các hình ảnh và kênh chữ SGK, cho biết môi trường biển là gì? Bao gồm những yếu tố nào? Cho ví dụ.</a:t>
            </a:r>
            <a:endParaRPr i="1" sz="2200">
              <a:solidFill>
                <a:srgbClr val="FF0000"/>
              </a:solidFill>
              <a:latin typeface="Cambria"/>
              <a:ea typeface="Cambria"/>
              <a:cs typeface="Cambria"/>
              <a:sym typeface="Cambria"/>
            </a:endParaRPr>
          </a:p>
        </p:txBody>
      </p:sp>
      <p:sp>
        <p:nvSpPr>
          <p:cNvPr id="557" name="Google Shape;557;p1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pic>
        <p:nvPicPr>
          <p:cNvPr id="558" name="Google Shape;558;p19"/>
          <p:cNvPicPr preferRelativeResize="0"/>
          <p:nvPr/>
        </p:nvPicPr>
        <p:blipFill rotWithShape="1">
          <a:blip r:embed="rId6">
            <a:alphaModFix/>
          </a:blip>
          <a:srcRect b="0" l="0" r="0" t="0"/>
          <a:stretch/>
        </p:blipFill>
        <p:spPr>
          <a:xfrm>
            <a:off x="286339" y="1905000"/>
            <a:ext cx="1167904" cy="1227080"/>
          </a:xfrm>
          <a:prstGeom prst="rect">
            <a:avLst/>
          </a:prstGeom>
          <a:noFill/>
          <a:ln>
            <a:noFill/>
          </a:ln>
          <a:effectLst>
            <a:reflection blurRad="0" dir="5400000" dist="5000" endA="0" endPos="30000" kx="0" rotWithShape="0" algn="bl" stA="30000" stPos="0" sy="-100000" ky="0"/>
          </a:effectLst>
        </p:spPr>
      </p:pic>
      <p:grpSp>
        <p:nvGrpSpPr>
          <p:cNvPr id="559" name="Google Shape;559;p19"/>
          <p:cNvGrpSpPr/>
          <p:nvPr/>
        </p:nvGrpSpPr>
        <p:grpSpPr>
          <a:xfrm>
            <a:off x="191254" y="4259882"/>
            <a:ext cx="1391102" cy="1378918"/>
            <a:chOff x="328593" y="3185409"/>
            <a:chExt cx="1311567" cy="1538991"/>
          </a:xfrm>
        </p:grpSpPr>
        <p:pic>
          <p:nvPicPr>
            <p:cNvPr id="560" name="Google Shape;560;p19"/>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561" name="Google Shape;561;p19"/>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562" name="Google Shape;562;p19"/>
          <p:cNvSpPr/>
          <p:nvPr/>
        </p:nvSpPr>
        <p:spPr>
          <a:xfrm>
            <a:off x="1523998" y="3413879"/>
            <a:ext cx="3657601" cy="3139321"/>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Cambria"/>
                <a:ea typeface="Cambria"/>
                <a:cs typeface="Cambria"/>
                <a:sym typeface="Cambria"/>
              </a:rPr>
              <a:t>- Môi trường biển là một bộ phận quan trọng trong môi trường sống của chúng ta. </a:t>
            </a:r>
            <a:endParaRPr sz="2200">
              <a:solidFill>
                <a:schemeClr val="dk1"/>
              </a:solidFill>
              <a:latin typeface="Cambria"/>
              <a:ea typeface="Cambria"/>
              <a:cs typeface="Cambria"/>
              <a:sym typeface="Cambria"/>
            </a:endParaRPr>
          </a:p>
          <a:p>
            <a:pPr indent="0" lvl="0" marL="0" marR="0" rtl="0" algn="just">
              <a:spcBef>
                <a:spcPts val="0"/>
              </a:spcBef>
              <a:spcAft>
                <a:spcPts val="0"/>
              </a:spcAft>
              <a:buNone/>
            </a:pPr>
            <a:r>
              <a:rPr lang="en-US" sz="2200">
                <a:solidFill>
                  <a:schemeClr val="dk1"/>
                </a:solidFill>
                <a:latin typeface="Cambria"/>
                <a:ea typeface="Cambria"/>
                <a:cs typeface="Cambria"/>
                <a:sym typeface="Cambria"/>
              </a:rPr>
              <a:t>- Môi trường biển ở nước ta bao gồm: các yếu tố tự nhiên (ví dụ đa dạng sinh học biển) và các yếu tố vật chất nhân tạo (ví dụ giàn khoan dầu khí).</a:t>
            </a:r>
            <a:endParaRPr/>
          </a:p>
        </p:txBody>
      </p:sp>
      <p:sp>
        <p:nvSpPr>
          <p:cNvPr id="563" name="Google Shape;563;p19"/>
          <p:cNvSpPr txBox="1"/>
          <p:nvPr/>
        </p:nvSpPr>
        <p:spPr>
          <a:xfrm>
            <a:off x="452586" y="1295399"/>
            <a:ext cx="4729013" cy="384721"/>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C0000"/>
                </a:solidFill>
                <a:latin typeface="Times New Roman"/>
                <a:ea typeface="Times New Roman"/>
                <a:cs typeface="Times New Roman"/>
                <a:sym typeface="Times New Roman"/>
              </a:rPr>
              <a:t>a. Đặc điêm môi trường biển đảo Việt Nam</a:t>
            </a:r>
            <a:endParaRPr b="1" sz="1900">
              <a:solidFill>
                <a:srgbClr val="CC0000"/>
              </a:solidFill>
              <a:latin typeface="Times New Roman"/>
              <a:ea typeface="Times New Roman"/>
              <a:cs typeface="Times New Roman"/>
              <a:sym typeface="Times New Roman"/>
            </a:endParaRPr>
          </a:p>
        </p:txBody>
      </p:sp>
      <p:pic>
        <p:nvPicPr>
          <p:cNvPr id="564" name="Google Shape;564;p19"/>
          <p:cNvPicPr preferRelativeResize="0"/>
          <p:nvPr/>
        </p:nvPicPr>
        <p:blipFill rotWithShape="1">
          <a:blip r:embed="rId9">
            <a:alphaModFix/>
          </a:blip>
          <a:srcRect b="0" l="0" r="0" t="0"/>
          <a:stretch/>
        </p:blipFill>
        <p:spPr>
          <a:xfrm>
            <a:off x="5311075" y="1295399"/>
            <a:ext cx="3528125" cy="2209801"/>
          </a:xfrm>
          <a:prstGeom prst="rect">
            <a:avLst/>
          </a:prstGeom>
          <a:noFill/>
          <a:ln cap="flat" cmpd="sng" w="9525">
            <a:solidFill>
              <a:srgbClr val="FF0000"/>
            </a:solidFill>
            <a:prstDash val="solid"/>
            <a:miter lim="800000"/>
            <a:headEnd len="sm" w="sm" type="none"/>
            <a:tailEnd len="sm" w="sm" type="none"/>
          </a:ln>
        </p:spPr>
      </p:pic>
      <p:pic>
        <p:nvPicPr>
          <p:cNvPr id="565" name="Google Shape;565;p19"/>
          <p:cNvPicPr preferRelativeResize="0"/>
          <p:nvPr/>
        </p:nvPicPr>
        <p:blipFill rotWithShape="1">
          <a:blip r:embed="rId10">
            <a:alphaModFix/>
          </a:blip>
          <a:srcRect b="0" l="0" r="0" t="0"/>
          <a:stretch/>
        </p:blipFill>
        <p:spPr>
          <a:xfrm>
            <a:off x="5348064" y="4038600"/>
            <a:ext cx="3491135" cy="2221468"/>
          </a:xfrm>
          <a:prstGeom prst="rect">
            <a:avLst/>
          </a:prstGeom>
          <a:noFill/>
          <a:ln cap="flat" cmpd="sng" w="9525">
            <a:solidFill>
              <a:srgbClr val="FF0000"/>
            </a:solidFill>
            <a:prstDash val="solid"/>
            <a:miter lim="800000"/>
            <a:headEnd len="sm" w="sm" type="none"/>
            <a:tailEnd len="sm" w="sm" type="none"/>
          </a:ln>
        </p:spPr>
      </p:pic>
      <p:sp>
        <p:nvSpPr>
          <p:cNvPr id="566" name="Google Shape;566;p19"/>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Giàn khoan dầu khí</a:t>
            </a:r>
            <a:endParaRPr sz="1800">
              <a:solidFill>
                <a:schemeClr val="dk1"/>
              </a:solidFill>
              <a:latin typeface="Cambria"/>
              <a:ea typeface="Cambria"/>
              <a:cs typeface="Cambria"/>
              <a:sym typeface="Cambria"/>
            </a:endParaRPr>
          </a:p>
        </p:txBody>
      </p:sp>
      <p:sp>
        <p:nvSpPr>
          <p:cNvPr id="567" name="Google Shape;567;p19"/>
          <p:cNvSpPr txBox="1"/>
          <p:nvPr/>
        </p:nvSpPr>
        <p:spPr>
          <a:xfrm>
            <a:off x="5562600" y="3505200"/>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Đa dạng sinh học biển</a:t>
            </a:r>
            <a:endParaRPr sz="18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500"/>
                                        <p:tgtEl>
                                          <p:spTgt spid="5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500"/>
                                        <p:tgtEl>
                                          <p:spTgt spid="5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par>
                                <p:cTn fill="hold" nodeType="with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500"/>
                                        <p:tgtEl>
                                          <p:spTgt spid="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0" st="0"/>
                                            </p:txEl>
                                          </p:spTgt>
                                        </p:tgtEl>
                                        <p:attrNameLst>
                                          <p:attrName>style.visibility</p:attrName>
                                        </p:attrNameLst>
                                      </p:cBhvr>
                                      <p:to>
                                        <p:strVal val="visible"/>
                                      </p:to>
                                    </p:set>
                                    <p:animEffect filter="fade" transition="in">
                                      <p:cBhvr>
                                        <p:cTn dur="500"/>
                                        <p:tgtEl>
                                          <p:spTgt spid="5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xEl>
                                              <p:pRg end="1" st="1"/>
                                            </p:txEl>
                                          </p:spTgt>
                                        </p:tgtEl>
                                        <p:attrNameLst>
                                          <p:attrName>style.visibility</p:attrName>
                                        </p:attrNameLst>
                                      </p:cBhvr>
                                      <p:to>
                                        <p:strVal val="visible"/>
                                      </p:to>
                                    </p:set>
                                    <p:animEffect filter="fade" transition="in">
                                      <p:cBhvr>
                                        <p:cTn dur="500"/>
                                        <p:tgtEl>
                                          <p:spTgt spid="56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
          <p:cNvSpPr txBox="1"/>
          <p:nvPr>
            <p:ph type="title"/>
          </p:nvPr>
        </p:nvSpPr>
        <p:spPr>
          <a:xfrm>
            <a:off x="457200" y="-76200"/>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FF0000"/>
              </a:buClr>
              <a:buSzPts val="4400"/>
              <a:buFont typeface="Cambria"/>
              <a:buNone/>
            </a:pPr>
            <a:r>
              <a:rPr b="1" lang="en-US">
                <a:solidFill>
                  <a:srgbClr val="FF0000"/>
                </a:solidFill>
                <a:latin typeface="Cambria"/>
                <a:ea typeface="Cambria"/>
                <a:cs typeface="Cambria"/>
                <a:sym typeface="Cambria"/>
              </a:rPr>
              <a:t>KHỞI ĐỘNG</a:t>
            </a:r>
            <a:endParaRPr/>
          </a:p>
        </p:txBody>
      </p:sp>
      <p:sp>
        <p:nvSpPr>
          <p:cNvPr id="98" name="Google Shape;98;p2"/>
          <p:cNvSpPr txBox="1"/>
          <p:nvPr>
            <p:ph idx="1" type="body"/>
          </p:nvPr>
        </p:nvSpPr>
        <p:spPr>
          <a:xfrm>
            <a:off x="228600" y="685800"/>
            <a:ext cx="8915400" cy="9144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ctr">
              <a:spcBef>
                <a:spcPts val="0"/>
              </a:spcBef>
              <a:spcAft>
                <a:spcPts val="0"/>
              </a:spcAft>
              <a:buClr>
                <a:schemeClr val="dk1"/>
              </a:buClr>
              <a:buSzPct val="100000"/>
              <a:buNone/>
            </a:pPr>
            <a:r>
              <a:t/>
            </a:r>
            <a:endParaRPr b="1" sz="4400">
              <a:solidFill>
                <a:srgbClr val="0D30DD"/>
              </a:solidFill>
              <a:latin typeface="Cambria"/>
              <a:ea typeface="Cambria"/>
              <a:cs typeface="Cambria"/>
              <a:sym typeface="Cambria"/>
            </a:endParaRPr>
          </a:p>
          <a:p>
            <a:pPr indent="0" lvl="0" marL="0" rtl="0" algn="ctr">
              <a:spcBef>
                <a:spcPts val="638"/>
              </a:spcBef>
              <a:spcAft>
                <a:spcPts val="0"/>
              </a:spcAft>
              <a:buClr>
                <a:srgbClr val="0D30DD"/>
              </a:buClr>
              <a:buSzPct val="100000"/>
              <a:buNone/>
            </a:pPr>
            <a:r>
              <a:rPr b="1" lang="en-US" sz="5800">
                <a:solidFill>
                  <a:srgbClr val="0D30DD"/>
                </a:solidFill>
                <a:latin typeface="Cambria"/>
                <a:ea typeface="Cambria"/>
                <a:cs typeface="Cambria"/>
                <a:sym typeface="Cambria"/>
              </a:rPr>
              <a:t>TRÒ CHƠI XEM HÌNH ĐOÁN TÊN BÃI BIỂN</a:t>
            </a:r>
            <a:endParaRPr/>
          </a:p>
        </p:txBody>
      </p:sp>
      <p:pic>
        <p:nvPicPr>
          <p:cNvPr id="99" name="Google Shape;99;p2"/>
          <p:cNvPicPr preferRelativeResize="0"/>
          <p:nvPr/>
        </p:nvPicPr>
        <p:blipFill rotWithShape="1">
          <a:blip r:embed="rId3">
            <a:alphaModFix/>
          </a:blip>
          <a:srcRect b="0" l="0" r="0" t="0"/>
          <a:stretch/>
        </p:blipFill>
        <p:spPr>
          <a:xfrm>
            <a:off x="609600" y="0"/>
            <a:ext cx="2118233" cy="931863"/>
          </a:xfrm>
          <a:prstGeom prst="rect">
            <a:avLst/>
          </a:prstGeom>
          <a:noFill/>
          <a:ln>
            <a:noFill/>
          </a:ln>
        </p:spPr>
      </p:pic>
      <p:sp>
        <p:nvSpPr>
          <p:cNvPr id="100" name="Google Shape;100;p2"/>
          <p:cNvSpPr txBox="1"/>
          <p:nvPr/>
        </p:nvSpPr>
        <p:spPr>
          <a:xfrm>
            <a:off x="228600"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1. Nha Trang</a:t>
            </a:r>
            <a:endParaRPr b="1" i="0" sz="2400" u="none" cap="none" strike="noStrike">
              <a:solidFill>
                <a:schemeClr val="dk1"/>
              </a:solidFill>
              <a:latin typeface="Cambria"/>
              <a:ea typeface="Cambria"/>
              <a:cs typeface="Cambria"/>
              <a:sym typeface="Cambria"/>
            </a:endParaRPr>
          </a:p>
        </p:txBody>
      </p:sp>
      <p:sp>
        <p:nvSpPr>
          <p:cNvPr id="101" name="Google Shape;101;p2"/>
          <p:cNvSpPr txBox="1"/>
          <p:nvPr/>
        </p:nvSpPr>
        <p:spPr>
          <a:xfrm>
            <a:off x="335216" y="63246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4. Phú Quốc</a:t>
            </a:r>
            <a:endParaRPr b="1" i="0" sz="2400" u="none" cap="none" strike="noStrike">
              <a:solidFill>
                <a:schemeClr val="dk1"/>
              </a:solidFill>
              <a:latin typeface="Cambria"/>
              <a:ea typeface="Cambria"/>
              <a:cs typeface="Cambria"/>
              <a:sym typeface="Cambria"/>
            </a:endParaRPr>
          </a:p>
        </p:txBody>
      </p:sp>
      <p:sp>
        <p:nvSpPr>
          <p:cNvPr id="102" name="Google Shape;102;p2"/>
          <p:cNvSpPr txBox="1"/>
          <p:nvPr/>
        </p:nvSpPr>
        <p:spPr>
          <a:xfrm>
            <a:off x="3200400"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2. Vũng Tàu </a:t>
            </a:r>
            <a:endParaRPr/>
          </a:p>
        </p:txBody>
      </p:sp>
      <p:sp>
        <p:nvSpPr>
          <p:cNvPr id="103" name="Google Shape;103;p2"/>
          <p:cNvSpPr txBox="1"/>
          <p:nvPr/>
        </p:nvSpPr>
        <p:spPr>
          <a:xfrm>
            <a:off x="6105525" y="3810000"/>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3. Vịnh Hạ Long </a:t>
            </a:r>
            <a:endParaRPr/>
          </a:p>
        </p:txBody>
      </p:sp>
      <p:sp>
        <p:nvSpPr>
          <p:cNvPr id="104" name="Google Shape;104;p2"/>
          <p:cNvSpPr txBox="1"/>
          <p:nvPr/>
        </p:nvSpPr>
        <p:spPr>
          <a:xfrm>
            <a:off x="3200400" y="6324599"/>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5. Đà Nẵng </a:t>
            </a:r>
            <a:endParaRPr/>
          </a:p>
        </p:txBody>
      </p:sp>
      <p:sp>
        <p:nvSpPr>
          <p:cNvPr id="105" name="Google Shape;105;p2"/>
          <p:cNvSpPr txBox="1"/>
          <p:nvPr/>
        </p:nvSpPr>
        <p:spPr>
          <a:xfrm>
            <a:off x="6134100" y="6324598"/>
            <a:ext cx="25908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Cambria"/>
                <a:ea typeface="Cambria"/>
                <a:cs typeface="Cambria"/>
                <a:sym typeface="Cambria"/>
              </a:rPr>
              <a:t>6. Phan Thiết</a:t>
            </a:r>
            <a:endParaRPr b="1" i="0" sz="2400" u="none" cap="none" strike="noStrike">
              <a:solidFill>
                <a:schemeClr val="dk1"/>
              </a:solidFill>
              <a:latin typeface="Cambria"/>
              <a:ea typeface="Cambria"/>
              <a:cs typeface="Cambria"/>
              <a:sym typeface="Cambria"/>
            </a:endParaRPr>
          </a:p>
        </p:txBody>
      </p:sp>
      <p:pic>
        <p:nvPicPr>
          <p:cNvPr id="106" name="Google Shape;106;p2"/>
          <p:cNvPicPr preferRelativeResize="0"/>
          <p:nvPr/>
        </p:nvPicPr>
        <p:blipFill rotWithShape="1">
          <a:blip r:embed="rId4">
            <a:alphaModFix/>
          </a:blip>
          <a:srcRect b="0" l="0" r="0" t="0"/>
          <a:stretch/>
        </p:blipFill>
        <p:spPr>
          <a:xfrm>
            <a:off x="284352" y="1889760"/>
            <a:ext cx="2641664" cy="1844040"/>
          </a:xfrm>
          <a:prstGeom prst="rect">
            <a:avLst/>
          </a:prstGeom>
          <a:noFill/>
          <a:ln cap="flat" cmpd="sng" w="9525">
            <a:solidFill>
              <a:srgbClr val="FF0000"/>
            </a:solidFill>
            <a:prstDash val="solid"/>
            <a:miter lim="800000"/>
            <a:headEnd len="sm" w="sm" type="none"/>
            <a:tailEnd len="sm" w="sm" type="none"/>
          </a:ln>
        </p:spPr>
      </p:pic>
      <p:pic>
        <p:nvPicPr>
          <p:cNvPr id="107" name="Google Shape;107;p2"/>
          <p:cNvPicPr preferRelativeResize="0"/>
          <p:nvPr/>
        </p:nvPicPr>
        <p:blipFill rotWithShape="1">
          <a:blip r:embed="rId5">
            <a:alphaModFix/>
          </a:blip>
          <a:srcRect b="0" l="0" r="0" t="0"/>
          <a:stretch/>
        </p:blipFill>
        <p:spPr>
          <a:xfrm>
            <a:off x="3200400" y="1889760"/>
            <a:ext cx="2667000" cy="1844040"/>
          </a:xfrm>
          <a:prstGeom prst="rect">
            <a:avLst/>
          </a:prstGeom>
          <a:noFill/>
          <a:ln cap="flat" cmpd="sng" w="9525">
            <a:solidFill>
              <a:srgbClr val="FF0000"/>
            </a:solidFill>
            <a:prstDash val="solid"/>
            <a:miter lim="800000"/>
            <a:headEnd len="sm" w="sm" type="none"/>
            <a:tailEnd len="sm" w="sm" type="none"/>
          </a:ln>
        </p:spPr>
      </p:pic>
      <p:pic>
        <p:nvPicPr>
          <p:cNvPr id="108" name="Google Shape;108;p2"/>
          <p:cNvPicPr preferRelativeResize="0"/>
          <p:nvPr/>
        </p:nvPicPr>
        <p:blipFill rotWithShape="1">
          <a:blip r:embed="rId6">
            <a:alphaModFix/>
          </a:blip>
          <a:srcRect b="0" l="0" r="0" t="0"/>
          <a:stretch/>
        </p:blipFill>
        <p:spPr>
          <a:xfrm>
            <a:off x="6144260" y="1889760"/>
            <a:ext cx="2694940" cy="1844040"/>
          </a:xfrm>
          <a:prstGeom prst="rect">
            <a:avLst/>
          </a:prstGeom>
          <a:noFill/>
          <a:ln cap="flat" cmpd="sng" w="9525">
            <a:solidFill>
              <a:srgbClr val="FF0000"/>
            </a:solidFill>
            <a:prstDash val="solid"/>
            <a:miter lim="800000"/>
            <a:headEnd len="sm" w="sm" type="none"/>
            <a:tailEnd len="sm" w="sm" type="none"/>
          </a:ln>
        </p:spPr>
      </p:pic>
      <p:pic>
        <p:nvPicPr>
          <p:cNvPr id="109" name="Google Shape;109;p2"/>
          <p:cNvPicPr preferRelativeResize="0"/>
          <p:nvPr/>
        </p:nvPicPr>
        <p:blipFill rotWithShape="1">
          <a:blip r:embed="rId7">
            <a:alphaModFix/>
          </a:blip>
          <a:srcRect b="0" l="0" r="0" t="0"/>
          <a:stretch/>
        </p:blipFill>
        <p:spPr>
          <a:xfrm>
            <a:off x="287400" y="4419600"/>
            <a:ext cx="2638616" cy="1889758"/>
          </a:xfrm>
          <a:prstGeom prst="rect">
            <a:avLst/>
          </a:prstGeom>
          <a:noFill/>
          <a:ln cap="flat" cmpd="sng" w="9525">
            <a:solidFill>
              <a:srgbClr val="FF0000"/>
            </a:solidFill>
            <a:prstDash val="solid"/>
            <a:miter lim="800000"/>
            <a:headEnd len="sm" w="sm" type="none"/>
            <a:tailEnd len="sm" w="sm" type="none"/>
          </a:ln>
        </p:spPr>
      </p:pic>
      <p:pic>
        <p:nvPicPr>
          <p:cNvPr id="110" name="Google Shape;110;p2"/>
          <p:cNvPicPr preferRelativeResize="0"/>
          <p:nvPr/>
        </p:nvPicPr>
        <p:blipFill rotWithShape="1">
          <a:blip r:embed="rId8">
            <a:alphaModFix/>
          </a:blip>
          <a:srcRect b="0" l="0" r="0" t="0"/>
          <a:stretch/>
        </p:blipFill>
        <p:spPr>
          <a:xfrm>
            <a:off x="3200400" y="4419600"/>
            <a:ext cx="2667000" cy="1889758"/>
          </a:xfrm>
          <a:prstGeom prst="rect">
            <a:avLst/>
          </a:prstGeom>
          <a:noFill/>
          <a:ln cap="flat" cmpd="sng" w="9525">
            <a:solidFill>
              <a:srgbClr val="FF0000"/>
            </a:solidFill>
            <a:prstDash val="solid"/>
            <a:miter lim="800000"/>
            <a:headEnd len="sm" w="sm" type="none"/>
            <a:tailEnd len="sm" w="sm" type="none"/>
          </a:ln>
        </p:spPr>
      </p:pic>
      <p:pic>
        <p:nvPicPr>
          <p:cNvPr id="111" name="Google Shape;111;p2"/>
          <p:cNvPicPr preferRelativeResize="0"/>
          <p:nvPr/>
        </p:nvPicPr>
        <p:blipFill rotWithShape="1">
          <a:blip r:embed="rId9">
            <a:alphaModFix/>
          </a:blip>
          <a:srcRect b="0" l="0" r="0" t="0"/>
          <a:stretch/>
        </p:blipFill>
        <p:spPr>
          <a:xfrm>
            <a:off x="6144260" y="4419600"/>
            <a:ext cx="2694940" cy="1889758"/>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5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73" name="Google Shape;573;p2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574" name="Google Shape;574;p2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75" name="Google Shape;575;p2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576" name="Google Shape;576;p2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77" name="Google Shape;577;p2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578" name="Google Shape;578;p2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579" name="Google Shape;579;p2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580" name="Google Shape;580;p2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81" name="Google Shape;581;p20"/>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582" name="Google Shape;582;p2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83" name="Google Shape;583;p2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84" name="Google Shape;584;p2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585" name="Google Shape;585;p20"/>
          <p:cNvSpPr/>
          <p:nvPr/>
        </p:nvSpPr>
        <p:spPr>
          <a:xfrm>
            <a:off x="1523999" y="2016204"/>
            <a:ext cx="3657601" cy="110799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Quan sát các hình ảnh và kênh chữ SGK, nêu đặc điểm môi trường nước biển. </a:t>
            </a:r>
            <a:endParaRPr/>
          </a:p>
        </p:txBody>
      </p:sp>
      <p:sp>
        <p:nvSpPr>
          <p:cNvPr id="586" name="Google Shape;586;p20"/>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pic>
        <p:nvPicPr>
          <p:cNvPr id="587" name="Google Shape;587;p20"/>
          <p:cNvPicPr preferRelativeResize="0"/>
          <p:nvPr/>
        </p:nvPicPr>
        <p:blipFill rotWithShape="1">
          <a:blip r:embed="rId6">
            <a:alphaModFix/>
          </a:blip>
          <a:srcRect b="0" l="0" r="0" t="0"/>
          <a:stretch/>
        </p:blipFill>
        <p:spPr>
          <a:xfrm>
            <a:off x="286339" y="1973320"/>
            <a:ext cx="1167904" cy="1227080"/>
          </a:xfrm>
          <a:prstGeom prst="rect">
            <a:avLst/>
          </a:prstGeom>
          <a:noFill/>
          <a:ln>
            <a:noFill/>
          </a:ln>
          <a:effectLst>
            <a:reflection blurRad="0" dir="5400000" dist="5000" endA="0" endPos="30000" kx="0" rotWithShape="0" algn="bl" stA="30000" stPos="0" sy="-100000" ky="0"/>
          </a:effectLst>
        </p:spPr>
      </p:pic>
      <p:grpSp>
        <p:nvGrpSpPr>
          <p:cNvPr id="588" name="Google Shape;588;p20"/>
          <p:cNvGrpSpPr/>
          <p:nvPr/>
        </p:nvGrpSpPr>
        <p:grpSpPr>
          <a:xfrm>
            <a:off x="191254" y="4201103"/>
            <a:ext cx="1391102" cy="1378918"/>
            <a:chOff x="328593" y="3185409"/>
            <a:chExt cx="1311567" cy="1538991"/>
          </a:xfrm>
        </p:grpSpPr>
        <p:pic>
          <p:nvPicPr>
            <p:cNvPr id="589" name="Google Shape;589;p20"/>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590" name="Google Shape;590;p20"/>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591" name="Google Shape;591;p20"/>
          <p:cNvSpPr/>
          <p:nvPr/>
        </p:nvSpPr>
        <p:spPr>
          <a:xfrm>
            <a:off x="1523998" y="3523833"/>
            <a:ext cx="3657601" cy="2800767"/>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Cambria"/>
                <a:ea typeface="Cambria"/>
                <a:cs typeface="Cambria"/>
                <a:sym typeface="Cambria"/>
              </a:rPr>
              <a:t>- Chất lượng nước biển ven bờ còn khá tốt với hầu hết các chỉ số đặc trưng đều nằm trong giới hạn cho phép.</a:t>
            </a:r>
            <a:endParaRPr/>
          </a:p>
          <a:p>
            <a:pPr indent="0" lvl="0" marL="0" marR="0" rtl="0" algn="just">
              <a:spcBef>
                <a:spcPts val="0"/>
              </a:spcBef>
              <a:spcAft>
                <a:spcPts val="0"/>
              </a:spcAft>
              <a:buNone/>
            </a:pPr>
            <a:r>
              <a:rPr lang="en-US" sz="2200">
                <a:solidFill>
                  <a:schemeClr val="dk1"/>
                </a:solidFill>
                <a:latin typeface="Cambria"/>
                <a:ea typeface="Cambria"/>
                <a:cs typeface="Cambria"/>
                <a:sym typeface="Cambria"/>
              </a:rPr>
              <a:t>- Đối với môi trường nước xa bờ, chất lượng nước biển tương đối ổn định và ít biến động qua các năm.</a:t>
            </a:r>
            <a:endParaRPr/>
          </a:p>
        </p:txBody>
      </p:sp>
      <p:sp>
        <p:nvSpPr>
          <p:cNvPr id="592" name="Google Shape;592;p20"/>
          <p:cNvSpPr txBox="1"/>
          <p:nvPr/>
        </p:nvSpPr>
        <p:spPr>
          <a:xfrm>
            <a:off x="452586" y="1295399"/>
            <a:ext cx="4729013" cy="384721"/>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C0000"/>
                </a:solidFill>
                <a:latin typeface="Times New Roman"/>
                <a:ea typeface="Times New Roman"/>
                <a:cs typeface="Times New Roman"/>
                <a:sym typeface="Times New Roman"/>
              </a:rPr>
              <a:t>a. Đặc điêm môi trường biển đảo Việt Nam</a:t>
            </a:r>
            <a:endParaRPr b="1" sz="1900">
              <a:solidFill>
                <a:srgbClr val="CC0000"/>
              </a:solidFill>
              <a:latin typeface="Times New Roman"/>
              <a:ea typeface="Times New Roman"/>
              <a:cs typeface="Times New Roman"/>
              <a:sym typeface="Times New Roman"/>
            </a:endParaRPr>
          </a:p>
        </p:txBody>
      </p:sp>
      <p:sp>
        <p:nvSpPr>
          <p:cNvPr id="593" name="Google Shape;593;p20"/>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Vùng biển xa bờ</a:t>
            </a:r>
            <a:endParaRPr sz="1800">
              <a:solidFill>
                <a:schemeClr val="dk1"/>
              </a:solidFill>
              <a:latin typeface="Cambria"/>
              <a:ea typeface="Cambria"/>
              <a:cs typeface="Cambria"/>
              <a:sym typeface="Cambria"/>
            </a:endParaRPr>
          </a:p>
        </p:txBody>
      </p:sp>
      <p:sp>
        <p:nvSpPr>
          <p:cNvPr id="594" name="Google Shape;594;p20"/>
          <p:cNvSpPr txBox="1"/>
          <p:nvPr/>
        </p:nvSpPr>
        <p:spPr>
          <a:xfrm>
            <a:off x="5562600" y="3505200"/>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Vùng biển ven bờ</a:t>
            </a:r>
            <a:endParaRPr sz="1800">
              <a:solidFill>
                <a:schemeClr val="dk1"/>
              </a:solidFill>
              <a:latin typeface="Cambria"/>
              <a:ea typeface="Cambria"/>
              <a:cs typeface="Cambria"/>
              <a:sym typeface="Cambria"/>
            </a:endParaRPr>
          </a:p>
        </p:txBody>
      </p:sp>
      <p:pic>
        <p:nvPicPr>
          <p:cNvPr id="595" name="Google Shape;595;p20"/>
          <p:cNvPicPr preferRelativeResize="0"/>
          <p:nvPr/>
        </p:nvPicPr>
        <p:blipFill rotWithShape="1">
          <a:blip r:embed="rId9">
            <a:alphaModFix/>
          </a:blip>
          <a:srcRect b="0" l="0" r="0" t="0"/>
          <a:stretch/>
        </p:blipFill>
        <p:spPr>
          <a:xfrm>
            <a:off x="5334000" y="1281342"/>
            <a:ext cx="3505200" cy="2223857"/>
          </a:xfrm>
          <a:prstGeom prst="rect">
            <a:avLst/>
          </a:prstGeom>
          <a:noFill/>
          <a:ln cap="flat" cmpd="sng" w="9525">
            <a:solidFill>
              <a:srgbClr val="FF0000"/>
            </a:solidFill>
            <a:prstDash val="solid"/>
            <a:miter lim="800000"/>
            <a:headEnd len="sm" w="sm" type="none"/>
            <a:tailEnd len="sm" w="sm" type="none"/>
          </a:ln>
        </p:spPr>
      </p:pic>
      <p:pic>
        <p:nvPicPr>
          <p:cNvPr id="596" name="Google Shape;596;p20"/>
          <p:cNvPicPr preferRelativeResize="0"/>
          <p:nvPr/>
        </p:nvPicPr>
        <p:blipFill rotWithShape="1">
          <a:blip r:embed="rId10">
            <a:alphaModFix/>
          </a:blip>
          <a:srcRect b="0" l="0" r="0" t="0"/>
          <a:stretch/>
        </p:blipFill>
        <p:spPr>
          <a:xfrm>
            <a:off x="5346576" y="4038600"/>
            <a:ext cx="3492623" cy="2221467"/>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par>
                                <p:cTn fill="hold" nodeType="with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par>
                                <p:cTn fill="hold" nodeType="withEffect" presetClass="entr" presetID="10" presetSubtype="0">
                                  <p:stCondLst>
                                    <p:cond delay="0"/>
                                  </p:stCondLst>
                                  <p:childTnLst>
                                    <p:set>
                                      <p:cBhvr>
                                        <p:cTn dur="1" fill="hold">
                                          <p:stCondLst>
                                            <p:cond delay="0"/>
                                          </p:stCondLst>
                                        </p:cTn>
                                        <p:tgtEl>
                                          <p:spTgt spid="596"/>
                                        </p:tgtEl>
                                        <p:attrNameLst>
                                          <p:attrName>style.visibility</p:attrName>
                                        </p:attrNameLst>
                                      </p:cBhvr>
                                      <p:to>
                                        <p:strVal val="visible"/>
                                      </p:to>
                                    </p:set>
                                    <p:animEffect filter="fade" transition="in">
                                      <p:cBhvr>
                                        <p:cTn dur="500"/>
                                        <p:tgtEl>
                                          <p:spTgt spid="596"/>
                                        </p:tgtEl>
                                      </p:cBhvr>
                                    </p:animEffect>
                                  </p:childTnLst>
                                </p:cTn>
                              </p:par>
                              <p:par>
                                <p:cTn fill="hold" nodeType="with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xEl>
                                              <p:pRg end="0" st="0"/>
                                            </p:txEl>
                                          </p:spTgt>
                                        </p:tgtEl>
                                        <p:attrNameLst>
                                          <p:attrName>style.visibility</p:attrName>
                                        </p:attrNameLst>
                                      </p:cBhvr>
                                      <p:to>
                                        <p:strVal val="visible"/>
                                      </p:to>
                                    </p:set>
                                    <p:animEffect filter="fade" transition="in">
                                      <p:cBhvr>
                                        <p:cTn dur="500"/>
                                        <p:tgtEl>
                                          <p:spTgt spid="5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xEl>
                                              <p:pRg end="1" st="1"/>
                                            </p:txEl>
                                          </p:spTgt>
                                        </p:tgtEl>
                                        <p:attrNameLst>
                                          <p:attrName>style.visibility</p:attrName>
                                        </p:attrNameLst>
                                      </p:cBhvr>
                                      <p:to>
                                        <p:strVal val="visible"/>
                                      </p:to>
                                    </p:set>
                                    <p:animEffect filter="fade" transition="in">
                                      <p:cBhvr>
                                        <p:cTn dur="500"/>
                                        <p:tgtEl>
                                          <p:spTgt spid="59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2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02" name="Google Shape;602;p2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603" name="Google Shape;603;p2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04" name="Google Shape;604;p2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605" name="Google Shape;605;p2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06" name="Google Shape;606;p2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607" name="Google Shape;607;p2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08" name="Google Shape;608;p2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609" name="Google Shape;609;p2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0" name="Google Shape;610;p21"/>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611" name="Google Shape;611;p2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2" name="Google Shape;612;p2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3" name="Google Shape;613;p2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14" name="Google Shape;614;p21"/>
          <p:cNvSpPr/>
          <p:nvPr/>
        </p:nvSpPr>
        <p:spPr>
          <a:xfrm>
            <a:off x="1523999" y="1981200"/>
            <a:ext cx="3657601" cy="1015663"/>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000">
                <a:solidFill>
                  <a:srgbClr val="FF0000"/>
                </a:solidFill>
                <a:latin typeface="Cambria"/>
                <a:ea typeface="Cambria"/>
                <a:cs typeface="Cambria"/>
                <a:sym typeface="Cambria"/>
              </a:rPr>
              <a:t>Quan sát các hình ảnh và kênh chữ SGK, nêu đặc điểm môi trường bờ biển, bãi biển. </a:t>
            </a:r>
            <a:endParaRPr/>
          </a:p>
        </p:txBody>
      </p:sp>
      <p:sp>
        <p:nvSpPr>
          <p:cNvPr id="615" name="Google Shape;615;p2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pic>
        <p:nvPicPr>
          <p:cNvPr id="616" name="Google Shape;616;p21"/>
          <p:cNvPicPr preferRelativeResize="0"/>
          <p:nvPr/>
        </p:nvPicPr>
        <p:blipFill rotWithShape="1">
          <a:blip r:embed="rId6">
            <a:alphaModFix/>
          </a:blip>
          <a:srcRect b="0" l="0" r="0" t="0"/>
          <a:stretch/>
        </p:blipFill>
        <p:spPr>
          <a:xfrm>
            <a:off x="286339" y="1905000"/>
            <a:ext cx="1167904" cy="1227080"/>
          </a:xfrm>
          <a:prstGeom prst="rect">
            <a:avLst/>
          </a:prstGeom>
          <a:noFill/>
          <a:ln>
            <a:noFill/>
          </a:ln>
          <a:effectLst>
            <a:reflection blurRad="0" dir="5400000" dist="5000" endA="0" endPos="30000" kx="0" rotWithShape="0" algn="bl" stA="30000" stPos="0" sy="-100000" ky="0"/>
          </a:effectLst>
        </p:spPr>
      </p:pic>
      <p:grpSp>
        <p:nvGrpSpPr>
          <p:cNvPr id="617" name="Google Shape;617;p21"/>
          <p:cNvGrpSpPr/>
          <p:nvPr/>
        </p:nvGrpSpPr>
        <p:grpSpPr>
          <a:xfrm>
            <a:off x="191254" y="4183682"/>
            <a:ext cx="1391102" cy="1378918"/>
            <a:chOff x="328593" y="3185409"/>
            <a:chExt cx="1311567" cy="1538991"/>
          </a:xfrm>
        </p:grpSpPr>
        <p:pic>
          <p:nvPicPr>
            <p:cNvPr id="618" name="Google Shape;618;p21"/>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619" name="Google Shape;619;p21"/>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620" name="Google Shape;620;p21"/>
          <p:cNvSpPr/>
          <p:nvPr/>
        </p:nvSpPr>
        <p:spPr>
          <a:xfrm>
            <a:off x="1523998" y="3253041"/>
            <a:ext cx="3657601" cy="3223959"/>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50">
                <a:solidFill>
                  <a:schemeClr val="dk1"/>
                </a:solidFill>
                <a:latin typeface="Cambria"/>
                <a:ea typeface="Cambria"/>
                <a:cs typeface="Cambria"/>
                <a:sym typeface="Cambria"/>
              </a:rPr>
              <a:t>- Vùng bờ biển nước ta có nhiều dạng địa hình tiêu biểu như: các vịnh cửa sông, các tam giác châu có bãi triều rộng, các bãi cát phẳng, cồn cát, đầm phá,... tạo nên những cảnh quan đẹp và phân hoá đa dạng.</a:t>
            </a:r>
            <a:endParaRPr/>
          </a:p>
          <a:p>
            <a:pPr indent="0" lvl="0" marL="0" marR="0" rtl="0" algn="just">
              <a:spcBef>
                <a:spcPts val="0"/>
              </a:spcBef>
              <a:spcAft>
                <a:spcPts val="0"/>
              </a:spcAft>
              <a:buNone/>
            </a:pPr>
            <a:r>
              <a:rPr lang="en-US" sz="1850">
                <a:solidFill>
                  <a:schemeClr val="dk1"/>
                </a:solidFill>
                <a:latin typeface="Cambria"/>
                <a:ea typeface="Cambria"/>
                <a:cs typeface="Cambria"/>
                <a:sym typeface="Cambria"/>
              </a:rPr>
              <a:t>- Các hệ sinh thái vùng bờ biển cũng rất phong phú, nhất là rừng ngập mặn và hệ sinh thái vùng triều có tính đa dạng sinh học cao.</a:t>
            </a:r>
            <a:endParaRPr/>
          </a:p>
        </p:txBody>
      </p:sp>
      <p:sp>
        <p:nvSpPr>
          <p:cNvPr id="621" name="Google Shape;621;p21"/>
          <p:cNvSpPr txBox="1"/>
          <p:nvPr/>
        </p:nvSpPr>
        <p:spPr>
          <a:xfrm>
            <a:off x="452586" y="1295399"/>
            <a:ext cx="4729013" cy="384721"/>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C0000"/>
                </a:solidFill>
                <a:latin typeface="Times New Roman"/>
                <a:ea typeface="Times New Roman"/>
                <a:cs typeface="Times New Roman"/>
                <a:sym typeface="Times New Roman"/>
              </a:rPr>
              <a:t>a. Đặc điêm môi trường biển đảo Việt Nam</a:t>
            </a:r>
            <a:endParaRPr b="1" sz="1900">
              <a:solidFill>
                <a:srgbClr val="CC0000"/>
              </a:solidFill>
              <a:latin typeface="Times New Roman"/>
              <a:ea typeface="Times New Roman"/>
              <a:cs typeface="Times New Roman"/>
              <a:sym typeface="Times New Roman"/>
            </a:endParaRPr>
          </a:p>
        </p:txBody>
      </p:sp>
      <p:sp>
        <p:nvSpPr>
          <p:cNvPr id="622" name="Google Shape;622;p21"/>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Rừng ngập mặn ở Cà Mau</a:t>
            </a:r>
            <a:endParaRPr/>
          </a:p>
        </p:txBody>
      </p:sp>
      <p:sp>
        <p:nvSpPr>
          <p:cNvPr id="623" name="Google Shape;623;p21"/>
          <p:cNvSpPr txBox="1"/>
          <p:nvPr/>
        </p:nvSpPr>
        <p:spPr>
          <a:xfrm>
            <a:off x="5562600" y="3505200"/>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Cồn cát ở Phan Thiết</a:t>
            </a:r>
            <a:endParaRPr sz="1800">
              <a:solidFill>
                <a:schemeClr val="dk1"/>
              </a:solidFill>
              <a:latin typeface="Cambria"/>
              <a:ea typeface="Cambria"/>
              <a:cs typeface="Cambria"/>
              <a:sym typeface="Cambria"/>
            </a:endParaRPr>
          </a:p>
        </p:txBody>
      </p:sp>
      <p:pic>
        <p:nvPicPr>
          <p:cNvPr id="624" name="Google Shape;624;p21"/>
          <p:cNvPicPr preferRelativeResize="0"/>
          <p:nvPr/>
        </p:nvPicPr>
        <p:blipFill rotWithShape="1">
          <a:blip r:embed="rId9">
            <a:alphaModFix/>
          </a:blip>
          <a:srcRect b="0" l="0" r="0" t="0"/>
          <a:stretch/>
        </p:blipFill>
        <p:spPr>
          <a:xfrm>
            <a:off x="5321432" y="1281512"/>
            <a:ext cx="3517768" cy="2223688"/>
          </a:xfrm>
          <a:prstGeom prst="rect">
            <a:avLst/>
          </a:prstGeom>
          <a:noFill/>
          <a:ln cap="flat" cmpd="sng" w="9525">
            <a:solidFill>
              <a:srgbClr val="FF0000"/>
            </a:solidFill>
            <a:prstDash val="solid"/>
            <a:miter lim="800000"/>
            <a:headEnd len="sm" w="sm" type="none"/>
            <a:tailEnd len="sm" w="sm" type="none"/>
          </a:ln>
        </p:spPr>
      </p:pic>
      <p:pic>
        <p:nvPicPr>
          <p:cNvPr id="625" name="Google Shape;625;p21"/>
          <p:cNvPicPr preferRelativeResize="0"/>
          <p:nvPr/>
        </p:nvPicPr>
        <p:blipFill rotWithShape="1">
          <a:blip r:embed="rId10">
            <a:alphaModFix/>
          </a:blip>
          <a:srcRect b="0" l="0" r="0" t="0"/>
          <a:stretch/>
        </p:blipFill>
        <p:spPr>
          <a:xfrm>
            <a:off x="5321432" y="4104124"/>
            <a:ext cx="3517768" cy="2155943"/>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xEl>
                                              <p:pRg end="0" st="0"/>
                                            </p:txEl>
                                          </p:spTgt>
                                        </p:tgtEl>
                                        <p:attrNameLst>
                                          <p:attrName>style.visibility</p:attrName>
                                        </p:attrNameLst>
                                      </p:cBhvr>
                                      <p:to>
                                        <p:strVal val="visible"/>
                                      </p:to>
                                    </p:set>
                                    <p:animEffect filter="fade" transition="in">
                                      <p:cBhvr>
                                        <p:cTn dur="500"/>
                                        <p:tgtEl>
                                          <p:spTgt spid="6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xEl>
                                              <p:pRg end="1" st="1"/>
                                            </p:txEl>
                                          </p:spTgt>
                                        </p:tgtEl>
                                        <p:attrNameLst>
                                          <p:attrName>style.visibility</p:attrName>
                                        </p:attrNameLst>
                                      </p:cBhvr>
                                      <p:to>
                                        <p:strVal val="visible"/>
                                      </p:to>
                                    </p:set>
                                    <p:animEffect filter="fade" transition="in">
                                      <p:cBhvr>
                                        <p:cTn dur="500"/>
                                        <p:tgtEl>
                                          <p:spTgt spid="62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22"/>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31" name="Google Shape;631;p22"/>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632" name="Google Shape;632;p22"/>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33" name="Google Shape;633;p22"/>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634" name="Google Shape;634;p22"/>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35" name="Google Shape;635;p22"/>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636" name="Google Shape;636;p22"/>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37" name="Google Shape;637;p22"/>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638" name="Google Shape;638;p22"/>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39" name="Google Shape;639;p22"/>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640" name="Google Shape;640;p22"/>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41" name="Google Shape;641;p22"/>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42" name="Google Shape;642;p22"/>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43" name="Google Shape;643;p22"/>
          <p:cNvSpPr/>
          <p:nvPr/>
        </p:nvSpPr>
        <p:spPr>
          <a:xfrm>
            <a:off x="1523999" y="1981200"/>
            <a:ext cx="3657601" cy="110799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200">
                <a:solidFill>
                  <a:srgbClr val="FF0000"/>
                </a:solidFill>
                <a:latin typeface="Cambria"/>
                <a:ea typeface="Cambria"/>
                <a:cs typeface="Cambria"/>
                <a:sym typeface="Cambria"/>
              </a:rPr>
              <a:t>Quan sát các hình ảnh và kênh chữ SGK, nêu đặc điểm môi trường các đảo, cụm đảo.</a:t>
            </a:r>
            <a:endParaRPr i="1" sz="2200">
              <a:solidFill>
                <a:srgbClr val="FF0000"/>
              </a:solidFill>
              <a:latin typeface="Cambria"/>
              <a:ea typeface="Cambria"/>
              <a:cs typeface="Cambria"/>
              <a:sym typeface="Cambria"/>
            </a:endParaRPr>
          </a:p>
        </p:txBody>
      </p:sp>
      <p:sp>
        <p:nvSpPr>
          <p:cNvPr id="644" name="Google Shape;644;p22"/>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pic>
        <p:nvPicPr>
          <p:cNvPr id="645" name="Google Shape;645;p22"/>
          <p:cNvPicPr preferRelativeResize="0"/>
          <p:nvPr/>
        </p:nvPicPr>
        <p:blipFill rotWithShape="1">
          <a:blip r:embed="rId6">
            <a:alphaModFix/>
          </a:blip>
          <a:srcRect b="0" l="0" r="0" t="0"/>
          <a:stretch/>
        </p:blipFill>
        <p:spPr>
          <a:xfrm>
            <a:off x="286339" y="1905000"/>
            <a:ext cx="1167904" cy="1227080"/>
          </a:xfrm>
          <a:prstGeom prst="rect">
            <a:avLst/>
          </a:prstGeom>
          <a:noFill/>
          <a:ln>
            <a:noFill/>
          </a:ln>
          <a:effectLst>
            <a:reflection blurRad="0" dir="5400000" dist="5000" endA="0" endPos="30000" kx="0" rotWithShape="0" algn="bl" stA="30000" stPos="0" sy="-100000" ky="0"/>
          </a:effectLst>
        </p:spPr>
      </p:pic>
      <p:grpSp>
        <p:nvGrpSpPr>
          <p:cNvPr id="646" name="Google Shape;646;p22"/>
          <p:cNvGrpSpPr/>
          <p:nvPr/>
        </p:nvGrpSpPr>
        <p:grpSpPr>
          <a:xfrm>
            <a:off x="191254" y="4259882"/>
            <a:ext cx="1391102" cy="1378918"/>
            <a:chOff x="328593" y="3185409"/>
            <a:chExt cx="1311567" cy="1538991"/>
          </a:xfrm>
        </p:grpSpPr>
        <p:pic>
          <p:nvPicPr>
            <p:cNvPr id="647" name="Google Shape;647;p22"/>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648" name="Google Shape;648;p22"/>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649" name="Google Shape;649;p22"/>
          <p:cNvSpPr/>
          <p:nvPr/>
        </p:nvSpPr>
        <p:spPr>
          <a:xfrm>
            <a:off x="1523998" y="3352800"/>
            <a:ext cx="3657601" cy="3139321"/>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Cambria"/>
                <a:ea typeface="Cambria"/>
                <a:cs typeface="Cambria"/>
                <a:sym typeface="Cambria"/>
              </a:rPr>
              <a:t>- Môi trường trên các đảo chưa bị tác động mạnh, nhiều đảo còn bảo tồn những khu rừng nguyên sinh.</a:t>
            </a:r>
            <a:endParaRPr/>
          </a:p>
          <a:p>
            <a:pPr indent="0" lvl="0" marL="0" marR="0" rtl="0" algn="just">
              <a:spcBef>
                <a:spcPts val="0"/>
              </a:spcBef>
              <a:spcAft>
                <a:spcPts val="0"/>
              </a:spcAft>
              <a:buNone/>
            </a:pPr>
            <a:r>
              <a:rPr lang="en-US" sz="2200">
                <a:solidFill>
                  <a:schemeClr val="dk1"/>
                </a:solidFill>
                <a:latin typeface="Cambria"/>
                <a:ea typeface="Cambria"/>
                <a:cs typeface="Cambria"/>
                <a:sym typeface="Cambria"/>
              </a:rPr>
              <a:t>- Chất lượng môi trường nước xung quanh đảo khá tốt, phần lớn các chỉ số môi trường nằm trong giới hạn cho phép.</a:t>
            </a:r>
            <a:endParaRPr/>
          </a:p>
        </p:txBody>
      </p:sp>
      <p:sp>
        <p:nvSpPr>
          <p:cNvPr id="650" name="Google Shape;650;p22"/>
          <p:cNvSpPr txBox="1"/>
          <p:nvPr/>
        </p:nvSpPr>
        <p:spPr>
          <a:xfrm>
            <a:off x="452586" y="1295399"/>
            <a:ext cx="4729013" cy="384721"/>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C0000"/>
                </a:solidFill>
                <a:latin typeface="Times New Roman"/>
                <a:ea typeface="Times New Roman"/>
                <a:cs typeface="Times New Roman"/>
                <a:sym typeface="Times New Roman"/>
              </a:rPr>
              <a:t>a. Đặc điêm môi trường biển đảo Việt Nam</a:t>
            </a:r>
            <a:endParaRPr b="1" sz="1900">
              <a:solidFill>
                <a:srgbClr val="CC0000"/>
              </a:solidFill>
              <a:latin typeface="Times New Roman"/>
              <a:ea typeface="Times New Roman"/>
              <a:cs typeface="Times New Roman"/>
              <a:sym typeface="Times New Roman"/>
            </a:endParaRPr>
          </a:p>
        </p:txBody>
      </p:sp>
      <p:sp>
        <p:nvSpPr>
          <p:cNvPr id="651" name="Google Shape;651;p22"/>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Quần đảo Côn Sơn</a:t>
            </a:r>
            <a:endParaRPr sz="1800">
              <a:solidFill>
                <a:schemeClr val="dk1"/>
              </a:solidFill>
              <a:latin typeface="Cambria"/>
              <a:ea typeface="Cambria"/>
              <a:cs typeface="Cambria"/>
              <a:sym typeface="Cambria"/>
            </a:endParaRPr>
          </a:p>
        </p:txBody>
      </p:sp>
      <p:sp>
        <p:nvSpPr>
          <p:cNvPr id="652" name="Google Shape;652;p22"/>
          <p:cNvSpPr txBox="1"/>
          <p:nvPr/>
        </p:nvSpPr>
        <p:spPr>
          <a:xfrm>
            <a:off x="5562600" y="3505200"/>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Đảo Cát Bà</a:t>
            </a:r>
            <a:endParaRPr sz="1800">
              <a:solidFill>
                <a:schemeClr val="dk1"/>
              </a:solidFill>
              <a:latin typeface="Cambria"/>
              <a:ea typeface="Cambria"/>
              <a:cs typeface="Cambria"/>
              <a:sym typeface="Cambria"/>
            </a:endParaRPr>
          </a:p>
        </p:txBody>
      </p:sp>
      <p:pic>
        <p:nvPicPr>
          <p:cNvPr id="653" name="Google Shape;653;p22"/>
          <p:cNvPicPr preferRelativeResize="0"/>
          <p:nvPr/>
        </p:nvPicPr>
        <p:blipFill rotWithShape="1">
          <a:blip r:embed="rId9">
            <a:alphaModFix/>
          </a:blip>
          <a:srcRect b="0" l="0" r="0" t="0"/>
          <a:stretch/>
        </p:blipFill>
        <p:spPr>
          <a:xfrm>
            <a:off x="5311074" y="1295399"/>
            <a:ext cx="3528125" cy="2209801"/>
          </a:xfrm>
          <a:prstGeom prst="rect">
            <a:avLst/>
          </a:prstGeom>
          <a:noFill/>
          <a:ln cap="flat" cmpd="sng" w="9525">
            <a:solidFill>
              <a:srgbClr val="FF0000"/>
            </a:solidFill>
            <a:prstDash val="solid"/>
            <a:miter lim="800000"/>
            <a:headEnd len="sm" w="sm" type="none"/>
            <a:tailEnd len="sm" w="sm" type="none"/>
          </a:ln>
        </p:spPr>
      </p:pic>
      <p:pic>
        <p:nvPicPr>
          <p:cNvPr id="654" name="Google Shape;654;p22"/>
          <p:cNvPicPr preferRelativeResize="0"/>
          <p:nvPr/>
        </p:nvPicPr>
        <p:blipFill rotWithShape="1">
          <a:blip r:embed="rId10">
            <a:alphaModFix/>
          </a:blip>
          <a:srcRect b="0" l="0" r="0" t="0"/>
          <a:stretch/>
        </p:blipFill>
        <p:spPr>
          <a:xfrm>
            <a:off x="5348065" y="4061466"/>
            <a:ext cx="3491134" cy="2198602"/>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par>
                                <p:cTn fill="hold" nodeType="with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par>
                                <p:cTn fill="hold" nodeType="with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500"/>
                                        <p:tgtEl>
                                          <p:spTgt spid="654"/>
                                        </p:tgtEl>
                                      </p:cBhvr>
                                    </p:animEffect>
                                  </p:childTnLst>
                                </p:cTn>
                              </p:par>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xEl>
                                              <p:pRg end="0" st="0"/>
                                            </p:txEl>
                                          </p:spTgt>
                                        </p:tgtEl>
                                        <p:attrNameLst>
                                          <p:attrName>style.visibility</p:attrName>
                                        </p:attrNameLst>
                                      </p:cBhvr>
                                      <p:to>
                                        <p:strVal val="visible"/>
                                      </p:to>
                                    </p:set>
                                    <p:animEffect filter="fade" transition="in">
                                      <p:cBhvr>
                                        <p:cTn dur="500"/>
                                        <p:tgtEl>
                                          <p:spTgt spid="6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9">
                                            <p:txEl>
                                              <p:pRg end="1" st="1"/>
                                            </p:txEl>
                                          </p:spTgt>
                                        </p:tgtEl>
                                        <p:attrNameLst>
                                          <p:attrName>style.visibility</p:attrName>
                                        </p:attrNameLst>
                                      </p:cBhvr>
                                      <p:to>
                                        <p:strVal val="visible"/>
                                      </p:to>
                                    </p:set>
                                    <p:animEffect filter="fade" transition="in">
                                      <p:cBhvr>
                                        <p:cTn dur="500"/>
                                        <p:tgtEl>
                                          <p:spTgt spid="64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23"/>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60" name="Google Shape;660;p23"/>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661" name="Google Shape;661;p23"/>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62" name="Google Shape;662;p23"/>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663" name="Google Shape;663;p23"/>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64" name="Google Shape;664;p23"/>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665" name="Google Shape;665;p23"/>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66" name="Google Shape;666;p23"/>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667" name="Google Shape;667;p23"/>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68" name="Google Shape;668;p23"/>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669" name="Google Shape;669;p23"/>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70" name="Google Shape;670;p23"/>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71" name="Google Shape;671;p23"/>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72" name="Google Shape;672;p23"/>
          <p:cNvSpPr/>
          <p:nvPr/>
        </p:nvSpPr>
        <p:spPr>
          <a:xfrm>
            <a:off x="1523999" y="1847671"/>
            <a:ext cx="3657601" cy="120032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1800">
                <a:solidFill>
                  <a:srgbClr val="FF0000"/>
                </a:solidFill>
                <a:latin typeface="Cambria"/>
                <a:ea typeface="Cambria"/>
                <a:cs typeface="Cambria"/>
                <a:sym typeface="Cambria"/>
              </a:rPr>
              <a:t>Quan sát các hình ảnh và kênh chữ SGK, chứng minh môi trường biển đang có xu hướng suy giảm về chất lượng. Nêu nguyên nhân.</a:t>
            </a:r>
            <a:endParaRPr/>
          </a:p>
        </p:txBody>
      </p:sp>
      <p:sp>
        <p:nvSpPr>
          <p:cNvPr id="673" name="Google Shape;673;p23"/>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pic>
        <p:nvPicPr>
          <p:cNvPr id="674" name="Google Shape;674;p23"/>
          <p:cNvPicPr preferRelativeResize="0"/>
          <p:nvPr/>
        </p:nvPicPr>
        <p:blipFill rotWithShape="1">
          <a:blip r:embed="rId6">
            <a:alphaModFix/>
          </a:blip>
          <a:srcRect b="0" l="0" r="0" t="0"/>
          <a:stretch/>
        </p:blipFill>
        <p:spPr>
          <a:xfrm>
            <a:off x="286339" y="1828800"/>
            <a:ext cx="1167904" cy="1227080"/>
          </a:xfrm>
          <a:prstGeom prst="rect">
            <a:avLst/>
          </a:prstGeom>
          <a:noFill/>
          <a:ln>
            <a:noFill/>
          </a:ln>
          <a:effectLst>
            <a:reflection blurRad="0" dir="5400000" dist="5000" endA="0" endPos="30000" kx="0" rotWithShape="0" algn="bl" stA="30000" stPos="0" sy="-100000" ky="0"/>
          </a:effectLst>
        </p:spPr>
      </p:pic>
      <p:grpSp>
        <p:nvGrpSpPr>
          <p:cNvPr id="675" name="Google Shape;675;p23"/>
          <p:cNvGrpSpPr/>
          <p:nvPr/>
        </p:nvGrpSpPr>
        <p:grpSpPr>
          <a:xfrm>
            <a:off x="191254" y="4183682"/>
            <a:ext cx="1391102" cy="1378918"/>
            <a:chOff x="328593" y="3185409"/>
            <a:chExt cx="1311567" cy="1538991"/>
          </a:xfrm>
        </p:grpSpPr>
        <p:pic>
          <p:nvPicPr>
            <p:cNvPr id="676" name="Google Shape;676;p23"/>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677" name="Google Shape;677;p23"/>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678" name="Google Shape;678;p23"/>
          <p:cNvSpPr/>
          <p:nvPr/>
        </p:nvSpPr>
        <p:spPr>
          <a:xfrm>
            <a:off x="1523998" y="3253041"/>
            <a:ext cx="3657601" cy="3223959"/>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Cambria"/>
                <a:ea typeface="Cambria"/>
                <a:cs typeface="Cambria"/>
                <a:sym typeface="Cambria"/>
              </a:rPr>
              <a:t>- Môi trường biển đang có xu hướng suy giảm về chất lượng: nhiều vùng cửa sông ven biển đã bị ô nhiễm.</a:t>
            </a:r>
            <a:endParaRPr/>
          </a:p>
          <a:p>
            <a:pPr indent="0" lvl="0" marL="0" marR="0" rtl="0" algn="just">
              <a:spcBef>
                <a:spcPts val="0"/>
              </a:spcBef>
              <a:spcAft>
                <a:spcPts val="0"/>
              </a:spcAft>
              <a:buNone/>
            </a:pPr>
            <a:r>
              <a:rPr lang="en-US" sz="1800">
                <a:solidFill>
                  <a:schemeClr val="dk1"/>
                </a:solidFill>
                <a:latin typeface="Cambria"/>
                <a:ea typeface="Cambria"/>
                <a:cs typeface="Cambria"/>
                <a:sym typeface="Cambria"/>
              </a:rPr>
              <a:t>- Nguyên nhân: sự gia tăng các nguồn thải từ đất liền, tình trạng xả thải ra biển chưa qua xử lí; các hệ sinh thái biển đang bị khai thác quá mức, thiếu tính bền vững dẫn đến tình trạng suy giảm đa dạng sinh học,...</a:t>
            </a:r>
            <a:endParaRPr/>
          </a:p>
        </p:txBody>
      </p:sp>
      <p:sp>
        <p:nvSpPr>
          <p:cNvPr id="679" name="Google Shape;679;p23"/>
          <p:cNvSpPr txBox="1"/>
          <p:nvPr/>
        </p:nvSpPr>
        <p:spPr>
          <a:xfrm>
            <a:off x="452586" y="1295399"/>
            <a:ext cx="4729013" cy="384721"/>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C0000"/>
                </a:solidFill>
                <a:latin typeface="Times New Roman"/>
                <a:ea typeface="Times New Roman"/>
                <a:cs typeface="Times New Roman"/>
                <a:sym typeface="Times New Roman"/>
              </a:rPr>
              <a:t>a. Đặc điêm môi trường biển đảo Việt Nam</a:t>
            </a:r>
            <a:endParaRPr b="1" sz="1900">
              <a:solidFill>
                <a:srgbClr val="CC0000"/>
              </a:solidFill>
              <a:latin typeface="Times New Roman"/>
              <a:ea typeface="Times New Roman"/>
              <a:cs typeface="Times New Roman"/>
              <a:sym typeface="Times New Roman"/>
            </a:endParaRPr>
          </a:p>
        </p:txBody>
      </p:sp>
      <p:sp>
        <p:nvSpPr>
          <p:cNvPr id="680" name="Google Shape;680;p23"/>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Xả chất thải xuống biển</a:t>
            </a:r>
            <a:endParaRPr sz="1800">
              <a:solidFill>
                <a:schemeClr val="dk1"/>
              </a:solidFill>
              <a:latin typeface="Cambria"/>
              <a:ea typeface="Cambria"/>
              <a:cs typeface="Cambria"/>
              <a:sym typeface="Cambria"/>
            </a:endParaRPr>
          </a:p>
        </p:txBody>
      </p:sp>
      <p:sp>
        <p:nvSpPr>
          <p:cNvPr id="681" name="Google Shape;681;p23"/>
          <p:cNvSpPr txBox="1"/>
          <p:nvPr/>
        </p:nvSpPr>
        <p:spPr>
          <a:xfrm>
            <a:off x="5562600" y="3505200"/>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Ô nhiễm biển</a:t>
            </a:r>
            <a:endParaRPr sz="1800">
              <a:solidFill>
                <a:schemeClr val="dk1"/>
              </a:solidFill>
              <a:latin typeface="Cambria"/>
              <a:ea typeface="Cambria"/>
              <a:cs typeface="Cambria"/>
              <a:sym typeface="Cambria"/>
            </a:endParaRPr>
          </a:p>
        </p:txBody>
      </p:sp>
      <p:pic>
        <p:nvPicPr>
          <p:cNvPr id="682" name="Google Shape;682;p23"/>
          <p:cNvPicPr preferRelativeResize="0"/>
          <p:nvPr/>
        </p:nvPicPr>
        <p:blipFill rotWithShape="1">
          <a:blip r:embed="rId9">
            <a:alphaModFix/>
          </a:blip>
          <a:srcRect b="0" l="0" r="0" t="0"/>
          <a:stretch/>
        </p:blipFill>
        <p:spPr>
          <a:xfrm>
            <a:off x="5330071" y="1283562"/>
            <a:ext cx="3509130" cy="2221638"/>
          </a:xfrm>
          <a:prstGeom prst="rect">
            <a:avLst/>
          </a:prstGeom>
          <a:noFill/>
          <a:ln cap="flat" cmpd="sng" w="9525">
            <a:solidFill>
              <a:srgbClr val="FF0000"/>
            </a:solidFill>
            <a:prstDash val="solid"/>
            <a:miter lim="800000"/>
            <a:headEnd len="sm" w="sm" type="none"/>
            <a:tailEnd len="sm" w="sm" type="none"/>
          </a:ln>
        </p:spPr>
      </p:pic>
      <p:pic>
        <p:nvPicPr>
          <p:cNvPr id="683" name="Google Shape;683;p23"/>
          <p:cNvPicPr preferRelativeResize="0"/>
          <p:nvPr/>
        </p:nvPicPr>
        <p:blipFill rotWithShape="1">
          <a:blip r:embed="rId10">
            <a:alphaModFix/>
          </a:blip>
          <a:srcRect b="0" l="0" r="0" t="0"/>
          <a:stretch/>
        </p:blipFill>
        <p:spPr>
          <a:xfrm>
            <a:off x="5330071" y="3983244"/>
            <a:ext cx="3509130" cy="2276824"/>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par>
                                <p:cTn fill="hold" nodeType="with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
                                        <p:tgtEl>
                                          <p:spTgt spid="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xEl>
                                              <p:pRg end="0" st="0"/>
                                            </p:txEl>
                                          </p:spTgt>
                                        </p:tgtEl>
                                        <p:attrNameLst>
                                          <p:attrName>style.visibility</p:attrName>
                                        </p:attrNameLst>
                                      </p:cBhvr>
                                      <p:to>
                                        <p:strVal val="visible"/>
                                      </p:to>
                                    </p:set>
                                    <p:animEffect filter="fade" transition="in">
                                      <p:cBhvr>
                                        <p:cTn dur="500"/>
                                        <p:tgtEl>
                                          <p:spTgt spid="6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xEl>
                                              <p:pRg end="1" st="1"/>
                                            </p:txEl>
                                          </p:spTgt>
                                        </p:tgtEl>
                                        <p:attrNameLst>
                                          <p:attrName>style.visibility</p:attrName>
                                        </p:attrNameLst>
                                      </p:cBhvr>
                                      <p:to>
                                        <p:strVal val="visible"/>
                                      </p:to>
                                    </p:set>
                                    <p:animEffect filter="fade" transition="in">
                                      <p:cBhvr>
                                        <p:cTn dur="500"/>
                                        <p:tgtEl>
                                          <p:spTgt spid="67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2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89" name="Google Shape;689;p24"/>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690" name="Google Shape;690;p2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91" name="Google Shape;691;p2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692" name="Google Shape;692;p2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93" name="Google Shape;693;p2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694" name="Google Shape;694;p2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695" name="Google Shape;695;p2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696" name="Google Shape;696;p2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697" name="Google Shape;697;p24"/>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698" name="Google Shape;698;p2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99" name="Google Shape;699;p2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0" name="Google Shape;700;p2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01" name="Google Shape;701;p24"/>
          <p:cNvSpPr/>
          <p:nvPr/>
        </p:nvSpPr>
        <p:spPr>
          <a:xfrm>
            <a:off x="1523999" y="1935540"/>
            <a:ext cx="3657601" cy="1569660"/>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Quan sát các hình ảnh và kênh chữ SGK, cho biết ô nhiễm môi trường biển gây ra những hậu quả gì?</a:t>
            </a:r>
            <a:endParaRPr/>
          </a:p>
        </p:txBody>
      </p:sp>
      <p:sp>
        <p:nvSpPr>
          <p:cNvPr id="702" name="Google Shape;702;p2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pic>
        <p:nvPicPr>
          <p:cNvPr id="703" name="Google Shape;703;p24"/>
          <p:cNvPicPr preferRelativeResize="0"/>
          <p:nvPr/>
        </p:nvPicPr>
        <p:blipFill rotWithShape="1">
          <a:blip r:embed="rId6">
            <a:alphaModFix/>
          </a:blip>
          <a:srcRect b="0" l="0" r="0" t="0"/>
          <a:stretch/>
        </p:blipFill>
        <p:spPr>
          <a:xfrm>
            <a:off x="286339" y="2133600"/>
            <a:ext cx="1167904" cy="1227080"/>
          </a:xfrm>
          <a:prstGeom prst="rect">
            <a:avLst/>
          </a:prstGeom>
          <a:noFill/>
          <a:ln>
            <a:noFill/>
          </a:ln>
          <a:effectLst>
            <a:reflection blurRad="0" dir="5400000" dist="5000" endA="0" endPos="30000" kx="0" rotWithShape="0" algn="bl" stA="30000" stPos="0" sy="-100000" ky="0"/>
          </a:effectLst>
        </p:spPr>
      </p:pic>
      <p:grpSp>
        <p:nvGrpSpPr>
          <p:cNvPr id="704" name="Google Shape;704;p24"/>
          <p:cNvGrpSpPr/>
          <p:nvPr/>
        </p:nvGrpSpPr>
        <p:grpSpPr>
          <a:xfrm>
            <a:off x="191254" y="4412282"/>
            <a:ext cx="1391102" cy="1378918"/>
            <a:chOff x="328593" y="3185409"/>
            <a:chExt cx="1311567" cy="1538991"/>
          </a:xfrm>
        </p:grpSpPr>
        <p:pic>
          <p:nvPicPr>
            <p:cNvPr id="705" name="Google Shape;705;p24"/>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706" name="Google Shape;706;p24"/>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707" name="Google Shape;707;p24"/>
          <p:cNvSpPr/>
          <p:nvPr/>
        </p:nvSpPr>
        <p:spPr>
          <a:xfrm>
            <a:off x="1523998" y="3799344"/>
            <a:ext cx="3657601" cy="2677656"/>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Phá hoại môi trường sống của sinh vật, làm tuyệt chủng một số loại hản sản, sinh vật gần bờ. </a:t>
            </a:r>
            <a:endParaRPr sz="2400">
              <a:solidFill>
                <a:schemeClr val="dk1"/>
              </a:solidFill>
              <a:latin typeface="Cambria"/>
              <a:ea typeface="Cambria"/>
              <a:cs typeface="Cambria"/>
              <a:sym typeface="Cambria"/>
            </a:endParaRPr>
          </a:p>
          <a:p>
            <a:pPr indent="0" lvl="0" marL="0" marR="0" rtl="0" algn="just">
              <a:spcBef>
                <a:spcPts val="0"/>
              </a:spcBef>
              <a:spcAft>
                <a:spcPts val="0"/>
              </a:spcAft>
              <a:buNone/>
            </a:pPr>
            <a:r>
              <a:rPr lang="en-US" sz="2400">
                <a:solidFill>
                  <a:schemeClr val="dk1"/>
                </a:solidFill>
                <a:latin typeface="Cambria"/>
                <a:ea typeface="Cambria"/>
                <a:cs typeface="Cambria"/>
                <a:sym typeface="Cambria"/>
              </a:rPr>
              <a:t>- Gây mất mỹ quan, ảnh hưởng lớn đến ngành du lịch.</a:t>
            </a:r>
            <a:endParaRPr/>
          </a:p>
        </p:txBody>
      </p:sp>
      <p:sp>
        <p:nvSpPr>
          <p:cNvPr id="708" name="Google Shape;708;p24"/>
          <p:cNvSpPr txBox="1"/>
          <p:nvPr/>
        </p:nvSpPr>
        <p:spPr>
          <a:xfrm>
            <a:off x="452586" y="1295399"/>
            <a:ext cx="4729013" cy="384721"/>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00">
                <a:solidFill>
                  <a:srgbClr val="CC0000"/>
                </a:solidFill>
                <a:latin typeface="Times New Roman"/>
                <a:ea typeface="Times New Roman"/>
                <a:cs typeface="Times New Roman"/>
                <a:sym typeface="Times New Roman"/>
              </a:rPr>
              <a:t>a. Đặc điêm môi trường biển đảo Việt Nam</a:t>
            </a:r>
            <a:endParaRPr b="1" sz="1900">
              <a:solidFill>
                <a:srgbClr val="CC0000"/>
              </a:solidFill>
              <a:latin typeface="Times New Roman"/>
              <a:ea typeface="Times New Roman"/>
              <a:cs typeface="Times New Roman"/>
              <a:sym typeface="Times New Roman"/>
            </a:endParaRPr>
          </a:p>
        </p:txBody>
      </p:sp>
      <p:sp>
        <p:nvSpPr>
          <p:cNvPr id="709" name="Google Shape;709;p24"/>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Ô nhiễm ở biển Vũng Tàu</a:t>
            </a:r>
            <a:endParaRPr sz="1800">
              <a:solidFill>
                <a:schemeClr val="dk1"/>
              </a:solidFill>
              <a:latin typeface="Cambria"/>
              <a:ea typeface="Cambria"/>
              <a:cs typeface="Cambria"/>
              <a:sym typeface="Cambria"/>
            </a:endParaRPr>
          </a:p>
        </p:txBody>
      </p:sp>
      <p:sp>
        <p:nvSpPr>
          <p:cNvPr id="710" name="Google Shape;710;p24"/>
          <p:cNvSpPr txBox="1"/>
          <p:nvPr/>
        </p:nvSpPr>
        <p:spPr>
          <a:xfrm>
            <a:off x="5562600" y="3505200"/>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Cá chết trên biển Vũng Áng</a:t>
            </a:r>
            <a:endParaRPr sz="1800">
              <a:solidFill>
                <a:schemeClr val="dk1"/>
              </a:solidFill>
              <a:latin typeface="Cambria"/>
              <a:ea typeface="Cambria"/>
              <a:cs typeface="Cambria"/>
              <a:sym typeface="Cambria"/>
            </a:endParaRPr>
          </a:p>
        </p:txBody>
      </p:sp>
      <p:pic>
        <p:nvPicPr>
          <p:cNvPr id="711" name="Google Shape;711;p24"/>
          <p:cNvPicPr preferRelativeResize="0"/>
          <p:nvPr/>
        </p:nvPicPr>
        <p:blipFill rotWithShape="1">
          <a:blip r:embed="rId9">
            <a:alphaModFix/>
          </a:blip>
          <a:srcRect b="0" l="0" r="0" t="0"/>
          <a:stretch/>
        </p:blipFill>
        <p:spPr>
          <a:xfrm>
            <a:off x="5339918" y="1273832"/>
            <a:ext cx="3499282" cy="2231368"/>
          </a:xfrm>
          <a:prstGeom prst="rect">
            <a:avLst/>
          </a:prstGeom>
          <a:noFill/>
          <a:ln cap="flat" cmpd="sng" w="9525">
            <a:solidFill>
              <a:srgbClr val="FF0000"/>
            </a:solidFill>
            <a:prstDash val="solid"/>
            <a:miter lim="800000"/>
            <a:headEnd len="sm" w="sm" type="none"/>
            <a:tailEnd len="sm" w="sm" type="none"/>
          </a:ln>
        </p:spPr>
      </p:pic>
      <p:pic>
        <p:nvPicPr>
          <p:cNvPr id="712" name="Google Shape;712;p24"/>
          <p:cNvPicPr preferRelativeResize="0"/>
          <p:nvPr/>
        </p:nvPicPr>
        <p:blipFill rotWithShape="1">
          <a:blip r:embed="rId10">
            <a:alphaModFix/>
          </a:blip>
          <a:srcRect b="0" l="0" r="0" t="0"/>
          <a:stretch/>
        </p:blipFill>
        <p:spPr>
          <a:xfrm>
            <a:off x="5339918" y="3991705"/>
            <a:ext cx="3499282" cy="2268363"/>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1"/>
                                        </p:tgtEl>
                                        <p:attrNameLst>
                                          <p:attrName>style.visibility</p:attrName>
                                        </p:attrNameLst>
                                      </p:cBhvr>
                                      <p:to>
                                        <p:strVal val="visible"/>
                                      </p:to>
                                    </p:set>
                                    <p:animEffect filter="fade" transition="in">
                                      <p:cBhvr>
                                        <p:cTn dur="500"/>
                                        <p:tgtEl>
                                          <p:spTgt spid="711"/>
                                        </p:tgtEl>
                                      </p:cBhvr>
                                    </p:animEffect>
                                  </p:childTnLst>
                                </p:cTn>
                              </p:par>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12"/>
                                        </p:tgtEl>
                                        <p:attrNameLst>
                                          <p:attrName>style.visibility</p:attrName>
                                        </p:attrNameLst>
                                      </p:cBhvr>
                                      <p:to>
                                        <p:strVal val="visible"/>
                                      </p:to>
                                    </p:set>
                                    <p:animEffect filter="fade" transition="in">
                                      <p:cBhvr>
                                        <p:cTn dur="500"/>
                                        <p:tgtEl>
                                          <p:spTgt spid="712"/>
                                        </p:tgtEl>
                                      </p:cBhvr>
                                    </p:animEffect>
                                  </p:childTnLst>
                                </p:cTn>
                              </p:par>
                              <p:par>
                                <p:cTn fill="hold" nodeType="with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500"/>
                                        <p:tgtEl>
                                          <p:spTgt spid="704"/>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xEl>
                                              <p:pRg end="0" st="0"/>
                                            </p:txEl>
                                          </p:spTgt>
                                        </p:tgtEl>
                                        <p:attrNameLst>
                                          <p:attrName>style.visibility</p:attrName>
                                        </p:attrNameLst>
                                      </p:cBhvr>
                                      <p:to>
                                        <p:strVal val="visible"/>
                                      </p:to>
                                    </p:set>
                                    <p:animEffect filter="fade" transition="in">
                                      <p:cBhvr>
                                        <p:cTn dur="500"/>
                                        <p:tgtEl>
                                          <p:spTgt spid="7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xEl>
                                              <p:pRg end="1" st="1"/>
                                            </p:txEl>
                                          </p:spTgt>
                                        </p:tgtEl>
                                        <p:attrNameLst>
                                          <p:attrName>style.visibility</p:attrName>
                                        </p:attrNameLst>
                                      </p:cBhvr>
                                      <p:to>
                                        <p:strVal val="visible"/>
                                      </p:to>
                                    </p:set>
                                    <p:animEffect filter="fade" transition="in">
                                      <p:cBhvr>
                                        <p:cTn dur="500"/>
                                        <p:tgtEl>
                                          <p:spTgt spid="70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2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18" name="Google Shape;718;p2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719" name="Google Shape;719;p2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20" name="Google Shape;720;p2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721" name="Google Shape;721;p2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22" name="Google Shape;722;p2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723" name="Google Shape;723;p2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24" name="Google Shape;724;p2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725" name="Google Shape;725;p2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26" name="Google Shape;726;p2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727" name="Google Shape;727;p2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28" name="Google Shape;728;p2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29" name="Google Shape;729;p2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730" name="Google Shape;730;p25"/>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731" name="Google Shape;731;p25"/>
          <p:cNvSpPr/>
          <p:nvPr/>
        </p:nvSpPr>
        <p:spPr>
          <a:xfrm>
            <a:off x="446490" y="2133600"/>
            <a:ext cx="6792509" cy="3276600"/>
          </a:xfrm>
          <a:prstGeom prst="wedgeRoundRectCallout">
            <a:avLst>
              <a:gd fmla="val 47199" name="adj1"/>
              <a:gd fmla="val 62276"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732" name="Google Shape;732;p25"/>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733" name="Google Shape;733;p25"/>
          <p:cNvSpPr/>
          <p:nvPr/>
        </p:nvSpPr>
        <p:spPr>
          <a:xfrm>
            <a:off x="609602" y="2209800"/>
            <a:ext cx="6553198" cy="30931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Cambria"/>
                <a:ea typeface="Cambria"/>
                <a:cs typeface="Cambria"/>
                <a:sym typeface="Cambria"/>
              </a:rPr>
              <a:t>- Môi trường nước biển: chất lượng nước biển ven bờ còn khá tốt, môi trường nước xa bờ, chất lượng nước biển tương đối ổn định.</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Môi trường bờ biển, bãi biển: có nhiều dạng địa hình tạo nên những cảnh quan đẹp và phân hoá đa dạng.</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Môi trường các đảo, cụm đảo: chưa bị tác động mạnh, chất lượng môi trường nước xung quanh đảo khá tốt.</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Môi trường biển đang có xu hướng suy giảm về chất lượng.</a:t>
            </a:r>
            <a:endParaRPr/>
          </a:p>
        </p:txBody>
      </p:sp>
      <p:sp>
        <p:nvSpPr>
          <p:cNvPr id="734" name="Google Shape;734;p2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sp>
        <p:nvSpPr>
          <p:cNvPr id="735" name="Google Shape;735;p25"/>
          <p:cNvSpPr txBox="1"/>
          <p:nvPr/>
        </p:nvSpPr>
        <p:spPr>
          <a:xfrm>
            <a:off x="452586" y="1295399"/>
            <a:ext cx="4729013" cy="353943"/>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CC0000"/>
                </a:solidFill>
                <a:latin typeface="Times New Roman"/>
                <a:ea typeface="Times New Roman"/>
                <a:cs typeface="Times New Roman"/>
                <a:sym typeface="Times New Roman"/>
              </a:rPr>
              <a:t>a. Đặc điêm môi trường biển đảo Việt Nam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5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500"/>
                                        <p:tgtEl>
                                          <p:spTgt spid="731"/>
                                        </p:tgtEl>
                                      </p:cBhvr>
                                    </p:animEffect>
                                  </p:childTnLst>
                                </p:cTn>
                              </p:par>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xEl>
                                              <p:pRg end="0" st="0"/>
                                            </p:txEl>
                                          </p:spTgt>
                                        </p:tgtEl>
                                        <p:attrNameLst>
                                          <p:attrName>style.visibility</p:attrName>
                                        </p:attrNameLst>
                                      </p:cBhvr>
                                      <p:to>
                                        <p:strVal val="visible"/>
                                      </p:to>
                                    </p:set>
                                    <p:animEffect filter="fade" transition="in">
                                      <p:cBhvr>
                                        <p:cTn dur="500"/>
                                        <p:tgtEl>
                                          <p:spTgt spid="7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xEl>
                                              <p:pRg end="1" st="1"/>
                                            </p:txEl>
                                          </p:spTgt>
                                        </p:tgtEl>
                                        <p:attrNameLst>
                                          <p:attrName>style.visibility</p:attrName>
                                        </p:attrNameLst>
                                      </p:cBhvr>
                                      <p:to>
                                        <p:strVal val="visible"/>
                                      </p:to>
                                    </p:set>
                                    <p:animEffect filter="fade" transition="in">
                                      <p:cBhvr>
                                        <p:cTn dur="500"/>
                                        <p:tgtEl>
                                          <p:spTgt spid="7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xEl>
                                              <p:pRg end="2" st="2"/>
                                            </p:txEl>
                                          </p:spTgt>
                                        </p:tgtEl>
                                        <p:attrNameLst>
                                          <p:attrName>style.visibility</p:attrName>
                                        </p:attrNameLst>
                                      </p:cBhvr>
                                      <p:to>
                                        <p:strVal val="visible"/>
                                      </p:to>
                                    </p:set>
                                    <p:animEffect filter="fade" transition="in">
                                      <p:cBhvr>
                                        <p:cTn dur="500"/>
                                        <p:tgtEl>
                                          <p:spTgt spid="7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3">
                                            <p:txEl>
                                              <p:pRg end="3" st="3"/>
                                            </p:txEl>
                                          </p:spTgt>
                                        </p:tgtEl>
                                        <p:attrNameLst>
                                          <p:attrName>style.visibility</p:attrName>
                                        </p:attrNameLst>
                                      </p:cBhvr>
                                      <p:to>
                                        <p:strVal val="visible"/>
                                      </p:to>
                                    </p:set>
                                    <p:animEffect filter="fade" transition="in">
                                      <p:cBhvr>
                                        <p:cTn dur="500"/>
                                        <p:tgtEl>
                                          <p:spTgt spid="73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2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41" name="Google Shape;741;p2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742" name="Google Shape;742;p2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43" name="Google Shape;743;p2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744" name="Google Shape;744;p2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45" name="Google Shape;745;p2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746" name="Google Shape;746;p2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47" name="Google Shape;747;p2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748" name="Google Shape;748;p2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49" name="Google Shape;749;p2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750" name="Google Shape;750;p2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51" name="Google Shape;751;p2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52" name="Google Shape;752;p2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53" name="Google Shape;753;p26"/>
          <p:cNvSpPr/>
          <p:nvPr/>
        </p:nvSpPr>
        <p:spPr>
          <a:xfrm>
            <a:off x="1523999" y="1828800"/>
            <a:ext cx="3657601" cy="969496"/>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1900">
                <a:solidFill>
                  <a:srgbClr val="FF0000"/>
                </a:solidFill>
                <a:latin typeface="Cambria"/>
                <a:ea typeface="Cambria"/>
                <a:cs typeface="Cambria"/>
                <a:sym typeface="Cambria"/>
              </a:rPr>
              <a:t>Quan sát các hình ảnh và kênh chữ SGK, nêu các biện pháp bảo vệ môi trường biển đảo nước ta.</a:t>
            </a:r>
            <a:endParaRPr/>
          </a:p>
        </p:txBody>
      </p:sp>
      <p:sp>
        <p:nvSpPr>
          <p:cNvPr id="754" name="Google Shape;754;p26"/>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pic>
        <p:nvPicPr>
          <p:cNvPr id="755" name="Google Shape;755;p26"/>
          <p:cNvPicPr preferRelativeResize="0"/>
          <p:nvPr/>
        </p:nvPicPr>
        <p:blipFill rotWithShape="1">
          <a:blip r:embed="rId6">
            <a:alphaModFix/>
          </a:blip>
          <a:srcRect b="0" l="0" r="0" t="0"/>
          <a:stretch/>
        </p:blipFill>
        <p:spPr>
          <a:xfrm>
            <a:off x="428772" y="1828800"/>
            <a:ext cx="942828" cy="990600"/>
          </a:xfrm>
          <a:prstGeom prst="rect">
            <a:avLst/>
          </a:prstGeom>
          <a:noFill/>
          <a:ln>
            <a:noFill/>
          </a:ln>
          <a:effectLst>
            <a:reflection blurRad="0" dir="5400000" dist="5000" endA="0" endPos="30000" kx="0" rotWithShape="0" algn="bl" stA="30000" stPos="0" sy="-100000" ky="0"/>
          </a:effectLst>
        </p:spPr>
      </p:pic>
      <p:grpSp>
        <p:nvGrpSpPr>
          <p:cNvPr id="756" name="Google Shape;756;p26"/>
          <p:cNvGrpSpPr/>
          <p:nvPr/>
        </p:nvGrpSpPr>
        <p:grpSpPr>
          <a:xfrm>
            <a:off x="329829" y="3322768"/>
            <a:ext cx="1162068" cy="1161406"/>
            <a:chOff x="328593" y="3185409"/>
            <a:chExt cx="1311567" cy="1538991"/>
          </a:xfrm>
        </p:grpSpPr>
        <p:pic>
          <p:nvPicPr>
            <p:cNvPr id="757" name="Google Shape;757;p26"/>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758" name="Google Shape;758;p26"/>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759" name="Google Shape;759;p26"/>
          <p:cNvSpPr txBox="1"/>
          <p:nvPr/>
        </p:nvSpPr>
        <p:spPr>
          <a:xfrm>
            <a:off x="452586" y="1295399"/>
            <a:ext cx="4729013" cy="353943"/>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CC0000"/>
                </a:solidFill>
                <a:latin typeface="Times New Roman"/>
                <a:ea typeface="Times New Roman"/>
                <a:cs typeface="Times New Roman"/>
                <a:sym typeface="Times New Roman"/>
              </a:rPr>
              <a:t>b. Vấn đề bảo vệ môi trường biển đảo Việt Nam</a:t>
            </a:r>
            <a:endParaRPr b="1" sz="1700">
              <a:solidFill>
                <a:srgbClr val="CC0000"/>
              </a:solidFill>
              <a:latin typeface="Times New Roman"/>
              <a:ea typeface="Times New Roman"/>
              <a:cs typeface="Times New Roman"/>
              <a:sym typeface="Times New Roman"/>
            </a:endParaRPr>
          </a:p>
        </p:txBody>
      </p:sp>
      <p:sp>
        <p:nvSpPr>
          <p:cNvPr id="760" name="Google Shape;760;p26"/>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Dọn vệ sinh bãi biển</a:t>
            </a:r>
            <a:endParaRPr sz="1800">
              <a:solidFill>
                <a:schemeClr val="dk1"/>
              </a:solidFill>
              <a:latin typeface="Cambria"/>
              <a:ea typeface="Cambria"/>
              <a:cs typeface="Cambria"/>
              <a:sym typeface="Cambria"/>
            </a:endParaRPr>
          </a:p>
        </p:txBody>
      </p:sp>
      <p:sp>
        <p:nvSpPr>
          <p:cNvPr id="761" name="Google Shape;761;p26"/>
          <p:cNvSpPr txBox="1"/>
          <p:nvPr/>
        </p:nvSpPr>
        <p:spPr>
          <a:xfrm>
            <a:off x="5181599" y="3505200"/>
            <a:ext cx="388620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Tuyên truyền bảo vệ môi trường biển đảo</a:t>
            </a:r>
            <a:endParaRPr sz="1600">
              <a:solidFill>
                <a:schemeClr val="dk1"/>
              </a:solidFill>
              <a:latin typeface="Cambria"/>
              <a:ea typeface="Cambria"/>
              <a:cs typeface="Cambria"/>
              <a:sym typeface="Cambria"/>
            </a:endParaRPr>
          </a:p>
        </p:txBody>
      </p:sp>
      <p:grpSp>
        <p:nvGrpSpPr>
          <p:cNvPr id="762" name="Google Shape;762;p26"/>
          <p:cNvGrpSpPr/>
          <p:nvPr/>
        </p:nvGrpSpPr>
        <p:grpSpPr>
          <a:xfrm>
            <a:off x="725119" y="2844463"/>
            <a:ext cx="4463506" cy="3708737"/>
            <a:chOff x="115519" y="0"/>
            <a:chExt cx="4463506" cy="3708737"/>
          </a:xfrm>
        </p:grpSpPr>
        <p:sp>
          <p:nvSpPr>
            <p:cNvPr id="763" name="Google Shape;763;p26"/>
            <p:cNvSpPr/>
            <p:nvPr/>
          </p:nvSpPr>
          <p:spPr>
            <a:xfrm>
              <a:off x="115519" y="0"/>
              <a:ext cx="3708737" cy="3708737"/>
            </a:xfrm>
            <a:prstGeom prst="triangle">
              <a:avLst>
                <a:gd fmla="val 50000" name="adj"/>
              </a:avLst>
            </a:prstGeom>
            <a:blipFill rotWithShape="1">
              <a:blip r:embed="rId9">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6"/>
            <p:cNvSpPr/>
            <p:nvPr/>
          </p:nvSpPr>
          <p:spPr>
            <a:xfrm>
              <a:off x="1796488" y="372478"/>
              <a:ext cx="2757479" cy="526151"/>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6"/>
            <p:cNvSpPr txBox="1"/>
            <p:nvPr/>
          </p:nvSpPr>
          <p:spPr>
            <a:xfrm>
              <a:off x="1822173" y="398163"/>
              <a:ext cx="2706109" cy="474781"/>
            </a:xfrm>
            <a:prstGeom prst="rect">
              <a:avLst/>
            </a:prstGeom>
            <a:noFill/>
            <a:ln>
              <a:noFill/>
            </a:ln>
          </p:spPr>
          <p:txBody>
            <a:bodyPr anchorCtr="0" anchor="ctr" bIns="57150" lIns="57150" spcFirstLastPara="1" rIns="57150" wrap="square" tIns="57150">
              <a:noAutofit/>
            </a:bodyPr>
            <a:lstStyle/>
            <a:p>
              <a:pPr indent="0" lvl="0" marL="0" marR="0" rtl="0" algn="just">
                <a:lnSpc>
                  <a:spcPct val="90000"/>
                </a:lnSpc>
                <a:spcBef>
                  <a:spcPts val="0"/>
                </a:spcBef>
                <a:spcAft>
                  <a:spcPts val="0"/>
                </a:spcAft>
                <a:buClr>
                  <a:schemeClr val="dk1"/>
                </a:buClr>
                <a:buSzPts val="1500"/>
                <a:buFont typeface="Cambria"/>
                <a:buNone/>
              </a:pPr>
              <a:r>
                <a:rPr lang="en-US" sz="1500">
                  <a:solidFill>
                    <a:schemeClr val="dk1"/>
                  </a:solidFill>
                  <a:latin typeface="Cambria"/>
                  <a:ea typeface="Cambria"/>
                  <a:cs typeface="Cambria"/>
                  <a:sym typeface="Cambria"/>
                </a:rPr>
                <a:t>Tuyên truyền nâng cao nhận thức của cộng đồng.</a:t>
              </a:r>
              <a:endParaRPr sz="1500">
                <a:solidFill>
                  <a:schemeClr val="dk1"/>
                </a:solidFill>
                <a:latin typeface="Cambria"/>
                <a:ea typeface="Cambria"/>
                <a:cs typeface="Cambria"/>
                <a:sym typeface="Cambria"/>
              </a:endParaRPr>
            </a:p>
          </p:txBody>
        </p:sp>
        <p:sp>
          <p:nvSpPr>
            <p:cNvPr id="766" name="Google Shape;766;p26"/>
            <p:cNvSpPr/>
            <p:nvPr/>
          </p:nvSpPr>
          <p:spPr>
            <a:xfrm>
              <a:off x="1780673" y="968077"/>
              <a:ext cx="2789107" cy="667559"/>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6"/>
            <p:cNvSpPr txBox="1"/>
            <p:nvPr/>
          </p:nvSpPr>
          <p:spPr>
            <a:xfrm>
              <a:off x="1813261" y="1000665"/>
              <a:ext cx="2723931" cy="602383"/>
            </a:xfrm>
            <a:prstGeom prst="rect">
              <a:avLst/>
            </a:prstGeom>
            <a:noFill/>
            <a:ln>
              <a:noFill/>
            </a:ln>
          </p:spPr>
          <p:txBody>
            <a:bodyPr anchorCtr="0" anchor="ctr" bIns="57150" lIns="57150" spcFirstLastPara="1" rIns="57150" wrap="square" tIns="57150">
              <a:noAutofit/>
            </a:bodyPr>
            <a:lstStyle/>
            <a:p>
              <a:pPr indent="0" lvl="0" marL="0" marR="0" rtl="0" algn="just">
                <a:lnSpc>
                  <a:spcPct val="90000"/>
                </a:lnSpc>
                <a:spcBef>
                  <a:spcPts val="0"/>
                </a:spcBef>
                <a:spcAft>
                  <a:spcPts val="0"/>
                </a:spcAft>
                <a:buClr>
                  <a:schemeClr val="dk1"/>
                </a:buClr>
                <a:buSzPts val="1500"/>
                <a:buFont typeface="Cambria"/>
                <a:buNone/>
              </a:pPr>
              <a:r>
                <a:rPr lang="en-US" sz="1500">
                  <a:solidFill>
                    <a:schemeClr val="dk1"/>
                  </a:solidFill>
                  <a:latin typeface="Cambria"/>
                  <a:ea typeface="Cambria"/>
                  <a:cs typeface="Cambria"/>
                  <a:sym typeface="Cambria"/>
                </a:rPr>
                <a:t>Tham gia các hoạt động làm sạch bờ biển, làm đẹp cảnh quan, môi trường biển đảo…</a:t>
              </a:r>
              <a:endParaRPr sz="1500">
                <a:solidFill>
                  <a:schemeClr val="dk1"/>
                </a:solidFill>
                <a:latin typeface="Cambria"/>
                <a:ea typeface="Cambria"/>
                <a:cs typeface="Cambria"/>
                <a:sym typeface="Cambria"/>
              </a:endParaRPr>
            </a:p>
          </p:txBody>
        </p:sp>
        <p:sp>
          <p:nvSpPr>
            <p:cNvPr id="768" name="Google Shape;768;p26"/>
            <p:cNvSpPr/>
            <p:nvPr/>
          </p:nvSpPr>
          <p:spPr>
            <a:xfrm>
              <a:off x="1771428" y="1705085"/>
              <a:ext cx="2807597" cy="685826"/>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6"/>
            <p:cNvSpPr txBox="1"/>
            <p:nvPr/>
          </p:nvSpPr>
          <p:spPr>
            <a:xfrm>
              <a:off x="1804907" y="1738564"/>
              <a:ext cx="2740639" cy="618868"/>
            </a:xfrm>
            <a:prstGeom prst="rect">
              <a:avLst/>
            </a:prstGeom>
            <a:noFill/>
            <a:ln>
              <a:noFill/>
            </a:ln>
          </p:spPr>
          <p:txBody>
            <a:bodyPr anchorCtr="0" anchor="ctr" bIns="57150" lIns="57150" spcFirstLastPara="1" rIns="57150" wrap="square" tIns="57150">
              <a:noAutofit/>
            </a:bodyPr>
            <a:lstStyle/>
            <a:p>
              <a:pPr indent="0" lvl="0" marL="0" marR="0" rtl="0" algn="just">
                <a:lnSpc>
                  <a:spcPct val="90000"/>
                </a:lnSpc>
                <a:spcBef>
                  <a:spcPts val="0"/>
                </a:spcBef>
                <a:spcAft>
                  <a:spcPts val="0"/>
                </a:spcAft>
                <a:buClr>
                  <a:schemeClr val="dk1"/>
                </a:buClr>
                <a:buSzPts val="1500"/>
                <a:buFont typeface="Cambria"/>
                <a:buNone/>
              </a:pPr>
              <a:r>
                <a:rPr lang="en-US" sz="1500">
                  <a:solidFill>
                    <a:schemeClr val="dk1"/>
                  </a:solidFill>
                  <a:latin typeface="Cambria"/>
                  <a:ea typeface="Cambria"/>
                  <a:cs typeface="Cambria"/>
                  <a:sym typeface="Cambria"/>
                </a:rPr>
                <a:t>Tham gia các hoạt động khắc phục và làm giảm nhẹ các thiệt hại do thiên tai gây ra.</a:t>
              </a:r>
              <a:endParaRPr sz="1500">
                <a:solidFill>
                  <a:schemeClr val="dk1"/>
                </a:solidFill>
                <a:latin typeface="Cambria"/>
                <a:ea typeface="Cambria"/>
                <a:cs typeface="Cambria"/>
                <a:sym typeface="Cambria"/>
              </a:endParaRPr>
            </a:p>
          </p:txBody>
        </p:sp>
        <p:sp>
          <p:nvSpPr>
            <p:cNvPr id="770" name="Google Shape;770;p26"/>
            <p:cNvSpPr/>
            <p:nvPr/>
          </p:nvSpPr>
          <p:spPr>
            <a:xfrm>
              <a:off x="1771428" y="2460360"/>
              <a:ext cx="2807597" cy="806450"/>
            </a:xfrm>
            <a:prstGeom prst="roundRect">
              <a:avLst>
                <a:gd fmla="val 16667" name="adj"/>
              </a:avLst>
            </a:prstGeom>
            <a:solidFill>
              <a:schemeClr val="lt1">
                <a:alpha val="89803"/>
              </a:schemeClr>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
            <p:cNvSpPr txBox="1"/>
            <p:nvPr/>
          </p:nvSpPr>
          <p:spPr>
            <a:xfrm>
              <a:off x="1810796" y="2499728"/>
              <a:ext cx="2728861" cy="727714"/>
            </a:xfrm>
            <a:prstGeom prst="rect">
              <a:avLst/>
            </a:prstGeom>
            <a:noFill/>
            <a:ln>
              <a:noFill/>
            </a:ln>
          </p:spPr>
          <p:txBody>
            <a:bodyPr anchorCtr="0" anchor="ctr" bIns="57150" lIns="57150" spcFirstLastPara="1" rIns="57150" wrap="square" tIns="57150">
              <a:noAutofit/>
            </a:bodyPr>
            <a:lstStyle/>
            <a:p>
              <a:pPr indent="0" lvl="0" marL="0" marR="0" rtl="0" algn="just">
                <a:lnSpc>
                  <a:spcPct val="90000"/>
                </a:lnSpc>
                <a:spcBef>
                  <a:spcPts val="0"/>
                </a:spcBef>
                <a:spcAft>
                  <a:spcPts val="0"/>
                </a:spcAft>
                <a:buClr>
                  <a:schemeClr val="dk1"/>
                </a:buClr>
                <a:buSzPts val="1500"/>
                <a:buFont typeface="Cambria"/>
                <a:buNone/>
              </a:pPr>
              <a:r>
                <a:rPr lang="en-US" sz="1500">
                  <a:solidFill>
                    <a:schemeClr val="dk1"/>
                  </a:solidFill>
                  <a:latin typeface="Cambria"/>
                  <a:ea typeface="Cambria"/>
                  <a:cs typeface="Cambria"/>
                  <a:sym typeface="Cambria"/>
                </a:rPr>
                <a:t>Tổ chức học tập và thực hành các kĩ năng sống thích ứng với những thay đổi của tự nhiên vùng biển đảo…</a:t>
              </a:r>
              <a:endParaRPr sz="1500">
                <a:solidFill>
                  <a:schemeClr val="dk1"/>
                </a:solidFill>
                <a:latin typeface="Cambria"/>
                <a:ea typeface="Cambria"/>
                <a:cs typeface="Cambria"/>
                <a:sym typeface="Cambria"/>
              </a:endParaRPr>
            </a:p>
          </p:txBody>
        </p:sp>
      </p:grpSp>
      <p:pic>
        <p:nvPicPr>
          <p:cNvPr id="772" name="Google Shape;772;p26"/>
          <p:cNvPicPr preferRelativeResize="0"/>
          <p:nvPr/>
        </p:nvPicPr>
        <p:blipFill rotWithShape="1">
          <a:blip r:embed="rId10">
            <a:alphaModFix/>
          </a:blip>
          <a:srcRect b="0" l="0" r="0" t="0"/>
          <a:stretch/>
        </p:blipFill>
        <p:spPr>
          <a:xfrm>
            <a:off x="5340766" y="1295399"/>
            <a:ext cx="3498433" cy="2209801"/>
          </a:xfrm>
          <a:prstGeom prst="rect">
            <a:avLst/>
          </a:prstGeom>
          <a:noFill/>
          <a:ln cap="flat" cmpd="sng" w="9525">
            <a:solidFill>
              <a:srgbClr val="FF0000"/>
            </a:solidFill>
            <a:prstDash val="solid"/>
            <a:miter lim="800000"/>
            <a:headEnd len="sm" w="sm" type="none"/>
            <a:tailEnd len="sm" w="sm" type="none"/>
          </a:ln>
        </p:spPr>
      </p:pic>
      <p:pic>
        <p:nvPicPr>
          <p:cNvPr id="773" name="Google Shape;773;p26"/>
          <p:cNvPicPr preferRelativeResize="0"/>
          <p:nvPr/>
        </p:nvPicPr>
        <p:blipFill rotWithShape="1">
          <a:blip r:embed="rId11">
            <a:alphaModFix/>
          </a:blip>
          <a:srcRect b="0" l="0" r="0" t="0"/>
          <a:stretch/>
        </p:blipFill>
        <p:spPr>
          <a:xfrm>
            <a:off x="5371969" y="4038600"/>
            <a:ext cx="3467230" cy="2221468"/>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500"/>
                                        <p:tgtEl>
                                          <p:spTgt spid="7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500"/>
                                        <p:tgtEl>
                                          <p:spTgt spid="761"/>
                                        </p:tgtEl>
                                      </p:cBhvr>
                                    </p:animEffect>
                                  </p:childTnLst>
                                </p:cTn>
                              </p:par>
                              <p:par>
                                <p:cTn fill="hold" nodeType="withEffect" presetClass="entr" presetID="10" presetSubtype="0">
                                  <p:stCondLst>
                                    <p:cond delay="0"/>
                                  </p:stCondLst>
                                  <p:childTnLst>
                                    <p:set>
                                      <p:cBhvr>
                                        <p:cTn dur="1" fill="hold">
                                          <p:stCondLst>
                                            <p:cond delay="0"/>
                                          </p:stCondLst>
                                        </p:cTn>
                                        <p:tgtEl>
                                          <p:spTgt spid="773"/>
                                        </p:tgtEl>
                                        <p:attrNameLst>
                                          <p:attrName>style.visibility</p:attrName>
                                        </p:attrNameLst>
                                      </p:cBhvr>
                                      <p:to>
                                        <p:strVal val="visible"/>
                                      </p:to>
                                    </p:set>
                                    <p:animEffect filter="fade" transition="in">
                                      <p:cBhvr>
                                        <p:cTn dur="500"/>
                                        <p:tgtEl>
                                          <p:spTgt spid="773"/>
                                        </p:tgtEl>
                                      </p:cBhvr>
                                    </p:animEffect>
                                  </p:childTnLst>
                                </p:cTn>
                              </p:par>
                              <p:par>
                                <p:cTn fill="hold" nodeType="with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500"/>
                                        <p:tgtEl>
                                          <p:spTgt spid="760"/>
                                        </p:tgtEl>
                                      </p:cBhvr>
                                    </p:animEffect>
                                  </p:childTnLst>
                                </p:cTn>
                              </p:par>
                              <p:par>
                                <p:cTn fill="hold" nodeType="with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500"/>
                                        <p:tgtEl>
                                          <p:spTgt spid="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2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79" name="Google Shape;779;p2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780" name="Google Shape;780;p2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81" name="Google Shape;781;p2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782" name="Google Shape;782;p2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83" name="Google Shape;783;p2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784" name="Google Shape;784;p2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785" name="Google Shape;785;p2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786" name="Google Shape;786;p2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87" name="Google Shape;787;p27"/>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2</a:t>
            </a:r>
            <a:endParaRPr/>
          </a:p>
        </p:txBody>
      </p:sp>
      <p:sp>
        <p:nvSpPr>
          <p:cNvPr id="788" name="Google Shape;788;p2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89" name="Google Shape;789;p2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790" name="Google Shape;790;p2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791" name="Google Shape;791;p27"/>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792" name="Google Shape;792;p27"/>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793" name="Google Shape;793;p27"/>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794" name="Google Shape;794;p27"/>
          <p:cNvSpPr/>
          <p:nvPr/>
        </p:nvSpPr>
        <p:spPr>
          <a:xfrm>
            <a:off x="609602" y="2551599"/>
            <a:ext cx="6553198" cy="247760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Cambria"/>
                <a:ea typeface="Cambria"/>
                <a:cs typeface="Cambria"/>
                <a:sym typeface="Cambria"/>
              </a:rPr>
              <a:t>- Tuyên truyền nâng cao nhận thức của cộng đồng.</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Tham gia các hoạt động làm sạch bờ biển, làm đẹp cảnh quan, môi trường biển đảo…</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Tham gia các hoạt động khắc phục và làm giảm nhẹ các thiệt hại do thiên tai gây ra.</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Tổ chức học tập và thực hành các kĩ năng sống thích ứng với những thay đổi của tự nhiên vùng biển đảo…</a:t>
            </a:r>
            <a:endParaRPr/>
          </a:p>
        </p:txBody>
      </p:sp>
      <p:sp>
        <p:nvSpPr>
          <p:cNvPr id="795" name="Google Shape;795;p27"/>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MÔI TRƯỜNG BIỂN ĐẢO VIỆT NAM</a:t>
            </a:r>
            <a:endParaRPr/>
          </a:p>
        </p:txBody>
      </p:sp>
      <p:sp>
        <p:nvSpPr>
          <p:cNvPr id="796" name="Google Shape;796;p27"/>
          <p:cNvSpPr txBox="1"/>
          <p:nvPr/>
        </p:nvSpPr>
        <p:spPr>
          <a:xfrm>
            <a:off x="452586" y="1295399"/>
            <a:ext cx="4729013" cy="353943"/>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700">
                <a:solidFill>
                  <a:srgbClr val="CC0000"/>
                </a:solidFill>
                <a:latin typeface="Times New Roman"/>
                <a:ea typeface="Times New Roman"/>
                <a:cs typeface="Times New Roman"/>
                <a:sym typeface="Times New Roman"/>
              </a:rPr>
              <a:t>b. Vấn đề bảo vệ môi trường biển đảo Việt Nam</a:t>
            </a:r>
            <a:endParaRPr b="1" sz="1700">
              <a:solidFill>
                <a:srgbClr val="CC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xEl>
                                              <p:pRg end="0" st="0"/>
                                            </p:txEl>
                                          </p:spTgt>
                                        </p:tgtEl>
                                        <p:attrNameLst>
                                          <p:attrName>style.visibility</p:attrName>
                                        </p:attrNameLst>
                                      </p:cBhvr>
                                      <p:to>
                                        <p:strVal val="visible"/>
                                      </p:to>
                                    </p:set>
                                    <p:animEffect filter="fade" transition="in">
                                      <p:cBhvr>
                                        <p:cTn dur="500"/>
                                        <p:tgtEl>
                                          <p:spTgt spid="7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xEl>
                                              <p:pRg end="1" st="1"/>
                                            </p:txEl>
                                          </p:spTgt>
                                        </p:tgtEl>
                                        <p:attrNameLst>
                                          <p:attrName>style.visibility</p:attrName>
                                        </p:attrNameLst>
                                      </p:cBhvr>
                                      <p:to>
                                        <p:strVal val="visible"/>
                                      </p:to>
                                    </p:set>
                                    <p:animEffect filter="fade" transition="in">
                                      <p:cBhvr>
                                        <p:cTn dur="500"/>
                                        <p:tgtEl>
                                          <p:spTgt spid="7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xEl>
                                              <p:pRg end="2" st="2"/>
                                            </p:txEl>
                                          </p:spTgt>
                                        </p:tgtEl>
                                        <p:attrNameLst>
                                          <p:attrName>style.visibility</p:attrName>
                                        </p:attrNameLst>
                                      </p:cBhvr>
                                      <p:to>
                                        <p:strVal val="visible"/>
                                      </p:to>
                                    </p:set>
                                    <p:animEffect filter="fade" transition="in">
                                      <p:cBhvr>
                                        <p:cTn dur="500"/>
                                        <p:tgtEl>
                                          <p:spTgt spid="7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xEl>
                                              <p:pRg end="3" st="3"/>
                                            </p:txEl>
                                          </p:spTgt>
                                        </p:tgtEl>
                                        <p:attrNameLst>
                                          <p:attrName>style.visibility</p:attrName>
                                        </p:attrNameLst>
                                      </p:cBhvr>
                                      <p:to>
                                        <p:strVal val="visible"/>
                                      </p:to>
                                    </p:set>
                                    <p:animEffect filter="fade" transition="in">
                                      <p:cBhvr>
                                        <p:cTn dur="500"/>
                                        <p:tgtEl>
                                          <p:spTgt spid="79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2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02" name="Google Shape;802;p2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803" name="Google Shape;803;p2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04" name="Google Shape;804;p2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805" name="Google Shape;805;p2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06" name="Google Shape;806;p2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807" name="Google Shape;807;p2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08" name="Google Shape;808;p2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809" name="Google Shape;809;p2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0" name="Google Shape;810;p2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811" name="Google Shape;811;p2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12" name="Google Shape;812;p2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3" name="Google Shape;813;p2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14" name="Google Shape;814;p28"/>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
        <p:nvSpPr>
          <p:cNvPr id="815" name="Google Shape;815;p28"/>
          <p:cNvSpPr/>
          <p:nvPr/>
        </p:nvSpPr>
        <p:spPr>
          <a:xfrm>
            <a:off x="304800" y="1306354"/>
            <a:ext cx="8494135" cy="5262979"/>
          </a:xfrm>
          <a:prstGeom prst="rect">
            <a:avLst/>
          </a:prstGeom>
          <a:solidFill>
            <a:srgbClr val="BCFCD4"/>
          </a:solidFill>
          <a:ln cap="flat" cmpd="sng" w="9525">
            <a:solidFill>
              <a:srgbClr val="00B05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100">
                <a:solidFill>
                  <a:srgbClr val="00B050"/>
                </a:solidFill>
                <a:latin typeface="Cambria"/>
                <a:ea typeface="Cambria"/>
                <a:cs typeface="Cambria"/>
                <a:sym typeface="Cambria"/>
              </a:rPr>
              <a:t>HOẠT ĐỘNG NHÓM</a:t>
            </a:r>
            <a:endParaRPr/>
          </a:p>
          <a:p>
            <a:pPr indent="0" lvl="0" marL="0" marR="0" rtl="0" algn="ctr">
              <a:spcBef>
                <a:spcPts val="0"/>
              </a:spcBef>
              <a:spcAft>
                <a:spcPts val="0"/>
              </a:spcAft>
              <a:buNone/>
            </a:pPr>
            <a:r>
              <a:rPr b="1" lang="en-US" sz="2100">
                <a:solidFill>
                  <a:srgbClr val="00B050"/>
                </a:solidFill>
                <a:latin typeface="Cambria"/>
                <a:ea typeface="Cambria"/>
                <a:cs typeface="Cambria"/>
                <a:sym typeface="Cambria"/>
              </a:rPr>
              <a:t>Thời gian: 10 phút</a:t>
            </a:r>
            <a:endParaRPr b="1" sz="2100">
              <a:solidFill>
                <a:srgbClr val="00B050"/>
              </a:solidFill>
              <a:latin typeface="Cambria"/>
              <a:ea typeface="Cambria"/>
              <a:cs typeface="Cambria"/>
              <a:sym typeface="Cambria"/>
            </a:endParaRPr>
          </a:p>
          <a:p>
            <a:pPr indent="0" lvl="0" marL="0" marR="0" rtl="0" algn="ctr">
              <a:spcBef>
                <a:spcPts val="0"/>
              </a:spcBef>
              <a:spcAft>
                <a:spcPts val="0"/>
              </a:spcAft>
              <a:buNone/>
            </a:pPr>
            <a:r>
              <a:rPr b="1" lang="en-US" sz="2100">
                <a:solidFill>
                  <a:srgbClr val="FF0000"/>
                </a:solidFill>
                <a:latin typeface="Cambria"/>
                <a:ea typeface="Cambria"/>
                <a:cs typeface="Cambria"/>
                <a:sym typeface="Cambria"/>
              </a:rPr>
              <a:t>NHIỆM VỤ</a:t>
            </a:r>
            <a:endParaRPr/>
          </a:p>
          <a:p>
            <a:pPr indent="0" lvl="0" marL="0" marR="0" rtl="0" algn="just">
              <a:spcBef>
                <a:spcPts val="0"/>
              </a:spcBef>
              <a:spcAft>
                <a:spcPts val="0"/>
              </a:spcAft>
              <a:buNone/>
            </a:pPr>
            <a:r>
              <a:rPr b="1" lang="en-US" sz="2100">
                <a:solidFill>
                  <a:srgbClr val="00B050"/>
                </a:solidFill>
                <a:latin typeface="Cambria"/>
                <a:ea typeface="Cambria"/>
                <a:cs typeface="Cambria"/>
                <a:sym typeface="Cambria"/>
              </a:rPr>
              <a:t>* NHÓM 1, 2, 3, 4: </a:t>
            </a:r>
            <a:r>
              <a:rPr i="1" lang="en-US" sz="2100">
                <a:solidFill>
                  <a:srgbClr val="FF0000"/>
                </a:solidFill>
                <a:latin typeface="Cambria"/>
                <a:ea typeface="Cambria"/>
                <a:cs typeface="Cambria"/>
                <a:sym typeface="Cambria"/>
              </a:rPr>
              <a:t>Quan sát video clip, các hình ảnh và kênh chữ SGK, hãy:</a:t>
            </a:r>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Nêu đặc điểm tài nguyên sinh vật biển nước ta.</a:t>
            </a:r>
            <a:endParaRPr i="1" sz="21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Vì sao tài nguyên sinh vật biển nước ta phong phú đa dạng?</a:t>
            </a:r>
            <a:endParaRPr i="1" sz="21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Kể tên và xác định nơi phân bố một số mỏ khoáng sản của vùng biển nước ta.</a:t>
            </a:r>
            <a:endParaRPr i="1" sz="21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Vì sao các tỉnh ven biển Nam Trung Bộ và Nam Bộ lại phát triển mạnh nghề làm muối?</a:t>
            </a:r>
            <a:endParaRPr/>
          </a:p>
          <a:p>
            <a:pPr indent="0" lvl="0" marL="0" marR="0" rtl="0" algn="just">
              <a:spcBef>
                <a:spcPts val="0"/>
              </a:spcBef>
              <a:spcAft>
                <a:spcPts val="0"/>
              </a:spcAft>
              <a:buNone/>
            </a:pPr>
            <a:r>
              <a:rPr b="1" lang="en-US" sz="2100">
                <a:solidFill>
                  <a:srgbClr val="00B050"/>
                </a:solidFill>
                <a:latin typeface="Cambria"/>
                <a:ea typeface="Cambria"/>
                <a:cs typeface="Cambria"/>
                <a:sym typeface="Cambria"/>
              </a:rPr>
              <a:t>* NHÓM 5, 6, 7, 8: </a:t>
            </a:r>
            <a:r>
              <a:rPr i="1" lang="en-US" sz="2100">
                <a:solidFill>
                  <a:srgbClr val="FF0000"/>
                </a:solidFill>
                <a:latin typeface="Cambria"/>
                <a:ea typeface="Cambria"/>
                <a:cs typeface="Cambria"/>
                <a:sym typeface="Cambria"/>
              </a:rPr>
              <a:t>Quan sát video clip, các hình ảnh và kênh chữ SGK, hãy:</a:t>
            </a:r>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Nước ta có bao nhiêu bãi biển đẹp. Xác định các bãi biển đẹp của nước ta.</a:t>
            </a:r>
            <a:endParaRPr i="1" sz="21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Chứng minh các đảo và quần đảo nước ta có giá trị du lịch rất lớn.</a:t>
            </a:r>
            <a:endParaRPr i="1" sz="21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Trình bày đặc điểm tài nguyên năng lượng gió và năng lượng thủy triều ở nước ta.</a:t>
            </a:r>
            <a:endParaRPr i="1" sz="2100">
              <a:solidFill>
                <a:srgbClr val="FF0000"/>
              </a:solidFill>
              <a:latin typeface="Cambria"/>
              <a:ea typeface="Cambria"/>
              <a:cs typeface="Cambria"/>
              <a:sym typeface="Cambria"/>
            </a:endParaRPr>
          </a:p>
          <a:p>
            <a:pPr indent="0" lvl="0" marL="0" marR="0" rtl="0" algn="just">
              <a:spcBef>
                <a:spcPts val="0"/>
              </a:spcBef>
              <a:spcAft>
                <a:spcPts val="0"/>
              </a:spcAft>
              <a:buNone/>
            </a:pPr>
            <a:r>
              <a:rPr i="1" lang="en-US" sz="2100">
                <a:solidFill>
                  <a:srgbClr val="FF0000"/>
                </a:solidFill>
                <a:latin typeface="Cambria"/>
                <a:ea typeface="Cambria"/>
                <a:cs typeface="Cambria"/>
                <a:sym typeface="Cambria"/>
              </a:rPr>
              <a:t>- Nước ta có điều kiện thuận lợi gì để phát triển giao thông vận tải biển?</a:t>
            </a:r>
            <a:endParaRPr i="1" sz="2100">
              <a:solidFill>
                <a:srgbClr val="FF0000"/>
              </a:solidFill>
              <a:latin typeface="Cambria"/>
              <a:ea typeface="Cambria"/>
              <a:cs typeface="Cambria"/>
              <a:sym typeface="Cambria"/>
            </a:endParaRPr>
          </a:p>
        </p:txBody>
      </p:sp>
      <p:pic>
        <p:nvPicPr>
          <p:cNvPr id="816" name="Google Shape;816;p28"/>
          <p:cNvPicPr preferRelativeResize="0"/>
          <p:nvPr/>
        </p:nvPicPr>
        <p:blipFill rotWithShape="1">
          <a:blip r:embed="rId6">
            <a:alphaModFix/>
          </a:blip>
          <a:srcRect b="0" l="0" r="0" t="0"/>
          <a:stretch/>
        </p:blipFill>
        <p:spPr>
          <a:xfrm>
            <a:off x="2231136" y="1424818"/>
            <a:ext cx="914399" cy="685800"/>
          </a:xfrm>
          <a:prstGeom prst="rect">
            <a:avLst/>
          </a:prstGeom>
          <a:noFill/>
          <a:ln>
            <a:noFill/>
          </a:ln>
          <a:effectLst>
            <a:outerShdw blurRad="292100" rotWithShape="0" algn="tl" dir="2700000" dist="139700">
              <a:srgbClr val="333333">
                <a:alpha val="64705"/>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0" st="0"/>
                                            </p:txEl>
                                          </p:spTgt>
                                        </p:tgtEl>
                                        <p:attrNameLst>
                                          <p:attrName>style.visibility</p:attrName>
                                        </p:attrNameLst>
                                      </p:cBhvr>
                                      <p:to>
                                        <p:strVal val="visible"/>
                                      </p:to>
                                    </p:set>
                                    <p:animEffect filter="fade" transition="in">
                                      <p:cBhvr>
                                        <p:cTn dur="500"/>
                                        <p:tgtEl>
                                          <p:spTgt spid="8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1" st="1"/>
                                            </p:txEl>
                                          </p:spTgt>
                                        </p:tgtEl>
                                        <p:attrNameLst>
                                          <p:attrName>style.visibility</p:attrName>
                                        </p:attrNameLst>
                                      </p:cBhvr>
                                      <p:to>
                                        <p:strVal val="visible"/>
                                      </p:to>
                                    </p:set>
                                    <p:animEffect filter="fade" transition="in">
                                      <p:cBhvr>
                                        <p:cTn dur="500"/>
                                        <p:tgtEl>
                                          <p:spTgt spid="8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2" st="2"/>
                                            </p:txEl>
                                          </p:spTgt>
                                        </p:tgtEl>
                                        <p:attrNameLst>
                                          <p:attrName>style.visibility</p:attrName>
                                        </p:attrNameLst>
                                      </p:cBhvr>
                                      <p:to>
                                        <p:strVal val="visible"/>
                                      </p:to>
                                    </p:set>
                                    <p:animEffect filter="fade" transition="in">
                                      <p:cBhvr>
                                        <p:cTn dur="500"/>
                                        <p:tgtEl>
                                          <p:spTgt spid="8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3" st="3"/>
                                            </p:txEl>
                                          </p:spTgt>
                                        </p:tgtEl>
                                        <p:attrNameLst>
                                          <p:attrName>style.visibility</p:attrName>
                                        </p:attrNameLst>
                                      </p:cBhvr>
                                      <p:to>
                                        <p:strVal val="visible"/>
                                      </p:to>
                                    </p:set>
                                    <p:animEffect filter="fade" transition="in">
                                      <p:cBhvr>
                                        <p:cTn dur="500"/>
                                        <p:tgtEl>
                                          <p:spTgt spid="8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4" st="4"/>
                                            </p:txEl>
                                          </p:spTgt>
                                        </p:tgtEl>
                                        <p:attrNameLst>
                                          <p:attrName>style.visibility</p:attrName>
                                        </p:attrNameLst>
                                      </p:cBhvr>
                                      <p:to>
                                        <p:strVal val="visible"/>
                                      </p:to>
                                    </p:set>
                                    <p:animEffect filter="fade" transition="in">
                                      <p:cBhvr>
                                        <p:cTn dur="500"/>
                                        <p:tgtEl>
                                          <p:spTgt spid="8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5" st="5"/>
                                            </p:txEl>
                                          </p:spTgt>
                                        </p:tgtEl>
                                        <p:attrNameLst>
                                          <p:attrName>style.visibility</p:attrName>
                                        </p:attrNameLst>
                                      </p:cBhvr>
                                      <p:to>
                                        <p:strVal val="visible"/>
                                      </p:to>
                                    </p:set>
                                    <p:animEffect filter="fade" transition="in">
                                      <p:cBhvr>
                                        <p:cTn dur="500"/>
                                        <p:tgtEl>
                                          <p:spTgt spid="8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6" st="6"/>
                                            </p:txEl>
                                          </p:spTgt>
                                        </p:tgtEl>
                                        <p:attrNameLst>
                                          <p:attrName>style.visibility</p:attrName>
                                        </p:attrNameLst>
                                      </p:cBhvr>
                                      <p:to>
                                        <p:strVal val="visible"/>
                                      </p:to>
                                    </p:set>
                                    <p:animEffect filter="fade" transition="in">
                                      <p:cBhvr>
                                        <p:cTn dur="500"/>
                                        <p:tgtEl>
                                          <p:spTgt spid="8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7" st="7"/>
                                            </p:txEl>
                                          </p:spTgt>
                                        </p:tgtEl>
                                        <p:attrNameLst>
                                          <p:attrName>style.visibility</p:attrName>
                                        </p:attrNameLst>
                                      </p:cBhvr>
                                      <p:to>
                                        <p:strVal val="visible"/>
                                      </p:to>
                                    </p:set>
                                    <p:animEffect filter="fade" transition="in">
                                      <p:cBhvr>
                                        <p:cTn dur="500"/>
                                        <p:tgtEl>
                                          <p:spTgt spid="81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8" st="8"/>
                                            </p:txEl>
                                          </p:spTgt>
                                        </p:tgtEl>
                                        <p:attrNameLst>
                                          <p:attrName>style.visibility</p:attrName>
                                        </p:attrNameLst>
                                      </p:cBhvr>
                                      <p:to>
                                        <p:strVal val="visible"/>
                                      </p:to>
                                    </p:set>
                                    <p:animEffect filter="fade" transition="in">
                                      <p:cBhvr>
                                        <p:cTn dur="500"/>
                                        <p:tgtEl>
                                          <p:spTgt spid="81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9" st="9"/>
                                            </p:txEl>
                                          </p:spTgt>
                                        </p:tgtEl>
                                        <p:attrNameLst>
                                          <p:attrName>style.visibility</p:attrName>
                                        </p:attrNameLst>
                                      </p:cBhvr>
                                      <p:to>
                                        <p:strVal val="visible"/>
                                      </p:to>
                                    </p:set>
                                    <p:animEffect filter="fade" transition="in">
                                      <p:cBhvr>
                                        <p:cTn dur="500"/>
                                        <p:tgtEl>
                                          <p:spTgt spid="815">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10" st="10"/>
                                            </p:txEl>
                                          </p:spTgt>
                                        </p:tgtEl>
                                        <p:attrNameLst>
                                          <p:attrName>style.visibility</p:attrName>
                                        </p:attrNameLst>
                                      </p:cBhvr>
                                      <p:to>
                                        <p:strVal val="visible"/>
                                      </p:to>
                                    </p:set>
                                    <p:animEffect filter="fade" transition="in">
                                      <p:cBhvr>
                                        <p:cTn dur="500"/>
                                        <p:tgtEl>
                                          <p:spTgt spid="815">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11" st="11"/>
                                            </p:txEl>
                                          </p:spTgt>
                                        </p:tgtEl>
                                        <p:attrNameLst>
                                          <p:attrName>style.visibility</p:attrName>
                                        </p:attrNameLst>
                                      </p:cBhvr>
                                      <p:to>
                                        <p:strVal val="visible"/>
                                      </p:to>
                                    </p:set>
                                    <p:animEffect filter="fade" transition="in">
                                      <p:cBhvr>
                                        <p:cTn dur="500"/>
                                        <p:tgtEl>
                                          <p:spTgt spid="815">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5">
                                            <p:txEl>
                                              <p:pRg end="12" st="12"/>
                                            </p:txEl>
                                          </p:spTgt>
                                        </p:tgtEl>
                                        <p:attrNameLst>
                                          <p:attrName>style.visibility</p:attrName>
                                        </p:attrNameLst>
                                      </p:cBhvr>
                                      <p:to>
                                        <p:strVal val="visible"/>
                                      </p:to>
                                    </p:set>
                                    <p:animEffect filter="fade" transition="in">
                                      <p:cBhvr>
                                        <p:cTn dur="500"/>
                                        <p:tgtEl>
                                          <p:spTgt spid="815">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p29"/>
          <p:cNvPicPr preferRelativeResize="0"/>
          <p:nvPr/>
        </p:nvPicPr>
        <p:blipFill rotWithShape="1">
          <a:blip r:embed="rId3">
            <a:alphaModFix/>
          </a:blip>
          <a:srcRect b="0" l="0" r="0" t="0"/>
          <a:stretch/>
        </p:blipFill>
        <p:spPr>
          <a:xfrm>
            <a:off x="0" y="480583"/>
            <a:ext cx="9144000" cy="51394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3"/>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pic>
        <p:nvPicPr>
          <p:cNvPr descr="C:\Users\Asus\Pictures\bai mau\hands_zps712c7fb9.jpg" id="118" name="Google Shape;118;p3"/>
          <p:cNvPicPr preferRelativeResize="0"/>
          <p:nvPr/>
        </p:nvPicPr>
        <p:blipFill rotWithShape="1">
          <a:blip r:embed="rId5">
            <a:alphaModFix/>
          </a:blip>
          <a:srcRect b="0" l="0" r="43632" t="0"/>
          <a:stretch/>
        </p:blipFill>
        <p:spPr>
          <a:xfrm rot="-5983940">
            <a:off x="6740180" y="1138516"/>
            <a:ext cx="2234565" cy="3964233"/>
          </a:xfrm>
          <a:prstGeom prst="rect">
            <a:avLst/>
          </a:prstGeom>
          <a:noFill/>
          <a:ln>
            <a:noFill/>
          </a:ln>
        </p:spPr>
      </p:pic>
      <p:pic>
        <p:nvPicPr>
          <p:cNvPr descr="C:\Documents and Settings\Welcome\Desktop\chs1348666969.jpg" id="119" name="Google Shape;119;p3"/>
          <p:cNvPicPr preferRelativeResize="0"/>
          <p:nvPr/>
        </p:nvPicPr>
        <p:blipFill rotWithShape="1">
          <a:blip r:embed="rId6">
            <a:alphaModFix/>
          </a:blip>
          <a:srcRect b="0" l="0" r="0" t="0"/>
          <a:stretch/>
        </p:blipFill>
        <p:spPr>
          <a:xfrm>
            <a:off x="-32084" y="4343400"/>
            <a:ext cx="9176083" cy="2514600"/>
          </a:xfrm>
          <a:prstGeom prst="rect">
            <a:avLst/>
          </a:prstGeom>
          <a:noFill/>
          <a:ln>
            <a:noFill/>
          </a:ln>
          <a:effectLst>
            <a:outerShdw blurRad="292100" rotWithShape="0" algn="tl" dir="2700000" dist="139700">
              <a:srgbClr val="333333">
                <a:alpha val="64705"/>
              </a:srgbClr>
            </a:outerShdw>
          </a:effectLst>
        </p:spPr>
      </p:pic>
      <p:pic>
        <p:nvPicPr>
          <p:cNvPr descr="C:\Users\Asus\Pictures\bai mau\hands_zps712c7fb9.jpg" id="120" name="Google Shape;120;p3"/>
          <p:cNvPicPr preferRelativeResize="0"/>
          <p:nvPr/>
        </p:nvPicPr>
        <p:blipFill rotWithShape="1">
          <a:blip r:embed="rId5">
            <a:alphaModFix/>
          </a:blip>
          <a:srcRect b="0" l="56213" r="0" t="0"/>
          <a:stretch/>
        </p:blipFill>
        <p:spPr>
          <a:xfrm rot="-7627304">
            <a:off x="6159599" y="-1391747"/>
            <a:ext cx="1587048" cy="3624539"/>
          </a:xfrm>
          <a:prstGeom prst="rect">
            <a:avLst/>
          </a:prstGeom>
          <a:noFill/>
          <a:ln>
            <a:noFill/>
          </a:ln>
        </p:spPr>
      </p:pic>
      <p:sp>
        <p:nvSpPr>
          <p:cNvPr id="121" name="Google Shape;121;p3"/>
          <p:cNvSpPr txBox="1"/>
          <p:nvPr>
            <p:ph type="title"/>
          </p:nvPr>
        </p:nvSpPr>
        <p:spPr>
          <a:xfrm>
            <a:off x="-82493" y="1066800"/>
            <a:ext cx="5430672"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0000"/>
              </a:buClr>
              <a:buSzPts val="3000"/>
              <a:buFont typeface="Cambria"/>
              <a:buNone/>
            </a:pPr>
            <a:r>
              <a:rPr b="1" lang="en-US" sz="3000">
                <a:solidFill>
                  <a:srgbClr val="FF0000"/>
                </a:solidFill>
                <a:latin typeface="Cambria"/>
                <a:ea typeface="Cambria"/>
                <a:cs typeface="Cambria"/>
                <a:sym typeface="Cambria"/>
              </a:rPr>
              <a:t>ĐẶC ĐIỂM TỰ NHIÊN, MÔI TRƯỜNG VÀ TÀI NGUYÊN VÙNG BIỂN ĐẢO VIỆT NAM</a:t>
            </a:r>
            <a:endParaRPr/>
          </a:p>
        </p:txBody>
      </p:sp>
      <p:sp>
        <p:nvSpPr>
          <p:cNvPr id="122" name="Google Shape;122;p3"/>
          <p:cNvSpPr txBox="1"/>
          <p:nvPr/>
        </p:nvSpPr>
        <p:spPr>
          <a:xfrm>
            <a:off x="-685800" y="1219200"/>
            <a:ext cx="6705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3500"/>
              <a:buFont typeface="Calibri"/>
              <a:buNone/>
            </a:pPr>
            <a:r>
              <a:t/>
            </a:r>
            <a:endParaRPr b="1" i="0" sz="3500" u="none" cap="none" strike="noStrike">
              <a:solidFill>
                <a:srgbClr val="BDD1F9"/>
              </a:solidFill>
              <a:latin typeface="Cambria"/>
              <a:ea typeface="Cambria"/>
              <a:cs typeface="Cambria"/>
              <a:sym typeface="Cambria"/>
            </a:endParaRPr>
          </a:p>
        </p:txBody>
      </p:sp>
      <p:sp>
        <p:nvSpPr>
          <p:cNvPr id="123" name="Google Shape;123;p3"/>
          <p:cNvSpPr txBox="1"/>
          <p:nvPr/>
        </p:nvSpPr>
        <p:spPr>
          <a:xfrm>
            <a:off x="-990600" y="-152400"/>
            <a:ext cx="3962400" cy="11430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dk1"/>
              </a:buClr>
              <a:buSzPts val="2700"/>
              <a:buFont typeface="Cambria"/>
              <a:buNone/>
            </a:pPr>
            <a:r>
              <a:rPr b="1" i="0" lang="en-US" sz="2700" u="none" cap="none" strike="noStrike">
                <a:solidFill>
                  <a:schemeClr val="dk1"/>
                </a:solidFill>
                <a:latin typeface="Cambria"/>
                <a:ea typeface="Cambria"/>
                <a:cs typeface="Cambria"/>
                <a:sym typeface="Cambria"/>
              </a:rPr>
              <a:t>BÀI 15</a:t>
            </a:r>
            <a:endParaRPr/>
          </a:p>
        </p:txBody>
      </p:sp>
      <p:sp>
        <p:nvSpPr>
          <p:cNvPr id="124" name="Google Shape;124;p3"/>
          <p:cNvSpPr/>
          <p:nvPr/>
        </p:nvSpPr>
        <p:spPr>
          <a:xfrm>
            <a:off x="3173" y="2428417"/>
            <a:ext cx="1828800"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5" name="Google Shape;125;p3"/>
          <p:cNvSpPr/>
          <p:nvPr/>
        </p:nvSpPr>
        <p:spPr>
          <a:xfrm>
            <a:off x="3172" y="2535098"/>
            <a:ext cx="1155509"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Google Shape;126;p3"/>
          <p:cNvSpPr/>
          <p:nvPr/>
        </p:nvSpPr>
        <p:spPr>
          <a:xfrm>
            <a:off x="-32084" y="3060876"/>
            <a:ext cx="5289884" cy="45719"/>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7" name="Google Shape;127;p3"/>
          <p:cNvSpPr/>
          <p:nvPr/>
        </p:nvSpPr>
        <p:spPr>
          <a:xfrm>
            <a:off x="2185337" y="0"/>
            <a:ext cx="45719" cy="8382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8" name="Google Shape;128;p3"/>
          <p:cNvSpPr/>
          <p:nvPr/>
        </p:nvSpPr>
        <p:spPr>
          <a:xfrm>
            <a:off x="2057400" y="0"/>
            <a:ext cx="45719" cy="430548"/>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9" name="Google Shape;129;p3"/>
          <p:cNvSpPr/>
          <p:nvPr/>
        </p:nvSpPr>
        <p:spPr>
          <a:xfrm>
            <a:off x="2590800" y="4724400"/>
            <a:ext cx="4038600" cy="850744"/>
          </a:xfrm>
          <a:prstGeom prst="rect">
            <a:avLst/>
          </a:prstGeom>
        </p:spPr>
        <p:txBody>
          <a:bodyPr>
            <a:prstTxWarp prst="textPlain"/>
          </a:bodyPr>
          <a:lstStyle/>
          <a:p>
            <a:pPr lvl="0" algn="ctr"/>
            <a:r>
              <a:rPr b="1" i="0">
                <a:ln cap="flat" cmpd="sng" w="19050">
                  <a:solidFill>
                    <a:srgbClr val="FEFEFE"/>
                  </a:solidFill>
                  <a:prstDash val="solid"/>
                  <a:round/>
                  <a:headEnd len="sm" w="sm" type="none"/>
                  <a:tailEnd len="sm" w="sm" type="none"/>
                </a:ln>
                <a:solidFill>
                  <a:schemeClr val="accent3"/>
                </a:solidFill>
                <a:latin typeface="Cambria"/>
              </a:rPr>
              <a:t>ĐỊA LÍ 8</a:t>
            </a:r>
          </a:p>
        </p:txBody>
      </p:sp>
      <p:sp>
        <p:nvSpPr>
          <p:cNvPr id="130" name="Google Shape;130;p3"/>
          <p:cNvSpPr txBox="1"/>
          <p:nvPr/>
        </p:nvSpPr>
        <p:spPr>
          <a:xfrm>
            <a:off x="131928" y="3124200"/>
            <a:ext cx="5430672" cy="114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GV dạy:</a:t>
            </a:r>
            <a:endParaRPr/>
          </a:p>
          <a:p>
            <a:pPr indent="0" lvl="0" marL="0" marR="0" rtl="0" algn="l">
              <a:spcBef>
                <a:spcPts val="0"/>
              </a:spcBef>
              <a:spcAft>
                <a:spcPts val="0"/>
              </a:spcAft>
              <a:buClr>
                <a:srgbClr val="002060"/>
              </a:buClr>
              <a:buSzPts val="2500"/>
              <a:buFont typeface="Cambria"/>
              <a:buNone/>
            </a:pPr>
            <a:r>
              <a:rPr b="1" i="0" lang="en-US" sz="2500" u="none" cap="none" strike="noStrike">
                <a:solidFill>
                  <a:srgbClr val="002060"/>
                </a:solidFill>
                <a:latin typeface="Cambria"/>
                <a:ea typeface="Cambria"/>
                <a:cs typeface="Cambria"/>
                <a:sym typeface="Cambria"/>
              </a:rPr>
              <a:t>Lớp dạy: 8/</a:t>
            </a:r>
            <a:endParaRPr/>
          </a:p>
        </p:txBody>
      </p:sp>
      <p:pic>
        <p:nvPicPr>
          <p:cNvPr id="131" name="Google Shape;131;p3"/>
          <p:cNvPicPr preferRelativeResize="0"/>
          <p:nvPr/>
        </p:nvPicPr>
        <p:blipFill rotWithShape="1">
          <a:blip r:embed="rId7">
            <a:alphaModFix/>
          </a:blip>
          <a:srcRect b="0" l="0" r="0" t="0"/>
          <a:stretch/>
        </p:blipFill>
        <p:spPr>
          <a:xfrm>
            <a:off x="5065776" y="1209217"/>
            <a:ext cx="2393157" cy="2399406"/>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Tree>
  </p:cSld>
  <p:clrMapOvr>
    <a:masterClrMapping/>
  </p:clrMapOvr>
  <mc:AlternateContent>
    <mc:Choice Requires="p14">
      <p:transition spd="slow" p14:dur="1400">
        <p14:ripple/>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1000"/>
                                        <p:tgtEl>
                                          <p:spTgt spid="1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1000"/>
                                        <p:tgtEl>
                                          <p:spTgt spid="118"/>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26"/>
                                        </p:tgtEl>
                                        <p:attrNameLst>
                                          <p:attrName>style.visibility</p:attrName>
                                        </p:attrNameLst>
                                      </p:cBhvr>
                                      <p:to>
                                        <p:strVal val="visible"/>
                                      </p:to>
                                    </p:set>
                                    <p:anim calcmode="lin" valueType="num">
                                      <p:cBhvr additive="base">
                                        <p:cTn dur="1000"/>
                                        <p:tgtEl>
                                          <p:spTgt spid="126"/>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xit" presetID="2" presetSubtype="1">
                                  <p:stCondLst>
                                    <p:cond delay="0"/>
                                  </p:stCondLst>
                                  <p:childTnLst>
                                    <p:anim calcmode="lin" valueType="num">
                                      <p:cBhvr additive="base">
                                        <p:cTn dur="500"/>
                                        <p:tgtEl>
                                          <p:spTgt spid="123"/>
                                        </p:tgtEl>
                                        <p:attrNameLst>
                                          <p:attrName>ppt_y</p:attrName>
                                        </p:attrNameLst>
                                      </p:cBhvr>
                                      <p:tavLst>
                                        <p:tav fmla="" tm="0">
                                          <p:val>
                                            <p:strVal val="#ppt_y"/>
                                          </p:val>
                                        </p:tav>
                                        <p:tav fmla="" tm="100000">
                                          <p:val>
                                            <p:strVal val="#ppt_y-1"/>
                                          </p:val>
                                        </p:tav>
                                      </p:tavLst>
                                    </p:anim>
                                    <p:set>
                                      <p:cBhvr>
                                        <p:cTn dur="1" fill="hold">
                                          <p:stCondLst>
                                            <p:cond delay="500"/>
                                          </p:stCondLst>
                                        </p:cTn>
                                        <p:tgtEl>
                                          <p:spTgt spid="123"/>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21"/>
                                        </p:tgtEl>
                                        <p:attrNameLst>
                                          <p:attrName>ppt_y</p:attrName>
                                        </p:attrNameLst>
                                      </p:cBhvr>
                                      <p:tavLst>
                                        <p:tav fmla="" tm="0">
                                          <p:val>
                                            <p:strVal val="#ppt_y"/>
                                          </p:val>
                                        </p:tav>
                                        <p:tav fmla="" tm="100000">
                                          <p:val>
                                            <p:strVal val="#ppt_y-1"/>
                                          </p:val>
                                        </p:tav>
                                      </p:tavLst>
                                    </p:anim>
                                    <p:set>
                                      <p:cBhvr>
                                        <p:cTn dur="1" fill="hold">
                                          <p:stCondLst>
                                            <p:cond delay="500"/>
                                          </p:stCondLst>
                                        </p:cTn>
                                        <p:tgtEl>
                                          <p:spTgt spid="121"/>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22"/>
                                        </p:tgtEl>
                                        <p:attrNameLst>
                                          <p:attrName>ppt_y</p:attrName>
                                        </p:attrNameLst>
                                      </p:cBhvr>
                                      <p:tavLst>
                                        <p:tav fmla="" tm="0">
                                          <p:val>
                                            <p:strVal val="#ppt_y"/>
                                          </p:val>
                                        </p:tav>
                                        <p:tav fmla="" tm="100000">
                                          <p:val>
                                            <p:strVal val="#ppt_y-1"/>
                                          </p:val>
                                        </p:tav>
                                      </p:tavLst>
                                    </p:anim>
                                    <p:set>
                                      <p:cBhvr>
                                        <p:cTn dur="1" fill="hold">
                                          <p:stCondLst>
                                            <p:cond delay="500"/>
                                          </p:stCondLst>
                                        </p:cTn>
                                        <p:tgtEl>
                                          <p:spTgt spid="122"/>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24"/>
                                        </p:tgtEl>
                                        <p:attrNameLst>
                                          <p:attrName>ppt_y</p:attrName>
                                        </p:attrNameLst>
                                      </p:cBhvr>
                                      <p:tavLst>
                                        <p:tav fmla="" tm="0">
                                          <p:val>
                                            <p:strVal val="#ppt_y"/>
                                          </p:val>
                                        </p:tav>
                                        <p:tav fmla="" tm="100000">
                                          <p:val>
                                            <p:strVal val="#ppt_y-1"/>
                                          </p:val>
                                        </p:tav>
                                      </p:tavLst>
                                    </p:anim>
                                    <p:set>
                                      <p:cBhvr>
                                        <p:cTn dur="1" fill="hold">
                                          <p:stCondLst>
                                            <p:cond delay="500"/>
                                          </p:stCondLst>
                                        </p:cTn>
                                        <p:tgtEl>
                                          <p:spTgt spid="124"/>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25"/>
                                        </p:tgtEl>
                                        <p:attrNameLst>
                                          <p:attrName>ppt_y</p:attrName>
                                        </p:attrNameLst>
                                      </p:cBhvr>
                                      <p:tavLst>
                                        <p:tav fmla="" tm="0">
                                          <p:val>
                                            <p:strVal val="#ppt_y"/>
                                          </p:val>
                                        </p:tav>
                                        <p:tav fmla="" tm="100000">
                                          <p:val>
                                            <p:strVal val="#ppt_y-1"/>
                                          </p:val>
                                        </p:tav>
                                      </p:tavLst>
                                    </p:anim>
                                    <p:set>
                                      <p:cBhvr>
                                        <p:cTn dur="1" fill="hold">
                                          <p:stCondLst>
                                            <p:cond delay="500"/>
                                          </p:stCondLst>
                                        </p:cTn>
                                        <p:tgtEl>
                                          <p:spTgt spid="125"/>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26"/>
                                        </p:tgtEl>
                                        <p:attrNameLst>
                                          <p:attrName>ppt_y</p:attrName>
                                        </p:attrNameLst>
                                      </p:cBhvr>
                                      <p:tavLst>
                                        <p:tav fmla="" tm="0">
                                          <p:val>
                                            <p:strVal val="#ppt_y"/>
                                          </p:val>
                                        </p:tav>
                                        <p:tav fmla="" tm="100000">
                                          <p:val>
                                            <p:strVal val="#ppt_y-1"/>
                                          </p:val>
                                        </p:tav>
                                      </p:tavLst>
                                    </p:anim>
                                    <p:set>
                                      <p:cBhvr>
                                        <p:cTn dur="1" fill="hold">
                                          <p:stCondLst>
                                            <p:cond delay="500"/>
                                          </p:stCondLst>
                                        </p:cTn>
                                        <p:tgtEl>
                                          <p:spTgt spid="126"/>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28"/>
                                        </p:tgtEl>
                                        <p:attrNameLst>
                                          <p:attrName>ppt_y</p:attrName>
                                        </p:attrNameLst>
                                      </p:cBhvr>
                                      <p:tavLst>
                                        <p:tav fmla="" tm="0">
                                          <p:val>
                                            <p:strVal val="#ppt_y"/>
                                          </p:val>
                                        </p:tav>
                                        <p:tav fmla="" tm="100000">
                                          <p:val>
                                            <p:strVal val="#ppt_y-1"/>
                                          </p:val>
                                        </p:tav>
                                      </p:tavLst>
                                    </p:anim>
                                    <p:set>
                                      <p:cBhvr>
                                        <p:cTn dur="1" fill="hold">
                                          <p:stCondLst>
                                            <p:cond delay="500"/>
                                          </p:stCondLst>
                                        </p:cTn>
                                        <p:tgtEl>
                                          <p:spTgt spid="128"/>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27"/>
                                        </p:tgtEl>
                                        <p:attrNameLst>
                                          <p:attrName>ppt_y</p:attrName>
                                        </p:attrNameLst>
                                      </p:cBhvr>
                                      <p:tavLst>
                                        <p:tav fmla="" tm="0">
                                          <p:val>
                                            <p:strVal val="#ppt_y"/>
                                          </p:val>
                                        </p:tav>
                                        <p:tav fmla="" tm="100000">
                                          <p:val>
                                            <p:strVal val="#ppt_y-1"/>
                                          </p:val>
                                        </p:tav>
                                      </p:tavLst>
                                    </p:anim>
                                    <p:set>
                                      <p:cBhvr>
                                        <p:cTn dur="1" fill="hold">
                                          <p:stCondLst>
                                            <p:cond delay="500"/>
                                          </p:stCondLst>
                                        </p:cTn>
                                        <p:tgtEl>
                                          <p:spTgt spid="127"/>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19"/>
                                        </p:tgtEl>
                                        <p:attrNameLst>
                                          <p:attrName>ppt_y</p:attrName>
                                        </p:attrNameLst>
                                      </p:cBhvr>
                                      <p:tavLst>
                                        <p:tav fmla="" tm="0">
                                          <p:val>
                                            <p:strVal val="#ppt_y"/>
                                          </p:val>
                                        </p:tav>
                                        <p:tav fmla="" tm="100000">
                                          <p:val>
                                            <p:strVal val="#ppt_y+1"/>
                                          </p:val>
                                        </p:tav>
                                      </p:tavLst>
                                    </p:anim>
                                    <p:set>
                                      <p:cBhvr>
                                        <p:cTn dur="1" fill="hold">
                                          <p:stCondLst>
                                            <p:cond delay="500"/>
                                          </p:stCondLst>
                                        </p:cTn>
                                        <p:tgtEl>
                                          <p:spTgt spid="119"/>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29"/>
                                        </p:tgtEl>
                                        <p:attrNameLst>
                                          <p:attrName>ppt_y</p:attrName>
                                        </p:attrNameLst>
                                      </p:cBhvr>
                                      <p:tavLst>
                                        <p:tav fmla="" tm="0">
                                          <p:val>
                                            <p:strVal val="#ppt_y"/>
                                          </p:val>
                                        </p:tav>
                                        <p:tav fmla="" tm="100000">
                                          <p:val>
                                            <p:strVal val="#ppt_y+1"/>
                                          </p:val>
                                        </p:tav>
                                      </p:tavLst>
                                    </p:anim>
                                    <p:set>
                                      <p:cBhvr>
                                        <p:cTn dur="1" fill="hold">
                                          <p:stCondLst>
                                            <p:cond delay="500"/>
                                          </p:stCondLst>
                                        </p:cTn>
                                        <p:tgtEl>
                                          <p:spTgt spid="129"/>
                                        </p:tgtEl>
                                        <p:attrNameLst>
                                          <p:attrName>style.visibility</p:attrName>
                                        </p:attrNameLst>
                                      </p:cBhvr>
                                      <p:to>
                                        <p:strVal val="hidden"/>
                                      </p:to>
                                    </p:set>
                                  </p:childTnLst>
                                </p:cTn>
                              </p:par>
                              <p:par>
                                <p:cTn fill="hold" nodeType="withEffect" presetClass="exit" presetID="2" presetSubtype="1">
                                  <p:stCondLst>
                                    <p:cond delay="0"/>
                                  </p:stCondLst>
                                  <p:childTnLst>
                                    <p:anim calcmode="lin" valueType="num">
                                      <p:cBhvr additive="base">
                                        <p:cTn dur="500"/>
                                        <p:tgtEl>
                                          <p:spTgt spid="130"/>
                                        </p:tgtEl>
                                        <p:attrNameLst>
                                          <p:attrName>ppt_y</p:attrName>
                                        </p:attrNameLst>
                                      </p:cBhvr>
                                      <p:tavLst>
                                        <p:tav fmla="" tm="0">
                                          <p:val>
                                            <p:strVal val="#ppt_y"/>
                                          </p:val>
                                        </p:tav>
                                        <p:tav fmla="" tm="100000">
                                          <p:val>
                                            <p:strVal val="#ppt_y-1"/>
                                          </p:val>
                                        </p:tav>
                                      </p:tavLst>
                                    </p:anim>
                                    <p:set>
                                      <p:cBhvr>
                                        <p:cTn dur="1" fill="hold">
                                          <p:stCondLst>
                                            <p:cond delay="500"/>
                                          </p:stCondLst>
                                        </p:cTn>
                                        <p:tgtEl>
                                          <p:spTgt spid="1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827" name="Google Shape;827;p3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828" name="Google Shape;828;p30"/>
          <p:cNvPicPr preferRelativeResize="0"/>
          <p:nvPr/>
        </p:nvPicPr>
        <p:blipFill rotWithShape="1">
          <a:blip r:embed="rId3">
            <a:alphaModFix/>
          </a:blip>
          <a:srcRect b="0" l="0" r="0" t="0"/>
          <a:stretch/>
        </p:blipFill>
        <p:spPr>
          <a:xfrm>
            <a:off x="2241232" y="22543"/>
            <a:ext cx="4661535" cy="68129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3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34" name="Google Shape;834;p3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835" name="Google Shape;835;p3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36" name="Google Shape;836;p3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837" name="Google Shape;837;p3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38" name="Google Shape;838;p3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839" name="Google Shape;839;p3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40" name="Google Shape;840;p3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841" name="Google Shape;841;p3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42" name="Google Shape;842;p31"/>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843" name="Google Shape;843;p3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44" name="Google Shape;844;p3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45" name="Google Shape;845;p3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46" name="Google Shape;846;p3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
        <p:nvSpPr>
          <p:cNvPr id="847" name="Google Shape;847;p31"/>
          <p:cNvSpPr txBox="1"/>
          <p:nvPr/>
        </p:nvSpPr>
        <p:spPr>
          <a:xfrm>
            <a:off x="954112" y="6248400"/>
            <a:ext cx="31606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Du lịch biển ở vịnh Hạ Long</a:t>
            </a:r>
            <a:endParaRPr/>
          </a:p>
        </p:txBody>
      </p:sp>
      <p:sp>
        <p:nvSpPr>
          <p:cNvPr id="848" name="Google Shape;848;p31"/>
          <p:cNvSpPr txBox="1"/>
          <p:nvPr/>
        </p:nvSpPr>
        <p:spPr>
          <a:xfrm>
            <a:off x="5058570" y="6260068"/>
            <a:ext cx="31710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Năng lượng gió ở Bình Thuận</a:t>
            </a:r>
            <a:endParaRPr sz="1800">
              <a:solidFill>
                <a:schemeClr val="dk1"/>
              </a:solidFill>
              <a:latin typeface="Cambria"/>
              <a:ea typeface="Cambria"/>
              <a:cs typeface="Cambria"/>
              <a:sym typeface="Cambria"/>
            </a:endParaRPr>
          </a:p>
        </p:txBody>
      </p:sp>
      <p:sp>
        <p:nvSpPr>
          <p:cNvPr id="849" name="Google Shape;849;p31"/>
          <p:cNvSpPr txBox="1"/>
          <p:nvPr/>
        </p:nvSpPr>
        <p:spPr>
          <a:xfrm>
            <a:off x="990600" y="3595074"/>
            <a:ext cx="308851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Sinh vật biển nước ta</a:t>
            </a:r>
            <a:endParaRPr/>
          </a:p>
        </p:txBody>
      </p:sp>
      <p:sp>
        <p:nvSpPr>
          <p:cNvPr id="850" name="Google Shape;850;p31"/>
          <p:cNvSpPr txBox="1"/>
          <p:nvPr/>
        </p:nvSpPr>
        <p:spPr>
          <a:xfrm>
            <a:off x="4724400" y="3581400"/>
            <a:ext cx="3886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Sản xuất muối ở Cà Ná (Ninh Thuận)</a:t>
            </a:r>
            <a:endParaRPr/>
          </a:p>
        </p:txBody>
      </p:sp>
      <p:pic>
        <p:nvPicPr>
          <p:cNvPr id="851" name="Google Shape;851;p31"/>
          <p:cNvPicPr preferRelativeResize="0"/>
          <p:nvPr/>
        </p:nvPicPr>
        <p:blipFill rotWithShape="1">
          <a:blip r:embed="rId6">
            <a:alphaModFix/>
          </a:blip>
          <a:srcRect b="0" l="0" r="0" t="0"/>
          <a:stretch/>
        </p:blipFill>
        <p:spPr>
          <a:xfrm>
            <a:off x="609599" y="1410822"/>
            <a:ext cx="3809999" cy="2156582"/>
          </a:xfrm>
          <a:prstGeom prst="rect">
            <a:avLst/>
          </a:prstGeom>
          <a:noFill/>
          <a:ln cap="flat" cmpd="sng" w="9525">
            <a:solidFill>
              <a:srgbClr val="FF0000"/>
            </a:solidFill>
            <a:prstDash val="solid"/>
            <a:miter lim="800000"/>
            <a:headEnd len="sm" w="sm" type="none"/>
            <a:tailEnd len="sm" w="sm" type="none"/>
          </a:ln>
        </p:spPr>
      </p:pic>
      <p:pic>
        <p:nvPicPr>
          <p:cNvPr id="852" name="Google Shape;852;p31"/>
          <p:cNvPicPr preferRelativeResize="0"/>
          <p:nvPr/>
        </p:nvPicPr>
        <p:blipFill rotWithShape="1">
          <a:blip r:embed="rId7">
            <a:alphaModFix/>
          </a:blip>
          <a:srcRect b="0" l="0" r="0" t="0"/>
          <a:stretch/>
        </p:blipFill>
        <p:spPr>
          <a:xfrm>
            <a:off x="4690368" y="1424818"/>
            <a:ext cx="3844031" cy="2142586"/>
          </a:xfrm>
          <a:prstGeom prst="rect">
            <a:avLst/>
          </a:prstGeom>
          <a:noFill/>
          <a:ln cap="flat" cmpd="sng" w="9525">
            <a:solidFill>
              <a:srgbClr val="FF0000"/>
            </a:solidFill>
            <a:prstDash val="solid"/>
            <a:miter lim="800000"/>
            <a:headEnd len="sm" w="sm" type="none"/>
            <a:tailEnd len="sm" w="sm" type="none"/>
          </a:ln>
        </p:spPr>
      </p:pic>
      <p:pic>
        <p:nvPicPr>
          <p:cNvPr id="853" name="Google Shape;853;p31"/>
          <p:cNvPicPr preferRelativeResize="0"/>
          <p:nvPr/>
        </p:nvPicPr>
        <p:blipFill rotWithShape="1">
          <a:blip r:embed="rId8">
            <a:alphaModFix/>
          </a:blip>
          <a:srcRect b="0" l="0" r="0" t="0"/>
          <a:stretch/>
        </p:blipFill>
        <p:spPr>
          <a:xfrm>
            <a:off x="609598" y="4082106"/>
            <a:ext cx="3809999" cy="2166293"/>
          </a:xfrm>
          <a:prstGeom prst="rect">
            <a:avLst/>
          </a:prstGeom>
          <a:noFill/>
          <a:ln cap="flat" cmpd="sng" w="9525">
            <a:solidFill>
              <a:srgbClr val="FF0000"/>
            </a:solidFill>
            <a:prstDash val="solid"/>
            <a:miter lim="800000"/>
            <a:headEnd len="sm" w="sm" type="none"/>
            <a:tailEnd len="sm" w="sm" type="none"/>
          </a:ln>
        </p:spPr>
      </p:pic>
      <p:pic>
        <p:nvPicPr>
          <p:cNvPr id="854" name="Google Shape;854;p31"/>
          <p:cNvPicPr preferRelativeResize="0"/>
          <p:nvPr/>
        </p:nvPicPr>
        <p:blipFill rotWithShape="1">
          <a:blip r:embed="rId9">
            <a:alphaModFix/>
          </a:blip>
          <a:srcRect b="0" l="0" r="0" t="0"/>
          <a:stretch/>
        </p:blipFill>
        <p:spPr>
          <a:xfrm>
            <a:off x="4671133" y="4072488"/>
            <a:ext cx="3863265" cy="2187579"/>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500"/>
                                        <p:tgtEl>
                                          <p:spTgt spid="853"/>
                                        </p:tgtEl>
                                      </p:cBhvr>
                                    </p:animEffect>
                                  </p:childTnLst>
                                </p:cTn>
                              </p:par>
                              <p:par>
                                <p:cTn fill="hold" nodeType="with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32"/>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60" name="Google Shape;860;p32"/>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861" name="Google Shape;861;p32"/>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62" name="Google Shape;862;p32"/>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863" name="Google Shape;863;p32"/>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64" name="Google Shape;864;p32"/>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865" name="Google Shape;865;p32"/>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866" name="Google Shape;866;p32"/>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867" name="Google Shape;867;p32"/>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68" name="Google Shape;868;p32"/>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869" name="Google Shape;869;p32"/>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870" name="Google Shape;870;p32"/>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871" name="Google Shape;871;p32"/>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nvGrpSpPr>
          <p:cNvPr id="872" name="Google Shape;872;p32"/>
          <p:cNvGrpSpPr/>
          <p:nvPr/>
        </p:nvGrpSpPr>
        <p:grpSpPr>
          <a:xfrm>
            <a:off x="389937" y="1498498"/>
            <a:ext cx="8512512" cy="4855221"/>
            <a:chOff x="8937" y="199479"/>
            <a:chExt cx="8512512" cy="4855221"/>
          </a:xfrm>
        </p:grpSpPr>
        <p:sp>
          <p:nvSpPr>
            <p:cNvPr id="873" name="Google Shape;873;p32"/>
            <p:cNvSpPr/>
            <p:nvPr/>
          </p:nvSpPr>
          <p:spPr>
            <a:xfrm>
              <a:off x="8937" y="2103165"/>
              <a:ext cx="722123" cy="891928"/>
            </a:xfrm>
            <a:prstGeom prst="roundRect">
              <a:avLst>
                <a:gd fmla="val 10000" name="adj"/>
              </a:avLst>
            </a:prstGeom>
            <a:solidFill>
              <a:srgbClr val="FFCC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2"/>
            <p:cNvSpPr txBox="1"/>
            <p:nvPr/>
          </p:nvSpPr>
          <p:spPr>
            <a:xfrm>
              <a:off x="30087" y="2124315"/>
              <a:ext cx="679823" cy="84962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mbria"/>
                <a:buNone/>
              </a:pPr>
              <a:r>
                <a:rPr b="1" lang="en-US" sz="1600">
                  <a:solidFill>
                    <a:srgbClr val="FF0000"/>
                  </a:solidFill>
                  <a:latin typeface="Cambria"/>
                  <a:ea typeface="Cambria"/>
                  <a:cs typeface="Cambria"/>
                  <a:sym typeface="Cambria"/>
                </a:rPr>
                <a:t>NHÓM 4</a:t>
              </a:r>
              <a:endParaRPr/>
            </a:p>
          </p:txBody>
        </p:sp>
        <p:sp>
          <p:nvSpPr>
            <p:cNvPr id="875" name="Google Shape;875;p32"/>
            <p:cNvSpPr/>
            <p:nvPr/>
          </p:nvSpPr>
          <p:spPr>
            <a:xfrm rot="-3613589">
              <a:off x="369364" y="1910224"/>
              <a:ext cx="1436935" cy="30556"/>
            </a:xfrm>
            <a:custGeom>
              <a:rect b="b" l="l" r="r" t="t"/>
              <a:pathLst>
                <a:path extrusionOk="0" h="120000" w="120000">
                  <a:moveTo>
                    <a:pt x="0" y="60000"/>
                  </a:moveTo>
                  <a:lnTo>
                    <a:pt x="120000" y="60000"/>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2"/>
            <p:cNvSpPr txBox="1"/>
            <p:nvPr/>
          </p:nvSpPr>
          <p:spPr>
            <a:xfrm rot="-3613589">
              <a:off x="1051908" y="1889579"/>
              <a:ext cx="71846" cy="718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877" name="Google Shape;877;p32"/>
            <p:cNvSpPr/>
            <p:nvPr/>
          </p:nvSpPr>
          <p:spPr>
            <a:xfrm>
              <a:off x="1444603" y="855912"/>
              <a:ext cx="765595" cy="891928"/>
            </a:xfrm>
            <a:prstGeom prst="roundRect">
              <a:avLst>
                <a:gd fmla="val 10000" name="adj"/>
              </a:avLst>
            </a:prstGeom>
            <a:solidFill>
              <a:srgbClr val="99FF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2"/>
            <p:cNvSpPr txBox="1"/>
            <p:nvPr/>
          </p:nvSpPr>
          <p:spPr>
            <a:xfrm>
              <a:off x="1467027" y="878336"/>
              <a:ext cx="720747" cy="84708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Sinh vật</a:t>
              </a:r>
              <a:endParaRPr b="1" sz="1800">
                <a:solidFill>
                  <a:schemeClr val="dk1"/>
                </a:solidFill>
                <a:latin typeface="Cambria"/>
                <a:ea typeface="Cambria"/>
                <a:cs typeface="Cambria"/>
                <a:sym typeface="Cambria"/>
              </a:endParaRPr>
            </a:p>
          </p:txBody>
        </p:sp>
        <p:sp>
          <p:nvSpPr>
            <p:cNvPr id="879" name="Google Shape;879;p32"/>
            <p:cNvSpPr/>
            <p:nvPr/>
          </p:nvSpPr>
          <p:spPr>
            <a:xfrm rot="-2129603">
              <a:off x="2128774" y="1032178"/>
              <a:ext cx="876391"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2"/>
            <p:cNvSpPr txBox="1"/>
            <p:nvPr/>
          </p:nvSpPr>
          <p:spPr>
            <a:xfrm rot="-2129603">
              <a:off x="2545060" y="1025546"/>
              <a:ext cx="43819" cy="4381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881" name="Google Shape;881;p32"/>
            <p:cNvSpPr/>
            <p:nvPr/>
          </p:nvSpPr>
          <p:spPr>
            <a:xfrm>
              <a:off x="2923742" y="199479"/>
              <a:ext cx="5589340" cy="1187112"/>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2"/>
            <p:cNvSpPr txBox="1"/>
            <p:nvPr/>
          </p:nvSpPr>
          <p:spPr>
            <a:xfrm>
              <a:off x="2958511" y="234248"/>
              <a:ext cx="5519802" cy="1117574"/>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Tài nguyên sinh vật biển nước ta phong phú và đa dạng.</a:t>
              </a:r>
              <a:endParaRPr sz="1600">
                <a:solidFill>
                  <a:schemeClr val="dk1"/>
                </a:solidFill>
                <a:latin typeface="Cambria"/>
                <a:ea typeface="Cambria"/>
                <a:cs typeface="Cambria"/>
                <a:sym typeface="Cambria"/>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Thực vật: trên 600 loài rong biển, 400 loài tảo biển.</a:t>
              </a:r>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Động vật: hơn 2000 loài cá, hàng nghìn loài giáp xác, nhuyễn thể, hàng trăm loài chim biển.</a:t>
              </a:r>
              <a:endParaRPr sz="1600">
                <a:solidFill>
                  <a:schemeClr val="dk1"/>
                </a:solidFill>
                <a:latin typeface="Cambria"/>
                <a:ea typeface="Cambria"/>
                <a:cs typeface="Cambria"/>
                <a:sym typeface="Cambria"/>
              </a:endParaRPr>
            </a:p>
          </p:txBody>
        </p:sp>
        <p:sp>
          <p:nvSpPr>
            <p:cNvPr id="883" name="Google Shape;883;p32"/>
            <p:cNvSpPr/>
            <p:nvPr/>
          </p:nvSpPr>
          <p:spPr>
            <a:xfrm rot="2567229">
              <a:off x="2080828" y="1616823"/>
              <a:ext cx="972285"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2"/>
            <p:cNvSpPr txBox="1"/>
            <p:nvPr/>
          </p:nvSpPr>
          <p:spPr>
            <a:xfrm rot="2567229">
              <a:off x="2542663" y="1607794"/>
              <a:ext cx="48614" cy="4861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885" name="Google Shape;885;p32"/>
            <p:cNvSpPr/>
            <p:nvPr/>
          </p:nvSpPr>
          <p:spPr>
            <a:xfrm>
              <a:off x="2923742" y="1520381"/>
              <a:ext cx="5597707" cy="883892"/>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2"/>
            <p:cNvSpPr txBox="1"/>
            <p:nvPr/>
          </p:nvSpPr>
          <p:spPr>
            <a:xfrm>
              <a:off x="2949630" y="1546269"/>
              <a:ext cx="5545931" cy="832116"/>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Do nhiệt độ cao nên sinh vật nhiệt đới phát triển mạnh, đồng thời các dòng biển hoạt động theo mùa mang theo các luồng sinh vật di cư tới.</a:t>
              </a:r>
              <a:endParaRPr sz="1600">
                <a:solidFill>
                  <a:schemeClr val="dk1"/>
                </a:solidFill>
                <a:latin typeface="Cambria"/>
                <a:ea typeface="Cambria"/>
                <a:cs typeface="Cambria"/>
                <a:sym typeface="Cambria"/>
              </a:endParaRPr>
            </a:p>
          </p:txBody>
        </p:sp>
        <p:sp>
          <p:nvSpPr>
            <p:cNvPr id="887" name="Google Shape;887;p32"/>
            <p:cNvSpPr/>
            <p:nvPr/>
          </p:nvSpPr>
          <p:spPr>
            <a:xfrm rot="3613589">
              <a:off x="369364" y="3157477"/>
              <a:ext cx="1436935" cy="30556"/>
            </a:xfrm>
            <a:custGeom>
              <a:rect b="b" l="l" r="r" t="t"/>
              <a:pathLst>
                <a:path extrusionOk="0" h="120000" w="120000">
                  <a:moveTo>
                    <a:pt x="0" y="60000"/>
                  </a:moveTo>
                  <a:lnTo>
                    <a:pt x="120000" y="60000"/>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2"/>
            <p:cNvSpPr txBox="1"/>
            <p:nvPr/>
          </p:nvSpPr>
          <p:spPr>
            <a:xfrm rot="3613589">
              <a:off x="1051908" y="3136832"/>
              <a:ext cx="71846" cy="7184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889" name="Google Shape;889;p32"/>
            <p:cNvSpPr/>
            <p:nvPr/>
          </p:nvSpPr>
          <p:spPr>
            <a:xfrm>
              <a:off x="1444603" y="3350417"/>
              <a:ext cx="767022" cy="891928"/>
            </a:xfrm>
            <a:prstGeom prst="roundRect">
              <a:avLst>
                <a:gd fmla="val 10000" name="adj"/>
              </a:avLst>
            </a:prstGeom>
            <a:solidFill>
              <a:srgbClr val="99FF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2"/>
            <p:cNvSpPr txBox="1"/>
            <p:nvPr/>
          </p:nvSpPr>
          <p:spPr>
            <a:xfrm>
              <a:off x="1467068" y="3372882"/>
              <a:ext cx="722092" cy="846998"/>
            </a:xfrm>
            <a:prstGeom prst="rect">
              <a:avLst/>
            </a:prstGeom>
            <a:noFill/>
            <a:ln>
              <a:noFill/>
            </a:ln>
          </p:spPr>
          <p:txBody>
            <a:bodyPr anchorCtr="0" anchor="ctr" bIns="9525" lIns="9525" spcFirstLastPara="1" rIns="9525" wrap="square" tIns="9525">
              <a:noAutofit/>
            </a:bodyPr>
            <a:lstStyle/>
            <a:p>
              <a:pPr indent="0" lvl="0" marL="0" marR="0" rtl="0" algn="ctr">
                <a:lnSpc>
                  <a:spcPct val="90000"/>
                </a:lnSpc>
                <a:spcBef>
                  <a:spcPts val="0"/>
                </a:spcBef>
                <a:spcAft>
                  <a:spcPts val="0"/>
                </a:spcAft>
                <a:buClr>
                  <a:schemeClr val="dk1"/>
                </a:buClr>
                <a:buSzPts val="1500"/>
                <a:buFont typeface="Cambria"/>
                <a:buNone/>
              </a:pPr>
              <a:r>
                <a:rPr b="1" lang="en-US" sz="1500">
                  <a:solidFill>
                    <a:schemeClr val="dk1"/>
                  </a:solidFill>
                  <a:latin typeface="Cambria"/>
                  <a:ea typeface="Cambria"/>
                  <a:cs typeface="Cambria"/>
                  <a:sym typeface="Cambria"/>
                </a:rPr>
                <a:t>Khoáng sản</a:t>
              </a:r>
              <a:endParaRPr b="1" sz="1500">
                <a:solidFill>
                  <a:schemeClr val="dk1"/>
                </a:solidFill>
                <a:latin typeface="Cambria"/>
                <a:ea typeface="Cambria"/>
                <a:cs typeface="Cambria"/>
                <a:sym typeface="Cambria"/>
              </a:endParaRPr>
            </a:p>
          </p:txBody>
        </p:sp>
        <p:sp>
          <p:nvSpPr>
            <p:cNvPr id="891" name="Google Shape;891;p32"/>
            <p:cNvSpPr/>
            <p:nvPr/>
          </p:nvSpPr>
          <p:spPr>
            <a:xfrm rot="-1658783">
              <a:off x="2165643" y="3594220"/>
              <a:ext cx="805509"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32"/>
            <p:cNvSpPr txBox="1"/>
            <p:nvPr/>
          </p:nvSpPr>
          <p:spPr>
            <a:xfrm rot="-1658783">
              <a:off x="2548260" y="3589360"/>
              <a:ext cx="40275" cy="40275"/>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893" name="Google Shape;893;p32"/>
            <p:cNvSpPr/>
            <p:nvPr/>
          </p:nvSpPr>
          <p:spPr>
            <a:xfrm>
              <a:off x="2925169" y="2538062"/>
              <a:ext cx="5593283" cy="1769104"/>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2"/>
            <p:cNvSpPr txBox="1"/>
            <p:nvPr/>
          </p:nvSpPr>
          <p:spPr>
            <a:xfrm>
              <a:off x="2976984" y="2589877"/>
              <a:ext cx="5489653" cy="1665474"/>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Dầu mỏ và khí tự nhiên: khoảng vài tỉ tấn dầu và hàng trăm tỉ m</a:t>
              </a:r>
              <a:r>
                <a:rPr baseline="30000" lang="en-US" sz="1600">
                  <a:solidFill>
                    <a:schemeClr val="dk1"/>
                  </a:solidFill>
                  <a:latin typeface="Cambria"/>
                  <a:ea typeface="Cambria"/>
                  <a:cs typeface="Cambria"/>
                  <a:sym typeface="Cambria"/>
                </a:rPr>
                <a:t>3</a:t>
              </a:r>
              <a:r>
                <a:rPr lang="en-US" sz="1600">
                  <a:solidFill>
                    <a:schemeClr val="dk1"/>
                  </a:solidFill>
                  <a:latin typeface="Cambria"/>
                  <a:ea typeface="Cambria"/>
                  <a:cs typeface="Cambria"/>
                  <a:sym typeface="Cambria"/>
                </a:rPr>
                <a:t> khí ở thềm lục địa phía nam.</a:t>
              </a:r>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Muối: phân bố chủ yếu ở các tỉnh ven biển Nam Trung Bộ và Nam Bộ.</a:t>
              </a:r>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Các tài nguyên khác: titan, cát thủy tinh, phốt pho, băng cháy, đồng, chì, kẽm...</a:t>
              </a:r>
              <a:endParaRPr sz="1600">
                <a:solidFill>
                  <a:schemeClr val="dk1"/>
                </a:solidFill>
                <a:latin typeface="Cambria"/>
                <a:ea typeface="Cambria"/>
                <a:cs typeface="Cambria"/>
                <a:sym typeface="Cambria"/>
              </a:endParaRPr>
            </a:p>
          </p:txBody>
        </p:sp>
        <p:sp>
          <p:nvSpPr>
            <p:cNvPr id="895" name="Google Shape;895;p32"/>
            <p:cNvSpPr/>
            <p:nvPr/>
          </p:nvSpPr>
          <p:spPr>
            <a:xfrm rot="3187904">
              <a:off x="1973756" y="4256827"/>
              <a:ext cx="1189283"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32"/>
            <p:cNvSpPr txBox="1"/>
            <p:nvPr/>
          </p:nvSpPr>
          <p:spPr>
            <a:xfrm rot="3187904">
              <a:off x="2538665" y="4242373"/>
              <a:ext cx="59464" cy="5946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897" name="Google Shape;897;p32"/>
            <p:cNvSpPr/>
            <p:nvPr/>
          </p:nvSpPr>
          <p:spPr>
            <a:xfrm>
              <a:off x="2925169" y="4440956"/>
              <a:ext cx="5561958" cy="613744"/>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2"/>
            <p:cNvSpPr txBox="1"/>
            <p:nvPr/>
          </p:nvSpPr>
          <p:spPr>
            <a:xfrm>
              <a:off x="2943145" y="4458932"/>
              <a:ext cx="5526006" cy="577792"/>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Do có đường bờ biển dài, biển có độ muối trung bình cao, nền nhiệt độ cao và nhiều nắng.</a:t>
              </a:r>
              <a:endParaRPr sz="1600">
                <a:solidFill>
                  <a:schemeClr val="dk1"/>
                </a:solidFill>
                <a:latin typeface="Cambria"/>
                <a:ea typeface="Cambria"/>
                <a:cs typeface="Cambria"/>
                <a:sym typeface="Cambria"/>
              </a:endParaRPr>
            </a:p>
          </p:txBody>
        </p:sp>
      </p:grpSp>
      <p:sp>
        <p:nvSpPr>
          <p:cNvPr id="899" name="Google Shape;899;p32"/>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905" name="Google Shape;905;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906" name="Google Shape;906;p33"/>
          <p:cNvPicPr preferRelativeResize="0"/>
          <p:nvPr/>
        </p:nvPicPr>
        <p:blipFill rotWithShape="1">
          <a:blip r:embed="rId3">
            <a:alphaModFix/>
          </a:blip>
          <a:srcRect b="0" l="0" r="0" t="0"/>
          <a:stretch/>
        </p:blipFill>
        <p:spPr>
          <a:xfrm>
            <a:off x="2241232" y="22543"/>
            <a:ext cx="4661535" cy="6812915"/>
          </a:xfrm>
          <a:prstGeom prst="rect">
            <a:avLst/>
          </a:prstGeom>
          <a:noFill/>
          <a:ln>
            <a:noFill/>
          </a:ln>
        </p:spPr>
      </p:pic>
      <p:sp>
        <p:nvSpPr>
          <p:cNvPr id="907" name="Google Shape;907;p33"/>
          <p:cNvSpPr/>
          <p:nvPr/>
        </p:nvSpPr>
        <p:spPr>
          <a:xfrm>
            <a:off x="3505200" y="6172200"/>
            <a:ext cx="762000" cy="381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33"/>
          <p:cNvSpPr/>
          <p:nvPr/>
        </p:nvSpPr>
        <p:spPr>
          <a:xfrm>
            <a:off x="4571999" y="5791200"/>
            <a:ext cx="762000" cy="3810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9" name="Google Shape;909;p33"/>
          <p:cNvSpPr/>
          <p:nvPr/>
        </p:nvSpPr>
        <p:spPr>
          <a:xfrm>
            <a:off x="4191000" y="4785804"/>
            <a:ext cx="990599" cy="9144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0" name="Google Shape;910;p33"/>
          <p:cNvSpPr/>
          <p:nvPr/>
        </p:nvSpPr>
        <p:spPr>
          <a:xfrm>
            <a:off x="4591977" y="31242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1" name="Google Shape;911;p33"/>
          <p:cNvSpPr/>
          <p:nvPr/>
        </p:nvSpPr>
        <p:spPr>
          <a:xfrm>
            <a:off x="4686299" y="43434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500"/>
                                        <p:tgtEl>
                                          <p:spTgt spid="9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3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17" name="Google Shape;917;p34"/>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918" name="Google Shape;918;p3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19" name="Google Shape;919;p3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920" name="Google Shape;920;p3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21" name="Google Shape;921;p3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922" name="Google Shape;922;p3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23" name="Google Shape;923;p3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924" name="Google Shape;924;p3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25" name="Google Shape;925;p34"/>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926" name="Google Shape;926;p3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27" name="Google Shape;927;p3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28" name="Google Shape;928;p3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29" name="Google Shape;929;p34"/>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Tài nguyên sinh vật</a:t>
            </a:r>
            <a:endParaRPr b="1" sz="2400">
              <a:solidFill>
                <a:srgbClr val="CC0000"/>
              </a:solidFill>
              <a:latin typeface="Times New Roman"/>
              <a:ea typeface="Times New Roman"/>
              <a:cs typeface="Times New Roman"/>
              <a:sym typeface="Times New Roman"/>
            </a:endParaRPr>
          </a:p>
        </p:txBody>
      </p:sp>
      <p:pic>
        <p:nvPicPr>
          <p:cNvPr descr="http://thumbs.dreamstime.com/z/%E6%9C%89%E7%99%BD%E8%89%B2%E6%B3%A1%E5%BD%B1%E7%9A%84thinking%E6%95%99%E6%8E%88-36777654.jpg" id="930" name="Google Shape;930;p34"/>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931" name="Google Shape;931;p34"/>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932" name="Google Shape;932;p34"/>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933" name="Google Shape;933;p34"/>
          <p:cNvSpPr/>
          <p:nvPr/>
        </p:nvSpPr>
        <p:spPr>
          <a:xfrm>
            <a:off x="528786" y="2514600"/>
            <a:ext cx="6710214" cy="24622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Tài nguyên sinh vật biển nước ta phong phú và đa dạng.</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Thực vật: </a:t>
            </a:r>
            <a:r>
              <a:rPr lang="en-US" sz="2400">
                <a:solidFill>
                  <a:schemeClr val="dk1"/>
                </a:solidFill>
                <a:latin typeface="Cambria"/>
                <a:ea typeface="Cambria"/>
                <a:cs typeface="Cambria"/>
                <a:sym typeface="Cambria"/>
              </a:rPr>
              <a:t>trên 600 loài rong biển, 400 loài tảo biển.</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Động vật: </a:t>
            </a:r>
            <a:r>
              <a:rPr lang="en-US" sz="2400">
                <a:solidFill>
                  <a:schemeClr val="dk1"/>
                </a:solidFill>
                <a:latin typeface="Cambria"/>
                <a:ea typeface="Cambria"/>
                <a:cs typeface="Cambria"/>
                <a:sym typeface="Cambria"/>
              </a:rPr>
              <a:t>hơn 2000 loài cá, hàng nghìn loài giáp xác, nhuyễn thể, hàng trăm loài chin biển.</a:t>
            </a:r>
            <a:endParaRPr/>
          </a:p>
        </p:txBody>
      </p:sp>
      <p:sp>
        <p:nvSpPr>
          <p:cNvPr id="934" name="Google Shape;934;p3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2"/>
                                        </p:tgtEl>
                                        <p:attrNameLst>
                                          <p:attrName>style.visibility</p:attrName>
                                        </p:attrNameLst>
                                      </p:cBhvr>
                                      <p:to>
                                        <p:strVal val="visible"/>
                                      </p:to>
                                    </p:set>
                                    <p:animEffect filter="fade" transition="in">
                                      <p:cBhvr>
                                        <p:cTn dur="500"/>
                                        <p:tgtEl>
                                          <p:spTgt spid="932"/>
                                        </p:tgtEl>
                                      </p:cBhvr>
                                    </p:animEffect>
                                  </p:childTnLst>
                                </p:cTn>
                              </p:par>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500"/>
                                        <p:tgtEl>
                                          <p:spTgt spid="9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1"/>
                                        </p:tgtEl>
                                        <p:attrNameLst>
                                          <p:attrName>style.visibility</p:attrName>
                                        </p:attrNameLst>
                                      </p:cBhvr>
                                      <p:to>
                                        <p:strVal val="visible"/>
                                      </p:to>
                                    </p:set>
                                    <p:animEffect filter="fade" transition="in">
                                      <p:cBhvr>
                                        <p:cTn dur="500"/>
                                        <p:tgtEl>
                                          <p:spTgt spid="931"/>
                                        </p:tgtEl>
                                      </p:cBhvr>
                                    </p:animEffect>
                                  </p:childTnLst>
                                </p:cTn>
                              </p:par>
                              <p:par>
                                <p:cTn fill="hold" nodeType="withEffect" presetClass="entr" presetID="10" presetSubtype="0">
                                  <p:stCondLst>
                                    <p:cond delay="0"/>
                                  </p:stCondLst>
                                  <p:childTnLst>
                                    <p:set>
                                      <p:cBhvr>
                                        <p:cTn dur="1" fill="hold">
                                          <p:stCondLst>
                                            <p:cond delay="0"/>
                                          </p:stCondLst>
                                        </p:cTn>
                                        <p:tgtEl>
                                          <p:spTgt spid="933"/>
                                        </p:tgtEl>
                                        <p:attrNameLst>
                                          <p:attrName>style.visibility</p:attrName>
                                        </p:attrNameLst>
                                      </p:cBhvr>
                                      <p:to>
                                        <p:strVal val="visible"/>
                                      </p:to>
                                    </p:set>
                                    <p:animEffect filter="fade" transition="in">
                                      <p:cBhvr>
                                        <p:cTn dur="500"/>
                                        <p:tgtEl>
                                          <p:spTgt spid="9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3">
                                            <p:txEl>
                                              <p:pRg end="0" st="0"/>
                                            </p:txEl>
                                          </p:spTgt>
                                        </p:tgtEl>
                                        <p:attrNameLst>
                                          <p:attrName>style.visibility</p:attrName>
                                        </p:attrNameLst>
                                      </p:cBhvr>
                                      <p:to>
                                        <p:strVal val="visible"/>
                                      </p:to>
                                    </p:set>
                                    <p:animEffect filter="fade" transition="in">
                                      <p:cBhvr>
                                        <p:cTn dur="500"/>
                                        <p:tgtEl>
                                          <p:spTgt spid="9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3">
                                            <p:txEl>
                                              <p:pRg end="1" st="1"/>
                                            </p:txEl>
                                          </p:spTgt>
                                        </p:tgtEl>
                                        <p:attrNameLst>
                                          <p:attrName>style.visibility</p:attrName>
                                        </p:attrNameLst>
                                      </p:cBhvr>
                                      <p:to>
                                        <p:strVal val="visible"/>
                                      </p:to>
                                    </p:set>
                                    <p:animEffect filter="fade" transition="in">
                                      <p:cBhvr>
                                        <p:cTn dur="500"/>
                                        <p:tgtEl>
                                          <p:spTgt spid="9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3">
                                            <p:txEl>
                                              <p:pRg end="2" st="2"/>
                                            </p:txEl>
                                          </p:spTgt>
                                        </p:tgtEl>
                                        <p:attrNameLst>
                                          <p:attrName>style.visibility</p:attrName>
                                        </p:attrNameLst>
                                      </p:cBhvr>
                                      <p:to>
                                        <p:strVal val="visible"/>
                                      </p:to>
                                    </p:set>
                                    <p:animEffect filter="fade" transition="in">
                                      <p:cBhvr>
                                        <p:cTn dur="500"/>
                                        <p:tgtEl>
                                          <p:spTgt spid="9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3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40" name="Google Shape;940;p3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941" name="Google Shape;941;p3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42" name="Google Shape;942;p3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943" name="Google Shape;943;p3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44" name="Google Shape;944;p3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945" name="Google Shape;945;p3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46" name="Google Shape;946;p3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947" name="Google Shape;947;p3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48" name="Google Shape;948;p3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949" name="Google Shape;949;p3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50" name="Google Shape;950;p3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51" name="Google Shape;951;p3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52" name="Google Shape;952;p35"/>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Tài nguyên khoáng sản</a:t>
            </a:r>
            <a:endParaRPr b="1" sz="2400">
              <a:solidFill>
                <a:srgbClr val="CC0000"/>
              </a:solidFill>
              <a:latin typeface="Times New Roman"/>
              <a:ea typeface="Times New Roman"/>
              <a:cs typeface="Times New Roman"/>
              <a:sym typeface="Times New Roman"/>
            </a:endParaRPr>
          </a:p>
        </p:txBody>
      </p:sp>
      <p:pic>
        <p:nvPicPr>
          <p:cNvPr descr="http://thumbs.dreamstime.com/z/%E6%9C%89%E7%99%BD%E8%89%B2%E6%B3%A1%E5%BD%B1%E7%9A%84thinking%E6%95%99%E6%8E%88-36777654.jpg" id="953" name="Google Shape;953;p35"/>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954" name="Google Shape;954;p35"/>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955" name="Google Shape;955;p35"/>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956" name="Google Shape;956;p35"/>
          <p:cNvSpPr/>
          <p:nvPr/>
        </p:nvSpPr>
        <p:spPr>
          <a:xfrm>
            <a:off x="528786" y="2514600"/>
            <a:ext cx="6710214" cy="246221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mbria"/>
                <a:ea typeface="Cambria"/>
                <a:cs typeface="Cambria"/>
                <a:sym typeface="Cambria"/>
              </a:rPr>
              <a:t>- Dầu mỏ và khí tự nhiên: </a:t>
            </a:r>
            <a:r>
              <a:rPr lang="en-US" sz="2400">
                <a:solidFill>
                  <a:schemeClr val="dk1"/>
                </a:solidFill>
                <a:latin typeface="Cambria"/>
                <a:ea typeface="Cambria"/>
                <a:cs typeface="Cambria"/>
                <a:sym typeface="Cambria"/>
              </a:rPr>
              <a:t>khoảng vài tỉ tấn dầu và hàng trăm tỉ m</a:t>
            </a:r>
            <a:r>
              <a:rPr baseline="30000" lang="en-US" sz="2400">
                <a:solidFill>
                  <a:schemeClr val="dk1"/>
                </a:solidFill>
                <a:latin typeface="Cambria"/>
                <a:ea typeface="Cambria"/>
                <a:cs typeface="Cambria"/>
                <a:sym typeface="Cambria"/>
              </a:rPr>
              <a:t>3</a:t>
            </a:r>
            <a:r>
              <a:rPr lang="en-US" sz="2400">
                <a:solidFill>
                  <a:schemeClr val="dk1"/>
                </a:solidFill>
                <a:latin typeface="Cambria"/>
                <a:ea typeface="Cambria"/>
                <a:cs typeface="Cambria"/>
                <a:sym typeface="Cambria"/>
              </a:rPr>
              <a:t> khí.</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Muối: </a:t>
            </a:r>
            <a:r>
              <a:rPr lang="en-US" sz="2400">
                <a:solidFill>
                  <a:schemeClr val="dk1"/>
                </a:solidFill>
                <a:latin typeface="Cambria"/>
                <a:ea typeface="Cambria"/>
                <a:cs typeface="Cambria"/>
                <a:sym typeface="Cambria"/>
              </a:rPr>
              <a:t>phân bố chủ yếu ở các tỉnh ven biển Nam Trung Bộ và Nam Bộ.</a:t>
            </a:r>
            <a:endParaRPr/>
          </a:p>
          <a:p>
            <a:pPr indent="0" lvl="0" marL="0" marR="0" rtl="0" algn="just">
              <a:spcBef>
                <a:spcPts val="600"/>
              </a:spcBef>
              <a:spcAft>
                <a:spcPts val="0"/>
              </a:spcAft>
              <a:buNone/>
            </a:pPr>
            <a:r>
              <a:rPr b="1" lang="en-US" sz="2400">
                <a:solidFill>
                  <a:schemeClr val="dk1"/>
                </a:solidFill>
                <a:latin typeface="Cambria"/>
                <a:ea typeface="Cambria"/>
                <a:cs typeface="Cambria"/>
                <a:sym typeface="Cambria"/>
              </a:rPr>
              <a:t>- Các tài nguyên khác: </a:t>
            </a:r>
            <a:r>
              <a:rPr lang="en-US" sz="2400">
                <a:solidFill>
                  <a:schemeClr val="dk1"/>
                </a:solidFill>
                <a:latin typeface="Cambria"/>
                <a:ea typeface="Cambria"/>
                <a:cs typeface="Cambria"/>
                <a:sym typeface="Cambria"/>
              </a:rPr>
              <a:t>titan, cát thủy tinh, phốt pho, băng cháy, đồng, chì, kẽm...</a:t>
            </a:r>
            <a:endParaRPr/>
          </a:p>
        </p:txBody>
      </p:sp>
      <p:sp>
        <p:nvSpPr>
          <p:cNvPr id="957" name="Google Shape;957;p3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5"/>
                                        </p:tgtEl>
                                        <p:attrNameLst>
                                          <p:attrName>style.visibility</p:attrName>
                                        </p:attrNameLst>
                                      </p:cBhvr>
                                      <p:to>
                                        <p:strVal val="visible"/>
                                      </p:to>
                                    </p:set>
                                    <p:animEffect filter="fade" transition="in">
                                      <p:cBhvr>
                                        <p:cTn dur="500"/>
                                        <p:tgtEl>
                                          <p:spTgt spid="955"/>
                                        </p:tgtEl>
                                      </p:cBhvr>
                                    </p:animEffect>
                                  </p:childTnLst>
                                </p:cTn>
                              </p:par>
                              <p:par>
                                <p:cTn fill="hold" nodeType="withEffect" presetClass="entr" presetID="10" presetSubtype="0">
                                  <p:stCondLst>
                                    <p:cond delay="0"/>
                                  </p:stCondLst>
                                  <p:childTnLst>
                                    <p:set>
                                      <p:cBhvr>
                                        <p:cTn dur="1" fill="hold">
                                          <p:stCondLst>
                                            <p:cond delay="0"/>
                                          </p:stCondLst>
                                        </p:cTn>
                                        <p:tgtEl>
                                          <p:spTgt spid="953"/>
                                        </p:tgtEl>
                                        <p:attrNameLst>
                                          <p:attrName>style.visibility</p:attrName>
                                        </p:attrNameLst>
                                      </p:cBhvr>
                                      <p:to>
                                        <p:strVal val="visible"/>
                                      </p:to>
                                    </p:set>
                                    <p:animEffect filter="fade" transition="in">
                                      <p:cBhvr>
                                        <p:cTn dur="500"/>
                                        <p:tgtEl>
                                          <p:spTgt spid="9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par>
                                <p:cTn fill="hold" nodeType="withEffect" presetClass="entr" presetID="10" presetSubtype="0">
                                  <p:stCondLst>
                                    <p:cond delay="0"/>
                                  </p:stCondLst>
                                  <p:childTnLst>
                                    <p:set>
                                      <p:cBhvr>
                                        <p:cTn dur="1" fill="hold">
                                          <p:stCondLst>
                                            <p:cond delay="0"/>
                                          </p:stCondLst>
                                        </p:cTn>
                                        <p:tgtEl>
                                          <p:spTgt spid="956"/>
                                        </p:tgtEl>
                                        <p:attrNameLst>
                                          <p:attrName>style.visibility</p:attrName>
                                        </p:attrNameLst>
                                      </p:cBhvr>
                                      <p:to>
                                        <p:strVal val="visible"/>
                                      </p:to>
                                    </p:set>
                                    <p:animEffect filter="fade" transition="in">
                                      <p:cBhvr>
                                        <p:cTn dur="500"/>
                                        <p:tgtEl>
                                          <p:spTgt spid="9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0" st="0"/>
                                            </p:txEl>
                                          </p:spTgt>
                                        </p:tgtEl>
                                        <p:attrNameLst>
                                          <p:attrName>style.visibility</p:attrName>
                                        </p:attrNameLst>
                                      </p:cBhvr>
                                      <p:to>
                                        <p:strVal val="visible"/>
                                      </p:to>
                                    </p:set>
                                    <p:animEffect filter="fade" transition="in">
                                      <p:cBhvr>
                                        <p:cTn dur="500"/>
                                        <p:tgtEl>
                                          <p:spTgt spid="9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1" st="1"/>
                                            </p:txEl>
                                          </p:spTgt>
                                        </p:tgtEl>
                                        <p:attrNameLst>
                                          <p:attrName>style.visibility</p:attrName>
                                        </p:attrNameLst>
                                      </p:cBhvr>
                                      <p:to>
                                        <p:strVal val="visible"/>
                                      </p:to>
                                    </p:set>
                                    <p:animEffect filter="fade" transition="in">
                                      <p:cBhvr>
                                        <p:cTn dur="500"/>
                                        <p:tgtEl>
                                          <p:spTgt spid="9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6">
                                            <p:txEl>
                                              <p:pRg end="2" st="2"/>
                                            </p:txEl>
                                          </p:spTgt>
                                        </p:tgtEl>
                                        <p:attrNameLst>
                                          <p:attrName>style.visibility</p:attrName>
                                        </p:attrNameLst>
                                      </p:cBhvr>
                                      <p:to>
                                        <p:strVal val="visible"/>
                                      </p:to>
                                    </p:set>
                                    <p:animEffect filter="fade" transition="in">
                                      <p:cBhvr>
                                        <p:cTn dur="500"/>
                                        <p:tgtEl>
                                          <p:spTgt spid="95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3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63" name="Google Shape;963;p3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964" name="Google Shape;964;p3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65" name="Google Shape;965;p3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966" name="Google Shape;966;p3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67" name="Google Shape;967;p3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968" name="Google Shape;968;p3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969" name="Google Shape;969;p3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970" name="Google Shape;970;p3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71" name="Google Shape;971;p3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972" name="Google Shape;972;p3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973" name="Google Shape;973;p3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74" name="Google Shape;974;p3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grpSp>
        <p:nvGrpSpPr>
          <p:cNvPr id="975" name="Google Shape;975;p36"/>
          <p:cNvGrpSpPr/>
          <p:nvPr/>
        </p:nvGrpSpPr>
        <p:grpSpPr>
          <a:xfrm>
            <a:off x="389937" y="1523999"/>
            <a:ext cx="8512512" cy="4804220"/>
            <a:chOff x="8937" y="224980"/>
            <a:chExt cx="8512512" cy="4804220"/>
          </a:xfrm>
        </p:grpSpPr>
        <p:sp>
          <p:nvSpPr>
            <p:cNvPr id="976" name="Google Shape;976;p36"/>
            <p:cNvSpPr/>
            <p:nvPr/>
          </p:nvSpPr>
          <p:spPr>
            <a:xfrm>
              <a:off x="8937" y="2164302"/>
              <a:ext cx="722123" cy="891928"/>
            </a:xfrm>
            <a:prstGeom prst="roundRect">
              <a:avLst>
                <a:gd fmla="val 10000" name="adj"/>
              </a:avLst>
            </a:prstGeom>
            <a:solidFill>
              <a:srgbClr val="FFCC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6"/>
            <p:cNvSpPr txBox="1"/>
            <p:nvPr/>
          </p:nvSpPr>
          <p:spPr>
            <a:xfrm>
              <a:off x="30087" y="2185452"/>
              <a:ext cx="679823" cy="849628"/>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mbria"/>
                <a:buNone/>
              </a:pPr>
              <a:r>
                <a:rPr b="1" lang="en-US" sz="1600">
                  <a:solidFill>
                    <a:srgbClr val="FF0000"/>
                  </a:solidFill>
                  <a:latin typeface="Cambria"/>
                  <a:ea typeface="Cambria"/>
                  <a:cs typeface="Cambria"/>
                  <a:sym typeface="Cambria"/>
                </a:rPr>
                <a:t>NHÓM 8</a:t>
              </a:r>
              <a:endParaRPr/>
            </a:p>
          </p:txBody>
        </p:sp>
        <p:sp>
          <p:nvSpPr>
            <p:cNvPr id="978" name="Google Shape;978;p36"/>
            <p:cNvSpPr/>
            <p:nvPr/>
          </p:nvSpPr>
          <p:spPr>
            <a:xfrm rot="-3598325">
              <a:off x="374891" y="1977737"/>
              <a:ext cx="1425882" cy="30556"/>
            </a:xfrm>
            <a:custGeom>
              <a:rect b="b" l="l" r="r" t="t"/>
              <a:pathLst>
                <a:path extrusionOk="0" h="120000" w="120000">
                  <a:moveTo>
                    <a:pt x="0" y="60000"/>
                  </a:moveTo>
                  <a:lnTo>
                    <a:pt x="120000" y="60000"/>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6"/>
            <p:cNvSpPr txBox="1"/>
            <p:nvPr/>
          </p:nvSpPr>
          <p:spPr>
            <a:xfrm rot="-3598325">
              <a:off x="1052185" y="1957368"/>
              <a:ext cx="71294" cy="7129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980" name="Google Shape;980;p36"/>
            <p:cNvSpPr/>
            <p:nvPr/>
          </p:nvSpPr>
          <p:spPr>
            <a:xfrm>
              <a:off x="1444603" y="929799"/>
              <a:ext cx="765595" cy="891928"/>
            </a:xfrm>
            <a:prstGeom prst="roundRect">
              <a:avLst>
                <a:gd fmla="val 10000" name="adj"/>
              </a:avLst>
            </a:prstGeom>
            <a:solidFill>
              <a:srgbClr val="99FF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6"/>
            <p:cNvSpPr txBox="1"/>
            <p:nvPr/>
          </p:nvSpPr>
          <p:spPr>
            <a:xfrm>
              <a:off x="1467027" y="952223"/>
              <a:ext cx="720747" cy="847080"/>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dk1"/>
                </a:buClr>
                <a:buSzPts val="1800"/>
                <a:buFont typeface="Cambria"/>
                <a:buNone/>
              </a:pPr>
              <a:r>
                <a:rPr b="1" lang="en-US" sz="1800">
                  <a:solidFill>
                    <a:schemeClr val="dk1"/>
                  </a:solidFill>
                  <a:latin typeface="Cambria"/>
                  <a:ea typeface="Cambria"/>
                  <a:cs typeface="Cambria"/>
                  <a:sym typeface="Cambria"/>
                </a:rPr>
                <a:t>Du lịch</a:t>
              </a:r>
              <a:endParaRPr b="1" sz="1800">
                <a:solidFill>
                  <a:schemeClr val="dk1"/>
                </a:solidFill>
                <a:latin typeface="Cambria"/>
                <a:ea typeface="Cambria"/>
                <a:cs typeface="Cambria"/>
                <a:sym typeface="Cambria"/>
              </a:endParaRPr>
            </a:p>
          </p:txBody>
        </p:sp>
        <p:sp>
          <p:nvSpPr>
            <p:cNvPr id="982" name="Google Shape;982;p36"/>
            <p:cNvSpPr/>
            <p:nvPr/>
          </p:nvSpPr>
          <p:spPr>
            <a:xfrm rot="-2501978">
              <a:off x="2089136" y="1042618"/>
              <a:ext cx="955668"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6"/>
            <p:cNvSpPr txBox="1"/>
            <p:nvPr/>
          </p:nvSpPr>
          <p:spPr>
            <a:xfrm rot="-2501978">
              <a:off x="2543079" y="1034004"/>
              <a:ext cx="47783" cy="4778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984" name="Google Shape;984;p36"/>
            <p:cNvSpPr/>
            <p:nvPr/>
          </p:nvSpPr>
          <p:spPr>
            <a:xfrm>
              <a:off x="2923742" y="224980"/>
              <a:ext cx="5589340" cy="1030097"/>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6"/>
            <p:cNvSpPr txBox="1"/>
            <p:nvPr/>
          </p:nvSpPr>
          <p:spPr>
            <a:xfrm>
              <a:off x="2953913" y="255151"/>
              <a:ext cx="5528998" cy="969755"/>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Dọc bờ biển nước ta có khoảng hơn 120 bãi biển.</a:t>
              </a:r>
              <a:endParaRPr sz="1600">
                <a:solidFill>
                  <a:schemeClr val="dk1"/>
                </a:solidFill>
                <a:latin typeface="Cambria"/>
                <a:ea typeface="Cambria"/>
                <a:cs typeface="Cambria"/>
                <a:sym typeface="Cambria"/>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Các bãi biển đẹp: Nha Trang, Vũng Tàu, Đà Nẵng, Phan Thiết, Phú Quốc, Sầm Sơn, Lăng Cô,…</a:t>
              </a:r>
              <a:endParaRPr sz="1600">
                <a:solidFill>
                  <a:schemeClr val="dk1"/>
                </a:solidFill>
                <a:latin typeface="Cambria"/>
                <a:ea typeface="Cambria"/>
                <a:cs typeface="Cambria"/>
                <a:sym typeface="Cambria"/>
              </a:endParaRPr>
            </a:p>
          </p:txBody>
        </p:sp>
        <p:sp>
          <p:nvSpPr>
            <p:cNvPr id="986" name="Google Shape;986;p36"/>
            <p:cNvSpPr/>
            <p:nvPr/>
          </p:nvSpPr>
          <p:spPr>
            <a:xfrm rot="2351977">
              <a:off x="2106590" y="1651457"/>
              <a:ext cx="920761"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6"/>
            <p:cNvSpPr txBox="1"/>
            <p:nvPr/>
          </p:nvSpPr>
          <p:spPr>
            <a:xfrm rot="2351977">
              <a:off x="2543951" y="1643716"/>
              <a:ext cx="46038" cy="4603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988" name="Google Shape;988;p36"/>
            <p:cNvSpPr/>
            <p:nvPr/>
          </p:nvSpPr>
          <p:spPr>
            <a:xfrm>
              <a:off x="2923742" y="1388866"/>
              <a:ext cx="5597707" cy="1137681"/>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6"/>
            <p:cNvSpPr txBox="1"/>
            <p:nvPr/>
          </p:nvSpPr>
          <p:spPr>
            <a:xfrm>
              <a:off x="2957064" y="1422188"/>
              <a:ext cx="5531063" cy="1071037"/>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Vịnh Hạ Long là di sản thiên nhiên thế giới với khoàng 2000 hòn đảo lớn nhỏ cùng giá trị đa dạng sinh học cao.</a:t>
              </a:r>
              <a:endParaRPr sz="1600">
                <a:solidFill>
                  <a:schemeClr val="dk1"/>
                </a:solidFill>
                <a:latin typeface="Cambria"/>
                <a:ea typeface="Cambria"/>
                <a:cs typeface="Cambria"/>
                <a:sym typeface="Cambria"/>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Phú Quốc là đảo lớn nhất nước ta với vị trí thuận lợi và nhiều cảnh quan đẹp, hệ thống rừng ngập mặn ven biển.</a:t>
              </a:r>
              <a:endParaRPr sz="1600">
                <a:solidFill>
                  <a:schemeClr val="dk1"/>
                </a:solidFill>
                <a:latin typeface="Cambria"/>
                <a:ea typeface="Cambria"/>
                <a:cs typeface="Cambria"/>
                <a:sym typeface="Cambria"/>
              </a:endParaRPr>
            </a:p>
          </p:txBody>
        </p:sp>
        <p:sp>
          <p:nvSpPr>
            <p:cNvPr id="990" name="Google Shape;990;p36"/>
            <p:cNvSpPr/>
            <p:nvPr/>
          </p:nvSpPr>
          <p:spPr>
            <a:xfrm rot="3598325">
              <a:off x="374891" y="3212239"/>
              <a:ext cx="1425882" cy="30556"/>
            </a:xfrm>
            <a:custGeom>
              <a:rect b="b" l="l" r="r" t="t"/>
              <a:pathLst>
                <a:path extrusionOk="0" h="120000" w="120000">
                  <a:moveTo>
                    <a:pt x="0" y="60000"/>
                  </a:moveTo>
                  <a:lnTo>
                    <a:pt x="120000" y="60000"/>
                  </a:lnTo>
                </a:path>
              </a:pathLst>
            </a:custGeom>
            <a:noFill/>
            <a:ln cap="flat" cmpd="sng" w="25400">
              <a:solidFill>
                <a:srgbClr val="3B64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6"/>
            <p:cNvSpPr txBox="1"/>
            <p:nvPr/>
          </p:nvSpPr>
          <p:spPr>
            <a:xfrm rot="3598325">
              <a:off x="1052185" y="3191870"/>
              <a:ext cx="71294" cy="7129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992" name="Google Shape;992;p36"/>
            <p:cNvSpPr/>
            <p:nvPr/>
          </p:nvSpPr>
          <p:spPr>
            <a:xfrm>
              <a:off x="1444603" y="3398804"/>
              <a:ext cx="767022" cy="891928"/>
            </a:xfrm>
            <a:prstGeom prst="roundRect">
              <a:avLst>
                <a:gd fmla="val 10000" name="adj"/>
              </a:avLst>
            </a:prstGeom>
            <a:solidFill>
              <a:srgbClr val="99FF6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6"/>
            <p:cNvSpPr txBox="1"/>
            <p:nvPr/>
          </p:nvSpPr>
          <p:spPr>
            <a:xfrm>
              <a:off x="1467068" y="3421269"/>
              <a:ext cx="722092" cy="846998"/>
            </a:xfrm>
            <a:prstGeom prst="rect">
              <a:avLst/>
            </a:prstGeom>
            <a:noFill/>
            <a:ln>
              <a:noFill/>
            </a:ln>
          </p:spPr>
          <p:txBody>
            <a:bodyPr anchorCtr="0" anchor="ctr" bIns="9525" lIns="9525" spcFirstLastPara="1" rIns="9525" wrap="square" tIns="9525">
              <a:noAutofit/>
            </a:bodyPr>
            <a:lstStyle/>
            <a:p>
              <a:pPr indent="0" lvl="0" marL="0" marR="0" rtl="0" algn="ctr">
                <a:lnSpc>
                  <a:spcPct val="90000"/>
                </a:lnSpc>
                <a:spcBef>
                  <a:spcPts val="0"/>
                </a:spcBef>
                <a:spcAft>
                  <a:spcPts val="0"/>
                </a:spcAft>
                <a:buClr>
                  <a:schemeClr val="dk1"/>
                </a:buClr>
                <a:buSzPts val="1500"/>
                <a:buFont typeface="Cambria"/>
                <a:buNone/>
              </a:pPr>
              <a:r>
                <a:rPr b="1" lang="en-US" sz="1500">
                  <a:solidFill>
                    <a:schemeClr val="dk1"/>
                  </a:solidFill>
                  <a:latin typeface="Cambria"/>
                  <a:ea typeface="Cambria"/>
                  <a:cs typeface="Cambria"/>
                  <a:sym typeface="Cambria"/>
                </a:rPr>
                <a:t>Tài nguyên khác</a:t>
              </a:r>
              <a:endParaRPr b="1" sz="1500">
                <a:solidFill>
                  <a:schemeClr val="dk1"/>
                </a:solidFill>
                <a:latin typeface="Cambria"/>
                <a:ea typeface="Cambria"/>
                <a:cs typeface="Cambria"/>
                <a:sym typeface="Cambria"/>
              </a:endParaRPr>
            </a:p>
          </p:txBody>
        </p:sp>
        <p:sp>
          <p:nvSpPr>
            <p:cNvPr id="994" name="Google Shape;994;p36"/>
            <p:cNvSpPr/>
            <p:nvPr/>
          </p:nvSpPr>
          <p:spPr>
            <a:xfrm rot="-2264768">
              <a:off x="2117205" y="3553287"/>
              <a:ext cx="902383"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6"/>
            <p:cNvSpPr txBox="1"/>
            <p:nvPr/>
          </p:nvSpPr>
          <p:spPr>
            <a:xfrm rot="-2264768">
              <a:off x="2545838" y="3546005"/>
              <a:ext cx="45119" cy="4511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996" name="Google Shape;996;p36"/>
            <p:cNvSpPr/>
            <p:nvPr/>
          </p:nvSpPr>
          <p:spPr>
            <a:xfrm>
              <a:off x="2925169" y="2660337"/>
              <a:ext cx="5593283" cy="1264049"/>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6"/>
            <p:cNvSpPr txBox="1"/>
            <p:nvPr/>
          </p:nvSpPr>
          <p:spPr>
            <a:xfrm>
              <a:off x="2962192" y="2697360"/>
              <a:ext cx="5519237" cy="1190003"/>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Năng lượng gió: tốc độ trên 6m/s, có nơi trên 10m/s.</a:t>
              </a:r>
              <a:endParaRPr sz="1600">
                <a:solidFill>
                  <a:schemeClr val="dk1"/>
                </a:solidFill>
                <a:latin typeface="Cambria"/>
                <a:ea typeface="Cambria"/>
                <a:cs typeface="Cambria"/>
                <a:sym typeface="Cambria"/>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Năng lượng thủy tiều: 2 khu vực có tiềm năng lớn là Móng Cái đến Thanh Hóa, Mũi Ba Kiệm đến Cà Mau.</a:t>
              </a:r>
              <a:endParaRPr sz="1600">
                <a:solidFill>
                  <a:schemeClr val="dk1"/>
                </a:solidFill>
                <a:latin typeface="Cambria"/>
                <a:ea typeface="Cambria"/>
                <a:cs typeface="Cambria"/>
                <a:sym typeface="Cambria"/>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Nhiều khu vực nước sâu thuận lợi xây dựng cảng biển.</a:t>
              </a:r>
              <a:endParaRPr sz="1600">
                <a:solidFill>
                  <a:schemeClr val="dk1"/>
                </a:solidFill>
                <a:latin typeface="Cambria"/>
                <a:ea typeface="Cambria"/>
                <a:cs typeface="Cambria"/>
                <a:sym typeface="Cambria"/>
              </a:endParaRPr>
            </a:p>
          </p:txBody>
        </p:sp>
        <p:sp>
          <p:nvSpPr>
            <p:cNvPr id="998" name="Google Shape;998;p36"/>
            <p:cNvSpPr/>
            <p:nvPr/>
          </p:nvSpPr>
          <p:spPr>
            <a:xfrm rot="2664410">
              <a:off x="2068990" y="4178950"/>
              <a:ext cx="998815" cy="30556"/>
            </a:xfrm>
            <a:custGeom>
              <a:rect b="b" l="l" r="r" t="t"/>
              <a:pathLst>
                <a:path extrusionOk="0" h="120000" w="120000">
                  <a:moveTo>
                    <a:pt x="0" y="60000"/>
                  </a:moveTo>
                  <a:lnTo>
                    <a:pt x="120000" y="60000"/>
                  </a:lnTo>
                </a:path>
              </a:pathLst>
            </a:custGeom>
            <a:noFill/>
            <a:ln cap="flat" cmpd="sng" w="25400">
              <a:solidFill>
                <a:srgbClr val="4674A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6"/>
            <p:cNvSpPr txBox="1"/>
            <p:nvPr/>
          </p:nvSpPr>
          <p:spPr>
            <a:xfrm rot="2664410">
              <a:off x="2543427" y="4169258"/>
              <a:ext cx="49940" cy="499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sz="500">
                <a:solidFill>
                  <a:schemeClr val="dk1"/>
                </a:solidFill>
                <a:latin typeface="Calibri"/>
                <a:ea typeface="Calibri"/>
                <a:cs typeface="Calibri"/>
                <a:sym typeface="Calibri"/>
              </a:endParaRPr>
            </a:p>
          </p:txBody>
        </p:sp>
        <p:sp>
          <p:nvSpPr>
            <p:cNvPr id="1000" name="Google Shape;1000;p36"/>
            <p:cNvSpPr/>
            <p:nvPr/>
          </p:nvSpPr>
          <p:spPr>
            <a:xfrm>
              <a:off x="2925169" y="4058176"/>
              <a:ext cx="5561958" cy="971024"/>
            </a:xfrm>
            <a:prstGeom prst="roundRect">
              <a:avLst>
                <a:gd fmla="val 10000" name="adj"/>
              </a:avLst>
            </a:prstGeom>
            <a:solidFill>
              <a:srgbClr val="BCFCD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6"/>
            <p:cNvSpPr txBox="1"/>
            <p:nvPr/>
          </p:nvSpPr>
          <p:spPr>
            <a:xfrm>
              <a:off x="2953609" y="4086616"/>
              <a:ext cx="5505078" cy="914144"/>
            </a:xfrm>
            <a:prstGeom prst="rect">
              <a:avLst/>
            </a:prstGeom>
            <a:noFill/>
            <a:ln>
              <a:noFill/>
            </a:ln>
          </p:spPr>
          <p:txBody>
            <a:bodyPr anchorCtr="0" anchor="ctr" bIns="10150" lIns="10150" spcFirstLastPara="1" rIns="10150" wrap="square" tIns="10150">
              <a:noAutofit/>
            </a:bodyPr>
            <a:lstStyle/>
            <a:p>
              <a:pPr indent="0" lvl="0" marL="0" marR="0" rtl="0" algn="just">
                <a:lnSpc>
                  <a:spcPct val="90000"/>
                </a:lnSpc>
                <a:spcBef>
                  <a:spcPts val="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Biển ấm quanh năm, gần nhiều tuyến đường biển quốc tế.</a:t>
              </a:r>
              <a:endParaRPr sz="1600">
                <a:solidFill>
                  <a:schemeClr val="dk1"/>
                </a:solidFill>
                <a:latin typeface="Cambria"/>
                <a:ea typeface="Cambria"/>
                <a:cs typeface="Cambria"/>
                <a:sym typeface="Cambria"/>
              </a:endParaRPr>
            </a:p>
            <a:p>
              <a:pPr indent="0" lvl="0" marL="0" marR="0" rtl="0" algn="just">
                <a:lnSpc>
                  <a:spcPct val="90000"/>
                </a:lnSpc>
                <a:spcBef>
                  <a:spcPts val="560"/>
                </a:spcBef>
                <a:spcAft>
                  <a:spcPts val="0"/>
                </a:spcAft>
                <a:buClr>
                  <a:schemeClr val="dk1"/>
                </a:buClr>
                <a:buSzPts val="1600"/>
                <a:buFont typeface="Cambria"/>
                <a:buNone/>
              </a:pPr>
              <a:r>
                <a:rPr lang="en-US" sz="1600">
                  <a:solidFill>
                    <a:schemeClr val="dk1"/>
                  </a:solidFill>
                  <a:latin typeface="Cambria"/>
                  <a:ea typeface="Cambria"/>
                  <a:cs typeface="Cambria"/>
                  <a:sym typeface="Cambria"/>
                </a:rPr>
                <a:t>- Bờ biển khúc khuỷu, có nhiều vũng vịnh sâu kín gió thuận lợi để xây dựng cảng. </a:t>
              </a:r>
              <a:endParaRPr sz="1600">
                <a:solidFill>
                  <a:schemeClr val="dk1"/>
                </a:solidFill>
                <a:latin typeface="Cambria"/>
                <a:ea typeface="Cambria"/>
                <a:cs typeface="Cambria"/>
                <a:sym typeface="Cambria"/>
              </a:endParaRPr>
            </a:p>
          </p:txBody>
        </p:sp>
      </p:grpSp>
      <p:sp>
        <p:nvSpPr>
          <p:cNvPr id="1002" name="Google Shape;1002;p36"/>
          <p:cNvSpPr txBox="1"/>
          <p:nvPr/>
        </p:nvSpPr>
        <p:spPr>
          <a:xfrm>
            <a:off x="2209800"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008" name="Google Shape;1008;p3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1009" name="Google Shape;1009;p37"/>
          <p:cNvPicPr preferRelativeResize="0"/>
          <p:nvPr/>
        </p:nvPicPr>
        <p:blipFill rotWithShape="1">
          <a:blip r:embed="rId3">
            <a:alphaModFix/>
          </a:blip>
          <a:srcRect b="0" l="0" r="0" t="0"/>
          <a:stretch/>
        </p:blipFill>
        <p:spPr>
          <a:xfrm>
            <a:off x="2241232" y="22543"/>
            <a:ext cx="4661535" cy="6812915"/>
          </a:xfrm>
          <a:prstGeom prst="rect">
            <a:avLst/>
          </a:prstGeom>
          <a:noFill/>
          <a:ln>
            <a:noFill/>
          </a:ln>
        </p:spPr>
      </p:pic>
      <p:sp>
        <p:nvSpPr>
          <p:cNvPr id="1010" name="Google Shape;1010;p37"/>
          <p:cNvSpPr/>
          <p:nvPr/>
        </p:nvSpPr>
        <p:spPr>
          <a:xfrm>
            <a:off x="2514600" y="6096000"/>
            <a:ext cx="762000" cy="1905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1" name="Google Shape;1011;p37"/>
          <p:cNvSpPr/>
          <p:nvPr/>
        </p:nvSpPr>
        <p:spPr>
          <a:xfrm>
            <a:off x="4724400" y="38862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2" name="Google Shape;1012;p37"/>
          <p:cNvSpPr/>
          <p:nvPr/>
        </p:nvSpPr>
        <p:spPr>
          <a:xfrm>
            <a:off x="4244268" y="25146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3" name="Google Shape;1013;p37"/>
          <p:cNvSpPr/>
          <p:nvPr/>
        </p:nvSpPr>
        <p:spPr>
          <a:xfrm>
            <a:off x="3977938" y="46482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4" name="Google Shape;1014;p37"/>
          <p:cNvSpPr/>
          <p:nvPr/>
        </p:nvSpPr>
        <p:spPr>
          <a:xfrm>
            <a:off x="4396669" y="44958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5" name="Google Shape;1015;p37"/>
          <p:cNvSpPr/>
          <p:nvPr/>
        </p:nvSpPr>
        <p:spPr>
          <a:xfrm>
            <a:off x="3505200" y="16002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6" name="Google Shape;1016;p37"/>
          <p:cNvSpPr/>
          <p:nvPr/>
        </p:nvSpPr>
        <p:spPr>
          <a:xfrm>
            <a:off x="2819400" y="4800600"/>
            <a:ext cx="327731" cy="304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0"/>
                                        </p:tgtEl>
                                        <p:attrNameLst>
                                          <p:attrName>style.visibility</p:attrName>
                                        </p:attrNameLst>
                                      </p:cBhvr>
                                      <p:to>
                                        <p:strVal val="visible"/>
                                      </p:to>
                                    </p:set>
                                    <p:animEffect filter="fade" transition="in">
                                      <p:cBhvr>
                                        <p:cTn dur="500"/>
                                        <p:tgtEl>
                                          <p:spTgt spid="10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500"/>
                                        <p:tgtEl>
                                          <p:spTgt spid="10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1"/>
                                        </p:tgtEl>
                                        <p:attrNameLst>
                                          <p:attrName>style.visibility</p:attrName>
                                        </p:attrNameLst>
                                      </p:cBhvr>
                                      <p:to>
                                        <p:strVal val="visible"/>
                                      </p:to>
                                    </p:set>
                                    <p:animEffect filter="fade" transition="in">
                                      <p:cBhvr>
                                        <p:cTn dur="500"/>
                                        <p:tgtEl>
                                          <p:spTgt spid="10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500"/>
                                        <p:tgtEl>
                                          <p:spTgt spid="10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500"/>
                                        <p:tgtEl>
                                          <p:spTgt spid="10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38"/>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22" name="Google Shape;1022;p3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023" name="Google Shape;1023;p3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24" name="Google Shape;1024;p3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025" name="Google Shape;1025;p3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26" name="Google Shape;1026;p3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1027" name="Google Shape;1027;p3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28" name="Google Shape;1028;p3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029" name="Google Shape;1029;p3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30" name="Google Shape;1030;p3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1031" name="Google Shape;1031;p3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32" name="Google Shape;1032;p3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33" name="Google Shape;1033;p3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34" name="Google Shape;1034;p38"/>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c. Tài nguyên du lịch</a:t>
            </a:r>
            <a:endParaRPr b="1" sz="2400">
              <a:solidFill>
                <a:srgbClr val="CC0000"/>
              </a:solidFill>
              <a:latin typeface="Times New Roman"/>
              <a:ea typeface="Times New Roman"/>
              <a:cs typeface="Times New Roman"/>
              <a:sym typeface="Times New Roman"/>
            </a:endParaRPr>
          </a:p>
        </p:txBody>
      </p:sp>
      <p:pic>
        <p:nvPicPr>
          <p:cNvPr descr="http://thumbs.dreamstime.com/z/%E6%9C%89%E7%99%BD%E8%89%B2%E6%B3%A1%E5%BD%B1%E7%9A%84thinking%E6%95%99%E6%8E%88-36777654.jpg" id="1035" name="Google Shape;1035;p38"/>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1036" name="Google Shape;1036;p38"/>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1037" name="Google Shape;1037;p38"/>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1038" name="Google Shape;1038;p38"/>
          <p:cNvSpPr/>
          <p:nvPr/>
        </p:nvSpPr>
        <p:spPr>
          <a:xfrm>
            <a:off x="609600" y="2784664"/>
            <a:ext cx="6477000" cy="201593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mbria"/>
                <a:ea typeface="Cambria"/>
                <a:cs typeface="Cambria"/>
                <a:sym typeface="Cambria"/>
              </a:rPr>
              <a:t>- Dọc bờ biển nước ta có khoảng hơn 120 bãi biển, bãi cát phẳng, nhiều bãi tắm đẹp.</a:t>
            </a:r>
            <a:endParaRPr/>
          </a:p>
          <a:p>
            <a:pPr indent="0" lvl="0" marL="0" marR="0" rtl="0" algn="just">
              <a:spcBef>
                <a:spcPts val="600"/>
              </a:spcBef>
              <a:spcAft>
                <a:spcPts val="0"/>
              </a:spcAft>
              <a:buNone/>
            </a:pPr>
            <a:r>
              <a:rPr lang="en-US" sz="2400">
                <a:solidFill>
                  <a:schemeClr val="dk1"/>
                </a:solidFill>
                <a:latin typeface="Cambria"/>
                <a:ea typeface="Cambria"/>
                <a:cs typeface="Cambria"/>
                <a:sym typeface="Cambria"/>
              </a:rPr>
              <a:t>- Các đảo và quần đảo của nước ta cũng có giá trị du lịch rất lớn, như: vịnh Hạ Long, đảo Phú Quốc,…</a:t>
            </a:r>
            <a:endParaRPr/>
          </a:p>
        </p:txBody>
      </p:sp>
      <p:sp>
        <p:nvSpPr>
          <p:cNvPr id="1039" name="Google Shape;1039;p38"/>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500"/>
                                        <p:tgtEl>
                                          <p:spTgt spid="1037"/>
                                        </p:tgtEl>
                                      </p:cBhvr>
                                    </p:animEffect>
                                  </p:childTnLst>
                                </p:cTn>
                              </p:par>
                              <p:par>
                                <p:cTn fill="hold" nodeType="withEffect" presetClass="entr" presetID="10" presetSubtype="0">
                                  <p:stCondLst>
                                    <p:cond delay="0"/>
                                  </p:stCondLst>
                                  <p:childTnLst>
                                    <p:set>
                                      <p:cBhvr>
                                        <p:cTn dur="1" fill="hold">
                                          <p:stCondLst>
                                            <p:cond delay="0"/>
                                          </p:stCondLst>
                                        </p:cTn>
                                        <p:tgtEl>
                                          <p:spTgt spid="1035"/>
                                        </p:tgtEl>
                                        <p:attrNameLst>
                                          <p:attrName>style.visibility</p:attrName>
                                        </p:attrNameLst>
                                      </p:cBhvr>
                                      <p:to>
                                        <p:strVal val="visible"/>
                                      </p:to>
                                    </p:set>
                                    <p:animEffect filter="fade" transition="in">
                                      <p:cBhvr>
                                        <p:cTn dur="500"/>
                                        <p:tgtEl>
                                          <p:spTgt spid="10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6"/>
                                        </p:tgtEl>
                                        <p:attrNameLst>
                                          <p:attrName>style.visibility</p:attrName>
                                        </p:attrNameLst>
                                      </p:cBhvr>
                                      <p:to>
                                        <p:strVal val="visible"/>
                                      </p:to>
                                    </p:set>
                                    <p:animEffect filter="fade" transition="in">
                                      <p:cBhvr>
                                        <p:cTn dur="500"/>
                                        <p:tgtEl>
                                          <p:spTgt spid="1036"/>
                                        </p:tgtEl>
                                      </p:cBhvr>
                                    </p:animEffect>
                                  </p:childTnLst>
                                </p:cTn>
                              </p:par>
                              <p:par>
                                <p:cTn fill="hold" nodeType="withEffect" presetClass="entr" presetID="10" presetSubtype="0">
                                  <p:stCondLst>
                                    <p:cond delay="0"/>
                                  </p:stCondLst>
                                  <p:childTnLst>
                                    <p:set>
                                      <p:cBhvr>
                                        <p:cTn dur="1" fill="hold">
                                          <p:stCondLst>
                                            <p:cond delay="0"/>
                                          </p:stCondLst>
                                        </p:cTn>
                                        <p:tgtEl>
                                          <p:spTgt spid="1038"/>
                                        </p:tgtEl>
                                        <p:attrNameLst>
                                          <p:attrName>style.visibility</p:attrName>
                                        </p:attrNameLst>
                                      </p:cBhvr>
                                      <p:to>
                                        <p:strVal val="visible"/>
                                      </p:to>
                                    </p:set>
                                    <p:animEffect filter="fade" transition="in">
                                      <p:cBhvr>
                                        <p:cTn dur="500"/>
                                        <p:tgtEl>
                                          <p:spTgt spid="10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8">
                                            <p:txEl>
                                              <p:pRg end="0" st="0"/>
                                            </p:txEl>
                                          </p:spTgt>
                                        </p:tgtEl>
                                        <p:attrNameLst>
                                          <p:attrName>style.visibility</p:attrName>
                                        </p:attrNameLst>
                                      </p:cBhvr>
                                      <p:to>
                                        <p:strVal val="visible"/>
                                      </p:to>
                                    </p:set>
                                    <p:animEffect filter="fade" transition="in">
                                      <p:cBhvr>
                                        <p:cTn dur="500"/>
                                        <p:tgtEl>
                                          <p:spTgt spid="10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8">
                                            <p:txEl>
                                              <p:pRg end="1" st="1"/>
                                            </p:txEl>
                                          </p:spTgt>
                                        </p:tgtEl>
                                        <p:attrNameLst>
                                          <p:attrName>style.visibility</p:attrName>
                                        </p:attrNameLst>
                                      </p:cBhvr>
                                      <p:to>
                                        <p:strVal val="visible"/>
                                      </p:to>
                                    </p:set>
                                    <p:animEffect filter="fade" transition="in">
                                      <p:cBhvr>
                                        <p:cTn dur="500"/>
                                        <p:tgtEl>
                                          <p:spTgt spid="103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3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45" name="Google Shape;1045;p3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046" name="Google Shape;1046;p3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47" name="Google Shape;1047;p3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048" name="Google Shape;1048;p3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49" name="Google Shape;1049;p3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1050" name="Google Shape;1050;p3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51" name="Google Shape;1051;p3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052" name="Google Shape;1052;p3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53" name="Google Shape;1053;p39"/>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3</a:t>
            </a:r>
            <a:endParaRPr/>
          </a:p>
        </p:txBody>
      </p:sp>
      <p:sp>
        <p:nvSpPr>
          <p:cNvPr id="1054" name="Google Shape;1054;p3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55" name="Google Shape;1055;p3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56" name="Google Shape;1056;p3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57" name="Google Shape;1057;p39"/>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d. Các tài nguyên khác</a:t>
            </a:r>
            <a:endParaRPr b="1" sz="2400">
              <a:solidFill>
                <a:srgbClr val="CC0000"/>
              </a:solidFill>
              <a:latin typeface="Times New Roman"/>
              <a:ea typeface="Times New Roman"/>
              <a:cs typeface="Times New Roman"/>
              <a:sym typeface="Times New Roman"/>
            </a:endParaRPr>
          </a:p>
        </p:txBody>
      </p:sp>
      <p:pic>
        <p:nvPicPr>
          <p:cNvPr descr="http://thumbs.dreamstime.com/z/%E6%9C%89%E7%99%BD%E8%89%B2%E6%B3%A1%E5%BD%B1%E7%9A%84thinking%E6%95%99%E6%8E%88-36777654.jpg" id="1058" name="Google Shape;1058;p39"/>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1059" name="Google Shape;1059;p39"/>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1060" name="Google Shape;1060;p39"/>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1061" name="Google Shape;1061;p39"/>
          <p:cNvSpPr/>
          <p:nvPr/>
        </p:nvSpPr>
        <p:spPr>
          <a:xfrm>
            <a:off x="533400" y="2599253"/>
            <a:ext cx="6553200" cy="227754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200">
                <a:solidFill>
                  <a:schemeClr val="dk1"/>
                </a:solidFill>
                <a:latin typeface="Cambria"/>
                <a:ea typeface="Cambria"/>
                <a:cs typeface="Cambria"/>
                <a:sym typeface="Cambria"/>
              </a:rPr>
              <a:t>- Năng lượng gió: tốc độ trên 6m/s, có nơi trên 10m/s.</a:t>
            </a:r>
            <a:endParaRPr/>
          </a:p>
          <a:p>
            <a:pPr indent="0" lvl="0" marL="0" marR="0" rtl="0" algn="just">
              <a:spcBef>
                <a:spcPts val="600"/>
              </a:spcBef>
              <a:spcAft>
                <a:spcPts val="0"/>
              </a:spcAft>
              <a:buNone/>
            </a:pPr>
            <a:r>
              <a:rPr lang="en-US" sz="2200">
                <a:solidFill>
                  <a:schemeClr val="dk1"/>
                </a:solidFill>
                <a:latin typeface="Cambria"/>
                <a:ea typeface="Cambria"/>
                <a:cs typeface="Cambria"/>
                <a:sym typeface="Cambria"/>
              </a:rPr>
              <a:t>- Năng lượng thủy tiều: 2 khu vực có tiềm năng lớn là Móng Cái đến Thanh Hóa, Mũi Ba Kiệm đến Cà Mau.</a:t>
            </a:r>
            <a:endParaRPr/>
          </a:p>
          <a:p>
            <a:pPr indent="0" lvl="0" marL="0" marR="0" rtl="0" algn="just">
              <a:spcBef>
                <a:spcPts val="600"/>
              </a:spcBef>
              <a:spcAft>
                <a:spcPts val="0"/>
              </a:spcAft>
              <a:buNone/>
            </a:pPr>
            <a:r>
              <a:rPr lang="en-US" sz="2200">
                <a:solidFill>
                  <a:schemeClr val="dk1"/>
                </a:solidFill>
                <a:latin typeface="Cambria"/>
                <a:ea typeface="Cambria"/>
                <a:cs typeface="Cambria"/>
                <a:sym typeface="Cambria"/>
              </a:rPr>
              <a:t>- Nhiều khu vực nước sâu thuận lợi xây dựng cảng biển.</a:t>
            </a:r>
            <a:endParaRPr/>
          </a:p>
        </p:txBody>
      </p:sp>
      <p:sp>
        <p:nvSpPr>
          <p:cNvPr id="1062" name="Google Shape;1062;p3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TÀI NGUYÊN BIỂN VÀ THỀM LỤC ĐỊA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0"/>
                                        </p:tgtEl>
                                        <p:attrNameLst>
                                          <p:attrName>style.visibility</p:attrName>
                                        </p:attrNameLst>
                                      </p:cBhvr>
                                      <p:to>
                                        <p:strVal val="visible"/>
                                      </p:to>
                                    </p:set>
                                    <p:animEffect filter="fade" transition="in">
                                      <p:cBhvr>
                                        <p:cTn dur="500"/>
                                        <p:tgtEl>
                                          <p:spTgt spid="1060"/>
                                        </p:tgtEl>
                                      </p:cBhvr>
                                    </p:animEffect>
                                  </p:childTnLst>
                                </p:cTn>
                              </p:par>
                              <p:par>
                                <p:cTn fill="hold" nodeType="withEffect" presetClass="entr" presetID="10" presetSubtype="0">
                                  <p:stCondLst>
                                    <p:cond delay="0"/>
                                  </p:stCondLst>
                                  <p:childTnLst>
                                    <p:set>
                                      <p:cBhvr>
                                        <p:cTn dur="1" fill="hold">
                                          <p:stCondLst>
                                            <p:cond delay="0"/>
                                          </p:stCondLst>
                                        </p:cTn>
                                        <p:tgtEl>
                                          <p:spTgt spid="1058"/>
                                        </p:tgtEl>
                                        <p:attrNameLst>
                                          <p:attrName>style.visibility</p:attrName>
                                        </p:attrNameLst>
                                      </p:cBhvr>
                                      <p:to>
                                        <p:strVal val="visible"/>
                                      </p:to>
                                    </p:set>
                                    <p:animEffect filter="fade" transition="in">
                                      <p:cBhvr>
                                        <p:cTn dur="500"/>
                                        <p:tgtEl>
                                          <p:spTgt spid="10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9"/>
                                        </p:tgtEl>
                                        <p:attrNameLst>
                                          <p:attrName>style.visibility</p:attrName>
                                        </p:attrNameLst>
                                      </p:cBhvr>
                                      <p:to>
                                        <p:strVal val="visible"/>
                                      </p:to>
                                    </p:set>
                                    <p:animEffect filter="fade" transition="in">
                                      <p:cBhvr>
                                        <p:cTn dur="500"/>
                                        <p:tgtEl>
                                          <p:spTgt spid="1059"/>
                                        </p:tgtEl>
                                      </p:cBhvr>
                                    </p:animEffect>
                                  </p:childTnLst>
                                </p:cTn>
                              </p:par>
                              <p:par>
                                <p:cTn fill="hold" nodeType="withEffect" presetClass="entr" presetID="10" presetSubtype="0">
                                  <p:stCondLst>
                                    <p:cond delay="0"/>
                                  </p:stCondLst>
                                  <p:childTnLst>
                                    <p:set>
                                      <p:cBhvr>
                                        <p:cTn dur="1" fill="hold">
                                          <p:stCondLst>
                                            <p:cond delay="0"/>
                                          </p:stCondLst>
                                        </p:cTn>
                                        <p:tgtEl>
                                          <p:spTgt spid="1061"/>
                                        </p:tgtEl>
                                        <p:attrNameLst>
                                          <p:attrName>style.visibility</p:attrName>
                                        </p:attrNameLst>
                                      </p:cBhvr>
                                      <p:to>
                                        <p:strVal val="visible"/>
                                      </p:to>
                                    </p:set>
                                    <p:animEffect filter="fade" transition="in">
                                      <p:cBhvr>
                                        <p:cTn dur="500"/>
                                        <p:tgtEl>
                                          <p:spTgt spid="10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0" st="0"/>
                                            </p:txEl>
                                          </p:spTgt>
                                        </p:tgtEl>
                                        <p:attrNameLst>
                                          <p:attrName>style.visibility</p:attrName>
                                        </p:attrNameLst>
                                      </p:cBhvr>
                                      <p:to>
                                        <p:strVal val="visible"/>
                                      </p:to>
                                    </p:set>
                                    <p:animEffect filter="fade" transition="in">
                                      <p:cBhvr>
                                        <p:cTn dur="500"/>
                                        <p:tgtEl>
                                          <p:spTgt spid="10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1" st="1"/>
                                            </p:txEl>
                                          </p:spTgt>
                                        </p:tgtEl>
                                        <p:attrNameLst>
                                          <p:attrName>style.visibility</p:attrName>
                                        </p:attrNameLst>
                                      </p:cBhvr>
                                      <p:to>
                                        <p:strVal val="visible"/>
                                      </p:to>
                                    </p:set>
                                    <p:animEffect filter="fade" transition="in">
                                      <p:cBhvr>
                                        <p:cTn dur="500"/>
                                        <p:tgtEl>
                                          <p:spTgt spid="10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2" st="2"/>
                                            </p:txEl>
                                          </p:spTgt>
                                        </p:tgtEl>
                                        <p:attrNameLst>
                                          <p:attrName>style.visibility</p:attrName>
                                        </p:attrNameLst>
                                      </p:cBhvr>
                                      <p:to>
                                        <p:strVal val="visible"/>
                                      </p:to>
                                    </p:set>
                                    <p:animEffect filter="fade" transition="in">
                                      <p:cBhvr>
                                        <p:cTn dur="500"/>
                                        <p:tgtEl>
                                          <p:spTgt spid="106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37" name="Google Shape;13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id="138" name="Google Shape;138;p4"/>
          <p:cNvPicPr preferRelativeResize="0"/>
          <p:nvPr/>
        </p:nvPicPr>
        <p:blipFill rotWithShape="1">
          <a:blip r:embed="rId3">
            <a:alphaModFix/>
          </a:blip>
          <a:srcRect b="0" l="0" r="0" t="0"/>
          <a:stretch/>
        </p:blipFill>
        <p:spPr>
          <a:xfrm rot="10800000">
            <a:off x="0" y="0"/>
            <a:ext cx="9144000" cy="6858000"/>
          </a:xfrm>
          <a:prstGeom prst="rect">
            <a:avLst/>
          </a:prstGeom>
          <a:blipFill rotWithShape="1">
            <a:blip r:embed="rId4">
              <a:alphaModFix/>
            </a:blip>
            <a:stretch>
              <a:fillRect b="0" l="0" r="0" t="0"/>
            </a:stretch>
          </a:blipFill>
          <a:ln>
            <a:noFill/>
          </a:ln>
        </p:spPr>
      </p:pic>
      <p:sp>
        <p:nvSpPr>
          <p:cNvPr id="139" name="Google Shape;139;p4"/>
          <p:cNvSpPr/>
          <p:nvPr/>
        </p:nvSpPr>
        <p:spPr>
          <a:xfrm>
            <a:off x="3920358" y="152400"/>
            <a:ext cx="876300" cy="876300"/>
          </a:xfrm>
          <a:prstGeom prst="roundRect">
            <a:avLst>
              <a:gd fmla="val 9608" name="adj"/>
            </a:avLst>
          </a:prstGeom>
          <a:solidFill>
            <a:srgbClr val="0070C0"/>
          </a:solidFill>
          <a:ln cap="flat" cmpd="sng" w="25400">
            <a:solidFill>
              <a:schemeClr val="lt1"/>
            </a:solidFill>
            <a:prstDash val="solid"/>
            <a:round/>
            <a:headEnd len="sm" w="sm" type="none"/>
            <a:tailEnd len="sm" w="sm" type="none"/>
          </a:ln>
          <a:effectLst>
            <a:outerShdw blurRad="76200" kx="-1200000" rotWithShape="0" algn="bl" sy="230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http://www.perceptions.couk.com/imgs/Earth_Rotates_200_x_200.gif" id="140" name="Google Shape;140;p4"/>
          <p:cNvPicPr preferRelativeResize="0"/>
          <p:nvPr/>
        </p:nvPicPr>
        <p:blipFill rotWithShape="1">
          <a:blip r:embed="rId5">
            <a:alphaModFix/>
          </a:blip>
          <a:srcRect b="0" l="0" r="0" t="0"/>
          <a:stretch/>
        </p:blipFill>
        <p:spPr>
          <a:xfrm>
            <a:off x="4124828" y="58194"/>
            <a:ext cx="467360" cy="467360"/>
          </a:xfrm>
          <a:prstGeom prst="rect">
            <a:avLst/>
          </a:prstGeom>
          <a:noFill/>
          <a:ln>
            <a:noFill/>
          </a:ln>
        </p:spPr>
      </p:pic>
      <p:sp>
        <p:nvSpPr>
          <p:cNvPr id="141" name="Google Shape;141;p4"/>
          <p:cNvSpPr txBox="1"/>
          <p:nvPr/>
        </p:nvSpPr>
        <p:spPr>
          <a:xfrm>
            <a:off x="4457700" y="0"/>
            <a:ext cx="1261242" cy="898711"/>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SzPts val="1700"/>
              <a:buFont typeface="Arial"/>
              <a:buNone/>
            </a:pPr>
            <a:r>
              <a:rPr b="1" i="0" lang="en-US" sz="1700" u="none" cap="none" strike="noStrike">
                <a:solidFill>
                  <a:srgbClr val="C00000"/>
                </a:solidFill>
                <a:latin typeface="Arial"/>
                <a:ea typeface="Arial"/>
                <a:cs typeface="Arial"/>
                <a:sym typeface="Arial"/>
              </a:rPr>
              <a:t>LỚP</a:t>
            </a:r>
            <a:endParaRPr/>
          </a:p>
          <a:p>
            <a:pPr indent="0" lvl="0" marL="0" marR="0" rtl="0" algn="ctr">
              <a:spcBef>
                <a:spcPts val="0"/>
              </a:spcBef>
              <a:spcAft>
                <a:spcPts val="0"/>
              </a:spcAft>
              <a:buClr>
                <a:srgbClr val="C00000"/>
              </a:buClr>
              <a:buSzPts val="3500"/>
              <a:buFont typeface="Arial"/>
              <a:buNone/>
            </a:pPr>
            <a:r>
              <a:rPr b="1" i="0" lang="en-US" sz="3500" u="none" cap="none" strike="noStrike">
                <a:solidFill>
                  <a:srgbClr val="C00000"/>
                </a:solidFill>
                <a:latin typeface="Arial"/>
                <a:ea typeface="Arial"/>
                <a:cs typeface="Arial"/>
                <a:sym typeface="Arial"/>
              </a:rPr>
              <a:t>8</a:t>
            </a:r>
            <a:endParaRPr/>
          </a:p>
        </p:txBody>
      </p:sp>
      <p:sp>
        <p:nvSpPr>
          <p:cNvPr id="142" name="Google Shape;142;p4"/>
          <p:cNvSpPr txBox="1"/>
          <p:nvPr/>
        </p:nvSpPr>
        <p:spPr>
          <a:xfrm>
            <a:off x="3543300" y="403411"/>
            <a:ext cx="1676400" cy="571500"/>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chemeClr val="lt1"/>
              </a:buClr>
              <a:buSzPts val="1100"/>
              <a:buFont typeface="Cambria"/>
              <a:buNone/>
            </a:pPr>
            <a:r>
              <a:rPr b="1" i="0" lang="en-US" sz="1100" u="none" cap="none" strike="noStrike">
                <a:solidFill>
                  <a:schemeClr val="lt1"/>
                </a:solidFill>
                <a:latin typeface="Cambria"/>
                <a:ea typeface="Cambria"/>
                <a:cs typeface="Cambria"/>
                <a:sym typeface="Cambria"/>
              </a:rPr>
              <a:t>PHẦN ĐỊA LÍ</a:t>
            </a:r>
            <a:endParaRPr/>
          </a:p>
        </p:txBody>
      </p:sp>
      <p:sp>
        <p:nvSpPr>
          <p:cNvPr id="143" name="Google Shape;143;p4"/>
          <p:cNvSpPr txBox="1"/>
          <p:nvPr/>
        </p:nvSpPr>
        <p:spPr>
          <a:xfrm>
            <a:off x="609600" y="1371600"/>
            <a:ext cx="7924800"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0000"/>
              </a:buClr>
              <a:buSzPts val="2400"/>
              <a:buFont typeface="Cambria"/>
              <a:buNone/>
            </a:pPr>
            <a:r>
              <a:rPr b="1" i="0" lang="en-US" sz="2400" u="none" cap="none" strike="noStrike">
                <a:solidFill>
                  <a:srgbClr val="FF0000"/>
                </a:solidFill>
                <a:latin typeface="Cambria"/>
                <a:ea typeface="Cambria"/>
                <a:cs typeface="Cambria"/>
                <a:sym typeface="Cambria"/>
              </a:rPr>
              <a:t>BÀI 15. ĐẶC ĐIỂM TỰ NHIÊN, MÔI TRƯỜNG VÀ TÀI NGUYÊN VÙNG BIỂN ĐẢO VIỆT NAM</a:t>
            </a:r>
            <a:endParaRPr b="1" i="0" sz="2400" u="none" cap="none" strike="noStrike">
              <a:solidFill>
                <a:srgbClr val="FF0000"/>
              </a:solidFill>
              <a:latin typeface="Cambria"/>
              <a:ea typeface="Cambria"/>
              <a:cs typeface="Cambria"/>
              <a:sym typeface="Cambria"/>
            </a:endParaRPr>
          </a:p>
          <a:p>
            <a:pPr indent="0" lvl="0" marL="0" marR="0" rtl="0" algn="ctr">
              <a:spcBef>
                <a:spcPts val="0"/>
              </a:spcBef>
              <a:spcAft>
                <a:spcPts val="0"/>
              </a:spcAft>
              <a:buClr>
                <a:srgbClr val="00B050"/>
              </a:buClr>
              <a:buSzPts val="2400"/>
              <a:buFont typeface="Cambria"/>
              <a:buNone/>
            </a:pPr>
            <a:r>
              <a:rPr b="1" i="0" lang="en-US" sz="2400" u="none" cap="none" strike="noStrike">
                <a:solidFill>
                  <a:srgbClr val="00B050"/>
                </a:solidFill>
                <a:latin typeface="Cambria"/>
                <a:ea typeface="Cambria"/>
                <a:cs typeface="Cambria"/>
                <a:sym typeface="Cambria"/>
              </a:rPr>
              <a:t>NỘI DUNG BÀI HỌC</a:t>
            </a:r>
            <a:endParaRPr b="1" i="0" sz="2400" u="none" cap="none" strike="noStrike">
              <a:solidFill>
                <a:srgbClr val="00B050"/>
              </a:solidFill>
              <a:latin typeface="Cambria"/>
              <a:ea typeface="Cambria"/>
              <a:cs typeface="Cambria"/>
              <a:sym typeface="Cambria"/>
            </a:endParaRPr>
          </a:p>
        </p:txBody>
      </p:sp>
      <p:sp>
        <p:nvSpPr>
          <p:cNvPr id="144" name="Google Shape;144;p4"/>
          <p:cNvSpPr/>
          <p:nvPr/>
        </p:nvSpPr>
        <p:spPr>
          <a:xfrm>
            <a:off x="210665" y="45720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5" name="Google Shape;145;p4"/>
          <p:cNvSpPr/>
          <p:nvPr/>
        </p:nvSpPr>
        <p:spPr>
          <a:xfrm>
            <a:off x="228600" y="3470863"/>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6" name="Google Shape;146;p4"/>
          <p:cNvSpPr/>
          <p:nvPr/>
        </p:nvSpPr>
        <p:spPr>
          <a:xfrm>
            <a:off x="255299" y="24384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4"/>
          <p:cNvSpPr txBox="1"/>
          <p:nvPr/>
        </p:nvSpPr>
        <p:spPr>
          <a:xfrm>
            <a:off x="1062340" y="2645613"/>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ĐẶC ĐIỂM TỰ NHIÊN VÙNG BIỂN ĐẢO</a:t>
            </a:r>
            <a:endParaRPr b="1" i="0" sz="2400" u="none" cap="none" strike="noStrike">
              <a:solidFill>
                <a:srgbClr val="0D30DD"/>
              </a:solidFill>
              <a:latin typeface="Cambria"/>
              <a:ea typeface="Cambria"/>
              <a:cs typeface="Cambria"/>
              <a:sym typeface="Cambria"/>
            </a:endParaRPr>
          </a:p>
        </p:txBody>
      </p:sp>
      <p:sp>
        <p:nvSpPr>
          <p:cNvPr id="148" name="Google Shape;148;p4"/>
          <p:cNvSpPr txBox="1"/>
          <p:nvPr/>
        </p:nvSpPr>
        <p:spPr>
          <a:xfrm>
            <a:off x="1035640" y="3661363"/>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300"/>
              <a:buFont typeface="Cambria"/>
              <a:buNone/>
            </a:pPr>
            <a:r>
              <a:rPr b="1" i="0" lang="en-US" sz="2300" u="none" cap="none" strike="noStrike">
                <a:solidFill>
                  <a:srgbClr val="0D30DD"/>
                </a:solidFill>
                <a:latin typeface="Cambria"/>
                <a:ea typeface="Cambria"/>
                <a:cs typeface="Cambria"/>
                <a:sym typeface="Cambria"/>
              </a:rPr>
              <a:t>MÔI TRƯỜNG BIỂN ĐẢO VIỆT NAM</a:t>
            </a:r>
            <a:endParaRPr b="1" i="0" sz="2300" u="none" cap="none" strike="noStrike">
              <a:solidFill>
                <a:srgbClr val="0D30DD"/>
              </a:solidFill>
              <a:latin typeface="Cambria"/>
              <a:ea typeface="Cambria"/>
              <a:cs typeface="Cambria"/>
              <a:sym typeface="Cambria"/>
            </a:endParaRPr>
          </a:p>
        </p:txBody>
      </p:sp>
      <p:sp>
        <p:nvSpPr>
          <p:cNvPr id="149" name="Google Shape;149;p4"/>
          <p:cNvSpPr txBox="1"/>
          <p:nvPr/>
        </p:nvSpPr>
        <p:spPr>
          <a:xfrm>
            <a:off x="1017705" y="4762500"/>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TÀI NGUYÊN BIỂN VÀ THỀM LỤC ĐỊA</a:t>
            </a:r>
            <a:endParaRPr b="1" i="0" sz="2400" u="none" cap="none" strike="noStrike">
              <a:solidFill>
                <a:srgbClr val="0D30DD"/>
              </a:solidFill>
              <a:latin typeface="Cambria"/>
              <a:ea typeface="Cambria"/>
              <a:cs typeface="Cambria"/>
              <a:sym typeface="Cambria"/>
            </a:endParaRPr>
          </a:p>
        </p:txBody>
      </p:sp>
      <p:sp>
        <p:nvSpPr>
          <p:cNvPr id="150" name="Google Shape;150;p4"/>
          <p:cNvSpPr/>
          <p:nvPr/>
        </p:nvSpPr>
        <p:spPr>
          <a:xfrm>
            <a:off x="210665" y="5638800"/>
            <a:ext cx="426040" cy="709956"/>
          </a:xfrm>
          <a:prstGeom prst="rect">
            <a:avLst/>
          </a:prstGeom>
          <a:solidFill>
            <a:schemeClr val="accent1"/>
          </a:solidFill>
          <a:ln cap="flat" cmpd="sng" w="254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4"/>
          <p:cNvSpPr txBox="1"/>
          <p:nvPr/>
        </p:nvSpPr>
        <p:spPr>
          <a:xfrm>
            <a:off x="1017705" y="5829300"/>
            <a:ext cx="7404647"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LUYỆN TẬP VÀ VẬN DỤNG</a:t>
            </a:r>
            <a:endParaRPr/>
          </a:p>
        </p:txBody>
      </p:sp>
      <p:sp>
        <p:nvSpPr>
          <p:cNvPr id="152" name="Google Shape;152;p4"/>
          <p:cNvSpPr/>
          <p:nvPr/>
        </p:nvSpPr>
        <p:spPr>
          <a:xfrm>
            <a:off x="507769" y="2286000"/>
            <a:ext cx="8102831" cy="4334782"/>
          </a:xfrm>
          <a:prstGeom prst="roundRect">
            <a:avLst>
              <a:gd fmla="val 8948" name="adj"/>
            </a:avLst>
          </a:prstGeom>
          <a:noFill/>
          <a:ln cap="flat" cmpd="sng" w="381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3" name="Google Shape;153;p4"/>
          <p:cNvSpPr/>
          <p:nvPr/>
        </p:nvSpPr>
        <p:spPr>
          <a:xfrm rot="5400000">
            <a:off x="365991" y="253838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4" name="Google Shape;154;p4"/>
          <p:cNvSpPr/>
          <p:nvPr/>
        </p:nvSpPr>
        <p:spPr>
          <a:xfrm rot="5400000">
            <a:off x="339292" y="3570851"/>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5" name="Google Shape;155;p4"/>
          <p:cNvSpPr txBox="1"/>
          <p:nvPr/>
        </p:nvSpPr>
        <p:spPr>
          <a:xfrm>
            <a:off x="94135" y="2642139"/>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1</a:t>
            </a:r>
            <a:endParaRPr/>
          </a:p>
        </p:txBody>
      </p:sp>
      <p:sp>
        <p:nvSpPr>
          <p:cNvPr id="156" name="Google Shape;156;p4"/>
          <p:cNvSpPr txBox="1"/>
          <p:nvPr/>
        </p:nvSpPr>
        <p:spPr>
          <a:xfrm>
            <a:off x="94135" y="3661363"/>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2</a:t>
            </a:r>
            <a:endParaRPr/>
          </a:p>
        </p:txBody>
      </p:sp>
      <p:sp>
        <p:nvSpPr>
          <p:cNvPr id="157" name="Google Shape;157;p4"/>
          <p:cNvSpPr/>
          <p:nvPr/>
        </p:nvSpPr>
        <p:spPr>
          <a:xfrm rot="5400000">
            <a:off x="321357" y="467198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8" name="Google Shape;158;p4"/>
          <p:cNvSpPr txBox="1"/>
          <p:nvPr/>
        </p:nvSpPr>
        <p:spPr>
          <a:xfrm>
            <a:off x="76200" y="47625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3</a:t>
            </a:r>
            <a:endParaRPr/>
          </a:p>
        </p:txBody>
      </p:sp>
      <p:sp>
        <p:nvSpPr>
          <p:cNvPr id="159" name="Google Shape;159;p4"/>
          <p:cNvSpPr/>
          <p:nvPr/>
        </p:nvSpPr>
        <p:spPr>
          <a:xfrm rot="5400000">
            <a:off x="321357" y="5738788"/>
            <a:ext cx="630697" cy="762001"/>
          </a:xfrm>
          <a:prstGeom prst="round2SameRect">
            <a:avLst>
              <a:gd fmla="val 29047" name="adj1"/>
              <a:gd fmla="val 0" name="adj2"/>
            </a:avLst>
          </a:prstGeom>
          <a:gradFill>
            <a:gsLst>
              <a:gs pos="0">
                <a:srgbClr val="2D5C97"/>
              </a:gs>
              <a:gs pos="80000">
                <a:srgbClr val="3C7AC5"/>
              </a:gs>
              <a:gs pos="100000">
                <a:srgbClr val="397BC9"/>
              </a:gs>
            </a:gsLst>
            <a:lin ang="16200000" scaled="0"/>
          </a:gradFill>
          <a:ln cap="flat" cmpd="sng" w="19050">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0" name="Google Shape;160;p4"/>
          <p:cNvSpPr txBox="1"/>
          <p:nvPr/>
        </p:nvSpPr>
        <p:spPr>
          <a:xfrm>
            <a:off x="76200" y="5829300"/>
            <a:ext cx="1125065" cy="571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000"/>
              <a:buFont typeface="Cambria"/>
              <a:buNone/>
            </a:pPr>
            <a:r>
              <a:rPr b="1" i="0" lang="en-US" sz="4000" u="none" cap="none" strike="noStrike">
                <a:solidFill>
                  <a:schemeClr val="lt1"/>
                </a:solidFill>
                <a:latin typeface="Cambria"/>
                <a:ea typeface="Cambria"/>
                <a:cs typeface="Cambria"/>
                <a:sym typeface="Cambria"/>
              </a:rPr>
              <a:t>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500"/>
                                        <p:tgtEl>
                                          <p:spTgt spid="1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25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25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
                                        <p:tgtEl>
                                          <p:spTgt spid="145"/>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25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25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
                                        <p:tgtEl>
                                          <p:spTgt spid="144"/>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25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25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
                                        <p:tgtEl>
                                          <p:spTgt spid="150"/>
                                        </p:tgtEl>
                                      </p:cBhvr>
                                    </p:animEffect>
                                  </p:childTnLst>
                                </p:cTn>
                              </p:par>
                            </p:childTnLst>
                          </p:cTn>
                        </p:par>
                        <p:par>
                          <p:cTn fill="hold">
                            <p:stCondLst>
                              <p:cond delay="10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25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25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40"/>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68" name="Google Shape;1068;p40"/>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069" name="Google Shape;1069;p40"/>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70" name="Google Shape;1070;p40"/>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071" name="Google Shape;1071;p40"/>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72" name="Google Shape;1072;p40"/>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1073" name="Google Shape;1073;p40"/>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74" name="Google Shape;1074;p40"/>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075" name="Google Shape;1075;p40"/>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76" name="Google Shape;1076;p40"/>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77" name="Google Shape;1077;p40"/>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78" name="Google Shape;1078;p40"/>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pic>
        <p:nvPicPr>
          <p:cNvPr descr="http://thumbs.dreamstime.com/z/%E6%9C%89%E7%99%BD%E8%89%B2%E6%B3%A1%E5%BD%B1%E7%9A%84thinking%E6%95%99%E6%8E%88-36777654.jpg" id="1079" name="Google Shape;1079;p40"/>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pic>
        <p:nvPicPr>
          <p:cNvPr descr="http://previews.123rf.com/images/mistac/mistac1207/mistac120700017/14524015-A-cartoon-boy-with-a-good-idea-Stock-Vector-thinking.jpg" id="1080" name="Google Shape;1080;p40"/>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1081" name="Google Shape;1081;p40"/>
          <p:cNvSpPr txBox="1"/>
          <p:nvPr/>
        </p:nvSpPr>
        <p:spPr>
          <a:xfrm>
            <a:off x="1766052" y="2286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FF0000"/>
              </a:buClr>
              <a:buSzPts val="2400"/>
              <a:buFont typeface="Cambria"/>
              <a:buNone/>
            </a:pPr>
            <a:r>
              <a:rPr b="1" lang="en-US" sz="2400">
                <a:solidFill>
                  <a:srgbClr val="FF0000"/>
                </a:solidFill>
                <a:latin typeface="Cambria"/>
                <a:ea typeface="Cambria"/>
                <a:cs typeface="Cambria"/>
                <a:sym typeface="Cambria"/>
              </a:rPr>
              <a:t>EM CÓ BIẾT?</a:t>
            </a:r>
            <a:endParaRPr/>
          </a:p>
        </p:txBody>
      </p:sp>
      <p:sp>
        <p:nvSpPr>
          <p:cNvPr id="1082" name="Google Shape;1082;p40"/>
          <p:cNvSpPr/>
          <p:nvPr/>
        </p:nvSpPr>
        <p:spPr>
          <a:xfrm>
            <a:off x="533400" y="1227921"/>
            <a:ext cx="6096000" cy="54014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500">
                <a:solidFill>
                  <a:srgbClr val="0D30DD"/>
                </a:solidFill>
                <a:latin typeface="Cambria"/>
                <a:ea typeface="Cambria"/>
                <a:cs typeface="Cambria"/>
                <a:sym typeface="Cambria"/>
              </a:rPr>
              <a:t>Thuỷ triều Việt Nam diễn biến khá đa dạng: với chiều dài 3260km bờ biển có đủ các chế độ thuỷ triều của thế giới như nhật triều, nhật triều không đều, bán nhật triều và bán nhật triều không đều phân bố xen kẽ, kế tiếp nhau. Đặc biệt, nhật triều ở đảo Hòn Dấu (Đồ Sơn) là điển hình trên thế giới.</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1. Vùng bờ biển Bắc Bộ và Thanh Hoá: nhật triều. Hòn Gai, Hải Phòng thuộc nhật triều rất thuần nhất với số ngày nhật triều hầu hết trong tháng. Độ lớn triều khoảng 3,6 - 2,6 m. Ở phía nam Thanh Hoá có 18 - 22 ngày nhật triều.</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2. Vùng bờ biển Trung Bộ từ Nghệ An đến Cửa Gianh: nhật triều không đều, số ngày nhật triều chiếm hơn nửa tháng. Độ lớn triều khoảng 2,5 - 1,2 m.</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3. Vùng biển phía nam Cửa Gianh đến cửa Thuận An: bán nhật triều không đều. Độ lớn triều khoảng 1,0 - 0,6 m.</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4. Vùng biển Thuận An và lân cận: bán nhật triều.</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5. Nam Thuận An đến bắc Quảng Nam: bán nhật triều không đều, độ lớn triều khoảng 1,2 - 0,8 m.</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6. Giữa Quảng Nam đến Bình Thuận: nhật triều không đều. Độ lớn triều khoảng 2,0 - 1,2 m.</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7. Từ Hàm Tân đến gần mũi Cà Mau: bán nhật triều không đều. Độ lớn khoảng 3,5 - 2,0 m.</a:t>
            </a:r>
            <a:endParaRPr/>
          </a:p>
          <a:p>
            <a:pPr indent="0" lvl="0" marL="0" marR="0" rtl="0" algn="just">
              <a:spcBef>
                <a:spcPts val="0"/>
              </a:spcBef>
              <a:spcAft>
                <a:spcPts val="0"/>
              </a:spcAft>
              <a:buNone/>
            </a:pPr>
            <a:r>
              <a:rPr lang="en-US" sz="1500">
                <a:solidFill>
                  <a:srgbClr val="0D30DD"/>
                </a:solidFill>
                <a:latin typeface="Cambria"/>
                <a:ea typeface="Cambria"/>
                <a:cs typeface="Cambria"/>
                <a:sym typeface="Cambria"/>
              </a:rPr>
              <a:t>8. Từ mũi Cà Mau đến Hà Tiên: nhật triều không đều. Độ lớn triều khoảng trên duới 1 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
                                        <p:tgtEl>
                                          <p:spTgt spid="1080"/>
                                        </p:tgtEl>
                                      </p:cBhvr>
                                    </p:animEffect>
                                  </p:childTnLst>
                                </p:cTn>
                              </p:par>
                              <p:par>
                                <p:cTn fill="hold" nodeType="withEffect" presetClass="entr" presetID="10" presetSubtype="0">
                                  <p:stCondLst>
                                    <p:cond delay="0"/>
                                  </p:stCondLst>
                                  <p:childTnLst>
                                    <p:set>
                                      <p:cBhvr>
                                        <p:cTn dur="1" fill="hold">
                                          <p:stCondLst>
                                            <p:cond delay="0"/>
                                          </p:stCondLst>
                                        </p:cTn>
                                        <p:tgtEl>
                                          <p:spTgt spid="1079"/>
                                        </p:tgtEl>
                                        <p:attrNameLst>
                                          <p:attrName>style.visibility</p:attrName>
                                        </p:attrNameLst>
                                      </p:cBhvr>
                                      <p:to>
                                        <p:strVal val="visible"/>
                                      </p:to>
                                    </p:set>
                                    <p:animEffect filter="fade" transition="in">
                                      <p:cBhvr>
                                        <p:cTn dur="500"/>
                                        <p:tgtEl>
                                          <p:spTgt spid="10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2"/>
                                        </p:tgtEl>
                                        <p:attrNameLst>
                                          <p:attrName>style.visibility</p:attrName>
                                        </p:attrNameLst>
                                      </p:cBhvr>
                                      <p:to>
                                        <p:strVal val="visible"/>
                                      </p:to>
                                    </p:set>
                                    <p:animEffect filter="fade" transition="in">
                                      <p:cBhvr>
                                        <p:cTn dur="1000"/>
                                        <p:tgtEl>
                                          <p:spTgt spid="10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41"/>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88" name="Google Shape;1088;p41"/>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089" name="Google Shape;1089;p41"/>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90" name="Google Shape;1090;p41"/>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091" name="Google Shape;1091;p41"/>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92" name="Google Shape;1092;p41"/>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1093" name="Google Shape;1093;p41"/>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094" name="Google Shape;1094;p41"/>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095" name="Google Shape;1095;p41"/>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96" name="Google Shape;1096;p41"/>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4</a:t>
            </a:r>
            <a:endParaRPr/>
          </a:p>
        </p:txBody>
      </p:sp>
      <p:sp>
        <p:nvSpPr>
          <p:cNvPr id="1097" name="Google Shape;1097;p41"/>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098" name="Google Shape;1098;p41"/>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099" name="Google Shape;1099;p41"/>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00" name="Google Shape;1100;p41"/>
          <p:cNvSpPr/>
          <p:nvPr/>
        </p:nvSpPr>
        <p:spPr>
          <a:xfrm>
            <a:off x="1271229" y="1981200"/>
            <a:ext cx="7491772" cy="830997"/>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Lập sơ đồ thể hiện đặc điểm tự nhiên vùng biển đảo       Việt Nam.</a:t>
            </a:r>
            <a:endParaRPr/>
          </a:p>
        </p:txBody>
      </p:sp>
      <p:sp>
        <p:nvSpPr>
          <p:cNvPr id="1101" name="Google Shape;1101;p41"/>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a:p>
        </p:txBody>
      </p:sp>
      <p:pic>
        <p:nvPicPr>
          <p:cNvPr id="1102" name="Google Shape;1102;p41"/>
          <p:cNvPicPr preferRelativeResize="0"/>
          <p:nvPr/>
        </p:nvPicPr>
        <p:blipFill rotWithShape="1">
          <a:blip r:embed="rId6">
            <a:alphaModFix/>
          </a:blip>
          <a:srcRect b="0" l="0" r="0" t="0"/>
          <a:stretch/>
        </p:blipFill>
        <p:spPr>
          <a:xfrm>
            <a:off x="250939" y="1916019"/>
            <a:ext cx="956195" cy="1004644"/>
          </a:xfrm>
          <a:prstGeom prst="rect">
            <a:avLst/>
          </a:prstGeom>
          <a:noFill/>
          <a:ln>
            <a:noFill/>
          </a:ln>
          <a:effectLst>
            <a:reflection blurRad="0" dir="5400000" dist="5000" endA="0" endPos="30000" kx="0" rotWithShape="0" algn="bl" stA="30000" stPos="0" sy="-100000" ky="0"/>
          </a:effectLst>
        </p:spPr>
      </p:pic>
      <p:grpSp>
        <p:nvGrpSpPr>
          <p:cNvPr id="1103" name="Google Shape;1103;p41"/>
          <p:cNvGrpSpPr/>
          <p:nvPr/>
        </p:nvGrpSpPr>
        <p:grpSpPr>
          <a:xfrm>
            <a:off x="217890" y="3984889"/>
            <a:ext cx="1124690" cy="1120511"/>
            <a:chOff x="328593" y="3185409"/>
            <a:chExt cx="1311567" cy="1538991"/>
          </a:xfrm>
        </p:grpSpPr>
        <p:pic>
          <p:nvPicPr>
            <p:cNvPr id="1104" name="Google Shape;1104;p41"/>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105" name="Google Shape;1105;p41"/>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1106" name="Google Shape;1106;p41"/>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Luyện tập</a:t>
            </a:r>
            <a:endParaRPr b="1" sz="2400">
              <a:solidFill>
                <a:srgbClr val="CC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500"/>
                                        <p:tgtEl>
                                          <p:spTgt spid="1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2"/>
                                        </p:tgtEl>
                                        <p:attrNameLst>
                                          <p:attrName>style.visibility</p:attrName>
                                        </p:attrNameLst>
                                      </p:cBhvr>
                                      <p:to>
                                        <p:strVal val="visible"/>
                                      </p:to>
                                    </p:set>
                                    <p:animEffect filter="fade" transition="in">
                                      <p:cBhvr>
                                        <p:cTn dur="500"/>
                                        <p:tgtEl>
                                          <p:spTgt spid="1102"/>
                                        </p:tgtEl>
                                      </p:cBhvr>
                                    </p:animEffect>
                                  </p:childTnLst>
                                </p:cTn>
                              </p:par>
                              <p:par>
                                <p:cTn fill="hold" nodeType="withEffect" presetClass="entr" presetID="10" presetSubtype="0">
                                  <p:stCondLst>
                                    <p:cond delay="0"/>
                                  </p:stCondLst>
                                  <p:childTnLst>
                                    <p:set>
                                      <p:cBhvr>
                                        <p:cTn dur="1" fill="hold">
                                          <p:stCondLst>
                                            <p:cond delay="0"/>
                                          </p:stCondLst>
                                        </p:cTn>
                                        <p:tgtEl>
                                          <p:spTgt spid="1100"/>
                                        </p:tgtEl>
                                        <p:attrNameLst>
                                          <p:attrName>style.visibility</p:attrName>
                                        </p:attrNameLst>
                                      </p:cBhvr>
                                      <p:to>
                                        <p:strVal val="visible"/>
                                      </p:to>
                                    </p:set>
                                    <p:animEffect filter="fade" transition="in">
                                      <p:cBhvr>
                                        <p:cTn dur="500"/>
                                        <p:tgtEl>
                                          <p:spTgt spid="1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3"/>
                                        </p:tgtEl>
                                        <p:attrNameLst>
                                          <p:attrName>style.visibility</p:attrName>
                                        </p:attrNameLst>
                                      </p:cBhvr>
                                      <p:to>
                                        <p:strVal val="visible"/>
                                      </p:to>
                                    </p:set>
                                    <p:animEffect filter="fade" transition="in">
                                      <p:cBhvr>
                                        <p:cTn dur="500"/>
                                        <p:tgtEl>
                                          <p:spTgt spid="1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t/>
            </a:r>
            <a:endParaRPr/>
          </a:p>
        </p:txBody>
      </p:sp>
      <p:sp>
        <p:nvSpPr>
          <p:cNvPr id="1112" name="Google Shape;1112;p4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chemeClr val="dk1"/>
              </a:buClr>
              <a:buSzPts val="3200"/>
              <a:buNone/>
            </a:pPr>
            <a:r>
              <a:t/>
            </a:r>
            <a:endParaRPr/>
          </a:p>
        </p:txBody>
      </p:sp>
      <p:pic>
        <p:nvPicPr>
          <p:cNvPr descr="Lập sơ đồ thể hiện đặc điểm tự nhiên vùng biển đảo Việt Nam" id="1113" name="Google Shape;1113;p42"/>
          <p:cNvPicPr preferRelativeResize="0"/>
          <p:nvPr/>
        </p:nvPicPr>
        <p:blipFill rotWithShape="1">
          <a:blip r:embed="rId3">
            <a:alphaModFix/>
          </a:blip>
          <a:srcRect b="0" l="0" r="0" t="0"/>
          <a:stretch/>
        </p:blipFill>
        <p:spPr>
          <a:xfrm>
            <a:off x="1821815" y="0"/>
            <a:ext cx="550037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43"/>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19" name="Google Shape;1119;p43"/>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120" name="Google Shape;1120;p43"/>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21" name="Google Shape;1121;p43"/>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122" name="Google Shape;1122;p43"/>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23" name="Google Shape;1123;p43"/>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1124" name="Google Shape;1124;p43"/>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25" name="Google Shape;1125;p43"/>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126" name="Google Shape;1126;p43"/>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27" name="Google Shape;1127;p43"/>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4</a:t>
            </a:r>
            <a:endParaRPr/>
          </a:p>
        </p:txBody>
      </p:sp>
      <p:sp>
        <p:nvSpPr>
          <p:cNvPr id="1128" name="Google Shape;1128;p43"/>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29" name="Google Shape;1129;p43"/>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30" name="Google Shape;1130;p43"/>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31" name="Google Shape;1131;p43"/>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Luyện tập</a:t>
            </a:r>
            <a:endParaRPr b="1" sz="2400">
              <a:solidFill>
                <a:srgbClr val="CC0000"/>
              </a:solidFill>
              <a:latin typeface="Times New Roman"/>
              <a:ea typeface="Times New Roman"/>
              <a:cs typeface="Times New Roman"/>
              <a:sym typeface="Times New Roman"/>
            </a:endParaRPr>
          </a:p>
        </p:txBody>
      </p:sp>
      <p:sp>
        <p:nvSpPr>
          <p:cNvPr id="1132" name="Google Shape;1132;p43"/>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a:p>
        </p:txBody>
      </p:sp>
      <p:sp>
        <p:nvSpPr>
          <p:cNvPr id="1133" name="Google Shape;1133;p43"/>
          <p:cNvSpPr/>
          <p:nvPr/>
        </p:nvSpPr>
        <p:spPr>
          <a:xfrm>
            <a:off x="1443238" y="2080736"/>
            <a:ext cx="7239001" cy="73866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Em hãy cho ví dụ cụ thể về các tài nguyên du lịch biển đảo của nước ta. </a:t>
            </a:r>
            <a:endParaRPr/>
          </a:p>
        </p:txBody>
      </p:sp>
      <p:pic>
        <p:nvPicPr>
          <p:cNvPr id="1134" name="Google Shape;1134;p43"/>
          <p:cNvPicPr preferRelativeResize="0"/>
          <p:nvPr/>
        </p:nvPicPr>
        <p:blipFill rotWithShape="1">
          <a:blip r:embed="rId6">
            <a:alphaModFix/>
          </a:blip>
          <a:srcRect b="0" l="0" r="0" t="0"/>
          <a:stretch/>
        </p:blipFill>
        <p:spPr>
          <a:xfrm>
            <a:off x="426036" y="1998423"/>
            <a:ext cx="899998" cy="945600"/>
          </a:xfrm>
          <a:prstGeom prst="rect">
            <a:avLst/>
          </a:prstGeom>
          <a:noFill/>
          <a:ln>
            <a:noFill/>
          </a:ln>
          <a:effectLst>
            <a:reflection blurRad="0" dir="5400000" dist="5000" endA="0" endPos="30000" kx="0" rotWithShape="0" algn="bl" stA="30000" stPos="0" sy="-100000" ky="0"/>
          </a:effectLst>
        </p:spPr>
      </p:pic>
      <p:grpSp>
        <p:nvGrpSpPr>
          <p:cNvPr id="1135" name="Google Shape;1135;p43"/>
          <p:cNvGrpSpPr/>
          <p:nvPr/>
        </p:nvGrpSpPr>
        <p:grpSpPr>
          <a:xfrm>
            <a:off x="443089" y="4002617"/>
            <a:ext cx="1048704" cy="1026583"/>
            <a:chOff x="328593" y="3185409"/>
            <a:chExt cx="1311567" cy="1538991"/>
          </a:xfrm>
        </p:grpSpPr>
        <p:pic>
          <p:nvPicPr>
            <p:cNvPr id="1136" name="Google Shape;1136;p43"/>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137" name="Google Shape;1137;p43"/>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1138" name="Google Shape;1138;p43"/>
          <p:cNvSpPr/>
          <p:nvPr/>
        </p:nvSpPr>
        <p:spPr>
          <a:xfrm>
            <a:off x="1443238" y="3153757"/>
            <a:ext cx="7239001" cy="3247043"/>
          </a:xfrm>
          <a:prstGeom prst="rect">
            <a:avLst/>
          </a:prstGeom>
          <a:solidFill>
            <a:srgbClr val="FFCCFF"/>
          </a:solidFill>
          <a:ln cap="flat" cmpd="sng" w="9525">
            <a:solidFill>
              <a:srgbClr val="0D30D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50">
                <a:solidFill>
                  <a:srgbClr val="0D30DD"/>
                </a:solidFill>
                <a:latin typeface="Cambria"/>
                <a:ea typeface="Cambria"/>
                <a:cs typeface="Cambria"/>
                <a:sym typeface="Cambria"/>
              </a:rPr>
              <a:t>DU LỊCH BIỂN NHA TRANG</a:t>
            </a:r>
            <a:endParaRPr b="1" sz="2050">
              <a:solidFill>
                <a:srgbClr val="0D30DD"/>
              </a:solidFill>
              <a:latin typeface="Cambria"/>
              <a:ea typeface="Cambria"/>
              <a:cs typeface="Cambria"/>
              <a:sym typeface="Cambria"/>
            </a:endParaRPr>
          </a:p>
          <a:p>
            <a:pPr indent="0" lvl="0" marL="0" marR="0" rtl="0" algn="just">
              <a:spcBef>
                <a:spcPts val="0"/>
              </a:spcBef>
              <a:spcAft>
                <a:spcPts val="0"/>
              </a:spcAft>
              <a:buNone/>
            </a:pPr>
            <a:r>
              <a:rPr lang="en-US" sz="2050">
                <a:solidFill>
                  <a:schemeClr val="dk1"/>
                </a:solidFill>
                <a:latin typeface="Cambria"/>
                <a:ea typeface="Cambria"/>
                <a:cs typeface="Cambria"/>
                <a:sym typeface="Cambria"/>
              </a:rPr>
              <a:t>      Nha Trang được mệnh danh là điểm du lịch biển hấp dẫn nhất thế giới. Bãi biển Nha Trang có chiều dài gần 10km, khung cảnh thiên nhiên bát ngát say đắm lòng người. Đến với biển Nha Trang, bạn sẽ được khám phá những bãi tắm Nha Trang đẹp mê li, chìm đắm cùng làn nước biển trong vắt. Những rặng dừa rì rào hòa cùng tiếng sóng biển như một bản tình ca lay động bao tâm hồn du khách. Hơn hết, ở đây còn có rất nhiều hoạt động vui chơi như: lướt sóng, nhảy dù biển, bơi lội, khám phá san hô và hoạt động teambuilding vô cùng thú vị.</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par>
                                <p:cTn fill="hold" nodeType="with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500"/>
                                        <p:tgtEl>
                                          <p:spTgt spid="1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500"/>
                                        <p:tgtEl>
                                          <p:spTgt spid="1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1000"/>
                                        <p:tgtEl>
                                          <p:spTgt spid="1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44"/>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44" name="Google Shape;1144;p44"/>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145" name="Google Shape;1145;p44"/>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46" name="Google Shape;1146;p44"/>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147" name="Google Shape;1147;p44"/>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48" name="Google Shape;1148;p44"/>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1149" name="Google Shape;1149;p44"/>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50" name="Google Shape;1150;p44"/>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151" name="Google Shape;1151;p44"/>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2" name="Google Shape;1152;p44"/>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4</a:t>
            </a:r>
            <a:endParaRPr/>
          </a:p>
        </p:txBody>
      </p:sp>
      <p:sp>
        <p:nvSpPr>
          <p:cNvPr id="1153" name="Google Shape;1153;p44"/>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54" name="Google Shape;1154;p44"/>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5" name="Google Shape;1155;p44"/>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56" name="Google Shape;1156;p44"/>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a. Luyện tập</a:t>
            </a:r>
            <a:endParaRPr b="1" sz="2400">
              <a:solidFill>
                <a:srgbClr val="CC0000"/>
              </a:solidFill>
              <a:latin typeface="Times New Roman"/>
              <a:ea typeface="Times New Roman"/>
              <a:cs typeface="Times New Roman"/>
              <a:sym typeface="Times New Roman"/>
            </a:endParaRPr>
          </a:p>
        </p:txBody>
      </p:sp>
      <p:sp>
        <p:nvSpPr>
          <p:cNvPr id="1157" name="Google Shape;1157;p44"/>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a:p>
        </p:txBody>
      </p:sp>
      <p:sp>
        <p:nvSpPr>
          <p:cNvPr id="1158" name="Google Shape;1158;p44"/>
          <p:cNvSpPr/>
          <p:nvPr/>
        </p:nvSpPr>
        <p:spPr>
          <a:xfrm>
            <a:off x="1443238" y="2057400"/>
            <a:ext cx="7239001" cy="73866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100">
                <a:solidFill>
                  <a:srgbClr val="FF0000"/>
                </a:solidFill>
                <a:latin typeface="Cambria"/>
                <a:ea typeface="Cambria"/>
                <a:cs typeface="Cambria"/>
                <a:sym typeface="Cambria"/>
              </a:rPr>
              <a:t>Em hãy cho ví dụ cụ thể về các tài nguyên du lịch biển đảo của nước ta. </a:t>
            </a:r>
            <a:endParaRPr/>
          </a:p>
        </p:txBody>
      </p:sp>
      <p:pic>
        <p:nvPicPr>
          <p:cNvPr id="1159" name="Google Shape;1159;p44"/>
          <p:cNvPicPr preferRelativeResize="0"/>
          <p:nvPr/>
        </p:nvPicPr>
        <p:blipFill rotWithShape="1">
          <a:blip r:embed="rId6">
            <a:alphaModFix/>
          </a:blip>
          <a:srcRect b="0" l="0" r="0" t="0"/>
          <a:stretch/>
        </p:blipFill>
        <p:spPr>
          <a:xfrm>
            <a:off x="426036" y="1998423"/>
            <a:ext cx="899998" cy="945600"/>
          </a:xfrm>
          <a:prstGeom prst="rect">
            <a:avLst/>
          </a:prstGeom>
          <a:noFill/>
          <a:ln>
            <a:noFill/>
          </a:ln>
          <a:effectLst>
            <a:reflection blurRad="0" dir="5400000" dist="5000" endA="0" endPos="30000" kx="0" rotWithShape="0" algn="bl" stA="30000" stPos="0" sy="-100000" ky="0"/>
          </a:effectLst>
        </p:spPr>
      </p:pic>
      <p:grpSp>
        <p:nvGrpSpPr>
          <p:cNvPr id="1160" name="Google Shape;1160;p44"/>
          <p:cNvGrpSpPr/>
          <p:nvPr/>
        </p:nvGrpSpPr>
        <p:grpSpPr>
          <a:xfrm>
            <a:off x="443089" y="4002617"/>
            <a:ext cx="1048704" cy="1026583"/>
            <a:chOff x="328593" y="3185409"/>
            <a:chExt cx="1311567" cy="1538991"/>
          </a:xfrm>
        </p:grpSpPr>
        <p:pic>
          <p:nvPicPr>
            <p:cNvPr id="1161" name="Google Shape;1161;p44"/>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162" name="Google Shape;1162;p44"/>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1163" name="Google Shape;1163;p44"/>
          <p:cNvSpPr/>
          <p:nvPr/>
        </p:nvSpPr>
        <p:spPr>
          <a:xfrm>
            <a:off x="1443238" y="2999125"/>
            <a:ext cx="7239001" cy="3477875"/>
          </a:xfrm>
          <a:prstGeom prst="rect">
            <a:avLst/>
          </a:prstGeom>
          <a:solidFill>
            <a:srgbClr val="FFCCFF"/>
          </a:solidFill>
          <a:ln cap="flat" cmpd="sng" w="9525">
            <a:solidFill>
              <a:srgbClr val="0D30DD"/>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D30DD"/>
                </a:solidFill>
                <a:latin typeface="Cambria"/>
                <a:ea typeface="Cambria"/>
                <a:cs typeface="Cambria"/>
                <a:sym typeface="Cambria"/>
              </a:rPr>
              <a:t>DU LỊCH ĐẢO PHÚ QUỐC</a:t>
            </a:r>
            <a:endParaRPr b="1" sz="2000">
              <a:solidFill>
                <a:srgbClr val="0D30DD"/>
              </a:solidFill>
              <a:latin typeface="Cambria"/>
              <a:ea typeface="Cambria"/>
              <a:cs typeface="Cambria"/>
              <a:sym typeface="Cambria"/>
            </a:endParaRPr>
          </a:p>
          <a:p>
            <a:pPr indent="0" lvl="0" marL="0" marR="0" rtl="0" algn="just">
              <a:spcBef>
                <a:spcPts val="0"/>
              </a:spcBef>
              <a:spcAft>
                <a:spcPts val="0"/>
              </a:spcAft>
              <a:buNone/>
            </a:pPr>
            <a:r>
              <a:rPr lang="en-US" sz="2000">
                <a:solidFill>
                  <a:schemeClr val="dk1"/>
                </a:solidFill>
                <a:latin typeface="Cambria"/>
                <a:ea typeface="Cambria"/>
                <a:cs typeface="Cambria"/>
                <a:sym typeface="Cambria"/>
              </a:rPr>
              <a:t>      Quần đảo Phú Quốc nằm trong vịnh Thái Lan, cách TP HCM khoảng 400 km về hướng tây. Nơi đây thu hút du khách trong và ngoài nước bởi các loại hình du lịch đa dạng, với tài nguyên biển, đảo phong phú; hệ sinh thái rừng, biển đa dạng. Bãi Sao là một trong những bãi biển đẹp nhất Phú Quốc, nơi đây có làn nước trong xanh, nổi bật trên dải cát màu trắng mịn dài hơn 7 km. Tới đây, du khách có thể thong dong trên những bờ cát, lắng nghe tiếng sóng rì rào vào bình minh hay tắm biển, lưu lại những bức ảnh đẹp. Ngoài ra, nơi này nước lặng, sóng êm nên có nhiều hoạt động thể thao dưới nước, nổi bật là chèo thuyền kayak.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1000"/>
                                        <p:tgtEl>
                                          <p:spTgt spid="1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4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69" name="Google Shape;1169;p4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170" name="Google Shape;1170;p4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71" name="Google Shape;1171;p4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172" name="Google Shape;1172;p4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73" name="Google Shape;1173;p4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B050"/>
                </a:solidFill>
                <a:latin typeface="Cambria"/>
                <a:ea typeface="Cambria"/>
                <a:cs typeface="Cambria"/>
                <a:sym typeface="Cambria"/>
              </a:rPr>
              <a:t>BÀI 15</a:t>
            </a:r>
            <a:endParaRPr/>
          </a:p>
        </p:txBody>
      </p:sp>
      <p:sp>
        <p:nvSpPr>
          <p:cNvPr id="1174" name="Google Shape;1174;p4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75" name="Google Shape;1175;p4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176" name="Google Shape;1176;p4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77" name="Google Shape;1177;p4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Cambria"/>
                <a:ea typeface="Cambria"/>
                <a:cs typeface="Cambria"/>
                <a:sym typeface="Cambria"/>
              </a:rPr>
              <a:t>4</a:t>
            </a:r>
            <a:endParaRPr/>
          </a:p>
        </p:txBody>
      </p:sp>
      <p:sp>
        <p:nvSpPr>
          <p:cNvPr id="1178" name="Google Shape;1178;p4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179" name="Google Shape;1179;p4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0" name="Google Shape;1180;p4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1181" name="Google Shape;1181;p45"/>
          <p:cNvSpPr/>
          <p:nvPr/>
        </p:nvSpPr>
        <p:spPr>
          <a:xfrm>
            <a:off x="1271229" y="1981200"/>
            <a:ext cx="7491772" cy="120032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2400">
                <a:solidFill>
                  <a:srgbClr val="FF0000"/>
                </a:solidFill>
                <a:latin typeface="Cambria"/>
                <a:ea typeface="Cambria"/>
                <a:cs typeface="Cambria"/>
                <a:sym typeface="Cambria"/>
              </a:rPr>
              <a:t>Viết một đoạn văn ngắn (khoảng 150 chữ) để tuyên truyền bảo vệ môi trường và tài nguyên biển đảo           Việt Nam.</a:t>
            </a:r>
            <a:endParaRPr/>
          </a:p>
        </p:txBody>
      </p:sp>
      <p:sp>
        <p:nvSpPr>
          <p:cNvPr id="1182" name="Google Shape;1182;p4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a:solidFill>
                  <a:srgbClr val="0D30DD"/>
                </a:solidFill>
                <a:latin typeface="Cambria"/>
                <a:ea typeface="Cambria"/>
                <a:cs typeface="Cambria"/>
                <a:sym typeface="Cambria"/>
              </a:rPr>
              <a:t>LUYỆN TẬP VÀ VẬN DỤNG</a:t>
            </a:r>
            <a:endParaRPr/>
          </a:p>
        </p:txBody>
      </p:sp>
      <p:pic>
        <p:nvPicPr>
          <p:cNvPr id="1183" name="Google Shape;1183;p45"/>
          <p:cNvPicPr preferRelativeResize="0"/>
          <p:nvPr/>
        </p:nvPicPr>
        <p:blipFill rotWithShape="1">
          <a:blip r:embed="rId6">
            <a:alphaModFix/>
          </a:blip>
          <a:srcRect b="0" l="0" r="0" t="0"/>
          <a:stretch/>
        </p:blipFill>
        <p:spPr>
          <a:xfrm>
            <a:off x="250939" y="1916019"/>
            <a:ext cx="956195" cy="1004644"/>
          </a:xfrm>
          <a:prstGeom prst="rect">
            <a:avLst/>
          </a:prstGeom>
          <a:noFill/>
          <a:ln>
            <a:noFill/>
          </a:ln>
          <a:effectLst>
            <a:reflection blurRad="0" dir="5400000" dist="5000" endA="0" endPos="30000" kx="0" rotWithShape="0" algn="bl" stA="30000" stPos="0" sy="-100000" ky="0"/>
          </a:effectLst>
        </p:spPr>
      </p:pic>
      <p:grpSp>
        <p:nvGrpSpPr>
          <p:cNvPr id="1184" name="Google Shape;1184;p45"/>
          <p:cNvGrpSpPr/>
          <p:nvPr/>
        </p:nvGrpSpPr>
        <p:grpSpPr>
          <a:xfrm>
            <a:off x="217890" y="3984889"/>
            <a:ext cx="1124690" cy="1120511"/>
            <a:chOff x="328593" y="3185409"/>
            <a:chExt cx="1311567" cy="1538991"/>
          </a:xfrm>
        </p:grpSpPr>
        <p:pic>
          <p:nvPicPr>
            <p:cNvPr id="1185" name="Google Shape;1185;p45"/>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186" name="Google Shape;1186;p45"/>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1187" name="Google Shape;1187;p45"/>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rgbClr val="CC0000"/>
                </a:solidFill>
                <a:latin typeface="Times New Roman"/>
                <a:ea typeface="Times New Roman"/>
                <a:cs typeface="Times New Roman"/>
                <a:sym typeface="Times New Roman"/>
              </a:rPr>
              <a:t>b. Vận dụng</a:t>
            </a:r>
            <a:endParaRPr b="1" sz="2400">
              <a:solidFill>
                <a:srgbClr val="CC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500"/>
                                        <p:tgtEl>
                                          <p:spTgt spid="1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gtEl>
                                        <p:attrNameLst>
                                          <p:attrName>style.visibility</p:attrName>
                                        </p:attrNameLst>
                                      </p:cBhvr>
                                      <p:to>
                                        <p:strVal val="visible"/>
                                      </p:to>
                                    </p:set>
                                    <p:animEffect filter="fade" transition="in">
                                      <p:cBhvr>
                                        <p:cTn dur="500"/>
                                        <p:tgtEl>
                                          <p:spTgt spid="1183"/>
                                        </p:tgtEl>
                                      </p:cBhvr>
                                    </p:animEffect>
                                  </p:childTnLst>
                                </p:cTn>
                              </p:par>
                              <p:par>
                                <p:cTn fill="hold" nodeType="with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500"/>
                                        <p:tgtEl>
                                          <p:spTgt spid="1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46"/>
          <p:cNvSpPr/>
          <p:nvPr/>
        </p:nvSpPr>
        <p:spPr>
          <a:xfrm>
            <a:off x="76200" y="180737"/>
            <a:ext cx="8991600" cy="65248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rgbClr val="FF0000"/>
                </a:solidFill>
                <a:latin typeface="Cambria"/>
                <a:ea typeface="Cambria"/>
                <a:cs typeface="Cambria"/>
                <a:sym typeface="Cambria"/>
              </a:rPr>
              <a:t>BẢO VỆ MÔI TRƯỜNG VÀ TÀI NGUYÊN BIỂN ĐẢO VIỆT NAM</a:t>
            </a:r>
            <a:endParaRPr b="1" sz="1900">
              <a:solidFill>
                <a:srgbClr val="FF0000"/>
              </a:solidFill>
              <a:latin typeface="Cambria"/>
              <a:ea typeface="Cambria"/>
              <a:cs typeface="Cambria"/>
              <a:sym typeface="Cambria"/>
            </a:endParaRPr>
          </a:p>
          <a:p>
            <a:pPr indent="0" lvl="0" marL="0" marR="0" rtl="0" algn="just">
              <a:spcBef>
                <a:spcPts val="0"/>
              </a:spcBef>
              <a:spcAft>
                <a:spcPts val="0"/>
              </a:spcAft>
              <a:buNone/>
            </a:pPr>
            <a:r>
              <a:rPr lang="en-US" sz="1900">
                <a:solidFill>
                  <a:schemeClr val="dk1"/>
                </a:solidFill>
                <a:latin typeface="Cambria"/>
                <a:ea typeface="Cambria"/>
                <a:cs typeface="Cambria"/>
                <a:sym typeface="Cambria"/>
              </a:rPr>
              <a:t>Vùng biển Việt Nam là một phần của Biển Đông, có diện tích khoảng 1 triệu km</a:t>
            </a:r>
            <a:r>
              <a:rPr baseline="30000" lang="en-US" sz="1900">
                <a:solidFill>
                  <a:schemeClr val="dk1"/>
                </a:solidFill>
                <a:latin typeface="Cambria"/>
                <a:ea typeface="Cambria"/>
                <a:cs typeface="Cambria"/>
                <a:sym typeface="Cambria"/>
              </a:rPr>
              <a:t>2</a:t>
            </a:r>
            <a:r>
              <a:rPr lang="en-US" sz="1900">
                <a:solidFill>
                  <a:schemeClr val="dk1"/>
                </a:solidFill>
                <a:latin typeface="Cambria"/>
                <a:ea typeface="Cambria"/>
                <a:cs typeface="Cambria"/>
                <a:sym typeface="Cambria"/>
              </a:rPr>
              <a:t>. Thiên nhiên vùng biển đảo Việt Nam có sự phân hóa đa dạng và giàu tiềm năng, có thể giúp nước ta hiện thực được mục tiêu “trở thành quốc gia mạnh về biển”. Tuy nhiên, trong những năm qua, môi trường biển Việt Nam đang có xu hướng suy giảm về chất lượng: nhiều vùng cửa sông ven biển đã bị ô nhiễm; vẫn còn tình trạng xả thải ra biển chưa qua xử lí; các hệ sinh thái biển đang bị khai thác quá mức, thiếu tính bền vững dẫn đến tình trạng suy giảm đa dạng sinh học,... Nguyên nhân chính dẫn đến ô nhiễm biển là do: hoạt động khai thác, phát triển kinh tế - xã hội của con người; thể chế, chính sách của nhà nước trong việc bảo vệ môi trường biển còn tồn tại một số bất cập và ý thức của một bộ phận người dân chưa cao. Ô nhiễm môi trường biển dẫn đến những hậu quả rất nghiêm trọng, nó gây hại trực tiếp đến sức khỏe con người và dần làm mất đi những nguồn lợi từ biển như hải sản, du lịch biển. Môi trường biển bị ô nhiễm giảm đi sức hút với khách du lịch. Tràn dầu ảnh hưởng nghiêm trọng đến hệ sinh thái, đặc biệt hệ sinh thái rừng ngập mặn, cổ biển, vùng bãi cát, đầm phá và các rạn san hô. Bảo vệ môi trường biển là trách nhiệm của mỗi người dân trong cộng đồng. Mỗi địa phương cùng đồng hành với cả nước tích cực tham gia vào công cuộc bảo vệ môi trường biển đảo bằng những hành động cụ thể, như: tham gia vào việc tuyên truyền nâng cao nhận thức của cộng đồng địa phương về bảo vệ môi trường biển, đảo; thường xuyên và tích cực tham gia các hoạt động làm sạch bờ biển, làm đẹp cảnh quan, môi trường biển đảo; tích cực tham gia các hoạt động khắc phục và làm giảm nhẹ các thiệt hại do thiên tai gây ra tại địa phương…</a:t>
            </a:r>
            <a:endParaRPr sz="19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1000"/>
                                        <p:tgtEl>
                                          <p:spTgt spid="1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5"/>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66" name="Google Shape;166;p5"/>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67" name="Google Shape;167;p5"/>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68" name="Google Shape;168;p5"/>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69" name="Google Shape;169;p5"/>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0" name="Google Shape;170;p5"/>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15</a:t>
            </a:r>
            <a:endParaRPr/>
          </a:p>
        </p:txBody>
      </p:sp>
      <p:sp>
        <p:nvSpPr>
          <p:cNvPr id="171" name="Google Shape;171;p5"/>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2" name="Google Shape;172;p5"/>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173" name="Google Shape;173;p5"/>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4" name="Google Shape;174;p5"/>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a:p>
        </p:txBody>
      </p:sp>
      <p:sp>
        <p:nvSpPr>
          <p:cNvPr id="175" name="Google Shape;175;p5"/>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76" name="Google Shape;176;p5"/>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7" name="Google Shape;177;p5"/>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78" name="Google Shape;178;p5"/>
          <p:cNvSpPr/>
          <p:nvPr/>
        </p:nvSpPr>
        <p:spPr>
          <a:xfrm>
            <a:off x="1523999" y="2087940"/>
            <a:ext cx="3657601" cy="1569660"/>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400" u="none" cap="none" strike="noStrike">
                <a:solidFill>
                  <a:srgbClr val="FF0000"/>
                </a:solidFill>
                <a:latin typeface="Cambria"/>
                <a:ea typeface="Cambria"/>
                <a:cs typeface="Cambria"/>
                <a:sym typeface="Cambria"/>
              </a:rPr>
              <a:t>Quan sát các hình ảnh và kênh chữ SGK, cho biết địa hình ven biển nước ta gồm những dạng địa hình gì? </a:t>
            </a:r>
            <a:endParaRPr/>
          </a:p>
        </p:txBody>
      </p:sp>
      <p:sp>
        <p:nvSpPr>
          <p:cNvPr id="179" name="Google Shape;179;p5"/>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ĐẶC ĐIỂM TỰ NHIÊN VÙNG BIỂN ĐẢO</a:t>
            </a:r>
            <a:endParaRPr/>
          </a:p>
        </p:txBody>
      </p:sp>
      <p:pic>
        <p:nvPicPr>
          <p:cNvPr id="180" name="Google Shape;180;p5"/>
          <p:cNvPicPr preferRelativeResize="0"/>
          <p:nvPr/>
        </p:nvPicPr>
        <p:blipFill rotWithShape="1">
          <a:blip r:embed="rId6">
            <a:alphaModFix/>
          </a:blip>
          <a:srcRect b="0" l="0" r="0" t="0"/>
          <a:stretch/>
        </p:blipFill>
        <p:spPr>
          <a:xfrm>
            <a:off x="286339" y="2278120"/>
            <a:ext cx="1167904" cy="1227080"/>
          </a:xfrm>
          <a:prstGeom prst="rect">
            <a:avLst/>
          </a:prstGeom>
          <a:noFill/>
          <a:ln>
            <a:noFill/>
          </a:ln>
          <a:effectLst>
            <a:reflection blurRad="0" dir="5400000" dist="5000" endA="0" endPos="30000" kx="0" rotWithShape="0" algn="bl" stA="30000" stPos="0" sy="-100000" ky="0"/>
          </a:effectLst>
        </p:spPr>
      </p:pic>
      <p:grpSp>
        <p:nvGrpSpPr>
          <p:cNvPr id="181" name="Google Shape;181;p5"/>
          <p:cNvGrpSpPr/>
          <p:nvPr/>
        </p:nvGrpSpPr>
        <p:grpSpPr>
          <a:xfrm>
            <a:off x="191254" y="4505903"/>
            <a:ext cx="1391102" cy="1378918"/>
            <a:chOff x="328593" y="3185409"/>
            <a:chExt cx="1311567" cy="1538991"/>
          </a:xfrm>
        </p:grpSpPr>
        <p:pic>
          <p:nvPicPr>
            <p:cNvPr id="182" name="Google Shape;182;p5"/>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183" name="Google Shape;183;p5"/>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184" name="Google Shape;184;p5"/>
          <p:cNvSpPr/>
          <p:nvPr/>
        </p:nvSpPr>
        <p:spPr>
          <a:xfrm>
            <a:off x="1523998" y="4092476"/>
            <a:ext cx="3657601" cy="2308324"/>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mbria"/>
                <a:ea typeface="Cambria"/>
                <a:cs typeface="Cambria"/>
                <a:sym typeface="Cambria"/>
              </a:rPr>
              <a:t>Địa hình ven biển rất đa dạng, bao gồm: các dạng bờ biển bồi tụ, bờ biển mài mòn, vịnh cửa sông, bãi cát phẳng, đầm, phá, đảo ven bờ,...</a:t>
            </a:r>
            <a:endParaRPr/>
          </a:p>
        </p:txBody>
      </p:sp>
      <p:sp>
        <p:nvSpPr>
          <p:cNvPr id="185" name="Google Shape;185;p5"/>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Địa hình</a:t>
            </a:r>
            <a:endParaRPr b="1" i="0" sz="2400" u="none" cap="none" strike="noStrike">
              <a:solidFill>
                <a:srgbClr val="CC0000"/>
              </a:solidFill>
              <a:latin typeface="Times New Roman"/>
              <a:ea typeface="Times New Roman"/>
              <a:cs typeface="Times New Roman"/>
              <a:sym typeface="Times New Roman"/>
            </a:endParaRPr>
          </a:p>
        </p:txBody>
      </p:sp>
      <p:sp>
        <p:nvSpPr>
          <p:cNvPr id="186" name="Google Shape;186;p5"/>
          <p:cNvSpPr txBox="1"/>
          <p:nvPr/>
        </p:nvSpPr>
        <p:spPr>
          <a:xfrm>
            <a:off x="5433373" y="6260068"/>
            <a:ext cx="3276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Phá Tam Giang</a:t>
            </a:r>
            <a:endParaRPr b="0" i="0" sz="1800" u="none" cap="none" strike="noStrike">
              <a:solidFill>
                <a:schemeClr val="dk1"/>
              </a:solidFill>
              <a:latin typeface="Cambria"/>
              <a:ea typeface="Cambria"/>
              <a:cs typeface="Cambria"/>
              <a:sym typeface="Cambria"/>
            </a:endParaRPr>
          </a:p>
        </p:txBody>
      </p:sp>
      <p:sp>
        <p:nvSpPr>
          <p:cNvPr id="187" name="Google Shape;187;p5"/>
          <p:cNvSpPr txBox="1"/>
          <p:nvPr/>
        </p:nvSpPr>
        <p:spPr>
          <a:xfrm>
            <a:off x="5304146" y="3517098"/>
            <a:ext cx="366364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Bờ biển mài mòn</a:t>
            </a:r>
            <a:endParaRPr b="0" i="0" sz="1800" u="none" cap="none" strike="noStrike">
              <a:solidFill>
                <a:schemeClr val="dk1"/>
              </a:solidFill>
              <a:latin typeface="Cambria"/>
              <a:ea typeface="Cambria"/>
              <a:cs typeface="Cambria"/>
              <a:sym typeface="Cambria"/>
            </a:endParaRPr>
          </a:p>
        </p:txBody>
      </p:sp>
      <p:pic>
        <p:nvPicPr>
          <p:cNvPr id="188" name="Google Shape;188;p5"/>
          <p:cNvPicPr preferRelativeResize="0"/>
          <p:nvPr/>
        </p:nvPicPr>
        <p:blipFill rotWithShape="1">
          <a:blip r:embed="rId9">
            <a:alphaModFix/>
          </a:blip>
          <a:srcRect b="0" l="0" r="0" t="0"/>
          <a:stretch/>
        </p:blipFill>
        <p:spPr>
          <a:xfrm flipH="1">
            <a:off x="5314312" y="1295397"/>
            <a:ext cx="3524888" cy="2133602"/>
          </a:xfrm>
          <a:prstGeom prst="rect">
            <a:avLst/>
          </a:prstGeom>
          <a:noFill/>
          <a:ln cap="flat" cmpd="sng" w="9525">
            <a:solidFill>
              <a:srgbClr val="FF0000"/>
            </a:solidFill>
            <a:prstDash val="solid"/>
            <a:miter lim="800000"/>
            <a:headEnd len="sm" w="sm" type="none"/>
            <a:tailEnd len="sm" w="sm" type="none"/>
          </a:ln>
        </p:spPr>
      </p:pic>
      <p:pic>
        <p:nvPicPr>
          <p:cNvPr id="189" name="Google Shape;189;p5"/>
          <p:cNvPicPr preferRelativeResize="0"/>
          <p:nvPr/>
        </p:nvPicPr>
        <p:blipFill rotWithShape="1">
          <a:blip r:embed="rId10">
            <a:alphaModFix/>
          </a:blip>
          <a:srcRect b="0" l="0" r="0" t="0"/>
          <a:stretch/>
        </p:blipFill>
        <p:spPr>
          <a:xfrm>
            <a:off x="5314312" y="3976836"/>
            <a:ext cx="3524888" cy="2283231"/>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5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animEffect filter="fade" transition="in">
                                      <p:cBhvr>
                                        <p:cTn dur="500"/>
                                        <p:tgtEl>
                                          <p:spTgt spid="18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6"/>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95" name="Google Shape;195;p6"/>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196" name="Google Shape;196;p6"/>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97" name="Google Shape;197;p6"/>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198" name="Google Shape;198;p6"/>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199" name="Google Shape;199;p6"/>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15</a:t>
            </a:r>
            <a:endParaRPr/>
          </a:p>
        </p:txBody>
      </p:sp>
      <p:sp>
        <p:nvSpPr>
          <p:cNvPr id="200" name="Google Shape;200;p6"/>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01" name="Google Shape;201;p6"/>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02" name="Google Shape;202;p6"/>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03" name="Google Shape;203;p6"/>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a:p>
        </p:txBody>
      </p:sp>
      <p:sp>
        <p:nvSpPr>
          <p:cNvPr id="204" name="Google Shape;204;p6"/>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05" name="Google Shape;205;p6"/>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06" name="Google Shape;206;p6"/>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07" name="Google Shape;207;p6"/>
          <p:cNvSpPr/>
          <p:nvPr/>
        </p:nvSpPr>
        <p:spPr>
          <a:xfrm>
            <a:off x="1523999" y="2286000"/>
            <a:ext cx="3657601" cy="1200329"/>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2400" u="none" cap="none" strike="noStrike">
                <a:solidFill>
                  <a:srgbClr val="FF0000"/>
                </a:solidFill>
                <a:latin typeface="Cambria"/>
                <a:ea typeface="Cambria"/>
                <a:cs typeface="Cambria"/>
                <a:sym typeface="Cambria"/>
              </a:rPr>
              <a:t>Quan sát hình 15.1 và kênh chữ SGK, cho biết thềm lục địa nước ta có đặc điểm gì? </a:t>
            </a:r>
            <a:endParaRPr/>
          </a:p>
        </p:txBody>
      </p:sp>
      <p:sp>
        <p:nvSpPr>
          <p:cNvPr id="208" name="Google Shape;208;p6"/>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ĐẶC ĐIỂM TỰ NHIÊN VÙNG BIỂN ĐẢO</a:t>
            </a:r>
            <a:endParaRPr/>
          </a:p>
        </p:txBody>
      </p:sp>
      <p:pic>
        <p:nvPicPr>
          <p:cNvPr id="209" name="Google Shape;209;p6"/>
          <p:cNvPicPr preferRelativeResize="0"/>
          <p:nvPr/>
        </p:nvPicPr>
        <p:blipFill rotWithShape="1">
          <a:blip r:embed="rId6">
            <a:alphaModFix/>
          </a:blip>
          <a:srcRect b="0" l="0" r="0" t="0"/>
          <a:stretch/>
        </p:blipFill>
        <p:spPr>
          <a:xfrm>
            <a:off x="286339" y="2278120"/>
            <a:ext cx="1167904" cy="1227080"/>
          </a:xfrm>
          <a:prstGeom prst="rect">
            <a:avLst/>
          </a:prstGeom>
          <a:noFill/>
          <a:ln>
            <a:noFill/>
          </a:ln>
          <a:effectLst>
            <a:reflection blurRad="0" dir="5400000" dist="5000" endA="0" endPos="30000" kx="0" rotWithShape="0" algn="bl" stA="30000" stPos="0" sy="-100000" ky="0"/>
          </a:effectLst>
        </p:spPr>
      </p:pic>
      <p:grpSp>
        <p:nvGrpSpPr>
          <p:cNvPr id="210" name="Google Shape;210;p6"/>
          <p:cNvGrpSpPr/>
          <p:nvPr/>
        </p:nvGrpSpPr>
        <p:grpSpPr>
          <a:xfrm>
            <a:off x="191254" y="4505903"/>
            <a:ext cx="1391102" cy="1378918"/>
            <a:chOff x="328593" y="3185409"/>
            <a:chExt cx="1311567" cy="1538991"/>
          </a:xfrm>
        </p:grpSpPr>
        <p:pic>
          <p:nvPicPr>
            <p:cNvPr id="211" name="Google Shape;211;p6"/>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12" name="Google Shape;212;p6"/>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13" name="Google Shape;213;p6"/>
          <p:cNvSpPr/>
          <p:nvPr/>
        </p:nvSpPr>
        <p:spPr>
          <a:xfrm>
            <a:off x="1523998" y="4092476"/>
            <a:ext cx="3657601" cy="2308324"/>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mbria"/>
                <a:ea typeface="Cambria"/>
                <a:cs typeface="Cambria"/>
                <a:sym typeface="Cambria"/>
              </a:rPr>
              <a:t>Địa hình thềm lục địa có sự tiếp nối với địa hình trên đất liền. Vùng thềm lục địa rộng, bằng phẳng ở phía bắc và phía nam, hẹp và sâu ở miền Trung.</a:t>
            </a:r>
            <a:endParaRPr/>
          </a:p>
        </p:txBody>
      </p:sp>
      <p:sp>
        <p:nvSpPr>
          <p:cNvPr id="214" name="Google Shape;214;p6"/>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Địa hình</a:t>
            </a:r>
            <a:endParaRPr b="1" i="0" sz="2400" u="none" cap="none" strike="noStrike">
              <a:solidFill>
                <a:srgbClr val="CC0000"/>
              </a:solidFill>
              <a:latin typeface="Times New Roman"/>
              <a:ea typeface="Times New Roman"/>
              <a:cs typeface="Times New Roman"/>
              <a:sym typeface="Times New Roman"/>
            </a:endParaRPr>
          </a:p>
        </p:txBody>
      </p:sp>
      <p:pic>
        <p:nvPicPr>
          <p:cNvPr id="215" name="Google Shape;215;p6"/>
          <p:cNvPicPr preferRelativeResize="0"/>
          <p:nvPr/>
        </p:nvPicPr>
        <p:blipFill rotWithShape="1">
          <a:blip r:embed="rId9">
            <a:alphaModFix/>
          </a:blip>
          <a:srcRect b="0" l="0" r="0" t="0"/>
          <a:stretch/>
        </p:blipFill>
        <p:spPr>
          <a:xfrm>
            <a:off x="5304147" y="1277705"/>
            <a:ext cx="3535053" cy="5275495"/>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5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xEl>
                                              <p:pRg end="0" st="0"/>
                                            </p:txEl>
                                          </p:spTgt>
                                        </p:tgtEl>
                                        <p:attrNameLst>
                                          <p:attrName>style.visibility</p:attrName>
                                        </p:attrNameLst>
                                      </p:cBhvr>
                                      <p:to>
                                        <p:strVal val="visible"/>
                                      </p:to>
                                    </p:set>
                                    <p:animEffect filter="fade" transition="in">
                                      <p:cBhvr>
                                        <p:cTn dur="500"/>
                                        <p:tgtEl>
                                          <p:spTgt spid="21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7"/>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21" name="Google Shape;221;p7"/>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22" name="Google Shape;222;p7"/>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23" name="Google Shape;223;p7"/>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24" name="Google Shape;224;p7"/>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5" name="Google Shape;225;p7"/>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15</a:t>
            </a:r>
            <a:endParaRPr/>
          </a:p>
        </p:txBody>
      </p:sp>
      <p:sp>
        <p:nvSpPr>
          <p:cNvPr id="226" name="Google Shape;226;p7"/>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27" name="Google Shape;227;p7"/>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28" name="Google Shape;228;p7"/>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29" name="Google Shape;229;p7"/>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a:p>
        </p:txBody>
      </p:sp>
      <p:sp>
        <p:nvSpPr>
          <p:cNvPr id="230" name="Google Shape;230;p7"/>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1" name="Google Shape;231;p7"/>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32" name="Google Shape;232;p7"/>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33" name="Google Shape;233;p7"/>
          <p:cNvSpPr/>
          <p:nvPr/>
        </p:nvSpPr>
        <p:spPr>
          <a:xfrm>
            <a:off x="1523999" y="1862316"/>
            <a:ext cx="3657601" cy="1261884"/>
          </a:xfrm>
          <a:prstGeom prst="rect">
            <a:avLst/>
          </a:prstGeom>
          <a:solidFill>
            <a:srgbClr val="BCFCD4"/>
          </a:solidFill>
          <a:ln cap="flat" cmpd="sng" w="12700">
            <a:solidFill>
              <a:srgbClr val="0099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1" lang="en-US" sz="1900" u="none" cap="none" strike="noStrike">
                <a:solidFill>
                  <a:srgbClr val="FF0000"/>
                </a:solidFill>
                <a:latin typeface="Cambria"/>
                <a:ea typeface="Cambria"/>
                <a:cs typeface="Cambria"/>
                <a:sym typeface="Cambria"/>
              </a:rPr>
              <a:t>Quan sát hình 15.1 và kênh chữ SGK, xác định các đảo và quần đảo của nước ta. Các đảo và quần đảo nước ta đóng vai trò gì?</a:t>
            </a:r>
            <a:endParaRPr/>
          </a:p>
        </p:txBody>
      </p:sp>
      <p:sp>
        <p:nvSpPr>
          <p:cNvPr id="234" name="Google Shape;234;p7"/>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ĐẶC ĐIỂM TỰ NHIÊN VÙNG BIỂN ĐẢO</a:t>
            </a:r>
            <a:endParaRPr/>
          </a:p>
        </p:txBody>
      </p:sp>
      <p:pic>
        <p:nvPicPr>
          <p:cNvPr id="235" name="Google Shape;235;p7"/>
          <p:cNvPicPr preferRelativeResize="0"/>
          <p:nvPr/>
        </p:nvPicPr>
        <p:blipFill rotWithShape="1">
          <a:blip r:embed="rId6">
            <a:alphaModFix/>
          </a:blip>
          <a:srcRect b="0" l="0" r="0" t="0"/>
          <a:stretch/>
        </p:blipFill>
        <p:spPr>
          <a:xfrm>
            <a:off x="286339" y="1905000"/>
            <a:ext cx="1167904" cy="1227080"/>
          </a:xfrm>
          <a:prstGeom prst="rect">
            <a:avLst/>
          </a:prstGeom>
          <a:noFill/>
          <a:ln>
            <a:noFill/>
          </a:ln>
          <a:effectLst>
            <a:reflection blurRad="0" dir="5400000" dist="5000" endA="0" endPos="30000" kx="0" rotWithShape="0" algn="bl" stA="30000" stPos="0" sy="-100000" ky="0"/>
          </a:effectLst>
        </p:spPr>
      </p:pic>
      <p:grpSp>
        <p:nvGrpSpPr>
          <p:cNvPr id="236" name="Google Shape;236;p7"/>
          <p:cNvGrpSpPr/>
          <p:nvPr/>
        </p:nvGrpSpPr>
        <p:grpSpPr>
          <a:xfrm>
            <a:off x="191254" y="4124903"/>
            <a:ext cx="1391102" cy="1378918"/>
            <a:chOff x="328593" y="3185409"/>
            <a:chExt cx="1311567" cy="1538991"/>
          </a:xfrm>
        </p:grpSpPr>
        <p:pic>
          <p:nvPicPr>
            <p:cNvPr id="237" name="Google Shape;237;p7"/>
            <p:cNvPicPr preferRelativeResize="0"/>
            <p:nvPr/>
          </p:nvPicPr>
          <p:blipFill rotWithShape="1">
            <a:blip r:embed="rId7">
              <a:alphaModFix/>
            </a:blip>
            <a:srcRect b="0" l="0" r="0" t="0"/>
            <a:stretch/>
          </p:blipFill>
          <p:spPr>
            <a:xfrm>
              <a:off x="328593" y="3383619"/>
              <a:ext cx="1167903" cy="1340781"/>
            </a:xfrm>
            <a:prstGeom prst="rect">
              <a:avLst/>
            </a:prstGeom>
            <a:noFill/>
            <a:ln>
              <a:noFill/>
            </a:ln>
            <a:effectLst>
              <a:reflection blurRad="0" dir="5400000" dist="5000" endA="0" endPos="30000" kx="0" rotWithShape="0" algn="bl" stA="30000" stPos="0" sy="-100000" ky="0"/>
            </a:effectLst>
          </p:spPr>
        </p:pic>
        <p:pic>
          <p:nvPicPr>
            <p:cNvPr descr="http://previews.123rf.com/images/mistac/mistac1207/mistac120700017/14524015-A-cartoon-boy-with-a-good-idea-Stock-Vector-thinking.jpg" id="238" name="Google Shape;238;p7"/>
            <p:cNvPicPr preferRelativeResize="0"/>
            <p:nvPr/>
          </p:nvPicPr>
          <p:blipFill rotWithShape="1">
            <a:blip r:embed="rId8">
              <a:alphaModFix/>
            </a:blip>
            <a:srcRect b="81605" l="32065" r="45098" t="0"/>
            <a:stretch/>
          </p:blipFill>
          <p:spPr>
            <a:xfrm rot="1019582">
              <a:off x="1011253" y="3259179"/>
              <a:ext cx="573887" cy="462251"/>
            </a:xfrm>
            <a:prstGeom prst="rect">
              <a:avLst/>
            </a:prstGeom>
            <a:noFill/>
            <a:ln>
              <a:noFill/>
            </a:ln>
            <a:effectLst>
              <a:reflection blurRad="0" dir="5400000" dist="5000" endA="0" endPos="30000" kx="0" rotWithShape="0" algn="bl" stA="30000" stPos="0" sy="-100000" ky="0"/>
            </a:effectLst>
          </p:spPr>
        </p:pic>
      </p:grpSp>
      <p:sp>
        <p:nvSpPr>
          <p:cNvPr id="239" name="Google Shape;239;p7"/>
          <p:cNvSpPr/>
          <p:nvPr/>
        </p:nvSpPr>
        <p:spPr>
          <a:xfrm>
            <a:off x="1523998" y="3276600"/>
            <a:ext cx="3657601" cy="3308598"/>
          </a:xfrm>
          <a:prstGeom prst="rect">
            <a:avLst/>
          </a:prstGeom>
          <a:solidFill>
            <a:srgbClr val="FFCCFF"/>
          </a:solidFill>
          <a:ln cap="flat" cmpd="sng" w="12700">
            <a:solidFill>
              <a:srgbClr val="0070C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1900" u="none" cap="none" strike="noStrike">
                <a:solidFill>
                  <a:schemeClr val="dk1"/>
                </a:solidFill>
                <a:latin typeface="Cambria"/>
                <a:ea typeface="Cambria"/>
                <a:cs typeface="Cambria"/>
                <a:sym typeface="Cambria"/>
              </a:rPr>
              <a:t>- Tên một số đảo: đảo Cát Bà (Hải Phòng), đảo Bạch Long Vĩ (Hải Phòng), đảo Lý Sơn (Quảng Ngãi), đảo Phú Quốc (Kiên Giang), đảo Phú Quý (Bình Thuận),…</a:t>
            </a:r>
            <a:endParaRPr/>
          </a:p>
          <a:p>
            <a:pPr indent="0" lvl="0" marL="0" marR="0" rtl="0" algn="just">
              <a:spcBef>
                <a:spcPts val="0"/>
              </a:spcBef>
              <a:spcAft>
                <a:spcPts val="0"/>
              </a:spcAft>
              <a:buNone/>
            </a:pPr>
            <a:r>
              <a:rPr b="0" i="0" lang="en-US" sz="1900" u="none" cap="none" strike="noStrike">
                <a:solidFill>
                  <a:schemeClr val="dk1"/>
                </a:solidFill>
                <a:latin typeface="Cambria"/>
                <a:ea typeface="Cambria"/>
                <a:cs typeface="Cambria"/>
                <a:sym typeface="Cambria"/>
              </a:rPr>
              <a:t>- Tên một số quần đảo: Hoàng Sa (Đà Nẵng), Trường Sa (Khánh Hòa),…</a:t>
            </a:r>
            <a:endParaRPr b="0" i="0" sz="1900" u="none" cap="none" strike="noStrike">
              <a:solidFill>
                <a:schemeClr val="dk1"/>
              </a:solidFill>
              <a:latin typeface="Cambria"/>
              <a:ea typeface="Cambria"/>
              <a:cs typeface="Cambria"/>
              <a:sym typeface="Cambria"/>
            </a:endParaRPr>
          </a:p>
          <a:p>
            <a:pPr indent="0" lvl="0" marL="0" marR="0" rtl="0" algn="just">
              <a:spcBef>
                <a:spcPts val="0"/>
              </a:spcBef>
              <a:spcAft>
                <a:spcPts val="0"/>
              </a:spcAft>
              <a:buNone/>
            </a:pPr>
            <a:r>
              <a:rPr b="0" i="0" lang="en-US" sz="1900" u="none" cap="none" strike="noStrike">
                <a:solidFill>
                  <a:schemeClr val="dk1"/>
                </a:solidFill>
                <a:latin typeface="Cambria"/>
                <a:ea typeface="Cambria"/>
                <a:cs typeface="Cambria"/>
                <a:sym typeface="Cambria"/>
              </a:rPr>
              <a:t>- Các đảo và quần đảo đóng vai trò rất quan trọng về kinh tế - chính trị và an ninh quốc phòng.</a:t>
            </a:r>
            <a:endParaRPr/>
          </a:p>
        </p:txBody>
      </p:sp>
      <p:sp>
        <p:nvSpPr>
          <p:cNvPr id="240" name="Google Shape;240;p7"/>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Địa hình</a:t>
            </a:r>
            <a:endParaRPr b="1" i="0" sz="2400" u="none" cap="none" strike="noStrike">
              <a:solidFill>
                <a:srgbClr val="CC0000"/>
              </a:solidFill>
              <a:latin typeface="Times New Roman"/>
              <a:ea typeface="Times New Roman"/>
              <a:cs typeface="Times New Roman"/>
              <a:sym typeface="Times New Roman"/>
            </a:endParaRPr>
          </a:p>
        </p:txBody>
      </p:sp>
      <p:pic>
        <p:nvPicPr>
          <p:cNvPr id="241" name="Google Shape;241;p7"/>
          <p:cNvPicPr preferRelativeResize="0"/>
          <p:nvPr/>
        </p:nvPicPr>
        <p:blipFill rotWithShape="1">
          <a:blip r:embed="rId9">
            <a:alphaModFix/>
          </a:blip>
          <a:srcRect b="0" l="0" r="0" t="0"/>
          <a:stretch/>
        </p:blipFill>
        <p:spPr>
          <a:xfrm>
            <a:off x="5304147" y="1277705"/>
            <a:ext cx="3535053" cy="5275495"/>
          </a:xfrm>
          <a:prstGeom prst="rect">
            <a:avLst/>
          </a:prstGeom>
          <a:noFill/>
          <a:ln cap="flat" cmpd="sng" w="9525">
            <a:solidFill>
              <a:srgbClr val="FF0000"/>
            </a:solidFill>
            <a:prstDash val="solid"/>
            <a:miter lim="800000"/>
            <a:headEnd len="sm" w="sm" type="none"/>
            <a:tailEnd len="sm" w="sm" type="none"/>
          </a:ln>
        </p:spPr>
      </p:pic>
      <p:sp>
        <p:nvSpPr>
          <p:cNvPr id="242" name="Google Shape;242;p7"/>
          <p:cNvSpPr/>
          <p:nvPr/>
        </p:nvSpPr>
        <p:spPr>
          <a:xfrm>
            <a:off x="6400800" y="1869141"/>
            <a:ext cx="228600" cy="228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3" name="Google Shape;243;p7"/>
          <p:cNvSpPr/>
          <p:nvPr/>
        </p:nvSpPr>
        <p:spPr>
          <a:xfrm>
            <a:off x="6618514" y="2014497"/>
            <a:ext cx="228600" cy="228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4" name="Google Shape;244;p7"/>
          <p:cNvSpPr/>
          <p:nvPr/>
        </p:nvSpPr>
        <p:spPr>
          <a:xfrm>
            <a:off x="6957373" y="3009900"/>
            <a:ext cx="228600" cy="228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5" name="Google Shape;245;p7"/>
          <p:cNvSpPr/>
          <p:nvPr/>
        </p:nvSpPr>
        <p:spPr>
          <a:xfrm>
            <a:off x="5715000" y="4169486"/>
            <a:ext cx="228600" cy="228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6" name="Google Shape;246;p7"/>
          <p:cNvSpPr/>
          <p:nvPr/>
        </p:nvSpPr>
        <p:spPr>
          <a:xfrm>
            <a:off x="6872137" y="4055186"/>
            <a:ext cx="228600" cy="2286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7" name="Google Shape;247;p7"/>
          <p:cNvSpPr/>
          <p:nvPr/>
        </p:nvSpPr>
        <p:spPr>
          <a:xfrm>
            <a:off x="7206158" y="2649920"/>
            <a:ext cx="718642" cy="71996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8" name="Google Shape;248;p7"/>
          <p:cNvSpPr/>
          <p:nvPr/>
        </p:nvSpPr>
        <p:spPr>
          <a:xfrm>
            <a:off x="7467600" y="3809505"/>
            <a:ext cx="1295399" cy="1295895"/>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5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5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0" st="0"/>
                                            </p:txEl>
                                          </p:spTgt>
                                        </p:tgtEl>
                                        <p:attrNameLst>
                                          <p:attrName>style.visibility</p:attrName>
                                        </p:attrNameLst>
                                      </p:cBhvr>
                                      <p:to>
                                        <p:strVal val="visible"/>
                                      </p:to>
                                    </p:set>
                                    <p:animEffect filter="fade" transition="in">
                                      <p:cBhvr>
                                        <p:cTn dur="500"/>
                                        <p:tgtEl>
                                          <p:spTgt spid="2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1" st="1"/>
                                            </p:txEl>
                                          </p:spTgt>
                                        </p:tgtEl>
                                        <p:attrNameLst>
                                          <p:attrName>style.visibility</p:attrName>
                                        </p:attrNameLst>
                                      </p:cBhvr>
                                      <p:to>
                                        <p:strVal val="visible"/>
                                      </p:to>
                                    </p:set>
                                    <p:animEffect filter="fade" transition="in">
                                      <p:cBhvr>
                                        <p:cTn dur="500"/>
                                        <p:tgtEl>
                                          <p:spTgt spid="2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2" st="2"/>
                                            </p:txEl>
                                          </p:spTgt>
                                        </p:tgtEl>
                                        <p:attrNameLst>
                                          <p:attrName>style.visibility</p:attrName>
                                        </p:attrNameLst>
                                      </p:cBhvr>
                                      <p:to>
                                        <p:strVal val="visible"/>
                                      </p:to>
                                    </p:set>
                                    <p:animEffect filter="fade" transition="in">
                                      <p:cBhvr>
                                        <p:cTn dur="500"/>
                                        <p:tgtEl>
                                          <p:spTgt spid="2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5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5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8"/>
          <p:cNvSpPr/>
          <p:nvPr/>
        </p:nvSpPr>
        <p:spPr>
          <a:xfrm>
            <a:off x="94112"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54" name="Google Shape;254;p8"/>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55" name="Google Shape;255;p8"/>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56" name="Google Shape;256;p8"/>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57" name="Google Shape;257;p8"/>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58" name="Google Shape;258;p8"/>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15</a:t>
            </a:r>
            <a:endParaRPr/>
          </a:p>
        </p:txBody>
      </p:sp>
      <p:sp>
        <p:nvSpPr>
          <p:cNvPr id="259" name="Google Shape;259;p8"/>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60" name="Google Shape;260;p8"/>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61" name="Google Shape;261;p8"/>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62" name="Google Shape;262;p8"/>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a:p>
        </p:txBody>
      </p:sp>
      <p:sp>
        <p:nvSpPr>
          <p:cNvPr id="263" name="Google Shape;263;p8"/>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64" name="Google Shape;264;p8"/>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65" name="Google Shape;265;p8"/>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66" name="Google Shape;266;p8"/>
          <p:cNvSpPr txBox="1"/>
          <p:nvPr/>
        </p:nvSpPr>
        <p:spPr>
          <a:xfrm>
            <a:off x="437401" y="6248400"/>
            <a:ext cx="405839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Quần đảo Hoàng Sa</a:t>
            </a:r>
            <a:endParaRPr/>
          </a:p>
        </p:txBody>
      </p:sp>
      <p:sp>
        <p:nvSpPr>
          <p:cNvPr id="267" name="Google Shape;267;p8"/>
          <p:cNvSpPr txBox="1"/>
          <p:nvPr/>
        </p:nvSpPr>
        <p:spPr>
          <a:xfrm>
            <a:off x="5058570" y="6260068"/>
            <a:ext cx="317103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Quần đảo Trường Sa</a:t>
            </a:r>
            <a:endParaRPr/>
          </a:p>
        </p:txBody>
      </p:sp>
      <p:sp>
        <p:nvSpPr>
          <p:cNvPr id="268" name="Google Shape;268;p8"/>
          <p:cNvSpPr txBox="1"/>
          <p:nvPr/>
        </p:nvSpPr>
        <p:spPr>
          <a:xfrm>
            <a:off x="613372" y="3595074"/>
            <a:ext cx="394116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Đảo Phú Qúy</a:t>
            </a:r>
            <a:endParaRPr b="0" i="0" sz="1800" u="none" cap="none" strike="noStrike">
              <a:solidFill>
                <a:schemeClr val="dk1"/>
              </a:solidFill>
              <a:latin typeface="Cambria"/>
              <a:ea typeface="Cambria"/>
              <a:cs typeface="Cambria"/>
              <a:sym typeface="Cambria"/>
            </a:endParaRPr>
          </a:p>
        </p:txBody>
      </p:sp>
      <p:sp>
        <p:nvSpPr>
          <p:cNvPr id="269" name="Google Shape;269;p8"/>
          <p:cNvSpPr txBox="1"/>
          <p:nvPr/>
        </p:nvSpPr>
        <p:spPr>
          <a:xfrm>
            <a:off x="4572000" y="3581400"/>
            <a:ext cx="39624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800" u="none" cap="none" strike="noStrike">
                <a:solidFill>
                  <a:schemeClr val="dk1"/>
                </a:solidFill>
                <a:latin typeface="Cambria"/>
                <a:ea typeface="Cambria"/>
                <a:cs typeface="Cambria"/>
                <a:sym typeface="Cambria"/>
              </a:rPr>
              <a:t>Đảo Bạch Long Vĩ</a:t>
            </a:r>
            <a:endParaRPr b="0" i="0" sz="1800" u="none" cap="none" strike="noStrike">
              <a:solidFill>
                <a:schemeClr val="dk1"/>
              </a:solidFill>
              <a:latin typeface="Cambria"/>
              <a:ea typeface="Cambria"/>
              <a:cs typeface="Cambria"/>
              <a:sym typeface="Cambria"/>
            </a:endParaRPr>
          </a:p>
        </p:txBody>
      </p:sp>
      <p:sp>
        <p:nvSpPr>
          <p:cNvPr id="270" name="Google Shape;270;p8"/>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i="0" lang="en-US" sz="2400" u="none" cap="none" strike="noStrike">
                <a:solidFill>
                  <a:srgbClr val="0D30DD"/>
                </a:solidFill>
                <a:latin typeface="Cambria"/>
                <a:ea typeface="Cambria"/>
                <a:cs typeface="Cambria"/>
                <a:sym typeface="Cambria"/>
              </a:rPr>
              <a:t>ĐẶC ĐIỂM TỰ NHIÊN VÙNG BIỂN ĐẢO</a:t>
            </a:r>
            <a:endParaRPr/>
          </a:p>
        </p:txBody>
      </p:sp>
      <p:pic>
        <p:nvPicPr>
          <p:cNvPr id="271" name="Google Shape;271;p8"/>
          <p:cNvPicPr preferRelativeResize="0"/>
          <p:nvPr/>
        </p:nvPicPr>
        <p:blipFill rotWithShape="1">
          <a:blip r:embed="rId6">
            <a:alphaModFix/>
          </a:blip>
          <a:srcRect b="0" l="0" r="0" t="0"/>
          <a:stretch/>
        </p:blipFill>
        <p:spPr>
          <a:xfrm>
            <a:off x="613372" y="1385273"/>
            <a:ext cx="3806226" cy="2129975"/>
          </a:xfrm>
          <a:prstGeom prst="rect">
            <a:avLst/>
          </a:prstGeom>
          <a:noFill/>
          <a:ln cap="flat" cmpd="sng" w="9525">
            <a:solidFill>
              <a:srgbClr val="FF0000"/>
            </a:solidFill>
            <a:prstDash val="solid"/>
            <a:miter lim="800000"/>
            <a:headEnd len="sm" w="sm" type="none"/>
            <a:tailEnd len="sm" w="sm" type="none"/>
          </a:ln>
        </p:spPr>
      </p:pic>
      <p:pic>
        <p:nvPicPr>
          <p:cNvPr id="272" name="Google Shape;272;p8"/>
          <p:cNvPicPr preferRelativeResize="0"/>
          <p:nvPr/>
        </p:nvPicPr>
        <p:blipFill rotWithShape="1">
          <a:blip r:embed="rId7">
            <a:alphaModFix/>
          </a:blip>
          <a:srcRect b="0" l="0" r="0" t="0"/>
          <a:stretch/>
        </p:blipFill>
        <p:spPr>
          <a:xfrm>
            <a:off x="4619362" y="1385273"/>
            <a:ext cx="3915037" cy="2127254"/>
          </a:xfrm>
          <a:prstGeom prst="rect">
            <a:avLst/>
          </a:prstGeom>
          <a:noFill/>
          <a:ln cap="flat" cmpd="sng" w="9525">
            <a:solidFill>
              <a:srgbClr val="FF0000"/>
            </a:solidFill>
            <a:prstDash val="solid"/>
            <a:miter lim="800000"/>
            <a:headEnd len="sm" w="sm" type="none"/>
            <a:tailEnd len="sm" w="sm" type="none"/>
          </a:ln>
        </p:spPr>
      </p:pic>
      <p:pic>
        <p:nvPicPr>
          <p:cNvPr id="273" name="Google Shape;273;p8"/>
          <p:cNvPicPr preferRelativeResize="0"/>
          <p:nvPr/>
        </p:nvPicPr>
        <p:blipFill rotWithShape="1">
          <a:blip r:embed="rId8">
            <a:alphaModFix/>
          </a:blip>
          <a:srcRect b="0" l="0" r="0" t="0"/>
          <a:stretch/>
        </p:blipFill>
        <p:spPr>
          <a:xfrm>
            <a:off x="649622" y="4114800"/>
            <a:ext cx="3769976" cy="2103158"/>
          </a:xfrm>
          <a:prstGeom prst="rect">
            <a:avLst/>
          </a:prstGeom>
          <a:noFill/>
          <a:ln cap="flat" cmpd="sng" w="9525">
            <a:solidFill>
              <a:srgbClr val="FF0000"/>
            </a:solidFill>
            <a:prstDash val="solid"/>
            <a:miter lim="800000"/>
            <a:headEnd len="sm" w="sm" type="none"/>
            <a:tailEnd len="sm" w="sm" type="none"/>
          </a:ln>
        </p:spPr>
      </p:pic>
      <p:pic>
        <p:nvPicPr>
          <p:cNvPr id="274" name="Google Shape;274;p8"/>
          <p:cNvPicPr preferRelativeResize="0"/>
          <p:nvPr/>
        </p:nvPicPr>
        <p:blipFill rotWithShape="1">
          <a:blip r:embed="rId9">
            <a:alphaModFix/>
          </a:blip>
          <a:srcRect b="0" l="0" r="0" t="0"/>
          <a:stretch/>
        </p:blipFill>
        <p:spPr>
          <a:xfrm>
            <a:off x="4619362" y="4114800"/>
            <a:ext cx="3915037" cy="2103158"/>
          </a:xfrm>
          <a:prstGeom prst="rect">
            <a:avLst/>
          </a:prstGeom>
          <a:noFill/>
          <a:ln cap="flat" cmpd="sng" w="9525">
            <a:solidFill>
              <a:srgbClr val="FF0000"/>
            </a:solidFill>
            <a:prstDash val="solid"/>
            <a:miter lim="8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5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5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9"/>
          <p:cNvSpPr/>
          <p:nvPr/>
        </p:nvSpPr>
        <p:spPr>
          <a:xfrm>
            <a:off x="53328" y="1080815"/>
            <a:ext cx="9018464" cy="5700985"/>
          </a:xfrm>
          <a:prstGeom prst="roundRect">
            <a:avLst>
              <a:gd fmla="val 233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80" name="Google Shape;280;p9"/>
          <p:cNvPicPr preferRelativeResize="0"/>
          <p:nvPr/>
        </p:nvPicPr>
        <p:blipFill rotWithShape="1">
          <a:blip r:embed="rId3">
            <a:alphaModFix/>
          </a:blip>
          <a:srcRect b="7677" l="0" r="0" t="10909"/>
          <a:stretch/>
        </p:blipFill>
        <p:spPr>
          <a:xfrm>
            <a:off x="141061" y="1143000"/>
            <a:ext cx="8827479" cy="5532380"/>
          </a:xfrm>
          <a:prstGeom prst="roundRect">
            <a:avLst>
              <a:gd fmla="val 2792" name="adj"/>
            </a:avLst>
          </a:prstGeom>
          <a:blipFill rotWithShape="1">
            <a:blip r:embed="rId4">
              <a:alphaModFix/>
            </a:blip>
            <a:stretch>
              <a:fillRect b="0" l="0" r="0" t="0"/>
            </a:stretch>
          </a:blipFill>
          <a:ln>
            <a:noFill/>
          </a:ln>
        </p:spPr>
      </p:pic>
      <p:sp>
        <p:nvSpPr>
          <p:cNvPr id="281" name="Google Shape;281;p9"/>
          <p:cNvSpPr/>
          <p:nvPr/>
        </p:nvSpPr>
        <p:spPr>
          <a:xfrm>
            <a:off x="45344" y="52392"/>
            <a:ext cx="9022456" cy="938208"/>
          </a:xfrm>
          <a:prstGeom prst="roundRect">
            <a:avLst>
              <a:gd fmla="val 7378" name="adj"/>
            </a:avLst>
          </a:prstGeom>
          <a:gradFill>
            <a:gsLst>
              <a:gs pos="0">
                <a:schemeClr val="lt1"/>
              </a:gs>
              <a:gs pos="100000">
                <a:srgbClr val="939393"/>
              </a:gs>
            </a:gsLst>
            <a:path path="circle">
              <a:fillToRect b="50%" l="50%" r="50%" t="50%"/>
            </a:path>
            <a:tileRect/>
          </a:gra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82" name="Google Shape;282;p9"/>
          <p:cNvPicPr preferRelativeResize="0"/>
          <p:nvPr/>
        </p:nvPicPr>
        <p:blipFill rotWithShape="1">
          <a:blip r:embed="rId5">
            <a:alphaModFix/>
          </a:blip>
          <a:srcRect b="0" l="0" r="0" t="0"/>
          <a:stretch/>
        </p:blipFill>
        <p:spPr>
          <a:xfrm>
            <a:off x="233160" y="126812"/>
            <a:ext cx="1210078" cy="793885"/>
          </a:xfrm>
          <a:prstGeom prst="roundRect">
            <a:avLst>
              <a:gd fmla="val 4572" name="adj"/>
            </a:avLst>
          </a:prstGeom>
          <a:noFill/>
          <a:ln>
            <a:noFill/>
          </a:ln>
        </p:spPr>
      </p:pic>
      <p:sp>
        <p:nvSpPr>
          <p:cNvPr id="283" name="Google Shape;283;p9"/>
          <p:cNvSpPr/>
          <p:nvPr/>
        </p:nvSpPr>
        <p:spPr>
          <a:xfrm>
            <a:off x="141288" y="127000"/>
            <a:ext cx="1382711" cy="793697"/>
          </a:xfrm>
          <a:prstGeom prst="roundRect">
            <a:avLst>
              <a:gd fmla="val 6422" name="adj"/>
            </a:avLst>
          </a:prstGeom>
          <a:noFill/>
          <a:ln cap="flat" cmpd="sng" w="25400">
            <a:solidFill>
              <a:schemeClr val="dk1"/>
            </a:solidFill>
            <a:prstDash val="solid"/>
            <a:round/>
            <a:headEnd len="sm" w="sm" type="none"/>
            <a:tailEnd len="sm" w="sm" type="none"/>
          </a:ln>
          <a:effectLst>
            <a:outerShdw blurRad="50800" rotWithShape="0" algn="tr" dir="81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4" name="Google Shape;284;p9"/>
          <p:cNvSpPr/>
          <p:nvPr/>
        </p:nvSpPr>
        <p:spPr>
          <a:xfrm>
            <a:off x="76200" y="126812"/>
            <a:ext cx="1447799" cy="79388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800" u="none" cap="none" strike="noStrike">
                <a:solidFill>
                  <a:srgbClr val="00B050"/>
                </a:solidFill>
                <a:latin typeface="Cambria"/>
                <a:ea typeface="Cambria"/>
                <a:cs typeface="Cambria"/>
                <a:sym typeface="Cambria"/>
              </a:rPr>
              <a:t>BÀI 15</a:t>
            </a:r>
            <a:endParaRPr/>
          </a:p>
        </p:txBody>
      </p:sp>
      <p:sp>
        <p:nvSpPr>
          <p:cNvPr id="285" name="Google Shape;285;p9"/>
          <p:cNvSpPr/>
          <p:nvPr/>
        </p:nvSpPr>
        <p:spPr>
          <a:xfrm>
            <a:off x="141288" y="1143000"/>
            <a:ext cx="8826500" cy="5548313"/>
          </a:xfrm>
          <a:prstGeom prst="roundRect">
            <a:avLst>
              <a:gd fmla="val 2047"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86" name="Google Shape;286;p9"/>
          <p:cNvPicPr preferRelativeResize="0"/>
          <p:nvPr/>
        </p:nvPicPr>
        <p:blipFill rotWithShape="1">
          <a:blip r:embed="rId3">
            <a:alphaModFix/>
          </a:blip>
          <a:srcRect b="51835" l="90" r="1700" t="35554"/>
          <a:stretch/>
        </p:blipFill>
        <p:spPr>
          <a:xfrm flipH="1" rot="10800000">
            <a:off x="1622590" y="133916"/>
            <a:ext cx="7376971" cy="786780"/>
          </a:xfrm>
          <a:prstGeom prst="roundRect">
            <a:avLst>
              <a:gd fmla="val 2792" name="adj"/>
            </a:avLst>
          </a:prstGeom>
          <a:blipFill rotWithShape="1">
            <a:blip r:embed="rId4">
              <a:alphaModFix/>
            </a:blip>
            <a:stretch>
              <a:fillRect b="0" l="0" r="0" t="0"/>
            </a:stretch>
          </a:blipFill>
          <a:ln>
            <a:noFill/>
          </a:ln>
        </p:spPr>
      </p:pic>
      <p:sp>
        <p:nvSpPr>
          <p:cNvPr id="287" name="Google Shape;287;p9"/>
          <p:cNvSpPr/>
          <p:nvPr/>
        </p:nvSpPr>
        <p:spPr>
          <a:xfrm>
            <a:off x="1608735" y="133917"/>
            <a:ext cx="7390825" cy="786780"/>
          </a:xfrm>
          <a:prstGeom prst="roundRect">
            <a:avLst>
              <a:gd fmla="val 6422" name="adj"/>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88" name="Google Shape;288;p9"/>
          <p:cNvSpPr/>
          <p:nvPr/>
        </p:nvSpPr>
        <p:spPr>
          <a:xfrm>
            <a:off x="1720089" y="202779"/>
            <a:ext cx="489711" cy="635421"/>
          </a:xfrm>
          <a:prstGeom prst="roundRect">
            <a:avLst>
              <a:gd fmla="val 9487" name="adj"/>
            </a:avLst>
          </a:prstGeom>
          <a:solidFill>
            <a:srgbClr val="002060"/>
          </a:solidFill>
          <a:ln cap="flat" cmpd="sng" w="9525">
            <a:solidFill>
              <a:srgbClr val="00206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3000" u="none" cap="none" strike="noStrike">
                <a:solidFill>
                  <a:schemeClr val="lt1"/>
                </a:solidFill>
                <a:latin typeface="Cambria"/>
                <a:ea typeface="Cambria"/>
                <a:cs typeface="Cambria"/>
                <a:sym typeface="Cambria"/>
              </a:rPr>
              <a:t>1</a:t>
            </a:r>
            <a:endParaRPr/>
          </a:p>
        </p:txBody>
      </p:sp>
      <p:sp>
        <p:nvSpPr>
          <p:cNvPr id="289" name="Google Shape;289;p9"/>
          <p:cNvSpPr/>
          <p:nvPr/>
        </p:nvSpPr>
        <p:spPr>
          <a:xfrm rot="7538023">
            <a:off x="178847" y="651633"/>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90" name="Google Shape;290;p9"/>
          <p:cNvSpPr/>
          <p:nvPr/>
        </p:nvSpPr>
        <p:spPr>
          <a:xfrm rot="-10419450">
            <a:off x="204617" y="1184719"/>
            <a:ext cx="220832" cy="228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91" name="Google Shape;291;p9"/>
          <p:cNvSpPr/>
          <p:nvPr/>
        </p:nvSpPr>
        <p:spPr>
          <a:xfrm rot="-5400000">
            <a:off x="-26887" y="922161"/>
            <a:ext cx="545300" cy="232843"/>
          </a:xfrm>
          <a:prstGeom prst="blockArc">
            <a:avLst>
              <a:gd fmla="val 10259821" name="adj1"/>
              <a:gd fmla="val 387255" name="adj2"/>
              <a:gd fmla="val 0" name="adj3"/>
            </a:avLst>
          </a:prstGeom>
          <a:solidFill>
            <a:schemeClr val="dk1"/>
          </a:solid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292" name="Google Shape;292;p9"/>
          <p:cNvSpPr txBox="1"/>
          <p:nvPr/>
        </p:nvSpPr>
        <p:spPr>
          <a:xfrm>
            <a:off x="452586" y="1295399"/>
            <a:ext cx="4729013" cy="461665"/>
          </a:xfrm>
          <a:prstGeom prst="rect">
            <a:avLst/>
          </a:prstGeom>
          <a:solidFill>
            <a:srgbClr val="FFFF00"/>
          </a:solidFill>
          <a:ln cap="flat" cmpd="sng" w="2857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rgbClr val="CC0000"/>
                </a:solidFill>
                <a:latin typeface="Times New Roman"/>
                <a:ea typeface="Times New Roman"/>
                <a:cs typeface="Times New Roman"/>
                <a:sym typeface="Times New Roman"/>
              </a:rPr>
              <a:t>a. Địa hình</a:t>
            </a:r>
            <a:endParaRPr b="1" i="0" sz="2400" u="none" cap="none" strike="noStrike">
              <a:solidFill>
                <a:srgbClr val="CC0000"/>
              </a:solidFill>
              <a:latin typeface="Times New Roman"/>
              <a:ea typeface="Times New Roman"/>
              <a:cs typeface="Times New Roman"/>
              <a:sym typeface="Times New Roman"/>
            </a:endParaRPr>
          </a:p>
        </p:txBody>
      </p:sp>
      <p:pic>
        <p:nvPicPr>
          <p:cNvPr descr="http://thumbs.dreamstime.com/z/%E6%9C%89%E7%99%BD%E8%89%B2%E6%B3%A1%E5%BD%B1%E7%9A%84thinking%E6%95%99%E6%8E%88-36777654.jpg" id="293" name="Google Shape;293;p9"/>
          <p:cNvPicPr preferRelativeResize="0"/>
          <p:nvPr/>
        </p:nvPicPr>
        <p:blipFill rotWithShape="1">
          <a:blip r:embed="rId6">
            <a:alphaModFix/>
          </a:blip>
          <a:srcRect b="19564" l="36138" r="8351" t="20400"/>
          <a:stretch/>
        </p:blipFill>
        <p:spPr>
          <a:xfrm>
            <a:off x="6948424" y="4422043"/>
            <a:ext cx="2019364" cy="2253337"/>
          </a:xfrm>
          <a:prstGeom prst="rect">
            <a:avLst/>
          </a:prstGeom>
          <a:noFill/>
          <a:ln>
            <a:noFill/>
          </a:ln>
        </p:spPr>
      </p:pic>
      <p:sp>
        <p:nvSpPr>
          <p:cNvPr id="294" name="Google Shape;294;p9"/>
          <p:cNvSpPr/>
          <p:nvPr/>
        </p:nvSpPr>
        <p:spPr>
          <a:xfrm>
            <a:off x="446490" y="2362200"/>
            <a:ext cx="6792509" cy="2895600"/>
          </a:xfrm>
          <a:prstGeom prst="wedgeRoundRectCallout">
            <a:avLst>
              <a:gd fmla="val 46546" name="adj1"/>
              <a:gd fmla="val 67424" name="adj2"/>
              <a:gd fmla="val 16667" name="adj3"/>
            </a:avLst>
          </a:prstGeom>
          <a:solidFill>
            <a:schemeClr val="lt1"/>
          </a:solid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http://previews.123rf.com/images/mistac/mistac1207/mistac120700017/14524015-A-cartoon-boy-with-a-good-idea-Stock-Vector-thinking.jpg" id="295" name="Google Shape;295;p9"/>
          <p:cNvPicPr preferRelativeResize="0"/>
          <p:nvPr/>
        </p:nvPicPr>
        <p:blipFill rotWithShape="1">
          <a:blip r:embed="rId7">
            <a:alphaModFix/>
          </a:blip>
          <a:srcRect b="81605" l="32065" r="45098" t="0"/>
          <a:stretch/>
        </p:blipFill>
        <p:spPr>
          <a:xfrm rot="1019582">
            <a:off x="7778141" y="3732296"/>
            <a:ext cx="990752" cy="798025"/>
          </a:xfrm>
          <a:prstGeom prst="rect">
            <a:avLst/>
          </a:prstGeom>
          <a:noFill/>
          <a:ln>
            <a:noFill/>
          </a:ln>
        </p:spPr>
      </p:pic>
      <p:sp>
        <p:nvSpPr>
          <p:cNvPr id="296" name="Google Shape;296;p9"/>
          <p:cNvSpPr/>
          <p:nvPr/>
        </p:nvSpPr>
        <p:spPr>
          <a:xfrm>
            <a:off x="609602" y="2590800"/>
            <a:ext cx="6553198" cy="240065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Cambria"/>
                <a:ea typeface="Cambria"/>
                <a:cs typeface="Cambria"/>
                <a:sym typeface="Cambria"/>
              </a:rPr>
              <a:t>- Địa hình ven biển rất đa dạng, bao gồm: các dạng bờ biển bồi tụ, bờ biển mài mòn, vịnh cửa sông, bãi cát phẳng, đầm, phá, đảo ven bờ,...</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Vùng thềm lục địa rộng, bằng phẳng ở phía bắc và phía nam, hẹp và sâu ở miền Trung.</a:t>
            </a:r>
            <a:endParaRPr/>
          </a:p>
          <a:p>
            <a:pPr indent="0" lvl="0" marL="0" marR="0" rtl="0" algn="just">
              <a:spcBef>
                <a:spcPts val="600"/>
              </a:spcBef>
              <a:spcAft>
                <a:spcPts val="0"/>
              </a:spcAft>
              <a:buNone/>
            </a:pPr>
            <a:r>
              <a:rPr lang="en-US" sz="2000">
                <a:solidFill>
                  <a:schemeClr val="dk1"/>
                </a:solidFill>
                <a:latin typeface="Cambria"/>
                <a:ea typeface="Cambria"/>
                <a:cs typeface="Cambria"/>
                <a:sym typeface="Cambria"/>
              </a:rPr>
              <a:t>- Có nhiểu đảo và quần đảo, trong đó có 2 quần đảo xa bờ là Hoàng Sa và Trường Sa.</a:t>
            </a:r>
            <a:endParaRPr/>
          </a:p>
        </p:txBody>
      </p:sp>
      <p:sp>
        <p:nvSpPr>
          <p:cNvPr id="297" name="Google Shape;297;p9"/>
          <p:cNvSpPr txBox="1"/>
          <p:nvPr/>
        </p:nvSpPr>
        <p:spPr>
          <a:xfrm>
            <a:off x="2299452" y="266700"/>
            <a:ext cx="7377948" cy="571500"/>
          </a:xfrm>
          <a:prstGeom prst="rect">
            <a:avLst/>
          </a:prstGeom>
          <a:noFill/>
          <a:ln>
            <a:noFill/>
          </a:ln>
        </p:spPr>
        <p:txBody>
          <a:bodyPr anchorCtr="0" anchor="ctr" bIns="45700" lIns="91425" spcFirstLastPara="1" rIns="91425" wrap="square" tIns="45700">
            <a:noAutofit/>
          </a:bodyPr>
          <a:lstStyle/>
          <a:p>
            <a:pPr indent="0" lvl="0" marL="0" marR="0" rtl="0" algn="just">
              <a:spcBef>
                <a:spcPts val="0"/>
              </a:spcBef>
              <a:spcAft>
                <a:spcPts val="0"/>
              </a:spcAft>
              <a:buClr>
                <a:srgbClr val="0D30DD"/>
              </a:buClr>
              <a:buSzPts val="2400"/>
              <a:buFont typeface="Cambria"/>
              <a:buNone/>
            </a:pPr>
            <a:r>
              <a:rPr b="1" lang="en-US" sz="2400" u="none">
                <a:solidFill>
                  <a:srgbClr val="0D30DD"/>
                </a:solidFill>
                <a:latin typeface="Cambria"/>
                <a:ea typeface="Cambria"/>
                <a:cs typeface="Cambria"/>
                <a:sym typeface="Cambria"/>
              </a:rPr>
              <a:t>ĐẶC ĐIỂM TỰ NHIÊN VÙNG BIỂN ĐẢO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animEffect filter="fade" transition="in">
                                      <p:cBhvr>
                                        <p:cTn dur="500"/>
                                        <p:tgtEl>
                                          <p:spTgt spid="2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animEffect filter="fade" transition="in">
                                      <p:cBhvr>
                                        <p:cTn dur="500"/>
                                        <p:tgtEl>
                                          <p:spTgt spid="2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2" st="2"/>
                                            </p:txEl>
                                          </p:spTgt>
                                        </p:tgtEl>
                                        <p:attrNameLst>
                                          <p:attrName>style.visibility</p:attrName>
                                        </p:attrNameLst>
                                      </p:cBhvr>
                                      <p:to>
                                        <p:strVal val="visible"/>
                                      </p:to>
                                    </p:set>
                                    <p:animEffect filter="fade" transition="in">
                                      <p:cBhvr>
                                        <p:cTn dur="500"/>
                                        <p:tgtEl>
                                          <p:spTgt spid="2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2016-02-15T14:28:12Z</dcterms:created>
  <dc:creator>ASUSS</dc:creator>
</cp:coreProperties>
</file>