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77" r:id="rId2"/>
    <p:sldId id="578" r:id="rId3"/>
    <p:sldId id="579" r:id="rId4"/>
    <p:sldId id="503" r:id="rId5"/>
    <p:sldId id="580" r:id="rId6"/>
    <p:sldId id="497" r:id="rId7"/>
    <p:sldId id="581" r:id="rId8"/>
    <p:sldId id="582" r:id="rId9"/>
    <p:sldId id="583" r:id="rId10"/>
    <p:sldId id="584" r:id="rId11"/>
    <p:sldId id="585" r:id="rId12"/>
    <p:sldId id="586" r:id="rId13"/>
    <p:sldId id="587" r:id="rId14"/>
    <p:sldId id="588" r:id="rId15"/>
    <p:sldId id="589" r:id="rId16"/>
    <p:sldId id="590" r:id="rId17"/>
    <p:sldId id="591" r:id="rId18"/>
    <p:sldId id="592" r:id="rId19"/>
    <p:sldId id="593" r:id="rId20"/>
    <p:sldId id="594" r:id="rId21"/>
    <p:sldId id="595" r:id="rId22"/>
    <p:sldId id="519" r:id="rId23"/>
    <p:sldId id="537" r:id="rId24"/>
    <p:sldId id="596" r:id="rId25"/>
    <p:sldId id="5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0DD"/>
    <a:srgbClr val="FFCCFF"/>
    <a:srgbClr val="BCFCD4"/>
    <a:srgbClr val="33CCFF"/>
    <a:srgbClr val="99FF66"/>
    <a:srgbClr val="009900"/>
    <a:srgbClr val="F11BAA"/>
    <a:srgbClr val="00FF00"/>
    <a:srgbClr val="11C1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83" d="100"/>
          <a:sy n="83" d="100"/>
        </p:scale>
        <p:origin x="-1459"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36B4-5DBD-4D69-9E07-2ACE1B02C7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5A2E02A-7769-4E94-8561-8178449CF35B}">
      <dgm:prSet phldrT="[Text]" custT="1"/>
      <dgm:spPr>
        <a:solidFill>
          <a:srgbClr val="99FF66"/>
        </a:solidFill>
      </dgm:spPr>
      <dgm:t>
        <a:bodyPr/>
        <a:lstStyle/>
        <a:p>
          <a:pPr algn="just"/>
          <a:r>
            <a:rPr lang="vi-VN" sz="1800" b="0" dirty="0" smtClean="0">
              <a:solidFill>
                <a:schemeClr val="tx1"/>
              </a:solidFill>
              <a:effectLst/>
              <a:latin typeface="Cambria" pitchFamily="18" charset="0"/>
              <a:ea typeface="Cambria" pitchFamily="18" charset="0"/>
              <a:cs typeface="Times New Roman"/>
            </a:rPr>
            <a:t>Vùng biển nước ta bao gồm nội thủy, lãnh hải, vùng tiếp giáp lãnh hải, vùng đặc quyền kinh tế và thềm lục địa.</a:t>
          </a:r>
          <a:endParaRPr lang="en-US" sz="1800" b="0" dirty="0" smtClean="0">
            <a:solidFill>
              <a:schemeClr val="tx1"/>
            </a:solidFill>
            <a:effectLst/>
            <a:latin typeface="Cambria" pitchFamily="18" charset="0"/>
            <a:ea typeface="Cambria" pitchFamily="18" charset="0"/>
            <a:cs typeface="Times New Roman"/>
          </a:endParaRPr>
        </a:p>
      </dgm:t>
    </dgm:pt>
    <dgm:pt modelId="{985296F4-4FB3-49BD-BAEA-280CEAC6AFAC}" type="parTrans" cxnId="{D274CE2A-ED47-4CFE-981A-670E14BBB397}">
      <dgm:prSet/>
      <dgm:spPr/>
      <dgm:t>
        <a:bodyPr/>
        <a:lstStyle/>
        <a:p>
          <a:endParaRPr lang="en-US"/>
        </a:p>
      </dgm:t>
    </dgm:pt>
    <dgm:pt modelId="{9DA92A08-ED37-48A9-A0DD-F521D2142CD2}" type="sibTrans" cxnId="{D274CE2A-ED47-4CFE-981A-670E14BBB397}">
      <dgm:prSet/>
      <dgm:spPr/>
      <dgm:t>
        <a:bodyPr/>
        <a:lstStyle/>
        <a:p>
          <a:endParaRPr lang="en-US"/>
        </a:p>
      </dgm:t>
    </dgm:pt>
    <dgm:pt modelId="{2EA4557B-2359-4BA8-9F14-A6ECB8DAC4AB}">
      <dgm:prSet phldrT="[Text]" custT="1"/>
      <dgm:spPr>
        <a:solidFill>
          <a:srgbClr val="BCFCD4"/>
        </a:solidFill>
      </dgm:spPr>
      <dgm:t>
        <a:bodyPr/>
        <a:lstStyle/>
        <a:p>
          <a:pPr algn="just"/>
          <a:r>
            <a:rPr lang="vi-VN" sz="1800" b="0" dirty="0" smtClean="0">
              <a:solidFill>
                <a:schemeClr val="tx1"/>
              </a:solidFill>
              <a:effectLst/>
              <a:latin typeface="Cambria" pitchFamily="18" charset="0"/>
              <a:ea typeface="Cambria" pitchFamily="18" charset="0"/>
              <a:cs typeface="Times New Roman"/>
            </a:rPr>
            <a:t>Căn cứ theo Pháp luật VN, điều ước quốc tế về biên giới lãnh thổ mà nước ta là thành viên và Công ước của Liên hợp quốc về Luật biển năm 1982.</a:t>
          </a:r>
          <a:endParaRPr lang="en-US" sz="1800" b="0" dirty="0" smtClean="0">
            <a:solidFill>
              <a:schemeClr val="tx1"/>
            </a:solidFill>
            <a:effectLst/>
            <a:latin typeface="Cambria" pitchFamily="18" charset="0"/>
            <a:ea typeface="Cambria" pitchFamily="18" charset="0"/>
            <a:cs typeface="Times New Roman"/>
          </a:endParaRPr>
        </a:p>
      </dgm:t>
    </dgm:pt>
    <dgm:pt modelId="{46821B45-B9F5-4FAF-834F-499C8AE36BA2}" type="parTrans" cxnId="{E5E1F8D5-384F-4738-91BA-6CDDED360257}">
      <dgm:prSet/>
      <dgm:spPr/>
      <dgm:t>
        <a:bodyPr/>
        <a:lstStyle/>
        <a:p>
          <a:endParaRPr lang="en-US"/>
        </a:p>
      </dgm:t>
    </dgm:pt>
    <dgm:pt modelId="{29859120-04AA-48A6-ACAA-ED37A6A9AC18}" type="sibTrans" cxnId="{E5E1F8D5-384F-4738-91BA-6CDDED360257}">
      <dgm:prSet/>
      <dgm:spPr/>
      <dgm:t>
        <a:bodyPr/>
        <a:lstStyle/>
        <a:p>
          <a:endParaRPr lang="en-US"/>
        </a:p>
      </dgm:t>
    </dgm:pt>
    <dgm:pt modelId="{9B38993F-91D9-4E45-89FE-E7C2053BB052}">
      <dgm:prSet phldrT="[Text]" custT="1"/>
      <dgm:spPr>
        <a:solidFill>
          <a:srgbClr val="FFCCFF"/>
        </a:solidFill>
      </dgm:spPr>
      <dgm:t>
        <a:bodyPr/>
        <a:lstStyle/>
        <a:p>
          <a:pPr algn="just"/>
          <a:r>
            <a:rPr lang="vi-VN" sz="1800" b="1" dirty="0" smtClean="0">
              <a:solidFill>
                <a:schemeClr val="tx1"/>
              </a:solidFill>
              <a:latin typeface="Cambria" pitchFamily="18" charset="0"/>
              <a:ea typeface="Cambria" pitchFamily="18" charset="0"/>
            </a:rPr>
            <a:t>- Nội thuỷ </a:t>
          </a:r>
          <a:r>
            <a:rPr lang="vi-VN" sz="1800" dirty="0" smtClean="0">
              <a:solidFill>
                <a:schemeClr val="tx1"/>
              </a:solidFill>
              <a:latin typeface="Cambria" pitchFamily="18" charset="0"/>
              <a:ea typeface="Cambria" pitchFamily="18" charset="0"/>
            </a:rPr>
            <a:t>là vùng nước tiếp giáp với bờ biển, ở phía trong đường cơ sở và là bộ phận lãnh thổ của Việt Nam.</a:t>
          </a:r>
          <a:endParaRPr lang="en-US" sz="1800" dirty="0" smtClean="0">
            <a:solidFill>
              <a:schemeClr val="tx1"/>
            </a:solidFill>
            <a:latin typeface="Cambria" pitchFamily="18" charset="0"/>
            <a:ea typeface="Cambria" pitchFamily="18" charset="0"/>
          </a:endParaRPr>
        </a:p>
        <a:p>
          <a:pPr algn="just"/>
          <a:r>
            <a:rPr lang="vi-VN" sz="1800" b="1" dirty="0" smtClean="0">
              <a:solidFill>
                <a:schemeClr val="tx1"/>
              </a:solidFill>
              <a:latin typeface="Cambria" pitchFamily="18" charset="0"/>
              <a:ea typeface="Cambria" pitchFamily="18" charset="0"/>
            </a:rPr>
            <a:t>- Lãnh hải </a:t>
          </a:r>
          <a:r>
            <a:rPr lang="vi-VN" sz="1800" dirty="0" smtClean="0">
              <a:solidFill>
                <a:schemeClr val="tx1"/>
              </a:solidFill>
              <a:latin typeface="Cambria" pitchFamily="18" charset="0"/>
              <a:ea typeface="Cambria" pitchFamily="18" charset="0"/>
            </a:rPr>
            <a:t>là vùng biển có chiều rộng 12 hải lí tính từ đường cơ sở ra phía biển. Ranh giới ngoài của lãnh hải là biên giới quốc gia trên biển của Việt Nam.</a:t>
          </a:r>
          <a:endParaRPr lang="en-US" sz="1800" dirty="0" smtClean="0">
            <a:solidFill>
              <a:schemeClr val="tx1"/>
            </a:solidFill>
            <a:latin typeface="Cambria" pitchFamily="18" charset="0"/>
            <a:ea typeface="Cambria" pitchFamily="18" charset="0"/>
          </a:endParaRPr>
        </a:p>
      </dgm:t>
    </dgm:pt>
    <dgm:pt modelId="{09D1B164-619A-4073-BC5B-FCA5E09B6EF1}" type="parTrans" cxnId="{E47014BD-B35F-4A75-8D3A-E36CBE71105B}">
      <dgm:prSet/>
      <dgm:spPr/>
      <dgm:t>
        <a:bodyPr/>
        <a:lstStyle/>
        <a:p>
          <a:endParaRPr lang="en-US"/>
        </a:p>
      </dgm:t>
    </dgm:pt>
    <dgm:pt modelId="{D53B4CC3-4CE5-4F91-919B-A6C770DA696A}" type="sibTrans" cxnId="{E47014BD-B35F-4A75-8D3A-E36CBE71105B}">
      <dgm:prSet/>
      <dgm:spPr/>
      <dgm:t>
        <a:bodyPr/>
        <a:lstStyle/>
        <a:p>
          <a:endParaRPr lang="en-US"/>
        </a:p>
      </dgm:t>
    </dgm:pt>
    <dgm:pt modelId="{287E208B-7CBA-48D9-A845-7C3BA9246006}" type="pres">
      <dgm:prSet presAssocID="{A55E36B4-5DBD-4D69-9E07-2ACE1B02C75C}" presName="Name0" presStyleCnt="0">
        <dgm:presLayoutVars>
          <dgm:chMax val="7"/>
          <dgm:chPref val="7"/>
          <dgm:dir/>
        </dgm:presLayoutVars>
      </dgm:prSet>
      <dgm:spPr/>
      <dgm:t>
        <a:bodyPr/>
        <a:lstStyle/>
        <a:p>
          <a:endParaRPr lang="en-US"/>
        </a:p>
      </dgm:t>
    </dgm:pt>
    <dgm:pt modelId="{5A99791D-9E28-4B3D-8ACD-8F48A5C6199A}" type="pres">
      <dgm:prSet presAssocID="{A55E36B4-5DBD-4D69-9E07-2ACE1B02C75C}" presName="Name1" presStyleCnt="0"/>
      <dgm:spPr/>
    </dgm:pt>
    <dgm:pt modelId="{9839DEA4-81CC-40F3-A882-992AC1AF75D3}" type="pres">
      <dgm:prSet presAssocID="{A55E36B4-5DBD-4D69-9E07-2ACE1B02C75C}" presName="cycle" presStyleCnt="0"/>
      <dgm:spPr/>
    </dgm:pt>
    <dgm:pt modelId="{28F6DBF1-E187-4C38-B1F1-C875CC0EEA2D}" type="pres">
      <dgm:prSet presAssocID="{A55E36B4-5DBD-4D69-9E07-2ACE1B02C75C}" presName="srcNode" presStyleLbl="node1" presStyleIdx="0" presStyleCnt="3"/>
      <dgm:spPr/>
    </dgm:pt>
    <dgm:pt modelId="{C7497E28-FAE4-42DA-8D9D-5B4659273D7A}" type="pres">
      <dgm:prSet presAssocID="{A55E36B4-5DBD-4D69-9E07-2ACE1B02C75C}" presName="conn" presStyleLbl="parChTrans1D2" presStyleIdx="0" presStyleCnt="1"/>
      <dgm:spPr/>
      <dgm:t>
        <a:bodyPr/>
        <a:lstStyle/>
        <a:p>
          <a:endParaRPr lang="en-US"/>
        </a:p>
      </dgm:t>
    </dgm:pt>
    <dgm:pt modelId="{175AA276-58F2-4DD9-80FC-A508711E986D}" type="pres">
      <dgm:prSet presAssocID="{A55E36B4-5DBD-4D69-9E07-2ACE1B02C75C}" presName="extraNode" presStyleLbl="node1" presStyleIdx="0" presStyleCnt="3"/>
      <dgm:spPr/>
    </dgm:pt>
    <dgm:pt modelId="{99D1BCB1-BBEC-4020-AF46-9B84DFEEEB12}" type="pres">
      <dgm:prSet presAssocID="{A55E36B4-5DBD-4D69-9E07-2ACE1B02C75C}" presName="dstNode" presStyleLbl="node1" presStyleIdx="0" presStyleCnt="3"/>
      <dgm:spPr/>
    </dgm:pt>
    <dgm:pt modelId="{534504B8-3AD3-4D7F-BA10-772C4BC9F4DA}" type="pres">
      <dgm:prSet presAssocID="{75A2E02A-7769-4E94-8561-8178449CF35B}" presName="text_1" presStyleLbl="node1" presStyleIdx="0" presStyleCnt="3" custScaleY="67385">
        <dgm:presLayoutVars>
          <dgm:bulletEnabled val="1"/>
        </dgm:presLayoutVars>
      </dgm:prSet>
      <dgm:spPr/>
      <dgm:t>
        <a:bodyPr/>
        <a:lstStyle/>
        <a:p>
          <a:endParaRPr lang="en-US"/>
        </a:p>
      </dgm:t>
    </dgm:pt>
    <dgm:pt modelId="{449D8CCB-25E3-4F77-9AA7-F013F49094ED}" type="pres">
      <dgm:prSet presAssocID="{75A2E02A-7769-4E94-8561-8178449CF35B}" presName="accent_1" presStyleCnt="0"/>
      <dgm:spPr/>
    </dgm:pt>
    <dgm:pt modelId="{467C472B-F399-46AE-B017-5DC56BBEA7D7}" type="pres">
      <dgm:prSet presAssocID="{75A2E02A-7769-4E94-8561-8178449CF35B}"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DD97E049-4A6C-47F8-8707-C5FFDBF743ED}" type="pres">
      <dgm:prSet presAssocID="{2EA4557B-2359-4BA8-9F14-A6ECB8DAC4AB}" presName="text_2" presStyleLbl="node1" presStyleIdx="1" presStyleCnt="3" custScaleY="92230" custLinFactNeighborX="-386" custLinFactNeighborY="-6391">
        <dgm:presLayoutVars>
          <dgm:bulletEnabled val="1"/>
        </dgm:presLayoutVars>
      </dgm:prSet>
      <dgm:spPr/>
      <dgm:t>
        <a:bodyPr/>
        <a:lstStyle/>
        <a:p>
          <a:endParaRPr lang="en-US"/>
        </a:p>
      </dgm:t>
    </dgm:pt>
    <dgm:pt modelId="{7DBD23B7-51C8-4591-8906-0B740EFCF017}" type="pres">
      <dgm:prSet presAssocID="{2EA4557B-2359-4BA8-9F14-A6ECB8DAC4AB}" presName="accent_2" presStyleCnt="0"/>
      <dgm:spPr/>
    </dgm:pt>
    <dgm:pt modelId="{9D6C96D5-59F1-4074-AA4E-276172A59D56}" type="pres">
      <dgm:prSet presAssocID="{2EA4557B-2359-4BA8-9F14-A6ECB8DAC4AB}"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0E9B536-5134-4AC7-990D-17E1F41843BA}" type="pres">
      <dgm:prSet presAssocID="{9B38993F-91D9-4E45-89FE-E7C2053BB052}" presName="text_3" presStyleLbl="node1" presStyleIdx="2" presStyleCnt="3" custScaleY="142638">
        <dgm:presLayoutVars>
          <dgm:bulletEnabled val="1"/>
        </dgm:presLayoutVars>
      </dgm:prSet>
      <dgm:spPr/>
      <dgm:t>
        <a:bodyPr/>
        <a:lstStyle/>
        <a:p>
          <a:endParaRPr lang="en-US"/>
        </a:p>
      </dgm:t>
    </dgm:pt>
    <dgm:pt modelId="{E6CA5371-E765-4FE6-A6BE-7ECD1C15C765}" type="pres">
      <dgm:prSet presAssocID="{9B38993F-91D9-4E45-89FE-E7C2053BB052}" presName="accent_3" presStyleCnt="0"/>
      <dgm:spPr/>
    </dgm:pt>
    <dgm:pt modelId="{BB02C15B-25BD-4CA5-8B62-85830BA892A9}" type="pres">
      <dgm:prSet presAssocID="{9B38993F-91D9-4E45-89FE-E7C2053BB052}"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C8BEC6C5-19D8-44B8-AD35-366F25A135A4}" type="presOf" srcId="{9DA92A08-ED37-48A9-A0DD-F521D2142CD2}" destId="{C7497E28-FAE4-42DA-8D9D-5B4659273D7A}" srcOrd="0" destOrd="0" presId="urn:microsoft.com/office/officeart/2008/layout/VerticalCurvedList"/>
    <dgm:cxn modelId="{59DF7864-BC33-49BE-B927-88CFDD679D22}" type="presOf" srcId="{9B38993F-91D9-4E45-89FE-E7C2053BB052}" destId="{A0E9B536-5134-4AC7-990D-17E1F41843BA}" srcOrd="0" destOrd="0" presId="urn:microsoft.com/office/officeart/2008/layout/VerticalCurvedList"/>
    <dgm:cxn modelId="{E64BB9CC-7AAD-4461-AC6B-1C06549CA543}" type="presOf" srcId="{A55E36B4-5DBD-4D69-9E07-2ACE1B02C75C}" destId="{287E208B-7CBA-48D9-A845-7C3BA9246006}" srcOrd="0" destOrd="0" presId="urn:microsoft.com/office/officeart/2008/layout/VerticalCurvedList"/>
    <dgm:cxn modelId="{E5E1F8D5-384F-4738-91BA-6CDDED360257}" srcId="{A55E36B4-5DBD-4D69-9E07-2ACE1B02C75C}" destId="{2EA4557B-2359-4BA8-9F14-A6ECB8DAC4AB}" srcOrd="1" destOrd="0" parTransId="{46821B45-B9F5-4FAF-834F-499C8AE36BA2}" sibTransId="{29859120-04AA-48A6-ACAA-ED37A6A9AC18}"/>
    <dgm:cxn modelId="{A988E9E4-621F-4189-82B5-934912784D36}" type="presOf" srcId="{2EA4557B-2359-4BA8-9F14-A6ECB8DAC4AB}" destId="{DD97E049-4A6C-47F8-8707-C5FFDBF743ED}" srcOrd="0" destOrd="0" presId="urn:microsoft.com/office/officeart/2008/layout/VerticalCurvedList"/>
    <dgm:cxn modelId="{D274CE2A-ED47-4CFE-981A-670E14BBB397}" srcId="{A55E36B4-5DBD-4D69-9E07-2ACE1B02C75C}" destId="{75A2E02A-7769-4E94-8561-8178449CF35B}" srcOrd="0" destOrd="0" parTransId="{985296F4-4FB3-49BD-BAEA-280CEAC6AFAC}" sibTransId="{9DA92A08-ED37-48A9-A0DD-F521D2142CD2}"/>
    <dgm:cxn modelId="{E47014BD-B35F-4A75-8D3A-E36CBE71105B}" srcId="{A55E36B4-5DBD-4D69-9E07-2ACE1B02C75C}" destId="{9B38993F-91D9-4E45-89FE-E7C2053BB052}" srcOrd="2" destOrd="0" parTransId="{09D1B164-619A-4073-BC5B-FCA5E09B6EF1}" sibTransId="{D53B4CC3-4CE5-4F91-919B-A6C770DA696A}"/>
    <dgm:cxn modelId="{12ED2A65-8E53-46B4-AA56-5A6D7C1FBDDD}" type="presOf" srcId="{75A2E02A-7769-4E94-8561-8178449CF35B}" destId="{534504B8-3AD3-4D7F-BA10-772C4BC9F4DA}" srcOrd="0" destOrd="0" presId="urn:microsoft.com/office/officeart/2008/layout/VerticalCurvedList"/>
    <dgm:cxn modelId="{E683680C-5D62-41D3-A482-18F19BFEE27C}" type="presParOf" srcId="{287E208B-7CBA-48D9-A845-7C3BA9246006}" destId="{5A99791D-9E28-4B3D-8ACD-8F48A5C6199A}" srcOrd="0" destOrd="0" presId="urn:microsoft.com/office/officeart/2008/layout/VerticalCurvedList"/>
    <dgm:cxn modelId="{EA426073-618F-43E2-89B1-3547A10CC738}" type="presParOf" srcId="{5A99791D-9E28-4B3D-8ACD-8F48A5C6199A}" destId="{9839DEA4-81CC-40F3-A882-992AC1AF75D3}" srcOrd="0" destOrd="0" presId="urn:microsoft.com/office/officeart/2008/layout/VerticalCurvedList"/>
    <dgm:cxn modelId="{F49DC11E-4D92-4BC2-A38C-AC3D868B3FB5}" type="presParOf" srcId="{9839DEA4-81CC-40F3-A882-992AC1AF75D3}" destId="{28F6DBF1-E187-4C38-B1F1-C875CC0EEA2D}" srcOrd="0" destOrd="0" presId="urn:microsoft.com/office/officeart/2008/layout/VerticalCurvedList"/>
    <dgm:cxn modelId="{35DC249A-F567-4BD8-A423-C19FF9168D1F}" type="presParOf" srcId="{9839DEA4-81CC-40F3-A882-992AC1AF75D3}" destId="{C7497E28-FAE4-42DA-8D9D-5B4659273D7A}" srcOrd="1" destOrd="0" presId="urn:microsoft.com/office/officeart/2008/layout/VerticalCurvedList"/>
    <dgm:cxn modelId="{CA12F994-AD3E-490A-AB0A-BE031FBE340C}" type="presParOf" srcId="{9839DEA4-81CC-40F3-A882-992AC1AF75D3}" destId="{175AA276-58F2-4DD9-80FC-A508711E986D}" srcOrd="2" destOrd="0" presId="urn:microsoft.com/office/officeart/2008/layout/VerticalCurvedList"/>
    <dgm:cxn modelId="{315C0D89-CAA7-44F4-9F38-FA54D694D96A}" type="presParOf" srcId="{9839DEA4-81CC-40F3-A882-992AC1AF75D3}" destId="{99D1BCB1-BBEC-4020-AF46-9B84DFEEEB12}" srcOrd="3" destOrd="0" presId="urn:microsoft.com/office/officeart/2008/layout/VerticalCurvedList"/>
    <dgm:cxn modelId="{56A7F61D-ABDF-4FEA-A8C2-8C8991E418E6}" type="presParOf" srcId="{5A99791D-9E28-4B3D-8ACD-8F48A5C6199A}" destId="{534504B8-3AD3-4D7F-BA10-772C4BC9F4DA}" srcOrd="1" destOrd="0" presId="urn:microsoft.com/office/officeart/2008/layout/VerticalCurvedList"/>
    <dgm:cxn modelId="{108C3C8B-58C6-4C74-A14A-BE6CE95DBB50}" type="presParOf" srcId="{5A99791D-9E28-4B3D-8ACD-8F48A5C6199A}" destId="{449D8CCB-25E3-4F77-9AA7-F013F49094ED}" srcOrd="2" destOrd="0" presId="urn:microsoft.com/office/officeart/2008/layout/VerticalCurvedList"/>
    <dgm:cxn modelId="{1D525DDD-A949-4F6C-B68F-50840A59FD8B}" type="presParOf" srcId="{449D8CCB-25E3-4F77-9AA7-F013F49094ED}" destId="{467C472B-F399-46AE-B017-5DC56BBEA7D7}" srcOrd="0" destOrd="0" presId="urn:microsoft.com/office/officeart/2008/layout/VerticalCurvedList"/>
    <dgm:cxn modelId="{E1F843E9-2E61-46A7-BB5F-97BD649B4491}" type="presParOf" srcId="{5A99791D-9E28-4B3D-8ACD-8F48A5C6199A}" destId="{DD97E049-4A6C-47F8-8707-C5FFDBF743ED}" srcOrd="3" destOrd="0" presId="urn:microsoft.com/office/officeart/2008/layout/VerticalCurvedList"/>
    <dgm:cxn modelId="{79AD547A-3D97-41E8-B3EE-6755FF52AE52}" type="presParOf" srcId="{5A99791D-9E28-4B3D-8ACD-8F48A5C6199A}" destId="{7DBD23B7-51C8-4591-8906-0B740EFCF017}" srcOrd="4" destOrd="0" presId="urn:microsoft.com/office/officeart/2008/layout/VerticalCurvedList"/>
    <dgm:cxn modelId="{915D1350-5A55-450F-BE4E-7496E275C539}" type="presParOf" srcId="{7DBD23B7-51C8-4591-8906-0B740EFCF017}" destId="{9D6C96D5-59F1-4074-AA4E-276172A59D56}" srcOrd="0" destOrd="0" presId="urn:microsoft.com/office/officeart/2008/layout/VerticalCurvedList"/>
    <dgm:cxn modelId="{6797CE2C-24FF-4461-9DCE-C36946064F43}" type="presParOf" srcId="{5A99791D-9E28-4B3D-8ACD-8F48A5C6199A}" destId="{A0E9B536-5134-4AC7-990D-17E1F41843BA}" srcOrd="5" destOrd="0" presId="urn:microsoft.com/office/officeart/2008/layout/VerticalCurvedList"/>
    <dgm:cxn modelId="{6427F8D9-AF07-40ED-8812-6E6649AE6B38}" type="presParOf" srcId="{5A99791D-9E28-4B3D-8ACD-8F48A5C6199A}" destId="{E6CA5371-E765-4FE6-A6BE-7ECD1C15C765}" srcOrd="6" destOrd="0" presId="urn:microsoft.com/office/officeart/2008/layout/VerticalCurvedList"/>
    <dgm:cxn modelId="{137E1F7A-609B-4462-9B6B-90E425D50553}" type="presParOf" srcId="{E6CA5371-E765-4FE6-A6BE-7ECD1C15C765}" destId="{BB02C15B-25BD-4CA5-8B62-85830BA892A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36B4-5DBD-4D69-9E07-2ACE1B02C7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5A2E02A-7769-4E94-8561-8178449CF35B}">
      <dgm:prSet phldrT="[Text]" custT="1"/>
      <dgm:spPr>
        <a:solidFill>
          <a:srgbClr val="99FF66"/>
        </a:solidFill>
      </dgm:spPr>
      <dgm:t>
        <a:bodyPr/>
        <a:lstStyle/>
        <a:p>
          <a:pPr algn="just"/>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Vùng</a:t>
          </a:r>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tiếp</a:t>
          </a:r>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giáp</a:t>
          </a:r>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lãnh</a:t>
          </a:r>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hải</a:t>
          </a:r>
          <a:r>
            <a:rPr lang="en-US" sz="1600" b="1"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là</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vùng</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biển</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tiếp</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liền</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và</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nằm</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ngoài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lãnh</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hải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Việt</a:t>
          </a:r>
          <a:r>
            <a:rPr lang="en-US" sz="1600" b="0" dirty="0" smtClean="0">
              <a:solidFill>
                <a:schemeClr val="tx1"/>
              </a:solidFill>
              <a:effectLst/>
              <a:latin typeface="Cambria" pitchFamily="18" charset="0"/>
              <a:ea typeface="Cambria" pitchFamily="18" charset="0"/>
              <a:cs typeface="Times New Roman"/>
            </a:rPr>
            <a:t> Nam, </a:t>
          </a:r>
          <a:r>
            <a:rPr lang="en-US" sz="1600" b="0" dirty="0" err="1" smtClean="0">
              <a:solidFill>
                <a:schemeClr val="tx1"/>
              </a:solidFill>
              <a:effectLst/>
              <a:latin typeface="Cambria" pitchFamily="18" charset="0"/>
              <a:ea typeface="Cambria" pitchFamily="18" charset="0"/>
              <a:cs typeface="Times New Roman"/>
            </a:rPr>
            <a:t>có</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chiều</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rộng</a:t>
          </a:r>
          <a:r>
            <a:rPr lang="en-US" sz="1600" b="0" dirty="0" smtClean="0">
              <a:solidFill>
                <a:schemeClr val="tx1"/>
              </a:solidFill>
              <a:effectLst/>
              <a:latin typeface="Cambria" pitchFamily="18" charset="0"/>
              <a:ea typeface="Cambria" pitchFamily="18" charset="0"/>
              <a:cs typeface="Times New Roman"/>
            </a:rPr>
            <a:t> 12 </a:t>
          </a:r>
          <a:r>
            <a:rPr lang="en-US" sz="1600" b="0" dirty="0" err="1" smtClean="0">
              <a:solidFill>
                <a:schemeClr val="tx1"/>
              </a:solidFill>
              <a:effectLst/>
              <a:latin typeface="Cambria" pitchFamily="18" charset="0"/>
              <a:ea typeface="Cambria" pitchFamily="18" charset="0"/>
              <a:cs typeface="Times New Roman"/>
            </a:rPr>
            <a:t>hải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lí</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tính</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từ</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ranh</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giới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ngoài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của</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lãnh</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hải</a:t>
          </a:r>
          <a:r>
            <a:rPr lang="en-US" sz="1600" b="0" dirty="0" smtClean="0">
              <a:solidFill>
                <a:schemeClr val="tx1"/>
              </a:solidFill>
              <a:effectLst/>
              <a:latin typeface="Cambria" pitchFamily="18" charset="0"/>
              <a:ea typeface="Cambria" pitchFamily="18" charset="0"/>
              <a:cs typeface="Times New Roman"/>
            </a:rPr>
            <a:t>.</a:t>
          </a:r>
        </a:p>
        <a:p>
          <a:pPr algn="just"/>
          <a:r>
            <a:rPr lang="vi-VN" sz="1600" b="1" dirty="0" smtClean="0">
              <a:solidFill>
                <a:schemeClr val="tx1"/>
              </a:solidFill>
              <a:effectLst/>
              <a:latin typeface="Cambria" pitchFamily="18" charset="0"/>
              <a:ea typeface="Cambria" pitchFamily="18" charset="0"/>
              <a:cs typeface="Times New Roman"/>
            </a:rPr>
            <a:t>- Vùng đặc quyền kinh tế </a:t>
          </a:r>
          <a:r>
            <a:rPr lang="vi-VN" sz="1600" b="0" dirty="0" smtClean="0">
              <a:solidFill>
                <a:schemeClr val="tx1"/>
              </a:solidFill>
              <a:effectLst/>
              <a:latin typeface="Cambria" pitchFamily="18" charset="0"/>
              <a:ea typeface="Cambria" pitchFamily="18" charset="0"/>
              <a:cs typeface="Times New Roman"/>
            </a:rPr>
            <a:t>là vùng biển tiếp liền và nằm ngoài lãnh hải Việt Nam, hợp với lãnh hải thành một vùng biển có chiều rộng 200 hải lí tính từ đường cơ sở.</a:t>
          </a:r>
          <a:endParaRPr lang="en-US" sz="1600" b="0" dirty="0" smtClean="0">
            <a:solidFill>
              <a:schemeClr val="tx1"/>
            </a:solidFill>
            <a:effectLst/>
            <a:latin typeface="Cambria" pitchFamily="18" charset="0"/>
            <a:ea typeface="Cambria" pitchFamily="18" charset="0"/>
            <a:cs typeface="Times New Roman"/>
          </a:endParaRPr>
        </a:p>
      </dgm:t>
    </dgm:pt>
    <dgm:pt modelId="{985296F4-4FB3-49BD-BAEA-280CEAC6AFAC}" type="parTrans" cxnId="{D274CE2A-ED47-4CFE-981A-670E14BBB397}">
      <dgm:prSet/>
      <dgm:spPr/>
      <dgm:t>
        <a:bodyPr/>
        <a:lstStyle/>
        <a:p>
          <a:endParaRPr lang="en-US"/>
        </a:p>
      </dgm:t>
    </dgm:pt>
    <dgm:pt modelId="{9DA92A08-ED37-48A9-A0DD-F521D2142CD2}" type="sibTrans" cxnId="{D274CE2A-ED47-4CFE-981A-670E14BBB397}">
      <dgm:prSet/>
      <dgm:spPr/>
      <dgm:t>
        <a:bodyPr/>
        <a:lstStyle/>
        <a:p>
          <a:endParaRPr lang="en-US"/>
        </a:p>
      </dgm:t>
    </dgm:pt>
    <dgm:pt modelId="{2EA4557B-2359-4BA8-9F14-A6ECB8DAC4AB}">
      <dgm:prSet phldrT="[Text]" custT="1"/>
      <dgm:spPr>
        <a:solidFill>
          <a:srgbClr val="BCFCD4"/>
        </a:solidFill>
      </dgm:spPr>
      <dgm:t>
        <a:bodyPr/>
        <a:lstStyle/>
        <a:p>
          <a:pPr algn="just"/>
          <a:r>
            <a:rPr lang="vi-VN" sz="1600" b="1" dirty="0" smtClean="0">
              <a:solidFill>
                <a:schemeClr val="tx1"/>
              </a:solidFill>
              <a:effectLst/>
              <a:latin typeface="Cambria" pitchFamily="18" charset="0"/>
              <a:ea typeface="Cambria" pitchFamily="18" charset="0"/>
              <a:cs typeface="Times New Roman"/>
            </a:rPr>
            <a:t>Thềm lục địa Việt Nam </a:t>
          </a:r>
          <a:r>
            <a:rPr lang="vi-VN" sz="1600" b="0" dirty="0" smtClean="0">
              <a:solidFill>
                <a:schemeClr val="tx1"/>
              </a:solidFill>
              <a:effectLst/>
              <a:latin typeface="Cambria" pitchFamily="18" charset="0"/>
              <a:ea typeface="Cambria" pitchFamily="18" charset="0"/>
              <a:cs typeface="Times New Roman"/>
            </a:rPr>
            <a:t>là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endParaRPr lang="en-US" sz="1600" b="0" dirty="0" smtClean="0">
            <a:solidFill>
              <a:schemeClr val="tx1"/>
            </a:solidFill>
            <a:effectLst/>
            <a:latin typeface="Cambria" pitchFamily="18" charset="0"/>
            <a:ea typeface="Cambria" pitchFamily="18" charset="0"/>
            <a:cs typeface="Times New Roman"/>
          </a:endParaRPr>
        </a:p>
      </dgm:t>
    </dgm:pt>
    <dgm:pt modelId="{46821B45-B9F5-4FAF-834F-499C8AE36BA2}" type="parTrans" cxnId="{E5E1F8D5-384F-4738-91BA-6CDDED360257}">
      <dgm:prSet/>
      <dgm:spPr/>
      <dgm:t>
        <a:bodyPr/>
        <a:lstStyle/>
        <a:p>
          <a:endParaRPr lang="en-US"/>
        </a:p>
      </dgm:t>
    </dgm:pt>
    <dgm:pt modelId="{29859120-04AA-48A6-ACAA-ED37A6A9AC18}" type="sibTrans" cxnId="{E5E1F8D5-384F-4738-91BA-6CDDED360257}">
      <dgm:prSet/>
      <dgm:spPr/>
      <dgm:t>
        <a:bodyPr/>
        <a:lstStyle/>
        <a:p>
          <a:endParaRPr lang="en-US"/>
        </a:p>
      </dgm:t>
    </dgm:pt>
    <dgm:pt modelId="{9B38993F-91D9-4E45-89FE-E7C2053BB052}">
      <dgm:prSet phldrT="[Text]" custT="1"/>
      <dgm:spPr>
        <a:solidFill>
          <a:srgbClr val="FFCCFF"/>
        </a:solidFill>
      </dgm:spPr>
      <dgm:t>
        <a:bodyPr/>
        <a:lstStyle/>
        <a:p>
          <a:pPr algn="just"/>
          <a:r>
            <a:rPr lang="vi-VN" sz="1600" dirty="0" smtClean="0">
              <a:solidFill>
                <a:schemeClr val="tx1"/>
              </a:solidFill>
              <a:latin typeface="Cambria" pitchFamily="18" charset="0"/>
              <a:ea typeface="Cambria" pitchFamily="18" charset="0"/>
            </a:rPr>
            <a:t>- Trường hợp mép ngoài của rìa lục địa này cách đường cơ sở chưa đủ 200 hải lí: thì thềm lục địa nơi đó được kéo dài đến 200 hải lí tính từ đường cơ sở.</a:t>
          </a:r>
          <a:endParaRPr lang="en-US" sz="1600" dirty="0" smtClean="0">
            <a:solidFill>
              <a:schemeClr val="tx1"/>
            </a:solidFill>
            <a:latin typeface="Cambria" pitchFamily="18" charset="0"/>
            <a:ea typeface="Cambria" pitchFamily="18" charset="0"/>
          </a:endParaRPr>
        </a:p>
        <a:p>
          <a:pPr algn="just"/>
          <a:r>
            <a:rPr lang="vi-VN" sz="1600" dirty="0" smtClean="0">
              <a:solidFill>
                <a:schemeClr val="tx1"/>
              </a:solidFill>
              <a:latin typeface="Cambria" pitchFamily="18" charset="0"/>
              <a:ea typeface="Cambria" pitchFamily="18" charset="0"/>
            </a:rPr>
            <a:t>- Trường hợp mép ngoài của rìa lục địa này vượt quá 200 hải lí tính từ đường cơ sở: thì thềm lục địa nơi đó được kéo dài không quá 350 hải lí tính từ đường cơ sở hoặc không quá 100 hải lí tính từ đường đẳng sâu 2500m.</a:t>
          </a:r>
          <a:endParaRPr lang="en-US" sz="1600" dirty="0" smtClean="0">
            <a:solidFill>
              <a:schemeClr val="tx1"/>
            </a:solidFill>
            <a:latin typeface="Cambria" pitchFamily="18" charset="0"/>
            <a:ea typeface="Cambria" pitchFamily="18" charset="0"/>
          </a:endParaRPr>
        </a:p>
      </dgm:t>
    </dgm:pt>
    <dgm:pt modelId="{09D1B164-619A-4073-BC5B-FCA5E09B6EF1}" type="parTrans" cxnId="{E47014BD-B35F-4A75-8D3A-E36CBE71105B}">
      <dgm:prSet/>
      <dgm:spPr/>
      <dgm:t>
        <a:bodyPr/>
        <a:lstStyle/>
        <a:p>
          <a:endParaRPr lang="en-US"/>
        </a:p>
      </dgm:t>
    </dgm:pt>
    <dgm:pt modelId="{D53B4CC3-4CE5-4F91-919B-A6C770DA696A}" type="sibTrans" cxnId="{E47014BD-B35F-4A75-8D3A-E36CBE71105B}">
      <dgm:prSet/>
      <dgm:spPr/>
      <dgm:t>
        <a:bodyPr/>
        <a:lstStyle/>
        <a:p>
          <a:endParaRPr lang="en-US"/>
        </a:p>
      </dgm:t>
    </dgm:pt>
    <dgm:pt modelId="{287E208B-7CBA-48D9-A845-7C3BA9246006}" type="pres">
      <dgm:prSet presAssocID="{A55E36B4-5DBD-4D69-9E07-2ACE1B02C75C}" presName="Name0" presStyleCnt="0">
        <dgm:presLayoutVars>
          <dgm:chMax val="7"/>
          <dgm:chPref val="7"/>
          <dgm:dir/>
        </dgm:presLayoutVars>
      </dgm:prSet>
      <dgm:spPr/>
      <dgm:t>
        <a:bodyPr/>
        <a:lstStyle/>
        <a:p>
          <a:endParaRPr lang="en-US"/>
        </a:p>
      </dgm:t>
    </dgm:pt>
    <dgm:pt modelId="{5A99791D-9E28-4B3D-8ACD-8F48A5C6199A}" type="pres">
      <dgm:prSet presAssocID="{A55E36B4-5DBD-4D69-9E07-2ACE1B02C75C}" presName="Name1" presStyleCnt="0"/>
      <dgm:spPr/>
    </dgm:pt>
    <dgm:pt modelId="{9839DEA4-81CC-40F3-A882-992AC1AF75D3}" type="pres">
      <dgm:prSet presAssocID="{A55E36B4-5DBD-4D69-9E07-2ACE1B02C75C}" presName="cycle" presStyleCnt="0"/>
      <dgm:spPr/>
    </dgm:pt>
    <dgm:pt modelId="{28F6DBF1-E187-4C38-B1F1-C875CC0EEA2D}" type="pres">
      <dgm:prSet presAssocID="{A55E36B4-5DBD-4D69-9E07-2ACE1B02C75C}" presName="srcNode" presStyleLbl="node1" presStyleIdx="0" presStyleCnt="3"/>
      <dgm:spPr/>
    </dgm:pt>
    <dgm:pt modelId="{C7497E28-FAE4-42DA-8D9D-5B4659273D7A}" type="pres">
      <dgm:prSet presAssocID="{A55E36B4-5DBD-4D69-9E07-2ACE1B02C75C}" presName="conn" presStyleLbl="parChTrans1D2" presStyleIdx="0" presStyleCnt="1"/>
      <dgm:spPr/>
      <dgm:t>
        <a:bodyPr/>
        <a:lstStyle/>
        <a:p>
          <a:endParaRPr lang="en-US"/>
        </a:p>
      </dgm:t>
    </dgm:pt>
    <dgm:pt modelId="{175AA276-58F2-4DD9-80FC-A508711E986D}" type="pres">
      <dgm:prSet presAssocID="{A55E36B4-5DBD-4D69-9E07-2ACE1B02C75C}" presName="extraNode" presStyleLbl="node1" presStyleIdx="0" presStyleCnt="3"/>
      <dgm:spPr/>
    </dgm:pt>
    <dgm:pt modelId="{99D1BCB1-BBEC-4020-AF46-9B84DFEEEB12}" type="pres">
      <dgm:prSet presAssocID="{A55E36B4-5DBD-4D69-9E07-2ACE1B02C75C}" presName="dstNode" presStyleLbl="node1" presStyleIdx="0" presStyleCnt="3"/>
      <dgm:spPr/>
    </dgm:pt>
    <dgm:pt modelId="{534504B8-3AD3-4D7F-BA10-772C4BC9F4DA}" type="pres">
      <dgm:prSet presAssocID="{75A2E02A-7769-4E94-8561-8178449CF35B}" presName="text_1" presStyleLbl="node1" presStyleIdx="0" presStyleCnt="3" custScaleY="125943">
        <dgm:presLayoutVars>
          <dgm:bulletEnabled val="1"/>
        </dgm:presLayoutVars>
      </dgm:prSet>
      <dgm:spPr/>
      <dgm:t>
        <a:bodyPr/>
        <a:lstStyle/>
        <a:p>
          <a:endParaRPr lang="en-US"/>
        </a:p>
      </dgm:t>
    </dgm:pt>
    <dgm:pt modelId="{449D8CCB-25E3-4F77-9AA7-F013F49094ED}" type="pres">
      <dgm:prSet presAssocID="{75A2E02A-7769-4E94-8561-8178449CF35B}" presName="accent_1" presStyleCnt="0"/>
      <dgm:spPr/>
    </dgm:pt>
    <dgm:pt modelId="{467C472B-F399-46AE-B017-5DC56BBEA7D7}" type="pres">
      <dgm:prSet presAssocID="{75A2E02A-7769-4E94-8561-8178449CF35B}"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DD97E049-4A6C-47F8-8707-C5FFDBF743ED}" type="pres">
      <dgm:prSet presAssocID="{2EA4557B-2359-4BA8-9F14-A6ECB8DAC4AB}" presName="text_2" presStyleLbl="node1" presStyleIdx="1" presStyleCnt="3" custScaleY="92230" custLinFactNeighborX="-386" custLinFactNeighborY="-6391">
        <dgm:presLayoutVars>
          <dgm:bulletEnabled val="1"/>
        </dgm:presLayoutVars>
      </dgm:prSet>
      <dgm:spPr/>
      <dgm:t>
        <a:bodyPr/>
        <a:lstStyle/>
        <a:p>
          <a:endParaRPr lang="en-US"/>
        </a:p>
      </dgm:t>
    </dgm:pt>
    <dgm:pt modelId="{7DBD23B7-51C8-4591-8906-0B740EFCF017}" type="pres">
      <dgm:prSet presAssocID="{2EA4557B-2359-4BA8-9F14-A6ECB8DAC4AB}" presName="accent_2" presStyleCnt="0"/>
      <dgm:spPr/>
    </dgm:pt>
    <dgm:pt modelId="{9D6C96D5-59F1-4074-AA4E-276172A59D56}" type="pres">
      <dgm:prSet presAssocID="{2EA4557B-2359-4BA8-9F14-A6ECB8DAC4AB}"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0E9B536-5134-4AC7-990D-17E1F41843BA}" type="pres">
      <dgm:prSet presAssocID="{9B38993F-91D9-4E45-89FE-E7C2053BB052}" presName="text_3" presStyleLbl="node1" presStyleIdx="2" presStyleCnt="3" custScaleY="156448">
        <dgm:presLayoutVars>
          <dgm:bulletEnabled val="1"/>
        </dgm:presLayoutVars>
      </dgm:prSet>
      <dgm:spPr/>
      <dgm:t>
        <a:bodyPr/>
        <a:lstStyle/>
        <a:p>
          <a:endParaRPr lang="en-US"/>
        </a:p>
      </dgm:t>
    </dgm:pt>
    <dgm:pt modelId="{E6CA5371-E765-4FE6-A6BE-7ECD1C15C765}" type="pres">
      <dgm:prSet presAssocID="{9B38993F-91D9-4E45-89FE-E7C2053BB052}" presName="accent_3" presStyleCnt="0"/>
      <dgm:spPr/>
    </dgm:pt>
    <dgm:pt modelId="{BB02C15B-25BD-4CA5-8B62-85830BA892A9}" type="pres">
      <dgm:prSet presAssocID="{9B38993F-91D9-4E45-89FE-E7C2053BB052}"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FA6DA07E-F3EE-46CF-8518-59DFCAA3D9FF}" type="presOf" srcId="{9B38993F-91D9-4E45-89FE-E7C2053BB052}" destId="{A0E9B536-5134-4AC7-990D-17E1F41843BA}" srcOrd="0" destOrd="0" presId="urn:microsoft.com/office/officeart/2008/layout/VerticalCurvedList"/>
    <dgm:cxn modelId="{D274CE2A-ED47-4CFE-981A-670E14BBB397}" srcId="{A55E36B4-5DBD-4D69-9E07-2ACE1B02C75C}" destId="{75A2E02A-7769-4E94-8561-8178449CF35B}" srcOrd="0" destOrd="0" parTransId="{985296F4-4FB3-49BD-BAEA-280CEAC6AFAC}" sibTransId="{9DA92A08-ED37-48A9-A0DD-F521D2142CD2}"/>
    <dgm:cxn modelId="{C4AD510F-086F-47E4-B0F5-41618A5BC95E}" type="presOf" srcId="{75A2E02A-7769-4E94-8561-8178449CF35B}" destId="{534504B8-3AD3-4D7F-BA10-772C4BC9F4DA}" srcOrd="0" destOrd="0" presId="urn:microsoft.com/office/officeart/2008/layout/VerticalCurvedList"/>
    <dgm:cxn modelId="{3854C402-67DC-497C-AAC2-1EBAEE67A3FC}" type="presOf" srcId="{A55E36B4-5DBD-4D69-9E07-2ACE1B02C75C}" destId="{287E208B-7CBA-48D9-A845-7C3BA9246006}" srcOrd="0" destOrd="0" presId="urn:microsoft.com/office/officeart/2008/layout/VerticalCurvedList"/>
    <dgm:cxn modelId="{E47014BD-B35F-4A75-8D3A-E36CBE71105B}" srcId="{A55E36B4-5DBD-4D69-9E07-2ACE1B02C75C}" destId="{9B38993F-91D9-4E45-89FE-E7C2053BB052}" srcOrd="2" destOrd="0" parTransId="{09D1B164-619A-4073-BC5B-FCA5E09B6EF1}" sibTransId="{D53B4CC3-4CE5-4F91-919B-A6C770DA696A}"/>
    <dgm:cxn modelId="{B9C5E535-C290-4271-8D50-19C6D509D9E1}" type="presOf" srcId="{2EA4557B-2359-4BA8-9F14-A6ECB8DAC4AB}" destId="{DD97E049-4A6C-47F8-8707-C5FFDBF743ED}" srcOrd="0" destOrd="0" presId="urn:microsoft.com/office/officeart/2008/layout/VerticalCurvedList"/>
    <dgm:cxn modelId="{295A6F00-91FE-4B51-9398-B75E42046630}" type="presOf" srcId="{9DA92A08-ED37-48A9-A0DD-F521D2142CD2}" destId="{C7497E28-FAE4-42DA-8D9D-5B4659273D7A}" srcOrd="0" destOrd="0" presId="urn:microsoft.com/office/officeart/2008/layout/VerticalCurvedList"/>
    <dgm:cxn modelId="{E5E1F8D5-384F-4738-91BA-6CDDED360257}" srcId="{A55E36B4-5DBD-4D69-9E07-2ACE1B02C75C}" destId="{2EA4557B-2359-4BA8-9F14-A6ECB8DAC4AB}" srcOrd="1" destOrd="0" parTransId="{46821B45-B9F5-4FAF-834F-499C8AE36BA2}" sibTransId="{29859120-04AA-48A6-ACAA-ED37A6A9AC18}"/>
    <dgm:cxn modelId="{926F563A-BF35-4926-BE33-4F933C93B4AE}" type="presParOf" srcId="{287E208B-7CBA-48D9-A845-7C3BA9246006}" destId="{5A99791D-9E28-4B3D-8ACD-8F48A5C6199A}" srcOrd="0" destOrd="0" presId="urn:microsoft.com/office/officeart/2008/layout/VerticalCurvedList"/>
    <dgm:cxn modelId="{471C738C-83C0-4613-9EB3-9618F0AE11A2}" type="presParOf" srcId="{5A99791D-9E28-4B3D-8ACD-8F48A5C6199A}" destId="{9839DEA4-81CC-40F3-A882-992AC1AF75D3}" srcOrd="0" destOrd="0" presId="urn:microsoft.com/office/officeart/2008/layout/VerticalCurvedList"/>
    <dgm:cxn modelId="{F7DC024F-45A1-475A-92E2-1EB60EFFCAB5}" type="presParOf" srcId="{9839DEA4-81CC-40F3-A882-992AC1AF75D3}" destId="{28F6DBF1-E187-4C38-B1F1-C875CC0EEA2D}" srcOrd="0" destOrd="0" presId="urn:microsoft.com/office/officeart/2008/layout/VerticalCurvedList"/>
    <dgm:cxn modelId="{0DE3078B-F805-4F98-989C-410E517E2587}" type="presParOf" srcId="{9839DEA4-81CC-40F3-A882-992AC1AF75D3}" destId="{C7497E28-FAE4-42DA-8D9D-5B4659273D7A}" srcOrd="1" destOrd="0" presId="urn:microsoft.com/office/officeart/2008/layout/VerticalCurvedList"/>
    <dgm:cxn modelId="{C9E321E1-20E3-4033-A3FC-928DF0175191}" type="presParOf" srcId="{9839DEA4-81CC-40F3-A882-992AC1AF75D3}" destId="{175AA276-58F2-4DD9-80FC-A508711E986D}" srcOrd="2" destOrd="0" presId="urn:microsoft.com/office/officeart/2008/layout/VerticalCurvedList"/>
    <dgm:cxn modelId="{58D2F1C5-563B-4F11-9065-D4D1795FA47A}" type="presParOf" srcId="{9839DEA4-81CC-40F3-A882-992AC1AF75D3}" destId="{99D1BCB1-BBEC-4020-AF46-9B84DFEEEB12}" srcOrd="3" destOrd="0" presId="urn:microsoft.com/office/officeart/2008/layout/VerticalCurvedList"/>
    <dgm:cxn modelId="{FBC41EA0-5D20-478B-BDA0-BE62F1E6F22C}" type="presParOf" srcId="{5A99791D-9E28-4B3D-8ACD-8F48A5C6199A}" destId="{534504B8-3AD3-4D7F-BA10-772C4BC9F4DA}" srcOrd="1" destOrd="0" presId="urn:microsoft.com/office/officeart/2008/layout/VerticalCurvedList"/>
    <dgm:cxn modelId="{5F4E746A-6128-40DA-A2B8-CBA2B0806B46}" type="presParOf" srcId="{5A99791D-9E28-4B3D-8ACD-8F48A5C6199A}" destId="{449D8CCB-25E3-4F77-9AA7-F013F49094ED}" srcOrd="2" destOrd="0" presId="urn:microsoft.com/office/officeart/2008/layout/VerticalCurvedList"/>
    <dgm:cxn modelId="{DA7D8C73-9AEF-4692-B478-ABF416F7F8A0}" type="presParOf" srcId="{449D8CCB-25E3-4F77-9AA7-F013F49094ED}" destId="{467C472B-F399-46AE-B017-5DC56BBEA7D7}" srcOrd="0" destOrd="0" presId="urn:microsoft.com/office/officeart/2008/layout/VerticalCurvedList"/>
    <dgm:cxn modelId="{384C9D26-148A-4F7D-8803-84762AE90DBD}" type="presParOf" srcId="{5A99791D-9E28-4B3D-8ACD-8F48A5C6199A}" destId="{DD97E049-4A6C-47F8-8707-C5FFDBF743ED}" srcOrd="3" destOrd="0" presId="urn:microsoft.com/office/officeart/2008/layout/VerticalCurvedList"/>
    <dgm:cxn modelId="{82FA2CE8-9E12-4AFE-B0C2-7DFD7A65C79E}" type="presParOf" srcId="{5A99791D-9E28-4B3D-8ACD-8F48A5C6199A}" destId="{7DBD23B7-51C8-4591-8906-0B740EFCF017}" srcOrd="4" destOrd="0" presId="urn:microsoft.com/office/officeart/2008/layout/VerticalCurvedList"/>
    <dgm:cxn modelId="{66E3F746-D41A-4651-9C94-A46FA37D81A0}" type="presParOf" srcId="{7DBD23B7-51C8-4591-8906-0B740EFCF017}" destId="{9D6C96D5-59F1-4074-AA4E-276172A59D56}" srcOrd="0" destOrd="0" presId="urn:microsoft.com/office/officeart/2008/layout/VerticalCurvedList"/>
    <dgm:cxn modelId="{1EF1FB0C-80EB-40F7-ACBE-771D460A6E86}" type="presParOf" srcId="{5A99791D-9E28-4B3D-8ACD-8F48A5C6199A}" destId="{A0E9B536-5134-4AC7-990D-17E1F41843BA}" srcOrd="5" destOrd="0" presId="urn:microsoft.com/office/officeart/2008/layout/VerticalCurvedList"/>
    <dgm:cxn modelId="{3074F098-1480-4FCA-95C5-33C42826D14D}" type="presParOf" srcId="{5A99791D-9E28-4B3D-8ACD-8F48A5C6199A}" destId="{E6CA5371-E765-4FE6-A6BE-7ECD1C15C765}" srcOrd="6" destOrd="0" presId="urn:microsoft.com/office/officeart/2008/layout/VerticalCurvedList"/>
    <dgm:cxn modelId="{3ECC5032-0EBF-435A-B63D-F2C8AA0AED2F}" type="presParOf" srcId="{E6CA5371-E765-4FE6-A6BE-7ECD1C15C765}" destId="{BB02C15B-25BD-4CA5-8B62-85830BA892A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97E28-FAE4-42DA-8D9D-5B4659273D7A}">
      <dsp:nvSpPr>
        <dsp:cNvPr id="0" name=""/>
        <dsp:cNvSpPr/>
      </dsp:nvSpPr>
      <dsp:spPr>
        <a:xfrm>
          <a:off x="-6237467" y="-954511"/>
          <a:ext cx="7427116" cy="7427116"/>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504B8-3AD3-4D7F-BA10-772C4BC9F4DA}">
      <dsp:nvSpPr>
        <dsp:cNvPr id="0" name=""/>
        <dsp:cNvSpPr/>
      </dsp:nvSpPr>
      <dsp:spPr>
        <a:xfrm>
          <a:off x="765911" y="731781"/>
          <a:ext cx="7158940" cy="743673"/>
        </a:xfrm>
        <a:prstGeom prst="rect">
          <a:avLst/>
        </a:prstGeom>
        <a:solidFill>
          <a:srgbClr val="99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5720" rIns="45720" bIns="45720" numCol="1" spcCol="1270" anchor="ctr" anchorCtr="0">
          <a:noAutofit/>
        </a:bodyPr>
        <a:lstStyle/>
        <a:p>
          <a:pPr lvl="0" algn="just" defTabSz="800100">
            <a:lnSpc>
              <a:spcPct val="90000"/>
            </a:lnSpc>
            <a:spcBef>
              <a:spcPct val="0"/>
            </a:spcBef>
            <a:spcAft>
              <a:spcPct val="35000"/>
            </a:spcAft>
          </a:pPr>
          <a:r>
            <a:rPr lang="vi-VN" sz="1800" b="0" kern="1200" dirty="0" smtClean="0">
              <a:solidFill>
                <a:schemeClr val="tx1"/>
              </a:solidFill>
              <a:effectLst/>
              <a:latin typeface="Cambria" pitchFamily="18" charset="0"/>
              <a:ea typeface="Cambria" pitchFamily="18" charset="0"/>
              <a:cs typeface="Times New Roman"/>
            </a:rPr>
            <a:t>Vùng biển nước ta bao gồm nội thủy, lãnh hải, vùng tiếp giáp lãnh hải, vùng đặc quyền kinh tế và thềm lục địa.</a:t>
          </a:r>
          <a:endParaRPr lang="en-US" sz="1800" b="0" kern="1200" dirty="0" smtClean="0">
            <a:solidFill>
              <a:schemeClr val="tx1"/>
            </a:solidFill>
            <a:effectLst/>
            <a:latin typeface="Cambria" pitchFamily="18" charset="0"/>
            <a:ea typeface="Cambria" pitchFamily="18" charset="0"/>
            <a:cs typeface="Times New Roman"/>
          </a:endParaRPr>
        </a:p>
      </dsp:txBody>
      <dsp:txXfrm>
        <a:off x="765911" y="731781"/>
        <a:ext cx="7158940" cy="743673"/>
      </dsp:txXfrm>
    </dsp:sp>
    <dsp:sp modelId="{467C472B-F399-46AE-B017-5DC56BBEA7D7}">
      <dsp:nvSpPr>
        <dsp:cNvPr id="0" name=""/>
        <dsp:cNvSpPr/>
      </dsp:nvSpPr>
      <dsp:spPr>
        <a:xfrm>
          <a:off x="76149" y="413856"/>
          <a:ext cx="1379523" cy="137952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7E049-4A6C-47F8-8707-C5FFDBF743ED}">
      <dsp:nvSpPr>
        <dsp:cNvPr id="0" name=""/>
        <dsp:cNvSpPr/>
      </dsp:nvSpPr>
      <dsp:spPr>
        <a:xfrm>
          <a:off x="1140991" y="2179580"/>
          <a:ext cx="6757774" cy="1017867"/>
        </a:xfrm>
        <a:prstGeom prst="rect">
          <a:avLst/>
        </a:prstGeom>
        <a:solidFill>
          <a:srgbClr val="BCFC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5720" rIns="45720" bIns="45720" numCol="1" spcCol="1270" anchor="ctr" anchorCtr="0">
          <a:noAutofit/>
        </a:bodyPr>
        <a:lstStyle/>
        <a:p>
          <a:pPr lvl="0" algn="just" defTabSz="800100">
            <a:lnSpc>
              <a:spcPct val="90000"/>
            </a:lnSpc>
            <a:spcBef>
              <a:spcPct val="0"/>
            </a:spcBef>
            <a:spcAft>
              <a:spcPct val="35000"/>
            </a:spcAft>
          </a:pPr>
          <a:r>
            <a:rPr lang="vi-VN" sz="1800" b="0" kern="1200" dirty="0" smtClean="0">
              <a:solidFill>
                <a:schemeClr val="tx1"/>
              </a:solidFill>
              <a:effectLst/>
              <a:latin typeface="Cambria" pitchFamily="18" charset="0"/>
              <a:ea typeface="Cambria" pitchFamily="18" charset="0"/>
              <a:cs typeface="Times New Roman"/>
            </a:rPr>
            <a:t>Căn cứ theo Pháp luật VN, điều ước quốc tế về biên giới lãnh thổ mà nước ta là thành viên và Công ước của Liên hợp quốc về Luật biển năm 1982.</a:t>
          </a:r>
          <a:endParaRPr lang="en-US" sz="1800" b="0" kern="1200" dirty="0" smtClean="0">
            <a:solidFill>
              <a:schemeClr val="tx1"/>
            </a:solidFill>
            <a:effectLst/>
            <a:latin typeface="Cambria" pitchFamily="18" charset="0"/>
            <a:ea typeface="Cambria" pitchFamily="18" charset="0"/>
            <a:cs typeface="Times New Roman"/>
          </a:endParaRPr>
        </a:p>
      </dsp:txBody>
      <dsp:txXfrm>
        <a:off x="1140991" y="2179580"/>
        <a:ext cx="6757774" cy="1017867"/>
      </dsp:txXfrm>
    </dsp:sp>
    <dsp:sp modelId="{9D6C96D5-59F1-4074-AA4E-276172A59D56}">
      <dsp:nvSpPr>
        <dsp:cNvPr id="0" name=""/>
        <dsp:cNvSpPr/>
      </dsp:nvSpPr>
      <dsp:spPr>
        <a:xfrm>
          <a:off x="477315" y="2069284"/>
          <a:ext cx="1379523" cy="1379523"/>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9B536-5134-4AC7-990D-17E1F41843BA}">
      <dsp:nvSpPr>
        <dsp:cNvPr id="0" name=""/>
        <dsp:cNvSpPr/>
      </dsp:nvSpPr>
      <dsp:spPr>
        <a:xfrm>
          <a:off x="765911" y="3627384"/>
          <a:ext cx="7158940" cy="1574179"/>
        </a:xfrm>
        <a:prstGeom prst="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5720" rIns="45720" bIns="45720" numCol="1" spcCol="1270" anchor="ctr" anchorCtr="0">
          <a:noAutofit/>
        </a:bodyPr>
        <a:lstStyle/>
        <a:p>
          <a:pPr lvl="0" algn="just" defTabSz="800100">
            <a:lnSpc>
              <a:spcPct val="90000"/>
            </a:lnSpc>
            <a:spcBef>
              <a:spcPct val="0"/>
            </a:spcBef>
            <a:spcAft>
              <a:spcPct val="35000"/>
            </a:spcAft>
          </a:pPr>
          <a:r>
            <a:rPr lang="vi-VN" sz="1800" b="1" kern="1200" dirty="0" smtClean="0">
              <a:solidFill>
                <a:schemeClr val="tx1"/>
              </a:solidFill>
              <a:latin typeface="Cambria" pitchFamily="18" charset="0"/>
              <a:ea typeface="Cambria" pitchFamily="18" charset="0"/>
            </a:rPr>
            <a:t>- Nội thuỷ </a:t>
          </a:r>
          <a:r>
            <a:rPr lang="vi-VN" sz="1800" kern="1200" dirty="0" smtClean="0">
              <a:solidFill>
                <a:schemeClr val="tx1"/>
              </a:solidFill>
              <a:latin typeface="Cambria" pitchFamily="18" charset="0"/>
              <a:ea typeface="Cambria" pitchFamily="18" charset="0"/>
            </a:rPr>
            <a:t>là vùng nước tiếp giáp với bờ biển, ở phía trong đường cơ sở và là bộ phận lãnh thổ của Việt Nam.</a:t>
          </a:r>
          <a:endParaRPr lang="en-US" sz="1800" kern="1200" dirty="0" smtClean="0">
            <a:solidFill>
              <a:schemeClr val="tx1"/>
            </a:solidFill>
            <a:latin typeface="Cambria" pitchFamily="18" charset="0"/>
            <a:ea typeface="Cambria" pitchFamily="18" charset="0"/>
          </a:endParaRPr>
        </a:p>
        <a:p>
          <a:pPr lvl="0" algn="just" defTabSz="800100">
            <a:lnSpc>
              <a:spcPct val="90000"/>
            </a:lnSpc>
            <a:spcBef>
              <a:spcPct val="0"/>
            </a:spcBef>
            <a:spcAft>
              <a:spcPct val="35000"/>
            </a:spcAft>
          </a:pPr>
          <a:r>
            <a:rPr lang="vi-VN" sz="1800" b="1" kern="1200" dirty="0" smtClean="0">
              <a:solidFill>
                <a:schemeClr val="tx1"/>
              </a:solidFill>
              <a:latin typeface="Cambria" pitchFamily="18" charset="0"/>
              <a:ea typeface="Cambria" pitchFamily="18" charset="0"/>
            </a:rPr>
            <a:t>- Lãnh hải </a:t>
          </a:r>
          <a:r>
            <a:rPr lang="vi-VN" sz="1800" kern="1200" dirty="0" smtClean="0">
              <a:solidFill>
                <a:schemeClr val="tx1"/>
              </a:solidFill>
              <a:latin typeface="Cambria" pitchFamily="18" charset="0"/>
              <a:ea typeface="Cambria" pitchFamily="18" charset="0"/>
            </a:rPr>
            <a:t>là vùng biển có chiều rộng 12 hải lí tính từ đường cơ sở ra phía biển. Ranh giới ngoài của lãnh hải là biên giới quốc gia trên biển của Việt Nam.</a:t>
          </a:r>
          <a:endParaRPr lang="en-US" sz="1800" kern="1200" dirty="0" smtClean="0">
            <a:solidFill>
              <a:schemeClr val="tx1"/>
            </a:solidFill>
            <a:latin typeface="Cambria" pitchFamily="18" charset="0"/>
            <a:ea typeface="Cambria" pitchFamily="18" charset="0"/>
          </a:endParaRPr>
        </a:p>
      </dsp:txBody>
      <dsp:txXfrm>
        <a:off x="765911" y="3627384"/>
        <a:ext cx="7158940" cy="1574179"/>
      </dsp:txXfrm>
    </dsp:sp>
    <dsp:sp modelId="{BB02C15B-25BD-4CA5-8B62-85830BA892A9}">
      <dsp:nvSpPr>
        <dsp:cNvPr id="0" name=""/>
        <dsp:cNvSpPr/>
      </dsp:nvSpPr>
      <dsp:spPr>
        <a:xfrm>
          <a:off x="76149" y="3724712"/>
          <a:ext cx="1379523" cy="1379523"/>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97E28-FAE4-42DA-8D9D-5B4659273D7A}">
      <dsp:nvSpPr>
        <dsp:cNvPr id="0" name=""/>
        <dsp:cNvSpPr/>
      </dsp:nvSpPr>
      <dsp:spPr>
        <a:xfrm>
          <a:off x="-6237467" y="-954511"/>
          <a:ext cx="7427116" cy="7427116"/>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504B8-3AD3-4D7F-BA10-772C4BC9F4DA}">
      <dsp:nvSpPr>
        <dsp:cNvPr id="0" name=""/>
        <dsp:cNvSpPr/>
      </dsp:nvSpPr>
      <dsp:spPr>
        <a:xfrm>
          <a:off x="765911" y="408653"/>
          <a:ext cx="7158940" cy="1389930"/>
        </a:xfrm>
        <a:prstGeom prst="rect">
          <a:avLst/>
        </a:prstGeom>
        <a:solidFill>
          <a:srgbClr val="99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0640" rIns="40640" bIns="40640" numCol="1" spcCol="1270" anchor="ctr" anchorCtr="0">
          <a:noAutofit/>
        </a:bodyPr>
        <a:lstStyle/>
        <a:p>
          <a:pPr lvl="0" algn="just" defTabSz="711200">
            <a:lnSpc>
              <a:spcPct val="90000"/>
            </a:lnSpc>
            <a:spcBef>
              <a:spcPct val="0"/>
            </a:spcBef>
            <a:spcAft>
              <a:spcPct val="35000"/>
            </a:spcAft>
          </a:pP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Vùng</a:t>
          </a: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tiếp</a:t>
          </a: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giáp</a:t>
          </a: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lãnh</a:t>
          </a: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hải</a:t>
          </a:r>
          <a:r>
            <a:rPr lang="en-US" sz="1600" b="1"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là</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vùng</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biển</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tiếp</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liền</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và</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nằm</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ngoài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lãnh</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hải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Việt</a:t>
          </a:r>
          <a:r>
            <a:rPr lang="en-US" sz="1600" b="0" kern="1200" dirty="0" smtClean="0">
              <a:solidFill>
                <a:schemeClr val="tx1"/>
              </a:solidFill>
              <a:effectLst/>
              <a:latin typeface="Cambria" pitchFamily="18" charset="0"/>
              <a:ea typeface="Cambria" pitchFamily="18" charset="0"/>
              <a:cs typeface="Times New Roman"/>
            </a:rPr>
            <a:t> Nam, </a:t>
          </a:r>
          <a:r>
            <a:rPr lang="en-US" sz="1600" b="0" kern="1200" dirty="0" err="1" smtClean="0">
              <a:solidFill>
                <a:schemeClr val="tx1"/>
              </a:solidFill>
              <a:effectLst/>
              <a:latin typeface="Cambria" pitchFamily="18" charset="0"/>
              <a:ea typeface="Cambria" pitchFamily="18" charset="0"/>
              <a:cs typeface="Times New Roman"/>
            </a:rPr>
            <a:t>có</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chiều</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rộng</a:t>
          </a:r>
          <a:r>
            <a:rPr lang="en-US" sz="1600" b="0" kern="1200" dirty="0" smtClean="0">
              <a:solidFill>
                <a:schemeClr val="tx1"/>
              </a:solidFill>
              <a:effectLst/>
              <a:latin typeface="Cambria" pitchFamily="18" charset="0"/>
              <a:ea typeface="Cambria" pitchFamily="18" charset="0"/>
              <a:cs typeface="Times New Roman"/>
            </a:rPr>
            <a:t> 12 </a:t>
          </a:r>
          <a:r>
            <a:rPr lang="en-US" sz="1600" b="0" kern="1200" dirty="0" err="1" smtClean="0">
              <a:solidFill>
                <a:schemeClr val="tx1"/>
              </a:solidFill>
              <a:effectLst/>
              <a:latin typeface="Cambria" pitchFamily="18" charset="0"/>
              <a:ea typeface="Cambria" pitchFamily="18" charset="0"/>
              <a:cs typeface="Times New Roman"/>
            </a:rPr>
            <a:t>hải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lí</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tính</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từ</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ranh</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giới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ngoài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của</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lãnh</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hải</a:t>
          </a:r>
          <a:r>
            <a:rPr lang="en-US" sz="1600" b="0" kern="1200" dirty="0" smtClean="0">
              <a:solidFill>
                <a:schemeClr val="tx1"/>
              </a:solidFill>
              <a:effectLst/>
              <a:latin typeface="Cambria" pitchFamily="18" charset="0"/>
              <a:ea typeface="Cambria" pitchFamily="18" charset="0"/>
              <a:cs typeface="Times New Roman"/>
            </a:rPr>
            <a:t>.</a:t>
          </a:r>
        </a:p>
        <a:p>
          <a:pPr lvl="0" algn="just" defTabSz="711200">
            <a:lnSpc>
              <a:spcPct val="90000"/>
            </a:lnSpc>
            <a:spcBef>
              <a:spcPct val="0"/>
            </a:spcBef>
            <a:spcAft>
              <a:spcPct val="35000"/>
            </a:spcAft>
          </a:pPr>
          <a:r>
            <a:rPr lang="vi-VN" sz="1600" b="1" kern="1200" dirty="0" smtClean="0">
              <a:solidFill>
                <a:schemeClr val="tx1"/>
              </a:solidFill>
              <a:effectLst/>
              <a:latin typeface="Cambria" pitchFamily="18" charset="0"/>
              <a:ea typeface="Cambria" pitchFamily="18" charset="0"/>
              <a:cs typeface="Times New Roman"/>
            </a:rPr>
            <a:t>- Vùng đặc quyền kinh tế </a:t>
          </a:r>
          <a:r>
            <a:rPr lang="vi-VN" sz="1600" b="0" kern="1200" dirty="0" smtClean="0">
              <a:solidFill>
                <a:schemeClr val="tx1"/>
              </a:solidFill>
              <a:effectLst/>
              <a:latin typeface="Cambria" pitchFamily="18" charset="0"/>
              <a:ea typeface="Cambria" pitchFamily="18" charset="0"/>
              <a:cs typeface="Times New Roman"/>
            </a:rPr>
            <a:t>là vùng biển tiếp liền và nằm ngoài lãnh hải Việt Nam, hợp với lãnh hải thành một vùng biển có chiều rộng 200 hải lí tính từ đường cơ sở.</a:t>
          </a:r>
          <a:endParaRPr lang="en-US" sz="1600" b="0" kern="1200" dirty="0" smtClean="0">
            <a:solidFill>
              <a:schemeClr val="tx1"/>
            </a:solidFill>
            <a:effectLst/>
            <a:latin typeface="Cambria" pitchFamily="18" charset="0"/>
            <a:ea typeface="Cambria" pitchFamily="18" charset="0"/>
            <a:cs typeface="Times New Roman"/>
          </a:endParaRPr>
        </a:p>
      </dsp:txBody>
      <dsp:txXfrm>
        <a:off x="765911" y="408653"/>
        <a:ext cx="7158940" cy="1389930"/>
      </dsp:txXfrm>
    </dsp:sp>
    <dsp:sp modelId="{467C472B-F399-46AE-B017-5DC56BBEA7D7}">
      <dsp:nvSpPr>
        <dsp:cNvPr id="0" name=""/>
        <dsp:cNvSpPr/>
      </dsp:nvSpPr>
      <dsp:spPr>
        <a:xfrm>
          <a:off x="76149" y="413856"/>
          <a:ext cx="1379523" cy="137952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7E049-4A6C-47F8-8707-C5FFDBF743ED}">
      <dsp:nvSpPr>
        <dsp:cNvPr id="0" name=""/>
        <dsp:cNvSpPr/>
      </dsp:nvSpPr>
      <dsp:spPr>
        <a:xfrm>
          <a:off x="1140991" y="2179580"/>
          <a:ext cx="6757774" cy="1017867"/>
        </a:xfrm>
        <a:prstGeom prst="rect">
          <a:avLst/>
        </a:prstGeom>
        <a:solidFill>
          <a:srgbClr val="BCFC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0640" rIns="40640" bIns="40640" numCol="1" spcCol="1270" anchor="ctr" anchorCtr="0">
          <a:noAutofit/>
        </a:bodyPr>
        <a:lstStyle/>
        <a:p>
          <a:pPr lvl="0" algn="just" defTabSz="711200">
            <a:lnSpc>
              <a:spcPct val="90000"/>
            </a:lnSpc>
            <a:spcBef>
              <a:spcPct val="0"/>
            </a:spcBef>
            <a:spcAft>
              <a:spcPct val="35000"/>
            </a:spcAft>
          </a:pPr>
          <a:r>
            <a:rPr lang="vi-VN" sz="1600" b="1" kern="1200" dirty="0" smtClean="0">
              <a:solidFill>
                <a:schemeClr val="tx1"/>
              </a:solidFill>
              <a:effectLst/>
              <a:latin typeface="Cambria" pitchFamily="18" charset="0"/>
              <a:ea typeface="Cambria" pitchFamily="18" charset="0"/>
              <a:cs typeface="Times New Roman"/>
            </a:rPr>
            <a:t>Thềm lục địa Việt Nam </a:t>
          </a:r>
          <a:r>
            <a:rPr lang="vi-VN" sz="1600" b="0" kern="1200" dirty="0" smtClean="0">
              <a:solidFill>
                <a:schemeClr val="tx1"/>
              </a:solidFill>
              <a:effectLst/>
              <a:latin typeface="Cambria" pitchFamily="18" charset="0"/>
              <a:ea typeface="Cambria" pitchFamily="18" charset="0"/>
              <a:cs typeface="Times New Roman"/>
            </a:rPr>
            <a:t>là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endParaRPr lang="en-US" sz="1600" b="0" kern="1200" dirty="0" smtClean="0">
            <a:solidFill>
              <a:schemeClr val="tx1"/>
            </a:solidFill>
            <a:effectLst/>
            <a:latin typeface="Cambria" pitchFamily="18" charset="0"/>
            <a:ea typeface="Cambria" pitchFamily="18" charset="0"/>
            <a:cs typeface="Times New Roman"/>
          </a:endParaRPr>
        </a:p>
      </dsp:txBody>
      <dsp:txXfrm>
        <a:off x="1140991" y="2179580"/>
        <a:ext cx="6757774" cy="1017867"/>
      </dsp:txXfrm>
    </dsp:sp>
    <dsp:sp modelId="{9D6C96D5-59F1-4074-AA4E-276172A59D56}">
      <dsp:nvSpPr>
        <dsp:cNvPr id="0" name=""/>
        <dsp:cNvSpPr/>
      </dsp:nvSpPr>
      <dsp:spPr>
        <a:xfrm>
          <a:off x="477315" y="2069284"/>
          <a:ext cx="1379523" cy="1379523"/>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9B536-5134-4AC7-990D-17E1F41843BA}">
      <dsp:nvSpPr>
        <dsp:cNvPr id="0" name=""/>
        <dsp:cNvSpPr/>
      </dsp:nvSpPr>
      <dsp:spPr>
        <a:xfrm>
          <a:off x="765911" y="3551179"/>
          <a:ext cx="7158940" cy="1726589"/>
        </a:xfrm>
        <a:prstGeom prst="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0640" rIns="40640" bIns="40640" numCol="1" spcCol="1270" anchor="ctr" anchorCtr="0">
          <a:noAutofit/>
        </a:bodyPr>
        <a:lstStyle/>
        <a:p>
          <a:pPr lvl="0" algn="just" defTabSz="711200">
            <a:lnSpc>
              <a:spcPct val="90000"/>
            </a:lnSpc>
            <a:spcBef>
              <a:spcPct val="0"/>
            </a:spcBef>
            <a:spcAft>
              <a:spcPct val="35000"/>
            </a:spcAft>
          </a:pPr>
          <a:r>
            <a:rPr lang="vi-VN" sz="1600" kern="1200" dirty="0" smtClean="0">
              <a:solidFill>
                <a:schemeClr val="tx1"/>
              </a:solidFill>
              <a:latin typeface="Cambria" pitchFamily="18" charset="0"/>
              <a:ea typeface="Cambria" pitchFamily="18" charset="0"/>
            </a:rPr>
            <a:t>- Trường hợp mép ngoài của rìa lục địa này cách đường cơ sở chưa đủ 200 hải lí: thì thềm lục địa nơi đó được kéo dài đến 200 hải lí tính từ đường cơ sở.</a:t>
          </a:r>
          <a:endParaRPr lang="en-US" sz="1600" kern="1200" dirty="0" smtClean="0">
            <a:solidFill>
              <a:schemeClr val="tx1"/>
            </a:solidFill>
            <a:latin typeface="Cambria" pitchFamily="18" charset="0"/>
            <a:ea typeface="Cambria" pitchFamily="18" charset="0"/>
          </a:endParaRPr>
        </a:p>
        <a:p>
          <a:pPr lvl="0" algn="just" defTabSz="711200">
            <a:lnSpc>
              <a:spcPct val="90000"/>
            </a:lnSpc>
            <a:spcBef>
              <a:spcPct val="0"/>
            </a:spcBef>
            <a:spcAft>
              <a:spcPct val="35000"/>
            </a:spcAft>
          </a:pPr>
          <a:r>
            <a:rPr lang="vi-VN" sz="1600" kern="1200" dirty="0" smtClean="0">
              <a:solidFill>
                <a:schemeClr val="tx1"/>
              </a:solidFill>
              <a:latin typeface="Cambria" pitchFamily="18" charset="0"/>
              <a:ea typeface="Cambria" pitchFamily="18" charset="0"/>
            </a:rPr>
            <a:t>- Trường hợp mép ngoài của rìa lục địa này vượt quá 200 hải lí tính từ đường cơ sở: thì thềm lục địa nơi đó được kéo dài không quá 350 hải lí tính từ đường cơ sở hoặc không quá 100 hải lí tính từ đường đẳng sâu 2500m.</a:t>
          </a:r>
          <a:endParaRPr lang="en-US" sz="1600" kern="1200" dirty="0" smtClean="0">
            <a:solidFill>
              <a:schemeClr val="tx1"/>
            </a:solidFill>
            <a:latin typeface="Cambria" pitchFamily="18" charset="0"/>
            <a:ea typeface="Cambria" pitchFamily="18" charset="0"/>
          </a:endParaRPr>
        </a:p>
      </dsp:txBody>
      <dsp:txXfrm>
        <a:off x="765911" y="3551179"/>
        <a:ext cx="7158940" cy="1726589"/>
      </dsp:txXfrm>
    </dsp:sp>
    <dsp:sp modelId="{BB02C15B-25BD-4CA5-8B62-85830BA892A9}">
      <dsp:nvSpPr>
        <dsp:cNvPr id="0" name=""/>
        <dsp:cNvSpPr/>
      </dsp:nvSpPr>
      <dsp:spPr>
        <a:xfrm>
          <a:off x="76149" y="3724712"/>
          <a:ext cx="1379523" cy="1379523"/>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28/06/2023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4</a:t>
            </a:fld>
            <a:endParaRPr lang="en-US"/>
          </a:p>
        </p:txBody>
      </p:sp>
    </p:spTree>
    <p:extLst>
      <p:ext uri="{BB962C8B-B14F-4D97-AF65-F5344CB8AC3E}">
        <p14:creationId xmlns:p14="http://schemas.microsoft.com/office/powerpoint/2010/main" val="286336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8319-1D47-4DB5-A083-897E335DAC7C}" type="slidenum">
              <a:rPr lang="en-US" smtClean="0"/>
              <a:t>22</a:t>
            </a:fld>
            <a:endParaRPr lang="en-US"/>
          </a:p>
        </p:txBody>
      </p:sp>
    </p:spTree>
    <p:extLst>
      <p:ext uri="{BB962C8B-B14F-4D97-AF65-F5344CB8AC3E}">
        <p14:creationId xmlns:p14="http://schemas.microsoft.com/office/powerpoint/2010/main" val="97401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28/06/2023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28/06/2023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28/06/2023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28/06/2023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28/06/2023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0.jpeg"/><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jpe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0.png"/><Relationship Id="rId4" Type="http://schemas.openxmlformats.org/officeDocument/2006/relationships/image" Target="../media/image10.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0.png"/><Relationship Id="rId4" Type="http://schemas.openxmlformats.org/officeDocument/2006/relationships/image" Target="../media/image10.jpe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28.jpeg"/><Relationship Id="rId4" Type="http://schemas.openxmlformats.org/officeDocument/2006/relationships/image" Target="../media/image4.png"/><Relationship Id="rId9" Type="http://schemas.microsoft.com/office/2007/relationships/hdphoto" Target="../media/hdphoto4.wdp"/></Relationships>
</file>

<file path=ppt/slides/_rels/slide2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676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VƯỢT CHƯỚNG NGẠI VẬT</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581400"/>
            <a:ext cx="9144000" cy="3323987"/>
          </a:xfrm>
          <a:prstGeom prst="rect">
            <a:avLst/>
          </a:prstGeom>
        </p:spPr>
        <p:txBody>
          <a:bodyPr wrap="square">
            <a:spAutoFit/>
          </a:bodyPr>
          <a:lstStyle/>
          <a:p>
            <a:pPr algn="ctr"/>
            <a:r>
              <a:rPr lang="en-US" sz="2100" b="1" dirty="0" smtClean="0">
                <a:solidFill>
                  <a:srgbClr val="FF0000"/>
                </a:solidFill>
                <a:latin typeface="Cambria" panose="02040503050406030204" pitchFamily="18" charset="0"/>
                <a:ea typeface="Cambria" panose="02040503050406030204" pitchFamily="18" charset="0"/>
              </a:rPr>
              <a:t>L</a:t>
            </a:r>
            <a:r>
              <a:rPr lang="vi-VN" sz="2100" b="1" dirty="0" smtClean="0">
                <a:solidFill>
                  <a:srgbClr val="FF0000"/>
                </a:solidFill>
                <a:latin typeface="Cambria" panose="02040503050406030204" pitchFamily="18" charset="0"/>
                <a:ea typeface="Cambria" panose="02040503050406030204" pitchFamily="18" charset="0"/>
              </a:rPr>
              <a:t>UẬT CHƠI</a:t>
            </a:r>
          </a:p>
          <a:p>
            <a:pPr algn="just"/>
            <a:r>
              <a:rPr lang="vi-VN" sz="2100" b="1" dirty="0">
                <a:solidFill>
                  <a:srgbClr val="0D30DD"/>
                </a:solidFill>
                <a:latin typeface="Cambria" panose="02040503050406030204" pitchFamily="18" charset="0"/>
                <a:ea typeface="Cambria" panose="02040503050406030204" pitchFamily="18" charset="0"/>
              </a:rPr>
              <a:t>- “Chướng ngại vật” là tên hình ảnh ẩn sau 4 mảnh ghép được đánh số từ 1 đến 4 tương ứng với 4 câu hỏi.</a:t>
            </a:r>
          </a:p>
          <a:p>
            <a:pPr algn="just"/>
            <a:r>
              <a:rPr lang="vi-VN" sz="2100" b="1" dirty="0">
                <a:solidFill>
                  <a:srgbClr val="0D30DD"/>
                </a:solidFill>
                <a:latin typeface="Cambria" panose="02040503050406030204" pitchFamily="18" charset="0"/>
                <a:ea typeface="Cambria" panose="02040503050406030204" pitchFamily="18" charset="0"/>
              </a:rPr>
              <a:t>- Các em dựa vào </a:t>
            </a:r>
            <a:r>
              <a:rPr lang="en-US" sz="2100" b="1" dirty="0" err="1" smtClean="0">
                <a:solidFill>
                  <a:srgbClr val="0D30DD"/>
                </a:solidFill>
                <a:latin typeface="Cambria" panose="02040503050406030204" pitchFamily="18" charset="0"/>
                <a:ea typeface="Cambria" panose="02040503050406030204" pitchFamily="18" charset="0"/>
              </a:rPr>
              <a:t>Atlat</a:t>
            </a:r>
            <a:r>
              <a:rPr lang="en-US" sz="2100" b="1" dirty="0" smtClean="0">
                <a:solidFill>
                  <a:srgbClr val="0D30DD"/>
                </a:solidFill>
                <a:latin typeface="Cambria" panose="02040503050406030204" pitchFamily="18" charset="0"/>
                <a:ea typeface="Cambria" panose="02040503050406030204" pitchFamily="18" charset="0"/>
              </a:rPr>
              <a:t> </a:t>
            </a:r>
            <a:r>
              <a:rPr lang="en-US" sz="2100" b="1" dirty="0" err="1" smtClean="0">
                <a:solidFill>
                  <a:srgbClr val="0D30DD"/>
                </a:solidFill>
                <a:latin typeface="Cambria" panose="02040503050406030204" pitchFamily="18" charset="0"/>
                <a:ea typeface="Cambria" panose="02040503050406030204" pitchFamily="18" charset="0"/>
              </a:rPr>
              <a:t>Địa</a:t>
            </a:r>
            <a:r>
              <a:rPr lang="en-US" sz="2100" b="1" dirty="0" smtClean="0">
                <a:solidFill>
                  <a:srgbClr val="0D30DD"/>
                </a:solidFill>
                <a:latin typeface="Cambria" panose="02040503050406030204" pitchFamily="18" charset="0"/>
                <a:ea typeface="Cambria" panose="02040503050406030204" pitchFamily="18" charset="0"/>
              </a:rPr>
              <a:t> </a:t>
            </a:r>
            <a:r>
              <a:rPr lang="en-US" sz="2100" b="1" dirty="0" err="1" smtClean="0">
                <a:solidFill>
                  <a:srgbClr val="0D30DD"/>
                </a:solidFill>
                <a:latin typeface="Cambria" panose="02040503050406030204" pitchFamily="18" charset="0"/>
                <a:ea typeface="Cambria" panose="02040503050406030204" pitchFamily="18" charset="0"/>
              </a:rPr>
              <a:t>lí</a:t>
            </a:r>
            <a:r>
              <a:rPr lang="en-US" sz="2100" b="1" dirty="0" smtClean="0">
                <a:solidFill>
                  <a:srgbClr val="0D30DD"/>
                </a:solidFill>
                <a:latin typeface="Cambria" panose="02040503050406030204" pitchFamily="18" charset="0"/>
                <a:ea typeface="Cambria" panose="02040503050406030204" pitchFamily="18" charset="0"/>
              </a:rPr>
              <a:t> </a:t>
            </a:r>
            <a:r>
              <a:rPr lang="en-US" sz="2100" b="1" dirty="0" err="1" smtClean="0">
                <a:solidFill>
                  <a:srgbClr val="0D30DD"/>
                </a:solidFill>
                <a:latin typeface="Cambria" panose="02040503050406030204" pitchFamily="18" charset="0"/>
                <a:ea typeface="Cambria" panose="02040503050406030204" pitchFamily="18" charset="0"/>
              </a:rPr>
              <a:t>Việt</a:t>
            </a:r>
            <a:r>
              <a:rPr lang="en-US" sz="2100" b="1" dirty="0" smtClean="0">
                <a:solidFill>
                  <a:srgbClr val="0D30DD"/>
                </a:solidFill>
                <a:latin typeface="Cambria" panose="02040503050406030204" pitchFamily="18" charset="0"/>
                <a:ea typeface="Cambria" panose="02040503050406030204" pitchFamily="18" charset="0"/>
              </a:rPr>
              <a:t> Nam </a:t>
            </a:r>
            <a:r>
              <a:rPr lang="en-US" sz="2100" b="1" dirty="0" err="1" smtClean="0">
                <a:solidFill>
                  <a:srgbClr val="0D30DD"/>
                </a:solidFill>
                <a:latin typeface="Cambria" panose="02040503050406030204" pitchFamily="18" charset="0"/>
                <a:ea typeface="Cambria" panose="02040503050406030204" pitchFamily="18" charset="0"/>
              </a:rPr>
              <a:t>và</a:t>
            </a:r>
            <a:r>
              <a:rPr lang="en-US" sz="2100" b="1" dirty="0" smtClean="0">
                <a:solidFill>
                  <a:srgbClr val="0D30DD"/>
                </a:solidFill>
                <a:latin typeface="Cambria" panose="02040503050406030204" pitchFamily="18" charset="0"/>
                <a:ea typeface="Cambria" panose="02040503050406030204" pitchFamily="18" charset="0"/>
              </a:rPr>
              <a:t> </a:t>
            </a:r>
            <a:r>
              <a:rPr lang="vi-VN" sz="2100" b="1" dirty="0" smtClean="0">
                <a:solidFill>
                  <a:srgbClr val="0D30DD"/>
                </a:solidFill>
                <a:latin typeface="Cambria" panose="02040503050406030204" pitchFamily="18" charset="0"/>
                <a:ea typeface="Cambria" panose="02040503050406030204" pitchFamily="18" charset="0"/>
              </a:rPr>
              <a:t>kiến </a:t>
            </a:r>
            <a:r>
              <a:rPr lang="vi-VN" sz="2100" b="1" dirty="0">
                <a:solidFill>
                  <a:srgbClr val="0D30DD"/>
                </a:solidFill>
                <a:latin typeface="Cambria" panose="02040503050406030204" pitchFamily="18" charset="0"/>
                <a:ea typeface="Cambria" panose="02040503050406030204" pitchFamily="18" charset="0"/>
              </a:rPr>
              <a:t>thức đã học để trả </a:t>
            </a:r>
            <a:r>
              <a:rPr lang="vi-VN" sz="2100" b="1" dirty="0" smtClean="0">
                <a:solidFill>
                  <a:srgbClr val="0D30DD"/>
                </a:solidFill>
                <a:latin typeface="Cambria" panose="02040503050406030204" pitchFamily="18" charset="0"/>
                <a:ea typeface="Cambria" panose="02040503050406030204" pitchFamily="18" charset="0"/>
              </a:rPr>
              <a:t>lời, </a:t>
            </a:r>
            <a:r>
              <a:rPr lang="vi-VN" sz="2100" b="1" dirty="0">
                <a:solidFill>
                  <a:srgbClr val="0D30DD"/>
                </a:solidFill>
                <a:latin typeface="Cambria" panose="02040503050406030204" pitchFamily="18" charset="0"/>
                <a:ea typeface="Cambria" panose="02040503050406030204" pitchFamily="18" charset="0"/>
              </a:rPr>
              <a:t>mỗi câu hỏi có 1 lượt trả lời.</a:t>
            </a:r>
          </a:p>
          <a:p>
            <a:pPr algn="just"/>
            <a:r>
              <a:rPr lang="en-US" sz="2100" b="1" dirty="0" smtClean="0">
                <a:solidFill>
                  <a:srgbClr val="0D30DD"/>
                </a:solidFill>
                <a:latin typeface="Cambria" panose="02040503050406030204" pitchFamily="18" charset="0"/>
                <a:ea typeface="Cambria" panose="02040503050406030204" pitchFamily="18" charset="0"/>
              </a:rPr>
              <a:t>- </a:t>
            </a:r>
            <a:r>
              <a:rPr lang="vi-VN" sz="2100" b="1" dirty="0" smtClean="0">
                <a:solidFill>
                  <a:srgbClr val="0D30DD"/>
                </a:solidFill>
                <a:latin typeface="Cambria" panose="02040503050406030204" pitchFamily="18" charset="0"/>
                <a:ea typeface="Cambria" panose="02040503050406030204" pitchFamily="18" charset="0"/>
              </a:rPr>
              <a:t>Em </a:t>
            </a:r>
            <a:r>
              <a:rPr lang="vi-VN" sz="2100" b="1" dirty="0">
                <a:solidFill>
                  <a:srgbClr val="0D30DD"/>
                </a:solidFill>
                <a:latin typeface="Cambria" panose="02040503050406030204" pitchFamily="18" charset="0"/>
                <a:ea typeface="Cambria" panose="02040503050406030204" pitchFamily="18" charset="0"/>
              </a:rPr>
              <a:t>nào trả lời đúng sẽ nhận được 1 phần quà nhỏ </a:t>
            </a:r>
            <a:r>
              <a:rPr lang="vi-VN" sz="2100" b="1" dirty="0" smtClean="0">
                <a:solidFill>
                  <a:srgbClr val="0D30DD"/>
                </a:solidFill>
                <a:latin typeface="Cambria" panose="02040503050406030204" pitchFamily="18" charset="0"/>
                <a:ea typeface="Cambria" panose="02040503050406030204" pitchFamily="18" charset="0"/>
              </a:rPr>
              <a:t>và </a:t>
            </a:r>
            <a:r>
              <a:rPr lang="vi-VN" sz="2100" b="1" dirty="0">
                <a:solidFill>
                  <a:srgbClr val="0D30DD"/>
                </a:solidFill>
                <a:latin typeface="Cambria" panose="02040503050406030204" pitchFamily="18" charset="0"/>
                <a:ea typeface="Cambria" panose="02040503050406030204" pitchFamily="18" charset="0"/>
              </a:rPr>
              <a:t>mảng ghép sẽ biến mất để hiện ra một góc của hình ảnh tương ứng, trả lời sai mảnh ghép sẽ bị khóa </a:t>
            </a:r>
            <a:r>
              <a:rPr lang="vi-VN" sz="2100" b="1" dirty="0" smtClean="0">
                <a:solidFill>
                  <a:srgbClr val="0D30DD"/>
                </a:solidFill>
                <a:latin typeface="Cambria" panose="02040503050406030204" pitchFamily="18" charset="0"/>
                <a:ea typeface="Cambria" panose="02040503050406030204" pitchFamily="18" charset="0"/>
              </a:rPr>
              <a:t>lại</a:t>
            </a:r>
            <a:r>
              <a:rPr lang="en-US" sz="2100" b="1" dirty="0" smtClean="0">
                <a:solidFill>
                  <a:srgbClr val="0D30DD"/>
                </a:solidFill>
                <a:latin typeface="Cambria" panose="02040503050406030204" pitchFamily="18" charset="0"/>
                <a:ea typeface="Cambria" panose="02040503050406030204" pitchFamily="18" charset="0"/>
              </a:rPr>
              <a:t>.</a:t>
            </a:r>
          </a:p>
          <a:p>
            <a:pPr algn="just"/>
            <a:r>
              <a:rPr lang="en-US" sz="2100" b="1" dirty="0" smtClean="0">
                <a:solidFill>
                  <a:srgbClr val="0D30DD"/>
                </a:solidFill>
                <a:latin typeface="Cambria" panose="02040503050406030204" pitchFamily="18" charset="0"/>
                <a:ea typeface="Cambria" panose="02040503050406030204" pitchFamily="18" charset="0"/>
              </a:rPr>
              <a:t>- T</a:t>
            </a:r>
            <a:r>
              <a:rPr lang="vi-VN" sz="2100" b="1" dirty="0" smtClean="0">
                <a:solidFill>
                  <a:srgbClr val="0D30DD"/>
                </a:solidFill>
                <a:latin typeface="Cambria" panose="02040503050406030204" pitchFamily="18" charset="0"/>
                <a:ea typeface="Cambria" panose="02040503050406030204" pitchFamily="18" charset="0"/>
              </a:rPr>
              <a:t>rong </a:t>
            </a:r>
            <a:r>
              <a:rPr lang="vi-VN" sz="2100" b="1" dirty="0">
                <a:solidFill>
                  <a:srgbClr val="0D30DD"/>
                </a:solidFill>
                <a:latin typeface="Cambria" panose="02040503050406030204" pitchFamily="18" charset="0"/>
                <a:ea typeface="Cambria" panose="02040503050406030204" pitchFamily="18" charset="0"/>
              </a:rPr>
              <a:t>quá trình trả lời, em nào trả lời đúng “Chướng ngại vật” thì sẽ nhận được phần quà lớn </a:t>
            </a:r>
            <a:r>
              <a:rPr lang="vi-VN" sz="2100" b="1" dirty="0" smtClean="0">
                <a:solidFill>
                  <a:srgbClr val="0D30DD"/>
                </a:solidFill>
                <a:latin typeface="Cambria" panose="02040503050406030204" pitchFamily="18" charset="0"/>
                <a:ea typeface="Cambria" panose="02040503050406030204" pitchFamily="18" charset="0"/>
              </a:rPr>
              <a:t>hơn</a:t>
            </a:r>
            <a:r>
              <a:rPr lang="en-US" sz="2100" b="1" dirty="0" smtClean="0">
                <a:solidFill>
                  <a:srgbClr val="0D30DD"/>
                </a:solidFill>
                <a:latin typeface="Cambria" panose="02040503050406030204" pitchFamily="18" charset="0"/>
                <a:ea typeface="Cambria" panose="02040503050406030204" pitchFamily="18" charset="0"/>
              </a:rPr>
              <a:t>.</a:t>
            </a:r>
            <a:endParaRPr lang="vi-VN" sz="2100" b="1" dirty="0">
              <a:solidFill>
                <a:srgbClr val="0D30DD"/>
              </a:solidFill>
              <a:latin typeface="Cambria" panose="02040503050406030204" pitchFamily="18" charset="0"/>
              <a:ea typeface="Cambria" panose="02040503050406030204" pitchFamily="18" charset="0"/>
            </a:endParaRPr>
          </a:p>
        </p:txBody>
      </p:sp>
      <p:sp>
        <p:nvSpPr>
          <p:cNvPr id="38" name="Rectangle 37"/>
          <p:cNvSpPr/>
          <p:nvPr/>
        </p:nvSpPr>
        <p:spPr>
          <a:xfrm>
            <a:off x="2362200" y="838200"/>
            <a:ext cx="2386330" cy="13404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1</a:t>
            </a:r>
            <a:endParaRPr lang="en-US" sz="1100">
              <a:effectLst/>
              <a:ea typeface="Calibri"/>
              <a:cs typeface="Times New Roman"/>
            </a:endParaRPr>
          </a:p>
        </p:txBody>
      </p:sp>
      <p:sp>
        <p:nvSpPr>
          <p:cNvPr id="39" name="Rectangle 38"/>
          <p:cNvSpPr/>
          <p:nvPr/>
        </p:nvSpPr>
        <p:spPr>
          <a:xfrm>
            <a:off x="4745355" y="84328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2</a:t>
            </a:r>
            <a:endParaRPr lang="en-US" sz="1100">
              <a:effectLst/>
              <a:latin typeface="Calibri"/>
              <a:ea typeface="Calibri"/>
              <a:cs typeface="Times New Roman"/>
            </a:endParaRPr>
          </a:p>
        </p:txBody>
      </p:sp>
      <p:sp>
        <p:nvSpPr>
          <p:cNvPr id="40" name="Rectangle 39"/>
          <p:cNvSpPr/>
          <p:nvPr/>
        </p:nvSpPr>
        <p:spPr>
          <a:xfrm>
            <a:off x="2366010" y="2183765"/>
            <a:ext cx="2379345"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3</a:t>
            </a:r>
            <a:endParaRPr lang="en-US" sz="1100">
              <a:effectLst/>
              <a:latin typeface="Calibri"/>
              <a:ea typeface="Calibri"/>
              <a:cs typeface="Times New Roman"/>
            </a:endParaRPr>
          </a:p>
        </p:txBody>
      </p:sp>
      <p:sp>
        <p:nvSpPr>
          <p:cNvPr id="41" name="Rectangle 40"/>
          <p:cNvSpPr/>
          <p:nvPr/>
        </p:nvSpPr>
        <p:spPr>
          <a:xfrm>
            <a:off x="4748530" y="2183766"/>
            <a:ext cx="2383155" cy="1340484"/>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a:solidFill>
                  <a:srgbClr val="000000"/>
                </a:solidFill>
                <a:effectLst/>
                <a:latin typeface="Times New Roman"/>
                <a:ea typeface="Calibri"/>
                <a:cs typeface="Times New Roman"/>
              </a:rPr>
              <a:t>4</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3594866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randombar(horizontal)">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1" dur="500"/>
                                        <p:tgtEl>
                                          <p:spTgt spid="36">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4" dur="500"/>
                                        <p:tgtEl>
                                          <p:spTgt spid="3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9" dur="500"/>
                                        <p:tgtEl>
                                          <p:spTgt spid="3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4" dur="500"/>
                                        <p:tgtEl>
                                          <p:spTgt spid="3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9"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60944"/>
            <a:ext cx="3657601" cy="2123658"/>
          </a:xfrm>
          <a:prstGeom prst="rect">
            <a:avLst/>
          </a:prstGeom>
          <a:solidFill>
            <a:srgbClr val="BCFCD4"/>
          </a:solidFill>
          <a:ln w="12700">
            <a:solidFill>
              <a:srgbClr val="009900"/>
            </a:solidFill>
          </a:ln>
        </p:spPr>
        <p:txBody>
          <a:bodyPr wrap="square">
            <a:spAutoFit/>
          </a:bodyPr>
          <a:lstStyle/>
          <a:p>
            <a:pPr algn="just"/>
            <a:r>
              <a:rPr lang="en-US" sz="2200" i="1" dirty="0" err="1" smtClean="0">
                <a:solidFill>
                  <a:srgbClr val="FF0000"/>
                </a:solidFill>
                <a:latin typeface="Cambria" panose="02040503050406030204" pitchFamily="18" charset="0"/>
                <a:ea typeface="Cambria" panose="02040503050406030204" pitchFamily="18" charset="0"/>
              </a:rPr>
              <a:t>Quan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14.2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kênh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chữ</a:t>
            </a:r>
            <a:r>
              <a:rPr lang="en-US" sz="2200" i="1" dirty="0" smtClean="0">
                <a:solidFill>
                  <a:srgbClr val="FF0000"/>
                </a:solidFill>
                <a:latin typeface="Cambria" panose="02040503050406030204" pitchFamily="18" charset="0"/>
                <a:ea typeface="Cambria" panose="02040503050406030204" pitchFamily="18" charset="0"/>
              </a:rPr>
              <a:t> SGK,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đ</a:t>
            </a:r>
            <a:r>
              <a:rPr lang="vi-VN" sz="2200" i="1" dirty="0" smtClean="0">
                <a:solidFill>
                  <a:srgbClr val="FF0000"/>
                </a:solidFill>
                <a:latin typeface="Cambria" panose="02040503050406030204" pitchFamily="18" charset="0"/>
                <a:ea typeface="Cambria" panose="02040503050406030204" pitchFamily="18" charset="0"/>
              </a:rPr>
              <a:t>ường </a:t>
            </a:r>
            <a:r>
              <a:rPr lang="vi-VN" sz="2200" i="1" dirty="0">
                <a:solidFill>
                  <a:srgbClr val="FF0000"/>
                </a:solidFill>
                <a:latin typeface="Cambria" panose="02040503050406030204" pitchFamily="18" charset="0"/>
                <a:ea typeface="Cambria" panose="02040503050406030204" pitchFamily="18" charset="0"/>
              </a:rPr>
              <a:t>cơ sở là gì? </a:t>
            </a:r>
            <a:r>
              <a:rPr lang="vi-VN" sz="2200" i="1" dirty="0" smtClean="0">
                <a:solidFill>
                  <a:srgbClr val="FF0000"/>
                </a:solidFill>
                <a:latin typeface="Cambria" panose="02040503050406030204" pitchFamily="18" charset="0"/>
                <a:ea typeface="Cambria" panose="02040503050406030204" pitchFamily="18" charset="0"/>
              </a:rPr>
              <a:t>Chính </a:t>
            </a:r>
            <a:r>
              <a:rPr lang="vi-VN" sz="2200" i="1" dirty="0">
                <a:solidFill>
                  <a:srgbClr val="FF0000"/>
                </a:solidFill>
                <a:latin typeface="Cambria" panose="02040503050406030204" pitchFamily="18" charset="0"/>
                <a:ea typeface="Cambria" panose="02040503050406030204" pitchFamily="18" charset="0"/>
              </a:rPr>
              <a:t>phủ nước ta công bố đường cơ sở vào thời gian nào? Đường cơ sở dùng để làm gì?</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8288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02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733800"/>
            <a:ext cx="3657601" cy="2754600"/>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100" dirty="0" smtClean="0">
                <a:latin typeface="Cambria" pitchFamily="18" charset="0"/>
                <a:ea typeface="Cambria" pitchFamily="18" charset="0"/>
              </a:rPr>
              <a:t>- </a:t>
            </a:r>
            <a:r>
              <a:rPr lang="vi-VN" sz="2100" dirty="0" smtClean="0">
                <a:latin typeface="Cambria" pitchFamily="18" charset="0"/>
                <a:ea typeface="Cambria" pitchFamily="18" charset="0"/>
              </a:rPr>
              <a:t>Đường </a:t>
            </a:r>
            <a:r>
              <a:rPr lang="vi-VN" sz="2100" dirty="0">
                <a:latin typeface="Cambria" pitchFamily="18" charset="0"/>
                <a:ea typeface="Cambria" pitchFamily="18" charset="0"/>
              </a:rPr>
              <a:t>cơ sở là đường thẳng gãy khúc, nối liền 12 điểm có tọa độ xác định.</a:t>
            </a:r>
          </a:p>
          <a:p>
            <a:pPr algn="just">
              <a:spcBef>
                <a:spcPts val="600"/>
              </a:spcBef>
              <a:spcAft>
                <a:spcPts val="0"/>
              </a:spcAft>
            </a:pPr>
            <a:r>
              <a:rPr lang="en-US" sz="2100" dirty="0" smtClean="0">
                <a:latin typeface="Cambria" pitchFamily="18" charset="0"/>
                <a:ea typeface="Cambria" pitchFamily="18" charset="0"/>
              </a:rPr>
              <a:t>- </a:t>
            </a:r>
            <a:r>
              <a:rPr lang="vi-VN" sz="2100" dirty="0" smtClean="0">
                <a:latin typeface="Cambria" pitchFamily="18" charset="0"/>
                <a:ea typeface="Cambria" pitchFamily="18" charset="0"/>
              </a:rPr>
              <a:t>Chính </a:t>
            </a:r>
            <a:r>
              <a:rPr lang="vi-VN" sz="2100" dirty="0">
                <a:latin typeface="Cambria" pitchFamily="18" charset="0"/>
                <a:ea typeface="Cambria" pitchFamily="18" charset="0"/>
              </a:rPr>
              <a:t>phủ nước ta công bố đường cơ sở vào ngày </a:t>
            </a:r>
            <a:r>
              <a:rPr lang="vi-VN" sz="2100" dirty="0" smtClean="0">
                <a:latin typeface="Cambria" pitchFamily="18" charset="0"/>
                <a:ea typeface="Cambria" pitchFamily="18" charset="0"/>
              </a:rPr>
              <a:t>12/11/1982</a:t>
            </a:r>
            <a:r>
              <a:rPr lang="en-US" sz="2100" dirty="0" smtClean="0">
                <a:latin typeface="Cambria" pitchFamily="18" charset="0"/>
                <a:ea typeface="Cambria" pitchFamily="18" charset="0"/>
              </a:rPr>
              <a:t>, </a:t>
            </a:r>
            <a:r>
              <a:rPr lang="vi-VN" sz="2100" dirty="0" smtClean="0">
                <a:latin typeface="Cambria" pitchFamily="18" charset="0"/>
                <a:ea typeface="Cambria" pitchFamily="18" charset="0"/>
              </a:rPr>
              <a:t>dùng </a:t>
            </a:r>
            <a:r>
              <a:rPr lang="vi-VN" sz="2100" dirty="0">
                <a:latin typeface="Cambria" pitchFamily="18" charset="0"/>
                <a:ea typeface="Cambria" pitchFamily="18" charset="0"/>
              </a:rPr>
              <a:t>để tính chiều rộng lãnh hải của lục địa nước ta.</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074" y="1299019"/>
            <a:ext cx="3528125" cy="525418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p:cNvCxnSpPr/>
          <p:nvPr/>
        </p:nvCxnSpPr>
        <p:spPr>
          <a:xfrm>
            <a:off x="5562600" y="5791200"/>
            <a:ext cx="1524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33617" y="6019800"/>
            <a:ext cx="3810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092291" y="6207872"/>
            <a:ext cx="533400"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629400" y="5789260"/>
            <a:ext cx="609600" cy="3829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781800" y="3484602"/>
            <a:ext cx="457200" cy="5539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277100" y="4038600"/>
            <a:ext cx="76200" cy="762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53300" y="4800600"/>
            <a:ext cx="0" cy="956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239000" y="4896256"/>
            <a:ext cx="114300" cy="8930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29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randombar(horizontal)">
                                      <p:cBhvr>
                                        <p:cTn id="33" dur="500"/>
                                        <p:tgtEl>
                                          <p:spTgt spid="47"/>
                                        </p:tgtEl>
                                      </p:cBhvr>
                                    </p:animEffect>
                                  </p:childTnLst>
                                </p:cTn>
                              </p:par>
                              <p:par>
                                <p:cTn id="34" presetID="14" presetClass="entr" presetSubtype="1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randombar(horizontal)">
                                      <p:cBhvr>
                                        <p:cTn id="36" dur="500"/>
                                        <p:tgtEl>
                                          <p:spTgt spid="49"/>
                                        </p:tgtEl>
                                      </p:cBhvr>
                                    </p:animEffect>
                                  </p:childTnLst>
                                </p:cTn>
                              </p:par>
                              <p:par>
                                <p:cTn id="37" presetID="14" presetClass="entr" presetSubtype="1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randombar(horizontal)">
                                      <p:cBhvr>
                                        <p:cTn id="39" dur="500"/>
                                        <p:tgtEl>
                                          <p:spTgt spid="51"/>
                                        </p:tgtEl>
                                      </p:cBhvr>
                                    </p:animEffect>
                                  </p:childTnLst>
                                </p:cTn>
                              </p:par>
                              <p:par>
                                <p:cTn id="40" presetID="14" presetClass="entr" presetSubtype="1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randombar(horizontal)">
                                      <p:cBhvr>
                                        <p:cTn id="42" dur="500"/>
                                        <p:tgtEl>
                                          <p:spTgt spid="53"/>
                                        </p:tgtEl>
                                      </p:cBhvr>
                                    </p:animEffect>
                                  </p:childTnLst>
                                </p:cTn>
                              </p:par>
                              <p:par>
                                <p:cTn id="43" presetID="14" presetClass="entr" presetSubtype="1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randombar(horizontal)">
                                      <p:cBhvr>
                                        <p:cTn id="45" dur="500"/>
                                        <p:tgtEl>
                                          <p:spTgt spid="42"/>
                                        </p:tgtEl>
                                      </p:cBhvr>
                                    </p:animEffect>
                                  </p:childTnLst>
                                </p:cTn>
                              </p:par>
                              <p:par>
                                <p:cTn id="46" presetID="14" presetClass="entr" presetSubtype="1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randombar(horizontal)">
                                      <p:cBhvr>
                                        <p:cTn id="48" dur="500"/>
                                        <p:tgtEl>
                                          <p:spTgt spid="40"/>
                                        </p:tgtEl>
                                      </p:cBhvr>
                                    </p:animEffect>
                                  </p:childTnLst>
                                </p:cTn>
                              </p:par>
                              <p:par>
                                <p:cTn id="49" presetID="14" presetClass="entr" presetSubtype="1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randombar(horizontal)">
                                      <p:cBhvr>
                                        <p:cTn id="51" dur="500"/>
                                        <p:tgtEl>
                                          <p:spTgt spid="38"/>
                                        </p:tgtEl>
                                      </p:cBhvr>
                                    </p:animEffect>
                                  </p:childTnLst>
                                </p:cTn>
                              </p:par>
                              <p:par>
                                <p:cTn id="52" presetID="14" presetClass="entr" presetSubtype="1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randombar(horizontal)">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59"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491496"/>
            <a:ext cx="3657601" cy="1785104"/>
          </a:xfrm>
          <a:prstGeom prst="rect">
            <a:avLst/>
          </a:prstGeom>
          <a:solidFill>
            <a:srgbClr val="BCFCD4"/>
          </a:solidFill>
          <a:ln w="12700">
            <a:solidFill>
              <a:srgbClr val="009900"/>
            </a:solidFill>
          </a:ln>
        </p:spPr>
        <p:txBody>
          <a:bodyPr wrap="square">
            <a:spAutoFit/>
          </a:bodyPr>
          <a:lstStyle/>
          <a:p>
            <a:pPr algn="just"/>
            <a:r>
              <a:rPr lang="en-US" sz="2200" i="1" dirty="0" err="1" smtClean="0">
                <a:solidFill>
                  <a:srgbClr val="FF0000"/>
                </a:solidFill>
                <a:latin typeface="Cambria" panose="02040503050406030204" pitchFamily="18" charset="0"/>
                <a:ea typeface="Cambria" panose="02040503050406030204" pitchFamily="18" charset="0"/>
              </a:rPr>
              <a:t>Quan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14.2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kênh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chữ</a:t>
            </a:r>
            <a:r>
              <a:rPr lang="en-US" sz="2200" i="1" dirty="0" smtClean="0">
                <a:solidFill>
                  <a:srgbClr val="FF0000"/>
                </a:solidFill>
                <a:latin typeface="Cambria" panose="02040503050406030204" pitchFamily="18" charset="0"/>
                <a:ea typeface="Cambria" panose="02040503050406030204" pitchFamily="18" charset="0"/>
              </a:rPr>
              <a:t> SGK,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x</a:t>
            </a:r>
            <a:r>
              <a:rPr lang="vi-VN" sz="2200" i="1" dirty="0" smtClean="0">
                <a:solidFill>
                  <a:srgbClr val="FF0000"/>
                </a:solidFill>
                <a:latin typeface="Cambria" panose="02040503050406030204" pitchFamily="18" charset="0"/>
                <a:ea typeface="Cambria" panose="02040503050406030204" pitchFamily="18" charset="0"/>
              </a:rPr>
              <a:t>ác </a:t>
            </a:r>
            <a:r>
              <a:rPr lang="vi-VN" sz="2200" i="1" dirty="0">
                <a:solidFill>
                  <a:srgbClr val="FF0000"/>
                </a:solidFill>
                <a:latin typeface="Cambria" panose="02040503050406030204" pitchFamily="18" charset="0"/>
                <a:ea typeface="Cambria" panose="02040503050406030204" pitchFamily="18" charset="0"/>
              </a:rPr>
              <a:t>định các mốc đường cơ sở trên biển dùng để tính chiều rộng lãnh hải của lục địa nước ta.</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8288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02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074" y="1299019"/>
            <a:ext cx="3528125" cy="525418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29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233161" y="1398687"/>
            <a:ext cx="4948440" cy="5078313"/>
          </a:xfrm>
          <a:prstGeom prst="rect">
            <a:avLst/>
          </a:prstGeom>
          <a:solidFill>
            <a:srgbClr val="FFCCFF"/>
          </a:solidFill>
          <a:ln w="12700">
            <a:solidFill>
              <a:srgbClr val="009900"/>
            </a:solidFill>
          </a:ln>
        </p:spPr>
        <p:txBody>
          <a:bodyPr wrap="square">
            <a:spAutoFit/>
          </a:bodyPr>
          <a:lstStyle/>
          <a:p>
            <a:pPr algn="just"/>
            <a:r>
              <a:rPr lang="vi-VN" dirty="0">
                <a:latin typeface="Cambria" panose="02040503050406030204" pitchFamily="18" charset="0"/>
                <a:ea typeface="Cambria" panose="02040503050406030204" pitchFamily="18" charset="0"/>
              </a:rPr>
              <a:t>- Mốc 0 - nằm trên ranh giới phía Tây Nam của vùng nước lịch sử của nước Cộng hòa xã hội chủ nghĩa Việt Nam và Cộng hòa nhân dân Campuchia.</a:t>
            </a:r>
          </a:p>
          <a:p>
            <a:pPr algn="just"/>
            <a:r>
              <a:rPr lang="vi-VN" dirty="0">
                <a:latin typeface="Cambria" panose="02040503050406030204" pitchFamily="18" charset="0"/>
                <a:ea typeface="Cambria" panose="02040503050406030204" pitchFamily="18" charset="0"/>
              </a:rPr>
              <a:t>- Mốc A1 - tại hòn Nhạn, quần đảo Thổ Chu, tỉnh Kiên Giang.</a:t>
            </a:r>
          </a:p>
          <a:p>
            <a:pPr algn="just"/>
            <a:r>
              <a:rPr lang="vi-VN" dirty="0">
                <a:latin typeface="Cambria" panose="02040503050406030204" pitchFamily="18" charset="0"/>
                <a:ea typeface="Cambria" panose="02040503050406030204" pitchFamily="18" charset="0"/>
              </a:rPr>
              <a:t>- Mốc A2 - tại hòn Đá Lẻ ở Đông Nam Hòn Khoai, tỉnh Cà Mau.</a:t>
            </a:r>
          </a:p>
          <a:p>
            <a:pPr algn="just"/>
            <a:r>
              <a:rPr lang="vi-VN" dirty="0">
                <a:latin typeface="Cambria" panose="02040503050406030204" pitchFamily="18" charset="0"/>
                <a:ea typeface="Cambria" panose="02040503050406030204" pitchFamily="18" charset="0"/>
              </a:rPr>
              <a:t>- Mốc A3 - tại hòn Tài Lớn, Côn Đảo.</a:t>
            </a:r>
          </a:p>
          <a:p>
            <a:pPr algn="just"/>
            <a:r>
              <a:rPr lang="vi-VN" dirty="0">
                <a:latin typeface="Cambria" panose="02040503050406030204" pitchFamily="18" charset="0"/>
                <a:ea typeface="Cambria" panose="02040503050406030204" pitchFamily="18" charset="0"/>
              </a:rPr>
              <a:t>- Mốc A4 - tại hòn Bông Lang, Côn Đảo.</a:t>
            </a:r>
          </a:p>
          <a:p>
            <a:pPr algn="just"/>
            <a:r>
              <a:rPr lang="vi-VN" dirty="0">
                <a:latin typeface="Cambria" panose="02040503050406030204" pitchFamily="18" charset="0"/>
                <a:ea typeface="Cambria" panose="02040503050406030204" pitchFamily="18" charset="0"/>
              </a:rPr>
              <a:t>- Mốc A 5 - tại hòn Bảy Cạnh, Côn Đảo.</a:t>
            </a:r>
          </a:p>
          <a:p>
            <a:pPr algn="just"/>
            <a:r>
              <a:rPr lang="vi-VN" dirty="0">
                <a:latin typeface="Cambria" panose="02040503050406030204" pitchFamily="18" charset="0"/>
                <a:ea typeface="Cambria" panose="02040503050406030204" pitchFamily="18" charset="0"/>
              </a:rPr>
              <a:t>- Mốc A6 - hòn Hải (nhóm đảo Phú Quý), tỉnh Bình Thuận.</a:t>
            </a:r>
          </a:p>
          <a:p>
            <a:pPr algn="just"/>
            <a:r>
              <a:rPr lang="vi-VN" dirty="0">
                <a:latin typeface="Cambria" panose="02040503050406030204" pitchFamily="18" charset="0"/>
                <a:ea typeface="Cambria" panose="02040503050406030204" pitchFamily="18" charset="0"/>
              </a:rPr>
              <a:t>- Mốc A7 - hòn Đôi, tỉnh Khánh Hòa.</a:t>
            </a:r>
          </a:p>
          <a:p>
            <a:pPr algn="just"/>
            <a:r>
              <a:rPr lang="vi-VN" dirty="0">
                <a:latin typeface="Cambria" panose="02040503050406030204" pitchFamily="18" charset="0"/>
                <a:ea typeface="Cambria" panose="02040503050406030204" pitchFamily="18" charset="0"/>
              </a:rPr>
              <a:t>- Mốc A8 - mũi Đại Lãnh, tỉnh Phú Yên.</a:t>
            </a:r>
          </a:p>
          <a:p>
            <a:pPr algn="just"/>
            <a:r>
              <a:rPr lang="vi-VN" dirty="0">
                <a:latin typeface="Cambria" panose="02040503050406030204" pitchFamily="18" charset="0"/>
                <a:ea typeface="Cambria" panose="02040503050406030204" pitchFamily="18" charset="0"/>
              </a:rPr>
              <a:t>- Mốc A9 - hòn Ông Căn, tỉnh Bình Định.</a:t>
            </a:r>
          </a:p>
          <a:p>
            <a:pPr algn="just"/>
            <a:r>
              <a:rPr lang="vi-VN" dirty="0">
                <a:latin typeface="Cambria" panose="02040503050406030204" pitchFamily="18" charset="0"/>
                <a:ea typeface="Cambria" panose="02040503050406030204" pitchFamily="18" charset="0"/>
              </a:rPr>
              <a:t>- Mốc A10 - đảo Lý Sơn, tỉnh Quảng Ngãi.</a:t>
            </a:r>
          </a:p>
          <a:p>
            <a:pPr algn="just"/>
            <a:r>
              <a:rPr lang="vi-VN" dirty="0">
                <a:latin typeface="Cambria" panose="02040503050406030204" pitchFamily="18" charset="0"/>
                <a:ea typeface="Cambria" panose="02040503050406030204" pitchFamily="18" charset="0"/>
              </a:rPr>
              <a:t>- Mốc A11 - đảo Cồn Cỏ, tỉnh Quảng Trị.</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074" y="1299019"/>
            <a:ext cx="3528125" cy="525418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502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5" dur="500"/>
                                        <p:tgtEl>
                                          <p:spTgt spid="16">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8" dur="500"/>
                                        <p:tgtEl>
                                          <p:spTgt spid="16">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1" dur="500"/>
                                        <p:tgtEl>
                                          <p:spTgt spid="16">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4" dur="500"/>
                                        <p:tgtEl>
                                          <p:spTgt spid="16">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27" dur="500"/>
                                        <p:tgtEl>
                                          <p:spTgt spid="16">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30" dur="500"/>
                                        <p:tgtEl>
                                          <p:spTgt spid="16">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7" end="7"/>
                                            </p:txEl>
                                          </p:spTgt>
                                        </p:tgtEl>
                                        <p:attrNameLst>
                                          <p:attrName>style.visibility</p:attrName>
                                        </p:attrNameLst>
                                      </p:cBhvr>
                                      <p:to>
                                        <p:strVal val="visible"/>
                                      </p:to>
                                    </p:set>
                                    <p:animEffect transition="in" filter="randombar(horizontal)">
                                      <p:cBhvr>
                                        <p:cTn id="33" dur="500"/>
                                        <p:tgtEl>
                                          <p:spTgt spid="16">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8" end="8"/>
                                            </p:txEl>
                                          </p:spTgt>
                                        </p:tgtEl>
                                        <p:attrNameLst>
                                          <p:attrName>style.visibility</p:attrName>
                                        </p:attrNameLst>
                                      </p:cBhvr>
                                      <p:to>
                                        <p:strVal val="visible"/>
                                      </p:to>
                                    </p:set>
                                    <p:animEffect transition="in" filter="randombar(horizontal)">
                                      <p:cBhvr>
                                        <p:cTn id="36" dur="500"/>
                                        <p:tgtEl>
                                          <p:spTgt spid="16">
                                            <p:txEl>
                                              <p:pRg st="8" end="8"/>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animEffect transition="in" filter="randombar(horizontal)">
                                      <p:cBhvr>
                                        <p:cTn id="39" dur="500"/>
                                        <p:tgtEl>
                                          <p:spTgt spid="16">
                                            <p:txEl>
                                              <p:pRg st="9" end="9"/>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16">
                                            <p:txEl>
                                              <p:pRg st="10" end="10"/>
                                            </p:txEl>
                                          </p:spTgt>
                                        </p:tgtEl>
                                        <p:attrNameLst>
                                          <p:attrName>style.visibility</p:attrName>
                                        </p:attrNameLst>
                                      </p:cBhvr>
                                      <p:to>
                                        <p:strVal val="visible"/>
                                      </p:to>
                                    </p:set>
                                    <p:animEffect transition="in" filter="randombar(horizontal)">
                                      <p:cBhvr>
                                        <p:cTn id="42" dur="500"/>
                                        <p:tgtEl>
                                          <p:spTgt spid="16">
                                            <p:txEl>
                                              <p:pRg st="10" end="1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xEl>
                                              <p:pRg st="11" end="11"/>
                                            </p:txEl>
                                          </p:spTgt>
                                        </p:tgtEl>
                                        <p:attrNameLst>
                                          <p:attrName>style.visibility</p:attrName>
                                        </p:attrNameLst>
                                      </p:cBhvr>
                                      <p:to>
                                        <p:strVal val="visible"/>
                                      </p:to>
                                    </p:set>
                                    <p:animEffect transition="in" filter="randombar(horizontal)">
                                      <p:cBhvr>
                                        <p:cTn id="45"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630740"/>
            <a:ext cx="3657601" cy="1569660"/>
          </a:xfrm>
          <a:prstGeom prst="rect">
            <a:avLst/>
          </a:prstGeom>
          <a:solidFill>
            <a:srgbClr val="BCFCD4"/>
          </a:solidFill>
          <a:ln w="12700">
            <a:solidFill>
              <a:srgbClr val="009900"/>
            </a:solidFill>
          </a:ln>
        </p:spPr>
        <p:txBody>
          <a:bodyPr wrap="square">
            <a:spAutoFit/>
          </a:bodyPr>
          <a:lstStyle/>
          <a:p>
            <a:pPr algn="just"/>
            <a:r>
              <a:rPr lang="en-US" sz="2400" i="1" dirty="0" err="1" smtClean="0">
                <a:solidFill>
                  <a:srgbClr val="FF0000"/>
                </a:solidFill>
                <a:latin typeface="Cambria" panose="02040503050406030204" pitchFamily="18" charset="0"/>
                <a:ea typeface="Cambria" panose="02040503050406030204" pitchFamily="18" charset="0"/>
              </a:rPr>
              <a:t>Quan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14.2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kênh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chữ</a:t>
            </a:r>
            <a:r>
              <a:rPr lang="en-US" sz="2400" i="1" dirty="0" smtClean="0">
                <a:solidFill>
                  <a:srgbClr val="FF0000"/>
                </a:solidFill>
                <a:latin typeface="Cambria" panose="02040503050406030204" pitchFamily="18" charset="0"/>
                <a:ea typeface="Cambria" panose="02040503050406030204" pitchFamily="18" charset="0"/>
              </a:rPr>
              <a:t> SGK,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biết</a:t>
            </a:r>
            <a:r>
              <a:rPr lang="en-US" sz="2400" i="1" dirty="0" smtClean="0">
                <a:solidFill>
                  <a:srgbClr val="FF0000"/>
                </a:solidFill>
                <a:latin typeface="Cambria" panose="02040503050406030204" pitchFamily="18" charset="0"/>
                <a:ea typeface="Cambria" panose="02040503050406030204" pitchFamily="18" charset="0"/>
              </a:rPr>
              <a:t> n</a:t>
            </a:r>
            <a:r>
              <a:rPr lang="vi-VN" sz="2400" i="1" dirty="0" smtClean="0">
                <a:solidFill>
                  <a:srgbClr val="FF0000"/>
                </a:solidFill>
                <a:latin typeface="Cambria" panose="02040503050406030204" pitchFamily="18" charset="0"/>
                <a:ea typeface="Cambria" panose="02040503050406030204" pitchFamily="18" charset="0"/>
              </a:rPr>
              <a:t>gày </a:t>
            </a:r>
            <a:r>
              <a:rPr lang="vi-VN" sz="2400" i="1" dirty="0">
                <a:solidFill>
                  <a:srgbClr val="FF0000"/>
                </a:solidFill>
                <a:latin typeface="Cambria" panose="02040503050406030204" pitchFamily="18" charset="0"/>
                <a:ea typeface="Cambria" panose="02040503050406030204" pitchFamily="18" charset="0"/>
              </a:rPr>
              <a:t>25/12/2020 hiệp định gì đã được kí </a:t>
            </a:r>
            <a:r>
              <a:rPr lang="vi-VN" sz="2400" i="1" dirty="0" smtClean="0">
                <a:solidFill>
                  <a:srgbClr val="FF0000"/>
                </a:solidFill>
                <a:latin typeface="Cambria" panose="02040503050406030204" pitchFamily="18" charset="0"/>
                <a:ea typeface="Cambria" panose="02040503050406030204" pitchFamily="18" charset="0"/>
              </a:rPr>
              <a:t>kết?</a:t>
            </a:r>
            <a:r>
              <a:rPr lang="en-US" sz="2400" i="1" dirty="0" smtClean="0">
                <a:solidFill>
                  <a:srgbClr val="FF0000"/>
                </a:solidFill>
                <a:latin typeface="Cambria" panose="02040503050406030204" pitchFamily="18" charset="0"/>
                <a:ea typeface="Cambria" panose="02040503050406030204" pitchFamily="18" charset="0"/>
              </a:rPr>
              <a:t> </a:t>
            </a:r>
            <a:endParaRPr lang="vi-VN" sz="24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8288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02180"/>
            <a:ext cx="1332746" cy="1218745"/>
            <a:chOff x="328593" y="3259179"/>
            <a:chExt cx="1256547" cy="1360224"/>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278622"/>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787676"/>
            <a:ext cx="3657601" cy="2308324"/>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400" dirty="0" smtClean="0">
                <a:latin typeface="Cambria" pitchFamily="18" charset="0"/>
                <a:ea typeface="Cambria" pitchFamily="18" charset="0"/>
              </a:rPr>
              <a:t>Ngày </a:t>
            </a:r>
            <a:r>
              <a:rPr lang="vi-VN" sz="2400" dirty="0">
                <a:latin typeface="Cambria" pitchFamily="18" charset="0"/>
                <a:ea typeface="Cambria" pitchFamily="18" charset="0"/>
              </a:rPr>
              <a:t>25/12/2000, Hiệp định về phân định lãnh hải, vùng đặc quyền kinh tế và thềm lục địa của VN và Trung Quốc trong vịnh Bắc Bộ đã được kí kết</a:t>
            </a:r>
            <a:r>
              <a:rPr lang="vi-VN" sz="2400" dirty="0" smtClean="0">
                <a:latin typeface="Cambria" pitchFamily="18" charset="0"/>
                <a:ea typeface="Cambria" pitchFamily="18" charset="0"/>
              </a:rPr>
              <a:t>.</a:t>
            </a:r>
            <a:endParaRPr lang="vi-VN" sz="2400" dirty="0">
              <a:latin typeface="Cambria" pitchFamily="18" charset="0"/>
              <a:ea typeface="Cambria" pitchFamily="18" charset="0"/>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0727" y="3931308"/>
            <a:ext cx="3449993" cy="224089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04147" y="6172200"/>
            <a:ext cx="3458853" cy="369332"/>
          </a:xfrm>
          <a:prstGeom prst="rect">
            <a:avLst/>
          </a:prstGeom>
          <a:noFill/>
        </p:spPr>
        <p:txBody>
          <a:bodyPr wrap="square" rtlCol="0">
            <a:spAutoFit/>
          </a:bodyPr>
          <a:lstStyle/>
          <a:p>
            <a:r>
              <a:rPr lang="en-US" dirty="0" err="1" smtClean="0">
                <a:latin typeface="Cambria" pitchFamily="18" charset="0"/>
                <a:ea typeface="Cambria" pitchFamily="18" charset="0"/>
              </a:rPr>
              <a:t>Hiệp</a:t>
            </a:r>
            <a:r>
              <a:rPr lang="en-US" dirty="0" smtClean="0">
                <a:latin typeface="Cambria" pitchFamily="18" charset="0"/>
                <a:ea typeface="Cambria" pitchFamily="18" charset="0"/>
              </a:rPr>
              <a:t> </a:t>
            </a:r>
            <a:r>
              <a:rPr lang="en-US" dirty="0" err="1" smtClean="0">
                <a:latin typeface="Cambria" pitchFamily="18" charset="0"/>
                <a:ea typeface="Cambria" pitchFamily="18" charset="0"/>
              </a:rPr>
              <a:t>định</a:t>
            </a:r>
            <a:r>
              <a:rPr lang="en-US" dirty="0" smtClean="0">
                <a:latin typeface="Cambria" pitchFamily="18" charset="0"/>
                <a:ea typeface="Cambria" pitchFamily="18" charset="0"/>
              </a:rPr>
              <a:t> </a:t>
            </a:r>
            <a:r>
              <a:rPr lang="en-US" dirty="0" err="1" smtClean="0">
                <a:latin typeface="Cambria" pitchFamily="18" charset="0"/>
                <a:ea typeface="Cambria" pitchFamily="18" charset="0"/>
              </a:rPr>
              <a:t>phân</a:t>
            </a:r>
            <a:r>
              <a:rPr lang="en-US" dirty="0" smtClean="0">
                <a:latin typeface="Cambria" pitchFamily="18" charset="0"/>
                <a:ea typeface="Cambria" pitchFamily="18" charset="0"/>
              </a:rPr>
              <a:t> </a:t>
            </a:r>
            <a:r>
              <a:rPr lang="en-US" dirty="0" err="1" smtClean="0">
                <a:latin typeface="Cambria" pitchFamily="18" charset="0"/>
                <a:ea typeface="Cambria" pitchFamily="18" charset="0"/>
              </a:rPr>
              <a:t>định</a:t>
            </a:r>
            <a:r>
              <a:rPr lang="en-US" dirty="0" smtClean="0">
                <a:latin typeface="Cambria" pitchFamily="18" charset="0"/>
                <a:ea typeface="Cambria" pitchFamily="18" charset="0"/>
              </a:rPr>
              <a:t> </a:t>
            </a:r>
            <a:r>
              <a:rPr lang="en-US" dirty="0" err="1" smtClean="0">
                <a:latin typeface="Cambria" pitchFamily="18" charset="0"/>
                <a:ea typeface="Cambria" pitchFamily="18" charset="0"/>
              </a:rPr>
              <a:t>vịnh</a:t>
            </a:r>
            <a:r>
              <a:rPr lang="en-US" dirty="0" smtClean="0">
                <a:latin typeface="Cambria" pitchFamily="18" charset="0"/>
                <a:ea typeface="Cambria" pitchFamily="18" charset="0"/>
              </a:rPr>
              <a:t> </a:t>
            </a:r>
            <a:r>
              <a:rPr lang="en-US" dirty="0" err="1" smtClean="0">
                <a:latin typeface="Cambria" pitchFamily="18" charset="0"/>
                <a:ea typeface="Cambria" pitchFamily="18" charset="0"/>
              </a:rPr>
              <a:t>Bắc</a:t>
            </a:r>
            <a:r>
              <a:rPr lang="en-US" dirty="0" smtClean="0">
                <a:latin typeface="Cambria" pitchFamily="18" charset="0"/>
                <a:ea typeface="Cambria" pitchFamily="18" charset="0"/>
              </a:rPr>
              <a:t> </a:t>
            </a:r>
            <a:r>
              <a:rPr lang="en-US" dirty="0" err="1" smtClean="0">
                <a:latin typeface="Cambria" pitchFamily="18" charset="0"/>
                <a:ea typeface="Cambria" pitchFamily="18" charset="0"/>
              </a:rPr>
              <a:t>Bộ</a:t>
            </a:r>
            <a:endParaRPr lang="en-US" dirty="0">
              <a:latin typeface="Cambria" pitchFamily="18" charset="0"/>
              <a:ea typeface="Cambria" pitchFamily="18" charset="0"/>
            </a:endParaRPr>
          </a:p>
        </p:txBody>
      </p:sp>
      <p:pic>
        <p:nvPicPr>
          <p:cNvPr id="205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60854" y="1322102"/>
            <a:ext cx="3419867" cy="241169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343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randombar(horizontal)">
                                      <p:cBhvr>
                                        <p:cTn id="15" dur="500"/>
                                        <p:tgtEl>
                                          <p:spTgt spid="2052"/>
                                        </p:tgtEl>
                                      </p:cBhvr>
                                    </p:animEffect>
                                  </p:childTnLst>
                                </p:cTn>
                              </p:par>
                              <p:par>
                                <p:cTn id="16" presetID="14" presetClass="entr" presetSubtype="1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randombar(horizontal)">
                                      <p:cBhvr>
                                        <p:cTn id="18" dur="500"/>
                                        <p:tgtEl>
                                          <p:spTgt spid="205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4"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52400"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566208"/>
            <a:ext cx="3657601" cy="1938992"/>
          </a:xfrm>
          <a:prstGeom prst="rect">
            <a:avLst/>
          </a:prstGeom>
          <a:solidFill>
            <a:srgbClr val="BCFCD4"/>
          </a:solidFill>
          <a:ln w="12700">
            <a:solidFill>
              <a:srgbClr val="009900"/>
            </a:solidFill>
          </a:ln>
        </p:spPr>
        <p:txBody>
          <a:bodyPr wrap="square">
            <a:spAutoFit/>
          </a:bodyPr>
          <a:lstStyle/>
          <a:p>
            <a:pPr algn="just"/>
            <a:r>
              <a:rPr lang="en-US" sz="2400" i="1" dirty="0" err="1" smtClean="0">
                <a:solidFill>
                  <a:srgbClr val="FF0000"/>
                </a:solidFill>
                <a:latin typeface="Cambria" panose="02040503050406030204" pitchFamily="18" charset="0"/>
                <a:ea typeface="Cambria" panose="02040503050406030204" pitchFamily="18" charset="0"/>
              </a:rPr>
              <a:t>Quan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14.2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kênh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chữ</a:t>
            </a:r>
            <a:r>
              <a:rPr lang="en-US" sz="2400" i="1" dirty="0" smtClean="0">
                <a:solidFill>
                  <a:srgbClr val="FF0000"/>
                </a:solidFill>
                <a:latin typeface="Cambria" panose="02040503050406030204" pitchFamily="18" charset="0"/>
                <a:ea typeface="Cambria" panose="02040503050406030204" pitchFamily="18" charset="0"/>
              </a:rPr>
              <a:t> SGK,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đường phân chia vịnh Bắc Bộ giữa Việt Nam và </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Trung </a:t>
            </a:r>
            <a:r>
              <a:rPr lang="vi-VN" sz="2400" i="1" dirty="0">
                <a:solidFill>
                  <a:srgbClr val="FF0000"/>
                </a:solidFill>
                <a:latin typeface="Cambria" panose="02040503050406030204" pitchFamily="18" charset="0"/>
                <a:ea typeface="Cambria" panose="02040503050406030204" pitchFamily="18" charset="0"/>
              </a:rPr>
              <a:t>Quốc.</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050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783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940076"/>
            <a:ext cx="3657601" cy="2308324"/>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400" dirty="0" smtClean="0">
                <a:latin typeface="Cambria" pitchFamily="18" charset="0"/>
                <a:ea typeface="Cambria" pitchFamily="18" charset="0"/>
              </a:rPr>
              <a:t>Đường </a:t>
            </a:r>
            <a:r>
              <a:rPr lang="vi-VN" sz="2400" dirty="0">
                <a:latin typeface="Cambria" pitchFamily="18" charset="0"/>
                <a:ea typeface="Cambria" pitchFamily="18" charset="0"/>
              </a:rPr>
              <a:t>phân định vịnh Bắc Bộ giữa Việt Nam và Trung Quốc được xác định bằng 21 điểm có tọa độ xác định, nối tuần tự với nhau bằng các đoạn thẳng.</a:t>
            </a:r>
          </a:p>
        </p:txBody>
      </p:sp>
      <p:pic>
        <p:nvPicPr>
          <p:cNvPr id="2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074" y="1299019"/>
            <a:ext cx="3528125" cy="525418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16"/>
          <p:cNvSpPr/>
          <p:nvPr/>
        </p:nvSpPr>
        <p:spPr>
          <a:xfrm>
            <a:off x="6698120" y="2070022"/>
            <a:ext cx="308540" cy="1183671"/>
          </a:xfrm>
          <a:custGeom>
            <a:avLst/>
            <a:gdLst>
              <a:gd name="connsiteX0" fmla="*/ 224393 w 308540"/>
              <a:gd name="connsiteY0" fmla="*/ 1183671 h 1183671"/>
              <a:gd name="connsiteX1" fmla="*/ 196344 w 308540"/>
              <a:gd name="connsiteY1" fmla="*/ 1166842 h 1183671"/>
              <a:gd name="connsiteX2" fmla="*/ 190734 w 308540"/>
              <a:gd name="connsiteY2" fmla="*/ 1150012 h 1183671"/>
              <a:gd name="connsiteX3" fmla="*/ 162685 w 308540"/>
              <a:gd name="connsiteY3" fmla="*/ 1121963 h 1183671"/>
              <a:gd name="connsiteX4" fmla="*/ 134636 w 308540"/>
              <a:gd name="connsiteY4" fmla="*/ 1071475 h 1183671"/>
              <a:gd name="connsiteX5" fmla="*/ 123416 w 308540"/>
              <a:gd name="connsiteY5" fmla="*/ 1054645 h 1183671"/>
              <a:gd name="connsiteX6" fmla="*/ 106587 w 308540"/>
              <a:gd name="connsiteY6" fmla="*/ 1043426 h 1183671"/>
              <a:gd name="connsiteX7" fmla="*/ 84147 w 308540"/>
              <a:gd name="connsiteY7" fmla="*/ 992938 h 1183671"/>
              <a:gd name="connsiteX8" fmla="*/ 67318 w 308540"/>
              <a:gd name="connsiteY8" fmla="*/ 987328 h 1183671"/>
              <a:gd name="connsiteX9" fmla="*/ 44879 w 308540"/>
              <a:gd name="connsiteY9" fmla="*/ 953669 h 1183671"/>
              <a:gd name="connsiteX10" fmla="*/ 39269 w 308540"/>
              <a:gd name="connsiteY10" fmla="*/ 936839 h 1183671"/>
              <a:gd name="connsiteX11" fmla="*/ 28049 w 308540"/>
              <a:gd name="connsiteY11" fmla="*/ 920010 h 1183671"/>
              <a:gd name="connsiteX12" fmla="*/ 22440 w 308540"/>
              <a:gd name="connsiteY12" fmla="*/ 903180 h 1183671"/>
              <a:gd name="connsiteX13" fmla="*/ 11220 w 308540"/>
              <a:gd name="connsiteY13" fmla="*/ 886351 h 1183671"/>
              <a:gd name="connsiteX14" fmla="*/ 0 w 308540"/>
              <a:gd name="connsiteY14" fmla="*/ 852692 h 1183671"/>
              <a:gd name="connsiteX15" fmla="*/ 5610 w 308540"/>
              <a:gd name="connsiteY15" fmla="*/ 712447 h 1183671"/>
              <a:gd name="connsiteX16" fmla="*/ 11220 w 308540"/>
              <a:gd name="connsiteY16" fmla="*/ 695617 h 1183671"/>
              <a:gd name="connsiteX17" fmla="*/ 22440 w 308540"/>
              <a:gd name="connsiteY17" fmla="*/ 678788 h 1183671"/>
              <a:gd name="connsiteX18" fmla="*/ 39269 w 308540"/>
              <a:gd name="connsiteY18" fmla="*/ 656349 h 1183671"/>
              <a:gd name="connsiteX19" fmla="*/ 44879 w 308540"/>
              <a:gd name="connsiteY19" fmla="*/ 639519 h 1183671"/>
              <a:gd name="connsiteX20" fmla="*/ 61708 w 308540"/>
              <a:gd name="connsiteY20" fmla="*/ 622690 h 1183671"/>
              <a:gd name="connsiteX21" fmla="*/ 78538 w 308540"/>
              <a:gd name="connsiteY21" fmla="*/ 589031 h 1183671"/>
              <a:gd name="connsiteX22" fmla="*/ 112197 w 308540"/>
              <a:gd name="connsiteY22" fmla="*/ 566591 h 1183671"/>
              <a:gd name="connsiteX23" fmla="*/ 129026 w 308540"/>
              <a:gd name="connsiteY23" fmla="*/ 555372 h 1183671"/>
              <a:gd name="connsiteX24" fmla="*/ 162685 w 308540"/>
              <a:gd name="connsiteY24" fmla="*/ 538542 h 1183671"/>
              <a:gd name="connsiteX25" fmla="*/ 173905 w 308540"/>
              <a:gd name="connsiteY25" fmla="*/ 521713 h 1183671"/>
              <a:gd name="connsiteX26" fmla="*/ 179514 w 308540"/>
              <a:gd name="connsiteY26" fmla="*/ 499274 h 1183671"/>
              <a:gd name="connsiteX27" fmla="*/ 196344 w 308540"/>
              <a:gd name="connsiteY27" fmla="*/ 488054 h 1183671"/>
              <a:gd name="connsiteX28" fmla="*/ 201954 w 308540"/>
              <a:gd name="connsiteY28" fmla="*/ 471225 h 1183671"/>
              <a:gd name="connsiteX29" fmla="*/ 235613 w 308540"/>
              <a:gd name="connsiteY29" fmla="*/ 443176 h 1183671"/>
              <a:gd name="connsiteX30" fmla="*/ 246832 w 308540"/>
              <a:gd name="connsiteY30" fmla="*/ 426346 h 1183671"/>
              <a:gd name="connsiteX31" fmla="*/ 263662 w 308540"/>
              <a:gd name="connsiteY31" fmla="*/ 420736 h 1183671"/>
              <a:gd name="connsiteX32" fmla="*/ 280491 w 308540"/>
              <a:gd name="connsiteY32" fmla="*/ 409517 h 1183671"/>
              <a:gd name="connsiteX33" fmla="*/ 291711 w 308540"/>
              <a:gd name="connsiteY33" fmla="*/ 375858 h 1183671"/>
              <a:gd name="connsiteX34" fmla="*/ 308540 w 308540"/>
              <a:gd name="connsiteY34" fmla="*/ 342199 h 1183671"/>
              <a:gd name="connsiteX35" fmla="*/ 302930 w 308540"/>
              <a:gd name="connsiteY35" fmla="*/ 179514 h 1183671"/>
              <a:gd name="connsiteX36" fmla="*/ 297320 w 308540"/>
              <a:gd name="connsiteY36" fmla="*/ 140245 h 1183671"/>
              <a:gd name="connsiteX37" fmla="*/ 291711 w 308540"/>
              <a:gd name="connsiteY37" fmla="*/ 123416 h 1183671"/>
              <a:gd name="connsiteX38" fmla="*/ 274881 w 308540"/>
              <a:gd name="connsiteY38" fmla="*/ 112196 h 1183671"/>
              <a:gd name="connsiteX39" fmla="*/ 258052 w 308540"/>
              <a:gd name="connsiteY39" fmla="*/ 50488 h 1183671"/>
              <a:gd name="connsiteX40" fmla="*/ 235613 w 308540"/>
              <a:gd name="connsiteY40" fmla="*/ 0 h 11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8540" h="1183671">
                <a:moveTo>
                  <a:pt x="224393" y="1183671"/>
                </a:moveTo>
                <a:cubicBezTo>
                  <a:pt x="215043" y="1178061"/>
                  <a:pt x="204054" y="1174552"/>
                  <a:pt x="196344" y="1166842"/>
                </a:cubicBezTo>
                <a:cubicBezTo>
                  <a:pt x="192163" y="1162661"/>
                  <a:pt x="193379" y="1155301"/>
                  <a:pt x="190734" y="1150012"/>
                </a:cubicBezTo>
                <a:cubicBezTo>
                  <a:pt x="181385" y="1131314"/>
                  <a:pt x="179513" y="1133182"/>
                  <a:pt x="162685" y="1121963"/>
                </a:cubicBezTo>
                <a:cubicBezTo>
                  <a:pt x="152811" y="1092342"/>
                  <a:pt x="160355" y="1110054"/>
                  <a:pt x="134636" y="1071475"/>
                </a:cubicBezTo>
                <a:cubicBezTo>
                  <a:pt x="130896" y="1065865"/>
                  <a:pt x="129026" y="1058385"/>
                  <a:pt x="123416" y="1054645"/>
                </a:cubicBezTo>
                <a:lnTo>
                  <a:pt x="106587" y="1043426"/>
                </a:lnTo>
                <a:cubicBezTo>
                  <a:pt x="103158" y="1033139"/>
                  <a:pt x="96271" y="1002637"/>
                  <a:pt x="84147" y="992938"/>
                </a:cubicBezTo>
                <a:cubicBezTo>
                  <a:pt x="79530" y="989244"/>
                  <a:pt x="72928" y="989198"/>
                  <a:pt x="67318" y="987328"/>
                </a:cubicBezTo>
                <a:cubicBezTo>
                  <a:pt x="53979" y="947310"/>
                  <a:pt x="72893" y="995691"/>
                  <a:pt x="44879" y="953669"/>
                </a:cubicBezTo>
                <a:cubicBezTo>
                  <a:pt x="41599" y="948749"/>
                  <a:pt x="41914" y="942128"/>
                  <a:pt x="39269" y="936839"/>
                </a:cubicBezTo>
                <a:cubicBezTo>
                  <a:pt x="36254" y="930809"/>
                  <a:pt x="31789" y="925620"/>
                  <a:pt x="28049" y="920010"/>
                </a:cubicBezTo>
                <a:cubicBezTo>
                  <a:pt x="26179" y="914400"/>
                  <a:pt x="25084" y="908469"/>
                  <a:pt x="22440" y="903180"/>
                </a:cubicBezTo>
                <a:cubicBezTo>
                  <a:pt x="19425" y="897150"/>
                  <a:pt x="13958" y="892512"/>
                  <a:pt x="11220" y="886351"/>
                </a:cubicBezTo>
                <a:cubicBezTo>
                  <a:pt x="6417" y="875544"/>
                  <a:pt x="0" y="852692"/>
                  <a:pt x="0" y="852692"/>
                </a:cubicBezTo>
                <a:cubicBezTo>
                  <a:pt x="1870" y="805944"/>
                  <a:pt x="2277" y="759114"/>
                  <a:pt x="5610" y="712447"/>
                </a:cubicBezTo>
                <a:cubicBezTo>
                  <a:pt x="6031" y="706549"/>
                  <a:pt x="8575" y="700906"/>
                  <a:pt x="11220" y="695617"/>
                </a:cubicBezTo>
                <a:cubicBezTo>
                  <a:pt x="14235" y="689587"/>
                  <a:pt x="18700" y="684398"/>
                  <a:pt x="22440" y="678788"/>
                </a:cubicBezTo>
                <a:cubicBezTo>
                  <a:pt x="11264" y="645260"/>
                  <a:pt x="15171" y="675627"/>
                  <a:pt x="39269" y="656349"/>
                </a:cubicBezTo>
                <a:cubicBezTo>
                  <a:pt x="43887" y="652655"/>
                  <a:pt x="41599" y="644439"/>
                  <a:pt x="44879" y="639519"/>
                </a:cubicBezTo>
                <a:cubicBezTo>
                  <a:pt x="49280" y="632918"/>
                  <a:pt x="56098" y="628300"/>
                  <a:pt x="61708" y="622690"/>
                </a:cubicBezTo>
                <a:cubicBezTo>
                  <a:pt x="65710" y="610684"/>
                  <a:pt x="68302" y="597988"/>
                  <a:pt x="78538" y="589031"/>
                </a:cubicBezTo>
                <a:cubicBezTo>
                  <a:pt x="88686" y="580151"/>
                  <a:pt x="100977" y="574071"/>
                  <a:pt x="112197" y="566591"/>
                </a:cubicBezTo>
                <a:cubicBezTo>
                  <a:pt x="117807" y="562851"/>
                  <a:pt x="122630" y="557504"/>
                  <a:pt x="129026" y="555372"/>
                </a:cubicBezTo>
                <a:cubicBezTo>
                  <a:pt x="152251" y="547630"/>
                  <a:pt x="140935" y="553042"/>
                  <a:pt x="162685" y="538542"/>
                </a:cubicBezTo>
                <a:cubicBezTo>
                  <a:pt x="166425" y="532932"/>
                  <a:pt x="171249" y="527910"/>
                  <a:pt x="173905" y="521713"/>
                </a:cubicBezTo>
                <a:cubicBezTo>
                  <a:pt x="176942" y="514627"/>
                  <a:pt x="175237" y="505689"/>
                  <a:pt x="179514" y="499274"/>
                </a:cubicBezTo>
                <a:cubicBezTo>
                  <a:pt x="183254" y="493664"/>
                  <a:pt x="190734" y="491794"/>
                  <a:pt x="196344" y="488054"/>
                </a:cubicBezTo>
                <a:cubicBezTo>
                  <a:pt x="198214" y="482444"/>
                  <a:pt x="198674" y="476145"/>
                  <a:pt x="201954" y="471225"/>
                </a:cubicBezTo>
                <a:cubicBezTo>
                  <a:pt x="210595" y="458264"/>
                  <a:pt x="223192" y="451456"/>
                  <a:pt x="235613" y="443176"/>
                </a:cubicBezTo>
                <a:cubicBezTo>
                  <a:pt x="239353" y="437566"/>
                  <a:pt x="241567" y="430558"/>
                  <a:pt x="246832" y="426346"/>
                </a:cubicBezTo>
                <a:cubicBezTo>
                  <a:pt x="251450" y="422652"/>
                  <a:pt x="258373" y="423381"/>
                  <a:pt x="263662" y="420736"/>
                </a:cubicBezTo>
                <a:cubicBezTo>
                  <a:pt x="269692" y="417721"/>
                  <a:pt x="274881" y="413257"/>
                  <a:pt x="280491" y="409517"/>
                </a:cubicBezTo>
                <a:cubicBezTo>
                  <a:pt x="284231" y="398297"/>
                  <a:pt x="285151" y="385699"/>
                  <a:pt x="291711" y="375858"/>
                </a:cubicBezTo>
                <a:cubicBezTo>
                  <a:pt x="306210" y="354108"/>
                  <a:pt x="300798" y="365424"/>
                  <a:pt x="308540" y="342199"/>
                </a:cubicBezTo>
                <a:cubicBezTo>
                  <a:pt x="306670" y="287971"/>
                  <a:pt x="305940" y="233691"/>
                  <a:pt x="302930" y="179514"/>
                </a:cubicBezTo>
                <a:cubicBezTo>
                  <a:pt x="302197" y="166312"/>
                  <a:pt x="299913" y="153211"/>
                  <a:pt x="297320" y="140245"/>
                </a:cubicBezTo>
                <a:cubicBezTo>
                  <a:pt x="296160" y="134447"/>
                  <a:pt x="295405" y="128033"/>
                  <a:pt x="291711" y="123416"/>
                </a:cubicBezTo>
                <a:cubicBezTo>
                  <a:pt x="287499" y="118151"/>
                  <a:pt x="280491" y="115936"/>
                  <a:pt x="274881" y="112196"/>
                </a:cubicBezTo>
                <a:cubicBezTo>
                  <a:pt x="271871" y="97145"/>
                  <a:pt x="266185" y="62687"/>
                  <a:pt x="258052" y="50488"/>
                </a:cubicBezTo>
                <a:cubicBezTo>
                  <a:pt x="232501" y="12162"/>
                  <a:pt x="235613" y="30314"/>
                  <a:pt x="235613"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0010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969800"/>
            <a:ext cx="6553198" cy="2754600"/>
          </a:xfrm>
          <a:prstGeom prst="rect">
            <a:avLst/>
          </a:prstGeom>
        </p:spPr>
        <p:txBody>
          <a:bodyPr wrap="square">
            <a:spAutoFit/>
          </a:bodyPr>
          <a:lstStyle/>
          <a:p>
            <a:pPr algn="just">
              <a:spcBef>
                <a:spcPts val="600"/>
              </a:spcBef>
              <a:spcAft>
                <a:spcPts val="0"/>
              </a:spcAft>
            </a:pPr>
            <a:r>
              <a:rPr lang="vi-VN" sz="2400" dirty="0">
                <a:latin typeface="Cambria" pitchFamily="18" charset="0"/>
                <a:ea typeface="Cambria" pitchFamily="18" charset="0"/>
              </a:rPr>
              <a:t>- Đường cơ sở trên biển dùng để tính chiều rộng lãnh hải của lục địa nước ta là đường thẳng gãy khúc, nối liền 12 điểm có tọa độ xác định. </a:t>
            </a:r>
          </a:p>
          <a:p>
            <a:pPr algn="just">
              <a:spcBef>
                <a:spcPts val="600"/>
              </a:spcBef>
              <a:spcAft>
                <a:spcPts val="0"/>
              </a:spcAft>
            </a:pPr>
            <a:r>
              <a:rPr lang="vi-VN" sz="2400" dirty="0">
                <a:latin typeface="Cambria" pitchFamily="18" charset="0"/>
                <a:ea typeface="Cambria" pitchFamily="18" charset="0"/>
              </a:rPr>
              <a:t>- Đường phân định vịnh Bắc Bộ giữa Việt Nam và Trung Quốc được xác định bằng 21 điểm có tọa độ xác định, nối tuần tự với nhau bằng các đoạn thẳng.</a:t>
            </a: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VÙNG BIỂN VIỆT NAM Ở BIỂN ĐÔNG</a:t>
            </a:r>
          </a:p>
        </p:txBody>
      </p:sp>
    </p:spTree>
    <p:extLst>
      <p:ext uri="{BB962C8B-B14F-4D97-AF65-F5344CB8AC3E}">
        <p14:creationId xmlns:p14="http://schemas.microsoft.com/office/powerpoint/2010/main" val="1093796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1" name="Title 1"/>
          <p:cNvSpPr txBox="1">
            <a:spLocks/>
          </p:cNvSpPr>
          <p:nvPr/>
        </p:nvSpPr>
        <p:spPr>
          <a:xfrm>
            <a:off x="22098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latin typeface="Cambria" pitchFamily="18" charset="0"/>
              </a:rPr>
              <a:t>CÁC VÙNG BIỂN CỦA VIỆT NAM Ở BIỂN ĐÔNG</a:t>
            </a:r>
            <a:endParaRPr lang="en-US" sz="2400" b="1" dirty="0">
              <a:solidFill>
                <a:srgbClr val="0D30DD"/>
              </a:solidFill>
              <a:latin typeface="Cambria" pitchFamily="18" charset="0"/>
            </a:endParaRPr>
          </a:p>
        </p:txBody>
      </p:sp>
      <p:sp>
        <p:nvSpPr>
          <p:cNvPr id="22" name="Rectangle 21"/>
          <p:cNvSpPr/>
          <p:nvPr/>
        </p:nvSpPr>
        <p:spPr>
          <a:xfrm>
            <a:off x="268865" y="1274088"/>
            <a:ext cx="3998335" cy="5324535"/>
          </a:xfrm>
          <a:prstGeom prst="rect">
            <a:avLst/>
          </a:prstGeom>
          <a:solidFill>
            <a:srgbClr val="BCFCD4"/>
          </a:solidFill>
          <a:ln>
            <a:solidFill>
              <a:srgbClr val="00B050"/>
            </a:solidFill>
          </a:ln>
        </p:spPr>
        <p:txBody>
          <a:bodyPr wrap="square">
            <a:spAutoFit/>
          </a:bodyPr>
          <a:lstStyle/>
          <a:p>
            <a:pPr algn="ctr"/>
            <a:r>
              <a:rPr lang="en-US" sz="1700" b="1" dirty="0" smtClean="0">
                <a:solidFill>
                  <a:srgbClr val="00B050"/>
                </a:solidFill>
                <a:latin typeface="Cambria" panose="02040503050406030204" pitchFamily="18" charset="0"/>
                <a:ea typeface="Cambria" panose="02040503050406030204" pitchFamily="18" charset="0"/>
              </a:rPr>
              <a:t>HOẠT ĐỘNG NHÓM</a:t>
            </a:r>
          </a:p>
          <a:p>
            <a:pPr algn="ctr"/>
            <a:r>
              <a:rPr lang="en-US" sz="1700" b="1" dirty="0" err="1" smtClean="0">
                <a:solidFill>
                  <a:srgbClr val="00B050"/>
                </a:solidFill>
                <a:latin typeface="Cambria" panose="02040503050406030204" pitchFamily="18" charset="0"/>
                <a:ea typeface="Cambria" panose="02040503050406030204" pitchFamily="18" charset="0"/>
              </a:rPr>
              <a:t>Thời</a:t>
            </a:r>
            <a:r>
              <a:rPr lang="en-US" sz="1700" b="1" dirty="0" smtClean="0">
                <a:solidFill>
                  <a:srgbClr val="00B050"/>
                </a:solidFill>
                <a:latin typeface="Cambria" panose="02040503050406030204" pitchFamily="18" charset="0"/>
                <a:ea typeface="Cambria" panose="02040503050406030204" pitchFamily="18" charset="0"/>
              </a:rPr>
              <a:t> </a:t>
            </a:r>
            <a:r>
              <a:rPr lang="en-US" sz="1700" b="1" dirty="0" err="1" smtClean="0">
                <a:solidFill>
                  <a:srgbClr val="00B050"/>
                </a:solidFill>
                <a:latin typeface="Cambria" panose="02040503050406030204" pitchFamily="18" charset="0"/>
                <a:ea typeface="Cambria" panose="02040503050406030204" pitchFamily="18" charset="0"/>
              </a:rPr>
              <a:t>gian</a:t>
            </a:r>
            <a:r>
              <a:rPr lang="en-US" sz="1700" b="1" dirty="0" smtClean="0">
                <a:solidFill>
                  <a:srgbClr val="00B050"/>
                </a:solidFill>
                <a:latin typeface="Cambria" panose="02040503050406030204" pitchFamily="18" charset="0"/>
                <a:ea typeface="Cambria" panose="02040503050406030204" pitchFamily="18" charset="0"/>
              </a:rPr>
              <a:t>: 10 </a:t>
            </a:r>
            <a:r>
              <a:rPr lang="en-US" sz="1700" b="1" dirty="0" err="1" smtClean="0">
                <a:solidFill>
                  <a:srgbClr val="00B050"/>
                </a:solidFill>
                <a:latin typeface="Cambria" panose="02040503050406030204" pitchFamily="18" charset="0"/>
                <a:ea typeface="Cambria" panose="02040503050406030204" pitchFamily="18" charset="0"/>
              </a:rPr>
              <a:t>phút</a:t>
            </a:r>
            <a:endParaRPr lang="en-US" sz="1700" b="1" dirty="0">
              <a:solidFill>
                <a:srgbClr val="00B050"/>
              </a:solidFill>
              <a:latin typeface="Cambria" panose="02040503050406030204" pitchFamily="18" charset="0"/>
              <a:ea typeface="Cambria" panose="02040503050406030204" pitchFamily="18" charset="0"/>
            </a:endParaRPr>
          </a:p>
          <a:p>
            <a:pPr algn="ctr"/>
            <a:r>
              <a:rPr lang="en-US" sz="1700" b="1" dirty="0" smtClean="0">
                <a:solidFill>
                  <a:srgbClr val="FF0000"/>
                </a:solidFill>
                <a:latin typeface="Cambria" panose="02040503050406030204" pitchFamily="18" charset="0"/>
                <a:ea typeface="Cambria" panose="02040503050406030204" pitchFamily="18" charset="0"/>
              </a:rPr>
              <a:t>NHIỆM VỤ</a:t>
            </a:r>
          </a:p>
          <a:p>
            <a:pPr algn="just"/>
            <a:r>
              <a:rPr lang="en-US" sz="1700" b="1" dirty="0" smtClean="0">
                <a:solidFill>
                  <a:srgbClr val="00B050"/>
                </a:solidFill>
                <a:latin typeface="Cambria" panose="02040503050406030204" pitchFamily="18" charset="0"/>
                <a:ea typeface="Cambria" panose="02040503050406030204" pitchFamily="18" charset="0"/>
              </a:rPr>
              <a:t>* NHÓM 1, 2, 3 VÀ 4: </a:t>
            </a:r>
            <a:r>
              <a:rPr lang="en-US" sz="1700" i="1" dirty="0" err="1" smtClean="0">
                <a:solidFill>
                  <a:srgbClr val="FF0000"/>
                </a:solidFill>
                <a:latin typeface="Cambria" panose="02040503050406030204" pitchFamily="18" charset="0"/>
                <a:ea typeface="Cambria" panose="02040503050406030204" pitchFamily="18" charset="0"/>
              </a:rPr>
              <a:t>Quan</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sát</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các</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hình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ảnh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và</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kênh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chữ</a:t>
            </a:r>
            <a:r>
              <a:rPr lang="en-US" sz="1700" i="1" dirty="0" smtClean="0">
                <a:solidFill>
                  <a:srgbClr val="FF0000"/>
                </a:solidFill>
                <a:latin typeface="Cambria" panose="02040503050406030204" pitchFamily="18" charset="0"/>
                <a:ea typeface="Cambria" panose="02040503050406030204" pitchFamily="18" charset="0"/>
              </a:rPr>
              <a:t> SGK,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a:t>
            </a:r>
          </a:p>
          <a:p>
            <a:pPr algn="just"/>
            <a:r>
              <a:rPr lang="en-US" sz="1700" i="1" dirty="0" smtClean="0">
                <a:solidFill>
                  <a:srgbClr val="FF0000"/>
                </a:solidFill>
                <a:latin typeface="Times New Roman"/>
                <a:ea typeface="Times New Roman"/>
              </a:rPr>
              <a:t>- Cho </a:t>
            </a:r>
            <a:r>
              <a:rPr lang="en-US" sz="1700" i="1" dirty="0" err="1" smtClean="0">
                <a:solidFill>
                  <a:srgbClr val="FF0000"/>
                </a:solidFill>
                <a:latin typeface="Times New Roman"/>
                <a:ea typeface="Times New Roman"/>
              </a:rPr>
              <a:t>biết</a:t>
            </a:r>
            <a:r>
              <a:rPr lang="en-US" sz="1700" i="1" dirty="0" smtClean="0">
                <a:solidFill>
                  <a:srgbClr val="FF0000"/>
                </a:solidFill>
                <a:latin typeface="Times New Roman"/>
                <a:ea typeface="Times New Roman"/>
              </a:rPr>
              <a:t> v</a:t>
            </a:r>
            <a:r>
              <a:rPr lang="vi-VN" sz="1700" i="1" dirty="0" smtClean="0">
                <a:solidFill>
                  <a:srgbClr val="FF0000"/>
                </a:solidFill>
                <a:latin typeface="Times New Roman"/>
                <a:ea typeface="Times New Roman"/>
              </a:rPr>
              <a:t>ùng </a:t>
            </a:r>
            <a:r>
              <a:rPr lang="vi-VN" sz="1700" i="1" dirty="0">
                <a:solidFill>
                  <a:srgbClr val="FF0000"/>
                </a:solidFill>
                <a:latin typeface="Times New Roman"/>
                <a:ea typeface="Times New Roman"/>
              </a:rPr>
              <a:t>biển nước ta gồm những bộ phận nào? </a:t>
            </a:r>
            <a:endParaRPr lang="en-US" sz="1700" i="1" dirty="0" smtClean="0">
              <a:solidFill>
                <a:srgbClr val="FF0000"/>
              </a:solidFill>
              <a:latin typeface="Times New Roman"/>
              <a:ea typeface="Times New Roman"/>
            </a:endParaRPr>
          </a:p>
          <a:p>
            <a:pPr algn="just"/>
            <a:r>
              <a:rPr lang="en-US" sz="1700" i="1" dirty="0" smtClean="0">
                <a:solidFill>
                  <a:srgbClr val="FF0000"/>
                </a:solidFill>
                <a:latin typeface="Cambria" panose="02040503050406030204" pitchFamily="18" charset="0"/>
                <a:ea typeface="Cambria" panose="02040503050406030204" pitchFamily="18" charset="0"/>
              </a:rPr>
              <a:t>- </a:t>
            </a:r>
            <a:r>
              <a:rPr lang="vi-VN" sz="1700" i="1" dirty="0" smtClean="0">
                <a:solidFill>
                  <a:srgbClr val="FF0000"/>
                </a:solidFill>
                <a:latin typeface="Cambria" panose="02040503050406030204" pitchFamily="18" charset="0"/>
                <a:ea typeface="Cambria" panose="02040503050406030204" pitchFamily="18" charset="0"/>
              </a:rPr>
              <a:t>Nêu </a:t>
            </a:r>
            <a:r>
              <a:rPr lang="vi-VN" sz="1700" i="1" dirty="0">
                <a:solidFill>
                  <a:srgbClr val="FF0000"/>
                </a:solidFill>
                <a:latin typeface="Cambria" panose="02040503050406030204" pitchFamily="18" charset="0"/>
                <a:ea typeface="Cambria" panose="02040503050406030204" pitchFamily="18" charset="0"/>
              </a:rPr>
              <a:t>căn cứ xác định vùng biển nước ta</a:t>
            </a:r>
            <a:r>
              <a:rPr lang="vi-VN" sz="1700" i="1" dirty="0" smtClean="0">
                <a:solidFill>
                  <a:srgbClr val="FF0000"/>
                </a:solidFill>
                <a:latin typeface="Cambria" panose="02040503050406030204" pitchFamily="18" charset="0"/>
                <a:ea typeface="Cambria" panose="02040503050406030204" pitchFamily="18" charset="0"/>
              </a:rPr>
              <a:t>?</a:t>
            </a:r>
            <a:endParaRPr lang="en-US" sz="1700" i="1" dirty="0" smtClean="0">
              <a:solidFill>
                <a:srgbClr val="FF0000"/>
              </a:solidFill>
              <a:latin typeface="Cambria" panose="02040503050406030204" pitchFamily="18" charset="0"/>
              <a:ea typeface="Cambria" panose="02040503050406030204" pitchFamily="18" charset="0"/>
            </a:endParaRPr>
          </a:p>
          <a:p>
            <a:pPr algn="just"/>
            <a:r>
              <a:rPr lang="en-US" sz="1700" i="1" dirty="0" smtClean="0">
                <a:solidFill>
                  <a:srgbClr val="FF0000"/>
                </a:solidFill>
                <a:latin typeface="Cambria" panose="02040503050406030204" pitchFamily="18" charset="0"/>
                <a:ea typeface="Cambria" panose="02040503050406030204" pitchFamily="18" charset="0"/>
              </a:rPr>
              <a:t>- Cho </a:t>
            </a:r>
            <a:r>
              <a:rPr lang="en-US" sz="1700" i="1" dirty="0" err="1" smtClean="0">
                <a:solidFill>
                  <a:srgbClr val="FF0000"/>
                </a:solidFill>
                <a:latin typeface="Cambria" panose="02040503050406030204" pitchFamily="18" charset="0"/>
                <a:ea typeface="Cambria" panose="02040503050406030204" pitchFamily="18" charset="0"/>
              </a:rPr>
              <a:t>biết</a:t>
            </a:r>
            <a:r>
              <a:rPr lang="en-US" sz="1700" i="1" dirty="0" smtClean="0">
                <a:solidFill>
                  <a:srgbClr val="FF0000"/>
                </a:solidFill>
                <a:latin typeface="Cambria" panose="02040503050406030204" pitchFamily="18" charset="0"/>
                <a:ea typeface="Cambria" panose="02040503050406030204" pitchFamily="18" charset="0"/>
              </a:rPr>
              <a:t> n</a:t>
            </a:r>
            <a:r>
              <a:rPr lang="vi-VN" sz="1700" i="1" dirty="0" smtClean="0">
                <a:solidFill>
                  <a:srgbClr val="FF0000"/>
                </a:solidFill>
                <a:latin typeface="Cambria" panose="02040503050406030204" pitchFamily="18" charset="0"/>
                <a:ea typeface="Cambria" panose="02040503050406030204" pitchFamily="18" charset="0"/>
              </a:rPr>
              <a:t>ội </a:t>
            </a:r>
            <a:r>
              <a:rPr lang="vi-VN" sz="1700" i="1" dirty="0">
                <a:solidFill>
                  <a:srgbClr val="FF0000"/>
                </a:solidFill>
                <a:latin typeface="Cambria" panose="02040503050406030204" pitchFamily="18" charset="0"/>
                <a:ea typeface="Cambria" panose="02040503050406030204" pitchFamily="18" charset="0"/>
              </a:rPr>
              <a:t>thủy và lãnh hải khác nhau như thế nào</a:t>
            </a:r>
            <a:r>
              <a:rPr lang="vi-VN" sz="1700" i="1" dirty="0" smtClean="0">
                <a:solidFill>
                  <a:srgbClr val="FF0000"/>
                </a:solidFill>
                <a:latin typeface="Cambria" panose="02040503050406030204" pitchFamily="18" charset="0"/>
                <a:ea typeface="Cambria" panose="02040503050406030204" pitchFamily="18" charset="0"/>
              </a:rPr>
              <a:t>?</a:t>
            </a:r>
            <a:endParaRPr lang="en-US" sz="1700" i="1" dirty="0" smtClean="0">
              <a:solidFill>
                <a:srgbClr val="FF0000"/>
              </a:solidFill>
              <a:latin typeface="Cambria" panose="02040503050406030204" pitchFamily="18" charset="0"/>
              <a:ea typeface="Cambria" panose="02040503050406030204" pitchFamily="18" charset="0"/>
            </a:endParaRPr>
          </a:p>
          <a:p>
            <a:pPr algn="just"/>
            <a:r>
              <a:rPr lang="en-US" sz="1700" b="1" dirty="0" smtClean="0">
                <a:solidFill>
                  <a:srgbClr val="00B050"/>
                </a:solidFill>
                <a:latin typeface="Cambria" panose="02040503050406030204" pitchFamily="18" charset="0"/>
                <a:ea typeface="Cambria" panose="02040503050406030204" pitchFamily="18" charset="0"/>
              </a:rPr>
              <a:t>* NHÓM 5, 6, 7 VÀ 8: </a:t>
            </a:r>
            <a:r>
              <a:rPr lang="vi-VN" sz="1700" i="1" dirty="0">
                <a:solidFill>
                  <a:srgbClr val="FF0000"/>
                </a:solidFill>
                <a:latin typeface="Cambria" panose="02040503050406030204" pitchFamily="18" charset="0"/>
                <a:ea typeface="Cambria" panose="02040503050406030204" pitchFamily="18" charset="0"/>
              </a:rPr>
              <a:t>Quan sát </a:t>
            </a:r>
            <a:r>
              <a:rPr lang="en-US" sz="1700" i="1" dirty="0" err="1">
                <a:solidFill>
                  <a:srgbClr val="FF0000"/>
                </a:solidFill>
                <a:latin typeface="Cambria" panose="02040503050406030204" pitchFamily="18" charset="0"/>
                <a:ea typeface="Cambria" panose="02040503050406030204" pitchFamily="18" charset="0"/>
              </a:rPr>
              <a:t>các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ảnh</a:t>
            </a:r>
            <a:r>
              <a:rPr lang="en-US" sz="1700" i="1" dirty="0" smtClean="0">
                <a:solidFill>
                  <a:srgbClr val="FF0000"/>
                </a:solidFill>
                <a:latin typeface="Cambria" panose="02040503050406030204" pitchFamily="18" charset="0"/>
                <a:ea typeface="Cambria" panose="02040503050406030204" pitchFamily="18" charset="0"/>
              </a:rPr>
              <a:t> </a:t>
            </a:r>
            <a:r>
              <a:rPr lang="vi-VN" sz="1700" i="1" dirty="0" smtClean="0">
                <a:solidFill>
                  <a:srgbClr val="FF0000"/>
                </a:solidFill>
                <a:latin typeface="Cambria" panose="02040503050406030204" pitchFamily="18" charset="0"/>
                <a:ea typeface="Cambria" panose="02040503050406030204" pitchFamily="18" charset="0"/>
              </a:rPr>
              <a:t> </a:t>
            </a:r>
            <a:r>
              <a:rPr lang="vi-VN" sz="1700" i="1" dirty="0">
                <a:solidFill>
                  <a:srgbClr val="FF0000"/>
                </a:solidFill>
                <a:latin typeface="Cambria" panose="02040503050406030204" pitchFamily="18" charset="0"/>
                <a:ea typeface="Cambria" panose="02040503050406030204" pitchFamily="18" charset="0"/>
              </a:rPr>
              <a:t>và kênh chữ SGK,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a:t>
            </a:r>
          </a:p>
          <a:p>
            <a:pPr algn="just"/>
            <a:r>
              <a:rPr lang="en-US" sz="1700" i="1" dirty="0" smtClean="0">
                <a:solidFill>
                  <a:srgbClr val="FF0000"/>
                </a:solidFill>
                <a:latin typeface="Cambria" panose="02040503050406030204" pitchFamily="18" charset="0"/>
                <a:ea typeface="Cambria" panose="02040503050406030204" pitchFamily="18" charset="0"/>
              </a:rPr>
              <a:t>- Cho </a:t>
            </a:r>
            <a:r>
              <a:rPr lang="en-US" sz="1700" i="1" dirty="0" err="1" smtClean="0">
                <a:solidFill>
                  <a:srgbClr val="FF0000"/>
                </a:solidFill>
                <a:latin typeface="Cambria" panose="02040503050406030204" pitchFamily="18" charset="0"/>
                <a:ea typeface="Cambria" panose="02040503050406030204" pitchFamily="18" charset="0"/>
              </a:rPr>
              <a:t>biết</a:t>
            </a:r>
            <a:r>
              <a:rPr lang="en-US" sz="1700" i="1" dirty="0" smtClean="0">
                <a:solidFill>
                  <a:srgbClr val="FF0000"/>
                </a:solidFill>
                <a:latin typeface="Cambria" panose="02040503050406030204" pitchFamily="18" charset="0"/>
                <a:ea typeface="Cambria" panose="02040503050406030204" pitchFamily="18" charset="0"/>
              </a:rPr>
              <a:t> v</a:t>
            </a:r>
            <a:r>
              <a:rPr lang="vi-VN" sz="1700" i="1" dirty="0" smtClean="0">
                <a:solidFill>
                  <a:srgbClr val="FF0000"/>
                </a:solidFill>
                <a:latin typeface="Cambria" panose="02040503050406030204" pitchFamily="18" charset="0"/>
                <a:ea typeface="Cambria" panose="02040503050406030204" pitchFamily="18" charset="0"/>
              </a:rPr>
              <a:t>ùng </a:t>
            </a:r>
            <a:r>
              <a:rPr lang="vi-VN" sz="1700" i="1" dirty="0">
                <a:solidFill>
                  <a:srgbClr val="FF0000"/>
                </a:solidFill>
                <a:latin typeface="Cambria" panose="02040503050406030204" pitchFamily="18" charset="0"/>
                <a:ea typeface="Cambria" panose="02040503050406030204" pitchFamily="18" charset="0"/>
              </a:rPr>
              <a:t>tiếp giáp lãnh hải và vùng đặc quyền kinh tế khác nhau như thế nào</a:t>
            </a:r>
            <a:r>
              <a:rPr lang="vi-VN" sz="1700" i="1" dirty="0" smtClean="0">
                <a:solidFill>
                  <a:srgbClr val="FF0000"/>
                </a:solidFill>
                <a:latin typeface="Cambria" panose="02040503050406030204" pitchFamily="18" charset="0"/>
                <a:ea typeface="Cambria" panose="02040503050406030204" pitchFamily="18" charset="0"/>
              </a:rPr>
              <a:t>?</a:t>
            </a:r>
            <a:endParaRPr lang="en-US" sz="1700" i="1" dirty="0" smtClean="0">
              <a:solidFill>
                <a:srgbClr val="FF0000"/>
              </a:solidFill>
              <a:latin typeface="Cambria" panose="02040503050406030204" pitchFamily="18" charset="0"/>
              <a:ea typeface="Cambria" panose="02040503050406030204" pitchFamily="18" charset="0"/>
            </a:endParaRPr>
          </a:p>
          <a:p>
            <a:pPr algn="just"/>
            <a:r>
              <a:rPr lang="en-US" sz="1700" i="1" dirty="0" smtClean="0">
                <a:solidFill>
                  <a:srgbClr val="FF0000"/>
                </a:solidFill>
                <a:latin typeface="Cambria" panose="02040503050406030204" pitchFamily="18" charset="0"/>
                <a:ea typeface="Cambria" panose="02040503050406030204" pitchFamily="18" charset="0"/>
              </a:rPr>
              <a:t>- </a:t>
            </a:r>
            <a:r>
              <a:rPr lang="vi-VN" sz="1700" i="1" dirty="0" smtClean="0">
                <a:solidFill>
                  <a:srgbClr val="FF0000"/>
                </a:solidFill>
                <a:latin typeface="Cambria" panose="02040503050406030204" pitchFamily="18" charset="0"/>
                <a:ea typeface="Cambria" panose="02040503050406030204" pitchFamily="18" charset="0"/>
              </a:rPr>
              <a:t>Nêu </a:t>
            </a:r>
            <a:r>
              <a:rPr lang="vi-VN" sz="1700" i="1" dirty="0">
                <a:solidFill>
                  <a:srgbClr val="FF0000"/>
                </a:solidFill>
                <a:latin typeface="Cambria" panose="02040503050406030204" pitchFamily="18" charset="0"/>
                <a:ea typeface="Cambria" panose="02040503050406030204" pitchFamily="18" charset="0"/>
              </a:rPr>
              <a:t>khái niệm thềm lục địa VN</a:t>
            </a:r>
            <a:r>
              <a:rPr lang="vi-VN" sz="1700" i="1" dirty="0" smtClean="0">
                <a:solidFill>
                  <a:srgbClr val="FF0000"/>
                </a:solidFill>
                <a:latin typeface="Cambria" panose="02040503050406030204" pitchFamily="18" charset="0"/>
                <a:ea typeface="Cambria" panose="02040503050406030204" pitchFamily="18" charset="0"/>
              </a:rPr>
              <a:t>.</a:t>
            </a:r>
            <a:endParaRPr lang="en-US" sz="1700" i="1" dirty="0" smtClean="0">
              <a:solidFill>
                <a:srgbClr val="FF0000"/>
              </a:solidFill>
              <a:latin typeface="Cambria" panose="02040503050406030204" pitchFamily="18" charset="0"/>
              <a:ea typeface="Cambria" panose="02040503050406030204" pitchFamily="18" charset="0"/>
            </a:endParaRPr>
          </a:p>
          <a:p>
            <a:pPr algn="just"/>
            <a:r>
              <a:rPr lang="en-US" sz="1700" i="1" dirty="0" smtClean="0">
                <a:solidFill>
                  <a:srgbClr val="FF0000"/>
                </a:solidFill>
                <a:latin typeface="Cambria" panose="02040503050406030204" pitchFamily="18" charset="0"/>
                <a:ea typeface="Cambria" panose="02040503050406030204" pitchFamily="18" charset="0"/>
              </a:rPr>
              <a:t>- </a:t>
            </a:r>
            <a:r>
              <a:rPr lang="vi-VN" sz="1700" i="1" dirty="0">
                <a:solidFill>
                  <a:srgbClr val="FF0000"/>
                </a:solidFill>
                <a:latin typeface="Cambria" panose="02040503050406030204" pitchFamily="18" charset="0"/>
                <a:ea typeface="Cambria" panose="02040503050406030204" pitchFamily="18" charset="0"/>
              </a:rPr>
              <a:t>Nêu cách xác định thềm lục địa khi mép ngoài của rìa lục địa này cách đường cơ sở chưa đủ 200 hải lí và khi mép ngoài của rìa lục địa này vượt quá 200 hải lí tính từ đường cơ sở.</a:t>
            </a:r>
            <a:endParaRPr lang="en-US" sz="1700" i="1" dirty="0" smtClean="0">
              <a:solidFill>
                <a:srgbClr val="FF0000"/>
              </a:solidFill>
              <a:latin typeface="Cambria" panose="02040503050406030204" pitchFamily="18" charset="0"/>
              <a:ea typeface="Cambria" panose="02040503050406030204" pitchFamily="18" charset="0"/>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639" y="1295400"/>
            <a:ext cx="914399" cy="68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19600" y="1274088"/>
            <a:ext cx="4419600" cy="269289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Vùng nội thủy của nước ta không phải là"/>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4191000"/>
            <a:ext cx="2136775" cy="1905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5600" y="4191000"/>
            <a:ext cx="2133600" cy="1905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35538" y="6172200"/>
            <a:ext cx="1846262" cy="338554"/>
          </a:xfrm>
          <a:prstGeom prst="rect">
            <a:avLst/>
          </a:prstGeom>
          <a:noFill/>
        </p:spPr>
        <p:txBody>
          <a:bodyPr wrap="square" rtlCol="0">
            <a:spAutoFit/>
          </a:bodyPr>
          <a:lstStyle/>
          <a:p>
            <a:r>
              <a:rPr lang="en-US" sz="1600" dirty="0" err="1" smtClean="0">
                <a:latin typeface="Cambria" pitchFamily="18" charset="0"/>
                <a:ea typeface="Cambria" pitchFamily="18" charset="0"/>
              </a:rPr>
              <a:t>Nội</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thủy</a:t>
            </a:r>
            <a:endParaRPr lang="en-US" sz="1600" dirty="0">
              <a:latin typeface="Cambria" pitchFamily="18" charset="0"/>
              <a:ea typeface="Cambria" pitchFamily="18" charset="0"/>
            </a:endParaRPr>
          </a:p>
        </p:txBody>
      </p:sp>
      <p:sp>
        <p:nvSpPr>
          <p:cNvPr id="24" name="TextBox 23"/>
          <p:cNvSpPr txBox="1"/>
          <p:nvPr/>
        </p:nvSpPr>
        <p:spPr>
          <a:xfrm>
            <a:off x="6629400" y="6096000"/>
            <a:ext cx="2209800" cy="584775"/>
          </a:xfrm>
          <a:prstGeom prst="rect">
            <a:avLst/>
          </a:prstGeom>
          <a:noFill/>
        </p:spPr>
        <p:txBody>
          <a:bodyPr wrap="square" rtlCol="0">
            <a:spAutoFit/>
          </a:bodyPr>
          <a:lstStyle/>
          <a:p>
            <a:pPr algn="ctr"/>
            <a:r>
              <a:rPr lang="en-US" sz="1600" dirty="0" err="1" smtClean="0">
                <a:latin typeface="Cambria" pitchFamily="18" charset="0"/>
                <a:ea typeface="Cambria" pitchFamily="18" charset="0"/>
              </a:rPr>
              <a:t>Khai</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thác</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dầu</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khí</a:t>
            </a:r>
            <a:r>
              <a:rPr lang="en-US" sz="1600" dirty="0" smtClean="0">
                <a:latin typeface="Cambria" pitchFamily="18" charset="0"/>
                <a:ea typeface="Cambria" pitchFamily="18" charset="0"/>
              </a:rPr>
              <a:t> </a:t>
            </a:r>
          </a:p>
          <a:p>
            <a:pPr algn="ctr"/>
            <a:r>
              <a:rPr lang="en-US" sz="1600" dirty="0" smtClean="0">
                <a:latin typeface="Cambria" pitchFamily="18" charset="0"/>
                <a:ea typeface="Cambria" pitchFamily="18" charset="0"/>
              </a:rPr>
              <a:t>ở </a:t>
            </a:r>
            <a:r>
              <a:rPr lang="en-US" sz="1600" dirty="0" err="1" smtClean="0">
                <a:latin typeface="Cambria" pitchFamily="18" charset="0"/>
                <a:ea typeface="Cambria" pitchFamily="18" charset="0"/>
              </a:rPr>
              <a:t>thềm</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lục</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địa</a:t>
            </a:r>
            <a:endParaRPr lang="en-US" sz="1600" dirty="0">
              <a:latin typeface="Cambria" pitchFamily="18" charset="0"/>
              <a:ea typeface="Cambria" pitchFamily="18" charset="0"/>
            </a:endParaRPr>
          </a:p>
        </p:txBody>
      </p:sp>
    </p:spTree>
    <p:extLst>
      <p:ext uri="{BB962C8B-B14F-4D97-AF65-F5344CB8AC3E}">
        <p14:creationId xmlns:p14="http://schemas.microsoft.com/office/powerpoint/2010/main" val="1545293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5" dur="500"/>
                                        <p:tgtEl>
                                          <p:spTgt spid="22">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8" dur="500"/>
                                        <p:tgtEl>
                                          <p:spTgt spid="2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3" dur="500"/>
                                        <p:tgtEl>
                                          <p:spTgt spid="2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8" dur="500"/>
                                        <p:tgtEl>
                                          <p:spTgt spid="2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randombar(horizontal)">
                                      <p:cBhvr>
                                        <p:cTn id="33" dur="500"/>
                                        <p:tgtEl>
                                          <p:spTgt spid="3074"/>
                                        </p:tgtEl>
                                      </p:cBhvr>
                                    </p:animEffect>
                                  </p:childTnLst>
                                </p:cTn>
                              </p:par>
                              <p:par>
                                <p:cTn id="34" presetID="14" presetClass="entr" presetSubtype="10" fill="hold" nodeType="withEffect">
                                  <p:stCondLst>
                                    <p:cond delay="0"/>
                                  </p:stCondLst>
                                  <p:childTnLst>
                                    <p:set>
                                      <p:cBhvr>
                                        <p:cTn id="35" dur="1" fill="hold">
                                          <p:stCondLst>
                                            <p:cond delay="0"/>
                                          </p:stCondLst>
                                        </p:cTn>
                                        <p:tgtEl>
                                          <p:spTgt spid="3077"/>
                                        </p:tgtEl>
                                        <p:attrNameLst>
                                          <p:attrName>style.visibility</p:attrName>
                                        </p:attrNameLst>
                                      </p:cBhvr>
                                      <p:to>
                                        <p:strVal val="visible"/>
                                      </p:to>
                                    </p:set>
                                    <p:animEffect transition="in" filter="randombar(horizontal)">
                                      <p:cBhvr>
                                        <p:cTn id="36" dur="500"/>
                                        <p:tgtEl>
                                          <p:spTgt spid="3077"/>
                                        </p:tgtEl>
                                      </p:cBhvr>
                                    </p:animEffect>
                                  </p:childTnLst>
                                </p:cTn>
                              </p:par>
                              <p:par>
                                <p:cTn id="37" presetID="14" presetClass="entr" presetSubtype="1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randombar(horizontal)">
                                      <p:cBhvr>
                                        <p:cTn id="39" dur="500"/>
                                        <p:tgtEl>
                                          <p:spTgt spid="307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randombar(horizontal)">
                                      <p:cBhvr>
                                        <p:cTn id="42" dur="500"/>
                                        <p:tgtEl>
                                          <p:spTgt spid="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50" dur="500"/>
                                        <p:tgtEl>
                                          <p:spTgt spid="22">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2">
                                            <p:txEl>
                                              <p:pRg st="5" end="5"/>
                                            </p:txEl>
                                          </p:spTgt>
                                        </p:tgtEl>
                                        <p:attrNameLst>
                                          <p:attrName>style.visibility</p:attrName>
                                        </p:attrNameLst>
                                      </p:cBhvr>
                                      <p:to>
                                        <p:strVal val="visible"/>
                                      </p:to>
                                    </p:set>
                                    <p:animEffect transition="in" filter="randombar(horizontal)">
                                      <p:cBhvr>
                                        <p:cTn id="55" dur="500"/>
                                        <p:tgtEl>
                                          <p:spTgt spid="2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2">
                                            <p:txEl>
                                              <p:pRg st="6" end="6"/>
                                            </p:txEl>
                                          </p:spTgt>
                                        </p:tgtEl>
                                        <p:attrNameLst>
                                          <p:attrName>style.visibility</p:attrName>
                                        </p:attrNameLst>
                                      </p:cBhvr>
                                      <p:to>
                                        <p:strVal val="visible"/>
                                      </p:to>
                                    </p:set>
                                    <p:animEffect transition="in" filter="randombar(horizontal)">
                                      <p:cBhvr>
                                        <p:cTn id="60" dur="500"/>
                                        <p:tgtEl>
                                          <p:spTgt spid="22">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2">
                                            <p:txEl>
                                              <p:pRg st="7" end="7"/>
                                            </p:txEl>
                                          </p:spTgt>
                                        </p:tgtEl>
                                        <p:attrNameLst>
                                          <p:attrName>style.visibility</p:attrName>
                                        </p:attrNameLst>
                                      </p:cBhvr>
                                      <p:to>
                                        <p:strVal val="visible"/>
                                      </p:to>
                                    </p:set>
                                    <p:animEffect transition="in" filter="randombar(horizontal)">
                                      <p:cBhvr>
                                        <p:cTn id="65" dur="500"/>
                                        <p:tgtEl>
                                          <p:spTgt spid="22">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2">
                                            <p:txEl>
                                              <p:pRg st="8" end="8"/>
                                            </p:txEl>
                                          </p:spTgt>
                                        </p:tgtEl>
                                        <p:attrNameLst>
                                          <p:attrName>style.visibility</p:attrName>
                                        </p:attrNameLst>
                                      </p:cBhvr>
                                      <p:to>
                                        <p:strVal val="visible"/>
                                      </p:to>
                                    </p:set>
                                    <p:animEffect transition="in" filter="randombar(horizontal)">
                                      <p:cBhvr>
                                        <p:cTn id="70" dur="500"/>
                                        <p:tgtEl>
                                          <p:spTgt spid="22">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2">
                                            <p:txEl>
                                              <p:pRg st="9" end="9"/>
                                            </p:txEl>
                                          </p:spTgt>
                                        </p:tgtEl>
                                        <p:attrNameLst>
                                          <p:attrName>style.visibility</p:attrName>
                                        </p:attrNameLst>
                                      </p:cBhvr>
                                      <p:to>
                                        <p:strVal val="visible"/>
                                      </p:to>
                                    </p:set>
                                    <p:animEffect transition="in" filter="randombar(horizontal)">
                                      <p:cBhvr>
                                        <p:cTn id="75" dur="500"/>
                                        <p:tgtEl>
                                          <p:spTgt spid="22">
                                            <p:txEl>
                                              <p:pRg st="9" end="9"/>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22">
                                            <p:txEl>
                                              <p:pRg st="10" end="10"/>
                                            </p:txEl>
                                          </p:spTgt>
                                        </p:tgtEl>
                                        <p:attrNameLst>
                                          <p:attrName>style.visibility</p:attrName>
                                        </p:attrNameLst>
                                      </p:cBhvr>
                                      <p:to>
                                        <p:strVal val="visible"/>
                                      </p:to>
                                    </p:set>
                                    <p:animEffect transition="in" filter="randombar(horizontal)">
                                      <p:cBhvr>
                                        <p:cTn id="80" dur="500"/>
                                        <p:tgtEl>
                                          <p:spTgt spid="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999339536"/>
              </p:ext>
            </p:extLst>
          </p:nvPr>
        </p:nvGraphicFramePr>
        <p:xfrm>
          <a:off x="838199" y="1173219"/>
          <a:ext cx="8001001" cy="5518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587" y="3478394"/>
            <a:ext cx="945993" cy="877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
          <p:cNvSpPr txBox="1"/>
          <p:nvPr/>
        </p:nvSpPr>
        <p:spPr>
          <a:xfrm>
            <a:off x="457200" y="3581400"/>
            <a:ext cx="48975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FF0000"/>
                </a:solidFill>
                <a:latin typeface="Cambria" pitchFamily="18" charset="0"/>
                <a:ea typeface="Cambria" pitchFamily="18" charset="0"/>
              </a:rPr>
              <a:t>1</a:t>
            </a:r>
            <a:endParaRPr lang="en-US" sz="4000" b="1" dirty="0">
              <a:solidFill>
                <a:srgbClr val="FF0000"/>
              </a:solidFill>
              <a:latin typeface="Cambria" pitchFamily="18" charset="0"/>
              <a:ea typeface="Cambria" pitchFamily="18" charset="0"/>
            </a:endParaRPr>
          </a:p>
        </p:txBody>
      </p:sp>
      <p:sp>
        <p:nvSpPr>
          <p:cNvPr id="19"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VÙNG BIỂN CỦA VIỆT NAM Ở BIỂN ĐÔNG</a:t>
            </a:r>
          </a:p>
        </p:txBody>
      </p:sp>
    </p:spTree>
    <p:extLst>
      <p:ext uri="{BB962C8B-B14F-4D97-AF65-F5344CB8AC3E}">
        <p14:creationId xmlns:p14="http://schemas.microsoft.com/office/powerpoint/2010/main" val="372895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1619077856"/>
              </p:ext>
            </p:extLst>
          </p:nvPr>
        </p:nvGraphicFramePr>
        <p:xfrm>
          <a:off x="838199" y="1173219"/>
          <a:ext cx="8001001" cy="5518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587" y="3478394"/>
            <a:ext cx="945993" cy="877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
          <p:cNvSpPr txBox="1"/>
          <p:nvPr/>
        </p:nvSpPr>
        <p:spPr>
          <a:xfrm>
            <a:off x="457200" y="3581400"/>
            <a:ext cx="48975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FF0000"/>
                </a:solidFill>
                <a:latin typeface="Cambria" pitchFamily="18" charset="0"/>
                <a:ea typeface="Cambria" pitchFamily="18" charset="0"/>
              </a:rPr>
              <a:t>5</a:t>
            </a:r>
            <a:endParaRPr lang="en-US" sz="4000" b="1" dirty="0">
              <a:solidFill>
                <a:srgbClr val="FF0000"/>
              </a:solidFill>
              <a:latin typeface="Cambria" pitchFamily="18" charset="0"/>
              <a:ea typeface="Cambria" pitchFamily="18" charset="0"/>
            </a:endParaRPr>
          </a:p>
        </p:txBody>
      </p:sp>
      <p:sp>
        <p:nvSpPr>
          <p:cNvPr id="19"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VÙNG BIỂN CỦA VIỆT NAM Ở BIỂN ĐÔNG</a:t>
            </a:r>
          </a:p>
        </p:txBody>
      </p:sp>
    </p:spTree>
    <p:extLst>
      <p:ext uri="{BB962C8B-B14F-4D97-AF65-F5344CB8AC3E}">
        <p14:creationId xmlns:p14="http://schemas.microsoft.com/office/powerpoint/2010/main" val="2286541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752600"/>
            <a:ext cx="6553198" cy="3293209"/>
          </a:xfrm>
          <a:prstGeom prst="rect">
            <a:avLst/>
          </a:prstGeom>
        </p:spPr>
        <p:txBody>
          <a:bodyPr wrap="square">
            <a:spAutoFit/>
          </a:bodyPr>
          <a:lstStyle/>
          <a:p>
            <a:pPr algn="just">
              <a:spcBef>
                <a:spcPts val="600"/>
              </a:spcBef>
              <a:spcAft>
                <a:spcPts val="0"/>
              </a:spcAft>
            </a:pPr>
            <a:r>
              <a:rPr lang="vi-VN" sz="2200" b="1" dirty="0">
                <a:latin typeface="Cambria" pitchFamily="18" charset="0"/>
                <a:ea typeface="Cambria" pitchFamily="18" charset="0"/>
              </a:rPr>
              <a:t>- Nội thuỷ </a:t>
            </a:r>
            <a:r>
              <a:rPr lang="vi-VN" sz="2200" dirty="0">
                <a:latin typeface="Cambria" pitchFamily="18" charset="0"/>
                <a:ea typeface="Cambria" pitchFamily="18" charset="0"/>
              </a:rPr>
              <a:t>là vùng nước tiếp giáp với bờ biển, ở phía trong đường cơ sở và là bộ phận lãnh thổ của Việt Nam.</a:t>
            </a:r>
          </a:p>
          <a:p>
            <a:pPr algn="just">
              <a:spcBef>
                <a:spcPts val="600"/>
              </a:spcBef>
              <a:spcAft>
                <a:spcPts val="0"/>
              </a:spcAft>
            </a:pPr>
            <a:r>
              <a:rPr lang="vi-VN" sz="2200" b="1" dirty="0">
                <a:latin typeface="Cambria" pitchFamily="18" charset="0"/>
                <a:ea typeface="Cambria" pitchFamily="18" charset="0"/>
              </a:rPr>
              <a:t>- Lãnh hải </a:t>
            </a:r>
            <a:r>
              <a:rPr lang="vi-VN" sz="2200" dirty="0">
                <a:latin typeface="Cambria" pitchFamily="18" charset="0"/>
                <a:ea typeface="Cambria" pitchFamily="18" charset="0"/>
              </a:rPr>
              <a:t>là vùng biển có chiều rộng 12 hải lí tính từ đường cơ sở ra phía biển. Ranh giới ngoài của lãnh hải là biên giới quốc gia trên biển của Việt Nam.</a:t>
            </a:r>
          </a:p>
          <a:p>
            <a:pPr algn="just">
              <a:spcBef>
                <a:spcPts val="600"/>
              </a:spcBef>
              <a:spcAft>
                <a:spcPts val="0"/>
              </a:spcAft>
            </a:pPr>
            <a:r>
              <a:rPr lang="vi-VN" sz="2200" b="1" dirty="0">
                <a:latin typeface="Cambria" pitchFamily="18" charset="0"/>
                <a:ea typeface="Cambria" pitchFamily="18" charset="0"/>
              </a:rPr>
              <a:t>- Vùng tiếp giáp lãnh hải </a:t>
            </a:r>
            <a:r>
              <a:rPr lang="vi-VN" sz="2200" dirty="0">
                <a:latin typeface="Cambria" pitchFamily="18" charset="0"/>
                <a:ea typeface="Cambria" pitchFamily="18" charset="0"/>
              </a:rPr>
              <a:t>là vùng biển tiếp liền và nằm ngoài lãnh hải Việt Nam, có chiều rộng 12 hải lí tính từ ranh giới ngoài của lãnh hải</a:t>
            </a:r>
            <a:r>
              <a:rPr lang="vi-VN" sz="2200" dirty="0" smtClean="0">
                <a:latin typeface="Cambria" pitchFamily="18" charset="0"/>
                <a:ea typeface="Cambria" pitchFamily="18" charset="0"/>
              </a:rPr>
              <a:t>.</a:t>
            </a:r>
            <a:endParaRPr lang="vi-VN" sz="2200" dirty="0">
              <a:latin typeface="Cambria" pitchFamily="18" charset="0"/>
              <a:ea typeface="Cambria" pitchFamily="18" charset="0"/>
            </a:endParaRP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VÙNG BIỂN CỦA VIỆT NAM Ở BIỂN ĐÔNG</a:t>
            </a:r>
          </a:p>
        </p:txBody>
      </p:sp>
    </p:spTree>
    <p:extLst>
      <p:ext uri="{BB962C8B-B14F-4D97-AF65-F5344CB8AC3E}">
        <p14:creationId xmlns:p14="http://schemas.microsoft.com/office/powerpoint/2010/main" val="2076445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39"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905000" y="76200"/>
            <a:ext cx="5328268" cy="5334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latin typeface="Cambria" panose="02040503050406030204" pitchFamily="18" charset="0"/>
                <a:ea typeface="Cambria" panose="02040503050406030204" pitchFamily="18" charset="0"/>
              </a:rPr>
              <a:t>VƯỢT CHƯỚNG NGẠI VẬT</a:t>
            </a:r>
            <a:endParaRPr lang="en-US" sz="30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457200" y="3767078"/>
            <a:ext cx="8382000" cy="2862322"/>
          </a:xfrm>
          <a:prstGeom prst="rect">
            <a:avLst/>
          </a:prstGeom>
        </p:spPr>
        <p:txBody>
          <a:bodyPr wrap="square">
            <a:spAutoFit/>
          </a:bodyPr>
          <a:lstStyle/>
          <a:p>
            <a:pPr algn="just"/>
            <a:r>
              <a:rPr lang="vi-VN" sz="2000" b="1" dirty="0">
                <a:solidFill>
                  <a:srgbClr val="FF0000"/>
                </a:solidFill>
                <a:latin typeface="Cambria" panose="02040503050406030204" pitchFamily="18" charset="0"/>
                <a:ea typeface="Cambria" panose="02040503050406030204" pitchFamily="18" charset="0"/>
              </a:rPr>
              <a:t>Câu 1</a:t>
            </a:r>
            <a:r>
              <a:rPr lang="vi-VN" sz="2000" dirty="0">
                <a:solidFill>
                  <a:srgbClr val="FF0000"/>
                </a:solidFill>
                <a:latin typeface="Cambria" panose="02040503050406030204" pitchFamily="18" charset="0"/>
                <a:ea typeface="Cambria" panose="02040503050406030204" pitchFamily="18" charset="0"/>
              </a:rPr>
              <a:t>: Kể tên 5 loài động vật của nước ta. </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Khỉ, vượn, hươu, voi, hổ,… </a:t>
            </a:r>
            <a:endParaRPr lang="en-US" sz="2000" dirty="0" smtClean="0">
              <a:latin typeface="Cambria" panose="02040503050406030204" pitchFamily="18" charset="0"/>
              <a:ea typeface="Cambria" panose="02040503050406030204" pitchFamily="18" charset="0"/>
            </a:endParaRPr>
          </a:p>
          <a:p>
            <a:pPr algn="just"/>
            <a:r>
              <a:rPr lang="vi-VN" sz="2000" b="1" dirty="0" smtClean="0">
                <a:solidFill>
                  <a:srgbClr val="FF0000"/>
                </a:solidFill>
                <a:latin typeface="Cambria" panose="02040503050406030204" pitchFamily="18" charset="0"/>
                <a:ea typeface="Cambria" panose="02040503050406030204" pitchFamily="18" charset="0"/>
              </a:rPr>
              <a:t>Câu </a:t>
            </a:r>
            <a:r>
              <a:rPr lang="vi-VN" sz="2000" b="1" dirty="0">
                <a:solidFill>
                  <a:srgbClr val="FF0000"/>
                </a:solidFill>
                <a:latin typeface="Cambria" panose="02040503050406030204" pitchFamily="18" charset="0"/>
                <a:ea typeface="Cambria" panose="02040503050406030204" pitchFamily="18" charset="0"/>
              </a:rPr>
              <a:t>2</a:t>
            </a:r>
            <a:r>
              <a:rPr lang="vi-VN" sz="2000" dirty="0">
                <a:solidFill>
                  <a:srgbClr val="FF0000"/>
                </a:solidFill>
                <a:latin typeface="Cambria" panose="02040503050406030204" pitchFamily="18" charset="0"/>
                <a:ea typeface="Cambria" panose="02040503050406030204" pitchFamily="18" charset="0"/>
              </a:rPr>
              <a:t>: Kể tên 5 loài thảm thực vật của nước ta</a:t>
            </a:r>
            <a:r>
              <a:rPr lang="vi-VN" sz="2000" dirty="0" smtClean="0">
                <a:solidFill>
                  <a:srgbClr val="FF0000"/>
                </a:solidFill>
                <a:latin typeface="Cambria" panose="02040503050406030204" pitchFamily="18" charset="0"/>
                <a:ea typeface="Cambria" panose="02040503050406030204" pitchFamily="18" charset="0"/>
              </a:rPr>
              <a:t>.</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Rừng kín thường xanh, rừng thưa, rừng tre nứa, rừng ngập mặn, rừng trên núi đá vôi</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vi-VN" sz="2000" b="1" dirty="0" smtClean="0">
                <a:solidFill>
                  <a:srgbClr val="FF0000"/>
                </a:solidFill>
                <a:latin typeface="Cambria" panose="02040503050406030204" pitchFamily="18" charset="0"/>
                <a:ea typeface="Cambria" panose="02040503050406030204" pitchFamily="18" charset="0"/>
              </a:rPr>
              <a:t>Câu </a:t>
            </a:r>
            <a:r>
              <a:rPr lang="vi-VN" sz="2000" b="1" dirty="0">
                <a:solidFill>
                  <a:srgbClr val="FF0000"/>
                </a:solidFill>
                <a:latin typeface="Cambria" panose="02040503050406030204" pitchFamily="18" charset="0"/>
                <a:ea typeface="Cambria" panose="02040503050406030204" pitchFamily="18" charset="0"/>
              </a:rPr>
              <a:t>3</a:t>
            </a:r>
            <a:r>
              <a:rPr lang="vi-VN" sz="2000" dirty="0">
                <a:solidFill>
                  <a:srgbClr val="FF0000"/>
                </a:solidFill>
                <a:latin typeface="Cambria" panose="02040503050406030204" pitchFamily="18" charset="0"/>
                <a:ea typeface="Cambria" panose="02040503050406030204" pitchFamily="18" charset="0"/>
              </a:rPr>
              <a:t>: Kể tên 5 vườn quốc gia của nước ta</a:t>
            </a:r>
            <a:r>
              <a:rPr lang="vi-VN" sz="2000" dirty="0" smtClean="0">
                <a:solidFill>
                  <a:srgbClr val="FF0000"/>
                </a:solidFill>
                <a:latin typeface="Cambria" panose="02040503050406030204" pitchFamily="18" charset="0"/>
                <a:ea typeface="Cambria" panose="02040503050406030204" pitchFamily="18" charset="0"/>
              </a:rPr>
              <a:t>.</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Ba Bể, Cúc Phương, Bạch Mã, Cát Tiên, Phú Quốc</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vi-VN" sz="2000" b="1" dirty="0" smtClean="0">
                <a:solidFill>
                  <a:srgbClr val="FF0000"/>
                </a:solidFill>
                <a:latin typeface="Cambria" panose="02040503050406030204" pitchFamily="18" charset="0"/>
                <a:ea typeface="Cambria" panose="02040503050406030204" pitchFamily="18" charset="0"/>
              </a:rPr>
              <a:t>Câu </a:t>
            </a:r>
            <a:r>
              <a:rPr lang="vi-VN" sz="2000" b="1" dirty="0">
                <a:solidFill>
                  <a:srgbClr val="FF0000"/>
                </a:solidFill>
                <a:latin typeface="Cambria" panose="02040503050406030204" pitchFamily="18" charset="0"/>
                <a:ea typeface="Cambria" panose="02040503050406030204" pitchFamily="18" charset="0"/>
              </a:rPr>
              <a:t>4</a:t>
            </a:r>
            <a:r>
              <a:rPr lang="vi-VN" sz="2000" dirty="0">
                <a:solidFill>
                  <a:srgbClr val="FF0000"/>
                </a:solidFill>
                <a:latin typeface="Cambria" panose="02040503050406030204" pitchFamily="18" charset="0"/>
                <a:ea typeface="Cambria" panose="02040503050406030204" pitchFamily="18" charset="0"/>
              </a:rPr>
              <a:t>: Kể tên 5 khu dự trữ sinh quyển của nước ta</a:t>
            </a:r>
            <a:r>
              <a:rPr lang="vi-VN" sz="2000" dirty="0" smtClean="0">
                <a:solidFill>
                  <a:srgbClr val="FF0000"/>
                </a:solidFill>
                <a:latin typeface="Cambria" panose="02040503050406030204" pitchFamily="18" charset="0"/>
                <a:ea typeface="Cambria" panose="02040503050406030204" pitchFamily="18" charset="0"/>
              </a:rPr>
              <a:t>.</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Cát Bà, Cù lao Chàm, Cần Giờ, Kiên Giang, Cà Mau,…</a:t>
            </a:r>
          </a:p>
        </p:txBody>
      </p:sp>
      <p:grpSp>
        <p:nvGrpSpPr>
          <p:cNvPr id="13" name="Group 12"/>
          <p:cNvGrpSpPr/>
          <p:nvPr/>
        </p:nvGrpSpPr>
        <p:grpSpPr>
          <a:xfrm>
            <a:off x="3489317" y="968692"/>
            <a:ext cx="2159634" cy="2378405"/>
            <a:chOff x="0" y="0"/>
            <a:chExt cx="3101789" cy="3182471"/>
          </a:xfrm>
        </p:grpSpPr>
        <p:pic>
          <p:nvPicPr>
            <p:cNvPr id="14" name="Picture 13" descr="undefined"/>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3101789" cy="3182471"/>
            </a:xfrm>
            <a:prstGeom prst="rect">
              <a:avLst/>
            </a:prstGeom>
            <a:noFill/>
            <a:ln>
              <a:noFill/>
            </a:ln>
          </p:spPr>
        </p:pic>
        <p:pic>
          <p:nvPicPr>
            <p:cNvPr id="15" name="Picture 14" descr="Điểm Thẩm Vấn Dấu Hỏi Chấm - Miễn Phí vector hình ảnh trên Pixabay"/>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21224" y="995083"/>
              <a:ext cx="654423" cy="1057835"/>
            </a:xfrm>
            <a:prstGeom prst="rect">
              <a:avLst/>
            </a:prstGeom>
            <a:noFill/>
            <a:ln>
              <a:noFill/>
            </a:ln>
          </p:spPr>
        </p:pic>
      </p:grpSp>
      <p:sp>
        <p:nvSpPr>
          <p:cNvPr id="16" name="Rectangle 15"/>
          <p:cNvSpPr/>
          <p:nvPr/>
        </p:nvSpPr>
        <p:spPr>
          <a:xfrm>
            <a:off x="2164715" y="824230"/>
            <a:ext cx="2386330" cy="133540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1</a:t>
            </a:r>
            <a:endParaRPr lang="en-US" sz="1100">
              <a:effectLst/>
              <a:ea typeface="Calibri"/>
              <a:cs typeface="Times New Roman"/>
            </a:endParaRPr>
          </a:p>
        </p:txBody>
      </p:sp>
      <p:sp>
        <p:nvSpPr>
          <p:cNvPr id="17" name="Rectangle 16"/>
          <p:cNvSpPr/>
          <p:nvPr/>
        </p:nvSpPr>
        <p:spPr>
          <a:xfrm>
            <a:off x="4547870" y="82423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smtClean="0">
                <a:solidFill>
                  <a:srgbClr val="000000"/>
                </a:solidFill>
                <a:effectLst/>
                <a:latin typeface="Times New Roman"/>
                <a:ea typeface="Calibri"/>
                <a:cs typeface="Times New Roman"/>
              </a:rPr>
              <a:t>3</a:t>
            </a:r>
            <a:endParaRPr lang="en-US" sz="1100" dirty="0">
              <a:effectLst/>
              <a:latin typeface="Calibri"/>
              <a:ea typeface="Calibri"/>
              <a:cs typeface="Times New Roman"/>
            </a:endParaRPr>
          </a:p>
        </p:txBody>
      </p:sp>
      <p:sp>
        <p:nvSpPr>
          <p:cNvPr id="19" name="Rectangle 18"/>
          <p:cNvSpPr/>
          <p:nvPr/>
        </p:nvSpPr>
        <p:spPr>
          <a:xfrm>
            <a:off x="2168525" y="2164715"/>
            <a:ext cx="2386330" cy="133540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smtClean="0">
                <a:solidFill>
                  <a:srgbClr val="000000"/>
                </a:solidFill>
                <a:effectLst/>
                <a:latin typeface="Times New Roman"/>
                <a:ea typeface="Calibri"/>
                <a:cs typeface="Times New Roman"/>
              </a:rPr>
              <a:t>2</a:t>
            </a:r>
            <a:endParaRPr lang="en-US" sz="1100" dirty="0">
              <a:effectLst/>
              <a:latin typeface="Calibri"/>
              <a:ea typeface="Calibri"/>
              <a:cs typeface="Times New Roman"/>
            </a:endParaRPr>
          </a:p>
        </p:txBody>
      </p:sp>
      <p:sp>
        <p:nvSpPr>
          <p:cNvPr id="20" name="Rectangle 19"/>
          <p:cNvSpPr/>
          <p:nvPr/>
        </p:nvSpPr>
        <p:spPr>
          <a:xfrm>
            <a:off x="4547870" y="2159635"/>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smtClean="0">
                <a:solidFill>
                  <a:srgbClr val="000000"/>
                </a:solidFill>
                <a:effectLst/>
                <a:latin typeface="Times New Roman"/>
                <a:ea typeface="Calibri"/>
                <a:cs typeface="Times New Roman"/>
              </a:rPr>
              <a:t>4</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3481853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16"/>
                                        </p:tgtEl>
                                      </p:cBhvr>
                                    </p:animEffect>
                                    <p:anim calcmode="lin" valueType="num">
                                      <p:cBhvr>
                                        <p:cTn id="17" dur="1000"/>
                                        <p:tgtEl>
                                          <p:spTgt spid="16"/>
                                        </p:tgtEl>
                                        <p:attrNameLst>
                                          <p:attrName>ppt_x</p:attrName>
                                        </p:attrNameLst>
                                      </p:cBhvr>
                                      <p:tavLst>
                                        <p:tav tm="0">
                                          <p:val>
                                            <p:strVal val="ppt_x"/>
                                          </p:val>
                                        </p:tav>
                                        <p:tav tm="100000">
                                          <p:val>
                                            <p:strVal val="ppt_x"/>
                                          </p:val>
                                        </p:tav>
                                      </p:tavLst>
                                    </p:anim>
                                    <p:anim calcmode="lin" valueType="num">
                                      <p:cBhvr>
                                        <p:cTn id="18" dur="1000"/>
                                        <p:tgtEl>
                                          <p:spTgt spid="16"/>
                                        </p:tgtEl>
                                        <p:attrNameLst>
                                          <p:attrName>ppt_y</p:attrName>
                                        </p:attrNameLst>
                                      </p:cBhvr>
                                      <p:tavLst>
                                        <p:tav tm="0">
                                          <p:val>
                                            <p:strVal val="ppt_y"/>
                                          </p:val>
                                        </p:tav>
                                        <p:tav tm="100000">
                                          <p:val>
                                            <p:strVal val="ppt_y+.1"/>
                                          </p:val>
                                        </p:tav>
                                      </p:tavLst>
                                    </p:anim>
                                    <p:set>
                                      <p:cBhvr>
                                        <p:cTn id="19" dur="1" fill="hold">
                                          <p:stCondLst>
                                            <p:cond delay="9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4" dur="500"/>
                                        <p:tgtEl>
                                          <p:spTgt spid="3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9" dur="500"/>
                                        <p:tgtEl>
                                          <p:spTgt spid="3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9" dur="500"/>
                                        <p:tgtEl>
                                          <p:spTgt spid="3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44" dur="500"/>
                                        <p:tgtEl>
                                          <p:spTgt spid="3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4" dur="500"/>
                                        <p:tgtEl>
                                          <p:spTgt spid="36">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59" dur="500"/>
                                        <p:tgtEl>
                                          <p:spTgt spid="36">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xit" presetSubtype="10" fill="hold" grpId="0" nodeType="clickEffect">
                                  <p:stCondLst>
                                    <p:cond delay="0"/>
                                  </p:stCondLst>
                                  <p:childTnLst>
                                    <p:animEffect transition="out" filter="randombar(horizontal)">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736735"/>
            <a:ext cx="6553198" cy="3216265"/>
          </a:xfrm>
          <a:prstGeom prst="rect">
            <a:avLst/>
          </a:prstGeom>
        </p:spPr>
        <p:txBody>
          <a:bodyPr wrap="square">
            <a:spAutoFit/>
          </a:bodyPr>
          <a:lstStyle/>
          <a:p>
            <a:pPr algn="just">
              <a:spcBef>
                <a:spcPts val="600"/>
              </a:spcBef>
              <a:spcAft>
                <a:spcPts val="0"/>
              </a:spcAft>
            </a:pPr>
            <a:r>
              <a:rPr lang="vi-VN" sz="2200" b="1" dirty="0" smtClean="0">
                <a:latin typeface="Cambria" pitchFamily="18" charset="0"/>
                <a:ea typeface="Cambria" pitchFamily="18" charset="0"/>
              </a:rPr>
              <a:t>- </a:t>
            </a:r>
            <a:r>
              <a:rPr lang="vi-VN" sz="2200" b="1" dirty="0">
                <a:latin typeface="Cambria" pitchFamily="18" charset="0"/>
                <a:ea typeface="Cambria" pitchFamily="18" charset="0"/>
              </a:rPr>
              <a:t>Vùng đặc quyền kinh tế </a:t>
            </a:r>
            <a:r>
              <a:rPr lang="vi-VN" sz="2200" dirty="0">
                <a:latin typeface="Cambria" pitchFamily="18" charset="0"/>
                <a:ea typeface="Cambria" pitchFamily="18" charset="0"/>
              </a:rPr>
              <a:t>là vùng biển tiếp liền và nằm ngoài lãnh hải Việt Nam, hợp với lãnh hải thành một vùng biển có chiều rộng 200 hải lí tính từ đường cơ sở.</a:t>
            </a:r>
          </a:p>
          <a:p>
            <a:pPr algn="just">
              <a:spcBef>
                <a:spcPts val="600"/>
              </a:spcBef>
              <a:spcAft>
                <a:spcPts val="0"/>
              </a:spcAft>
            </a:pPr>
            <a:r>
              <a:rPr lang="vi-VN" sz="2200" b="1" dirty="0">
                <a:latin typeface="Cambria" pitchFamily="18" charset="0"/>
                <a:ea typeface="Cambria" pitchFamily="18" charset="0"/>
              </a:rPr>
              <a:t>- Thềm lục địa Việt Nam </a:t>
            </a:r>
            <a:r>
              <a:rPr lang="vi-VN" sz="2200" dirty="0">
                <a:latin typeface="Cambria" pitchFamily="18" charset="0"/>
                <a:ea typeface="Cambria" pitchFamily="18" charset="0"/>
              </a:rPr>
              <a:t>là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VÙNG BIỂN CỦA VIỆT NAM Ở BIỂN ĐÔNG</a:t>
            </a:r>
          </a:p>
        </p:txBody>
      </p:sp>
    </p:spTree>
    <p:extLst>
      <p:ext uri="{BB962C8B-B14F-4D97-AF65-F5344CB8AC3E}">
        <p14:creationId xmlns:p14="http://schemas.microsoft.com/office/powerpoint/2010/main" val="3075025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905000"/>
            <a:ext cx="3657601" cy="1384995"/>
          </a:xfrm>
          <a:prstGeom prst="rect">
            <a:avLst/>
          </a:prstGeom>
          <a:solidFill>
            <a:srgbClr val="BCFCD4"/>
          </a:solidFill>
          <a:ln w="12700">
            <a:solidFill>
              <a:srgbClr val="009900"/>
            </a:solidFill>
          </a:ln>
        </p:spPr>
        <p:txBody>
          <a:bodyPr wrap="square">
            <a:spAutoFit/>
          </a:bodyPr>
          <a:lstStyle/>
          <a:p>
            <a:pPr algn="just"/>
            <a:r>
              <a:rPr lang="en-US" sz="2100" i="1" dirty="0" err="1" smtClean="0">
                <a:solidFill>
                  <a:srgbClr val="FF0000"/>
                </a:solidFill>
                <a:latin typeface="Cambria" panose="02040503050406030204" pitchFamily="18" charset="0"/>
                <a:ea typeface="Cambria" panose="02040503050406030204" pitchFamily="18" charset="0"/>
              </a:rPr>
              <a:t>Quan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14.1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và thông tin trong bài, em hãy giải thích vì sao biển Đông là biển tương đối kín?</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LUYỆN TẬP VÀ VẬN DỤNG</a:t>
            </a:r>
            <a:endParaRPr lang="vi-VN" sz="2400" b="1" dirty="0">
              <a:solidFill>
                <a:srgbClr val="0D30DD"/>
              </a:solidFill>
              <a:latin typeface="Cambria" pitchFamily="18" charset="0"/>
            </a:endParaRP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733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3259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475434"/>
            <a:ext cx="3657601" cy="3077766"/>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100" dirty="0">
                <a:latin typeface="Cambria" pitchFamily="18" charset="0"/>
                <a:ea typeface="Cambria" pitchFamily="18" charset="0"/>
              </a:rPr>
              <a:t>- Biển Đông được bao bọc bởi lục địa châu Á (ở phía bắc và phía tây) và các quần đảo Philippin, Malaixia và Inđônêxia (ở phía đông và đông nam)</a:t>
            </a:r>
          </a:p>
          <a:p>
            <a:pPr algn="just">
              <a:spcBef>
                <a:spcPts val="600"/>
              </a:spcBef>
              <a:spcAft>
                <a:spcPts val="0"/>
              </a:spcAft>
            </a:pPr>
            <a:r>
              <a:rPr lang="vi-VN" sz="2100" dirty="0">
                <a:latin typeface="Cambria" pitchFamily="18" charset="0"/>
                <a:ea typeface="Cambria" pitchFamily="18" charset="0"/>
              </a:rPr>
              <a:t>- Biển Đông chỉ thông ra Thái Bình Dương và các biển lân cận qua những eo biển hẹp.</a:t>
            </a:r>
          </a:p>
        </p:txBody>
      </p:sp>
      <p:pic>
        <p:nvPicPr>
          <p:cNvPr id="35" name="Picture 3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75" y="1371600"/>
            <a:ext cx="3528125" cy="5181600"/>
          </a:xfrm>
          <a:prstGeom prst="rect">
            <a:avLst/>
          </a:prstGeom>
          <a:noFill/>
          <a:ln>
            <a:solidFill>
              <a:srgbClr val="FF0000"/>
            </a:solidFill>
          </a:ln>
        </p:spPr>
      </p:pic>
      <p:sp>
        <p:nvSpPr>
          <p:cNvPr id="20" name="Freeform 19"/>
          <p:cNvSpPr/>
          <p:nvPr/>
        </p:nvSpPr>
        <p:spPr>
          <a:xfrm>
            <a:off x="5953760" y="1402080"/>
            <a:ext cx="1905000" cy="2027153"/>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46240" y="1437640"/>
            <a:ext cx="1193800" cy="2936568"/>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801360" y="279078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a:extLst/>
        </p:spPr>
        <p:txBody>
          <a:bodyPr wrap="square">
            <a:spAutoFit/>
          </a:bodyPr>
          <a:lstStyle/>
          <a:p>
            <a:pPr>
              <a:spcBef>
                <a:spcPct val="50000"/>
              </a:spcBef>
            </a:pPr>
            <a:r>
              <a:rPr lang="en-US" sz="2400" b="1" dirty="0" smtClean="0">
                <a:solidFill>
                  <a:srgbClr val="CC0000"/>
                </a:solidFill>
                <a:latin typeface="Times New Roman" pitchFamily="18" charset="0"/>
                <a:cs typeface="Times New Roman" pitchFamily="18" charset="0"/>
              </a:rPr>
              <a:t>a</a:t>
            </a:r>
            <a:r>
              <a:rPr lang="en-US" sz="2400" b="1" dirty="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8865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0"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4"/>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a:extLst/>
        </p:spPr>
        <p:txBody>
          <a:bodyPr wrap="square">
            <a:spAutoFit/>
          </a:bodyPr>
          <a:lstStyle/>
          <a:p>
            <a:pPr>
              <a:spcBef>
                <a:spcPct val="50000"/>
              </a:spcBef>
            </a:pPr>
            <a:r>
              <a:rPr lang="en-US" sz="2400" b="1" dirty="0" smtClean="0">
                <a:solidFill>
                  <a:srgbClr val="CC0000"/>
                </a:solidFill>
                <a:latin typeface="Times New Roman" pitchFamily="18" charset="0"/>
                <a:cs typeface="Times New Roman" pitchFamily="18" charset="0"/>
              </a:rPr>
              <a:t>a</a:t>
            </a:r>
            <a:r>
              <a:rPr lang="en-US" sz="2400" b="1" dirty="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39"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LUYỆN TẬP VÀ VẬN DỤNG</a:t>
            </a:r>
            <a:endParaRPr lang="en-US" sz="2400" b="1" dirty="0">
              <a:solidFill>
                <a:srgbClr val="0D30DD"/>
              </a:solidFill>
              <a:latin typeface="Cambria" pitchFamily="18" charset="0"/>
            </a:endParaRPr>
          </a:p>
        </p:txBody>
      </p:sp>
      <p:sp>
        <p:nvSpPr>
          <p:cNvPr id="21" name="Rectangle 20"/>
          <p:cNvSpPr/>
          <p:nvPr/>
        </p:nvSpPr>
        <p:spPr>
          <a:xfrm>
            <a:off x="1226132" y="1905000"/>
            <a:ext cx="7456108" cy="738664"/>
          </a:xfrm>
          <a:prstGeom prst="rect">
            <a:avLst/>
          </a:prstGeom>
          <a:solidFill>
            <a:srgbClr val="BCFCD4"/>
          </a:solidFill>
          <a:ln w="12700">
            <a:solidFill>
              <a:srgbClr val="009900"/>
            </a:solidFill>
          </a:ln>
        </p:spPr>
        <p:txBody>
          <a:bodyPr wrap="square">
            <a:spAutoFit/>
          </a:bodyPr>
          <a:lstStyle/>
          <a:p>
            <a:pPr algn="just"/>
            <a:r>
              <a:rPr lang="vi-VN" sz="2100" i="1" dirty="0">
                <a:solidFill>
                  <a:srgbClr val="FF0000"/>
                </a:solidFill>
                <a:latin typeface="Cambria" panose="02040503050406030204" pitchFamily="18" charset="0"/>
                <a:ea typeface="Cambria" panose="02040503050406030204" pitchFamily="18" charset="0"/>
              </a:rPr>
              <a:t>Hoàn thành bảng thông tin về phạm vi của các bộ phận vùng biển Việt Nam.</a:t>
            </a:r>
          </a:p>
        </p:txBody>
      </p:sp>
      <p:pic>
        <p:nvPicPr>
          <p:cNvPr id="22"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1881737"/>
            <a:ext cx="819919" cy="8614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304422" y="3962400"/>
            <a:ext cx="884052" cy="1008021"/>
            <a:chOff x="328593" y="3259179"/>
            <a:chExt cx="1256547" cy="1465221"/>
          </a:xfrm>
        </p:grpSpPr>
        <p:pic>
          <p:nvPicPr>
            <p:cNvPr id="23" name="Picture 4"/>
            <p:cNvPicPr>
              <a:picLocks noChangeAspect="1" noChangeArrowheads="1"/>
            </p:cNvPicPr>
            <p:nvPr/>
          </p:nvPicPr>
          <p:blipFill>
            <a:blip r:embed="rId8">
              <a:extLst>
                <a:ext uri="{BEBA8EAE-BF5A-486C-A8C5-ECC9F3942E4B}">
                  <a14:imgProps xmlns:a14="http://schemas.microsoft.com/office/drawing/2010/main">
                    <a14:imgLayer r:embed="rId9">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2" descr="http://previews.123rf.com/images/mistac/mistac1207/mistac120700017/14524015-A-cartoon-boy-with-a-good-idea-Stock-Vector-thinking.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graphicFrame>
        <p:nvGraphicFramePr>
          <p:cNvPr id="2" name="Table 1"/>
          <p:cNvGraphicFramePr>
            <a:graphicFrameLocks noGrp="1"/>
          </p:cNvGraphicFramePr>
          <p:nvPr>
            <p:extLst>
              <p:ext uri="{D42A27DB-BD31-4B8C-83A1-F6EECF244321}">
                <p14:modId xmlns:p14="http://schemas.microsoft.com/office/powerpoint/2010/main" val="163422599"/>
              </p:ext>
            </p:extLst>
          </p:nvPr>
        </p:nvGraphicFramePr>
        <p:xfrm>
          <a:off x="1226132" y="2756049"/>
          <a:ext cx="7456108" cy="3916680"/>
        </p:xfrm>
        <a:graphic>
          <a:graphicData uri="http://schemas.openxmlformats.org/drawingml/2006/table">
            <a:tbl>
              <a:tblPr firstRow="1" bandRow="1">
                <a:tableStyleId>{5C22544A-7EE6-4342-B048-85BDC9FD1C3A}</a:tableStyleId>
              </a:tblPr>
              <a:tblGrid>
                <a:gridCol w="1364668"/>
                <a:gridCol w="6091440"/>
              </a:tblGrid>
              <a:tr h="370840">
                <a:tc>
                  <a:txBody>
                    <a:bodyPr/>
                    <a:lstStyle/>
                    <a:p>
                      <a:pPr marL="28575" marR="28575" algn="ctr">
                        <a:lnSpc>
                          <a:spcPct val="120000"/>
                        </a:lnSpc>
                        <a:spcBef>
                          <a:spcPts val="600"/>
                        </a:spcBef>
                        <a:spcAft>
                          <a:spcPts val="0"/>
                        </a:spcAft>
                      </a:pPr>
                      <a:r>
                        <a:rPr lang="en-US" sz="1500" b="1" dirty="0" err="1">
                          <a:solidFill>
                            <a:srgbClr val="000000"/>
                          </a:solidFill>
                          <a:effectLst/>
                          <a:latin typeface="Cambria" pitchFamily="18" charset="0"/>
                          <a:ea typeface="Cambria" pitchFamily="18" charset="0"/>
                          <a:cs typeface="Times New Roman"/>
                        </a:rPr>
                        <a:t>Các</a:t>
                      </a:r>
                      <a:r>
                        <a:rPr lang="en-US" sz="1500" b="1" dirty="0">
                          <a:solidFill>
                            <a:srgbClr val="000000"/>
                          </a:solidFill>
                          <a:effectLst/>
                          <a:latin typeface="Cambria" pitchFamily="18" charset="0"/>
                          <a:ea typeface="Cambria" pitchFamily="18" charset="0"/>
                          <a:cs typeface="Times New Roman"/>
                        </a:rPr>
                        <a:t> </a:t>
                      </a:r>
                      <a:r>
                        <a:rPr lang="en-US" sz="1500" b="1" dirty="0" err="1">
                          <a:solidFill>
                            <a:srgbClr val="000000"/>
                          </a:solidFill>
                          <a:effectLst/>
                          <a:latin typeface="Cambria" pitchFamily="18" charset="0"/>
                          <a:ea typeface="Cambria" pitchFamily="18" charset="0"/>
                          <a:cs typeface="Times New Roman"/>
                        </a:rPr>
                        <a:t>bộ</a:t>
                      </a:r>
                      <a:r>
                        <a:rPr lang="en-US" sz="1500" b="1" dirty="0">
                          <a:solidFill>
                            <a:srgbClr val="000000"/>
                          </a:solidFill>
                          <a:effectLst/>
                          <a:latin typeface="Cambria" pitchFamily="18" charset="0"/>
                          <a:ea typeface="Cambria" pitchFamily="18" charset="0"/>
                          <a:cs typeface="Times New Roman"/>
                        </a:rPr>
                        <a:t> </a:t>
                      </a:r>
                      <a:r>
                        <a:rPr lang="en-US" sz="1500" b="1" dirty="0" err="1">
                          <a:solidFill>
                            <a:srgbClr val="000000"/>
                          </a:solidFill>
                          <a:effectLst/>
                          <a:latin typeface="Cambria" pitchFamily="18" charset="0"/>
                          <a:ea typeface="Cambria" pitchFamily="18" charset="0"/>
                          <a:cs typeface="Times New Roman"/>
                        </a:rPr>
                        <a:t>phận</a:t>
                      </a:r>
                      <a:r>
                        <a:rPr lang="en-US" sz="1500" b="1" dirty="0">
                          <a:solidFill>
                            <a:srgbClr val="000000"/>
                          </a:solidFill>
                          <a:effectLst/>
                          <a:latin typeface="Cambria" pitchFamily="18" charset="0"/>
                          <a:ea typeface="Cambria" pitchFamily="18" charset="0"/>
                          <a:cs typeface="Times New Roman"/>
                        </a:rPr>
                        <a:t> </a:t>
                      </a:r>
                      <a:r>
                        <a:rPr lang="en-US" sz="1500" b="1" dirty="0" err="1">
                          <a:solidFill>
                            <a:srgbClr val="000000"/>
                          </a:solidFill>
                          <a:effectLst/>
                          <a:latin typeface="Cambria" pitchFamily="18" charset="0"/>
                          <a:ea typeface="Cambria" pitchFamily="18" charset="0"/>
                          <a:cs typeface="Times New Roman"/>
                        </a:rPr>
                        <a:t>vùng</a:t>
                      </a:r>
                      <a:r>
                        <a:rPr lang="en-US" sz="1500" b="1" dirty="0">
                          <a:solidFill>
                            <a:srgbClr val="000000"/>
                          </a:solidFill>
                          <a:effectLst/>
                          <a:latin typeface="Cambria" pitchFamily="18" charset="0"/>
                          <a:ea typeface="Cambria" pitchFamily="18" charset="0"/>
                          <a:cs typeface="Times New Roman"/>
                        </a:rPr>
                        <a:t> </a:t>
                      </a:r>
                      <a:r>
                        <a:rPr lang="en-US" sz="1500" b="1" dirty="0" err="1">
                          <a:solidFill>
                            <a:srgbClr val="000000"/>
                          </a:solidFill>
                          <a:effectLst/>
                          <a:latin typeface="Cambria" pitchFamily="18" charset="0"/>
                          <a:ea typeface="Cambria" pitchFamily="18" charset="0"/>
                          <a:cs typeface="Times New Roman"/>
                        </a:rPr>
                        <a:t>biển</a:t>
                      </a:r>
                      <a:r>
                        <a:rPr lang="en-US" sz="1500" b="1" dirty="0">
                          <a:solidFill>
                            <a:srgbClr val="000000"/>
                          </a:solidFill>
                          <a:effectLst/>
                          <a:latin typeface="Cambria" pitchFamily="18" charset="0"/>
                          <a:ea typeface="Cambria" pitchFamily="18" charset="0"/>
                          <a:cs typeface="Times New Roman"/>
                        </a:rPr>
                        <a:t> </a:t>
                      </a:r>
                      <a:r>
                        <a:rPr lang="en-US" sz="1500" b="1" dirty="0" smtClean="0">
                          <a:solidFill>
                            <a:srgbClr val="000000"/>
                          </a:solidFill>
                          <a:effectLst/>
                          <a:latin typeface="Cambria" pitchFamily="18" charset="0"/>
                          <a:ea typeface="Cambria" pitchFamily="18" charset="0"/>
                          <a:cs typeface="Times New Roman"/>
                        </a:rPr>
                        <a:t/>
                      </a:r>
                      <a:br>
                        <a:rPr lang="en-US" sz="1500" b="1" dirty="0" smtClean="0">
                          <a:solidFill>
                            <a:srgbClr val="000000"/>
                          </a:solidFill>
                          <a:effectLst/>
                          <a:latin typeface="Cambria" pitchFamily="18" charset="0"/>
                          <a:ea typeface="Cambria" pitchFamily="18" charset="0"/>
                          <a:cs typeface="Times New Roman"/>
                        </a:rPr>
                      </a:br>
                      <a:r>
                        <a:rPr lang="en-US" sz="1500" b="1" dirty="0" err="1" smtClean="0">
                          <a:solidFill>
                            <a:srgbClr val="000000"/>
                          </a:solidFill>
                          <a:effectLst/>
                          <a:latin typeface="Cambria" pitchFamily="18" charset="0"/>
                          <a:ea typeface="Cambria" pitchFamily="18" charset="0"/>
                          <a:cs typeface="Times New Roman"/>
                        </a:rPr>
                        <a:t>Việt</a:t>
                      </a:r>
                      <a:r>
                        <a:rPr lang="en-US" sz="1500" b="1" dirty="0" smtClean="0">
                          <a:solidFill>
                            <a:srgbClr val="000000"/>
                          </a:solidFill>
                          <a:effectLst/>
                          <a:latin typeface="Cambria" pitchFamily="18" charset="0"/>
                          <a:ea typeface="Cambria" pitchFamily="18" charset="0"/>
                          <a:cs typeface="Times New Roman"/>
                        </a:rPr>
                        <a:t> </a:t>
                      </a:r>
                      <a:r>
                        <a:rPr lang="en-US" sz="1500" b="1" dirty="0">
                          <a:solidFill>
                            <a:srgbClr val="000000"/>
                          </a:solidFill>
                          <a:effectLst/>
                          <a:latin typeface="Cambria" pitchFamily="18" charset="0"/>
                          <a:ea typeface="Cambria" pitchFamily="18" charset="0"/>
                          <a:cs typeface="Times New Roman"/>
                        </a:rPr>
                        <a:t>Nam</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ctr">
                        <a:lnSpc>
                          <a:spcPct val="120000"/>
                        </a:lnSpc>
                        <a:spcBef>
                          <a:spcPts val="600"/>
                        </a:spcBef>
                        <a:spcAft>
                          <a:spcPts val="0"/>
                        </a:spcAft>
                      </a:pPr>
                      <a:r>
                        <a:rPr lang="en-US" sz="1500" b="1" dirty="0" err="1">
                          <a:solidFill>
                            <a:srgbClr val="000000"/>
                          </a:solidFill>
                          <a:effectLst/>
                          <a:latin typeface="Cambria" pitchFamily="18" charset="0"/>
                          <a:ea typeface="Cambria" pitchFamily="18" charset="0"/>
                          <a:cs typeface="Times New Roman"/>
                        </a:rPr>
                        <a:t>Phạm</a:t>
                      </a:r>
                      <a:r>
                        <a:rPr lang="en-US" sz="1500" b="1" dirty="0">
                          <a:solidFill>
                            <a:srgbClr val="000000"/>
                          </a:solidFill>
                          <a:effectLst/>
                          <a:latin typeface="Cambria" pitchFamily="18" charset="0"/>
                          <a:ea typeface="Cambria" pitchFamily="18" charset="0"/>
                          <a:cs typeface="Times New Roman"/>
                        </a:rPr>
                        <a:t> vi</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Nội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thủy</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nước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giáp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bờ</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ở </a:t>
                      </a:r>
                      <a:r>
                        <a:rPr lang="en-US" sz="1500" dirty="0" err="1">
                          <a:solidFill>
                            <a:srgbClr val="000000"/>
                          </a:solidFill>
                          <a:effectLst/>
                          <a:latin typeface="Cambria" pitchFamily="18" charset="0"/>
                          <a:ea typeface="Cambria" pitchFamily="18" charset="0"/>
                          <a:cs typeface="Times New Roman"/>
                        </a:rPr>
                        <a:t>trong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đường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cơ</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sở</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bộ</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phận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thổ</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có</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chiều</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rộng</a:t>
                      </a:r>
                      <a:r>
                        <a:rPr lang="en-US" sz="1500" dirty="0">
                          <a:solidFill>
                            <a:srgbClr val="000000"/>
                          </a:solidFill>
                          <a:effectLst/>
                          <a:latin typeface="Cambria" pitchFamily="18" charset="0"/>
                          <a:ea typeface="Cambria" pitchFamily="18" charset="0"/>
                          <a:cs typeface="Times New Roman"/>
                        </a:rPr>
                        <a:t> 12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lý</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tính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từ</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đường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cơ</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sở</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phía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a:t>
                      </a:r>
                      <a:endParaRPr lang="en-US" sz="1500" dirty="0">
                        <a:effectLst/>
                        <a:latin typeface="Cambria" pitchFamily="18" charset="0"/>
                        <a:ea typeface="Cambria" pitchFamily="18" charset="0"/>
                        <a:cs typeface="Times New Roman"/>
                      </a:endParaRPr>
                    </a:p>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Ranh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biên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quốc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trên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giáp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liền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nằm</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 </a:t>
                      </a:r>
                      <a:r>
                        <a:rPr lang="en-US" sz="1500" dirty="0" err="1">
                          <a:solidFill>
                            <a:srgbClr val="000000"/>
                          </a:solidFill>
                          <a:effectLst/>
                          <a:latin typeface="Cambria" pitchFamily="18" charset="0"/>
                          <a:ea typeface="Cambria" pitchFamily="18" charset="0"/>
                          <a:cs typeface="Times New Roman"/>
                        </a:rPr>
                        <a:t>có</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chiều</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rộng</a:t>
                      </a:r>
                      <a:r>
                        <a:rPr lang="en-US" sz="1500" dirty="0">
                          <a:solidFill>
                            <a:srgbClr val="000000"/>
                          </a:solidFill>
                          <a:effectLst/>
                          <a:latin typeface="Cambria" pitchFamily="18" charset="0"/>
                          <a:ea typeface="Cambria" pitchFamily="18" charset="0"/>
                          <a:cs typeface="Times New Roman"/>
                        </a:rPr>
                        <a:t> 12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lý</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tính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từ</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ranh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quyền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kinh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tế</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liền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nằm</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hợp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thành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một</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có</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chiều</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rộng</a:t>
                      </a:r>
                      <a:r>
                        <a:rPr lang="en-US" sz="1500" dirty="0">
                          <a:solidFill>
                            <a:srgbClr val="000000"/>
                          </a:solidFill>
                          <a:effectLst/>
                          <a:latin typeface="Cambria" pitchFamily="18" charset="0"/>
                          <a:ea typeface="Cambria" pitchFamily="18" charset="0"/>
                          <a:cs typeface="Times New Roman"/>
                        </a:rPr>
                        <a:t> 200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lý</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tính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từ</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đường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cơ</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sở</a:t>
                      </a:r>
                      <a:r>
                        <a:rPr lang="en-US" sz="1500" dirty="0">
                          <a:solidFill>
                            <a:srgbClr val="000000"/>
                          </a:solidFill>
                          <a:effectLst/>
                          <a:latin typeface="Cambria" pitchFamily="18" charset="0"/>
                          <a:ea typeface="Cambria" pitchFamily="18" charset="0"/>
                          <a:cs typeface="Times New Roman"/>
                        </a:rPr>
                        <a:t>.</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Thềm</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lục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địa</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đáy</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lòng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đất</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dưới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đáy</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liền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nằm</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 </a:t>
                      </a:r>
                      <a:r>
                        <a:rPr lang="en-US" sz="1500" dirty="0" err="1">
                          <a:solidFill>
                            <a:srgbClr val="000000"/>
                          </a:solidFill>
                          <a:effectLst/>
                          <a:latin typeface="Cambria" pitchFamily="18" charset="0"/>
                          <a:ea typeface="Cambria" pitchFamily="18" charset="0"/>
                          <a:cs typeface="Times New Roman"/>
                        </a:rPr>
                        <a:t>trên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toàn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bộ</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phần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kéo</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dài</a:t>
                      </a:r>
                      <a:r>
                        <a:rPr lang="en-US" sz="1500" dirty="0">
                          <a:solidFill>
                            <a:srgbClr val="000000"/>
                          </a:solidFill>
                          <a:effectLst/>
                          <a:latin typeface="Cambria" pitchFamily="18" charset="0"/>
                          <a:ea typeface="Cambria" pitchFamily="18" charset="0"/>
                          <a:cs typeface="Times New Roman"/>
                        </a:rPr>
                        <a:t> tự </a:t>
                      </a:r>
                      <a:r>
                        <a:rPr lang="en-US" sz="1500" dirty="0" err="1">
                          <a:solidFill>
                            <a:srgbClr val="000000"/>
                          </a:solidFill>
                          <a:effectLst/>
                          <a:latin typeface="Cambria" pitchFamily="18" charset="0"/>
                          <a:ea typeface="Cambria" pitchFamily="18" charset="0"/>
                          <a:cs typeface="Times New Roman"/>
                        </a:rPr>
                        <a:t>nhiên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thổ</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đất</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liền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các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đảo</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quần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đảo</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 </a:t>
                      </a:r>
                      <a:r>
                        <a:rPr lang="en-US" sz="1500" dirty="0" err="1">
                          <a:solidFill>
                            <a:srgbClr val="000000"/>
                          </a:solidFill>
                          <a:effectLst/>
                          <a:latin typeface="Cambria" pitchFamily="18" charset="0"/>
                          <a:ea typeface="Cambria" pitchFamily="18" charset="0"/>
                          <a:cs typeface="Times New Roman"/>
                        </a:rPr>
                        <a:t>cho</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đến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mép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rìa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lục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địa</a:t>
                      </a:r>
                      <a:r>
                        <a:rPr lang="en-US" sz="1500" dirty="0">
                          <a:solidFill>
                            <a:srgbClr val="000000"/>
                          </a:solidFill>
                          <a:effectLst/>
                          <a:latin typeface="Cambria" pitchFamily="18" charset="0"/>
                          <a:ea typeface="Cambria" pitchFamily="18" charset="0"/>
                          <a:cs typeface="Times New Roman"/>
                        </a:rPr>
                        <a:t>.</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81950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a:ex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
        <p:nvSpPr>
          <p:cNvPr id="39"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LUYỆN TẬP VÀ VẬN DỤNG</a:t>
            </a:r>
            <a:endParaRPr lang="en-US" sz="2400" b="1" dirty="0">
              <a:solidFill>
                <a:srgbClr val="0D30DD"/>
              </a:solidFill>
              <a:latin typeface="Cambria" pitchFamily="18" charset="0"/>
            </a:endParaRPr>
          </a:p>
        </p:txBody>
      </p:sp>
      <p:sp>
        <p:nvSpPr>
          <p:cNvPr id="21" name="Rectangle 20"/>
          <p:cNvSpPr/>
          <p:nvPr/>
        </p:nvSpPr>
        <p:spPr>
          <a:xfrm>
            <a:off x="1286422" y="2133600"/>
            <a:ext cx="7400378" cy="769441"/>
          </a:xfrm>
          <a:prstGeom prst="rect">
            <a:avLst/>
          </a:prstGeom>
          <a:solidFill>
            <a:srgbClr val="BCFCD4"/>
          </a:solidFill>
          <a:ln w="12700">
            <a:solidFill>
              <a:srgbClr val="009900"/>
            </a:solidFill>
          </a:ln>
        </p:spPr>
        <p:txBody>
          <a:bodyPr wrap="square">
            <a:spAutoFit/>
          </a:bodyPr>
          <a:lstStyle/>
          <a:p>
            <a:pPr algn="just"/>
            <a:r>
              <a:rPr lang="vi-VN" sz="2200" i="1" dirty="0">
                <a:solidFill>
                  <a:srgbClr val="FF0000"/>
                </a:solidFill>
                <a:latin typeface="Cambria" panose="02040503050406030204" pitchFamily="18" charset="0"/>
                <a:ea typeface="Cambria" panose="02040503050406030204" pitchFamily="18" charset="0"/>
              </a:rPr>
              <a:t>Hãy thu thập thông tin về chế độ pháp lí các vùng biển nước ta theo Luật biển năm 1982.</a:t>
            </a:r>
          </a:p>
        </p:txBody>
      </p:sp>
      <p:pic>
        <p:nvPicPr>
          <p:cNvPr id="22"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2071733"/>
            <a:ext cx="856661" cy="9000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323996" y="4173579"/>
            <a:ext cx="884052" cy="1008021"/>
            <a:chOff x="328593" y="3259179"/>
            <a:chExt cx="1256547" cy="1465221"/>
          </a:xfrm>
        </p:grpSpPr>
        <p:pic>
          <p:nvPicPr>
            <p:cNvPr id="24"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1743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86800" cy="6401753"/>
          </a:xfrm>
          <a:prstGeom prst="rect">
            <a:avLst/>
          </a:prstGeom>
        </p:spPr>
        <p:txBody>
          <a:bodyPr wrap="square">
            <a:spAutoFit/>
          </a:bodyPr>
          <a:lstStyle/>
          <a:p>
            <a:pPr algn="ctr"/>
            <a:r>
              <a:rPr lang="en-US" b="1" dirty="0" smtClean="0">
                <a:solidFill>
                  <a:srgbClr val="0D30DD"/>
                </a:solidFill>
                <a:latin typeface="Cambria" pitchFamily="18" charset="0"/>
                <a:ea typeface="Cambria" pitchFamily="18" charset="0"/>
              </a:rPr>
              <a:t>CHẾ ĐỘ PHÁP LÍ CÁC VÙNG BIỂN NƯỚC TA THEO LUẬT BIỂN NĂM 1982.</a:t>
            </a:r>
          </a:p>
          <a:p>
            <a:pPr algn="just"/>
            <a:r>
              <a:rPr lang="vi-VN" dirty="0" smtClean="0">
                <a:latin typeface="Cambria" pitchFamily="18" charset="0"/>
                <a:ea typeface="Cambria" pitchFamily="18" charset="0"/>
              </a:rPr>
              <a:t>Theo </a:t>
            </a:r>
            <a:r>
              <a:rPr lang="vi-VN" dirty="0">
                <a:latin typeface="Cambria" pitchFamily="18" charset="0"/>
                <a:ea typeface="Cambria" pitchFamily="18" charset="0"/>
              </a:rPr>
              <a:t>Công ước Liên Hợp quốc về Luật biển 1982, các quốc gia ven biển có 5 vùng biển (nội thủy, lãnh hải, tiếp giáp lãnh hải, vùng đặc quyền kinh tế và thềm lục địa) với phạm vi, chế độ pháp lý khác nhau. Việt Nam là quốc gia ven biển và có đặc điểm địa lý phù hợp cho việc yêu sách cả 5 vùng biển nêu trên:</a:t>
            </a:r>
          </a:p>
          <a:p>
            <a:pPr algn="just"/>
            <a:r>
              <a:rPr lang="vi-VN" b="1" dirty="0">
                <a:latin typeface="Cambria" pitchFamily="18" charset="0"/>
                <a:ea typeface="Cambria" pitchFamily="18" charset="0"/>
              </a:rPr>
              <a:t>- Tại vùng nội thủy: </a:t>
            </a:r>
            <a:r>
              <a:rPr lang="vi-VN" dirty="0">
                <a:latin typeface="Cambria" pitchFamily="18" charset="0"/>
                <a:ea typeface="Cambria" pitchFamily="18" charset="0"/>
              </a:rPr>
              <a:t>Việt Nam có chủ quyền hoàn toàn và tuyệt đối như đối với lãnh thổ đất liền của mình.</a:t>
            </a:r>
          </a:p>
          <a:p>
            <a:pPr algn="just"/>
            <a:r>
              <a:rPr lang="vi-VN" b="1" dirty="0">
                <a:latin typeface="Cambria" pitchFamily="18" charset="0"/>
                <a:ea typeface="Cambria" pitchFamily="18" charset="0"/>
              </a:rPr>
              <a:t>- Tại vùng lãnh hải:</a:t>
            </a:r>
          </a:p>
          <a:p>
            <a:pPr algn="just"/>
            <a:r>
              <a:rPr lang="vi-VN" dirty="0">
                <a:latin typeface="Cambria" pitchFamily="18" charset="0"/>
                <a:ea typeface="Cambria" pitchFamily="18" charset="0"/>
              </a:rPr>
              <a:t>+ Lãnh hải của nước Cộng hòa XHCN Việt Nam rộng 12 hải lý ở phía ngoài đường cơ sở nối liền các điểm nhô ra nhất của bờ biển và các điểm ngoài cùng của các đảo ven bờ của Việt Nam.</a:t>
            </a:r>
          </a:p>
          <a:p>
            <a:pPr algn="just"/>
            <a:r>
              <a:rPr lang="vi-VN" dirty="0">
                <a:latin typeface="Cambria" pitchFamily="18" charset="0"/>
                <a:ea typeface="Cambria" pitchFamily="18" charset="0"/>
              </a:rPr>
              <a:t>+ Nước Cộng hòa XHCN Việt Nam thực hiện chủ quyền đầy đủ và toàn vẹn đối với Lãnh hải của mình cũng như đối với vùng trời, đáy biển và lòng đất dưới đáy biển của Lãnh hải.</a:t>
            </a:r>
          </a:p>
          <a:p>
            <a:pPr algn="just"/>
            <a:r>
              <a:rPr lang="vi-VN" b="1" dirty="0">
                <a:latin typeface="Cambria" pitchFamily="18" charset="0"/>
                <a:ea typeface="Cambria" pitchFamily="18" charset="0"/>
              </a:rPr>
              <a:t>- Tại vùng tiếp giáp lãnh hải:</a:t>
            </a:r>
          </a:p>
          <a:p>
            <a:pPr algn="just"/>
            <a:r>
              <a:rPr lang="vi-VN" dirty="0">
                <a:latin typeface="Cambria" pitchFamily="18" charset="0"/>
                <a:ea typeface="Cambria" pitchFamily="18" charset="0"/>
              </a:rPr>
              <a:t>+ Vùng tiếp giáp Lãnh hải của nước Cộng hòa XHCN Việt Nam là vùng biển tiếp liền phía ngoài Lãnh hải có chiều rộng là 12 hải lý hợp với Lãnh hải Việt Nam thành vùng biển rộng 24 hải lý kể từ đường cơ sở để tính chiều rộng Lãnh hải Việt Nam.</a:t>
            </a:r>
          </a:p>
          <a:p>
            <a:pPr algn="just"/>
            <a:r>
              <a:rPr lang="vi-VN" dirty="0">
                <a:latin typeface="Cambria" pitchFamily="18" charset="0"/>
                <a:ea typeface="Cambria" pitchFamily="18" charset="0"/>
              </a:rPr>
              <a:t>+ Chính phủ nước Cộng hòa XHCN Việt Nam thực hiện sự kiểm soát cần thiết trong Vùng tiếp giáp Lãnh hải của mình, nhằm bảo vệ an ninh, các quyền và lợi ích về hải quan, thuế khóa; đảm bảo sự tôn trọng các quy định về y tế, di cư, nhập cư trên lãnh thổ hoặc trong Lãnh hải Việt Nam</a:t>
            </a:r>
            <a:r>
              <a:rPr lang="vi-VN" dirty="0" smtClean="0">
                <a:latin typeface="Cambria" pitchFamily="18" charset="0"/>
                <a:ea typeface="Cambria" pitchFamily="18" charset="0"/>
              </a:rPr>
              <a:t>.</a:t>
            </a:r>
            <a:endParaRPr lang="vi-VN" dirty="0">
              <a:latin typeface="Cambria" pitchFamily="18" charset="0"/>
              <a:ea typeface="Cambria" pitchFamily="18" charset="0"/>
            </a:endParaRPr>
          </a:p>
        </p:txBody>
      </p:sp>
    </p:spTree>
    <p:extLst>
      <p:ext uri="{BB962C8B-B14F-4D97-AF65-F5344CB8AC3E}">
        <p14:creationId xmlns:p14="http://schemas.microsoft.com/office/powerpoint/2010/main" val="200684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0" dur="500"/>
                                        <p:tgtEl>
                                          <p:spTgt spid="4">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8" dur="500"/>
                                        <p:tgtEl>
                                          <p:spTgt spid="4">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1" dur="500"/>
                                        <p:tgtEl>
                                          <p:spTgt spid="4">
                                            <p:txEl>
                                              <p:pRg st="7" end="7"/>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6463308"/>
          </a:xfrm>
          <a:prstGeom prst="rect">
            <a:avLst/>
          </a:prstGeom>
        </p:spPr>
        <p:txBody>
          <a:bodyPr wrap="square">
            <a:spAutoFit/>
          </a:bodyPr>
          <a:lstStyle/>
          <a:p>
            <a:pPr algn="ctr"/>
            <a:r>
              <a:rPr lang="en-US" b="1" dirty="0" smtClean="0">
                <a:solidFill>
                  <a:srgbClr val="0D30DD"/>
                </a:solidFill>
                <a:latin typeface="Cambria" pitchFamily="18" charset="0"/>
                <a:ea typeface="Cambria" pitchFamily="18" charset="0"/>
              </a:rPr>
              <a:t>CHẾ ĐỘ PHÁP LÍ CÁC VÙNG BIỂN NƯỚC TA THEO LUẬT BIỂN NĂM 1982.</a:t>
            </a:r>
          </a:p>
          <a:p>
            <a:pPr algn="just"/>
            <a:r>
              <a:rPr lang="vi-VN" b="1" dirty="0" smtClean="0">
                <a:latin typeface="Cambria" pitchFamily="18" charset="0"/>
                <a:ea typeface="Cambria" pitchFamily="18" charset="0"/>
              </a:rPr>
              <a:t>- </a:t>
            </a:r>
            <a:r>
              <a:rPr lang="vi-VN" b="1" dirty="0">
                <a:latin typeface="Cambria" pitchFamily="18" charset="0"/>
                <a:ea typeface="Cambria" pitchFamily="18" charset="0"/>
              </a:rPr>
              <a:t>Tại vùng đặc quyền kinh tế:</a:t>
            </a:r>
          </a:p>
          <a:p>
            <a:pPr algn="just"/>
            <a:r>
              <a:rPr lang="vi-VN" dirty="0">
                <a:latin typeface="Cambria" pitchFamily="18" charset="0"/>
                <a:ea typeface="Cambria" pitchFamily="18" charset="0"/>
              </a:rPr>
              <a:t>+ Vùng đặc quyền kinh tế của nước Cộng hòa XHCN Việt Nam tiếp liền Lãnh hải Việt Nam và hợp với Lãnh hải Việt Nam thành một vùng biển rộng 200 hải lý kể từ đường cơ sở dùng để tính chiều rộng Lãnh hải Việt Nam.</a:t>
            </a:r>
          </a:p>
          <a:p>
            <a:pPr algn="just"/>
            <a:r>
              <a:rPr lang="vi-VN" dirty="0">
                <a:latin typeface="Cambria" pitchFamily="18" charset="0"/>
                <a:ea typeface="Cambria" pitchFamily="18" charset="0"/>
              </a:rPr>
              <a:t>+ Nước Cộng hòa XHCN Việt Nam có quyền chủ quyền về việc: thăm dò, khai thác, bảo vệ và quản lý tất cả các tài nguyên thiên nhiên, sinh vật và không sinh vật ở vùng nước, ở đáy biển và trong lòng đất dưới đáy biển của vùng đặc quyền kinh tế của Việt Nam; có quyền và thẩm quyền riêng biệt về các hoạt động khác phục vụ cho việc thăm dò và khai thác vùng đặc quyền kinh tế nhằm mục đích kinh tế; có thẩm quyền riêng biệt về nghiên cứu khoa học trong vùng đặc quyền kinh tế của Việt Nam.</a:t>
            </a:r>
          </a:p>
          <a:p>
            <a:pPr algn="just"/>
            <a:r>
              <a:rPr lang="vi-VN" dirty="0">
                <a:latin typeface="Cambria" pitchFamily="18" charset="0"/>
                <a:ea typeface="Cambria" pitchFamily="18" charset="0"/>
              </a:rPr>
              <a:t>+ Nước Cộng hòa XHCN Việt Nam có thẩm quyền bảo vệ môi trường, chống ô nhiễm trong vùng đặc quyền kinh tế của Việt Nam.</a:t>
            </a:r>
          </a:p>
          <a:p>
            <a:pPr algn="just"/>
            <a:r>
              <a:rPr lang="vi-VN" b="1" dirty="0">
                <a:latin typeface="Cambria" pitchFamily="18" charset="0"/>
                <a:ea typeface="Cambria" pitchFamily="18" charset="0"/>
              </a:rPr>
              <a:t>- Tại vùng Thềm lục địa:</a:t>
            </a:r>
          </a:p>
          <a:p>
            <a:pPr algn="just"/>
            <a:r>
              <a:rPr lang="vi-VN" dirty="0">
                <a:latin typeface="Cambria" pitchFamily="18" charset="0"/>
                <a:ea typeface="Cambria" pitchFamily="18" charset="0"/>
              </a:rPr>
              <a:t>+ Thềm lục địa của nước Cộng hòa XHCN Việt Nam bao gồm đáy biển và lòng đất dưới đáy biển thuộc phần kéo dài tự nhiên của lục địa Việt Nam mở rộng ra ngoài Lãnh hải Việt Nam cho đến bờ ngoài của rìa lục địa; nơi nào bờ ngoài của rìa lục địa cách đường cơ sở dùng để tính chiều rộng Lãnh hải Việt Nam không đến 200 hải lý thì thềm lục địa nơi ấy mở rộng ra 200 hải lý kể từ đường cơ sở đó.</a:t>
            </a:r>
          </a:p>
          <a:p>
            <a:pPr algn="just"/>
            <a:r>
              <a:rPr lang="vi-VN" dirty="0">
                <a:latin typeface="Cambria" pitchFamily="18" charset="0"/>
                <a:ea typeface="Cambria" pitchFamily="18" charset="0"/>
              </a:rPr>
              <a:t>+ Nước Cộng hòa XHCN Việt Nam có quyền chủ quyền hoàn toàn về thăm dò, khai thác, bảo vệ và quản lý tất cả các tài nguyên thiên nhiên ở Thềm lục địa Việt Nam, bao gồm tài nguyên khoáng sản, tài nguyên không sinh vật và tài nguyên sinh vật thuộc loại định cư ở thềm lục địa Việt Nam. </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304438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3" dur="500"/>
                                        <p:tgtEl>
                                          <p:spTgt spid="4">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1" dur="500"/>
                                        <p:tgtEl>
                                          <p:spTgt spid="4">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4" dur="500"/>
                                        <p:tgtEl>
                                          <p:spTgt spid="4">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CHƯỚNG NGẠI VẬT</a:t>
            </a:r>
            <a:endParaRPr lang="en-US" sz="3500" b="1" dirty="0">
              <a:solidFill>
                <a:srgbClr val="FF0000"/>
              </a:solidFill>
              <a:latin typeface="Cambria" panose="02040503050406030204" pitchFamily="18" charset="0"/>
              <a:ea typeface="Cambria" panose="02040503050406030204" pitchFamily="18" charset="0"/>
            </a:endParaRPr>
          </a:p>
        </p:txBody>
      </p:sp>
      <p:sp>
        <p:nvSpPr>
          <p:cNvPr id="6" name="TextBox 5"/>
          <p:cNvSpPr txBox="1"/>
          <p:nvPr/>
        </p:nvSpPr>
        <p:spPr>
          <a:xfrm>
            <a:off x="1905000" y="5922258"/>
            <a:ext cx="5486400" cy="630942"/>
          </a:xfrm>
          <a:prstGeom prst="rect">
            <a:avLst/>
          </a:prstGeom>
          <a:noFill/>
        </p:spPr>
        <p:txBody>
          <a:bodyPr wrap="square" rtlCol="0">
            <a:spAutoFit/>
          </a:bodyPr>
          <a:lstStyle/>
          <a:p>
            <a:pPr algn="ctr"/>
            <a:r>
              <a:rPr lang="en-US" sz="3500" b="1" dirty="0" smtClean="0">
                <a:solidFill>
                  <a:srgbClr val="0D30DD"/>
                </a:solidFill>
                <a:latin typeface="Cambria" panose="02040503050406030204" pitchFamily="18" charset="0"/>
                <a:ea typeface="Cambria" panose="02040503050406030204" pitchFamily="18" charset="0"/>
              </a:rPr>
              <a:t>BIỂN ĐÔNG</a:t>
            </a:r>
            <a:endParaRPr lang="en-US" sz="3500" b="1" dirty="0">
              <a:solidFill>
                <a:srgbClr val="0D30DD"/>
              </a:solidFill>
              <a:latin typeface="Cambria" panose="02040503050406030204" pitchFamily="18" charset="0"/>
              <a:ea typeface="Cambria" panose="02040503050406030204" pitchFamily="18" charset="0"/>
            </a:endParaRPr>
          </a:p>
        </p:txBody>
      </p:sp>
      <p:pic>
        <p:nvPicPr>
          <p:cNvPr id="7" name="Picture 6" descr="undefined"/>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990600"/>
            <a:ext cx="5791200" cy="4858349"/>
          </a:xfrm>
          <a:prstGeom prst="rect">
            <a:avLst/>
          </a:prstGeom>
          <a:noFill/>
          <a:ln>
            <a:solidFill>
              <a:srgbClr val="FF0000"/>
            </a:solidFill>
          </a:ln>
        </p:spPr>
      </p:pic>
    </p:spTree>
    <p:extLst>
      <p:ext uri="{BB962C8B-B14F-4D97-AF65-F5344CB8AC3E}">
        <p14:creationId xmlns:p14="http://schemas.microsoft.com/office/powerpoint/2010/main" val="32234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2493" y="1066800"/>
            <a:ext cx="5430672" cy="1143000"/>
          </a:xfrm>
        </p:spPr>
        <p:txBody>
          <a:bodyPr>
            <a:noAutofit/>
          </a:bodyPr>
          <a:lstStyle/>
          <a:p>
            <a:r>
              <a:rPr lang="vi-VN" sz="3000" b="1" dirty="0">
                <a:ln w="10541" cmpd="sng">
                  <a:solidFill>
                    <a:schemeClr val="accent1">
                      <a:shade val="88000"/>
                      <a:satMod val="110000"/>
                    </a:schemeClr>
                  </a:solidFill>
                  <a:prstDash val="solid"/>
                </a:ln>
                <a:solidFill>
                  <a:srgbClr val="FF0000"/>
                </a:solidFill>
                <a:latin typeface="Cambria" pitchFamily="18" charset="0"/>
              </a:rPr>
              <a:t>VỊ TRÍ ĐỊA LÍ BIỂN ĐÔNG, </a:t>
            </a:r>
            <a:r>
              <a:rPr lang="vi-VN" sz="3000" b="1" dirty="0" smtClean="0">
                <a:ln w="10541" cmpd="sng">
                  <a:solidFill>
                    <a:schemeClr val="accent1">
                      <a:shade val="88000"/>
                      <a:satMod val="110000"/>
                    </a:schemeClr>
                  </a:solidFill>
                  <a:prstDash val="solid"/>
                </a:ln>
                <a:solidFill>
                  <a:srgbClr val="FF0000"/>
                </a:solidFill>
                <a:latin typeface="Cambria" pitchFamily="18" charset="0"/>
              </a:rPr>
              <a:t>CÁC </a:t>
            </a:r>
            <a:r>
              <a:rPr lang="vi-VN" sz="3000" b="1" dirty="0">
                <a:ln w="10541" cmpd="sng">
                  <a:solidFill>
                    <a:schemeClr val="accent1">
                      <a:shade val="88000"/>
                      <a:satMod val="110000"/>
                    </a:schemeClr>
                  </a:solidFill>
                  <a:prstDash val="solid"/>
                </a:ln>
                <a:solidFill>
                  <a:srgbClr val="FF0000"/>
                </a:solidFill>
                <a:latin typeface="Cambria" pitchFamily="18" charset="0"/>
              </a:rPr>
              <a:t>VÙNG BIỂN CỦA VIỆT NAM</a:t>
            </a:r>
          </a:p>
        </p:txBody>
      </p:sp>
      <p:sp>
        <p:nvSpPr>
          <p:cNvPr id="10" name="Title 1"/>
          <p:cNvSpPr txBox="1">
            <a:spLocks/>
          </p:cNvSpPr>
          <p:nvPr/>
        </p:nvSpPr>
        <p:spPr>
          <a:xfrm>
            <a:off x="-685800" y="1219200"/>
            <a:ext cx="6705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effectLst>
                  <a:outerShdw blurRad="38100" dist="38100" dir="2700000" algn="tl">
                    <a:srgbClr val="000000">
                      <a:alpha val="43137"/>
                    </a:srgbClr>
                  </a:outerShdw>
                </a:effectLst>
                <a:latin typeface="Cambria" pitchFamily="18" charset="0"/>
              </a:rPr>
              <a:t>BÀI 14</a:t>
            </a:r>
            <a:endParaRPr lang="en-US" sz="27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8</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
        <p:nvSpPr>
          <p:cNvPr id="16" name="Title 1"/>
          <p:cNvSpPr txBox="1">
            <a:spLocks/>
          </p:cNvSpPr>
          <p:nvPr/>
        </p:nvSpPr>
        <p:spPr>
          <a:xfrm>
            <a:off x="131928" y="3124200"/>
            <a:ext cx="543067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ln w="10541" cmpd="sng">
                  <a:solidFill>
                    <a:schemeClr val="accent1">
                      <a:shade val="88000"/>
                      <a:satMod val="110000"/>
                    </a:schemeClr>
                  </a:solidFill>
                  <a:prstDash val="solid"/>
                </a:ln>
                <a:solidFill>
                  <a:srgbClr val="002060"/>
                </a:solidFill>
                <a:latin typeface="Cambria" pitchFamily="18" charset="0"/>
              </a:rPr>
              <a:t>GV </a:t>
            </a:r>
            <a:r>
              <a:rPr lang="en-US" sz="2500" b="1" dirty="0" err="1" smtClean="0">
                <a:ln w="10541" cmpd="sng">
                  <a:solidFill>
                    <a:schemeClr val="accent1">
                      <a:shade val="88000"/>
                      <a:satMod val="110000"/>
                    </a:schemeClr>
                  </a:solidFill>
                  <a:prstDash val="solid"/>
                </a:ln>
                <a:solidFill>
                  <a:srgbClr val="002060"/>
                </a:solidFill>
                <a:latin typeface="Cambria" pitchFamily="18" charset="0"/>
              </a:rPr>
              <a:t>dạy</a:t>
            </a:r>
            <a:r>
              <a:rPr lang="en-US" sz="2500" b="1" dirty="0" smtClean="0">
                <a:ln w="10541" cmpd="sng">
                  <a:solidFill>
                    <a:schemeClr val="accent1">
                      <a:shade val="88000"/>
                      <a:satMod val="110000"/>
                    </a:schemeClr>
                  </a:solidFill>
                  <a:prstDash val="solid"/>
                </a:ln>
                <a:solidFill>
                  <a:srgbClr val="002060"/>
                </a:solidFill>
                <a:latin typeface="Cambria" pitchFamily="18" charset="0"/>
              </a:rPr>
              <a:t>:</a:t>
            </a:r>
          </a:p>
          <a:p>
            <a:pPr algn="l"/>
            <a:r>
              <a:rPr lang="en-US" sz="2500" b="1" dirty="0" err="1" smtClean="0">
                <a:ln w="10541" cmpd="sng">
                  <a:solidFill>
                    <a:schemeClr val="accent1">
                      <a:shade val="88000"/>
                      <a:satMod val="110000"/>
                    </a:schemeClr>
                  </a:solidFill>
                  <a:prstDash val="solid"/>
                </a:ln>
                <a:solidFill>
                  <a:srgbClr val="002060"/>
                </a:solidFill>
                <a:latin typeface="Cambria" pitchFamily="18" charset="0"/>
              </a:rPr>
              <a:t>Lớp</a:t>
            </a:r>
            <a:r>
              <a:rPr lang="en-US" sz="2500" b="1" dirty="0" smtClean="0">
                <a:ln w="10541" cmpd="sng">
                  <a:solidFill>
                    <a:schemeClr val="accent1">
                      <a:shade val="88000"/>
                      <a:satMod val="110000"/>
                    </a:schemeClr>
                  </a:solidFill>
                  <a:prstDash val="solid"/>
                </a:ln>
                <a:solidFill>
                  <a:srgbClr val="002060"/>
                </a:solidFill>
                <a:latin typeface="Cambria" pitchFamily="18" charset="0"/>
              </a:rPr>
              <a:t> </a:t>
            </a:r>
            <a:r>
              <a:rPr lang="en-US" sz="2500" b="1" dirty="0" err="1" smtClean="0">
                <a:ln w="10541" cmpd="sng">
                  <a:solidFill>
                    <a:schemeClr val="accent1">
                      <a:shade val="88000"/>
                      <a:satMod val="110000"/>
                    </a:schemeClr>
                  </a:solidFill>
                  <a:prstDash val="solid"/>
                </a:ln>
                <a:solidFill>
                  <a:srgbClr val="002060"/>
                </a:solidFill>
                <a:latin typeface="Cambria" pitchFamily="18" charset="0"/>
              </a:rPr>
              <a:t>dạy</a:t>
            </a:r>
            <a:r>
              <a:rPr lang="en-US" sz="2500" b="1" dirty="0" smtClean="0">
                <a:ln w="10541" cmpd="sng">
                  <a:solidFill>
                    <a:schemeClr val="accent1">
                      <a:shade val="88000"/>
                      <a:satMod val="110000"/>
                    </a:schemeClr>
                  </a:solidFill>
                  <a:prstDash val="solid"/>
                </a:ln>
                <a:solidFill>
                  <a:srgbClr val="002060"/>
                </a:solidFill>
                <a:latin typeface="Cambria" pitchFamily="18" charset="0"/>
              </a:rPr>
              <a:t>: 8/</a:t>
            </a:r>
            <a:endParaRPr lang="en-US" sz="2500" b="1" dirty="0">
              <a:ln w="10541" cmpd="sng">
                <a:solidFill>
                  <a:schemeClr val="accent1">
                    <a:shade val="88000"/>
                    <a:satMod val="110000"/>
                  </a:schemeClr>
                </a:solidFill>
                <a:prstDash val="solid"/>
              </a:ln>
              <a:solidFill>
                <a:srgbClr val="002060"/>
              </a:solidFill>
              <a:latin typeface="Cambria" pitchFamily="18" charset="0"/>
            </a:endParaRPr>
          </a:p>
        </p:txBody>
      </p:sp>
      <p:pic>
        <p:nvPicPr>
          <p:cNvPr id="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776" y="1209217"/>
            <a:ext cx="2393157" cy="23994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6867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44444E-6 -4.20907E-6 L -0.00486 0.07678 " pathEditMode="relative" rAng="0" ptsTypes="AA">
                                      <p:cBhvr>
                                        <p:cTn id="16" dur="500" fill="hold"/>
                                        <p:tgtEl>
                                          <p:spTgt spid="17"/>
                                        </p:tgtEl>
                                        <p:attrNameLst>
                                          <p:attrName>ppt_x</p:attrName>
                                          <p:attrName>ppt_y</p:attrName>
                                        </p:attrNameLst>
                                      </p:cBhvr>
                                      <p:rCtr x="-243" y="3839"/>
                                    </p:animMotion>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0-#ppt_w/2"/>
                                          </p:val>
                                        </p:tav>
                                        <p:tav tm="100000">
                                          <p:val>
                                            <p:strVal val="#ppt_x"/>
                                          </p:val>
                                        </p:tav>
                                      </p:tavLst>
                                    </p:anim>
                                    <p:anim calcmode="lin" valueType="num">
                                      <p:cBhvr additive="base">
                                        <p:cTn id="21" dur="10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xit" presetSubtype="1" fill="hold" grpId="0"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0-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1" fill="hold" grpId="0" nodeType="with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0-ppt_h/2"/>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xit" presetSubtype="1" fill="hold" grpId="0" nodeType="withEffect" nodePh="1">
                                  <p:stCondLst>
                                    <p:cond delay="0"/>
                                  </p:stCondLst>
                                  <p:endCondLst>
                                    <p:cond evt="begin" delay="0">
                                      <p:tn val="31"/>
                                    </p:cond>
                                  </p:endCondLst>
                                  <p:childTnLst>
                                    <p:anim calcmode="lin" valueType="num">
                                      <p:cBhvr additive="base">
                                        <p:cTn id="32" dur="500"/>
                                        <p:tgtEl>
                                          <p:spTgt spid="10"/>
                                        </p:tgtEl>
                                        <p:attrNameLst>
                                          <p:attrName>ppt_x</p:attrName>
                                        </p:attrNameLst>
                                      </p:cBhvr>
                                      <p:tavLst>
                                        <p:tav tm="0">
                                          <p:val>
                                            <p:strVal val="ppt_x"/>
                                          </p:val>
                                        </p:tav>
                                        <p:tav tm="100000">
                                          <p:val>
                                            <p:strVal val="ppt_x"/>
                                          </p:val>
                                        </p:tav>
                                      </p:tavLst>
                                    </p:anim>
                                    <p:anim calcmode="lin" valueType="num">
                                      <p:cBhvr additive="base">
                                        <p:cTn id="33" dur="500"/>
                                        <p:tgtEl>
                                          <p:spTgt spid="10"/>
                                        </p:tgtEl>
                                        <p:attrNameLst>
                                          <p:attrName>ppt_y</p:attrName>
                                        </p:attrNameLst>
                                      </p:cBhvr>
                                      <p:tavLst>
                                        <p:tav tm="0">
                                          <p:val>
                                            <p:strVal val="ppt_y"/>
                                          </p:val>
                                        </p:tav>
                                        <p:tav tm="100000">
                                          <p:val>
                                            <p:strVal val="0-ppt_h/2"/>
                                          </p:val>
                                        </p:tav>
                                      </p:tavLst>
                                    </p:anim>
                                    <p:set>
                                      <p:cBhvr>
                                        <p:cTn id="34" dur="1" fill="hold">
                                          <p:stCondLst>
                                            <p:cond delay="499"/>
                                          </p:stCondLst>
                                        </p:cTn>
                                        <p:tgtEl>
                                          <p:spTgt spid="10"/>
                                        </p:tgtEl>
                                        <p:attrNameLst>
                                          <p:attrName>style.visibility</p:attrName>
                                        </p:attrNameLst>
                                      </p:cBhvr>
                                      <p:to>
                                        <p:strVal val="hidden"/>
                                      </p:to>
                                    </p:set>
                                  </p:childTnLst>
                                </p:cTn>
                              </p:par>
                              <p:par>
                                <p:cTn id="35" presetID="2" presetClass="exit" presetSubtype="1" fill="hold" grpId="0" nodeType="with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0-ppt_h/2"/>
                                          </p:val>
                                        </p:tav>
                                      </p:tavLst>
                                    </p:anim>
                                    <p:set>
                                      <p:cBhvr>
                                        <p:cTn id="38" dur="1" fill="hold">
                                          <p:stCondLst>
                                            <p:cond delay="499"/>
                                          </p:stCondLst>
                                        </p:cTn>
                                        <p:tgtEl>
                                          <p:spTgt spid="13"/>
                                        </p:tgtEl>
                                        <p:attrNameLst>
                                          <p:attrName>style.visibility</p:attrName>
                                        </p:attrNameLst>
                                      </p:cBhvr>
                                      <p:to>
                                        <p:strVal val="hidden"/>
                                      </p:to>
                                    </p:set>
                                  </p:childTnLst>
                                </p:cTn>
                              </p:par>
                              <p:par>
                                <p:cTn id="39" presetID="2" presetClass="exit" presetSubtype="1" fill="hold" grpId="1" nodeType="withEffect">
                                  <p:stCondLst>
                                    <p:cond delay="0"/>
                                  </p:stCondLst>
                                  <p:childTnLst>
                                    <p:anim calcmode="lin" valueType="num">
                                      <p:cBhvr additive="base">
                                        <p:cTn id="40" dur="500"/>
                                        <p:tgtEl>
                                          <p:spTgt spid="17"/>
                                        </p:tgtEl>
                                        <p:attrNameLst>
                                          <p:attrName>ppt_x</p:attrName>
                                        </p:attrNameLst>
                                      </p:cBhvr>
                                      <p:tavLst>
                                        <p:tav tm="0">
                                          <p:val>
                                            <p:strVal val="ppt_x"/>
                                          </p:val>
                                        </p:tav>
                                        <p:tav tm="100000">
                                          <p:val>
                                            <p:strVal val="ppt_x"/>
                                          </p:val>
                                        </p:tav>
                                      </p:tavLst>
                                    </p:anim>
                                    <p:anim calcmode="lin" valueType="num">
                                      <p:cBhvr additive="base">
                                        <p:cTn id="41" dur="500"/>
                                        <p:tgtEl>
                                          <p:spTgt spid="17"/>
                                        </p:tgtEl>
                                        <p:attrNameLst>
                                          <p:attrName>ppt_y</p:attrName>
                                        </p:attrNameLst>
                                      </p:cBhvr>
                                      <p:tavLst>
                                        <p:tav tm="0">
                                          <p:val>
                                            <p:strVal val="ppt_y"/>
                                          </p:val>
                                        </p:tav>
                                        <p:tav tm="100000">
                                          <p:val>
                                            <p:strVal val="0-ppt_h/2"/>
                                          </p:val>
                                        </p:tav>
                                      </p:tavLst>
                                    </p:anim>
                                    <p:set>
                                      <p:cBhvr>
                                        <p:cTn id="42" dur="1" fill="hold">
                                          <p:stCondLst>
                                            <p:cond delay="499"/>
                                          </p:stCondLst>
                                        </p:cTn>
                                        <p:tgtEl>
                                          <p:spTgt spid="17"/>
                                        </p:tgtEl>
                                        <p:attrNameLst>
                                          <p:attrName>style.visibility</p:attrName>
                                        </p:attrNameLst>
                                      </p:cBhvr>
                                      <p:to>
                                        <p:strVal val="hidden"/>
                                      </p:to>
                                    </p:set>
                                  </p:childTnLst>
                                </p:cTn>
                              </p:par>
                              <p:par>
                                <p:cTn id="43" presetID="2" presetClass="exit" presetSubtype="1" fill="hold" grpId="1" nodeType="withEffect">
                                  <p:stCondLst>
                                    <p:cond delay="0"/>
                                  </p:stCondLst>
                                  <p:childTnLst>
                                    <p:anim calcmode="lin" valueType="num">
                                      <p:cBhvr additive="base">
                                        <p:cTn id="44" dur="500"/>
                                        <p:tgtEl>
                                          <p:spTgt spid="18"/>
                                        </p:tgtEl>
                                        <p:attrNameLst>
                                          <p:attrName>ppt_x</p:attrName>
                                        </p:attrNameLst>
                                      </p:cBhvr>
                                      <p:tavLst>
                                        <p:tav tm="0">
                                          <p:val>
                                            <p:strVal val="ppt_x"/>
                                          </p:val>
                                        </p:tav>
                                        <p:tav tm="100000">
                                          <p:val>
                                            <p:strVal val="ppt_x"/>
                                          </p:val>
                                        </p:tav>
                                      </p:tavLst>
                                    </p:anim>
                                    <p:anim calcmode="lin" valueType="num">
                                      <p:cBhvr additive="base">
                                        <p:cTn id="45" dur="500"/>
                                        <p:tgtEl>
                                          <p:spTgt spid="18"/>
                                        </p:tgtEl>
                                        <p:attrNameLst>
                                          <p:attrName>ppt_y</p:attrName>
                                        </p:attrNameLst>
                                      </p:cBhvr>
                                      <p:tavLst>
                                        <p:tav tm="0">
                                          <p:val>
                                            <p:strVal val="ppt_y"/>
                                          </p:val>
                                        </p:tav>
                                        <p:tav tm="100000">
                                          <p:val>
                                            <p:strVal val="0-ppt_h/2"/>
                                          </p:val>
                                        </p:tav>
                                      </p:tavLst>
                                    </p:anim>
                                    <p:set>
                                      <p:cBhvr>
                                        <p:cTn id="46" dur="1" fill="hold">
                                          <p:stCondLst>
                                            <p:cond delay="499"/>
                                          </p:stCondLst>
                                        </p:cTn>
                                        <p:tgtEl>
                                          <p:spTgt spid="18"/>
                                        </p:tgtEl>
                                        <p:attrNameLst>
                                          <p:attrName>style.visibility</p:attrName>
                                        </p:attrNameLst>
                                      </p:cBhvr>
                                      <p:to>
                                        <p:strVal val="hidden"/>
                                      </p:to>
                                    </p:set>
                                  </p:childTnLst>
                                </p:cTn>
                              </p:par>
                              <p:par>
                                <p:cTn id="47" presetID="2" presetClass="exit" presetSubtype="1" fill="hold" grpId="0" nodeType="with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0-ppt_h/2"/>
                                          </p:val>
                                        </p:tav>
                                      </p:tavLst>
                                    </p:anim>
                                    <p:set>
                                      <p:cBhvr>
                                        <p:cTn id="50" dur="1" fill="hold">
                                          <p:stCondLst>
                                            <p:cond delay="499"/>
                                          </p:stCondLst>
                                        </p:cTn>
                                        <p:tgtEl>
                                          <p:spTgt spid="15"/>
                                        </p:tgtEl>
                                        <p:attrNameLst>
                                          <p:attrName>style.visibility</p:attrName>
                                        </p:attrNameLst>
                                      </p:cBhvr>
                                      <p:to>
                                        <p:strVal val="hidden"/>
                                      </p:to>
                                    </p:set>
                                  </p:childTnLst>
                                </p:cTn>
                              </p:par>
                              <p:par>
                                <p:cTn id="51" presetID="2" presetClass="exit" presetSubtype="1" fill="hold" grpId="0" nodeType="withEffect">
                                  <p:stCondLst>
                                    <p:cond delay="0"/>
                                  </p:stCondLst>
                                  <p:childTnLst>
                                    <p:anim calcmode="lin" valueType="num">
                                      <p:cBhvr additive="base">
                                        <p:cTn id="52" dur="500"/>
                                        <p:tgtEl>
                                          <p:spTgt spid="2"/>
                                        </p:tgtEl>
                                        <p:attrNameLst>
                                          <p:attrName>ppt_x</p:attrName>
                                        </p:attrNameLst>
                                      </p:cBhvr>
                                      <p:tavLst>
                                        <p:tav tm="0">
                                          <p:val>
                                            <p:strVal val="ppt_x"/>
                                          </p:val>
                                        </p:tav>
                                        <p:tav tm="100000">
                                          <p:val>
                                            <p:strVal val="ppt_x"/>
                                          </p:val>
                                        </p:tav>
                                      </p:tavLst>
                                    </p:anim>
                                    <p:anim calcmode="lin" valueType="num">
                                      <p:cBhvr additive="base">
                                        <p:cTn id="53" dur="500"/>
                                        <p:tgtEl>
                                          <p:spTgt spid="2"/>
                                        </p:tgtEl>
                                        <p:attrNameLst>
                                          <p:attrName>ppt_y</p:attrName>
                                        </p:attrNameLst>
                                      </p:cBhvr>
                                      <p:tavLst>
                                        <p:tav tm="0">
                                          <p:val>
                                            <p:strVal val="ppt_y"/>
                                          </p:val>
                                        </p:tav>
                                        <p:tav tm="100000">
                                          <p:val>
                                            <p:strVal val="0-ppt_h/2"/>
                                          </p:val>
                                        </p:tav>
                                      </p:tavLst>
                                    </p:anim>
                                    <p:set>
                                      <p:cBhvr>
                                        <p:cTn id="54" dur="1" fill="hold">
                                          <p:stCondLst>
                                            <p:cond delay="499"/>
                                          </p:stCondLst>
                                        </p:cTn>
                                        <p:tgtEl>
                                          <p:spTgt spid="2"/>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24"/>
                                        </p:tgtEl>
                                        <p:attrNameLst>
                                          <p:attrName>ppt_x</p:attrName>
                                        </p:attrNameLst>
                                      </p:cBhvr>
                                      <p:tavLst>
                                        <p:tav tm="0">
                                          <p:val>
                                            <p:strVal val="ppt_x"/>
                                          </p:val>
                                        </p:tav>
                                        <p:tav tm="100000">
                                          <p:val>
                                            <p:strVal val="ppt_x"/>
                                          </p:val>
                                        </p:tav>
                                      </p:tavLst>
                                    </p:anim>
                                    <p:anim calcmode="lin" valueType="num">
                                      <p:cBhvr additive="base">
                                        <p:cTn id="57" dur="500"/>
                                        <p:tgtEl>
                                          <p:spTgt spid="24"/>
                                        </p:tgtEl>
                                        <p:attrNameLst>
                                          <p:attrName>ppt_y</p:attrName>
                                        </p:attrNameLst>
                                      </p:cBhvr>
                                      <p:tavLst>
                                        <p:tav tm="0">
                                          <p:val>
                                            <p:strVal val="ppt_y"/>
                                          </p:val>
                                        </p:tav>
                                        <p:tav tm="100000">
                                          <p:val>
                                            <p:strVal val="1+ppt_h/2"/>
                                          </p:val>
                                        </p:tav>
                                      </p:tavLst>
                                    </p:anim>
                                    <p:set>
                                      <p:cBhvr>
                                        <p:cTn id="58" dur="1" fill="hold">
                                          <p:stCondLst>
                                            <p:cond delay="499"/>
                                          </p:stCondLst>
                                        </p:cTn>
                                        <p:tgtEl>
                                          <p:spTgt spid="24"/>
                                        </p:tgtEl>
                                        <p:attrNameLst>
                                          <p:attrName>style.visibility</p:attrName>
                                        </p:attrNameLst>
                                      </p:cBhvr>
                                      <p:to>
                                        <p:strVal val="hidden"/>
                                      </p:to>
                                    </p:set>
                                  </p:childTnLst>
                                </p:cTn>
                              </p:par>
                              <p:par>
                                <p:cTn id="59" presetID="2" presetClass="exit" presetSubtype="4" fill="hold" grpId="0" nodeType="withEffect">
                                  <p:stCondLst>
                                    <p:cond delay="0"/>
                                  </p:stCondLst>
                                  <p:iterate type="lt">
                                    <p:tmPct val="0"/>
                                  </p:iterate>
                                  <p:childTnLst>
                                    <p:anim calcmode="lin" valueType="num">
                                      <p:cBhvr additive="base">
                                        <p:cTn id="60" dur="500"/>
                                        <p:tgtEl>
                                          <p:spTgt spid="23"/>
                                        </p:tgtEl>
                                        <p:attrNameLst>
                                          <p:attrName>ppt_x</p:attrName>
                                        </p:attrNameLst>
                                      </p:cBhvr>
                                      <p:tavLst>
                                        <p:tav tm="0">
                                          <p:val>
                                            <p:strVal val="ppt_x"/>
                                          </p:val>
                                        </p:tav>
                                        <p:tav tm="100000">
                                          <p:val>
                                            <p:strVal val="ppt_x"/>
                                          </p:val>
                                        </p:tav>
                                      </p:tavLst>
                                    </p:anim>
                                    <p:anim calcmode="lin" valueType="num">
                                      <p:cBhvr additive="base">
                                        <p:cTn id="61" dur="500"/>
                                        <p:tgtEl>
                                          <p:spTgt spid="23"/>
                                        </p:tgtEl>
                                        <p:attrNameLst>
                                          <p:attrName>ppt_y</p:attrName>
                                        </p:attrNameLst>
                                      </p:cBhvr>
                                      <p:tavLst>
                                        <p:tav tm="0">
                                          <p:val>
                                            <p:strVal val="ppt_y"/>
                                          </p:val>
                                        </p:tav>
                                        <p:tav tm="100000">
                                          <p:val>
                                            <p:strVal val="1+ppt_h/2"/>
                                          </p:val>
                                        </p:tav>
                                      </p:tavLst>
                                    </p:anim>
                                    <p:set>
                                      <p:cBhvr>
                                        <p:cTn id="62" dur="1" fill="hold">
                                          <p:stCondLst>
                                            <p:cond delay="499"/>
                                          </p:stCondLst>
                                        </p:cTn>
                                        <p:tgtEl>
                                          <p:spTgt spid="23"/>
                                        </p:tgtEl>
                                        <p:attrNameLst>
                                          <p:attrName>style.visibility</p:attrName>
                                        </p:attrNameLst>
                                      </p:cBhvr>
                                      <p:to>
                                        <p:strVal val="hidden"/>
                                      </p:to>
                                    </p:set>
                                  </p:childTnLst>
                                </p:cTn>
                              </p:par>
                              <p:par>
                                <p:cTn id="63" presetID="2" presetClass="exit" presetSubtype="1" fill="hold" grpId="0" nodeType="withEffect">
                                  <p:stCondLst>
                                    <p:cond delay="0"/>
                                  </p:stCondLst>
                                  <p:childTnLst>
                                    <p:anim calcmode="lin" valueType="num">
                                      <p:cBhvr additive="base">
                                        <p:cTn id="64" dur="500"/>
                                        <p:tgtEl>
                                          <p:spTgt spid="16"/>
                                        </p:tgtEl>
                                        <p:attrNameLst>
                                          <p:attrName>ppt_x</p:attrName>
                                        </p:attrNameLst>
                                      </p:cBhvr>
                                      <p:tavLst>
                                        <p:tav tm="0">
                                          <p:val>
                                            <p:strVal val="ppt_x"/>
                                          </p:val>
                                        </p:tav>
                                        <p:tav tm="100000">
                                          <p:val>
                                            <p:strVal val="ppt_x"/>
                                          </p:val>
                                        </p:tav>
                                      </p:tavLst>
                                    </p:anim>
                                    <p:anim calcmode="lin" valueType="num">
                                      <p:cBhvr additive="base">
                                        <p:cTn id="65" dur="500"/>
                                        <p:tgtEl>
                                          <p:spTgt spid="16"/>
                                        </p:tgtEl>
                                        <p:attrNameLst>
                                          <p:attrName>ppt_y</p:attrName>
                                        </p:attrNameLst>
                                      </p:cBhvr>
                                      <p:tavLst>
                                        <p:tav tm="0">
                                          <p:val>
                                            <p:strVal val="ppt_y"/>
                                          </p:val>
                                        </p:tav>
                                        <p:tav tm="100000">
                                          <p:val>
                                            <p:strVal val="0-ppt_h/2"/>
                                          </p:val>
                                        </p:tav>
                                      </p:tavLst>
                                    </p:anim>
                                    <p:set>
                                      <p:cBhvr>
                                        <p:cTn id="6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P spid="17" grpId="0" animBg="1"/>
      <p:bldP spid="17" grpId="1" animBg="1"/>
      <p:bldP spid="18" grpId="0" animBg="1"/>
      <p:bldP spid="18" grpId="1" animBg="1"/>
      <p:bldP spid="2" grpId="0" animBg="1"/>
      <p:bldP spid="15" grpId="0" animBg="1"/>
      <p:bldP spid="2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3"/>
            <a:stretch>
              <a:fillRect/>
            </a:stretch>
          </a:blipFill>
          <a:ln>
            <a:noFill/>
          </a:ln>
          <a:effectLst/>
        </p:spPr>
      </p:pic>
      <p:sp>
        <p:nvSpPr>
          <p:cNvPr id="9" name="Rounded Rectangle 8"/>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http://www.perceptions.couk.com/imgs/Earth_Rotates_200_x_2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4828" y="58194"/>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0"/>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C00000"/>
                </a:solidFill>
                <a:effectLst>
                  <a:outerShdw blurRad="38100" dist="38100" dir="2700000" algn="tl">
                    <a:srgbClr val="000000">
                      <a:alpha val="43137"/>
                    </a:srgbClr>
                  </a:outerShdw>
                </a:effectLst>
                <a:latin typeface="Arial" pitchFamily="34" charset="0"/>
                <a:cs typeface="Arial" pitchFamily="34" charset="0"/>
              </a:rPr>
              <a:t>8</a:t>
            </a:r>
          </a:p>
        </p:txBody>
      </p:sp>
      <p:sp>
        <p:nvSpPr>
          <p:cNvPr id="12" name="Title 1"/>
          <p:cNvSpPr txBox="1">
            <a:spLocks/>
          </p:cNvSpPr>
          <p:nvPr/>
        </p:nvSpPr>
        <p:spPr>
          <a:xfrm>
            <a:off x="3543300" y="403411"/>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b="1" dirty="0" smtClean="0">
                <a:solidFill>
                  <a:schemeClr val="bg1"/>
                </a:solidFill>
                <a:effectLst>
                  <a:outerShdw blurRad="38100" dist="38100" dir="2700000" algn="tl">
                    <a:srgbClr val="000000">
                      <a:alpha val="43137"/>
                    </a:srgbClr>
                  </a:outerShdw>
                </a:effectLst>
                <a:latin typeface="Cambria" pitchFamily="18" charset="0"/>
              </a:rPr>
              <a:t>PHẦN ĐỊA LÍ</a:t>
            </a:r>
            <a:endParaRPr lang="en-US" sz="1100" b="1" dirty="0">
              <a:solidFill>
                <a:schemeClr val="bg1"/>
              </a:solidFill>
              <a:effectLst>
                <a:outerShdw blurRad="38100" dist="38100" dir="2700000" algn="tl">
                  <a:srgbClr val="000000">
                    <a:alpha val="43137"/>
                  </a:srgbClr>
                </a:outerShdw>
              </a:effectLst>
              <a:latin typeface="Cambria" pitchFamily="18" charset="0"/>
            </a:endParaRPr>
          </a:p>
        </p:txBody>
      </p:sp>
      <p:sp>
        <p:nvSpPr>
          <p:cNvPr id="13" name="Title 1"/>
          <p:cNvSpPr txBox="1">
            <a:spLocks/>
          </p:cNvSpPr>
          <p:nvPr/>
        </p:nvSpPr>
        <p:spPr>
          <a:xfrm>
            <a:off x="609600" y="1371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14. </a:t>
            </a:r>
            <a:r>
              <a:rPr lang="en-US" sz="2400" b="1" dirty="0">
                <a:solidFill>
                  <a:srgbClr val="FF0000"/>
                </a:solidFill>
                <a:effectLst>
                  <a:outerShdw blurRad="38100" dist="38100" dir="2700000" algn="tl">
                    <a:srgbClr val="000000">
                      <a:alpha val="43137"/>
                    </a:srgbClr>
                  </a:outerShdw>
                </a:effectLst>
                <a:latin typeface="Cambria" pitchFamily="18" charset="0"/>
              </a:rPr>
              <a:t>VỊ TRÍ ĐỊA LÍ BIỂN ĐÔNG, CÁC VÙNG BIỂN CỦA VIỆT </a:t>
            </a:r>
            <a:r>
              <a:rPr lang="en-US" sz="2400" b="1" dirty="0" smtClean="0">
                <a:solidFill>
                  <a:srgbClr val="FF0000"/>
                </a:solidFill>
                <a:effectLst>
                  <a:outerShdw blurRad="38100" dist="38100" dir="2700000" algn="tl">
                    <a:srgbClr val="000000">
                      <a:alpha val="43137"/>
                    </a:srgbClr>
                  </a:outerShdw>
                </a:effectLst>
                <a:latin typeface="Cambria" pitchFamily="18" charset="0"/>
              </a:rPr>
              <a:t>NAM</a:t>
            </a:r>
          </a:p>
          <a:p>
            <a:r>
              <a:rPr lang="en-US" sz="2400" b="1" dirty="0" smtClean="0">
                <a:solidFill>
                  <a:srgbClr val="00B050"/>
                </a:solidFill>
                <a:effectLst>
                  <a:outerShdw blurRad="38100" dist="38100" dir="2700000" algn="tl">
                    <a:srgbClr val="000000">
                      <a:alpha val="43137"/>
                    </a:srgbClr>
                  </a:outerShdw>
                </a:effectLst>
                <a:latin typeface="Cambria" pitchFamily="18" charset="0"/>
              </a:rPr>
              <a:t>NỘI DUNG BÀI HỌC</a:t>
            </a:r>
            <a:endParaRPr lang="vi-VN" sz="2400" b="1" dirty="0">
              <a:solidFill>
                <a:srgbClr val="00B050"/>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VỊ TRÍ ĐỊA LÍ </a:t>
            </a:r>
            <a:r>
              <a:rPr lang="en-US" sz="2400" b="1" dirty="0" smtClean="0">
                <a:solidFill>
                  <a:srgbClr val="0D30DD"/>
                </a:solidFill>
                <a:effectLst>
                  <a:outerShdw blurRad="38100" dist="38100" dir="2700000" algn="tl">
                    <a:srgbClr val="000000">
                      <a:alpha val="43137"/>
                    </a:srgbClr>
                  </a:outerShdw>
                </a:effectLst>
                <a:latin typeface="Cambria" pitchFamily="18" charset="0"/>
              </a:rPr>
              <a:t>VÀ PHẠM VI </a:t>
            </a:r>
            <a:r>
              <a:rPr lang="vi-VN" sz="2400" b="1" dirty="0" smtClean="0">
                <a:solidFill>
                  <a:srgbClr val="0D30DD"/>
                </a:solidFill>
                <a:effectLst>
                  <a:outerShdw blurRad="38100" dist="38100" dir="2700000" algn="tl">
                    <a:srgbClr val="000000">
                      <a:alpha val="43137"/>
                    </a:srgbClr>
                  </a:outerShdw>
                </a:effectLst>
                <a:latin typeface="Cambria" pitchFamily="18" charset="0"/>
              </a:rPr>
              <a:t>BIỂN ĐÔNG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9"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300" b="1" dirty="0" smtClean="0">
                <a:solidFill>
                  <a:srgbClr val="0D30DD"/>
                </a:solidFill>
                <a:effectLst>
                  <a:outerShdw blurRad="38100" dist="38100" dir="2700000" algn="tl">
                    <a:srgbClr val="000000">
                      <a:alpha val="43137"/>
                    </a:srgbClr>
                  </a:outerShdw>
                </a:effectLst>
                <a:latin typeface="Cambria" pitchFamily="18" charset="0"/>
              </a:rPr>
              <a:t>VÙNG BIỂN VIỆT NAM Ở BIỂN ĐÔNG </a:t>
            </a:r>
            <a:endParaRPr lang="en-US" sz="2300" b="1" dirty="0">
              <a:solidFill>
                <a:srgbClr val="0D30DD"/>
              </a:solidFill>
              <a:effectLst>
                <a:outerShdw blurRad="38100" dist="38100" dir="2700000" algn="tl">
                  <a:srgbClr val="000000">
                    <a:alpha val="43137"/>
                  </a:srgbClr>
                </a:outerShdw>
              </a:effectLst>
              <a:latin typeface="Cambria" pitchFamily="18" charset="0"/>
            </a:endParaRPr>
          </a:p>
        </p:txBody>
      </p:sp>
      <p:sp>
        <p:nvSpPr>
          <p:cNvPr id="30"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CÁC VÙNG BIỂN CỦA VIỆT NAM Ở BIỂN ĐÔNG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1" name="Rectangle 30"/>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3" name="Rounded Rectangle 32"/>
          <p:cNvSpPr/>
          <p:nvPr/>
        </p:nvSpPr>
        <p:spPr>
          <a:xfrm>
            <a:off x="507769" y="2286000"/>
            <a:ext cx="8102831" cy="433478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Same Side Corner Rectangle 33"/>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 Same Side Corner Rectangle 34"/>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37"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38" name="Round Same Side Corner Rectangle 37"/>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0" name="Round Same Side Corner Rectangle 39"/>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249834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100"/>
                                        <p:tgtEl>
                                          <p:spTgt spid="2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250"/>
                                        <p:tgtEl>
                                          <p:spTgt spid="3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25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100"/>
                                        <p:tgtEl>
                                          <p:spTgt spid="25"/>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250"/>
                                        <p:tgtEl>
                                          <p:spTgt spid="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25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100"/>
                                        <p:tgtEl>
                                          <p:spTgt spid="24"/>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250"/>
                                        <p:tgtEl>
                                          <p:spTgt spid="3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25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100"/>
                                        <p:tgtEl>
                                          <p:spTgt spid="31"/>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250"/>
                                        <p:tgtEl>
                                          <p:spTgt spid="4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animBg="1"/>
      <p:bldP spid="25" grpId="0" animBg="1"/>
      <p:bldP spid="26" grpId="0" animBg="1"/>
      <p:bldP spid="28" grpId="0"/>
      <p:bldP spid="29" grpId="0"/>
      <p:bldP spid="30" grpId="0"/>
      <p:bldP spid="31" grpId="0" animBg="1"/>
      <p:bldP spid="32" grpId="0"/>
      <p:bldP spid="33" grpId="0" animBg="1"/>
      <p:bldP spid="34" grpId="0" animBg="1"/>
      <p:bldP spid="35" grpId="0" animBg="1"/>
      <p:bldP spid="36" grpId="0"/>
      <p:bldP spid="37" grpId="0"/>
      <p:bldP spid="38" grpId="0" animBg="1"/>
      <p:bldP spid="39"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71600"/>
            <a:ext cx="3657601" cy="2554545"/>
          </a:xfrm>
          <a:prstGeom prst="rect">
            <a:avLst/>
          </a:prstGeom>
          <a:solidFill>
            <a:srgbClr val="BCFCD4"/>
          </a:solidFill>
          <a:ln w="12700">
            <a:solidFill>
              <a:srgbClr val="009900"/>
            </a:solidFill>
          </a:ln>
        </p:spPr>
        <p:txBody>
          <a:bodyPr wrap="square">
            <a:spAutoFit/>
          </a:bodyPr>
          <a:lstStyle/>
          <a:p>
            <a:pPr algn="just"/>
            <a:r>
              <a:rPr lang="en-US" sz="2000" i="1" dirty="0" err="1" smtClean="0">
                <a:solidFill>
                  <a:srgbClr val="FF0000"/>
                </a:solidFill>
                <a:latin typeface="Cambria" panose="02040503050406030204" pitchFamily="18" charset="0"/>
                <a:ea typeface="Cambria" panose="02040503050406030204" pitchFamily="18" charset="0"/>
              </a:rPr>
              <a:t>Quan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14.1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kênh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chữ</a:t>
            </a:r>
            <a:r>
              <a:rPr lang="en-US" sz="2000" i="1" dirty="0" smtClean="0">
                <a:solidFill>
                  <a:srgbClr val="FF0000"/>
                </a:solidFill>
                <a:latin typeface="Cambria" panose="02040503050406030204" pitchFamily="18" charset="0"/>
                <a:ea typeface="Cambria" panose="02040503050406030204" pitchFamily="18" charset="0"/>
              </a:rPr>
              <a:t> SGK,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a:t>
            </a:r>
          </a:p>
          <a:p>
            <a:pPr algn="just"/>
            <a:r>
              <a:rPr lang="en-US" sz="2000" i="1" dirty="0">
                <a:solidFill>
                  <a:srgbClr val="FF0000"/>
                </a:solidFill>
                <a:latin typeface="Cambria" panose="02040503050406030204" pitchFamily="18" charset="0"/>
                <a:ea typeface="Cambria" panose="02040503050406030204" pitchFamily="18" charset="0"/>
              </a:rPr>
              <a:t>-</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Biển </a:t>
            </a:r>
            <a:r>
              <a:rPr lang="vi-VN" sz="2000" i="1" dirty="0">
                <a:solidFill>
                  <a:srgbClr val="FF0000"/>
                </a:solidFill>
                <a:latin typeface="Cambria" panose="02040503050406030204" pitchFamily="18" charset="0"/>
                <a:ea typeface="Cambria" panose="02040503050406030204" pitchFamily="18" charset="0"/>
              </a:rPr>
              <a:t>Đông có diện tích bao nhiêu? Lớn thứ mấy trên thế giới? </a:t>
            </a:r>
          </a:p>
          <a:p>
            <a:pPr algn="just"/>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Biển </a:t>
            </a:r>
            <a:r>
              <a:rPr lang="vi-VN" sz="2000" i="1" dirty="0">
                <a:solidFill>
                  <a:srgbClr val="FF0000"/>
                </a:solidFill>
                <a:latin typeface="Cambria" panose="02040503050406030204" pitchFamily="18" charset="0"/>
                <a:ea typeface="Cambria" panose="02040503050406030204" pitchFamily="18" charset="0"/>
              </a:rPr>
              <a:t>Đông nằm ở đại dương nào? Trải dài trên những vĩ độ nào?</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VỊ TRÍ ĐỊA LÍ VÀ PHẠM VI BIỂN 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812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6307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4153287"/>
            <a:ext cx="3657601" cy="2323713"/>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000" dirty="0" smtClean="0">
                <a:latin typeface="Cambria" pitchFamily="18" charset="0"/>
                <a:ea typeface="Cambria" pitchFamily="18" charset="0"/>
              </a:rPr>
              <a:t>- </a:t>
            </a:r>
            <a:r>
              <a:rPr lang="vi-VN" sz="2000" dirty="0" smtClean="0">
                <a:latin typeface="Cambria" pitchFamily="18" charset="0"/>
                <a:ea typeface="Cambria" pitchFamily="18" charset="0"/>
              </a:rPr>
              <a:t>Biển </a:t>
            </a:r>
            <a:r>
              <a:rPr lang="vi-VN" sz="2000" dirty="0">
                <a:latin typeface="Cambria" pitchFamily="18" charset="0"/>
                <a:ea typeface="Cambria" pitchFamily="18" charset="0"/>
              </a:rPr>
              <a:t>Đông có diện tích khoảng 3447 nghìn km</a:t>
            </a:r>
            <a:r>
              <a:rPr lang="vi-VN" sz="2000" baseline="30000" dirty="0">
                <a:latin typeface="Cambria" pitchFamily="18" charset="0"/>
                <a:ea typeface="Cambria" pitchFamily="18" charset="0"/>
              </a:rPr>
              <a:t>2</a:t>
            </a:r>
            <a:r>
              <a:rPr lang="vi-VN" sz="2000" dirty="0">
                <a:latin typeface="Cambria" pitchFamily="18" charset="0"/>
                <a:ea typeface="Cambria" pitchFamily="18" charset="0"/>
              </a:rPr>
              <a:t>, là biển lớn thứ 3 trong các biển trên thế giới.</a:t>
            </a:r>
          </a:p>
          <a:p>
            <a:pPr algn="just">
              <a:spcBef>
                <a:spcPts val="600"/>
              </a:spcBef>
              <a:spcAft>
                <a:spcPts val="0"/>
              </a:spcAft>
            </a:pPr>
            <a:r>
              <a:rPr lang="en-US" sz="2000" dirty="0" smtClean="0">
                <a:latin typeface="Cambria" pitchFamily="18" charset="0"/>
                <a:ea typeface="Cambria" pitchFamily="18" charset="0"/>
              </a:rPr>
              <a:t>- </a:t>
            </a:r>
            <a:r>
              <a:rPr lang="vi-VN" sz="2000" dirty="0" smtClean="0">
                <a:latin typeface="Cambria" pitchFamily="18" charset="0"/>
                <a:ea typeface="Cambria" pitchFamily="18" charset="0"/>
              </a:rPr>
              <a:t>Biển </a:t>
            </a:r>
            <a:r>
              <a:rPr lang="vi-VN" sz="2000" dirty="0">
                <a:latin typeface="Cambria" pitchFamily="18" charset="0"/>
                <a:ea typeface="Cambria" pitchFamily="18" charset="0"/>
              </a:rPr>
              <a:t>Đông thuộc Thái Bình Dương, trải rộng từ vĩ độ 3</a:t>
            </a:r>
            <a:r>
              <a:rPr lang="vi-VN" sz="2000" baseline="30000" dirty="0">
                <a:latin typeface="Cambria" pitchFamily="18" charset="0"/>
                <a:ea typeface="Cambria" pitchFamily="18" charset="0"/>
              </a:rPr>
              <a:t>0</a:t>
            </a:r>
            <a:r>
              <a:rPr lang="vi-VN" sz="2000" dirty="0">
                <a:latin typeface="Cambria" pitchFamily="18" charset="0"/>
                <a:ea typeface="Cambria" pitchFamily="18" charset="0"/>
              </a:rPr>
              <a:t>N đến vĩ độ 26</a:t>
            </a:r>
            <a:r>
              <a:rPr lang="vi-VN" sz="2000" baseline="30000" dirty="0">
                <a:latin typeface="Cambria" pitchFamily="18" charset="0"/>
                <a:ea typeface="Cambria" pitchFamily="18" charset="0"/>
              </a:rPr>
              <a:t>0</a:t>
            </a:r>
            <a:r>
              <a:rPr lang="vi-VN" sz="2000" dirty="0">
                <a:latin typeface="Cambria" pitchFamily="18" charset="0"/>
                <a:ea typeface="Cambria" pitchFamily="18" charset="0"/>
              </a:rPr>
              <a:t>B và từ kinh độ 100</a:t>
            </a:r>
            <a:r>
              <a:rPr lang="vi-VN" sz="2000" baseline="30000" dirty="0">
                <a:latin typeface="Cambria" pitchFamily="18" charset="0"/>
                <a:ea typeface="Cambria" pitchFamily="18" charset="0"/>
              </a:rPr>
              <a:t>0</a:t>
            </a:r>
            <a:r>
              <a:rPr lang="vi-VN" sz="2000" dirty="0">
                <a:latin typeface="Cambria" pitchFamily="18" charset="0"/>
                <a:ea typeface="Cambria" pitchFamily="18" charset="0"/>
              </a:rPr>
              <a:t> đến 121</a:t>
            </a:r>
            <a:r>
              <a:rPr lang="vi-VN" sz="2000" baseline="30000" dirty="0">
                <a:latin typeface="Cambria" pitchFamily="18" charset="0"/>
                <a:ea typeface="Cambria" pitchFamily="18" charset="0"/>
              </a:rPr>
              <a:t>0</a:t>
            </a:r>
            <a:r>
              <a:rPr lang="vi-VN" sz="2000" dirty="0">
                <a:latin typeface="Cambria" pitchFamily="18" charset="0"/>
                <a:ea typeface="Cambria" pitchFamily="18" charset="0"/>
              </a:rPr>
              <a:t>Đ.</a:t>
            </a:r>
          </a:p>
        </p:txBody>
      </p:sp>
      <p:pic>
        <p:nvPicPr>
          <p:cNvPr id="35" name="Picture 3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75" y="1371600"/>
            <a:ext cx="3528125" cy="5181600"/>
          </a:xfrm>
          <a:prstGeom prst="rect">
            <a:avLst/>
          </a:prstGeom>
          <a:noFill/>
          <a:ln>
            <a:solidFill>
              <a:srgbClr val="FF0000"/>
            </a:solidFill>
          </a:ln>
        </p:spPr>
      </p:pic>
      <p:sp>
        <p:nvSpPr>
          <p:cNvPr id="20" name="Freeform 19"/>
          <p:cNvSpPr/>
          <p:nvPr/>
        </p:nvSpPr>
        <p:spPr>
          <a:xfrm>
            <a:off x="5953760" y="1402080"/>
            <a:ext cx="1905000" cy="2027153"/>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46240" y="1437640"/>
            <a:ext cx="1193800" cy="2936568"/>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801360" y="279078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35143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0"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71600"/>
            <a:ext cx="3657601" cy="1446550"/>
          </a:xfrm>
          <a:prstGeom prst="rect">
            <a:avLst/>
          </a:prstGeom>
          <a:solidFill>
            <a:srgbClr val="BCFCD4"/>
          </a:solidFill>
          <a:ln w="12700">
            <a:solidFill>
              <a:srgbClr val="009900"/>
            </a:solidFill>
          </a:ln>
        </p:spPr>
        <p:txBody>
          <a:bodyPr wrap="square">
            <a:spAutoFit/>
          </a:bodyPr>
          <a:lstStyle/>
          <a:p>
            <a:pPr algn="just"/>
            <a:r>
              <a:rPr lang="en-US" sz="2200" i="1" dirty="0" err="1" smtClean="0">
                <a:solidFill>
                  <a:srgbClr val="FF0000"/>
                </a:solidFill>
                <a:latin typeface="Cambria" panose="02040503050406030204" pitchFamily="18" charset="0"/>
                <a:ea typeface="Cambria" panose="02040503050406030204" pitchFamily="18" charset="0"/>
              </a:rPr>
              <a:t>Quan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14.1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kênh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chữ</a:t>
            </a:r>
            <a:r>
              <a:rPr lang="en-US" sz="2200" i="1" dirty="0" smtClean="0">
                <a:solidFill>
                  <a:srgbClr val="FF0000"/>
                </a:solidFill>
                <a:latin typeface="Cambria" panose="02040503050406030204" pitchFamily="18" charset="0"/>
                <a:ea typeface="Cambria" panose="02040503050406030204" pitchFamily="18" charset="0"/>
              </a:rPr>
              <a:t> SGK,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x</a:t>
            </a:r>
            <a:r>
              <a:rPr lang="vi-VN" sz="2200" i="1" dirty="0" smtClean="0">
                <a:solidFill>
                  <a:srgbClr val="FF0000"/>
                </a:solidFill>
                <a:latin typeface="Cambria" panose="02040503050406030204" pitchFamily="18" charset="0"/>
                <a:ea typeface="Cambria" panose="02040503050406030204" pitchFamily="18" charset="0"/>
              </a:rPr>
              <a:t>ác </a:t>
            </a:r>
            <a:r>
              <a:rPr lang="vi-VN" sz="2200" i="1" dirty="0">
                <a:solidFill>
                  <a:srgbClr val="FF0000"/>
                </a:solidFill>
                <a:latin typeface="Cambria" panose="02040503050406030204" pitchFamily="18" charset="0"/>
                <a:ea typeface="Cambria" panose="02040503050406030204" pitchFamily="18" charset="0"/>
              </a:rPr>
              <a:t>định các quốc gia và vùng lãnh thổ có chung Biển Đông với nước ta.</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VỊ TRÍ ĐỊA LÍ VÀ PHẠM VI BIỂN 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021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124200"/>
            <a:ext cx="3657601" cy="3216265"/>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200" dirty="0">
                <a:latin typeface="Cambria" pitchFamily="18" charset="0"/>
                <a:ea typeface="Cambria" pitchFamily="18" charset="0"/>
              </a:rPr>
              <a:t>- Các nước có chung Biển Đông với Việt Nam là: Trung Quốc, Phi-lip-pin, In-đô-nê-xia, Bờ-ru-nây, Ma-lay-xia, Xing-ga-po, Thái Lan, </a:t>
            </a:r>
            <a:r>
              <a:rPr lang="en-US" sz="2200" dirty="0" smtClean="0">
                <a:latin typeface="Cambria" pitchFamily="18" charset="0"/>
                <a:ea typeface="Cambria" pitchFamily="18" charset="0"/>
              </a:rPr>
              <a:t>       </a:t>
            </a:r>
            <a:r>
              <a:rPr lang="vi-VN" sz="2200" dirty="0" smtClean="0">
                <a:latin typeface="Cambria" pitchFamily="18" charset="0"/>
                <a:ea typeface="Cambria" pitchFamily="18" charset="0"/>
              </a:rPr>
              <a:t>Cam-pu-chia</a:t>
            </a:r>
            <a:r>
              <a:rPr lang="vi-VN" sz="2200" dirty="0">
                <a:latin typeface="Cambria" pitchFamily="18" charset="0"/>
                <a:ea typeface="Cambria" pitchFamily="18" charset="0"/>
              </a:rPr>
              <a:t>.</a:t>
            </a:r>
          </a:p>
          <a:p>
            <a:pPr algn="just">
              <a:spcBef>
                <a:spcPts val="600"/>
              </a:spcBef>
              <a:spcAft>
                <a:spcPts val="0"/>
              </a:spcAft>
            </a:pPr>
            <a:r>
              <a:rPr lang="vi-VN" sz="2200" dirty="0">
                <a:latin typeface="Cambria" pitchFamily="18" charset="0"/>
                <a:ea typeface="Cambria" pitchFamily="18" charset="0"/>
              </a:rPr>
              <a:t>- Vùng lãnh thổ có chung Biển Đông với Việt Nam là: Đài Loan.</a:t>
            </a:r>
          </a:p>
        </p:txBody>
      </p:sp>
      <p:pic>
        <p:nvPicPr>
          <p:cNvPr id="35" name="Picture 3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75" y="1371600"/>
            <a:ext cx="3528125" cy="5181600"/>
          </a:xfrm>
          <a:prstGeom prst="rect">
            <a:avLst/>
          </a:prstGeom>
          <a:noFill/>
          <a:ln>
            <a:solidFill>
              <a:srgbClr val="FF0000"/>
            </a:solidFill>
          </a:ln>
        </p:spPr>
      </p:pic>
      <p:sp>
        <p:nvSpPr>
          <p:cNvPr id="20" name="Freeform 19"/>
          <p:cNvSpPr/>
          <p:nvPr/>
        </p:nvSpPr>
        <p:spPr>
          <a:xfrm>
            <a:off x="5953760" y="1402080"/>
            <a:ext cx="1905000" cy="2027153"/>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46240" y="1437640"/>
            <a:ext cx="1193800" cy="2936568"/>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801360" y="279078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196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0"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60944"/>
            <a:ext cx="3657601" cy="2215991"/>
          </a:xfrm>
          <a:prstGeom prst="rect">
            <a:avLst/>
          </a:prstGeom>
          <a:solidFill>
            <a:srgbClr val="BCFCD4"/>
          </a:solidFill>
          <a:ln w="12700">
            <a:solidFill>
              <a:srgbClr val="009900"/>
            </a:solidFill>
          </a:ln>
        </p:spPr>
        <p:txBody>
          <a:bodyPr wrap="square">
            <a:spAutoFit/>
          </a:bodyPr>
          <a:lstStyle/>
          <a:p>
            <a:pPr algn="just"/>
            <a:r>
              <a:rPr lang="en-US" sz="2300" i="1" dirty="0" err="1" smtClean="0">
                <a:solidFill>
                  <a:srgbClr val="FF0000"/>
                </a:solidFill>
                <a:latin typeface="Cambria" panose="02040503050406030204" pitchFamily="18" charset="0"/>
                <a:ea typeface="Cambria" panose="02040503050406030204" pitchFamily="18" charset="0"/>
              </a:rPr>
              <a:t>Quan</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14.1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kênh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chữ</a:t>
            </a:r>
            <a:r>
              <a:rPr lang="en-US" sz="2300" i="1" dirty="0" smtClean="0">
                <a:solidFill>
                  <a:srgbClr val="FF0000"/>
                </a:solidFill>
                <a:latin typeface="Cambria" panose="02040503050406030204" pitchFamily="18" charset="0"/>
                <a:ea typeface="Cambria" panose="02040503050406030204" pitchFamily="18" charset="0"/>
              </a:rPr>
              <a:t> SGK,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x</a:t>
            </a:r>
            <a:r>
              <a:rPr lang="vi-VN" sz="2300" i="1" dirty="0" smtClean="0">
                <a:solidFill>
                  <a:srgbClr val="FF0000"/>
                </a:solidFill>
                <a:latin typeface="Cambria" panose="02040503050406030204" pitchFamily="18" charset="0"/>
                <a:ea typeface="Cambria" panose="02040503050406030204" pitchFamily="18" charset="0"/>
              </a:rPr>
              <a:t>ác </a:t>
            </a:r>
            <a:r>
              <a:rPr lang="vi-VN" sz="2300" i="1" dirty="0">
                <a:solidFill>
                  <a:srgbClr val="FF0000"/>
                </a:solidFill>
                <a:latin typeface="Cambria" panose="02040503050406030204" pitchFamily="18" charset="0"/>
                <a:ea typeface="Cambria" panose="02040503050406030204" pitchFamily="18" charset="0"/>
              </a:rPr>
              <a:t>định 2 vịnh biển lớn trong Biển Đông. Cho biết diện tích của phần biển Việt Nam trong biển Đông là bao nhiêu?</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VỊ TRÍ ĐỊA LÍ VÀ PHẠM VI BIỂN 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8288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343400"/>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4114800"/>
            <a:ext cx="3657601" cy="1938992"/>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300" dirty="0" smtClean="0">
                <a:latin typeface="Cambria" pitchFamily="18" charset="0"/>
                <a:ea typeface="Cambria" pitchFamily="18" charset="0"/>
              </a:rPr>
              <a:t> - H</a:t>
            </a:r>
            <a:r>
              <a:rPr lang="vi-VN" sz="2300" dirty="0" smtClean="0">
                <a:latin typeface="Cambria" pitchFamily="18" charset="0"/>
                <a:ea typeface="Cambria" pitchFamily="18" charset="0"/>
              </a:rPr>
              <a:t>ai </a:t>
            </a:r>
            <a:r>
              <a:rPr lang="vi-VN" sz="2300" dirty="0">
                <a:latin typeface="Cambria" pitchFamily="18" charset="0"/>
                <a:ea typeface="Cambria" pitchFamily="18" charset="0"/>
              </a:rPr>
              <a:t>vịnh lớn là vịnh Bắc Bộ và vịnh Thái Lan.</a:t>
            </a:r>
          </a:p>
          <a:p>
            <a:pPr algn="just">
              <a:spcBef>
                <a:spcPts val="600"/>
              </a:spcBef>
              <a:spcAft>
                <a:spcPts val="0"/>
              </a:spcAft>
            </a:pPr>
            <a:r>
              <a:rPr lang="en-US" sz="2300" dirty="0" smtClean="0">
                <a:latin typeface="Cambria" pitchFamily="18" charset="0"/>
                <a:ea typeface="Cambria" pitchFamily="18" charset="0"/>
              </a:rPr>
              <a:t>- </a:t>
            </a:r>
            <a:r>
              <a:rPr lang="vi-VN" sz="2300" dirty="0" smtClean="0">
                <a:latin typeface="Cambria" pitchFamily="18" charset="0"/>
                <a:ea typeface="Cambria" pitchFamily="18" charset="0"/>
              </a:rPr>
              <a:t>Vùng </a:t>
            </a:r>
            <a:r>
              <a:rPr lang="vi-VN" sz="2300" dirty="0">
                <a:latin typeface="Cambria" pitchFamily="18" charset="0"/>
                <a:ea typeface="Cambria" pitchFamily="18" charset="0"/>
              </a:rPr>
              <a:t>biển VN là một phần của Biển Đông, có diện tích </a:t>
            </a:r>
            <a:r>
              <a:rPr lang="vi-VN" sz="2300" dirty="0" smtClean="0">
                <a:latin typeface="Cambria" pitchFamily="18" charset="0"/>
                <a:ea typeface="Cambria" pitchFamily="18" charset="0"/>
              </a:rPr>
              <a:t>kho</a:t>
            </a:r>
            <a:r>
              <a:rPr lang="en-US" sz="2300" dirty="0">
                <a:latin typeface="Cambria" pitchFamily="18" charset="0"/>
                <a:ea typeface="Cambria" pitchFamily="18" charset="0"/>
              </a:rPr>
              <a:t>ả</a:t>
            </a:r>
            <a:r>
              <a:rPr lang="vi-VN" sz="2300" dirty="0" smtClean="0">
                <a:latin typeface="Cambria" pitchFamily="18" charset="0"/>
                <a:ea typeface="Cambria" pitchFamily="18" charset="0"/>
              </a:rPr>
              <a:t>ng </a:t>
            </a:r>
            <a:r>
              <a:rPr lang="vi-VN" sz="2300" dirty="0">
                <a:latin typeface="Cambria" pitchFamily="18" charset="0"/>
                <a:ea typeface="Cambria" pitchFamily="18" charset="0"/>
              </a:rPr>
              <a:t>1 triệu km</a:t>
            </a:r>
            <a:r>
              <a:rPr lang="vi-VN" sz="2300" baseline="30000" dirty="0">
                <a:latin typeface="Cambria" pitchFamily="18" charset="0"/>
                <a:ea typeface="Cambria" pitchFamily="18" charset="0"/>
              </a:rPr>
              <a:t>2</a:t>
            </a:r>
            <a:r>
              <a:rPr lang="vi-VN" sz="2300" dirty="0">
                <a:latin typeface="Cambria" pitchFamily="18" charset="0"/>
                <a:ea typeface="Cambria" pitchFamily="18" charset="0"/>
              </a:rPr>
              <a:t>.</a:t>
            </a:r>
          </a:p>
        </p:txBody>
      </p:sp>
      <p:pic>
        <p:nvPicPr>
          <p:cNvPr id="35" name="Picture 3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75" y="1360944"/>
            <a:ext cx="3528125" cy="5192256"/>
          </a:xfrm>
          <a:prstGeom prst="rect">
            <a:avLst/>
          </a:prstGeom>
          <a:noFill/>
          <a:ln>
            <a:solidFill>
              <a:srgbClr val="FF0000"/>
            </a:solidFill>
          </a:ln>
        </p:spPr>
      </p:pic>
      <p:sp>
        <p:nvSpPr>
          <p:cNvPr id="2" name="Oval 1"/>
          <p:cNvSpPr/>
          <p:nvPr/>
        </p:nvSpPr>
        <p:spPr>
          <a:xfrm>
            <a:off x="6438900" y="1778880"/>
            <a:ext cx="381000" cy="388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774526" y="2987447"/>
            <a:ext cx="627160" cy="670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407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randombar(horizont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1"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922145"/>
            <a:ext cx="6553198" cy="2954655"/>
          </a:xfrm>
          <a:prstGeom prst="rect">
            <a:avLst/>
          </a:prstGeom>
        </p:spPr>
        <p:txBody>
          <a:bodyPr wrap="square">
            <a:spAutoFit/>
          </a:bodyPr>
          <a:lstStyle/>
          <a:p>
            <a:pPr algn="just">
              <a:spcBef>
                <a:spcPts val="600"/>
              </a:spcBef>
              <a:spcAft>
                <a:spcPts val="0"/>
              </a:spcAft>
            </a:pPr>
            <a:r>
              <a:rPr lang="en-US" sz="2200" dirty="0">
                <a:latin typeface="Cambria" pitchFamily="18" charset="0"/>
                <a:ea typeface="Cambria" pitchFamily="18" charset="0"/>
              </a:rPr>
              <a:t>- </a:t>
            </a:r>
            <a:r>
              <a:rPr lang="en-US" sz="2200" dirty="0" err="1">
                <a:latin typeface="Cambria" pitchFamily="18" charset="0"/>
                <a:ea typeface="Cambria" pitchFamily="18" charset="0"/>
              </a:rPr>
              <a:t>Biển</a:t>
            </a:r>
            <a:r>
              <a:rPr lang="en-US" sz="2200" dirty="0">
                <a:latin typeface="Cambria" pitchFamily="18" charset="0"/>
                <a:ea typeface="Cambria" pitchFamily="18" charset="0"/>
              </a:rPr>
              <a:t> </a:t>
            </a:r>
            <a:r>
              <a:rPr lang="en-US" sz="2200" dirty="0" err="1">
                <a:latin typeface="Cambria" pitchFamily="18" charset="0"/>
                <a:ea typeface="Cambria" pitchFamily="18" charset="0"/>
              </a:rPr>
              <a:t>Đông</a:t>
            </a:r>
            <a:r>
              <a:rPr lang="en-US" sz="2200" dirty="0">
                <a:latin typeface="Cambria" pitchFamily="18" charset="0"/>
                <a:ea typeface="Cambria" pitchFamily="18" charset="0"/>
              </a:rPr>
              <a:t> </a:t>
            </a:r>
            <a:r>
              <a:rPr lang="en-US" sz="2200" dirty="0" err="1">
                <a:latin typeface="Cambria" pitchFamily="18" charset="0"/>
                <a:ea typeface="Cambria" pitchFamily="18" charset="0"/>
              </a:rPr>
              <a:t>thuộc</a:t>
            </a:r>
            <a:r>
              <a:rPr lang="en-US" sz="2200" dirty="0">
                <a:latin typeface="Cambria" pitchFamily="18" charset="0"/>
                <a:ea typeface="Cambria" pitchFamily="18" charset="0"/>
              </a:rPr>
              <a:t> </a:t>
            </a:r>
            <a:r>
              <a:rPr lang="en-US" sz="2200" dirty="0" err="1">
                <a:latin typeface="Cambria" pitchFamily="18" charset="0"/>
                <a:ea typeface="Cambria" pitchFamily="18" charset="0"/>
              </a:rPr>
              <a:t>Thái</a:t>
            </a:r>
            <a:r>
              <a:rPr lang="en-US" sz="2200" dirty="0">
                <a:latin typeface="Cambria" pitchFamily="18" charset="0"/>
                <a:ea typeface="Cambria" pitchFamily="18" charset="0"/>
              </a:rPr>
              <a:t> </a:t>
            </a:r>
            <a:r>
              <a:rPr lang="en-US" sz="2200" dirty="0" err="1">
                <a:latin typeface="Cambria" pitchFamily="18" charset="0"/>
                <a:ea typeface="Cambria" pitchFamily="18" charset="0"/>
              </a:rPr>
              <a:t>Bình</a:t>
            </a:r>
            <a:r>
              <a:rPr lang="en-US" sz="2200" dirty="0">
                <a:latin typeface="Cambria" pitchFamily="18" charset="0"/>
                <a:ea typeface="Cambria" pitchFamily="18" charset="0"/>
              </a:rPr>
              <a:t> </a:t>
            </a:r>
            <a:r>
              <a:rPr lang="en-US" sz="2200" dirty="0" err="1">
                <a:latin typeface="Cambria" pitchFamily="18" charset="0"/>
                <a:ea typeface="Cambria" pitchFamily="18" charset="0"/>
              </a:rPr>
              <a:t>Dương</a:t>
            </a:r>
            <a:r>
              <a:rPr lang="en-US" sz="2200" dirty="0">
                <a:latin typeface="Cambria" pitchFamily="18" charset="0"/>
                <a:ea typeface="Cambria" pitchFamily="18" charset="0"/>
              </a:rPr>
              <a:t>, </a:t>
            </a:r>
            <a:r>
              <a:rPr lang="en-US" sz="2200" dirty="0" err="1">
                <a:latin typeface="Cambria" pitchFamily="18" charset="0"/>
                <a:ea typeface="Cambria" pitchFamily="18" charset="0"/>
              </a:rPr>
              <a:t>có</a:t>
            </a:r>
            <a:r>
              <a:rPr lang="en-US" sz="2200" dirty="0">
                <a:latin typeface="Cambria" pitchFamily="18" charset="0"/>
                <a:ea typeface="Cambria" pitchFamily="18" charset="0"/>
              </a:rPr>
              <a:t> </a:t>
            </a:r>
            <a:r>
              <a:rPr lang="en-US" sz="2200" dirty="0" err="1">
                <a:latin typeface="Cambria" pitchFamily="18" charset="0"/>
                <a:ea typeface="Cambria" pitchFamily="18" charset="0"/>
              </a:rPr>
              <a:t>diện</a:t>
            </a:r>
            <a:r>
              <a:rPr lang="en-US" sz="2200" dirty="0">
                <a:latin typeface="Cambria" pitchFamily="18" charset="0"/>
                <a:ea typeface="Cambria" pitchFamily="18" charset="0"/>
              </a:rPr>
              <a:t> </a:t>
            </a:r>
            <a:r>
              <a:rPr lang="en-US" sz="2200" dirty="0" err="1">
                <a:latin typeface="Cambria" pitchFamily="18" charset="0"/>
                <a:ea typeface="Cambria" pitchFamily="18" charset="0"/>
              </a:rPr>
              <a:t>tích</a:t>
            </a:r>
            <a:r>
              <a:rPr lang="en-US" sz="2200" dirty="0">
                <a:latin typeface="Cambria" pitchFamily="18" charset="0"/>
                <a:ea typeface="Cambria" pitchFamily="18" charset="0"/>
              </a:rPr>
              <a:t> </a:t>
            </a:r>
            <a:r>
              <a:rPr lang="en-US" sz="2200" dirty="0" err="1">
                <a:latin typeface="Cambria" pitchFamily="18" charset="0"/>
                <a:ea typeface="Cambria" pitchFamily="18" charset="0"/>
              </a:rPr>
              <a:t>khoảng</a:t>
            </a:r>
            <a:r>
              <a:rPr lang="en-US" sz="2200" dirty="0">
                <a:latin typeface="Cambria" pitchFamily="18" charset="0"/>
                <a:ea typeface="Cambria" pitchFamily="18" charset="0"/>
              </a:rPr>
              <a:t> 3447 </a:t>
            </a:r>
            <a:r>
              <a:rPr lang="en-US" sz="2200" dirty="0" err="1">
                <a:latin typeface="Cambria" pitchFamily="18" charset="0"/>
                <a:ea typeface="Cambria" pitchFamily="18" charset="0"/>
              </a:rPr>
              <a:t>nghìn</a:t>
            </a:r>
            <a:r>
              <a:rPr lang="en-US" sz="2200" dirty="0">
                <a:latin typeface="Cambria" pitchFamily="18" charset="0"/>
                <a:ea typeface="Cambria" pitchFamily="18" charset="0"/>
              </a:rPr>
              <a:t> km</a:t>
            </a:r>
            <a:r>
              <a:rPr lang="en-US" sz="2200" baseline="30000" dirty="0">
                <a:latin typeface="Cambria" pitchFamily="18" charset="0"/>
                <a:ea typeface="Cambria" pitchFamily="18" charset="0"/>
              </a:rPr>
              <a:t>2</a:t>
            </a:r>
            <a:r>
              <a:rPr lang="en-US" sz="2200" dirty="0">
                <a:latin typeface="Cambria" pitchFamily="18" charset="0"/>
                <a:ea typeface="Cambria" pitchFamily="18" charset="0"/>
              </a:rPr>
              <a:t>, </a:t>
            </a:r>
            <a:r>
              <a:rPr lang="en-US" sz="2200" dirty="0" err="1">
                <a:latin typeface="Cambria" pitchFamily="18" charset="0"/>
                <a:ea typeface="Cambria" pitchFamily="18" charset="0"/>
              </a:rPr>
              <a:t>trải</a:t>
            </a:r>
            <a:r>
              <a:rPr lang="en-US" sz="2200" dirty="0">
                <a:latin typeface="Cambria" pitchFamily="18" charset="0"/>
                <a:ea typeface="Cambria" pitchFamily="18" charset="0"/>
              </a:rPr>
              <a:t> </a:t>
            </a:r>
            <a:r>
              <a:rPr lang="en-US" sz="2200" dirty="0" err="1">
                <a:latin typeface="Cambria" pitchFamily="18" charset="0"/>
                <a:ea typeface="Cambria" pitchFamily="18" charset="0"/>
              </a:rPr>
              <a:t>rộng</a:t>
            </a:r>
            <a:r>
              <a:rPr lang="en-US" sz="2200" dirty="0">
                <a:latin typeface="Cambria" pitchFamily="18" charset="0"/>
                <a:ea typeface="Cambria" pitchFamily="18" charset="0"/>
              </a:rPr>
              <a:t> </a:t>
            </a:r>
            <a:r>
              <a:rPr lang="en-US" sz="2200" dirty="0" err="1">
                <a:latin typeface="Cambria" pitchFamily="18" charset="0"/>
                <a:ea typeface="Cambria" pitchFamily="18" charset="0"/>
              </a:rPr>
              <a:t>từ</a:t>
            </a:r>
            <a:r>
              <a:rPr lang="en-US" sz="2200" dirty="0">
                <a:latin typeface="Cambria" pitchFamily="18" charset="0"/>
                <a:ea typeface="Cambria" pitchFamily="18" charset="0"/>
              </a:rPr>
              <a:t> </a:t>
            </a:r>
            <a:r>
              <a:rPr lang="en-US" sz="2200" dirty="0" err="1">
                <a:latin typeface="Cambria" pitchFamily="18" charset="0"/>
                <a:ea typeface="Cambria" pitchFamily="18" charset="0"/>
              </a:rPr>
              <a:t>vĩ</a:t>
            </a:r>
            <a:r>
              <a:rPr lang="en-US" sz="2200" dirty="0">
                <a:latin typeface="Cambria" pitchFamily="18" charset="0"/>
                <a:ea typeface="Cambria" pitchFamily="18" charset="0"/>
              </a:rPr>
              <a:t> </a:t>
            </a:r>
            <a:r>
              <a:rPr lang="en-US" sz="2200" dirty="0" err="1">
                <a:latin typeface="Cambria" pitchFamily="18" charset="0"/>
                <a:ea typeface="Cambria" pitchFamily="18" charset="0"/>
              </a:rPr>
              <a:t>độ</a:t>
            </a:r>
            <a:r>
              <a:rPr lang="en-US" sz="2200" dirty="0">
                <a:latin typeface="Cambria" pitchFamily="18" charset="0"/>
                <a:ea typeface="Cambria" pitchFamily="18" charset="0"/>
              </a:rPr>
              <a:t> 3</a:t>
            </a:r>
            <a:r>
              <a:rPr lang="en-US" sz="2200" baseline="30000" dirty="0">
                <a:latin typeface="Cambria" pitchFamily="18" charset="0"/>
                <a:ea typeface="Cambria" pitchFamily="18" charset="0"/>
              </a:rPr>
              <a:t>0</a:t>
            </a:r>
            <a:r>
              <a:rPr lang="en-US" sz="2200" dirty="0">
                <a:latin typeface="Cambria" pitchFamily="18" charset="0"/>
                <a:ea typeface="Cambria" pitchFamily="18" charset="0"/>
              </a:rPr>
              <a:t>N </a:t>
            </a:r>
            <a:r>
              <a:rPr lang="en-US" sz="2200" dirty="0" err="1">
                <a:latin typeface="Cambria" pitchFamily="18" charset="0"/>
                <a:ea typeface="Cambria" pitchFamily="18" charset="0"/>
              </a:rPr>
              <a:t>đến</a:t>
            </a:r>
            <a:r>
              <a:rPr lang="en-US" sz="2200" dirty="0">
                <a:latin typeface="Cambria" pitchFamily="18" charset="0"/>
                <a:ea typeface="Cambria" pitchFamily="18" charset="0"/>
              </a:rPr>
              <a:t> </a:t>
            </a:r>
            <a:r>
              <a:rPr lang="en-US" sz="2200" dirty="0" err="1">
                <a:latin typeface="Cambria" pitchFamily="18" charset="0"/>
                <a:ea typeface="Cambria" pitchFamily="18" charset="0"/>
              </a:rPr>
              <a:t>vĩ</a:t>
            </a:r>
            <a:r>
              <a:rPr lang="en-US" sz="2200" dirty="0">
                <a:latin typeface="Cambria" pitchFamily="18" charset="0"/>
                <a:ea typeface="Cambria" pitchFamily="18" charset="0"/>
              </a:rPr>
              <a:t> </a:t>
            </a:r>
            <a:r>
              <a:rPr lang="en-US" sz="2200" dirty="0" err="1">
                <a:latin typeface="Cambria" pitchFamily="18" charset="0"/>
                <a:ea typeface="Cambria" pitchFamily="18" charset="0"/>
              </a:rPr>
              <a:t>độ</a:t>
            </a:r>
            <a:r>
              <a:rPr lang="en-US" sz="2200" dirty="0">
                <a:latin typeface="Cambria" pitchFamily="18" charset="0"/>
                <a:ea typeface="Cambria" pitchFamily="18" charset="0"/>
              </a:rPr>
              <a:t> 26</a:t>
            </a:r>
            <a:r>
              <a:rPr lang="en-US" sz="2200" baseline="30000" dirty="0">
                <a:latin typeface="Cambria" pitchFamily="18" charset="0"/>
                <a:ea typeface="Cambria" pitchFamily="18" charset="0"/>
              </a:rPr>
              <a:t>0</a:t>
            </a:r>
            <a:r>
              <a:rPr lang="en-US" sz="2200" dirty="0">
                <a:latin typeface="Cambria" pitchFamily="18" charset="0"/>
                <a:ea typeface="Cambria" pitchFamily="18" charset="0"/>
              </a:rPr>
              <a:t>B </a:t>
            </a:r>
            <a:r>
              <a:rPr lang="en-US" sz="2200" dirty="0" err="1">
                <a:latin typeface="Cambria" pitchFamily="18" charset="0"/>
                <a:ea typeface="Cambria" pitchFamily="18" charset="0"/>
              </a:rPr>
              <a:t>và</a:t>
            </a:r>
            <a:r>
              <a:rPr lang="en-US" sz="2200" dirty="0">
                <a:latin typeface="Cambria" pitchFamily="18" charset="0"/>
                <a:ea typeface="Cambria" pitchFamily="18" charset="0"/>
              </a:rPr>
              <a:t> </a:t>
            </a:r>
            <a:r>
              <a:rPr lang="en-US" sz="2200" dirty="0" err="1">
                <a:latin typeface="Cambria" pitchFamily="18" charset="0"/>
                <a:ea typeface="Cambria" pitchFamily="18" charset="0"/>
              </a:rPr>
              <a:t>từ</a:t>
            </a:r>
            <a:r>
              <a:rPr lang="en-US" sz="2200" dirty="0">
                <a:latin typeface="Cambria" pitchFamily="18" charset="0"/>
                <a:ea typeface="Cambria" pitchFamily="18" charset="0"/>
              </a:rPr>
              <a:t> </a:t>
            </a:r>
            <a:r>
              <a:rPr lang="en-US" sz="2200" dirty="0" err="1">
                <a:latin typeface="Cambria" pitchFamily="18" charset="0"/>
                <a:ea typeface="Cambria" pitchFamily="18" charset="0"/>
              </a:rPr>
              <a:t>kinh</a:t>
            </a:r>
            <a:r>
              <a:rPr lang="en-US" sz="2200" dirty="0">
                <a:latin typeface="Cambria" pitchFamily="18" charset="0"/>
                <a:ea typeface="Cambria" pitchFamily="18" charset="0"/>
              </a:rPr>
              <a:t> </a:t>
            </a:r>
            <a:r>
              <a:rPr lang="en-US" sz="2200" dirty="0" err="1">
                <a:latin typeface="Cambria" pitchFamily="18" charset="0"/>
                <a:ea typeface="Cambria" pitchFamily="18" charset="0"/>
              </a:rPr>
              <a:t>độ</a:t>
            </a:r>
            <a:r>
              <a:rPr lang="en-US" sz="2200" dirty="0">
                <a:latin typeface="Cambria" pitchFamily="18" charset="0"/>
                <a:ea typeface="Cambria" pitchFamily="18" charset="0"/>
              </a:rPr>
              <a:t> 100</a:t>
            </a:r>
            <a:r>
              <a:rPr lang="en-US" sz="2200" baseline="30000" dirty="0">
                <a:latin typeface="Cambria" pitchFamily="18" charset="0"/>
                <a:ea typeface="Cambria" pitchFamily="18" charset="0"/>
              </a:rPr>
              <a:t>0</a:t>
            </a:r>
            <a:r>
              <a:rPr lang="en-US" sz="2200" dirty="0">
                <a:latin typeface="Cambria" pitchFamily="18" charset="0"/>
                <a:ea typeface="Cambria" pitchFamily="18" charset="0"/>
              </a:rPr>
              <a:t> </a:t>
            </a:r>
            <a:r>
              <a:rPr lang="en-US" sz="2200" dirty="0" err="1">
                <a:latin typeface="Cambria" pitchFamily="18" charset="0"/>
                <a:ea typeface="Cambria" pitchFamily="18" charset="0"/>
              </a:rPr>
              <a:t>đến</a:t>
            </a:r>
            <a:r>
              <a:rPr lang="en-US" sz="2200" dirty="0">
                <a:latin typeface="Cambria" pitchFamily="18" charset="0"/>
                <a:ea typeface="Cambria" pitchFamily="18" charset="0"/>
              </a:rPr>
              <a:t> 121</a:t>
            </a:r>
            <a:r>
              <a:rPr lang="en-US" sz="2200" baseline="30000" dirty="0">
                <a:latin typeface="Cambria" pitchFamily="18" charset="0"/>
                <a:ea typeface="Cambria" pitchFamily="18" charset="0"/>
              </a:rPr>
              <a:t>0</a:t>
            </a:r>
            <a:r>
              <a:rPr lang="en-US" sz="2200" dirty="0">
                <a:latin typeface="Cambria" pitchFamily="18" charset="0"/>
                <a:ea typeface="Cambria" pitchFamily="18" charset="0"/>
              </a:rPr>
              <a:t>Đ.</a:t>
            </a:r>
          </a:p>
          <a:p>
            <a:pPr algn="just">
              <a:spcBef>
                <a:spcPts val="600"/>
              </a:spcBef>
              <a:spcAft>
                <a:spcPts val="0"/>
              </a:spcAft>
            </a:pPr>
            <a:r>
              <a:rPr lang="en-US" sz="2200" dirty="0" smtClean="0">
                <a:solidFill>
                  <a:srgbClr val="000000"/>
                </a:solidFill>
                <a:latin typeface="Cambria" pitchFamily="18" charset="0"/>
                <a:ea typeface="Cambria" pitchFamily="18" charset="0"/>
              </a:rPr>
              <a:t>- </a:t>
            </a:r>
            <a:r>
              <a:rPr lang="en-US" sz="2200" dirty="0" err="1" smtClean="0">
                <a:solidFill>
                  <a:srgbClr val="000000"/>
                </a:solidFill>
                <a:latin typeface="Cambria" pitchFamily="18" charset="0"/>
                <a:ea typeface="Cambria" pitchFamily="18" charset="0"/>
              </a:rPr>
              <a:t>Các</a:t>
            </a:r>
            <a:r>
              <a:rPr lang="en-US" sz="2200" dirty="0" smtClean="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nước</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có</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chung</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Biển</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Đông</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với</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Việt</a:t>
            </a:r>
            <a:r>
              <a:rPr lang="en-US" sz="2200" dirty="0">
                <a:solidFill>
                  <a:srgbClr val="000000"/>
                </a:solidFill>
                <a:latin typeface="Cambria" pitchFamily="18" charset="0"/>
                <a:ea typeface="Cambria" pitchFamily="18" charset="0"/>
              </a:rPr>
              <a:t> Nam </a:t>
            </a:r>
            <a:r>
              <a:rPr lang="en-US" sz="2200" dirty="0" err="1">
                <a:solidFill>
                  <a:srgbClr val="000000"/>
                </a:solidFill>
                <a:latin typeface="Cambria" pitchFamily="18" charset="0"/>
                <a:ea typeface="Cambria" pitchFamily="18" charset="0"/>
              </a:rPr>
              <a:t>là</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Trung</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Quốc</a:t>
            </a:r>
            <a:r>
              <a:rPr lang="en-US" sz="2200" dirty="0">
                <a:solidFill>
                  <a:srgbClr val="000000"/>
                </a:solidFill>
                <a:latin typeface="Cambria" pitchFamily="18" charset="0"/>
                <a:ea typeface="Cambria" pitchFamily="18" charset="0"/>
              </a:rPr>
              <a:t>, Phi-lip-pin, In-</a:t>
            </a:r>
            <a:r>
              <a:rPr lang="en-US" sz="2200" dirty="0" err="1">
                <a:solidFill>
                  <a:srgbClr val="000000"/>
                </a:solidFill>
                <a:latin typeface="Cambria" pitchFamily="18" charset="0"/>
                <a:ea typeface="Cambria" pitchFamily="18" charset="0"/>
              </a:rPr>
              <a:t>đô</a:t>
            </a:r>
            <a:r>
              <a:rPr lang="en-US" sz="2200" dirty="0">
                <a:solidFill>
                  <a:srgbClr val="000000"/>
                </a:solidFill>
                <a:latin typeface="Cambria" pitchFamily="18" charset="0"/>
                <a:ea typeface="Cambria" pitchFamily="18" charset="0"/>
              </a:rPr>
              <a:t>-</a:t>
            </a:r>
            <a:r>
              <a:rPr lang="en-US" sz="2200" dirty="0" err="1">
                <a:solidFill>
                  <a:srgbClr val="000000"/>
                </a:solidFill>
                <a:latin typeface="Cambria" pitchFamily="18" charset="0"/>
                <a:ea typeface="Cambria" pitchFamily="18" charset="0"/>
              </a:rPr>
              <a:t>nê-xia</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Bờ-ru-nây</a:t>
            </a:r>
            <a:r>
              <a:rPr lang="en-US" sz="2200" dirty="0">
                <a:solidFill>
                  <a:srgbClr val="000000"/>
                </a:solidFill>
                <a:latin typeface="Cambria" pitchFamily="18" charset="0"/>
                <a:ea typeface="Cambria" pitchFamily="18" charset="0"/>
              </a:rPr>
              <a:t>, Ma-lay-</a:t>
            </a:r>
            <a:r>
              <a:rPr lang="en-US" sz="2200" dirty="0" err="1">
                <a:solidFill>
                  <a:srgbClr val="000000"/>
                </a:solidFill>
                <a:latin typeface="Cambria" pitchFamily="18" charset="0"/>
                <a:ea typeface="Cambria" pitchFamily="18" charset="0"/>
              </a:rPr>
              <a:t>xia</a:t>
            </a:r>
            <a:r>
              <a:rPr lang="en-US" sz="2200" dirty="0">
                <a:solidFill>
                  <a:srgbClr val="000000"/>
                </a:solidFill>
                <a:latin typeface="Cambria" pitchFamily="18" charset="0"/>
                <a:ea typeface="Cambria" pitchFamily="18" charset="0"/>
              </a:rPr>
              <a:t>, Xing-</a:t>
            </a:r>
            <a:r>
              <a:rPr lang="en-US" sz="2200" dirty="0" err="1">
                <a:solidFill>
                  <a:srgbClr val="000000"/>
                </a:solidFill>
                <a:latin typeface="Cambria" pitchFamily="18" charset="0"/>
                <a:ea typeface="Cambria" pitchFamily="18" charset="0"/>
              </a:rPr>
              <a:t>ga</a:t>
            </a:r>
            <a:r>
              <a:rPr lang="en-US" sz="2200" dirty="0">
                <a:solidFill>
                  <a:srgbClr val="000000"/>
                </a:solidFill>
                <a:latin typeface="Cambria" pitchFamily="18" charset="0"/>
                <a:ea typeface="Cambria" pitchFamily="18" charset="0"/>
              </a:rPr>
              <a:t>-</a:t>
            </a:r>
            <a:r>
              <a:rPr lang="en-US" sz="2200" dirty="0" err="1">
                <a:solidFill>
                  <a:srgbClr val="000000"/>
                </a:solidFill>
                <a:latin typeface="Cambria" pitchFamily="18" charset="0"/>
                <a:ea typeface="Cambria" pitchFamily="18" charset="0"/>
              </a:rPr>
              <a:t>po</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Thái</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Lan</a:t>
            </a:r>
            <a:r>
              <a:rPr lang="en-US" sz="2200" dirty="0">
                <a:solidFill>
                  <a:srgbClr val="000000"/>
                </a:solidFill>
                <a:latin typeface="Cambria" pitchFamily="18" charset="0"/>
                <a:ea typeface="Cambria" pitchFamily="18" charset="0"/>
              </a:rPr>
              <a:t>, Cam-</a:t>
            </a:r>
            <a:r>
              <a:rPr lang="en-US" sz="2200" dirty="0" err="1">
                <a:solidFill>
                  <a:srgbClr val="000000"/>
                </a:solidFill>
                <a:latin typeface="Cambria" pitchFamily="18" charset="0"/>
                <a:ea typeface="Cambria" pitchFamily="18" charset="0"/>
              </a:rPr>
              <a:t>pu</a:t>
            </a:r>
            <a:r>
              <a:rPr lang="en-US" sz="2200" dirty="0">
                <a:solidFill>
                  <a:srgbClr val="000000"/>
                </a:solidFill>
                <a:latin typeface="Cambria" pitchFamily="18" charset="0"/>
                <a:ea typeface="Cambria" pitchFamily="18" charset="0"/>
              </a:rPr>
              <a:t>-chia</a:t>
            </a:r>
            <a:r>
              <a:rPr lang="en-US" sz="2200" dirty="0" smtClean="0">
                <a:solidFill>
                  <a:srgbClr val="000000"/>
                </a:solidFill>
                <a:latin typeface="Cambria" pitchFamily="18" charset="0"/>
                <a:ea typeface="Cambria" pitchFamily="18" charset="0"/>
              </a:rPr>
              <a:t>.</a:t>
            </a:r>
            <a:endParaRPr lang="en-US" sz="2200" dirty="0" smtClean="0">
              <a:latin typeface="Cambria" pitchFamily="18" charset="0"/>
              <a:ea typeface="Cambria" pitchFamily="18" charset="0"/>
            </a:endParaRPr>
          </a:p>
          <a:p>
            <a:pPr algn="just">
              <a:spcBef>
                <a:spcPts val="600"/>
              </a:spcBef>
              <a:spcAft>
                <a:spcPts val="0"/>
              </a:spcAft>
            </a:pPr>
            <a:r>
              <a:rPr lang="en-US" sz="2200" dirty="0" smtClean="0">
                <a:latin typeface="Cambria" pitchFamily="18" charset="0"/>
                <a:ea typeface="Cambria" pitchFamily="18" charset="0"/>
              </a:rPr>
              <a:t>- </a:t>
            </a:r>
            <a:r>
              <a:rPr lang="en-US" sz="2200" dirty="0" err="1">
                <a:latin typeface="Cambria" pitchFamily="18" charset="0"/>
                <a:ea typeface="Cambria" pitchFamily="18" charset="0"/>
              </a:rPr>
              <a:t>Vùng</a:t>
            </a:r>
            <a:r>
              <a:rPr lang="en-US" sz="2200" dirty="0">
                <a:latin typeface="Cambria" pitchFamily="18" charset="0"/>
                <a:ea typeface="Cambria" pitchFamily="18" charset="0"/>
              </a:rPr>
              <a:t> </a:t>
            </a:r>
            <a:r>
              <a:rPr lang="en-US" sz="2200" dirty="0" err="1">
                <a:latin typeface="Cambria" pitchFamily="18" charset="0"/>
                <a:ea typeface="Cambria" pitchFamily="18" charset="0"/>
              </a:rPr>
              <a:t>biển</a:t>
            </a:r>
            <a:r>
              <a:rPr lang="en-US" sz="2200" dirty="0">
                <a:latin typeface="Cambria" pitchFamily="18" charset="0"/>
                <a:ea typeface="Cambria" pitchFamily="18" charset="0"/>
              </a:rPr>
              <a:t> VN </a:t>
            </a:r>
            <a:r>
              <a:rPr lang="en-US" sz="2200" dirty="0" err="1">
                <a:latin typeface="Cambria" pitchFamily="18" charset="0"/>
                <a:ea typeface="Cambria" pitchFamily="18" charset="0"/>
              </a:rPr>
              <a:t>là</a:t>
            </a:r>
            <a:r>
              <a:rPr lang="en-US" sz="2200" dirty="0">
                <a:latin typeface="Cambria" pitchFamily="18" charset="0"/>
                <a:ea typeface="Cambria" pitchFamily="18" charset="0"/>
              </a:rPr>
              <a:t> </a:t>
            </a:r>
            <a:r>
              <a:rPr lang="en-US" sz="2200" dirty="0" err="1">
                <a:latin typeface="Cambria" pitchFamily="18" charset="0"/>
                <a:ea typeface="Cambria" pitchFamily="18" charset="0"/>
              </a:rPr>
              <a:t>một</a:t>
            </a:r>
            <a:r>
              <a:rPr lang="en-US" sz="2200" dirty="0">
                <a:latin typeface="Cambria" pitchFamily="18" charset="0"/>
                <a:ea typeface="Cambria" pitchFamily="18" charset="0"/>
              </a:rPr>
              <a:t> </a:t>
            </a:r>
            <a:r>
              <a:rPr lang="en-US" sz="2200" dirty="0" err="1">
                <a:latin typeface="Cambria" pitchFamily="18" charset="0"/>
                <a:ea typeface="Cambria" pitchFamily="18" charset="0"/>
              </a:rPr>
              <a:t>phần</a:t>
            </a:r>
            <a:r>
              <a:rPr lang="en-US" sz="2200" dirty="0">
                <a:latin typeface="Cambria" pitchFamily="18" charset="0"/>
                <a:ea typeface="Cambria" pitchFamily="18" charset="0"/>
              </a:rPr>
              <a:t> </a:t>
            </a:r>
            <a:r>
              <a:rPr lang="en-US" sz="2200" dirty="0" err="1">
                <a:latin typeface="Cambria" pitchFamily="18" charset="0"/>
                <a:ea typeface="Cambria" pitchFamily="18" charset="0"/>
              </a:rPr>
              <a:t>của</a:t>
            </a:r>
            <a:r>
              <a:rPr lang="en-US" sz="2200" dirty="0">
                <a:latin typeface="Cambria" pitchFamily="18" charset="0"/>
                <a:ea typeface="Cambria" pitchFamily="18" charset="0"/>
              </a:rPr>
              <a:t> </a:t>
            </a:r>
            <a:r>
              <a:rPr lang="en-US" sz="2200" dirty="0" err="1">
                <a:latin typeface="Cambria" pitchFamily="18" charset="0"/>
                <a:ea typeface="Cambria" pitchFamily="18" charset="0"/>
              </a:rPr>
              <a:t>Biển</a:t>
            </a:r>
            <a:r>
              <a:rPr lang="en-US" sz="2200" dirty="0">
                <a:latin typeface="Cambria" pitchFamily="18" charset="0"/>
                <a:ea typeface="Cambria" pitchFamily="18" charset="0"/>
              </a:rPr>
              <a:t> </a:t>
            </a:r>
            <a:r>
              <a:rPr lang="en-US" sz="2200" dirty="0" err="1">
                <a:latin typeface="Cambria" pitchFamily="18" charset="0"/>
                <a:ea typeface="Cambria" pitchFamily="18" charset="0"/>
              </a:rPr>
              <a:t>Đông</a:t>
            </a:r>
            <a:r>
              <a:rPr lang="en-US" sz="2200" dirty="0">
                <a:latin typeface="Cambria" pitchFamily="18" charset="0"/>
                <a:ea typeface="Cambria" pitchFamily="18" charset="0"/>
              </a:rPr>
              <a:t>, </a:t>
            </a:r>
            <a:r>
              <a:rPr lang="en-US" sz="2200" dirty="0" err="1">
                <a:latin typeface="Cambria" pitchFamily="18" charset="0"/>
                <a:ea typeface="Cambria" pitchFamily="18" charset="0"/>
              </a:rPr>
              <a:t>có</a:t>
            </a:r>
            <a:r>
              <a:rPr lang="en-US" sz="2200" dirty="0">
                <a:latin typeface="Cambria" pitchFamily="18" charset="0"/>
                <a:ea typeface="Cambria" pitchFamily="18" charset="0"/>
              </a:rPr>
              <a:t> </a:t>
            </a:r>
            <a:r>
              <a:rPr lang="en-US" sz="2200" dirty="0" err="1">
                <a:latin typeface="Cambria" pitchFamily="18" charset="0"/>
                <a:ea typeface="Cambria" pitchFamily="18" charset="0"/>
              </a:rPr>
              <a:t>diện</a:t>
            </a:r>
            <a:r>
              <a:rPr lang="en-US" sz="2200" dirty="0">
                <a:latin typeface="Cambria" pitchFamily="18" charset="0"/>
                <a:ea typeface="Cambria" pitchFamily="18" charset="0"/>
              </a:rPr>
              <a:t> </a:t>
            </a:r>
            <a:r>
              <a:rPr lang="en-US" sz="2200" dirty="0" err="1">
                <a:latin typeface="Cambria" pitchFamily="18" charset="0"/>
                <a:ea typeface="Cambria" pitchFamily="18" charset="0"/>
              </a:rPr>
              <a:t>tích</a:t>
            </a:r>
            <a:r>
              <a:rPr lang="en-US" sz="2200" dirty="0">
                <a:latin typeface="Cambria" pitchFamily="18" charset="0"/>
                <a:ea typeface="Cambria" pitchFamily="18" charset="0"/>
              </a:rPr>
              <a:t> </a:t>
            </a:r>
            <a:r>
              <a:rPr lang="en-US" sz="2200" dirty="0" err="1">
                <a:latin typeface="Cambria" pitchFamily="18" charset="0"/>
                <a:ea typeface="Cambria" pitchFamily="18" charset="0"/>
              </a:rPr>
              <a:t>khoàng</a:t>
            </a:r>
            <a:r>
              <a:rPr lang="en-US" sz="2200" dirty="0">
                <a:latin typeface="Cambria" pitchFamily="18" charset="0"/>
                <a:ea typeface="Cambria" pitchFamily="18" charset="0"/>
              </a:rPr>
              <a:t> 1 </a:t>
            </a:r>
            <a:r>
              <a:rPr lang="en-US" sz="2200" dirty="0" err="1">
                <a:latin typeface="Cambria" pitchFamily="18" charset="0"/>
                <a:ea typeface="Cambria" pitchFamily="18" charset="0"/>
              </a:rPr>
              <a:t>triệu</a:t>
            </a:r>
            <a:r>
              <a:rPr lang="en-US" sz="2200" dirty="0">
                <a:latin typeface="Cambria" pitchFamily="18" charset="0"/>
                <a:ea typeface="Cambria" pitchFamily="18" charset="0"/>
              </a:rPr>
              <a:t> km</a:t>
            </a:r>
            <a:r>
              <a:rPr lang="en-US" sz="2200" baseline="30000" dirty="0">
                <a:latin typeface="Cambria" pitchFamily="18" charset="0"/>
                <a:ea typeface="Cambria" pitchFamily="18" charset="0"/>
              </a:rPr>
              <a:t>2</a:t>
            </a:r>
            <a:r>
              <a:rPr lang="en-US" sz="2200" dirty="0">
                <a:latin typeface="Cambria" pitchFamily="18" charset="0"/>
                <a:ea typeface="Cambria" pitchFamily="18" charset="0"/>
              </a:rPr>
              <a:t>.</a:t>
            </a:r>
            <a:endParaRPr lang="vi-VN" sz="2200" dirty="0">
              <a:latin typeface="Cambria" pitchFamily="18" charset="0"/>
              <a:ea typeface="Cambria" pitchFamily="18" charset="0"/>
            </a:endParaRP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VỊ TRÍ ĐỊA LÍ VÀ PHẠM VI BIỂN ĐÔNG</a:t>
            </a:r>
          </a:p>
        </p:txBody>
      </p:sp>
    </p:spTree>
    <p:extLst>
      <p:ext uri="{BB962C8B-B14F-4D97-AF65-F5344CB8AC3E}">
        <p14:creationId xmlns:p14="http://schemas.microsoft.com/office/powerpoint/2010/main" val="2490479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39"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5982</TotalTime>
  <Words>3087</Words>
  <Application>Microsoft Office PowerPoint</Application>
  <PresentationFormat>On-screen Show (4:3)</PresentationFormat>
  <Paragraphs>204</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VỊ TRÍ ĐỊA LÍ BIỂN ĐÔNG, CÁC VÙNG BIỂN CỦA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HUUQUY</cp:lastModifiedBy>
  <cp:revision>442</cp:revision>
  <dcterms:created xsi:type="dcterms:W3CDTF">2016-02-15T14:28:12Z</dcterms:created>
  <dcterms:modified xsi:type="dcterms:W3CDTF">2023-06-28T13:50:06Z</dcterms:modified>
</cp:coreProperties>
</file>