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9" roundtripDataSignature="AMtx7miZX9Obauxc8AWPclydMCPFYWvm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3"/>
          <p:cNvSpPr/>
          <p:nvPr>
            <p:ph idx="2" type="pic"/>
          </p:nvPr>
        </p:nvSpPr>
        <p:spPr>
          <a:xfrm>
            <a:off x="1792288" y="612775"/>
            <a:ext cx="5486400" cy="4114800"/>
          </a:xfrm>
          <a:prstGeom prst="rect">
            <a:avLst/>
          </a:prstGeom>
          <a:noFill/>
          <a:ln>
            <a:noFill/>
          </a:ln>
        </p:spPr>
      </p:sp>
      <p:sp>
        <p:nvSpPr>
          <p:cNvPr id="68" name="Google Shape;68;p3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2.jpg"/><Relationship Id="rId6" Type="http://schemas.openxmlformats.org/officeDocument/2006/relationships/image" Target="../media/image33.jp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4.png"/><Relationship Id="rId10" Type="http://schemas.openxmlformats.org/officeDocument/2006/relationships/image" Target="../media/image49.png"/><Relationship Id="rId9" Type="http://schemas.openxmlformats.org/officeDocument/2006/relationships/image" Target="../media/image42.png"/><Relationship Id="rId5" Type="http://schemas.openxmlformats.org/officeDocument/2006/relationships/image" Target="../media/image5.jp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8.jpg"/><Relationship Id="rId7"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1.png"/><Relationship Id="rId7"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44.jpg"/><Relationship Id="rId5" Type="http://schemas.openxmlformats.org/officeDocument/2006/relationships/image" Target="../media/image5.jpg"/><Relationship Id="rId6" Type="http://schemas.openxmlformats.org/officeDocument/2006/relationships/image" Target="../media/image47.png"/><Relationship Id="rId7" Type="http://schemas.openxmlformats.org/officeDocument/2006/relationships/image" Target="../media/image53.jpg"/><Relationship Id="rId8"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8.jpg"/><Relationship Id="rId7"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8.jpg"/><Relationship Id="rId7"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38.jpg"/><Relationship Id="rId7" Type="http://schemas.openxmlformats.org/officeDocument/2006/relationships/image" Target="../media/image27.jpg"/><Relationship Id="rId8"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0.png"/><Relationship Id="rId5" Type="http://schemas.openxmlformats.org/officeDocument/2006/relationships/image" Target="../media/image5.jp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2.jpg"/><Relationship Id="rId6" Type="http://schemas.openxmlformats.org/officeDocument/2006/relationships/image" Target="../media/image33.jp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29.jpg"/><Relationship Id="rId5" Type="http://schemas.openxmlformats.org/officeDocument/2006/relationships/image" Target="../media/image5.jp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2.jpg"/><Relationship Id="rId5" Type="http://schemas.openxmlformats.org/officeDocument/2006/relationships/image" Target="../media/image5.jp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4.png"/><Relationship Id="rId10" Type="http://schemas.openxmlformats.org/officeDocument/2006/relationships/image" Target="../media/image32.png"/><Relationship Id="rId9" Type="http://schemas.openxmlformats.org/officeDocument/2006/relationships/image" Target="../media/image43.png"/><Relationship Id="rId5" Type="http://schemas.openxmlformats.org/officeDocument/2006/relationships/image" Target="../media/image5.jp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2.jpg"/><Relationship Id="rId5" Type="http://schemas.openxmlformats.org/officeDocument/2006/relationships/image" Target="../media/image5.jp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30.png"/><Relationship Id="rId5" Type="http://schemas.openxmlformats.org/officeDocument/2006/relationships/image" Target="../media/image5.jpg"/><Relationship Id="rId6" Type="http://schemas.openxmlformats.org/officeDocument/2006/relationships/image" Target="../media/image48.png"/><Relationship Id="rId7" Type="http://schemas.openxmlformats.org/officeDocument/2006/relationships/image" Target="../media/image25.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pic>
        <p:nvPicPr>
          <p:cNvPr descr="C:\Users\Asus\Pictures\bai mau\hands_zps712c7fb9.jpg" id="90" name="Google Shape;90;p1"/>
          <p:cNvPicPr preferRelativeResize="0"/>
          <p:nvPr/>
        </p:nvPicPr>
        <p:blipFill rotWithShape="1">
          <a:blip r:embed="rId5">
            <a:alphaModFix/>
          </a:blip>
          <a:srcRect b="0" l="0" r="43632" t="0"/>
          <a:stretch/>
        </p:blipFill>
        <p:spPr>
          <a:xfrm rot="-5983940">
            <a:off x="6740180" y="1138516"/>
            <a:ext cx="2234565" cy="3964233"/>
          </a:xfrm>
          <a:prstGeom prst="rect">
            <a:avLst/>
          </a:prstGeom>
          <a:noFill/>
          <a:ln>
            <a:noFill/>
          </a:ln>
        </p:spPr>
      </p:pic>
      <p:pic>
        <p:nvPicPr>
          <p:cNvPr descr="C:\Documents and Settings\Welcome\Desktop\chs1348666969.jpg" id="91" name="Google Shape;91;p1"/>
          <p:cNvPicPr preferRelativeResize="0"/>
          <p:nvPr/>
        </p:nvPicPr>
        <p:blipFill rotWithShape="1">
          <a:blip r:embed="rId6">
            <a:alphaModFix/>
          </a:blip>
          <a:srcRect b="0" l="0" r="0" t="0"/>
          <a:stretch/>
        </p:blipFill>
        <p:spPr>
          <a:xfrm>
            <a:off x="-32084" y="4343400"/>
            <a:ext cx="9176083" cy="2514600"/>
          </a:xfrm>
          <a:prstGeom prst="rect">
            <a:avLst/>
          </a:prstGeom>
          <a:noFill/>
          <a:ln>
            <a:noFill/>
          </a:ln>
          <a:effectLst>
            <a:outerShdw blurRad="292100" rotWithShape="0" algn="tl" dir="2700000" dist="139700">
              <a:srgbClr val="333333">
                <a:alpha val="64705"/>
              </a:srgbClr>
            </a:outerShdw>
          </a:effectLst>
        </p:spPr>
      </p:pic>
      <p:pic>
        <p:nvPicPr>
          <p:cNvPr descr="C:\Users\Asus\Pictures\bai mau\hands_zps712c7fb9.jpg" id="92" name="Google Shape;92;p1"/>
          <p:cNvPicPr preferRelativeResize="0"/>
          <p:nvPr/>
        </p:nvPicPr>
        <p:blipFill rotWithShape="1">
          <a:blip r:embed="rId5">
            <a:alphaModFix/>
          </a:blip>
          <a:srcRect b="0" l="56213" r="0" t="0"/>
          <a:stretch/>
        </p:blipFill>
        <p:spPr>
          <a:xfrm rot="-7627304">
            <a:off x="6159599" y="-1391747"/>
            <a:ext cx="1587048" cy="3624539"/>
          </a:xfrm>
          <a:prstGeom prst="rect">
            <a:avLst/>
          </a:prstGeom>
          <a:noFill/>
          <a:ln>
            <a:noFill/>
          </a:ln>
        </p:spPr>
      </p:pic>
      <p:sp>
        <p:nvSpPr>
          <p:cNvPr id="93" name="Google Shape;93;p1"/>
          <p:cNvSpPr txBox="1"/>
          <p:nvPr>
            <p:ph type="title"/>
          </p:nvPr>
        </p:nvSpPr>
        <p:spPr>
          <a:xfrm>
            <a:off x="-82493" y="1066800"/>
            <a:ext cx="5430672"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Cambria"/>
              <a:buNone/>
            </a:pPr>
            <a:r>
              <a:rPr b="1" lang="en-US" sz="3000">
                <a:solidFill>
                  <a:srgbClr val="FF0000"/>
                </a:solidFill>
                <a:latin typeface="Cambria"/>
                <a:ea typeface="Cambria"/>
                <a:cs typeface="Cambria"/>
                <a:sym typeface="Cambria"/>
              </a:rPr>
              <a:t>ĐẶC ĐIỂM CỦA SINH VẬT VÀ VẤN ĐỀ BẢO TỒN ĐA DẠNG SINH HỌC </a:t>
            </a:r>
            <a:endParaRPr b="1" sz="3000">
              <a:solidFill>
                <a:srgbClr val="FF0000"/>
              </a:solidFill>
              <a:latin typeface="Cambria"/>
              <a:ea typeface="Cambria"/>
              <a:cs typeface="Cambria"/>
              <a:sym typeface="Cambria"/>
            </a:endParaRPr>
          </a:p>
        </p:txBody>
      </p:sp>
      <p:sp>
        <p:nvSpPr>
          <p:cNvPr id="94" name="Google Shape;94;p1"/>
          <p:cNvSpPr txBox="1"/>
          <p:nvPr/>
        </p:nvSpPr>
        <p:spPr>
          <a:xfrm>
            <a:off x="-685800" y="1219200"/>
            <a:ext cx="6705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500"/>
              <a:buFont typeface="Calibri"/>
              <a:buNone/>
            </a:pPr>
            <a:r>
              <a:t/>
            </a:r>
            <a:endParaRPr b="1" i="0" sz="3500" u="none" cap="none" strike="noStrike">
              <a:solidFill>
                <a:srgbClr val="BDD1F9"/>
              </a:solidFill>
              <a:latin typeface="Cambria"/>
              <a:ea typeface="Cambria"/>
              <a:cs typeface="Cambria"/>
              <a:sym typeface="Cambria"/>
            </a:endParaRPr>
          </a:p>
        </p:txBody>
      </p:sp>
      <p:sp>
        <p:nvSpPr>
          <p:cNvPr id="95" name="Google Shape;95;p1"/>
          <p:cNvSpPr txBox="1"/>
          <p:nvPr/>
        </p:nvSpPr>
        <p:spPr>
          <a:xfrm>
            <a:off x="-990600" y="-152400"/>
            <a:ext cx="39624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700"/>
              <a:buFont typeface="Cambria"/>
              <a:buNone/>
            </a:pPr>
            <a:r>
              <a:rPr b="1" i="0" lang="en-US" sz="2700" u="none" cap="none" strike="noStrike">
                <a:solidFill>
                  <a:schemeClr val="dk1"/>
                </a:solidFill>
                <a:latin typeface="Cambria"/>
                <a:ea typeface="Cambria"/>
                <a:cs typeface="Cambria"/>
                <a:sym typeface="Cambria"/>
              </a:rPr>
              <a:t>BÀI 13</a:t>
            </a:r>
            <a:endParaRPr b="1" i="0" sz="2700" u="none" cap="none" strike="noStrike">
              <a:solidFill>
                <a:schemeClr val="dk1"/>
              </a:solidFill>
              <a:latin typeface="Cambria"/>
              <a:ea typeface="Cambria"/>
              <a:cs typeface="Cambria"/>
              <a:sym typeface="Cambria"/>
            </a:endParaRPr>
          </a:p>
        </p:txBody>
      </p:sp>
      <p:sp>
        <p:nvSpPr>
          <p:cNvPr id="96" name="Google Shape;96;p1"/>
          <p:cNvSpPr/>
          <p:nvPr/>
        </p:nvSpPr>
        <p:spPr>
          <a:xfrm>
            <a:off x="3173" y="2428417"/>
            <a:ext cx="1828800"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
          <p:cNvSpPr/>
          <p:nvPr/>
        </p:nvSpPr>
        <p:spPr>
          <a:xfrm>
            <a:off x="3172" y="2535098"/>
            <a:ext cx="1155509"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
          <p:cNvSpPr/>
          <p:nvPr/>
        </p:nvSpPr>
        <p:spPr>
          <a:xfrm>
            <a:off x="-32084" y="3060876"/>
            <a:ext cx="5289884"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
          <p:cNvSpPr/>
          <p:nvPr/>
        </p:nvSpPr>
        <p:spPr>
          <a:xfrm>
            <a:off x="2185337" y="0"/>
            <a:ext cx="45719" cy="8382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1"/>
          <p:cNvSpPr/>
          <p:nvPr/>
        </p:nvSpPr>
        <p:spPr>
          <a:xfrm>
            <a:off x="2057400" y="0"/>
            <a:ext cx="45719" cy="430548"/>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1"/>
          <p:cNvSpPr/>
          <p:nvPr/>
        </p:nvSpPr>
        <p:spPr>
          <a:xfrm>
            <a:off x="2590800" y="4724400"/>
            <a:ext cx="4038600" cy="850744"/>
          </a:xfrm>
          <a:prstGeom prst="rect">
            <a:avLst/>
          </a:prstGeom>
        </p:spPr>
        <p:txBody>
          <a:bodyPr>
            <a:prstTxWarp prst="textPlain"/>
          </a:bodyPr>
          <a:lstStyle/>
          <a:p>
            <a:pPr lvl="0" algn="ctr"/>
            <a:r>
              <a:rPr b="1" i="0">
                <a:ln cap="flat" cmpd="sng" w="19050">
                  <a:solidFill>
                    <a:srgbClr val="FEFEFE"/>
                  </a:solidFill>
                  <a:prstDash val="solid"/>
                  <a:round/>
                  <a:headEnd len="sm" w="sm" type="none"/>
                  <a:tailEnd len="sm" w="sm" type="none"/>
                </a:ln>
                <a:solidFill>
                  <a:schemeClr val="accent3"/>
                </a:solidFill>
                <a:latin typeface="Cambria"/>
              </a:rPr>
              <a:t>ĐỊA LÍ 8</a:t>
            </a:r>
          </a:p>
        </p:txBody>
      </p:sp>
      <p:sp>
        <p:nvSpPr>
          <p:cNvPr id="102" name="Google Shape;102;p1"/>
          <p:cNvSpPr txBox="1"/>
          <p:nvPr/>
        </p:nvSpPr>
        <p:spPr>
          <a:xfrm>
            <a:off x="131928" y="3124200"/>
            <a:ext cx="5430672"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2060"/>
              </a:buClr>
              <a:buSzPts val="2500"/>
              <a:buFont typeface="Cambria"/>
              <a:buNone/>
            </a:pPr>
            <a:r>
              <a:t/>
            </a:r>
            <a:endParaRPr b="1" i="0" sz="2500" u="none" cap="none" strike="noStrike">
              <a:solidFill>
                <a:srgbClr val="002060"/>
              </a:solidFill>
              <a:latin typeface="Cambria"/>
              <a:ea typeface="Cambria"/>
              <a:cs typeface="Cambria"/>
              <a:sym typeface="Cambria"/>
            </a:endParaRPr>
          </a:p>
        </p:txBody>
      </p:sp>
      <p:pic>
        <p:nvPicPr>
          <p:cNvPr id="103" name="Google Shape;103;p1"/>
          <p:cNvPicPr preferRelativeResize="0"/>
          <p:nvPr/>
        </p:nvPicPr>
        <p:blipFill rotWithShape="1">
          <a:blip r:embed="rId7">
            <a:alphaModFix/>
          </a:blip>
          <a:srcRect b="0" l="0" r="0" t="0"/>
          <a:stretch/>
        </p:blipFill>
        <p:spPr>
          <a:xfrm>
            <a:off x="5065776" y="1209217"/>
            <a:ext cx="2393157" cy="2399406"/>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000"/>
                                        <p:tgtEl>
                                          <p:spTgt spid="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1000"/>
                                        <p:tgtEl>
                                          <p:spTgt spid="9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xit" presetID="2" presetSubtype="1">
                                  <p:stCondLst>
                                    <p:cond delay="0"/>
                                  </p:stCondLst>
                                  <p:childTnLst>
                                    <p:anim calcmode="lin" valueType="num">
                                      <p:cBhvr additive="base">
                                        <p:cTn dur="500"/>
                                        <p:tgtEl>
                                          <p:spTgt spid="95"/>
                                        </p:tgtEl>
                                        <p:attrNameLst>
                                          <p:attrName>ppt_y</p:attrName>
                                        </p:attrNameLst>
                                      </p:cBhvr>
                                      <p:tavLst>
                                        <p:tav fmla="" tm="0">
                                          <p:val>
                                            <p:strVal val="#ppt_y"/>
                                          </p:val>
                                        </p:tav>
                                        <p:tav fmla="" tm="100000">
                                          <p:val>
                                            <p:strVal val="#ppt_y-1"/>
                                          </p:val>
                                        </p:tav>
                                      </p:tavLst>
                                    </p:anim>
                                    <p:set>
                                      <p:cBhvr>
                                        <p:cTn dur="1" fill="hold">
                                          <p:stCondLst>
                                            <p:cond delay="500"/>
                                          </p:stCondLst>
                                        </p:cTn>
                                        <p:tgtEl>
                                          <p:spTgt spid="95"/>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3"/>
                                        </p:tgtEl>
                                        <p:attrNameLst>
                                          <p:attrName>ppt_y</p:attrName>
                                        </p:attrNameLst>
                                      </p:cBhvr>
                                      <p:tavLst>
                                        <p:tav fmla="" tm="0">
                                          <p:val>
                                            <p:strVal val="#ppt_y"/>
                                          </p:val>
                                        </p:tav>
                                        <p:tav fmla="" tm="100000">
                                          <p:val>
                                            <p:strVal val="#ppt_y-1"/>
                                          </p:val>
                                        </p:tav>
                                      </p:tavLst>
                                    </p:anim>
                                    <p:set>
                                      <p:cBhvr>
                                        <p:cTn dur="1" fill="hold">
                                          <p:stCondLst>
                                            <p:cond delay="500"/>
                                          </p:stCondLst>
                                        </p:cTn>
                                        <p:tgtEl>
                                          <p:spTgt spid="93"/>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4"/>
                                        </p:tgtEl>
                                        <p:attrNameLst>
                                          <p:attrName>ppt_y</p:attrName>
                                        </p:attrNameLst>
                                      </p:cBhvr>
                                      <p:tavLst>
                                        <p:tav fmla="" tm="0">
                                          <p:val>
                                            <p:strVal val="#ppt_y"/>
                                          </p:val>
                                        </p:tav>
                                        <p:tav fmla="" tm="100000">
                                          <p:val>
                                            <p:strVal val="#ppt_y-1"/>
                                          </p:val>
                                        </p:tav>
                                      </p:tavLst>
                                    </p:anim>
                                    <p:set>
                                      <p:cBhvr>
                                        <p:cTn dur="1" fill="hold">
                                          <p:stCondLst>
                                            <p:cond delay="500"/>
                                          </p:stCondLst>
                                        </p:cTn>
                                        <p:tgtEl>
                                          <p:spTgt spid="9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6"/>
                                        </p:tgtEl>
                                        <p:attrNameLst>
                                          <p:attrName>ppt_y</p:attrName>
                                        </p:attrNameLst>
                                      </p:cBhvr>
                                      <p:tavLst>
                                        <p:tav fmla="" tm="0">
                                          <p:val>
                                            <p:strVal val="#ppt_y"/>
                                          </p:val>
                                        </p:tav>
                                        <p:tav fmla="" tm="100000">
                                          <p:val>
                                            <p:strVal val="#ppt_y-1"/>
                                          </p:val>
                                        </p:tav>
                                      </p:tavLst>
                                    </p:anim>
                                    <p:set>
                                      <p:cBhvr>
                                        <p:cTn dur="1" fill="hold">
                                          <p:stCondLst>
                                            <p:cond delay="500"/>
                                          </p:stCondLst>
                                        </p:cTn>
                                        <p:tgtEl>
                                          <p:spTgt spid="96"/>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7"/>
                                        </p:tgtEl>
                                        <p:attrNameLst>
                                          <p:attrName>ppt_y</p:attrName>
                                        </p:attrNameLst>
                                      </p:cBhvr>
                                      <p:tavLst>
                                        <p:tav fmla="" tm="0">
                                          <p:val>
                                            <p:strVal val="#ppt_y"/>
                                          </p:val>
                                        </p:tav>
                                        <p:tav fmla="" tm="100000">
                                          <p:val>
                                            <p:strVal val="#ppt_y-1"/>
                                          </p:val>
                                        </p:tav>
                                      </p:tavLst>
                                    </p:anim>
                                    <p:set>
                                      <p:cBhvr>
                                        <p:cTn dur="1" fill="hold">
                                          <p:stCondLst>
                                            <p:cond delay="500"/>
                                          </p:stCondLst>
                                        </p:cTn>
                                        <p:tgtEl>
                                          <p:spTgt spid="97"/>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8"/>
                                        </p:tgtEl>
                                        <p:attrNameLst>
                                          <p:attrName>ppt_y</p:attrName>
                                        </p:attrNameLst>
                                      </p:cBhvr>
                                      <p:tavLst>
                                        <p:tav fmla="" tm="0">
                                          <p:val>
                                            <p:strVal val="#ppt_y"/>
                                          </p:val>
                                        </p:tav>
                                        <p:tav fmla="" tm="100000">
                                          <p:val>
                                            <p:strVal val="#ppt_y-1"/>
                                          </p:val>
                                        </p:tav>
                                      </p:tavLst>
                                    </p:anim>
                                    <p:set>
                                      <p:cBhvr>
                                        <p:cTn dur="1" fill="hold">
                                          <p:stCondLst>
                                            <p:cond delay="500"/>
                                          </p:stCondLst>
                                        </p:cTn>
                                        <p:tgtEl>
                                          <p:spTgt spid="9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0"/>
                                        </p:tgtEl>
                                        <p:attrNameLst>
                                          <p:attrName>ppt_y</p:attrName>
                                        </p:attrNameLst>
                                      </p:cBhvr>
                                      <p:tavLst>
                                        <p:tav fmla="" tm="0">
                                          <p:val>
                                            <p:strVal val="#ppt_y"/>
                                          </p:val>
                                        </p:tav>
                                        <p:tav fmla="" tm="100000">
                                          <p:val>
                                            <p:strVal val="#ppt_y-1"/>
                                          </p:val>
                                        </p:tav>
                                      </p:tavLst>
                                    </p:anim>
                                    <p:set>
                                      <p:cBhvr>
                                        <p:cTn dur="1" fill="hold">
                                          <p:stCondLst>
                                            <p:cond delay="500"/>
                                          </p:stCondLst>
                                        </p:cTn>
                                        <p:tgtEl>
                                          <p:spTgt spid="100"/>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9"/>
                                        </p:tgtEl>
                                        <p:attrNameLst>
                                          <p:attrName>ppt_y</p:attrName>
                                        </p:attrNameLst>
                                      </p:cBhvr>
                                      <p:tavLst>
                                        <p:tav fmla="" tm="0">
                                          <p:val>
                                            <p:strVal val="#ppt_y"/>
                                          </p:val>
                                        </p:tav>
                                        <p:tav fmla="" tm="100000">
                                          <p:val>
                                            <p:strVal val="#ppt_y-1"/>
                                          </p:val>
                                        </p:tav>
                                      </p:tavLst>
                                    </p:anim>
                                    <p:set>
                                      <p:cBhvr>
                                        <p:cTn dur="1" fill="hold">
                                          <p:stCondLst>
                                            <p:cond delay="500"/>
                                          </p:stCondLst>
                                        </p:cTn>
                                        <p:tgtEl>
                                          <p:spTgt spid="9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91"/>
                                        </p:tgtEl>
                                        <p:attrNameLst>
                                          <p:attrName>ppt_y</p:attrName>
                                        </p:attrNameLst>
                                      </p:cBhvr>
                                      <p:tavLst>
                                        <p:tav fmla="" tm="0">
                                          <p:val>
                                            <p:strVal val="#ppt_y"/>
                                          </p:val>
                                        </p:tav>
                                        <p:tav fmla="" tm="100000">
                                          <p:val>
                                            <p:strVal val="#ppt_y+1"/>
                                          </p:val>
                                        </p:tav>
                                      </p:tavLst>
                                    </p:anim>
                                    <p:set>
                                      <p:cBhvr>
                                        <p:cTn dur="1" fill="hold">
                                          <p:stCondLst>
                                            <p:cond delay="500"/>
                                          </p:stCondLst>
                                        </p:cTn>
                                        <p:tgtEl>
                                          <p:spTgt spid="91"/>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01"/>
                                        </p:tgtEl>
                                        <p:attrNameLst>
                                          <p:attrName>ppt_y</p:attrName>
                                        </p:attrNameLst>
                                      </p:cBhvr>
                                      <p:tavLst>
                                        <p:tav fmla="" tm="0">
                                          <p:val>
                                            <p:strVal val="#ppt_y"/>
                                          </p:val>
                                        </p:tav>
                                        <p:tav fmla="" tm="100000">
                                          <p:val>
                                            <p:strVal val="#ppt_y+1"/>
                                          </p:val>
                                        </p:tav>
                                      </p:tavLst>
                                    </p:anim>
                                    <p:set>
                                      <p:cBhvr>
                                        <p:cTn dur="1" fill="hold">
                                          <p:stCondLst>
                                            <p:cond delay="500"/>
                                          </p:stCondLst>
                                        </p:cTn>
                                        <p:tgtEl>
                                          <p:spTgt spid="101"/>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2"/>
                                        </p:tgtEl>
                                        <p:attrNameLst>
                                          <p:attrName>ppt_y</p:attrName>
                                        </p:attrNameLst>
                                      </p:cBhvr>
                                      <p:tavLst>
                                        <p:tav fmla="" tm="0">
                                          <p:val>
                                            <p:strVal val="#ppt_y"/>
                                          </p:val>
                                        </p:tav>
                                        <p:tav fmla="" tm="100000">
                                          <p:val>
                                            <p:strVal val="#ppt_y-1"/>
                                          </p:val>
                                        </p:tav>
                                      </p:tavLst>
                                    </p:anim>
                                    <p:set>
                                      <p:cBhvr>
                                        <p:cTn dur="1" fill="hold">
                                          <p:stCondLst>
                                            <p:cond delay="500"/>
                                          </p:stCondLst>
                                        </p:cTn>
                                        <p:tgtEl>
                                          <p:spTgt spid="1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17" name="Google Shape;317;p10"/>
          <p:cNvPicPr preferRelativeResize="0"/>
          <p:nvPr/>
        </p:nvPicPr>
        <p:blipFill rotWithShape="1">
          <a:blip r:embed="rId3">
            <a:alphaModFix/>
          </a:blip>
          <a:srcRect b="7677" l="0" r="0" t="10909"/>
          <a:stretch/>
        </p:blipFill>
        <p:spPr>
          <a:xfrm>
            <a:off x="76200" y="1143000"/>
            <a:ext cx="8827479" cy="5532380"/>
          </a:xfrm>
          <a:prstGeom prst="roundRect">
            <a:avLst>
              <a:gd fmla="val 2792" name="adj"/>
            </a:avLst>
          </a:prstGeom>
          <a:blipFill rotWithShape="1">
            <a:blip r:embed="rId4">
              <a:alphaModFix/>
            </a:blip>
            <a:stretch>
              <a:fillRect b="0" l="0" r="0" t="0"/>
            </a:stretch>
          </a:blipFill>
          <a:ln>
            <a:noFill/>
          </a:ln>
        </p:spPr>
      </p:pic>
      <p:sp>
        <p:nvSpPr>
          <p:cNvPr id="318" name="Google Shape;318;p1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19" name="Google Shape;319;p1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20" name="Google Shape;320;p1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21" name="Google Shape;321;p1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322" name="Google Shape;322;p1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23" name="Google Shape;323;p1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24" name="Google Shape;324;p1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25" name="Google Shape;325;p10"/>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326" name="Google Shape;326;p1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7" name="Google Shape;327;p1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28" name="Google Shape;328;p1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29" name="Google Shape;329;p10"/>
          <p:cNvSpPr/>
          <p:nvPr/>
        </p:nvSpPr>
        <p:spPr>
          <a:xfrm>
            <a:off x="1523999" y="1325940"/>
            <a:ext cx="3657601" cy="1569660"/>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Quan sát hình ảnh và kiến thức đã học, giải thích vì sao sinh vật nước ta lại đa dạng và phong phú?</a:t>
            </a:r>
            <a:endParaRPr/>
          </a:p>
        </p:txBody>
      </p:sp>
      <p:pic>
        <p:nvPicPr>
          <p:cNvPr id="330" name="Google Shape;330;p10"/>
          <p:cNvPicPr preferRelativeResize="0"/>
          <p:nvPr/>
        </p:nvPicPr>
        <p:blipFill rotWithShape="1">
          <a:blip r:embed="rId6">
            <a:alphaModFix/>
          </a:blip>
          <a:srcRect b="0" l="0" r="0" t="0"/>
          <a:stretch/>
        </p:blipFill>
        <p:spPr>
          <a:xfrm>
            <a:off x="275334" y="1516120"/>
            <a:ext cx="1167904" cy="1227080"/>
          </a:xfrm>
          <a:prstGeom prst="rect">
            <a:avLst/>
          </a:prstGeom>
          <a:noFill/>
          <a:ln>
            <a:noFill/>
          </a:ln>
          <a:effectLst>
            <a:reflection blurRad="0" dir="5400000" dist="5000" endA="0" endPos="30000" kx="0" rotWithShape="0" algn="bl" stA="30000" stPos="0" sy="-100000" ky="0"/>
          </a:effectLst>
        </p:spPr>
      </p:pic>
      <p:grpSp>
        <p:nvGrpSpPr>
          <p:cNvPr id="331" name="Google Shape;331;p10"/>
          <p:cNvGrpSpPr/>
          <p:nvPr/>
        </p:nvGrpSpPr>
        <p:grpSpPr>
          <a:xfrm>
            <a:off x="191254" y="3878882"/>
            <a:ext cx="1391102" cy="1378918"/>
            <a:chOff x="328593" y="3185409"/>
            <a:chExt cx="1311567" cy="1538991"/>
          </a:xfrm>
        </p:grpSpPr>
        <p:pic>
          <p:nvPicPr>
            <p:cNvPr id="332" name="Google Shape;332;p10"/>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33" name="Google Shape;333;p10"/>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334" name="Google Shape;334;p10"/>
          <p:cNvSpPr/>
          <p:nvPr/>
        </p:nvSpPr>
        <p:spPr>
          <a:xfrm>
            <a:off x="1523998" y="3417600"/>
            <a:ext cx="3657601" cy="2754600"/>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Vị trí địa lí nằm trên đường di cư, di lưu của nhiều loài động vật.</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Môi trường sống thuận lợi: ánh sáng dồi dào, nhiệt độ cao, đủ nước, tầng đất sâu dày, vụn bỡ,…</a:t>
            </a:r>
            <a:endParaRPr/>
          </a:p>
        </p:txBody>
      </p:sp>
      <p:pic>
        <p:nvPicPr>
          <p:cNvPr id="335" name="Google Shape;335;p10"/>
          <p:cNvPicPr preferRelativeResize="0"/>
          <p:nvPr/>
        </p:nvPicPr>
        <p:blipFill rotWithShape="1">
          <a:blip r:embed="rId9">
            <a:alphaModFix/>
          </a:blip>
          <a:srcRect b="0" l="0" r="0" t="0"/>
          <a:stretch/>
        </p:blipFill>
        <p:spPr>
          <a:xfrm>
            <a:off x="5304147" y="4056476"/>
            <a:ext cx="3451925" cy="2203592"/>
          </a:xfrm>
          <a:prstGeom prst="rect">
            <a:avLst/>
          </a:prstGeom>
          <a:noFill/>
          <a:ln cap="flat" cmpd="sng" w="9525">
            <a:solidFill>
              <a:srgbClr val="FF0000"/>
            </a:solidFill>
            <a:prstDash val="solid"/>
            <a:miter lim="800000"/>
            <a:headEnd len="sm" w="sm" type="none"/>
            <a:tailEnd len="sm" w="sm" type="none"/>
          </a:ln>
        </p:spPr>
      </p:pic>
      <p:pic>
        <p:nvPicPr>
          <p:cNvPr id="336" name="Google Shape;336;p10"/>
          <p:cNvPicPr preferRelativeResize="0"/>
          <p:nvPr/>
        </p:nvPicPr>
        <p:blipFill rotWithShape="1">
          <a:blip r:embed="rId10">
            <a:alphaModFix/>
          </a:blip>
          <a:srcRect b="0" l="0" r="0" t="0"/>
          <a:stretch/>
        </p:blipFill>
        <p:spPr>
          <a:xfrm>
            <a:off x="5311075" y="1325940"/>
            <a:ext cx="3451925" cy="2179260"/>
          </a:xfrm>
          <a:prstGeom prst="rect">
            <a:avLst/>
          </a:prstGeom>
          <a:noFill/>
          <a:ln cap="flat" cmpd="sng" w="9525">
            <a:solidFill>
              <a:srgbClr val="FF0000"/>
            </a:solidFill>
            <a:prstDash val="solid"/>
            <a:miter lim="800000"/>
            <a:headEnd len="sm" w="sm" type="none"/>
            <a:tailEnd len="sm" w="sm" type="none"/>
          </a:ln>
        </p:spPr>
      </p:pic>
      <p:sp>
        <p:nvSpPr>
          <p:cNvPr id="337" name="Google Shape;337;p10"/>
          <p:cNvSpPr txBox="1"/>
          <p:nvPr/>
        </p:nvSpPr>
        <p:spPr>
          <a:xfrm>
            <a:off x="5943600" y="3505200"/>
            <a:ext cx="2286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Ánh sáng dồi dào</a:t>
            </a:r>
            <a:endParaRPr sz="1800">
              <a:solidFill>
                <a:schemeClr val="dk1"/>
              </a:solidFill>
              <a:latin typeface="Cambria"/>
              <a:ea typeface="Cambria"/>
              <a:cs typeface="Cambria"/>
              <a:sym typeface="Cambria"/>
            </a:endParaRPr>
          </a:p>
        </p:txBody>
      </p:sp>
      <p:sp>
        <p:nvSpPr>
          <p:cNvPr id="338" name="Google Shape;338;p10"/>
          <p:cNvSpPr txBox="1"/>
          <p:nvPr/>
        </p:nvSpPr>
        <p:spPr>
          <a:xfrm>
            <a:off x="6324600" y="6260068"/>
            <a:ext cx="228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Sông Mê Công</a:t>
            </a:r>
            <a:endParaRPr sz="1800">
              <a:solidFill>
                <a:schemeClr val="dk1"/>
              </a:solidFill>
              <a:latin typeface="Cambria"/>
              <a:ea typeface="Cambria"/>
              <a:cs typeface="Cambria"/>
              <a:sym typeface="Cambria"/>
            </a:endParaRPr>
          </a:p>
        </p:txBody>
      </p:sp>
      <p:sp>
        <p:nvSpPr>
          <p:cNvPr id="339" name="Google Shape;339;p1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ĐA DẠNG SINH VẬT Ở VIỆT NAM</a:t>
            </a:r>
            <a:endParaRPr b="1" sz="2400">
              <a:solidFill>
                <a:srgbClr val="0D30D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500"/>
                                        <p:tgtEl>
                                          <p:spTgt spid="3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1" st="1"/>
                                            </p:txEl>
                                          </p:spTgt>
                                        </p:tgtEl>
                                        <p:attrNameLst>
                                          <p:attrName>style.visibility</p:attrName>
                                        </p:attrNameLst>
                                      </p:cBhvr>
                                      <p:to>
                                        <p:strVal val="visible"/>
                                      </p:to>
                                    </p:set>
                                    <p:animEffect filter="fade" transition="in">
                                      <p:cBhvr>
                                        <p:cTn dur="500"/>
                                        <p:tgtEl>
                                          <p:spTgt spid="33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45" name="Google Shape;345;p1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46" name="Google Shape;346;p1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47" name="Google Shape;347;p1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48" name="Google Shape;348;p1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9" name="Google Shape;349;p1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350" name="Google Shape;350;p1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51" name="Google Shape;351;p1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52" name="Google Shape;352;p1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53" name="Google Shape;353;p1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354" name="Google Shape;354;p1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55" name="Google Shape;355;p1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56" name="Google Shape;356;p1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357" name="Google Shape;357;p11"/>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358" name="Google Shape;358;p11"/>
          <p:cNvSpPr/>
          <p:nvPr/>
        </p:nvSpPr>
        <p:spPr>
          <a:xfrm>
            <a:off x="446490" y="1905000"/>
            <a:ext cx="6792509" cy="3429001"/>
          </a:xfrm>
          <a:prstGeom prst="wedgeRoundRectCallout">
            <a:avLst>
              <a:gd fmla="val 47932" name="adj1"/>
              <a:gd fmla="val 66563"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359" name="Google Shape;359;p11"/>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360" name="Google Shape;360;p11"/>
          <p:cNvSpPr/>
          <p:nvPr/>
        </p:nvSpPr>
        <p:spPr>
          <a:xfrm>
            <a:off x="609600" y="2133600"/>
            <a:ext cx="6553198" cy="295465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200">
                <a:solidFill>
                  <a:schemeClr val="dk1"/>
                </a:solidFill>
                <a:latin typeface="Cambria"/>
                <a:ea typeface="Cambria"/>
                <a:cs typeface="Cambria"/>
                <a:sym typeface="Cambria"/>
              </a:rPr>
              <a:t>* Đa dạng về thành phần loài: </a:t>
            </a:r>
            <a:r>
              <a:rPr lang="en-US" sz="2200">
                <a:solidFill>
                  <a:schemeClr val="dk1"/>
                </a:solidFill>
                <a:latin typeface="Cambria"/>
                <a:ea typeface="Cambria"/>
                <a:cs typeface="Cambria"/>
                <a:sym typeface="Cambria"/>
              </a:rPr>
              <a:t>có hơn 50.000 loài sinh vật, trong đó có nhiều loài quý hiếm như Trầm hương, trắc, sâm Ngọc Linh, sao la, voi, bò tót, trĩ….</a:t>
            </a:r>
            <a:endParaRPr sz="2200">
              <a:solidFill>
                <a:schemeClr val="dk1"/>
              </a:solidFill>
              <a:latin typeface="Cambria"/>
              <a:ea typeface="Cambria"/>
              <a:cs typeface="Cambria"/>
              <a:sym typeface="Cambria"/>
            </a:endParaRPr>
          </a:p>
          <a:p>
            <a:pPr indent="0" lvl="0" marL="0" marR="0" rtl="0" algn="just">
              <a:spcBef>
                <a:spcPts val="600"/>
              </a:spcBef>
              <a:spcAft>
                <a:spcPts val="0"/>
              </a:spcAft>
              <a:buNone/>
            </a:pPr>
            <a:r>
              <a:rPr b="1" lang="en-US" sz="2200">
                <a:solidFill>
                  <a:schemeClr val="dk1"/>
                </a:solidFill>
                <a:latin typeface="Cambria"/>
                <a:ea typeface="Cambria"/>
                <a:cs typeface="Cambria"/>
                <a:sym typeface="Cambria"/>
              </a:rPr>
              <a:t>* Đa dạng về nguồn gen di truyền</a:t>
            </a:r>
            <a:r>
              <a:rPr lang="en-US" sz="2200">
                <a:solidFill>
                  <a:schemeClr val="dk1"/>
                </a:solidFill>
                <a:latin typeface="Cambria"/>
                <a:ea typeface="Cambria"/>
                <a:cs typeface="Cambria"/>
                <a:sym typeface="Cambria"/>
              </a:rPr>
              <a:t>: trong mỗi loài lại có số lượng cá thể rất lớn, tạo nên sự đa dạng của nguồn gen di truyền.</a:t>
            </a:r>
            <a:endParaRPr/>
          </a:p>
          <a:p>
            <a:pPr indent="0" lvl="0" marL="0" marR="0" rtl="0" algn="just">
              <a:spcBef>
                <a:spcPts val="600"/>
              </a:spcBef>
              <a:spcAft>
                <a:spcPts val="0"/>
              </a:spcAft>
              <a:buNone/>
            </a:pPr>
            <a:r>
              <a:rPr b="1" lang="en-US" sz="2200">
                <a:solidFill>
                  <a:schemeClr val="dk1"/>
                </a:solidFill>
                <a:latin typeface="Cambria"/>
                <a:ea typeface="Cambria"/>
                <a:cs typeface="Cambria"/>
                <a:sym typeface="Cambria"/>
              </a:rPr>
              <a:t>* Đa dạng về hệ sinh thái: h</a:t>
            </a:r>
            <a:r>
              <a:rPr lang="en-US" sz="2200">
                <a:solidFill>
                  <a:schemeClr val="dk1"/>
                </a:solidFill>
                <a:latin typeface="Cambria"/>
                <a:ea typeface="Cambria"/>
                <a:cs typeface="Cambria"/>
                <a:sym typeface="Cambria"/>
              </a:rPr>
              <a:t>ệ sinh thái tự nhiên trên cạn, dưới nước và các hệ sinh thái nông nghiệp.</a:t>
            </a:r>
            <a:endParaRPr sz="2200">
              <a:solidFill>
                <a:schemeClr val="dk1"/>
              </a:solidFill>
              <a:latin typeface="Cambria"/>
              <a:ea typeface="Cambria"/>
              <a:cs typeface="Cambria"/>
              <a:sym typeface="Cambria"/>
            </a:endParaRPr>
          </a:p>
        </p:txBody>
      </p:sp>
      <p:sp>
        <p:nvSpPr>
          <p:cNvPr id="361" name="Google Shape;361;p1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ĐA DẠNG SINH VẬT Ở VIỆT NAM</a:t>
            </a:r>
            <a:endParaRPr b="1" sz="2400">
              <a:solidFill>
                <a:srgbClr val="0D30D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xEl>
                                              <p:pRg end="0" st="0"/>
                                            </p:txEl>
                                          </p:spTgt>
                                        </p:tgtEl>
                                        <p:attrNameLst>
                                          <p:attrName>style.visibility</p:attrName>
                                        </p:attrNameLst>
                                      </p:cBhvr>
                                      <p:to>
                                        <p:strVal val="visible"/>
                                      </p:to>
                                    </p:set>
                                    <p:animEffect filter="fade" transition="in">
                                      <p:cBhvr>
                                        <p:cTn dur="500"/>
                                        <p:tgtEl>
                                          <p:spTgt spid="3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xEl>
                                              <p:pRg end="1" st="1"/>
                                            </p:txEl>
                                          </p:spTgt>
                                        </p:tgtEl>
                                        <p:attrNameLst>
                                          <p:attrName>style.visibility</p:attrName>
                                        </p:attrNameLst>
                                      </p:cBhvr>
                                      <p:to>
                                        <p:strVal val="visible"/>
                                      </p:to>
                                    </p:set>
                                    <p:animEffect filter="fade" transition="in">
                                      <p:cBhvr>
                                        <p:cTn dur="500"/>
                                        <p:tgtEl>
                                          <p:spTgt spid="3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xEl>
                                              <p:pRg end="2" st="2"/>
                                            </p:txEl>
                                          </p:spTgt>
                                        </p:tgtEl>
                                        <p:attrNameLst>
                                          <p:attrName>style.visibility</p:attrName>
                                        </p:attrNameLst>
                                      </p:cBhvr>
                                      <p:to>
                                        <p:strVal val="visible"/>
                                      </p:to>
                                    </p:set>
                                    <p:animEffect filter="fade" transition="in">
                                      <p:cBhvr>
                                        <p:cTn dur="500"/>
                                        <p:tgtEl>
                                          <p:spTgt spid="3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7" name="Google Shape;367;p1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68" name="Google Shape;368;p1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9" name="Google Shape;369;p1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70" name="Google Shape;370;p1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1" name="Google Shape;371;p1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372" name="Google Shape;372;p1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73" name="Google Shape;373;p1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74" name="Google Shape;374;p1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5" name="Google Shape;375;p12"/>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376" name="Google Shape;376;p1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77" name="Google Shape;377;p1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8" name="Google Shape;378;p1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9" name="Google Shape;379;p12"/>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BẢO TỒN ĐA DẠNG SINH HỌC Ở VIỆT NAM</a:t>
            </a:r>
            <a:endParaRPr b="1" sz="2400">
              <a:solidFill>
                <a:srgbClr val="0D30DD"/>
              </a:solidFill>
              <a:latin typeface="Cambria"/>
              <a:ea typeface="Cambria"/>
              <a:cs typeface="Cambria"/>
              <a:sym typeface="Cambria"/>
            </a:endParaRPr>
          </a:p>
        </p:txBody>
      </p:sp>
      <p:sp>
        <p:nvSpPr>
          <p:cNvPr id="380" name="Google Shape;380;p12"/>
          <p:cNvSpPr/>
          <p:nvPr/>
        </p:nvSpPr>
        <p:spPr>
          <a:xfrm>
            <a:off x="268865" y="1274088"/>
            <a:ext cx="3998335" cy="5355312"/>
          </a:xfrm>
          <a:prstGeom prst="rect">
            <a:avLst/>
          </a:prstGeom>
          <a:solidFill>
            <a:srgbClr val="BCFCD4"/>
          </a:solid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B050"/>
                </a:solidFill>
                <a:latin typeface="Cambria"/>
                <a:ea typeface="Cambria"/>
                <a:cs typeface="Cambria"/>
                <a:sym typeface="Cambria"/>
              </a:rPr>
              <a:t>HOẠT ĐỘNG NHÓM</a:t>
            </a:r>
            <a:endParaRPr/>
          </a:p>
          <a:p>
            <a:pPr indent="0" lvl="0" marL="0" marR="0" rtl="0" algn="ctr">
              <a:spcBef>
                <a:spcPts val="0"/>
              </a:spcBef>
              <a:spcAft>
                <a:spcPts val="0"/>
              </a:spcAft>
              <a:buNone/>
            </a:pPr>
            <a:r>
              <a:rPr b="1" lang="en-US" sz="1800">
                <a:solidFill>
                  <a:srgbClr val="00B050"/>
                </a:solidFill>
                <a:latin typeface="Cambria"/>
                <a:ea typeface="Cambria"/>
                <a:cs typeface="Cambria"/>
                <a:sym typeface="Cambria"/>
              </a:rPr>
              <a:t>Thời gian: 10 phút</a:t>
            </a:r>
            <a:endParaRPr b="1" sz="1800">
              <a:solidFill>
                <a:srgbClr val="00B050"/>
              </a:solidFill>
              <a:latin typeface="Cambria"/>
              <a:ea typeface="Cambria"/>
              <a:cs typeface="Cambria"/>
              <a:sym typeface="Cambria"/>
            </a:endParaRPr>
          </a:p>
          <a:p>
            <a:pPr indent="0" lvl="0" marL="0" marR="0" rtl="0" algn="ctr">
              <a:spcBef>
                <a:spcPts val="0"/>
              </a:spcBef>
              <a:spcAft>
                <a:spcPts val="0"/>
              </a:spcAft>
              <a:buNone/>
            </a:pPr>
            <a:r>
              <a:rPr b="1" lang="en-US" sz="1800">
                <a:solidFill>
                  <a:srgbClr val="FF0000"/>
                </a:solidFill>
                <a:latin typeface="Cambria"/>
                <a:ea typeface="Cambria"/>
                <a:cs typeface="Cambria"/>
                <a:sym typeface="Cambria"/>
              </a:rPr>
              <a:t>NHIỆM VỤ</a:t>
            </a:r>
            <a:endParaRPr/>
          </a:p>
          <a:p>
            <a:pPr indent="0" lvl="0" marL="0" marR="0" rtl="0" algn="just">
              <a:spcBef>
                <a:spcPts val="0"/>
              </a:spcBef>
              <a:spcAft>
                <a:spcPts val="0"/>
              </a:spcAft>
              <a:buNone/>
            </a:pPr>
            <a:r>
              <a:rPr b="1" lang="en-US" sz="1800">
                <a:solidFill>
                  <a:srgbClr val="00B050"/>
                </a:solidFill>
                <a:latin typeface="Cambria"/>
                <a:ea typeface="Cambria"/>
                <a:cs typeface="Cambria"/>
                <a:sym typeface="Cambria"/>
              </a:rPr>
              <a:t>* NHÓM 1, 2, 3 VÀ 4: </a:t>
            </a:r>
            <a:r>
              <a:rPr i="1" lang="en-US" sz="1800">
                <a:solidFill>
                  <a:srgbClr val="FF0000"/>
                </a:solidFill>
                <a:latin typeface="Cambria"/>
                <a:ea typeface="Cambria"/>
                <a:cs typeface="Cambria"/>
                <a:sym typeface="Cambria"/>
              </a:rPr>
              <a:t>Quan sát video clip và kênh chữ SGK, hãy:</a:t>
            </a:r>
            <a:endParaRPr/>
          </a:p>
          <a:p>
            <a:pPr indent="0" lvl="0" marL="0" marR="0" rtl="0" algn="just">
              <a:spcBef>
                <a:spcPts val="0"/>
              </a:spcBef>
              <a:spcAft>
                <a:spcPts val="0"/>
              </a:spcAft>
              <a:buNone/>
            </a:pPr>
            <a:r>
              <a:rPr i="1" lang="en-US" sz="1800">
                <a:solidFill>
                  <a:srgbClr val="FF0000"/>
                </a:solidFill>
                <a:latin typeface="Times New Roman"/>
                <a:ea typeface="Times New Roman"/>
                <a:cs typeface="Times New Roman"/>
                <a:sym typeface="Times New Roman"/>
              </a:rPr>
              <a:t>- Chứng minh đa dạng sinh học ở nước ta đang bị suy giảm.</a:t>
            </a:r>
            <a:endParaRPr i="1" sz="1800">
              <a:solidFill>
                <a:srgbClr val="FF0000"/>
              </a:solidFill>
              <a:latin typeface="Times New Roman"/>
              <a:ea typeface="Times New Roman"/>
              <a:cs typeface="Times New Roman"/>
              <a:sym typeface="Times New Roman"/>
            </a:endParaRPr>
          </a:p>
          <a:p>
            <a:pPr indent="0" lvl="0" marL="0" marR="0" rtl="0" algn="just">
              <a:spcBef>
                <a:spcPts val="0"/>
              </a:spcBef>
              <a:spcAft>
                <a:spcPts val="0"/>
              </a:spcAft>
              <a:buNone/>
            </a:pPr>
            <a:r>
              <a:rPr i="1" lang="en-US" sz="1800">
                <a:solidFill>
                  <a:srgbClr val="FF0000"/>
                </a:solidFill>
                <a:latin typeface="Cambria"/>
                <a:ea typeface="Cambria"/>
                <a:cs typeface="Cambria"/>
                <a:sym typeface="Cambria"/>
              </a:rPr>
              <a:t>- Cho biết số lượng lòai bị đe dọa ở nước ta theo báo cáo năm 2021?</a:t>
            </a:r>
            <a:endParaRPr i="1" sz="18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1800">
                <a:solidFill>
                  <a:srgbClr val="FF0000"/>
                </a:solidFill>
                <a:latin typeface="Cambria"/>
                <a:ea typeface="Cambria"/>
                <a:cs typeface="Cambria"/>
                <a:sym typeface="Cambria"/>
              </a:rPr>
              <a:t>- Cho biết nguyên nhân nào gây suy giảm đa dạng sinh học ở nước ta?</a:t>
            </a:r>
            <a:endParaRPr i="1" sz="1800">
              <a:solidFill>
                <a:srgbClr val="FF0000"/>
              </a:solidFill>
              <a:latin typeface="Cambria"/>
              <a:ea typeface="Cambria"/>
              <a:cs typeface="Cambria"/>
              <a:sym typeface="Cambria"/>
            </a:endParaRPr>
          </a:p>
          <a:p>
            <a:pPr indent="0" lvl="0" marL="0" marR="0" rtl="0" algn="just">
              <a:spcBef>
                <a:spcPts val="0"/>
              </a:spcBef>
              <a:spcAft>
                <a:spcPts val="0"/>
              </a:spcAft>
              <a:buNone/>
            </a:pPr>
            <a:r>
              <a:rPr b="1" lang="en-US" sz="1800">
                <a:solidFill>
                  <a:srgbClr val="00B050"/>
                </a:solidFill>
                <a:latin typeface="Cambria"/>
                <a:ea typeface="Cambria"/>
                <a:cs typeface="Cambria"/>
                <a:sym typeface="Cambria"/>
              </a:rPr>
              <a:t>* NHÓM 5, 6, 7 VÀ 8: </a:t>
            </a:r>
            <a:r>
              <a:rPr i="1" lang="en-US" sz="1800">
                <a:solidFill>
                  <a:srgbClr val="FF0000"/>
                </a:solidFill>
                <a:latin typeface="Cambria"/>
                <a:ea typeface="Cambria"/>
                <a:cs typeface="Cambria"/>
                <a:sym typeface="Cambria"/>
              </a:rPr>
              <a:t>Quan sát video clip  và kênh chữ SGK, cho biết:</a:t>
            </a:r>
            <a:endParaRPr/>
          </a:p>
          <a:p>
            <a:pPr indent="0" lvl="0" marL="0" marR="0" rtl="0" algn="just">
              <a:spcBef>
                <a:spcPts val="0"/>
              </a:spcBef>
              <a:spcAft>
                <a:spcPts val="0"/>
              </a:spcAft>
              <a:buNone/>
            </a:pPr>
            <a:r>
              <a:rPr i="1" lang="en-US" sz="1800">
                <a:solidFill>
                  <a:srgbClr val="FF0000"/>
                </a:solidFill>
                <a:latin typeface="Cambria"/>
                <a:ea typeface="Cambria"/>
                <a:cs typeface="Cambria"/>
                <a:sym typeface="Cambria"/>
              </a:rPr>
              <a:t>- Đa dạng sinh học gây ra những hậu quả gì?</a:t>
            </a:r>
            <a:endParaRPr/>
          </a:p>
          <a:p>
            <a:pPr indent="0" lvl="0" marL="0" marR="0" rtl="0" algn="just">
              <a:spcBef>
                <a:spcPts val="0"/>
              </a:spcBef>
              <a:spcAft>
                <a:spcPts val="0"/>
              </a:spcAft>
              <a:buNone/>
            </a:pPr>
            <a:r>
              <a:rPr i="1" lang="en-US" sz="1800">
                <a:solidFill>
                  <a:srgbClr val="FF0000"/>
                </a:solidFill>
                <a:latin typeface="Cambria"/>
                <a:ea typeface="Cambria"/>
                <a:cs typeface="Cambria"/>
                <a:sym typeface="Cambria"/>
              </a:rPr>
              <a:t>- Nêu ý nghĩa của việc bảo tồn đa dạng sinh học.</a:t>
            </a:r>
            <a:endParaRPr i="1" sz="18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1800">
                <a:solidFill>
                  <a:srgbClr val="FF0000"/>
                </a:solidFill>
                <a:latin typeface="Cambria"/>
                <a:ea typeface="Cambria"/>
                <a:cs typeface="Cambria"/>
                <a:sym typeface="Cambria"/>
              </a:rPr>
              <a:t>- Nêu một số biện pháp bảo vệ đa dạng sinh học ở nước ta.</a:t>
            </a:r>
            <a:endParaRPr i="1" sz="1800">
              <a:solidFill>
                <a:srgbClr val="FF0000"/>
              </a:solidFill>
              <a:latin typeface="Cambria"/>
              <a:ea typeface="Cambria"/>
              <a:cs typeface="Cambria"/>
              <a:sym typeface="Cambria"/>
            </a:endParaRPr>
          </a:p>
        </p:txBody>
      </p:sp>
      <p:pic>
        <p:nvPicPr>
          <p:cNvPr id="381" name="Google Shape;381;p12"/>
          <p:cNvPicPr preferRelativeResize="0"/>
          <p:nvPr/>
        </p:nvPicPr>
        <p:blipFill rotWithShape="1">
          <a:blip r:embed="rId6">
            <a:alphaModFix/>
          </a:blip>
          <a:srcRect b="0" l="0" r="0" t="0"/>
          <a:stretch/>
        </p:blipFill>
        <p:spPr>
          <a:xfrm>
            <a:off x="294639" y="1295400"/>
            <a:ext cx="914399" cy="685800"/>
          </a:xfrm>
          <a:prstGeom prst="rect">
            <a:avLst/>
          </a:prstGeom>
          <a:noFill/>
          <a:ln>
            <a:noFill/>
          </a:ln>
          <a:effectLst>
            <a:outerShdw blurRad="292100" rotWithShape="0" algn="tl" dir="2700000" dist="139700">
              <a:srgbClr val="333333">
                <a:alpha val="64705"/>
              </a:srgbClr>
            </a:outerShdw>
          </a:effectLst>
        </p:spPr>
      </p:pic>
      <p:pic>
        <p:nvPicPr>
          <p:cNvPr id="382" name="Google Shape;382;p12"/>
          <p:cNvPicPr preferRelativeResize="0"/>
          <p:nvPr/>
        </p:nvPicPr>
        <p:blipFill rotWithShape="1">
          <a:blip r:embed="rId7">
            <a:alphaModFix/>
          </a:blip>
          <a:srcRect b="0" l="0" r="0" t="0"/>
          <a:stretch/>
        </p:blipFill>
        <p:spPr>
          <a:xfrm>
            <a:off x="4419600" y="1274088"/>
            <a:ext cx="4419600" cy="5279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0" st="0"/>
                                            </p:txEl>
                                          </p:spTgt>
                                        </p:tgtEl>
                                        <p:attrNameLst>
                                          <p:attrName>style.visibility</p:attrName>
                                        </p:attrNameLst>
                                      </p:cBhvr>
                                      <p:to>
                                        <p:strVal val="visible"/>
                                      </p:to>
                                    </p:set>
                                    <p:animEffect filter="fade" transition="in">
                                      <p:cBhvr>
                                        <p:cTn dur="500"/>
                                        <p:tgtEl>
                                          <p:spTgt spid="3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1" st="1"/>
                                            </p:txEl>
                                          </p:spTgt>
                                        </p:tgtEl>
                                        <p:attrNameLst>
                                          <p:attrName>style.visibility</p:attrName>
                                        </p:attrNameLst>
                                      </p:cBhvr>
                                      <p:to>
                                        <p:strVal val="visible"/>
                                      </p:to>
                                    </p:set>
                                    <p:animEffect filter="fade" transition="in">
                                      <p:cBhvr>
                                        <p:cTn dur="500"/>
                                        <p:tgtEl>
                                          <p:spTgt spid="3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2" st="2"/>
                                            </p:txEl>
                                          </p:spTgt>
                                        </p:tgtEl>
                                        <p:attrNameLst>
                                          <p:attrName>style.visibility</p:attrName>
                                        </p:attrNameLst>
                                      </p:cBhvr>
                                      <p:to>
                                        <p:strVal val="visible"/>
                                      </p:to>
                                    </p:set>
                                    <p:animEffect filter="fade" transition="in">
                                      <p:cBhvr>
                                        <p:cTn dur="500"/>
                                        <p:tgtEl>
                                          <p:spTgt spid="3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3" st="3"/>
                                            </p:txEl>
                                          </p:spTgt>
                                        </p:tgtEl>
                                        <p:attrNameLst>
                                          <p:attrName>style.visibility</p:attrName>
                                        </p:attrNameLst>
                                      </p:cBhvr>
                                      <p:to>
                                        <p:strVal val="visible"/>
                                      </p:to>
                                    </p:set>
                                    <p:animEffect filter="fade" transition="in">
                                      <p:cBhvr>
                                        <p:cTn dur="500"/>
                                        <p:tgtEl>
                                          <p:spTgt spid="3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4" st="4"/>
                                            </p:txEl>
                                          </p:spTgt>
                                        </p:tgtEl>
                                        <p:attrNameLst>
                                          <p:attrName>style.visibility</p:attrName>
                                        </p:attrNameLst>
                                      </p:cBhvr>
                                      <p:to>
                                        <p:strVal val="visible"/>
                                      </p:to>
                                    </p:set>
                                    <p:animEffect filter="fade" transition="in">
                                      <p:cBhvr>
                                        <p:cTn dur="500"/>
                                        <p:tgtEl>
                                          <p:spTgt spid="38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5" st="5"/>
                                            </p:txEl>
                                          </p:spTgt>
                                        </p:tgtEl>
                                        <p:attrNameLst>
                                          <p:attrName>style.visibility</p:attrName>
                                        </p:attrNameLst>
                                      </p:cBhvr>
                                      <p:to>
                                        <p:strVal val="visible"/>
                                      </p:to>
                                    </p:set>
                                    <p:animEffect filter="fade" transition="in">
                                      <p:cBhvr>
                                        <p:cTn dur="500"/>
                                        <p:tgtEl>
                                          <p:spTgt spid="38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6" st="6"/>
                                            </p:txEl>
                                          </p:spTgt>
                                        </p:tgtEl>
                                        <p:attrNameLst>
                                          <p:attrName>style.visibility</p:attrName>
                                        </p:attrNameLst>
                                      </p:cBhvr>
                                      <p:to>
                                        <p:strVal val="visible"/>
                                      </p:to>
                                    </p:set>
                                    <p:animEffect filter="fade" transition="in">
                                      <p:cBhvr>
                                        <p:cTn dur="500"/>
                                        <p:tgtEl>
                                          <p:spTgt spid="38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7" st="7"/>
                                            </p:txEl>
                                          </p:spTgt>
                                        </p:tgtEl>
                                        <p:attrNameLst>
                                          <p:attrName>style.visibility</p:attrName>
                                        </p:attrNameLst>
                                      </p:cBhvr>
                                      <p:to>
                                        <p:strVal val="visible"/>
                                      </p:to>
                                    </p:set>
                                    <p:animEffect filter="fade" transition="in">
                                      <p:cBhvr>
                                        <p:cTn dur="500"/>
                                        <p:tgtEl>
                                          <p:spTgt spid="38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8" st="8"/>
                                            </p:txEl>
                                          </p:spTgt>
                                        </p:tgtEl>
                                        <p:attrNameLst>
                                          <p:attrName>style.visibility</p:attrName>
                                        </p:attrNameLst>
                                      </p:cBhvr>
                                      <p:to>
                                        <p:strVal val="visible"/>
                                      </p:to>
                                    </p:set>
                                    <p:animEffect filter="fade" transition="in">
                                      <p:cBhvr>
                                        <p:cTn dur="500"/>
                                        <p:tgtEl>
                                          <p:spTgt spid="38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9" st="9"/>
                                            </p:txEl>
                                          </p:spTgt>
                                        </p:tgtEl>
                                        <p:attrNameLst>
                                          <p:attrName>style.visibility</p:attrName>
                                        </p:attrNameLst>
                                      </p:cBhvr>
                                      <p:to>
                                        <p:strVal val="visible"/>
                                      </p:to>
                                    </p:set>
                                    <p:animEffect filter="fade" transition="in">
                                      <p:cBhvr>
                                        <p:cTn dur="500"/>
                                        <p:tgtEl>
                                          <p:spTgt spid="38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10" st="10"/>
                                            </p:txEl>
                                          </p:spTgt>
                                        </p:tgtEl>
                                        <p:attrNameLst>
                                          <p:attrName>style.visibility</p:attrName>
                                        </p:attrNameLst>
                                      </p:cBhvr>
                                      <p:to>
                                        <p:strVal val="visible"/>
                                      </p:to>
                                    </p:set>
                                    <p:animEffect filter="fade" transition="in">
                                      <p:cBhvr>
                                        <p:cTn dur="500"/>
                                        <p:tgtEl>
                                          <p:spTgt spid="38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88" name="Google Shape;388;p1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89" name="Google Shape;389;p1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90" name="Google Shape;390;p1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91" name="Google Shape;391;p1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2" name="Google Shape;392;p1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393" name="Google Shape;393;p1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94" name="Google Shape;394;p1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95" name="Google Shape;395;p1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6" name="Google Shape;396;p13"/>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397" name="Google Shape;397;p1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98" name="Google Shape;398;p1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9" name="Google Shape;399;p1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00" name="Google Shape;400;p13"/>
          <p:cNvSpPr txBox="1"/>
          <p:nvPr/>
        </p:nvSpPr>
        <p:spPr>
          <a:xfrm>
            <a:off x="954112" y="6248400"/>
            <a:ext cx="316068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Trồng và bảo vệ rừng</a:t>
            </a:r>
            <a:endParaRPr sz="1800">
              <a:solidFill>
                <a:schemeClr val="dk1"/>
              </a:solidFill>
              <a:latin typeface="Cambria"/>
              <a:ea typeface="Cambria"/>
              <a:cs typeface="Cambria"/>
              <a:sym typeface="Cambria"/>
            </a:endParaRPr>
          </a:p>
        </p:txBody>
      </p:sp>
      <p:sp>
        <p:nvSpPr>
          <p:cNvPr id="401" name="Google Shape;401;p13"/>
          <p:cNvSpPr txBox="1"/>
          <p:nvPr/>
        </p:nvSpPr>
        <p:spPr>
          <a:xfrm>
            <a:off x="5058570" y="6260068"/>
            <a:ext cx="31710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Bảo vệ các loài động vật</a:t>
            </a:r>
            <a:endParaRPr sz="1800">
              <a:solidFill>
                <a:schemeClr val="dk1"/>
              </a:solidFill>
              <a:latin typeface="Cambria"/>
              <a:ea typeface="Cambria"/>
              <a:cs typeface="Cambria"/>
              <a:sym typeface="Cambria"/>
            </a:endParaRPr>
          </a:p>
        </p:txBody>
      </p:sp>
      <p:sp>
        <p:nvSpPr>
          <p:cNvPr id="402" name="Google Shape;402;p13"/>
          <p:cNvSpPr txBox="1"/>
          <p:nvPr/>
        </p:nvSpPr>
        <p:spPr>
          <a:xfrm>
            <a:off x="381000" y="3595074"/>
            <a:ext cx="432867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Các loài động vật có nguy cơ tuyệt chủng</a:t>
            </a:r>
            <a:endParaRPr sz="1800">
              <a:solidFill>
                <a:schemeClr val="dk1"/>
              </a:solidFill>
              <a:latin typeface="Cambria"/>
              <a:ea typeface="Cambria"/>
              <a:cs typeface="Cambria"/>
              <a:sym typeface="Cambria"/>
            </a:endParaRPr>
          </a:p>
        </p:txBody>
      </p:sp>
      <p:sp>
        <p:nvSpPr>
          <p:cNvPr id="403" name="Google Shape;403;p13"/>
          <p:cNvSpPr txBox="1"/>
          <p:nvPr/>
        </p:nvSpPr>
        <p:spPr>
          <a:xfrm>
            <a:off x="5181600" y="3581400"/>
            <a:ext cx="2895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Chặt phá rừng bừa bãi</a:t>
            </a:r>
            <a:endParaRPr sz="1800">
              <a:solidFill>
                <a:schemeClr val="dk1"/>
              </a:solidFill>
              <a:latin typeface="Cambria"/>
              <a:ea typeface="Cambria"/>
              <a:cs typeface="Cambria"/>
              <a:sym typeface="Cambria"/>
            </a:endParaRPr>
          </a:p>
        </p:txBody>
      </p:sp>
      <p:pic>
        <p:nvPicPr>
          <p:cNvPr id="404" name="Google Shape;404;p13"/>
          <p:cNvPicPr preferRelativeResize="0"/>
          <p:nvPr/>
        </p:nvPicPr>
        <p:blipFill rotWithShape="1">
          <a:blip r:embed="rId6">
            <a:alphaModFix/>
          </a:blip>
          <a:srcRect b="0" l="0" r="0" t="0"/>
          <a:stretch/>
        </p:blipFill>
        <p:spPr>
          <a:xfrm>
            <a:off x="648492" y="4092498"/>
            <a:ext cx="3771107" cy="2155902"/>
          </a:xfrm>
          <a:prstGeom prst="rect">
            <a:avLst/>
          </a:prstGeom>
          <a:noFill/>
          <a:ln cap="flat" cmpd="sng" w="9525">
            <a:solidFill>
              <a:srgbClr val="FF0000"/>
            </a:solidFill>
            <a:prstDash val="solid"/>
            <a:miter lim="800000"/>
            <a:headEnd len="sm" w="sm" type="none"/>
            <a:tailEnd len="sm" w="sm" type="none"/>
          </a:ln>
        </p:spPr>
      </p:pic>
      <p:pic>
        <p:nvPicPr>
          <p:cNvPr descr="Động vật hoang dã bên bờ vực tuyệt chủng | baotintuc.vn" id="405" name="Google Shape;405;p13"/>
          <p:cNvPicPr preferRelativeResize="0"/>
          <p:nvPr/>
        </p:nvPicPr>
        <p:blipFill rotWithShape="1">
          <a:blip r:embed="rId7">
            <a:alphaModFix/>
          </a:blip>
          <a:srcRect b="0" l="0" r="0" t="0"/>
          <a:stretch/>
        </p:blipFill>
        <p:spPr>
          <a:xfrm>
            <a:off x="648492" y="1378554"/>
            <a:ext cx="3771107" cy="2202846"/>
          </a:xfrm>
          <a:prstGeom prst="rect">
            <a:avLst/>
          </a:prstGeom>
          <a:noFill/>
          <a:ln cap="flat" cmpd="sng" w="9525">
            <a:solidFill>
              <a:srgbClr val="FF0000"/>
            </a:solidFill>
            <a:prstDash val="solid"/>
            <a:round/>
            <a:headEnd len="sm" w="sm" type="none"/>
            <a:tailEnd len="sm" w="sm" type="none"/>
          </a:ln>
        </p:spPr>
      </p:pic>
      <p:pic>
        <p:nvPicPr>
          <p:cNvPr descr="Chế tài đủ mạnh để chấm dứt nạn phá rừng? | Báo Dân tộc và Phát triển" id="406" name="Google Shape;406;p13"/>
          <p:cNvPicPr preferRelativeResize="0"/>
          <p:nvPr/>
        </p:nvPicPr>
        <p:blipFill rotWithShape="1">
          <a:blip r:embed="rId8">
            <a:alphaModFix/>
          </a:blip>
          <a:srcRect b="0" l="0" r="0" t="0"/>
          <a:stretch/>
        </p:blipFill>
        <p:spPr>
          <a:xfrm>
            <a:off x="4709670" y="1378554"/>
            <a:ext cx="3824731" cy="2202846"/>
          </a:xfrm>
          <a:prstGeom prst="rect">
            <a:avLst/>
          </a:prstGeom>
          <a:noFill/>
          <a:ln cap="flat" cmpd="sng" w="9525">
            <a:solidFill>
              <a:srgbClr val="FF0000"/>
            </a:solidFill>
            <a:prstDash val="solid"/>
            <a:round/>
            <a:headEnd len="sm" w="sm" type="none"/>
            <a:tailEnd len="sm" w="sm" type="none"/>
          </a:ln>
        </p:spPr>
      </p:pic>
      <p:pic>
        <p:nvPicPr>
          <p:cNvPr descr="TANBAO SAIGON CORP - Chặn đường chung tay bảo vệ động vật quý hiếm tại  Vinpearl" id="407" name="Google Shape;407;p13"/>
          <p:cNvPicPr preferRelativeResize="0"/>
          <p:nvPr/>
        </p:nvPicPr>
        <p:blipFill rotWithShape="1">
          <a:blip r:embed="rId9">
            <a:alphaModFix/>
          </a:blip>
          <a:srcRect b="0" l="0" r="0" t="0"/>
          <a:stretch/>
        </p:blipFill>
        <p:spPr>
          <a:xfrm>
            <a:off x="4709670" y="4115488"/>
            <a:ext cx="3824731" cy="2144580"/>
          </a:xfrm>
          <a:prstGeom prst="rect">
            <a:avLst/>
          </a:prstGeom>
          <a:noFill/>
          <a:ln cap="flat" cmpd="sng" w="9525">
            <a:solidFill>
              <a:srgbClr val="FF0000"/>
            </a:solidFill>
            <a:prstDash val="solid"/>
            <a:round/>
            <a:headEnd len="sm" w="sm" type="none"/>
            <a:tailEnd len="sm" w="sm" type="none"/>
          </a:ln>
        </p:spPr>
      </p:pic>
      <p:sp>
        <p:nvSpPr>
          <p:cNvPr id="408" name="Google Shape;408;p13"/>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BẢO TỒN ĐA DẠNG SINH HỌC Ở VIỆT NAM</a:t>
            </a:r>
            <a:endParaRPr b="1" sz="2400">
              <a:solidFill>
                <a:srgbClr val="0D30D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4" name="Google Shape;414;p1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15" name="Google Shape;415;p1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6" name="Google Shape;416;p1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17" name="Google Shape;417;p1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8" name="Google Shape;418;p1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419" name="Google Shape;419;p1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20" name="Google Shape;420;p1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21" name="Google Shape;421;p1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2" name="Google Shape;422;p1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423" name="Google Shape;423;p1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4" name="Google Shape;424;p1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5" name="Google Shape;425;p1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6" name="Google Shape;426;p14"/>
          <p:cNvSpPr/>
          <p:nvPr/>
        </p:nvSpPr>
        <p:spPr>
          <a:xfrm>
            <a:off x="1524000" y="1397000"/>
            <a:ext cx="7315200" cy="51562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mbria"/>
              <a:buChar char="•"/>
            </a:pPr>
            <a:r>
              <a:rPr b="1" i="0" lang="en-US" sz="1800" u="none" cap="none" strike="noStrike">
                <a:solidFill>
                  <a:schemeClr val="dk1"/>
                </a:solidFill>
                <a:latin typeface="Cambria"/>
                <a:ea typeface="Cambria"/>
                <a:cs typeface="Cambria"/>
                <a:sym typeface="Cambria"/>
              </a:rPr>
              <a:t>- Suy giảm về hệ sinh thái: </a:t>
            </a:r>
            <a:r>
              <a:rPr b="0" i="0" lang="en-US" sz="1800" u="none" cap="none" strike="noStrike">
                <a:solidFill>
                  <a:schemeClr val="dk1"/>
                </a:solidFill>
                <a:latin typeface="Cambria"/>
                <a:ea typeface="Cambria"/>
                <a:cs typeface="Cambria"/>
                <a:sym typeface="Cambria"/>
              </a:rPr>
              <a:t>các hệ sinh thái rừng nguyên sinh bị phá hoại gần hết. </a:t>
            </a:r>
            <a:endParaRPr/>
          </a:p>
          <a:p>
            <a:pPr indent="-114300" lvl="1" marL="114300" marR="0" rtl="0" algn="l">
              <a:lnSpc>
                <a:spcPct val="75000"/>
              </a:lnSpc>
              <a:spcBef>
                <a:spcPts val="180"/>
              </a:spcBef>
              <a:spcAft>
                <a:spcPts val="0"/>
              </a:spcAft>
              <a:buClr>
                <a:schemeClr val="dk1"/>
              </a:buClr>
              <a:buSzPts val="1800"/>
              <a:buFont typeface="Cambria"/>
              <a:buChar char="•"/>
            </a:pPr>
            <a:r>
              <a:rPr b="1" i="0" lang="en-US" sz="1800" u="none" cap="none" strike="noStrike">
                <a:solidFill>
                  <a:schemeClr val="dk1"/>
                </a:solidFill>
                <a:latin typeface="Cambria"/>
                <a:ea typeface="Cambria"/>
                <a:cs typeface="Cambria"/>
                <a:sym typeface="Cambria"/>
              </a:rPr>
              <a:t>- Suy giảm số lượng cá thể, loài sinh vật</a:t>
            </a:r>
            <a:r>
              <a:rPr b="0" i="0" lang="en-US" sz="1800" u="none" cap="none" strike="noStrike">
                <a:solidFill>
                  <a:schemeClr val="dk1"/>
                </a:solidFill>
                <a:latin typeface="Cambria"/>
                <a:ea typeface="Cambria"/>
                <a:cs typeface="Cambria"/>
                <a:sym typeface="Cambria"/>
              </a:rPr>
              <a:t>: nhiều loài động, thực vật có nguy cơ bị tuyệt chủng.</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1" i="0" lang="en-US" sz="1800" u="none" cap="none" strike="noStrike">
                <a:solidFill>
                  <a:schemeClr val="dk1"/>
                </a:solidFill>
                <a:latin typeface="Cambria"/>
                <a:ea typeface="Cambria"/>
                <a:cs typeface="Cambria"/>
                <a:sym typeface="Cambria"/>
              </a:rPr>
              <a:t>- Suy giảm về nguồn gen.</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75 loài thú, 57 loài chim, 75 loài bò sát, 53 loài lưỡng cư, 136 loài cá.</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1" i="0" lang="en-US" sz="1800" u="none" cap="none" strike="noStrike">
                <a:solidFill>
                  <a:schemeClr val="dk1"/>
                </a:solidFill>
                <a:latin typeface="Cambria"/>
                <a:ea typeface="Cambria"/>
                <a:cs typeface="Cambria"/>
                <a:sym typeface="Cambria"/>
              </a:rPr>
              <a:t>- Các yếu tố tự nhiên</a:t>
            </a:r>
            <a:r>
              <a:rPr b="0" i="0" lang="en-US" sz="1800" u="none" cap="none" strike="noStrike">
                <a:solidFill>
                  <a:schemeClr val="dk1"/>
                </a:solidFill>
                <a:latin typeface="Cambria"/>
                <a:ea typeface="Cambria"/>
                <a:cs typeface="Cambria"/>
                <a:sym typeface="Cambria"/>
              </a:rPr>
              <a:t>: bão, lũ lụt, hạn hán, cháy rừng…</a:t>
            </a:r>
            <a:endParaRPr/>
          </a:p>
          <a:p>
            <a:pPr indent="-114300" lvl="1" marL="114300" marR="0" rtl="0" algn="l">
              <a:lnSpc>
                <a:spcPct val="75000"/>
              </a:lnSpc>
              <a:spcBef>
                <a:spcPts val="180"/>
              </a:spcBef>
              <a:spcAft>
                <a:spcPts val="0"/>
              </a:spcAft>
              <a:buClr>
                <a:schemeClr val="dk1"/>
              </a:buClr>
              <a:buSzPts val="1800"/>
              <a:buFont typeface="Cambria"/>
              <a:buChar char="•"/>
            </a:pPr>
            <a:r>
              <a:rPr b="1" i="0" lang="en-US" sz="1800" u="none" cap="none" strike="noStrike">
                <a:solidFill>
                  <a:schemeClr val="dk1"/>
                </a:solidFill>
                <a:latin typeface="Cambria"/>
                <a:ea typeface="Cambria"/>
                <a:cs typeface="Cambria"/>
                <a:sym typeface="Cambria"/>
              </a:rPr>
              <a:t>- Con người</a:t>
            </a:r>
            <a:r>
              <a:rPr b="0" i="0" lang="en-US" sz="1800" u="none" cap="none" strike="noStrike">
                <a:solidFill>
                  <a:schemeClr val="dk1"/>
                </a:solidFill>
                <a:latin typeface="Cambria"/>
                <a:ea typeface="Cambria"/>
                <a:cs typeface="Cambria"/>
                <a:sym typeface="Cambria"/>
              </a:rPr>
              <a:t>: khai thác rừng, phá rừng, đốt rừng, chiến tranh, săn bắt động vật hoang dã…</a:t>
            </a:r>
            <a:endParaRPr b="0" i="0" sz="1800" u="none" cap="none" strike="noStrike">
              <a:solidFill>
                <a:schemeClr val="dk1"/>
              </a:solidFill>
              <a:latin typeface="Cambria"/>
              <a:ea typeface="Cambria"/>
              <a:cs typeface="Cambria"/>
              <a:sym typeface="Cambria"/>
            </a:endParaRPr>
          </a:p>
        </p:txBody>
      </p:sp>
      <p:pic>
        <p:nvPicPr>
          <p:cNvPr id="427" name="Google Shape;427;p14"/>
          <p:cNvPicPr preferRelativeResize="0"/>
          <p:nvPr/>
        </p:nvPicPr>
        <p:blipFill rotWithShape="1">
          <a:blip r:embed="rId6">
            <a:alphaModFix/>
          </a:blip>
          <a:srcRect b="0" l="0" r="0" t="0"/>
          <a:stretch/>
        </p:blipFill>
        <p:spPr>
          <a:xfrm>
            <a:off x="381000" y="3505200"/>
            <a:ext cx="1357904" cy="1018429"/>
          </a:xfrm>
          <a:prstGeom prst="rect">
            <a:avLst/>
          </a:prstGeom>
          <a:noFill/>
          <a:ln>
            <a:noFill/>
          </a:ln>
          <a:effectLst>
            <a:outerShdw blurRad="292100" rotWithShape="0" algn="tl" dir="2700000" dist="139700">
              <a:srgbClr val="333333">
                <a:alpha val="64705"/>
              </a:srgbClr>
            </a:outerShdw>
          </a:effectLst>
        </p:spPr>
      </p:pic>
      <p:sp>
        <p:nvSpPr>
          <p:cNvPr id="428" name="Google Shape;428;p14"/>
          <p:cNvSpPr txBox="1"/>
          <p:nvPr/>
        </p:nvSpPr>
        <p:spPr>
          <a:xfrm>
            <a:off x="823476" y="3646105"/>
            <a:ext cx="64313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F0000"/>
                </a:solidFill>
                <a:latin typeface="Cambria"/>
                <a:ea typeface="Cambria"/>
                <a:cs typeface="Cambria"/>
                <a:sym typeface="Cambria"/>
              </a:rPr>
              <a:t>1</a:t>
            </a:r>
            <a:endParaRPr/>
          </a:p>
        </p:txBody>
      </p:sp>
      <p:sp>
        <p:nvSpPr>
          <p:cNvPr id="429" name="Google Shape;429;p14"/>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BẢO TỒN ĐA DẠNG SINH HỌC Ở VIỆT NAM</a:t>
            </a:r>
            <a:endParaRPr b="1" sz="2400">
              <a:solidFill>
                <a:srgbClr val="0D30DD"/>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35" name="Google Shape;435;p1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36" name="Google Shape;436;p1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37" name="Google Shape;437;p1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38" name="Google Shape;438;p1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39" name="Google Shape;439;p1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440" name="Google Shape;440;p1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1" name="Google Shape;441;p1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42" name="Google Shape;442;p1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3" name="Google Shape;443;p1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444" name="Google Shape;444;p1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5" name="Google Shape;445;p1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6" name="Google Shape;446;p1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447" name="Google Shape;447;p15"/>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448" name="Google Shape;448;p15"/>
          <p:cNvSpPr/>
          <p:nvPr/>
        </p:nvSpPr>
        <p:spPr>
          <a:xfrm>
            <a:off x="446490" y="1981200"/>
            <a:ext cx="6792509" cy="3352801"/>
          </a:xfrm>
          <a:prstGeom prst="wedgeRoundRectCallout">
            <a:avLst>
              <a:gd fmla="val 47932" name="adj1"/>
              <a:gd fmla="val 66563"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449" name="Google Shape;449;p15"/>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450" name="Google Shape;450;p15"/>
          <p:cNvSpPr/>
          <p:nvPr/>
        </p:nvSpPr>
        <p:spPr>
          <a:xfrm>
            <a:off x="685802" y="2181523"/>
            <a:ext cx="6553198" cy="292387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200">
                <a:solidFill>
                  <a:srgbClr val="FF0000"/>
                </a:solidFill>
                <a:latin typeface="Cambria"/>
                <a:ea typeface="Cambria"/>
                <a:cs typeface="Cambria"/>
                <a:sym typeface="Cambria"/>
              </a:rPr>
              <a:t>* Đa dạng sinh học ở nước ta đang bị suy giảm</a:t>
            </a:r>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Suy giảm số lượng cá thể, loài sinh vật.</a:t>
            </a:r>
            <a:endParaRPr sz="22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Suy giảm về hệ sinh thái.</a:t>
            </a:r>
            <a:endParaRPr sz="22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Suy giảm về nguồn gen.</a:t>
            </a:r>
            <a:endParaRPr/>
          </a:p>
          <a:p>
            <a:pPr indent="0" lvl="0" marL="0" marR="0" rtl="0" algn="just">
              <a:spcBef>
                <a:spcPts val="600"/>
              </a:spcBef>
              <a:spcAft>
                <a:spcPts val="0"/>
              </a:spcAft>
              <a:buNone/>
            </a:pPr>
            <a:r>
              <a:rPr b="1" lang="en-US" sz="2200">
                <a:solidFill>
                  <a:srgbClr val="FF0000"/>
                </a:solidFill>
                <a:latin typeface="Cambria"/>
                <a:ea typeface="Cambria"/>
                <a:cs typeface="Cambria"/>
                <a:sym typeface="Cambria"/>
              </a:rPr>
              <a:t>* Nguyên nhân gây suy giảm đa dạng sinh học</a:t>
            </a:r>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Các yếu tố tự nhiên: bão, lũ lụt, cháy rừng…</a:t>
            </a:r>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Con người: phá rừng, đốt rừng, chiến tranh,…</a:t>
            </a:r>
            <a:endParaRPr sz="2200">
              <a:solidFill>
                <a:schemeClr val="dk1"/>
              </a:solidFill>
              <a:latin typeface="Cambria"/>
              <a:ea typeface="Cambria"/>
              <a:cs typeface="Cambria"/>
              <a:sym typeface="Cambria"/>
            </a:endParaRPr>
          </a:p>
        </p:txBody>
      </p:sp>
      <p:sp>
        <p:nvSpPr>
          <p:cNvPr id="451" name="Google Shape;451;p15"/>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BẢO TỒN ĐA DẠNG SINH HỌC Ở VIỆT NAM</a:t>
            </a:r>
            <a:endParaRPr b="1" sz="2400">
              <a:solidFill>
                <a:srgbClr val="0D30D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0" st="0"/>
                                            </p:txEl>
                                          </p:spTgt>
                                        </p:tgtEl>
                                        <p:attrNameLst>
                                          <p:attrName>style.visibility</p:attrName>
                                        </p:attrNameLst>
                                      </p:cBhvr>
                                      <p:to>
                                        <p:strVal val="visible"/>
                                      </p:to>
                                    </p:set>
                                    <p:animEffect filter="fade" transition="in">
                                      <p:cBhvr>
                                        <p:cTn dur="500"/>
                                        <p:tgtEl>
                                          <p:spTgt spid="4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1" st="1"/>
                                            </p:txEl>
                                          </p:spTgt>
                                        </p:tgtEl>
                                        <p:attrNameLst>
                                          <p:attrName>style.visibility</p:attrName>
                                        </p:attrNameLst>
                                      </p:cBhvr>
                                      <p:to>
                                        <p:strVal val="visible"/>
                                      </p:to>
                                    </p:set>
                                    <p:animEffect filter="fade" transition="in">
                                      <p:cBhvr>
                                        <p:cTn dur="500"/>
                                        <p:tgtEl>
                                          <p:spTgt spid="4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2" st="2"/>
                                            </p:txEl>
                                          </p:spTgt>
                                        </p:tgtEl>
                                        <p:attrNameLst>
                                          <p:attrName>style.visibility</p:attrName>
                                        </p:attrNameLst>
                                      </p:cBhvr>
                                      <p:to>
                                        <p:strVal val="visible"/>
                                      </p:to>
                                    </p:set>
                                    <p:animEffect filter="fade" transition="in">
                                      <p:cBhvr>
                                        <p:cTn dur="500"/>
                                        <p:tgtEl>
                                          <p:spTgt spid="4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3" st="3"/>
                                            </p:txEl>
                                          </p:spTgt>
                                        </p:tgtEl>
                                        <p:attrNameLst>
                                          <p:attrName>style.visibility</p:attrName>
                                        </p:attrNameLst>
                                      </p:cBhvr>
                                      <p:to>
                                        <p:strVal val="visible"/>
                                      </p:to>
                                    </p:set>
                                    <p:animEffect filter="fade" transition="in">
                                      <p:cBhvr>
                                        <p:cTn dur="500"/>
                                        <p:tgtEl>
                                          <p:spTgt spid="4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4" st="4"/>
                                            </p:txEl>
                                          </p:spTgt>
                                        </p:tgtEl>
                                        <p:attrNameLst>
                                          <p:attrName>style.visibility</p:attrName>
                                        </p:attrNameLst>
                                      </p:cBhvr>
                                      <p:to>
                                        <p:strVal val="visible"/>
                                      </p:to>
                                    </p:set>
                                    <p:animEffect filter="fade" transition="in">
                                      <p:cBhvr>
                                        <p:cTn dur="500"/>
                                        <p:tgtEl>
                                          <p:spTgt spid="45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5" st="5"/>
                                            </p:txEl>
                                          </p:spTgt>
                                        </p:tgtEl>
                                        <p:attrNameLst>
                                          <p:attrName>style.visibility</p:attrName>
                                        </p:attrNameLst>
                                      </p:cBhvr>
                                      <p:to>
                                        <p:strVal val="visible"/>
                                      </p:to>
                                    </p:set>
                                    <p:animEffect filter="fade" transition="in">
                                      <p:cBhvr>
                                        <p:cTn dur="500"/>
                                        <p:tgtEl>
                                          <p:spTgt spid="45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6" st="6"/>
                                            </p:txEl>
                                          </p:spTgt>
                                        </p:tgtEl>
                                        <p:attrNameLst>
                                          <p:attrName>style.visibility</p:attrName>
                                        </p:attrNameLst>
                                      </p:cBhvr>
                                      <p:to>
                                        <p:strVal val="visible"/>
                                      </p:to>
                                    </p:set>
                                    <p:animEffect filter="fade" transition="in">
                                      <p:cBhvr>
                                        <p:cTn dur="500"/>
                                        <p:tgtEl>
                                          <p:spTgt spid="45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1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57" name="Google Shape;457;p1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58" name="Google Shape;458;p1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59" name="Google Shape;459;p1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60" name="Google Shape;460;p1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61" name="Google Shape;461;p1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462" name="Google Shape;462;p1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3" name="Google Shape;463;p1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64" name="Google Shape;464;p1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65" name="Google Shape;465;p1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rgbClr val="FFFFFF"/>
                </a:solidFill>
                <a:latin typeface="Cambria"/>
                <a:ea typeface="Cambria"/>
                <a:cs typeface="Cambria"/>
                <a:sym typeface="Cambria"/>
              </a:rPr>
              <a:t>2</a:t>
            </a:r>
            <a:endParaRPr b="1" sz="3000">
              <a:solidFill>
                <a:srgbClr val="FFFFFF"/>
              </a:solidFill>
              <a:latin typeface="Cambria"/>
              <a:ea typeface="Cambria"/>
              <a:cs typeface="Cambria"/>
              <a:sym typeface="Cambria"/>
            </a:endParaRPr>
          </a:p>
        </p:txBody>
      </p:sp>
      <p:sp>
        <p:nvSpPr>
          <p:cNvPr id="466" name="Google Shape;466;p1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67" name="Google Shape;467;p1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1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16"/>
          <p:cNvSpPr/>
          <p:nvPr/>
        </p:nvSpPr>
        <p:spPr>
          <a:xfrm>
            <a:off x="1524000" y="1397000"/>
            <a:ext cx="7315200" cy="51562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Mất cân bằng sinh thái, ảnh hưởng đến môi trường sống của con người.</a:t>
            </a:r>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Ảnh hưởng đến an ninh lương thực, suy giảm nguồn gen, biến đổi khí hậu,…</a:t>
            </a:r>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Quyết định tính ổn định của các hệ sinh thái tự nhiên, là cơ sở sinh tồn của sự sống trong môi trường. </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Bảo vệ đa dạng sinh học chính là bảo vệ môi trường sống của chúng ta.</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Xây dựng các khu bảo tồn thiên nhiên và vườn quốc gia, trồng và bảo vệ rừng, nâng cao ý thức người dân.</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Ngăn chặn nạn phá rừng, săn bắt động vật hoang dã.</a:t>
            </a:r>
            <a:endParaRPr b="0" i="0" sz="1800" u="none" cap="none" strike="noStrike">
              <a:solidFill>
                <a:schemeClr val="dk1"/>
              </a:solidFill>
              <a:latin typeface="Cambria"/>
              <a:ea typeface="Cambria"/>
              <a:cs typeface="Cambria"/>
              <a:sym typeface="Cambria"/>
            </a:endParaRPr>
          </a:p>
          <a:p>
            <a:pPr indent="-114300" lvl="1" marL="114300" marR="0" rtl="0" algn="l">
              <a:lnSpc>
                <a:spcPct val="75000"/>
              </a:lnSpc>
              <a:spcBef>
                <a:spcPts val="18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 Xử lí các chất thải công nghiệp, nông nghiệp và sinh hoạt.</a:t>
            </a:r>
            <a:endParaRPr/>
          </a:p>
        </p:txBody>
      </p:sp>
      <p:pic>
        <p:nvPicPr>
          <p:cNvPr id="470" name="Google Shape;470;p16"/>
          <p:cNvPicPr preferRelativeResize="0"/>
          <p:nvPr/>
        </p:nvPicPr>
        <p:blipFill rotWithShape="1">
          <a:blip r:embed="rId6">
            <a:alphaModFix/>
          </a:blip>
          <a:srcRect b="0" l="0" r="0" t="0"/>
          <a:stretch/>
        </p:blipFill>
        <p:spPr>
          <a:xfrm>
            <a:off x="381000" y="3505200"/>
            <a:ext cx="1357904" cy="1018429"/>
          </a:xfrm>
          <a:prstGeom prst="rect">
            <a:avLst/>
          </a:prstGeom>
          <a:noFill/>
          <a:ln>
            <a:noFill/>
          </a:ln>
          <a:effectLst>
            <a:outerShdw blurRad="292100" rotWithShape="0" algn="tl" dir="2700000" dist="139700">
              <a:srgbClr val="333333">
                <a:alpha val="64705"/>
              </a:srgbClr>
            </a:outerShdw>
          </a:effectLst>
        </p:spPr>
      </p:pic>
      <p:sp>
        <p:nvSpPr>
          <p:cNvPr id="471" name="Google Shape;471;p16"/>
          <p:cNvSpPr txBox="1"/>
          <p:nvPr/>
        </p:nvSpPr>
        <p:spPr>
          <a:xfrm>
            <a:off x="823476" y="3646105"/>
            <a:ext cx="64313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F0000"/>
                </a:solidFill>
                <a:latin typeface="Cambria"/>
                <a:ea typeface="Cambria"/>
                <a:cs typeface="Cambria"/>
                <a:sym typeface="Cambria"/>
              </a:rPr>
              <a:t>5</a:t>
            </a:r>
            <a:endParaRPr b="1" sz="4000">
              <a:solidFill>
                <a:srgbClr val="FF0000"/>
              </a:solidFill>
              <a:latin typeface="Cambria"/>
              <a:ea typeface="Cambria"/>
              <a:cs typeface="Cambria"/>
              <a:sym typeface="Cambria"/>
            </a:endParaRPr>
          </a:p>
        </p:txBody>
      </p:sp>
      <p:sp>
        <p:nvSpPr>
          <p:cNvPr id="472" name="Google Shape;472;p16"/>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BẢO TỒN ĐA DẠNG SINH HỌC Ở VIỆT NAM</a:t>
            </a:r>
            <a:endParaRPr b="1" sz="2400">
              <a:solidFill>
                <a:srgbClr val="0D30DD"/>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1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78" name="Google Shape;478;p1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79" name="Google Shape;479;p1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80" name="Google Shape;480;p1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81" name="Google Shape;481;p1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1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483" name="Google Shape;483;p1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84" name="Google Shape;484;p1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85" name="Google Shape;485;p1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6" name="Google Shape;486;p1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487" name="Google Shape;487;p1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88" name="Google Shape;488;p1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9" name="Google Shape;489;p1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490" name="Google Shape;490;p17"/>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491" name="Google Shape;491;p17"/>
          <p:cNvSpPr/>
          <p:nvPr/>
        </p:nvSpPr>
        <p:spPr>
          <a:xfrm>
            <a:off x="446490" y="1828801"/>
            <a:ext cx="6792509" cy="3352800"/>
          </a:xfrm>
          <a:prstGeom prst="wedgeRoundRectCallout">
            <a:avLst>
              <a:gd fmla="val 47520" name="adj1"/>
              <a:gd fmla="val 67812"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492" name="Google Shape;492;p17"/>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493" name="Google Shape;493;p17"/>
          <p:cNvSpPr/>
          <p:nvPr/>
        </p:nvSpPr>
        <p:spPr>
          <a:xfrm>
            <a:off x="609600" y="1828800"/>
            <a:ext cx="6553200" cy="3352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200">
                <a:solidFill>
                  <a:srgbClr val="FF0000"/>
                </a:solidFill>
                <a:latin typeface="Cambria"/>
                <a:ea typeface="Cambria"/>
                <a:cs typeface="Cambria"/>
                <a:sym typeface="Cambria"/>
              </a:rPr>
              <a:t>*  Một số biện pháp bảo vệ đa dạng sinh học ở nước ta</a:t>
            </a:r>
            <a:endParaRPr b="1" sz="2200">
              <a:solidFill>
                <a:srgbClr val="FF0000"/>
              </a:solidFill>
              <a:latin typeface="Cambria"/>
              <a:ea typeface="Cambria"/>
              <a:cs typeface="Cambria"/>
              <a:sym typeface="Cambria"/>
            </a:endParaRPr>
          </a:p>
          <a:p>
            <a:pPr indent="0" lvl="0" marL="0" rtl="0" algn="just">
              <a:lnSpc>
                <a:spcPct val="115000"/>
              </a:lnSpc>
              <a:spcBef>
                <a:spcPts val="600"/>
              </a:spcBef>
              <a:spcAft>
                <a:spcPts val="0"/>
              </a:spcAft>
              <a:buClr>
                <a:schemeClr val="dk1"/>
              </a:buClr>
              <a:buSzPts val="1100"/>
              <a:buFont typeface="Arial"/>
              <a:buNone/>
            </a:pPr>
            <a:r>
              <a:rPr lang="en-US" sz="2100">
                <a:solidFill>
                  <a:schemeClr val="dk1"/>
                </a:solidFill>
                <a:latin typeface="Times New Roman"/>
                <a:ea typeface="Times New Roman"/>
                <a:cs typeface="Times New Roman"/>
                <a:sym typeface="Times New Roman"/>
              </a:rPr>
              <a:t>- Thực hiện nghiêm Luật Bảo vệ môi trường và Luật Đa dạng sinh học ở nước ta</a:t>
            </a:r>
            <a:endParaRPr sz="2100">
              <a:solidFill>
                <a:schemeClr val="dk1"/>
              </a:solidFill>
              <a:latin typeface="Times New Roman"/>
              <a:ea typeface="Times New Roman"/>
              <a:cs typeface="Times New Roman"/>
              <a:sym typeface="Times New Roman"/>
            </a:endParaRPr>
          </a:p>
          <a:p>
            <a:pPr indent="0" lvl="0" marL="0" rtl="0" algn="just">
              <a:lnSpc>
                <a:spcPct val="115000"/>
              </a:lnSpc>
              <a:spcBef>
                <a:spcPts val="600"/>
              </a:spcBef>
              <a:spcAft>
                <a:spcPts val="0"/>
              </a:spcAft>
              <a:buClr>
                <a:schemeClr val="dk1"/>
              </a:buClr>
              <a:buSzPts val="1100"/>
              <a:buFont typeface="Arial"/>
              <a:buNone/>
            </a:pPr>
            <a:r>
              <a:rPr lang="en-US" sz="2100">
                <a:solidFill>
                  <a:schemeClr val="dk1"/>
                </a:solidFill>
                <a:latin typeface="Times New Roman"/>
                <a:ea typeface="Times New Roman"/>
                <a:cs typeface="Times New Roman"/>
                <a:sym typeface="Times New Roman"/>
              </a:rPr>
              <a:t>- Xây dựng các khu bảo tồn thiên nhiên và vườn quốc gia, trồng và bảo vệ rừng, nâng cao ý thức người dân.</a:t>
            </a:r>
            <a:endParaRPr sz="2100">
              <a:solidFill>
                <a:schemeClr val="dk1"/>
              </a:solidFill>
              <a:latin typeface="Times New Roman"/>
              <a:ea typeface="Times New Roman"/>
              <a:cs typeface="Times New Roman"/>
              <a:sym typeface="Times New Roman"/>
            </a:endParaRPr>
          </a:p>
          <a:p>
            <a:pPr indent="0" lvl="0" marL="0" rtl="0" algn="just">
              <a:lnSpc>
                <a:spcPct val="115000"/>
              </a:lnSpc>
              <a:spcBef>
                <a:spcPts val="600"/>
              </a:spcBef>
              <a:spcAft>
                <a:spcPts val="0"/>
              </a:spcAft>
              <a:buClr>
                <a:schemeClr val="dk1"/>
              </a:buClr>
              <a:buSzPts val="1100"/>
              <a:buFont typeface="Arial"/>
              <a:buNone/>
            </a:pPr>
            <a:r>
              <a:rPr lang="en-US" sz="2100">
                <a:solidFill>
                  <a:schemeClr val="dk1"/>
                </a:solidFill>
                <a:latin typeface="Times New Roman"/>
                <a:ea typeface="Times New Roman"/>
                <a:cs typeface="Times New Roman"/>
                <a:sym typeface="Times New Roman"/>
              </a:rPr>
              <a:t>- Ngăn chặn nạn phá rừng, săn bắt động vật hoang dã.</a:t>
            </a:r>
            <a:endParaRPr sz="2100">
              <a:solidFill>
                <a:schemeClr val="dk1"/>
              </a:solidFill>
              <a:latin typeface="Times New Roman"/>
              <a:ea typeface="Times New Roman"/>
              <a:cs typeface="Times New Roman"/>
              <a:sym typeface="Times New Roman"/>
            </a:endParaRPr>
          </a:p>
          <a:p>
            <a:pPr indent="0" lvl="0" marL="0" rtl="0" algn="just">
              <a:lnSpc>
                <a:spcPct val="115000"/>
              </a:lnSpc>
              <a:spcBef>
                <a:spcPts val="600"/>
              </a:spcBef>
              <a:spcAft>
                <a:spcPts val="0"/>
              </a:spcAft>
              <a:buClr>
                <a:schemeClr val="dk1"/>
              </a:buClr>
              <a:buSzPts val="1100"/>
              <a:buFont typeface="Arial"/>
              <a:buNone/>
            </a:pPr>
            <a:r>
              <a:rPr lang="en-US" sz="2100">
                <a:solidFill>
                  <a:schemeClr val="dk1"/>
                </a:solidFill>
                <a:latin typeface="Times New Roman"/>
                <a:ea typeface="Times New Roman"/>
                <a:cs typeface="Times New Roman"/>
                <a:sym typeface="Times New Roman"/>
              </a:rPr>
              <a:t>- Xử lí các chất thải công nghiệp, nông nghiệp và sinh hoạt.</a:t>
            </a:r>
            <a:endParaRPr sz="2100">
              <a:solidFill>
                <a:schemeClr val="dk1"/>
              </a:solidFill>
              <a:latin typeface="Times New Roman"/>
              <a:ea typeface="Times New Roman"/>
              <a:cs typeface="Times New Roman"/>
              <a:sym typeface="Times New Roman"/>
            </a:endParaRPr>
          </a:p>
          <a:p>
            <a:pPr indent="0" lvl="0" marL="0" marR="0" rtl="0" algn="just">
              <a:spcBef>
                <a:spcPts val="600"/>
              </a:spcBef>
              <a:spcAft>
                <a:spcPts val="0"/>
              </a:spcAft>
              <a:buNone/>
            </a:pPr>
            <a:r>
              <a:t/>
            </a:r>
            <a:endParaRPr sz="2200">
              <a:solidFill>
                <a:schemeClr val="dk1"/>
              </a:solidFill>
              <a:latin typeface="Cambria"/>
              <a:ea typeface="Cambria"/>
              <a:cs typeface="Cambria"/>
              <a:sym typeface="Cambria"/>
            </a:endParaRPr>
          </a:p>
        </p:txBody>
      </p:sp>
      <p:sp>
        <p:nvSpPr>
          <p:cNvPr id="494" name="Google Shape;494;p17"/>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BẢO TỒN ĐA DẠNG SINH HỌC Ở VIỆT NAM</a:t>
            </a:r>
            <a:endParaRPr b="1" sz="2400">
              <a:solidFill>
                <a:srgbClr val="0D30D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animEffect filter="fade" transition="in">
                                      <p:cBhvr>
                                        <p:cTn dur="500"/>
                                        <p:tgtEl>
                                          <p:spTgt spid="4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1" st="1"/>
                                            </p:txEl>
                                          </p:spTgt>
                                        </p:tgtEl>
                                        <p:attrNameLst>
                                          <p:attrName>style.visibility</p:attrName>
                                        </p:attrNameLst>
                                      </p:cBhvr>
                                      <p:to>
                                        <p:strVal val="visible"/>
                                      </p:to>
                                    </p:set>
                                    <p:animEffect filter="fade" transition="in">
                                      <p:cBhvr>
                                        <p:cTn dur="500"/>
                                        <p:tgtEl>
                                          <p:spTgt spid="4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2" st="2"/>
                                            </p:txEl>
                                          </p:spTgt>
                                        </p:tgtEl>
                                        <p:attrNameLst>
                                          <p:attrName>style.visibility</p:attrName>
                                        </p:attrNameLst>
                                      </p:cBhvr>
                                      <p:to>
                                        <p:strVal val="visible"/>
                                      </p:to>
                                    </p:set>
                                    <p:animEffect filter="fade" transition="in">
                                      <p:cBhvr>
                                        <p:cTn dur="500"/>
                                        <p:tgtEl>
                                          <p:spTgt spid="4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3" st="3"/>
                                            </p:txEl>
                                          </p:spTgt>
                                        </p:tgtEl>
                                        <p:attrNameLst>
                                          <p:attrName>style.visibility</p:attrName>
                                        </p:attrNameLst>
                                      </p:cBhvr>
                                      <p:to>
                                        <p:strVal val="visible"/>
                                      </p:to>
                                    </p:set>
                                    <p:animEffect filter="fade" transition="in">
                                      <p:cBhvr>
                                        <p:cTn dur="500"/>
                                        <p:tgtEl>
                                          <p:spTgt spid="4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4" st="4"/>
                                            </p:txEl>
                                          </p:spTgt>
                                        </p:tgtEl>
                                        <p:attrNameLst>
                                          <p:attrName>style.visibility</p:attrName>
                                        </p:attrNameLst>
                                      </p:cBhvr>
                                      <p:to>
                                        <p:strVal val="visible"/>
                                      </p:to>
                                    </p:set>
                                    <p:animEffect filter="fade" transition="in">
                                      <p:cBhvr>
                                        <p:cTn dur="500"/>
                                        <p:tgtEl>
                                          <p:spTgt spid="4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5" st="5"/>
                                            </p:txEl>
                                          </p:spTgt>
                                        </p:tgtEl>
                                        <p:attrNameLst>
                                          <p:attrName>style.visibility</p:attrName>
                                        </p:attrNameLst>
                                      </p:cBhvr>
                                      <p:to>
                                        <p:strVal val="visible"/>
                                      </p:to>
                                    </p:set>
                                    <p:animEffect filter="fade" transition="in">
                                      <p:cBhvr>
                                        <p:cTn dur="500"/>
                                        <p:tgtEl>
                                          <p:spTgt spid="49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1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0" name="Google Shape;500;p1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01" name="Google Shape;501;p1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2" name="Google Shape;502;p1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03" name="Google Shape;503;p1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4" name="Google Shape;504;p1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505" name="Google Shape;505;p1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6" name="Google Shape;506;p1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07" name="Google Shape;507;p1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8" name="Google Shape;508;p1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9" name="Google Shape;509;p1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10" name="Google Shape;510;p1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511" name="Google Shape;511;p18"/>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pic>
        <p:nvPicPr>
          <p:cNvPr descr="http://previews.123rf.com/images/mistac/mistac1207/mistac120700017/14524015-A-cartoon-boy-with-a-good-idea-Stock-Vector-thinking.jpg" id="512" name="Google Shape;512;p18"/>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513" name="Google Shape;513;p18"/>
          <p:cNvSpPr txBox="1"/>
          <p:nvPr/>
        </p:nvSpPr>
        <p:spPr>
          <a:xfrm>
            <a:off x="1766052" y="2286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FF0000"/>
              </a:buClr>
              <a:buSzPts val="2400"/>
              <a:buFont typeface="Cambria"/>
              <a:buNone/>
            </a:pPr>
            <a:r>
              <a:rPr b="1" lang="en-US" sz="2400">
                <a:solidFill>
                  <a:srgbClr val="FF0000"/>
                </a:solidFill>
                <a:latin typeface="Cambria"/>
                <a:ea typeface="Cambria"/>
                <a:cs typeface="Cambria"/>
                <a:sym typeface="Cambria"/>
              </a:rPr>
              <a:t>EM CÓ BIẾT?</a:t>
            </a:r>
            <a:endParaRPr b="1" sz="2400">
              <a:solidFill>
                <a:srgbClr val="FF0000"/>
              </a:solidFill>
              <a:latin typeface="Cambria"/>
              <a:ea typeface="Cambria"/>
              <a:cs typeface="Cambria"/>
              <a:sym typeface="Cambria"/>
            </a:endParaRPr>
          </a:p>
        </p:txBody>
      </p:sp>
      <p:sp>
        <p:nvSpPr>
          <p:cNvPr id="514" name="Google Shape;514;p18"/>
          <p:cNvSpPr/>
          <p:nvPr/>
        </p:nvSpPr>
        <p:spPr>
          <a:xfrm>
            <a:off x="533400" y="1174790"/>
            <a:ext cx="8077200"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mbria"/>
                <a:ea typeface="Cambria"/>
                <a:cs typeface="Cambria"/>
                <a:sym typeface="Cambria"/>
              </a:rPr>
              <a:t>Sao la – tên gọi khác là Bò Vũ Quang, có chiều cao khoảng 80 cm( từ chân đến vai) và cân nặng 80- 100 kg. Sao la sống rải rác tại khu vực rừng kín thường xanh tại dãy Trường Sơn Bắc, dọc theo biên giới Tây Bắc- Đông Nam Việt Nam và biên giới Lào. Sao la là một trong những loài thú có nguy cơ tuyệt chủng cao nhất trên thế giới.</a:t>
            </a:r>
            <a:endParaRPr b="1" sz="2400">
              <a:solidFill>
                <a:schemeClr val="dk1"/>
              </a:solidFill>
              <a:latin typeface="Cambria"/>
              <a:ea typeface="Cambria"/>
              <a:cs typeface="Cambria"/>
              <a:sym typeface="Cambria"/>
            </a:endParaRPr>
          </a:p>
        </p:txBody>
      </p:sp>
      <p:pic>
        <p:nvPicPr>
          <p:cNvPr id="515" name="Google Shape;515;p18"/>
          <p:cNvPicPr preferRelativeResize="0"/>
          <p:nvPr/>
        </p:nvPicPr>
        <p:blipFill rotWithShape="1">
          <a:blip r:embed="rId8">
            <a:alphaModFix/>
          </a:blip>
          <a:srcRect b="0" l="0" r="0" t="0"/>
          <a:stretch/>
        </p:blipFill>
        <p:spPr>
          <a:xfrm>
            <a:off x="533400" y="4221778"/>
            <a:ext cx="6009875" cy="2293322"/>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1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1" name="Google Shape;521;p1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22" name="Google Shape;522;p1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3" name="Google Shape;523;p1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24" name="Google Shape;524;p1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1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526" name="Google Shape;526;p1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7" name="Google Shape;527;p1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28" name="Google Shape;528;p1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1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b="1" sz="3000">
              <a:solidFill>
                <a:schemeClr val="lt1"/>
              </a:solidFill>
              <a:latin typeface="Cambria"/>
              <a:ea typeface="Cambria"/>
              <a:cs typeface="Cambria"/>
              <a:sym typeface="Cambria"/>
            </a:endParaRPr>
          </a:p>
        </p:txBody>
      </p:sp>
      <p:sp>
        <p:nvSpPr>
          <p:cNvPr id="530" name="Google Shape;530;p1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31" name="Google Shape;531;p1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1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19"/>
          <p:cNvSpPr/>
          <p:nvPr/>
        </p:nvSpPr>
        <p:spPr>
          <a:xfrm>
            <a:off x="2450120" y="1331808"/>
            <a:ext cx="6461443" cy="1015663"/>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000">
                <a:solidFill>
                  <a:srgbClr val="FF0000"/>
                </a:solidFill>
                <a:latin typeface="Cambria"/>
                <a:ea typeface="Cambria"/>
                <a:cs typeface="Cambria"/>
                <a:sym typeface="Cambria"/>
              </a:rPr>
              <a:t>Quan sát bảng số liệu, hãy nhận xét sự thay đổi diện tích rừng của nước ta trong giai đoạn 1943 - 2021. Nguyên nhân nào dẫn đến sự thay đổi đó?</a:t>
            </a:r>
            <a:endParaRPr/>
          </a:p>
        </p:txBody>
      </p:sp>
      <p:sp>
        <p:nvSpPr>
          <p:cNvPr id="534" name="Google Shape;534;p1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pic>
        <p:nvPicPr>
          <p:cNvPr id="535" name="Google Shape;535;p19"/>
          <p:cNvPicPr preferRelativeResize="0"/>
          <p:nvPr/>
        </p:nvPicPr>
        <p:blipFill rotWithShape="1">
          <a:blip r:embed="rId6">
            <a:alphaModFix/>
          </a:blip>
          <a:srcRect b="0" l="0" r="0" t="0"/>
          <a:stretch/>
        </p:blipFill>
        <p:spPr>
          <a:xfrm>
            <a:off x="250939" y="1916019"/>
            <a:ext cx="956195" cy="1004644"/>
          </a:xfrm>
          <a:prstGeom prst="rect">
            <a:avLst/>
          </a:prstGeom>
          <a:noFill/>
          <a:ln>
            <a:noFill/>
          </a:ln>
          <a:effectLst>
            <a:reflection blurRad="0" dir="5400000" dist="5000" endA="0" endPos="30000" kx="0" rotWithShape="0" algn="bl" stA="30000" stPos="0" sy="-100000" ky="0"/>
          </a:effectLst>
        </p:spPr>
      </p:pic>
      <p:grpSp>
        <p:nvGrpSpPr>
          <p:cNvPr id="536" name="Google Shape;536;p19"/>
          <p:cNvGrpSpPr/>
          <p:nvPr/>
        </p:nvGrpSpPr>
        <p:grpSpPr>
          <a:xfrm>
            <a:off x="217890" y="3984889"/>
            <a:ext cx="1124690" cy="1120511"/>
            <a:chOff x="328593" y="3185409"/>
            <a:chExt cx="1311567" cy="1538991"/>
          </a:xfrm>
        </p:grpSpPr>
        <p:pic>
          <p:nvPicPr>
            <p:cNvPr id="537" name="Google Shape;537;p19"/>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538" name="Google Shape;538;p19"/>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539" name="Google Shape;539;p19"/>
          <p:cNvSpPr txBox="1"/>
          <p:nvPr/>
        </p:nvSpPr>
        <p:spPr>
          <a:xfrm>
            <a:off x="452587" y="1295399"/>
            <a:ext cx="1985814"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1. Luyện tập</a:t>
            </a:r>
            <a:endParaRPr b="1" sz="2400">
              <a:solidFill>
                <a:srgbClr val="CC0000"/>
              </a:solidFill>
              <a:latin typeface="Times New Roman"/>
              <a:ea typeface="Times New Roman"/>
              <a:cs typeface="Times New Roman"/>
              <a:sym typeface="Times New Roman"/>
            </a:endParaRPr>
          </a:p>
        </p:txBody>
      </p:sp>
      <p:pic>
        <p:nvPicPr>
          <p:cNvPr descr="Cho bảng số liệu Dựa vào bảng số liệu, em hãy nhận xét sự thay đổi diện tích rừng của nước ta" id="540" name="Google Shape;540;p19"/>
          <p:cNvPicPr preferRelativeResize="0"/>
          <p:nvPr/>
        </p:nvPicPr>
        <p:blipFill rotWithShape="1">
          <a:blip r:embed="rId9">
            <a:alphaModFix/>
          </a:blip>
          <a:srcRect b="0" l="0" r="0" t="0"/>
          <a:stretch/>
        </p:blipFill>
        <p:spPr>
          <a:xfrm>
            <a:off x="1523998" y="3413763"/>
            <a:ext cx="7174907" cy="1586230"/>
          </a:xfrm>
          <a:prstGeom prst="rect">
            <a:avLst/>
          </a:prstGeom>
          <a:noFill/>
          <a:ln>
            <a:noFill/>
          </a:ln>
        </p:spPr>
      </p:pic>
      <p:sp>
        <p:nvSpPr>
          <p:cNvPr id="541" name="Google Shape;541;p19"/>
          <p:cNvSpPr/>
          <p:nvPr/>
        </p:nvSpPr>
        <p:spPr>
          <a:xfrm>
            <a:off x="1421571" y="2371534"/>
            <a:ext cx="7491772" cy="4231928"/>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Cambria"/>
              <a:buChar char="-"/>
            </a:pPr>
            <a:r>
              <a:rPr b="1" lang="en-US" sz="2400">
                <a:solidFill>
                  <a:schemeClr val="dk1"/>
                </a:solidFill>
                <a:latin typeface="Cambria"/>
                <a:ea typeface="Cambria"/>
                <a:cs typeface="Cambria"/>
                <a:sym typeface="Cambria"/>
              </a:rPr>
              <a:t>Nhận xét:</a:t>
            </a:r>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 Giai đoạn 1943 - 1983, diện tích rừng có xu hướng giảm (từ 14.3 triệu ha, giảm xuống còn 7.2 triệu ha).</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 Giai đoạn 1983 - 2021, diện tích rừng có xu hướng tăng (từ 7.2 triệu ha lên 14.8 triệu ha).</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 Nhìn chung, trong cả giai đoạn từ năm 1943 đến 2021, tổng diện tích rừng đã tăng lên 0,5 triệu ha. Tuy nhiên, diện tích rừng tự nhiên vẫn chưa thể phục hồi như trước (năm 1943, diện tích rừng tự nhiên đạt 14.3 triệu ha, đến 2021, chỉ còn 10.2 triệu ha).</a:t>
            </a:r>
            <a:endParaRPr b="1" sz="2400">
              <a:solidFill>
                <a:schemeClr val="dk1"/>
              </a:solidFill>
              <a:latin typeface="Calibri"/>
              <a:ea typeface="Calibri"/>
              <a:cs typeface="Calibri"/>
              <a:sym typeface="Calibri"/>
            </a:endParaRPr>
          </a:p>
          <a:p>
            <a:pPr indent="0" lvl="0" marL="0" marR="0" rtl="0" algn="just">
              <a:spcBef>
                <a:spcPts val="600"/>
              </a:spcBef>
              <a:spcAft>
                <a:spcPts val="0"/>
              </a:spcAft>
              <a:buNone/>
            </a:pPr>
            <a:r>
              <a:t/>
            </a:r>
            <a:endParaRPr b="1" sz="24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457200" y="-762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0000"/>
              </a:buClr>
              <a:buSzPts val="4400"/>
              <a:buFont typeface="Cambria"/>
              <a:buNone/>
            </a:pPr>
            <a:r>
              <a:rPr b="1" lang="en-US">
                <a:solidFill>
                  <a:srgbClr val="FF0000"/>
                </a:solidFill>
                <a:latin typeface="Cambria"/>
                <a:ea typeface="Cambria"/>
                <a:cs typeface="Cambria"/>
                <a:sym typeface="Cambria"/>
              </a:rPr>
              <a:t>KHỞI ĐỘNG</a:t>
            </a:r>
            <a:endParaRPr b="1">
              <a:solidFill>
                <a:srgbClr val="FF0000"/>
              </a:solidFill>
              <a:latin typeface="Cambria"/>
              <a:ea typeface="Cambria"/>
              <a:cs typeface="Cambria"/>
              <a:sym typeface="Cambria"/>
            </a:endParaRPr>
          </a:p>
        </p:txBody>
      </p:sp>
      <p:sp>
        <p:nvSpPr>
          <p:cNvPr id="110" name="Google Shape;110;p2"/>
          <p:cNvSpPr txBox="1"/>
          <p:nvPr>
            <p:ph idx="1" type="body"/>
          </p:nvPr>
        </p:nvSpPr>
        <p:spPr>
          <a:xfrm>
            <a:off x="304800" y="960437"/>
            <a:ext cx="8610600" cy="86836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D30DD"/>
              </a:buClr>
              <a:buSzPts val="4400"/>
              <a:buNone/>
            </a:pPr>
            <a:r>
              <a:rPr b="1" lang="en-US" sz="4400">
                <a:solidFill>
                  <a:srgbClr val="0D30DD"/>
                </a:solidFill>
                <a:latin typeface="Cambria"/>
                <a:ea typeface="Cambria"/>
                <a:cs typeface="Cambria"/>
                <a:sym typeface="Cambria"/>
              </a:rPr>
              <a:t>TRÒ CHƠI ĐUỔI HÌNH BẮT CHỮ</a:t>
            </a:r>
            <a:endParaRPr b="1" sz="4400">
              <a:solidFill>
                <a:srgbClr val="0D30DD"/>
              </a:solidFill>
              <a:latin typeface="Cambria"/>
              <a:ea typeface="Cambria"/>
              <a:cs typeface="Cambria"/>
              <a:sym typeface="Cambria"/>
            </a:endParaRPr>
          </a:p>
        </p:txBody>
      </p:sp>
      <p:pic>
        <p:nvPicPr>
          <p:cNvPr id="111" name="Google Shape;111;p2"/>
          <p:cNvPicPr preferRelativeResize="0"/>
          <p:nvPr/>
        </p:nvPicPr>
        <p:blipFill rotWithShape="1">
          <a:blip r:embed="rId3">
            <a:alphaModFix/>
          </a:blip>
          <a:srcRect b="0" l="0" r="0" t="0"/>
          <a:stretch/>
        </p:blipFill>
        <p:spPr>
          <a:xfrm>
            <a:off x="609600" y="0"/>
            <a:ext cx="2118233" cy="931863"/>
          </a:xfrm>
          <a:prstGeom prst="rect">
            <a:avLst/>
          </a:prstGeom>
          <a:noFill/>
          <a:ln>
            <a:noFill/>
          </a:ln>
        </p:spPr>
      </p:pic>
      <p:sp>
        <p:nvSpPr>
          <p:cNvPr id="112" name="Google Shape;112;p2"/>
          <p:cNvSpPr txBox="1"/>
          <p:nvPr/>
        </p:nvSpPr>
        <p:spPr>
          <a:xfrm>
            <a:off x="228600"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1. Báo Đốm </a:t>
            </a:r>
            <a:endParaRPr b="1" i="0" sz="2400" u="none" cap="none" strike="noStrike">
              <a:solidFill>
                <a:schemeClr val="dk1"/>
              </a:solidFill>
              <a:latin typeface="Cambria"/>
              <a:ea typeface="Cambria"/>
              <a:cs typeface="Cambria"/>
              <a:sym typeface="Cambria"/>
            </a:endParaRPr>
          </a:p>
        </p:txBody>
      </p:sp>
      <p:sp>
        <p:nvSpPr>
          <p:cNvPr id="113" name="Google Shape;113;p2"/>
          <p:cNvSpPr txBox="1"/>
          <p:nvPr/>
        </p:nvSpPr>
        <p:spPr>
          <a:xfrm>
            <a:off x="335216" y="63246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4. Tê Giác</a:t>
            </a:r>
            <a:endParaRPr b="1" i="0" sz="2400" u="none" cap="none" strike="noStrike">
              <a:solidFill>
                <a:schemeClr val="dk1"/>
              </a:solidFill>
              <a:latin typeface="Cambria"/>
              <a:ea typeface="Cambria"/>
              <a:cs typeface="Cambria"/>
              <a:sym typeface="Cambria"/>
            </a:endParaRPr>
          </a:p>
        </p:txBody>
      </p:sp>
      <p:sp>
        <p:nvSpPr>
          <p:cNvPr id="114" name="Google Shape;114;p2"/>
          <p:cNvSpPr txBox="1"/>
          <p:nvPr/>
        </p:nvSpPr>
        <p:spPr>
          <a:xfrm>
            <a:off x="3200400"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2. Sư Tử </a:t>
            </a:r>
            <a:endParaRPr b="1" i="0" sz="2400" u="none" cap="none" strike="noStrike">
              <a:solidFill>
                <a:schemeClr val="dk1"/>
              </a:solidFill>
              <a:latin typeface="Cambria"/>
              <a:ea typeface="Cambria"/>
              <a:cs typeface="Cambria"/>
              <a:sym typeface="Cambria"/>
            </a:endParaRPr>
          </a:p>
        </p:txBody>
      </p:sp>
      <p:sp>
        <p:nvSpPr>
          <p:cNvPr id="115" name="Google Shape;115;p2"/>
          <p:cNvSpPr txBox="1"/>
          <p:nvPr/>
        </p:nvSpPr>
        <p:spPr>
          <a:xfrm>
            <a:off x="6105525"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3. Con Voi </a:t>
            </a:r>
            <a:endParaRPr b="1" i="0" sz="2400" u="none" cap="none" strike="noStrike">
              <a:solidFill>
                <a:schemeClr val="dk1"/>
              </a:solidFill>
              <a:latin typeface="Cambria"/>
              <a:ea typeface="Cambria"/>
              <a:cs typeface="Cambria"/>
              <a:sym typeface="Cambria"/>
            </a:endParaRPr>
          </a:p>
        </p:txBody>
      </p:sp>
      <p:sp>
        <p:nvSpPr>
          <p:cNvPr id="116" name="Google Shape;116;p2"/>
          <p:cNvSpPr txBox="1"/>
          <p:nvPr/>
        </p:nvSpPr>
        <p:spPr>
          <a:xfrm>
            <a:off x="3200400" y="6324599"/>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5. Hà Mã </a:t>
            </a:r>
            <a:endParaRPr b="1" i="0" sz="2400" u="none" cap="none" strike="noStrike">
              <a:solidFill>
                <a:schemeClr val="dk1"/>
              </a:solidFill>
              <a:latin typeface="Cambria"/>
              <a:ea typeface="Cambria"/>
              <a:cs typeface="Cambria"/>
              <a:sym typeface="Cambria"/>
            </a:endParaRPr>
          </a:p>
        </p:txBody>
      </p:sp>
      <p:sp>
        <p:nvSpPr>
          <p:cNvPr id="117" name="Google Shape;117;p2"/>
          <p:cNvSpPr txBox="1"/>
          <p:nvPr/>
        </p:nvSpPr>
        <p:spPr>
          <a:xfrm>
            <a:off x="6134100" y="6324598"/>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6. Con Cáo</a:t>
            </a:r>
            <a:endParaRPr b="1" i="0" sz="2400" u="none" cap="none" strike="noStrike">
              <a:solidFill>
                <a:schemeClr val="dk1"/>
              </a:solidFill>
              <a:latin typeface="Cambria"/>
              <a:ea typeface="Cambria"/>
              <a:cs typeface="Cambria"/>
              <a:sym typeface="Cambria"/>
            </a:endParaRPr>
          </a:p>
        </p:txBody>
      </p:sp>
      <p:pic>
        <p:nvPicPr>
          <p:cNvPr id="118" name="Google Shape;118;p2"/>
          <p:cNvPicPr preferRelativeResize="0"/>
          <p:nvPr/>
        </p:nvPicPr>
        <p:blipFill rotWithShape="1">
          <a:blip r:embed="rId4">
            <a:alphaModFix/>
          </a:blip>
          <a:srcRect b="0" l="0" r="0" t="0"/>
          <a:stretch/>
        </p:blipFill>
        <p:spPr>
          <a:xfrm>
            <a:off x="304672" y="1905000"/>
            <a:ext cx="2636584" cy="1828800"/>
          </a:xfrm>
          <a:prstGeom prst="rect">
            <a:avLst/>
          </a:prstGeom>
          <a:noFill/>
          <a:ln cap="flat" cmpd="sng" w="9525">
            <a:solidFill>
              <a:srgbClr val="FF0000"/>
            </a:solidFill>
            <a:prstDash val="solid"/>
            <a:round/>
            <a:headEnd len="sm" w="sm" type="none"/>
            <a:tailEnd len="sm" w="sm" type="none"/>
          </a:ln>
        </p:spPr>
      </p:pic>
      <p:pic>
        <p:nvPicPr>
          <p:cNvPr id="119" name="Google Shape;119;p2"/>
          <p:cNvPicPr preferRelativeResize="0"/>
          <p:nvPr/>
        </p:nvPicPr>
        <p:blipFill rotWithShape="1">
          <a:blip r:embed="rId5">
            <a:alphaModFix/>
          </a:blip>
          <a:srcRect b="0" l="0" r="0" t="0"/>
          <a:stretch/>
        </p:blipFill>
        <p:spPr>
          <a:xfrm>
            <a:off x="3200400" y="1889760"/>
            <a:ext cx="2667000" cy="1844040"/>
          </a:xfrm>
          <a:prstGeom prst="rect">
            <a:avLst/>
          </a:prstGeom>
          <a:noFill/>
          <a:ln cap="flat" cmpd="sng" w="9525">
            <a:solidFill>
              <a:srgbClr val="FF0000"/>
            </a:solidFill>
            <a:prstDash val="solid"/>
            <a:round/>
            <a:headEnd len="sm" w="sm" type="none"/>
            <a:tailEnd len="sm" w="sm" type="none"/>
          </a:ln>
        </p:spPr>
      </p:pic>
      <p:pic>
        <p:nvPicPr>
          <p:cNvPr id="120" name="Google Shape;120;p2"/>
          <p:cNvPicPr preferRelativeResize="0"/>
          <p:nvPr/>
        </p:nvPicPr>
        <p:blipFill rotWithShape="1">
          <a:blip r:embed="rId6">
            <a:alphaModFix/>
          </a:blip>
          <a:srcRect b="0" l="0" r="0" t="0"/>
          <a:stretch/>
        </p:blipFill>
        <p:spPr>
          <a:xfrm>
            <a:off x="6134100" y="1889760"/>
            <a:ext cx="2705100" cy="1844040"/>
          </a:xfrm>
          <a:prstGeom prst="rect">
            <a:avLst/>
          </a:prstGeom>
          <a:noFill/>
          <a:ln cap="flat" cmpd="sng" w="9525">
            <a:solidFill>
              <a:srgbClr val="FF0000"/>
            </a:solidFill>
            <a:prstDash val="solid"/>
            <a:round/>
            <a:headEnd len="sm" w="sm" type="none"/>
            <a:tailEnd len="sm" w="sm" type="none"/>
          </a:ln>
        </p:spPr>
      </p:pic>
      <p:pic>
        <p:nvPicPr>
          <p:cNvPr id="121" name="Google Shape;121;p2"/>
          <p:cNvPicPr preferRelativeResize="0"/>
          <p:nvPr/>
        </p:nvPicPr>
        <p:blipFill rotWithShape="1">
          <a:blip r:embed="rId7">
            <a:alphaModFix/>
          </a:blip>
          <a:srcRect b="0" l="0" r="0" t="0"/>
          <a:stretch/>
        </p:blipFill>
        <p:spPr>
          <a:xfrm>
            <a:off x="284352" y="4419600"/>
            <a:ext cx="2641664" cy="1889758"/>
          </a:xfrm>
          <a:prstGeom prst="rect">
            <a:avLst/>
          </a:prstGeom>
          <a:noFill/>
          <a:ln cap="flat" cmpd="sng" w="9525">
            <a:solidFill>
              <a:srgbClr val="FF0000"/>
            </a:solidFill>
            <a:prstDash val="solid"/>
            <a:round/>
            <a:headEnd len="sm" w="sm" type="none"/>
            <a:tailEnd len="sm" w="sm" type="none"/>
          </a:ln>
        </p:spPr>
      </p:pic>
      <p:pic>
        <p:nvPicPr>
          <p:cNvPr id="122" name="Google Shape;122;p2"/>
          <p:cNvPicPr preferRelativeResize="0"/>
          <p:nvPr/>
        </p:nvPicPr>
        <p:blipFill rotWithShape="1">
          <a:blip r:embed="rId8">
            <a:alphaModFix/>
          </a:blip>
          <a:srcRect b="0" l="0" r="0" t="0"/>
          <a:stretch/>
        </p:blipFill>
        <p:spPr>
          <a:xfrm>
            <a:off x="3200400" y="4419600"/>
            <a:ext cx="2667000" cy="1889758"/>
          </a:xfrm>
          <a:prstGeom prst="rect">
            <a:avLst/>
          </a:prstGeom>
          <a:noFill/>
          <a:ln cap="flat" cmpd="sng" w="9525">
            <a:solidFill>
              <a:srgbClr val="FF0000"/>
            </a:solidFill>
            <a:prstDash val="solid"/>
            <a:round/>
            <a:headEnd len="sm" w="sm" type="none"/>
            <a:tailEnd len="sm" w="sm" type="none"/>
          </a:ln>
        </p:spPr>
      </p:pic>
      <p:pic>
        <p:nvPicPr>
          <p:cNvPr id="123" name="Google Shape;123;p2"/>
          <p:cNvPicPr preferRelativeResize="0"/>
          <p:nvPr/>
        </p:nvPicPr>
        <p:blipFill rotWithShape="1">
          <a:blip r:embed="rId9">
            <a:alphaModFix/>
          </a:blip>
          <a:srcRect b="0" l="0" r="0" t="0"/>
          <a:stretch/>
        </p:blipFill>
        <p:spPr>
          <a:xfrm>
            <a:off x="6144260" y="4419600"/>
            <a:ext cx="2694940" cy="1904998"/>
          </a:xfrm>
          <a:prstGeom prst="rect">
            <a:avLst/>
          </a:prstGeom>
          <a:noFill/>
          <a:ln cap="flat" cmpd="sng" w="9525">
            <a:solidFill>
              <a:srgbClr val="FF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2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47" name="Google Shape;547;p2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48" name="Google Shape;548;p2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49" name="Google Shape;549;p2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50" name="Google Shape;550;p2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2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52" name="Google Shape;552;p2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53" name="Google Shape;553;p2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54" name="Google Shape;554;p2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5" name="Google Shape;555;p20"/>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556" name="Google Shape;556;p2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7" name="Google Shape;557;p2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8" name="Google Shape;558;p2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9" name="Google Shape;559;p20"/>
          <p:cNvSpPr txBox="1"/>
          <p:nvPr/>
        </p:nvSpPr>
        <p:spPr>
          <a:xfrm>
            <a:off x="452587" y="1295399"/>
            <a:ext cx="1985814"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Vận dụng</a:t>
            </a:r>
            <a:endParaRPr b="1" sz="2400">
              <a:solidFill>
                <a:srgbClr val="CC0000"/>
              </a:solidFill>
              <a:latin typeface="Times New Roman"/>
              <a:ea typeface="Times New Roman"/>
              <a:cs typeface="Times New Roman"/>
              <a:sym typeface="Times New Roman"/>
            </a:endParaRPr>
          </a:p>
        </p:txBody>
      </p:sp>
      <p:sp>
        <p:nvSpPr>
          <p:cNvPr id="560" name="Google Shape;560;p2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561" name="Google Shape;561;p20"/>
          <p:cNvSpPr/>
          <p:nvPr/>
        </p:nvSpPr>
        <p:spPr>
          <a:xfrm>
            <a:off x="2681654" y="1204908"/>
            <a:ext cx="5995988" cy="1569660"/>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 Hãy lên kế hoạch chăm sóc, bảo vệ cây xanh, giữ gìn môi trường xanh - sạch - đẹp ở trường học hoặc khu dân cư. Em hãy cùng các bạn và người thân thực hiện kế hoạch đó.</a:t>
            </a:r>
            <a:endParaRPr i="1" sz="2100">
              <a:solidFill>
                <a:srgbClr val="FF0000"/>
              </a:solidFill>
              <a:latin typeface="Cambria"/>
              <a:ea typeface="Cambria"/>
              <a:cs typeface="Cambria"/>
              <a:sym typeface="Cambria"/>
            </a:endParaRPr>
          </a:p>
        </p:txBody>
      </p:sp>
      <p:pic>
        <p:nvPicPr>
          <p:cNvPr id="562" name="Google Shape;562;p20"/>
          <p:cNvPicPr preferRelativeResize="0"/>
          <p:nvPr/>
        </p:nvPicPr>
        <p:blipFill rotWithShape="1">
          <a:blip r:embed="rId6">
            <a:alphaModFix/>
          </a:blip>
          <a:srcRect b="0" l="0" r="0" t="0"/>
          <a:stretch/>
        </p:blipFill>
        <p:spPr>
          <a:xfrm>
            <a:off x="426036" y="1998423"/>
            <a:ext cx="899998" cy="945600"/>
          </a:xfrm>
          <a:prstGeom prst="rect">
            <a:avLst/>
          </a:prstGeom>
          <a:noFill/>
          <a:ln>
            <a:noFill/>
          </a:ln>
          <a:effectLst>
            <a:reflection blurRad="0" dir="5400000" dist="5000" endA="0" endPos="30000" kx="0" rotWithShape="0" algn="bl" stA="30000" stPos="0" sy="-100000" ky="0"/>
          </a:effectLst>
        </p:spPr>
      </p:pic>
      <p:sp>
        <p:nvSpPr>
          <p:cNvPr id="563" name="Google Shape;563;p20"/>
          <p:cNvSpPr/>
          <p:nvPr/>
        </p:nvSpPr>
        <p:spPr>
          <a:xfrm>
            <a:off x="359967" y="2836476"/>
            <a:ext cx="8707833" cy="3375155"/>
          </a:xfrm>
          <a:prstGeom prst="rect">
            <a:avLst/>
          </a:prstGeom>
          <a:noFill/>
          <a:ln>
            <a:noFill/>
          </a:ln>
        </p:spPr>
        <p:txBody>
          <a:bodyPr anchorCtr="0" anchor="t" bIns="45700" lIns="91425" spcFirstLastPara="1" rIns="91425" wrap="square" tIns="45700">
            <a:spAutoFit/>
          </a:bodyPr>
          <a:lstStyle/>
          <a:p>
            <a:pPr indent="0" lvl="0" marL="30480" marR="30480" rtl="0" algn="ctr">
              <a:lnSpc>
                <a:spcPct val="107000"/>
              </a:lnSpc>
              <a:spcBef>
                <a:spcPts val="0"/>
              </a:spcBef>
              <a:spcAft>
                <a:spcPts val="0"/>
              </a:spcAft>
              <a:buNone/>
            </a:pPr>
            <a:r>
              <a:rPr b="1" lang="en-US" sz="1800">
                <a:solidFill>
                  <a:srgbClr val="000000"/>
                </a:solidFill>
                <a:latin typeface="Times New Roman"/>
                <a:ea typeface="Times New Roman"/>
                <a:cs typeface="Times New Roman"/>
                <a:sym typeface="Times New Roman"/>
              </a:rPr>
              <a:t>KẾ HOẠCH TRỒNG VÀ CHĂM SÓC CÂY XANH</a:t>
            </a:r>
            <a:endParaRPr sz="1400">
              <a:solidFill>
                <a:schemeClr val="dk1"/>
              </a:solidFill>
              <a:latin typeface="Calibri"/>
              <a:ea typeface="Calibri"/>
              <a:cs typeface="Calibri"/>
              <a:sym typeface="Calibri"/>
            </a:endParaRPr>
          </a:p>
          <a:p>
            <a:pPr indent="0" lvl="0" marL="30480" marR="30480" rtl="0" algn="ctr">
              <a:lnSpc>
                <a:spcPct val="107000"/>
              </a:lnSpc>
              <a:spcBef>
                <a:spcPts val="1200"/>
              </a:spcBef>
              <a:spcAft>
                <a:spcPts val="0"/>
              </a:spcAft>
              <a:buNone/>
            </a:pPr>
            <a:r>
              <a:rPr b="1" lang="en-US" sz="1800">
                <a:solidFill>
                  <a:srgbClr val="000000"/>
                </a:solidFill>
                <a:latin typeface="Times New Roman"/>
                <a:ea typeface="Times New Roman"/>
                <a:cs typeface="Times New Roman"/>
                <a:sym typeface="Times New Roman"/>
              </a:rPr>
              <a:t>TRONG KHUÔN VIÊN TRƯỜNG THCS TRUNG AN </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b="1" lang="en-US" sz="1800">
                <a:solidFill>
                  <a:srgbClr val="000000"/>
                </a:solidFill>
                <a:latin typeface="Times New Roman"/>
                <a:ea typeface="Times New Roman"/>
                <a:cs typeface="Times New Roman"/>
                <a:sym typeface="Times New Roman"/>
              </a:rPr>
              <a:t>1. Mục đích:</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000000"/>
                </a:solidFill>
                <a:latin typeface="Times New Roman"/>
                <a:ea typeface="Times New Roman"/>
                <a:cs typeface="Times New Roman"/>
                <a:sym typeface="Times New Roman"/>
              </a:rPr>
              <a:t>- </a:t>
            </a:r>
            <a:r>
              <a:rPr lang="en-US" sz="1800">
                <a:solidFill>
                  <a:srgbClr val="333333"/>
                </a:solidFill>
                <a:latin typeface="Times New Roman"/>
                <a:ea typeface="Times New Roman"/>
                <a:cs typeface="Times New Roman"/>
                <a:sym typeface="Times New Roman"/>
              </a:rPr>
              <a:t>Tổ chức, thực hiện trồng cây xanh, sạch đẹp nhằm tạo môi trường cảnh quan xanh, bóng mát xung quanh ngôi trường mình đang học tập.</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000000"/>
                </a:solidFill>
                <a:latin typeface="Times New Roman"/>
                <a:ea typeface="Times New Roman"/>
                <a:cs typeface="Times New Roman"/>
                <a:sym typeface="Times New Roman"/>
              </a:rPr>
              <a:t>- Tuyên truyền, vận động, nâng cao ý thức trách nhiệm của các bạn học sinh, các vị phụ huynh, giáo viên và nhân viên trường học,… trong việc trồng, chăm sóc bảo vệ cây xanh, cải thiện môi trường và cảnh quan sư phạm; bảo vệ môi trường sinh thái, góp phần giảm nhẹ thiên tai và thích ứng với biến đổi khí hậu.</a:t>
            </a:r>
            <a:endParaRPr sz="1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69" name="Google Shape;569;p2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70" name="Google Shape;570;p2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71" name="Google Shape;571;p2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72" name="Google Shape;572;p2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3" name="Google Shape;573;p2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74" name="Google Shape;574;p2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75" name="Google Shape;575;p2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76" name="Google Shape;576;p2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2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578" name="Google Shape;578;p2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79" name="Google Shape;579;p2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0" name="Google Shape;580;p2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1" name="Google Shape;581;p21"/>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Vận dụng</a:t>
            </a:r>
            <a:endParaRPr b="1" sz="2400">
              <a:solidFill>
                <a:srgbClr val="CC0000"/>
              </a:solidFill>
              <a:latin typeface="Times New Roman"/>
              <a:ea typeface="Times New Roman"/>
              <a:cs typeface="Times New Roman"/>
              <a:sym typeface="Times New Roman"/>
            </a:endParaRPr>
          </a:p>
        </p:txBody>
      </p:sp>
      <p:sp>
        <p:nvSpPr>
          <p:cNvPr id="582" name="Google Shape;582;p2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583" name="Google Shape;583;p21"/>
          <p:cNvSpPr/>
          <p:nvPr/>
        </p:nvSpPr>
        <p:spPr>
          <a:xfrm>
            <a:off x="373908" y="1786372"/>
            <a:ext cx="7646999" cy="4133183"/>
          </a:xfrm>
          <a:prstGeom prst="rect">
            <a:avLst/>
          </a:prstGeom>
          <a:noFill/>
          <a:ln>
            <a:noFill/>
          </a:ln>
        </p:spPr>
        <p:txBody>
          <a:bodyPr anchorCtr="0" anchor="t" bIns="45700" lIns="91425" spcFirstLastPara="1" rIns="91425" wrap="square" tIns="45700">
            <a:spAutoFit/>
          </a:bodyPr>
          <a:lstStyle/>
          <a:p>
            <a:pPr indent="0" lvl="0" marL="30480" marR="30480" rtl="0" algn="l">
              <a:lnSpc>
                <a:spcPct val="107000"/>
              </a:lnSpc>
              <a:spcBef>
                <a:spcPts val="0"/>
              </a:spcBef>
              <a:spcAft>
                <a:spcPts val="0"/>
              </a:spcAft>
              <a:buNone/>
            </a:pPr>
            <a:r>
              <a:rPr b="1" lang="en-US" sz="1800">
                <a:solidFill>
                  <a:srgbClr val="000000"/>
                </a:solidFill>
                <a:latin typeface="Times New Roman"/>
                <a:ea typeface="Times New Roman"/>
                <a:cs typeface="Times New Roman"/>
                <a:sym typeface="Times New Roman"/>
              </a:rPr>
              <a:t>2. Yêu cầu</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Cây trồng trong trường học phải lựa chọn kỹ về loại cây, đảm bảo tiêu chuẩn cây giống tốt, có giá trị nhiều mặt, vừa tạo bóng mát vừa có giá trị về kinh tế phải trồng, chăm sóc, quản lý và bảo vệ cây tốt.</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b="1" lang="en-US" sz="1800">
                <a:solidFill>
                  <a:srgbClr val="333333"/>
                </a:solidFill>
                <a:latin typeface="Times New Roman"/>
                <a:ea typeface="Times New Roman"/>
                <a:cs typeface="Times New Roman"/>
                <a:sym typeface="Times New Roman"/>
              </a:rPr>
              <a:t>3. Thời gian</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Trồng cây: bắt đầu thực hiện từ ngày …./…../….. đến ngày …./…../…..</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Chăm sóc cây: thực hiện liên tục từ sau khi trồng cây</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b="1" lang="en-US" sz="1800">
                <a:solidFill>
                  <a:srgbClr val="333333"/>
                </a:solidFill>
                <a:latin typeface="Times New Roman"/>
                <a:ea typeface="Times New Roman"/>
                <a:cs typeface="Times New Roman"/>
                <a:sym typeface="Times New Roman"/>
              </a:rPr>
              <a:t>4. Đối tượng tham gia</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Học sinh, giáo viên và nhân viên trong trường học</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Đại diện Hội phụ huynh học sinh của từng chi độ</a:t>
            </a:r>
            <a:endParaRPr sz="1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89" name="Google Shape;589;p2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90" name="Google Shape;590;p2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91" name="Google Shape;591;p2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92" name="Google Shape;592;p2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3" name="Google Shape;593;p2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94" name="Google Shape;594;p2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95" name="Google Shape;595;p2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96" name="Google Shape;596;p2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7" name="Google Shape;597;p22"/>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598" name="Google Shape;598;p2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9" name="Google Shape;599;p2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00" name="Google Shape;600;p2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01" name="Google Shape;601;p22"/>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602" name="Google Shape;602;p22"/>
          <p:cNvSpPr/>
          <p:nvPr/>
        </p:nvSpPr>
        <p:spPr>
          <a:xfrm>
            <a:off x="141061" y="1059462"/>
            <a:ext cx="8859251" cy="5614999"/>
          </a:xfrm>
          <a:prstGeom prst="rect">
            <a:avLst/>
          </a:prstGeom>
          <a:noFill/>
          <a:ln>
            <a:noFill/>
          </a:ln>
        </p:spPr>
        <p:txBody>
          <a:bodyPr anchorCtr="0" anchor="t" bIns="45700" lIns="91425" spcFirstLastPara="1" rIns="91425" wrap="square" tIns="45700">
            <a:spAutoFit/>
          </a:bodyPr>
          <a:lstStyle/>
          <a:p>
            <a:pPr indent="0" lvl="0" marL="30480" marR="30480" rtl="0" algn="just">
              <a:lnSpc>
                <a:spcPct val="107000"/>
              </a:lnSpc>
              <a:spcBef>
                <a:spcPts val="0"/>
              </a:spcBef>
              <a:spcAft>
                <a:spcPts val="0"/>
              </a:spcAft>
              <a:buNone/>
            </a:pPr>
            <a:r>
              <a:rPr b="1" lang="en-US" sz="1800">
                <a:solidFill>
                  <a:srgbClr val="333333"/>
                </a:solidFill>
                <a:latin typeface="Times New Roman"/>
                <a:ea typeface="Times New Roman"/>
                <a:cs typeface="Times New Roman"/>
                <a:sym typeface="Times New Roman"/>
              </a:rPr>
              <a:t>5. Nội dung thực hiện</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b="1" lang="en-US" sz="1800">
                <a:solidFill>
                  <a:srgbClr val="333333"/>
                </a:solidFill>
                <a:latin typeface="Times New Roman"/>
                <a:ea typeface="Times New Roman"/>
                <a:cs typeface="Times New Roman"/>
                <a:sym typeface="Times New Roman"/>
              </a:rPr>
              <a:t>5.1 Trồng cây:</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Mỗi chi đội thực hiện trồng 4 cây, tại 4 vị trí: trong sân trường; khu vực sát tường rào; vườn trường và bồn hoa.</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Loại cây trồng:</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Trong sân trường: Trồng các loại cây có bộ rễ chắc - khoẻ, tán rộng - to - cao - cho bóng mát tốt (Xà cừ, Phượng vĩ,…); hạn chế trồng các loại cây trút lá nhiều lần trong năm, cây có gai, các loại cây hấp dẫn ruồi, nhặng, sâu, bọ.</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000000"/>
                </a:solidFill>
                <a:latin typeface="Times New Roman"/>
                <a:ea typeface="Times New Roman"/>
                <a:cs typeface="Times New Roman"/>
                <a:sym typeface="Times New Roman"/>
              </a:rPr>
              <a:t>+ Khu vực sát tường rào: trồng các loại cây xanh tốt hầu hết thời gian trong năm, như: nguyệt quế,trắc bách diệp,…</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000000"/>
                </a:solidFill>
                <a:latin typeface="Times New Roman"/>
                <a:ea typeface="Times New Roman"/>
                <a:cs typeface="Times New Roman"/>
                <a:sym typeface="Times New Roman"/>
              </a:rPr>
              <a:t>+ Khu vực vườn trường: có thể trồng xen lẫn các loại cây, như: cây xanh cho bóng mát, cây cảnh, cây hoa, cây ăn trái, cây thuốc nam, … vừa tạo cảnh quan, vừa có thể phục vụ cho các môn học theo khối lớp.</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000000"/>
                </a:solidFill>
                <a:latin typeface="Times New Roman"/>
                <a:ea typeface="Times New Roman"/>
                <a:cs typeface="Times New Roman"/>
                <a:sym typeface="Times New Roman"/>
              </a:rPr>
              <a:t>+ Khu vực bồn hoa: trồng các loại cây tạo cảnh quan đẹp, như: Mắt nai lá tím, chuỗi ngọc, hoa ngũ sắc; cúc mặt trời,…</a:t>
            </a:r>
            <a:endParaRPr sz="14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2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08" name="Google Shape;608;p2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609" name="Google Shape;609;p2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10" name="Google Shape;610;p2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11" name="Google Shape;611;p2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2" name="Google Shape;612;p2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613" name="Google Shape;613;p2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14" name="Google Shape;614;p2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15" name="Google Shape;615;p2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6" name="Google Shape;616;p23"/>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617" name="Google Shape;617;p2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8" name="Google Shape;618;p2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9" name="Google Shape;619;p2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20" name="Google Shape;620;p23"/>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621" name="Google Shape;621;p23"/>
          <p:cNvSpPr/>
          <p:nvPr/>
        </p:nvSpPr>
        <p:spPr>
          <a:xfrm>
            <a:off x="141061" y="1059462"/>
            <a:ext cx="8859251" cy="2782428"/>
          </a:xfrm>
          <a:prstGeom prst="rect">
            <a:avLst/>
          </a:prstGeom>
          <a:noFill/>
          <a:ln>
            <a:noFill/>
          </a:ln>
        </p:spPr>
        <p:txBody>
          <a:bodyPr anchorCtr="0" anchor="t" bIns="45700" lIns="91425" spcFirstLastPara="1" rIns="91425" wrap="square" tIns="45700">
            <a:spAutoFit/>
          </a:bodyPr>
          <a:lstStyle/>
          <a:p>
            <a:pPr indent="0" lvl="0" marL="30480" marR="30480" rtl="0" algn="just">
              <a:lnSpc>
                <a:spcPct val="107000"/>
              </a:lnSpc>
              <a:spcBef>
                <a:spcPts val="0"/>
              </a:spcBef>
              <a:spcAft>
                <a:spcPts val="0"/>
              </a:spcAft>
              <a:buNone/>
            </a:pPr>
            <a:r>
              <a:rPr b="1" lang="en-US" sz="1800">
                <a:solidFill>
                  <a:srgbClr val="000000"/>
                </a:solidFill>
                <a:latin typeface="Times New Roman"/>
                <a:ea typeface="Times New Roman"/>
                <a:cs typeface="Times New Roman"/>
                <a:sym typeface="Times New Roman"/>
              </a:rPr>
              <a:t>5.2 Chăm sóc cây</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Hàng tuần các chi đội cử các thành viên chăm sóc cây sau khi trồng (tưới nước, bón phân…)</a:t>
            </a:r>
            <a:br>
              <a:rPr lang="en-US" sz="1800">
                <a:solidFill>
                  <a:srgbClr val="333333"/>
                </a:solidFill>
                <a:latin typeface="Times New Roman"/>
                <a:ea typeface="Times New Roman"/>
                <a:cs typeface="Times New Roman"/>
                <a:sym typeface="Times New Roman"/>
              </a:rPr>
            </a:br>
            <a:r>
              <a:rPr lang="en-US" sz="1800">
                <a:solidFill>
                  <a:srgbClr val="333333"/>
                </a:solidFill>
                <a:latin typeface="Times New Roman"/>
                <a:ea typeface="Times New Roman"/>
                <a:cs typeface="Times New Roman"/>
                <a:sym typeface="Times New Roman"/>
              </a:rPr>
              <a:t>- Nhà trường phân công các cá nhân hỗ trợ việc chăm sóc cho các chi đội</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b="1" lang="en-US" sz="1800">
                <a:solidFill>
                  <a:srgbClr val="333333"/>
                </a:solidFill>
                <a:latin typeface="Times New Roman"/>
                <a:ea typeface="Times New Roman"/>
                <a:cs typeface="Times New Roman"/>
                <a:sym typeface="Times New Roman"/>
              </a:rPr>
              <a:t>6. Kinh phí thực hiện</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Nguồn huy động sự đóng góp của các cá nhân học sinh, phụ huynh, giáo viên, nhân viên trường học.</a:t>
            </a:r>
            <a:endParaRPr sz="1400">
              <a:solidFill>
                <a:schemeClr val="dk1"/>
              </a:solidFill>
              <a:latin typeface="Calibri"/>
              <a:ea typeface="Calibri"/>
              <a:cs typeface="Calibri"/>
              <a:sym typeface="Calibri"/>
            </a:endParaRPr>
          </a:p>
          <a:p>
            <a:pPr indent="0" lvl="0" marL="30480" marR="30480" rtl="0" algn="just">
              <a:lnSpc>
                <a:spcPct val="107000"/>
              </a:lnSpc>
              <a:spcBef>
                <a:spcPts val="1200"/>
              </a:spcBef>
              <a:spcAft>
                <a:spcPts val="0"/>
              </a:spcAft>
              <a:buNone/>
            </a:pPr>
            <a:r>
              <a:rPr lang="en-US" sz="1800">
                <a:solidFill>
                  <a:srgbClr val="333333"/>
                </a:solidFill>
                <a:latin typeface="Times New Roman"/>
                <a:ea typeface="Times New Roman"/>
                <a:cs typeface="Times New Roman"/>
                <a:sym typeface="Times New Roman"/>
              </a:rPr>
              <a:t>- Nguồn kinh phí phong trào “kế hoạch nhỏ”, thu gom phế liệu (giấy vụn, rác thải nhựa,…)</a:t>
            </a:r>
            <a:endParaRPr sz="1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pic>
        <p:nvPicPr>
          <p:cNvPr descr="C:\Users\Asus\Pictures\bai mau\hands_zps712c7fb9.jpg" id="130" name="Google Shape;130;p3"/>
          <p:cNvPicPr preferRelativeResize="0"/>
          <p:nvPr/>
        </p:nvPicPr>
        <p:blipFill rotWithShape="1">
          <a:blip r:embed="rId5">
            <a:alphaModFix/>
          </a:blip>
          <a:srcRect b="0" l="0" r="43632" t="0"/>
          <a:stretch/>
        </p:blipFill>
        <p:spPr>
          <a:xfrm rot="-5983940">
            <a:off x="6740180" y="1138516"/>
            <a:ext cx="2234565" cy="3964233"/>
          </a:xfrm>
          <a:prstGeom prst="rect">
            <a:avLst/>
          </a:prstGeom>
          <a:noFill/>
          <a:ln>
            <a:noFill/>
          </a:ln>
        </p:spPr>
      </p:pic>
      <p:pic>
        <p:nvPicPr>
          <p:cNvPr descr="C:\Documents and Settings\Welcome\Desktop\chs1348666969.jpg" id="131" name="Google Shape;131;p3"/>
          <p:cNvPicPr preferRelativeResize="0"/>
          <p:nvPr/>
        </p:nvPicPr>
        <p:blipFill rotWithShape="1">
          <a:blip r:embed="rId6">
            <a:alphaModFix/>
          </a:blip>
          <a:srcRect b="0" l="0" r="0" t="0"/>
          <a:stretch/>
        </p:blipFill>
        <p:spPr>
          <a:xfrm>
            <a:off x="-32084" y="4343400"/>
            <a:ext cx="9176083" cy="2514600"/>
          </a:xfrm>
          <a:prstGeom prst="rect">
            <a:avLst/>
          </a:prstGeom>
          <a:noFill/>
          <a:ln>
            <a:noFill/>
          </a:ln>
          <a:effectLst>
            <a:outerShdw blurRad="292100" rotWithShape="0" algn="tl" dir="2700000" dist="139700">
              <a:srgbClr val="333333">
                <a:alpha val="64705"/>
              </a:srgbClr>
            </a:outerShdw>
          </a:effectLst>
        </p:spPr>
      </p:pic>
      <p:pic>
        <p:nvPicPr>
          <p:cNvPr descr="C:\Users\Asus\Pictures\bai mau\hands_zps712c7fb9.jpg" id="132" name="Google Shape;132;p3"/>
          <p:cNvPicPr preferRelativeResize="0"/>
          <p:nvPr/>
        </p:nvPicPr>
        <p:blipFill rotWithShape="1">
          <a:blip r:embed="rId5">
            <a:alphaModFix/>
          </a:blip>
          <a:srcRect b="0" l="56213" r="0" t="0"/>
          <a:stretch/>
        </p:blipFill>
        <p:spPr>
          <a:xfrm rot="-7627304">
            <a:off x="6159599" y="-1391747"/>
            <a:ext cx="1587048" cy="3624539"/>
          </a:xfrm>
          <a:prstGeom prst="rect">
            <a:avLst/>
          </a:prstGeom>
          <a:noFill/>
          <a:ln>
            <a:noFill/>
          </a:ln>
        </p:spPr>
      </p:pic>
      <p:sp>
        <p:nvSpPr>
          <p:cNvPr id="133" name="Google Shape;133;p3"/>
          <p:cNvSpPr txBox="1"/>
          <p:nvPr>
            <p:ph type="title"/>
          </p:nvPr>
        </p:nvSpPr>
        <p:spPr>
          <a:xfrm>
            <a:off x="-82493" y="1066800"/>
            <a:ext cx="5430672"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Cambria"/>
              <a:buNone/>
            </a:pPr>
            <a:r>
              <a:rPr b="1" lang="en-US" sz="3000">
                <a:solidFill>
                  <a:srgbClr val="FF0000"/>
                </a:solidFill>
                <a:latin typeface="Cambria"/>
                <a:ea typeface="Cambria"/>
                <a:cs typeface="Cambria"/>
                <a:sym typeface="Cambria"/>
              </a:rPr>
              <a:t>ĐẶC ĐIỂM CỦA SINH VẬT VÀ VẤN ĐỀ BẢO TỒN ĐA DẠNG SINH HỌC </a:t>
            </a:r>
            <a:endParaRPr b="1" sz="3000">
              <a:solidFill>
                <a:srgbClr val="FF0000"/>
              </a:solidFill>
              <a:latin typeface="Cambria"/>
              <a:ea typeface="Cambria"/>
              <a:cs typeface="Cambria"/>
              <a:sym typeface="Cambria"/>
            </a:endParaRPr>
          </a:p>
        </p:txBody>
      </p:sp>
      <p:sp>
        <p:nvSpPr>
          <p:cNvPr id="134" name="Google Shape;134;p3"/>
          <p:cNvSpPr txBox="1"/>
          <p:nvPr/>
        </p:nvSpPr>
        <p:spPr>
          <a:xfrm>
            <a:off x="-685800" y="1219200"/>
            <a:ext cx="6705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500"/>
              <a:buFont typeface="Calibri"/>
              <a:buNone/>
            </a:pPr>
            <a:r>
              <a:t/>
            </a:r>
            <a:endParaRPr b="1" i="0" sz="3500" u="none" cap="none" strike="noStrike">
              <a:solidFill>
                <a:srgbClr val="BDD1F9"/>
              </a:solidFill>
              <a:latin typeface="Cambria"/>
              <a:ea typeface="Cambria"/>
              <a:cs typeface="Cambria"/>
              <a:sym typeface="Cambria"/>
            </a:endParaRPr>
          </a:p>
        </p:txBody>
      </p:sp>
      <p:sp>
        <p:nvSpPr>
          <p:cNvPr id="135" name="Google Shape;135;p3"/>
          <p:cNvSpPr txBox="1"/>
          <p:nvPr/>
        </p:nvSpPr>
        <p:spPr>
          <a:xfrm>
            <a:off x="-990600" y="-152400"/>
            <a:ext cx="39624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700"/>
              <a:buFont typeface="Cambria"/>
              <a:buNone/>
            </a:pPr>
            <a:r>
              <a:rPr b="1" i="0" lang="en-US" sz="2700" u="none" cap="none" strike="noStrike">
                <a:solidFill>
                  <a:schemeClr val="dk1"/>
                </a:solidFill>
                <a:latin typeface="Cambria"/>
                <a:ea typeface="Cambria"/>
                <a:cs typeface="Cambria"/>
                <a:sym typeface="Cambria"/>
              </a:rPr>
              <a:t>BÀI 13</a:t>
            </a:r>
            <a:endParaRPr b="1" i="0" sz="2700" u="none" cap="none" strike="noStrike">
              <a:solidFill>
                <a:schemeClr val="dk1"/>
              </a:solidFill>
              <a:latin typeface="Cambria"/>
              <a:ea typeface="Cambria"/>
              <a:cs typeface="Cambria"/>
              <a:sym typeface="Cambria"/>
            </a:endParaRPr>
          </a:p>
        </p:txBody>
      </p:sp>
      <p:sp>
        <p:nvSpPr>
          <p:cNvPr id="136" name="Google Shape;136;p3"/>
          <p:cNvSpPr/>
          <p:nvPr/>
        </p:nvSpPr>
        <p:spPr>
          <a:xfrm>
            <a:off x="3173" y="2428417"/>
            <a:ext cx="1828800"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3"/>
          <p:cNvSpPr/>
          <p:nvPr/>
        </p:nvSpPr>
        <p:spPr>
          <a:xfrm>
            <a:off x="3172" y="2535098"/>
            <a:ext cx="1155509"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3"/>
          <p:cNvSpPr/>
          <p:nvPr/>
        </p:nvSpPr>
        <p:spPr>
          <a:xfrm>
            <a:off x="-32084" y="3060876"/>
            <a:ext cx="5289884"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3"/>
          <p:cNvSpPr/>
          <p:nvPr/>
        </p:nvSpPr>
        <p:spPr>
          <a:xfrm>
            <a:off x="2185337" y="0"/>
            <a:ext cx="45719" cy="8382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0" name="Google Shape;140;p3"/>
          <p:cNvSpPr/>
          <p:nvPr/>
        </p:nvSpPr>
        <p:spPr>
          <a:xfrm>
            <a:off x="2057400" y="0"/>
            <a:ext cx="45719" cy="430548"/>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3"/>
          <p:cNvSpPr/>
          <p:nvPr/>
        </p:nvSpPr>
        <p:spPr>
          <a:xfrm>
            <a:off x="2590800" y="4724400"/>
            <a:ext cx="4038600" cy="850744"/>
          </a:xfrm>
          <a:prstGeom prst="rect">
            <a:avLst/>
          </a:prstGeom>
        </p:spPr>
        <p:txBody>
          <a:bodyPr>
            <a:prstTxWarp prst="textPlain"/>
          </a:bodyPr>
          <a:lstStyle/>
          <a:p>
            <a:pPr lvl="0" algn="ctr"/>
            <a:r>
              <a:rPr b="1" i="0">
                <a:ln cap="flat" cmpd="sng" w="19050">
                  <a:solidFill>
                    <a:srgbClr val="FEFEFE"/>
                  </a:solidFill>
                  <a:prstDash val="solid"/>
                  <a:round/>
                  <a:headEnd len="sm" w="sm" type="none"/>
                  <a:tailEnd len="sm" w="sm" type="none"/>
                </a:ln>
                <a:solidFill>
                  <a:schemeClr val="accent3"/>
                </a:solidFill>
                <a:latin typeface="Cambria"/>
              </a:rPr>
              <a:t>ĐỊA LÍ 8</a:t>
            </a:r>
          </a:p>
        </p:txBody>
      </p:sp>
      <p:sp>
        <p:nvSpPr>
          <p:cNvPr id="142" name="Google Shape;142;p3"/>
          <p:cNvSpPr txBox="1"/>
          <p:nvPr/>
        </p:nvSpPr>
        <p:spPr>
          <a:xfrm>
            <a:off x="131928" y="3124200"/>
            <a:ext cx="5430672"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GV dạy: Bùi Văn Phong </a:t>
            </a:r>
            <a:endParaRPr b="1" i="0" sz="2500" u="none" cap="none" strike="noStrike">
              <a:solidFill>
                <a:srgbClr val="002060"/>
              </a:solidFill>
              <a:latin typeface="Cambria"/>
              <a:ea typeface="Cambria"/>
              <a:cs typeface="Cambria"/>
              <a:sym typeface="Cambria"/>
            </a:endParaRPr>
          </a:p>
          <a:p>
            <a:pPr indent="0" lvl="0" marL="0" marR="0" rtl="0" algn="l">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Lớp dạy: 8/3; 8/4</a:t>
            </a:r>
            <a:endParaRPr b="1" i="0" sz="2500" u="none" cap="none" strike="noStrike">
              <a:solidFill>
                <a:srgbClr val="002060"/>
              </a:solidFill>
              <a:latin typeface="Cambria"/>
              <a:ea typeface="Cambria"/>
              <a:cs typeface="Cambria"/>
              <a:sym typeface="Cambria"/>
            </a:endParaRPr>
          </a:p>
        </p:txBody>
      </p:sp>
      <p:pic>
        <p:nvPicPr>
          <p:cNvPr id="143" name="Google Shape;143;p3"/>
          <p:cNvPicPr preferRelativeResize="0"/>
          <p:nvPr/>
        </p:nvPicPr>
        <p:blipFill rotWithShape="1">
          <a:blip r:embed="rId7">
            <a:alphaModFix/>
          </a:blip>
          <a:srcRect b="0" l="0" r="0" t="0"/>
          <a:stretch/>
        </p:blipFill>
        <p:spPr>
          <a:xfrm>
            <a:off x="5065776" y="1209217"/>
            <a:ext cx="2393157" cy="2399406"/>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000"/>
                                        <p:tgtEl>
                                          <p:spTgt spid="1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000"/>
                                        <p:tgtEl>
                                          <p:spTgt spid="13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1000"/>
                                        <p:tgtEl>
                                          <p:spTgt spid="13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xit" presetID="2" presetSubtype="1">
                                  <p:stCondLst>
                                    <p:cond delay="0"/>
                                  </p:stCondLst>
                                  <p:childTnLst>
                                    <p:anim calcmode="lin" valueType="num">
                                      <p:cBhvr additive="base">
                                        <p:cTn dur="500"/>
                                        <p:tgtEl>
                                          <p:spTgt spid="135"/>
                                        </p:tgtEl>
                                        <p:attrNameLst>
                                          <p:attrName>ppt_y</p:attrName>
                                        </p:attrNameLst>
                                      </p:cBhvr>
                                      <p:tavLst>
                                        <p:tav fmla="" tm="0">
                                          <p:val>
                                            <p:strVal val="#ppt_y"/>
                                          </p:val>
                                        </p:tav>
                                        <p:tav fmla="" tm="100000">
                                          <p:val>
                                            <p:strVal val="#ppt_y-1"/>
                                          </p:val>
                                        </p:tav>
                                      </p:tavLst>
                                    </p:anim>
                                    <p:set>
                                      <p:cBhvr>
                                        <p:cTn dur="1" fill="hold">
                                          <p:stCondLst>
                                            <p:cond delay="500"/>
                                          </p:stCondLst>
                                        </p:cTn>
                                        <p:tgtEl>
                                          <p:spTgt spid="135"/>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3"/>
                                        </p:tgtEl>
                                        <p:attrNameLst>
                                          <p:attrName>ppt_y</p:attrName>
                                        </p:attrNameLst>
                                      </p:cBhvr>
                                      <p:tavLst>
                                        <p:tav fmla="" tm="0">
                                          <p:val>
                                            <p:strVal val="#ppt_y"/>
                                          </p:val>
                                        </p:tav>
                                        <p:tav fmla="" tm="100000">
                                          <p:val>
                                            <p:strVal val="#ppt_y-1"/>
                                          </p:val>
                                        </p:tav>
                                      </p:tavLst>
                                    </p:anim>
                                    <p:set>
                                      <p:cBhvr>
                                        <p:cTn dur="1" fill="hold">
                                          <p:stCondLst>
                                            <p:cond delay="500"/>
                                          </p:stCondLst>
                                        </p:cTn>
                                        <p:tgtEl>
                                          <p:spTgt spid="133"/>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4"/>
                                        </p:tgtEl>
                                        <p:attrNameLst>
                                          <p:attrName>ppt_y</p:attrName>
                                        </p:attrNameLst>
                                      </p:cBhvr>
                                      <p:tavLst>
                                        <p:tav fmla="" tm="0">
                                          <p:val>
                                            <p:strVal val="#ppt_y"/>
                                          </p:val>
                                        </p:tav>
                                        <p:tav fmla="" tm="100000">
                                          <p:val>
                                            <p:strVal val="#ppt_y-1"/>
                                          </p:val>
                                        </p:tav>
                                      </p:tavLst>
                                    </p:anim>
                                    <p:set>
                                      <p:cBhvr>
                                        <p:cTn dur="1" fill="hold">
                                          <p:stCondLst>
                                            <p:cond delay="500"/>
                                          </p:stCondLst>
                                        </p:cTn>
                                        <p:tgtEl>
                                          <p:spTgt spid="13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6"/>
                                        </p:tgtEl>
                                        <p:attrNameLst>
                                          <p:attrName>ppt_y</p:attrName>
                                        </p:attrNameLst>
                                      </p:cBhvr>
                                      <p:tavLst>
                                        <p:tav fmla="" tm="0">
                                          <p:val>
                                            <p:strVal val="#ppt_y"/>
                                          </p:val>
                                        </p:tav>
                                        <p:tav fmla="" tm="100000">
                                          <p:val>
                                            <p:strVal val="#ppt_y-1"/>
                                          </p:val>
                                        </p:tav>
                                      </p:tavLst>
                                    </p:anim>
                                    <p:set>
                                      <p:cBhvr>
                                        <p:cTn dur="1" fill="hold">
                                          <p:stCondLst>
                                            <p:cond delay="500"/>
                                          </p:stCondLst>
                                        </p:cTn>
                                        <p:tgtEl>
                                          <p:spTgt spid="136"/>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7"/>
                                        </p:tgtEl>
                                        <p:attrNameLst>
                                          <p:attrName>ppt_y</p:attrName>
                                        </p:attrNameLst>
                                      </p:cBhvr>
                                      <p:tavLst>
                                        <p:tav fmla="" tm="0">
                                          <p:val>
                                            <p:strVal val="#ppt_y"/>
                                          </p:val>
                                        </p:tav>
                                        <p:tav fmla="" tm="100000">
                                          <p:val>
                                            <p:strVal val="#ppt_y-1"/>
                                          </p:val>
                                        </p:tav>
                                      </p:tavLst>
                                    </p:anim>
                                    <p:set>
                                      <p:cBhvr>
                                        <p:cTn dur="1" fill="hold">
                                          <p:stCondLst>
                                            <p:cond delay="500"/>
                                          </p:stCondLst>
                                        </p:cTn>
                                        <p:tgtEl>
                                          <p:spTgt spid="137"/>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8"/>
                                        </p:tgtEl>
                                        <p:attrNameLst>
                                          <p:attrName>ppt_y</p:attrName>
                                        </p:attrNameLst>
                                      </p:cBhvr>
                                      <p:tavLst>
                                        <p:tav fmla="" tm="0">
                                          <p:val>
                                            <p:strVal val="#ppt_y"/>
                                          </p:val>
                                        </p:tav>
                                        <p:tav fmla="" tm="100000">
                                          <p:val>
                                            <p:strVal val="#ppt_y-1"/>
                                          </p:val>
                                        </p:tav>
                                      </p:tavLst>
                                    </p:anim>
                                    <p:set>
                                      <p:cBhvr>
                                        <p:cTn dur="1" fill="hold">
                                          <p:stCondLst>
                                            <p:cond delay="500"/>
                                          </p:stCondLst>
                                        </p:cTn>
                                        <p:tgtEl>
                                          <p:spTgt spid="13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40"/>
                                        </p:tgtEl>
                                        <p:attrNameLst>
                                          <p:attrName>ppt_y</p:attrName>
                                        </p:attrNameLst>
                                      </p:cBhvr>
                                      <p:tavLst>
                                        <p:tav fmla="" tm="0">
                                          <p:val>
                                            <p:strVal val="#ppt_y"/>
                                          </p:val>
                                        </p:tav>
                                        <p:tav fmla="" tm="100000">
                                          <p:val>
                                            <p:strVal val="#ppt_y-1"/>
                                          </p:val>
                                        </p:tav>
                                      </p:tavLst>
                                    </p:anim>
                                    <p:set>
                                      <p:cBhvr>
                                        <p:cTn dur="1" fill="hold">
                                          <p:stCondLst>
                                            <p:cond delay="500"/>
                                          </p:stCondLst>
                                        </p:cTn>
                                        <p:tgtEl>
                                          <p:spTgt spid="140"/>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9"/>
                                        </p:tgtEl>
                                        <p:attrNameLst>
                                          <p:attrName>ppt_y</p:attrName>
                                        </p:attrNameLst>
                                      </p:cBhvr>
                                      <p:tavLst>
                                        <p:tav fmla="" tm="0">
                                          <p:val>
                                            <p:strVal val="#ppt_y"/>
                                          </p:val>
                                        </p:tav>
                                        <p:tav fmla="" tm="100000">
                                          <p:val>
                                            <p:strVal val="#ppt_y-1"/>
                                          </p:val>
                                        </p:tav>
                                      </p:tavLst>
                                    </p:anim>
                                    <p:set>
                                      <p:cBhvr>
                                        <p:cTn dur="1" fill="hold">
                                          <p:stCondLst>
                                            <p:cond delay="500"/>
                                          </p:stCondLst>
                                        </p:cTn>
                                        <p:tgtEl>
                                          <p:spTgt spid="13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31"/>
                                        </p:tgtEl>
                                        <p:attrNameLst>
                                          <p:attrName>ppt_y</p:attrName>
                                        </p:attrNameLst>
                                      </p:cBhvr>
                                      <p:tavLst>
                                        <p:tav fmla="" tm="0">
                                          <p:val>
                                            <p:strVal val="#ppt_y"/>
                                          </p:val>
                                        </p:tav>
                                        <p:tav fmla="" tm="100000">
                                          <p:val>
                                            <p:strVal val="#ppt_y+1"/>
                                          </p:val>
                                        </p:tav>
                                      </p:tavLst>
                                    </p:anim>
                                    <p:set>
                                      <p:cBhvr>
                                        <p:cTn dur="1" fill="hold">
                                          <p:stCondLst>
                                            <p:cond delay="500"/>
                                          </p:stCondLst>
                                        </p:cTn>
                                        <p:tgtEl>
                                          <p:spTgt spid="131"/>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1"/>
                                        </p:tgtEl>
                                        <p:attrNameLst>
                                          <p:attrName>ppt_y</p:attrName>
                                        </p:attrNameLst>
                                      </p:cBhvr>
                                      <p:tavLst>
                                        <p:tav fmla="" tm="0">
                                          <p:val>
                                            <p:strVal val="#ppt_y"/>
                                          </p:val>
                                        </p:tav>
                                        <p:tav fmla="" tm="100000">
                                          <p:val>
                                            <p:strVal val="#ppt_y+1"/>
                                          </p:val>
                                        </p:tav>
                                      </p:tavLst>
                                    </p:anim>
                                    <p:set>
                                      <p:cBhvr>
                                        <p:cTn dur="1" fill="hold">
                                          <p:stCondLst>
                                            <p:cond delay="500"/>
                                          </p:stCondLst>
                                        </p:cTn>
                                        <p:tgtEl>
                                          <p:spTgt spid="141"/>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42"/>
                                        </p:tgtEl>
                                        <p:attrNameLst>
                                          <p:attrName>ppt_y</p:attrName>
                                        </p:attrNameLst>
                                      </p:cBhvr>
                                      <p:tavLst>
                                        <p:tav fmla="" tm="0">
                                          <p:val>
                                            <p:strVal val="#ppt_y"/>
                                          </p:val>
                                        </p:tav>
                                        <p:tav fmla="" tm="100000">
                                          <p:val>
                                            <p:strVal val="#ppt_y-1"/>
                                          </p:val>
                                        </p:tav>
                                      </p:tavLst>
                                    </p:anim>
                                    <p:set>
                                      <p:cBhvr>
                                        <p:cTn dur="1" fill="hold">
                                          <p:stCondLst>
                                            <p:cond delay="500"/>
                                          </p:stCondLst>
                                        </p:cTn>
                                        <p:tgtEl>
                                          <p:spTgt spid="14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49" name="Google Shape;149;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150" name="Google Shape;150;p4"/>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sp>
        <p:nvSpPr>
          <p:cNvPr id="151" name="Google Shape;151;p4"/>
          <p:cNvSpPr/>
          <p:nvPr/>
        </p:nvSpPr>
        <p:spPr>
          <a:xfrm>
            <a:off x="210665" y="5005044"/>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2" name="Google Shape;152;p4"/>
          <p:cNvSpPr/>
          <p:nvPr/>
        </p:nvSpPr>
        <p:spPr>
          <a:xfrm>
            <a:off x="228600" y="39624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3" name="Google Shape;153;p4"/>
          <p:cNvSpPr/>
          <p:nvPr/>
        </p:nvSpPr>
        <p:spPr>
          <a:xfrm>
            <a:off x="255299" y="29718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4"/>
          <p:cNvSpPr/>
          <p:nvPr/>
        </p:nvSpPr>
        <p:spPr>
          <a:xfrm>
            <a:off x="3920358" y="152400"/>
            <a:ext cx="876300" cy="876300"/>
          </a:xfrm>
          <a:prstGeom prst="roundRect">
            <a:avLst>
              <a:gd fmla="val 9608" name="adj"/>
            </a:avLst>
          </a:prstGeom>
          <a:solidFill>
            <a:srgbClr val="0070C0"/>
          </a:solidFill>
          <a:ln cap="flat" cmpd="sng" w="25400">
            <a:solidFill>
              <a:schemeClr val="lt1"/>
            </a:solidFill>
            <a:prstDash val="solid"/>
            <a:round/>
            <a:headEnd len="sm" w="sm" type="none"/>
            <a:tailEnd len="sm" w="sm" type="none"/>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ttp://www.perceptions.couk.com/imgs/Earth_Rotates_200_x_200.gif" id="155" name="Google Shape;155;p4"/>
          <p:cNvPicPr preferRelativeResize="0"/>
          <p:nvPr/>
        </p:nvPicPr>
        <p:blipFill rotWithShape="1">
          <a:blip r:embed="rId5">
            <a:alphaModFix/>
          </a:blip>
          <a:srcRect b="0" l="0" r="0" t="0"/>
          <a:stretch/>
        </p:blipFill>
        <p:spPr>
          <a:xfrm>
            <a:off x="4124828" y="226283"/>
            <a:ext cx="467360" cy="467360"/>
          </a:xfrm>
          <a:prstGeom prst="rect">
            <a:avLst/>
          </a:prstGeom>
          <a:noFill/>
          <a:ln>
            <a:noFill/>
          </a:ln>
        </p:spPr>
      </p:pic>
      <p:sp>
        <p:nvSpPr>
          <p:cNvPr id="156" name="Google Shape;156;p4"/>
          <p:cNvSpPr txBox="1"/>
          <p:nvPr/>
        </p:nvSpPr>
        <p:spPr>
          <a:xfrm>
            <a:off x="4457700" y="168089"/>
            <a:ext cx="1261242" cy="89871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1700"/>
              <a:buFont typeface="Arial"/>
              <a:buNone/>
            </a:pPr>
            <a:r>
              <a:rPr b="1" i="0" lang="en-US" sz="1700" u="none" cap="none" strike="noStrike">
                <a:solidFill>
                  <a:srgbClr val="C00000"/>
                </a:solidFill>
                <a:latin typeface="Arial"/>
                <a:ea typeface="Arial"/>
                <a:cs typeface="Arial"/>
                <a:sym typeface="Arial"/>
              </a:rPr>
              <a:t>LỚP</a:t>
            </a:r>
            <a:endParaRPr/>
          </a:p>
          <a:p>
            <a:pPr indent="0" lvl="0" marL="0" marR="0" rtl="0" algn="ctr">
              <a:spcBef>
                <a:spcPts val="0"/>
              </a:spcBef>
              <a:spcAft>
                <a:spcPts val="0"/>
              </a:spcAft>
              <a:buClr>
                <a:srgbClr val="C00000"/>
              </a:buClr>
              <a:buSzPts val="3500"/>
              <a:buFont typeface="Arial"/>
              <a:buNone/>
            </a:pPr>
            <a:r>
              <a:rPr b="1" i="0" lang="en-US" sz="3500" u="none" cap="none" strike="noStrike">
                <a:solidFill>
                  <a:srgbClr val="C00000"/>
                </a:solidFill>
                <a:latin typeface="Arial"/>
                <a:ea typeface="Arial"/>
                <a:cs typeface="Arial"/>
                <a:sym typeface="Arial"/>
              </a:rPr>
              <a:t>8</a:t>
            </a:r>
            <a:endParaRPr/>
          </a:p>
        </p:txBody>
      </p:sp>
      <p:sp>
        <p:nvSpPr>
          <p:cNvPr id="157" name="Google Shape;157;p4"/>
          <p:cNvSpPr txBox="1"/>
          <p:nvPr/>
        </p:nvSpPr>
        <p:spPr>
          <a:xfrm>
            <a:off x="3543300" y="571500"/>
            <a:ext cx="1676400" cy="571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1100"/>
              <a:buFont typeface="Cambria"/>
              <a:buNone/>
            </a:pPr>
            <a:r>
              <a:rPr b="1" i="0" lang="en-US" sz="1100" u="none" cap="none" strike="noStrike">
                <a:solidFill>
                  <a:schemeClr val="lt1"/>
                </a:solidFill>
                <a:latin typeface="Cambria"/>
                <a:ea typeface="Cambria"/>
                <a:cs typeface="Cambria"/>
                <a:sym typeface="Cambria"/>
              </a:rPr>
              <a:t>PHẦN ĐỊA LÍ</a:t>
            </a:r>
            <a:endParaRPr b="1" i="0" sz="1100" u="none" cap="none" strike="noStrike">
              <a:solidFill>
                <a:schemeClr val="lt1"/>
              </a:solidFill>
              <a:latin typeface="Cambria"/>
              <a:ea typeface="Cambria"/>
              <a:cs typeface="Cambria"/>
              <a:sym typeface="Cambria"/>
            </a:endParaRPr>
          </a:p>
        </p:txBody>
      </p:sp>
      <p:sp>
        <p:nvSpPr>
          <p:cNvPr id="158" name="Google Shape;158;p4"/>
          <p:cNvSpPr txBox="1"/>
          <p:nvPr/>
        </p:nvSpPr>
        <p:spPr>
          <a:xfrm>
            <a:off x="685800" y="1485900"/>
            <a:ext cx="7924800"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2400"/>
              <a:buFont typeface="Cambria"/>
              <a:buNone/>
            </a:pPr>
            <a:r>
              <a:rPr b="1" i="0" lang="en-US" sz="2400" u="none" cap="none" strike="noStrike">
                <a:solidFill>
                  <a:srgbClr val="FF0000"/>
                </a:solidFill>
                <a:latin typeface="Cambria"/>
                <a:ea typeface="Cambria"/>
                <a:cs typeface="Cambria"/>
                <a:sym typeface="Cambria"/>
              </a:rPr>
              <a:t>BÀI 13.  ĐẶC ĐIỂM CỦA SINH VẬT VÀ VẤN ĐỀ BẢO TỒN ĐA DẠNG SINH HỌC  </a:t>
            </a:r>
            <a:endParaRPr b="1" i="0" sz="2400" u="none" cap="none" strike="noStrike">
              <a:solidFill>
                <a:srgbClr val="FF0000"/>
              </a:solidFill>
              <a:latin typeface="Cambria"/>
              <a:ea typeface="Cambria"/>
              <a:cs typeface="Cambria"/>
              <a:sym typeface="Cambria"/>
            </a:endParaRPr>
          </a:p>
          <a:p>
            <a:pPr indent="0" lvl="0" marL="0" marR="0" rtl="0" algn="ctr">
              <a:spcBef>
                <a:spcPts val="0"/>
              </a:spcBef>
              <a:spcAft>
                <a:spcPts val="0"/>
              </a:spcAft>
              <a:buClr>
                <a:srgbClr val="00B050"/>
              </a:buClr>
              <a:buSzPts val="2400"/>
              <a:buFont typeface="Cambria"/>
              <a:buNone/>
            </a:pPr>
            <a:r>
              <a:rPr b="1" i="0" lang="en-US" sz="2400" u="none" cap="none" strike="noStrike">
                <a:solidFill>
                  <a:srgbClr val="00B050"/>
                </a:solidFill>
                <a:latin typeface="Cambria"/>
                <a:ea typeface="Cambria"/>
                <a:cs typeface="Cambria"/>
                <a:sym typeface="Cambria"/>
              </a:rPr>
              <a:t>NỘI DUNG BÀI HỌC</a:t>
            </a:r>
            <a:endParaRPr b="1" i="0" sz="2400" u="none" cap="none" strike="noStrike">
              <a:solidFill>
                <a:srgbClr val="00B050"/>
              </a:solidFill>
              <a:latin typeface="Cambria"/>
              <a:ea typeface="Cambria"/>
              <a:cs typeface="Cambria"/>
              <a:sym typeface="Cambria"/>
            </a:endParaRPr>
          </a:p>
        </p:txBody>
      </p:sp>
      <p:sp>
        <p:nvSpPr>
          <p:cNvPr id="159" name="Google Shape;159;p4"/>
          <p:cNvSpPr txBox="1"/>
          <p:nvPr/>
        </p:nvSpPr>
        <p:spPr>
          <a:xfrm>
            <a:off x="1062340" y="3179013"/>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ĐA DẠNG SINH VẬT Ở VIỆT NAM</a:t>
            </a:r>
            <a:endParaRPr b="1" i="0" sz="2400" u="none" cap="none" strike="noStrike">
              <a:solidFill>
                <a:srgbClr val="0D30DD"/>
              </a:solidFill>
              <a:latin typeface="Cambria"/>
              <a:ea typeface="Cambria"/>
              <a:cs typeface="Cambria"/>
              <a:sym typeface="Cambria"/>
            </a:endParaRPr>
          </a:p>
        </p:txBody>
      </p:sp>
      <p:sp>
        <p:nvSpPr>
          <p:cNvPr id="160" name="Google Shape;160;p4"/>
          <p:cNvSpPr txBox="1"/>
          <p:nvPr/>
        </p:nvSpPr>
        <p:spPr>
          <a:xfrm>
            <a:off x="1035640" y="41529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chemeClr val="dk1"/>
              </a:buClr>
              <a:buSzPts val="2400"/>
              <a:buFont typeface="Calibri"/>
              <a:buNone/>
            </a:pPr>
            <a:r>
              <a:t/>
            </a:r>
            <a:endParaRPr b="1" i="0" sz="2400" u="none" cap="none" strike="noStrike">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TÍNH CẤP THIẾT CỦA VẤN ĐỀ BẢO TỒN ĐA DẠNG SINH HỌC Ở VIỆT NAM</a:t>
            </a:r>
            <a:endParaRPr/>
          </a:p>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 </a:t>
            </a:r>
            <a:endParaRPr b="1" i="0" sz="2400" u="none" cap="none" strike="noStrike">
              <a:solidFill>
                <a:srgbClr val="0D30DD"/>
              </a:solidFill>
              <a:latin typeface="Cambria"/>
              <a:ea typeface="Cambria"/>
              <a:cs typeface="Cambria"/>
              <a:sym typeface="Cambria"/>
            </a:endParaRPr>
          </a:p>
        </p:txBody>
      </p:sp>
      <p:sp>
        <p:nvSpPr>
          <p:cNvPr id="161" name="Google Shape;161;p4"/>
          <p:cNvSpPr txBox="1"/>
          <p:nvPr/>
        </p:nvSpPr>
        <p:spPr>
          <a:xfrm>
            <a:off x="1017705" y="51435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LUYỆN TẬP VÀ VẬN DỤNG</a:t>
            </a:r>
            <a:endParaRPr/>
          </a:p>
        </p:txBody>
      </p:sp>
      <p:sp>
        <p:nvSpPr>
          <p:cNvPr id="162" name="Google Shape;162;p4"/>
          <p:cNvSpPr/>
          <p:nvPr/>
        </p:nvSpPr>
        <p:spPr>
          <a:xfrm>
            <a:off x="507769" y="2495550"/>
            <a:ext cx="8102831" cy="3905250"/>
          </a:xfrm>
          <a:prstGeom prst="roundRect">
            <a:avLst>
              <a:gd fmla="val 8948" name="adj"/>
            </a:avLst>
          </a:prstGeom>
          <a:noFill/>
          <a:ln cap="flat" cmpd="sng" w="381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4"/>
          <p:cNvSpPr/>
          <p:nvPr/>
        </p:nvSpPr>
        <p:spPr>
          <a:xfrm rot="5400000">
            <a:off x="365991" y="30717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4" name="Google Shape;164;p4"/>
          <p:cNvSpPr/>
          <p:nvPr/>
        </p:nvSpPr>
        <p:spPr>
          <a:xfrm rot="5400000">
            <a:off x="339292" y="404333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5" name="Google Shape;165;p4"/>
          <p:cNvSpPr txBox="1"/>
          <p:nvPr/>
        </p:nvSpPr>
        <p:spPr>
          <a:xfrm>
            <a:off x="94135" y="3175539"/>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1</a:t>
            </a:r>
            <a:endParaRPr b="1" i="0" sz="4000" u="none" cap="none" strike="noStrike">
              <a:solidFill>
                <a:schemeClr val="lt1"/>
              </a:solidFill>
              <a:latin typeface="Cambria"/>
              <a:ea typeface="Cambria"/>
              <a:cs typeface="Cambria"/>
              <a:sym typeface="Cambria"/>
            </a:endParaRPr>
          </a:p>
        </p:txBody>
      </p:sp>
      <p:sp>
        <p:nvSpPr>
          <p:cNvPr id="166" name="Google Shape;166;p4"/>
          <p:cNvSpPr txBox="1"/>
          <p:nvPr/>
        </p:nvSpPr>
        <p:spPr>
          <a:xfrm>
            <a:off x="94135" y="41529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2</a:t>
            </a:r>
            <a:endParaRPr b="1" i="0" sz="4000" u="none" cap="none" strike="noStrike">
              <a:solidFill>
                <a:schemeClr val="lt1"/>
              </a:solidFill>
              <a:latin typeface="Cambria"/>
              <a:ea typeface="Cambria"/>
              <a:cs typeface="Cambria"/>
              <a:sym typeface="Cambria"/>
            </a:endParaRPr>
          </a:p>
        </p:txBody>
      </p:sp>
      <p:sp>
        <p:nvSpPr>
          <p:cNvPr id="167" name="Google Shape;167;p4"/>
          <p:cNvSpPr/>
          <p:nvPr/>
        </p:nvSpPr>
        <p:spPr>
          <a:xfrm rot="5400000">
            <a:off x="321357" y="5094851"/>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8" name="Google Shape;168;p4"/>
          <p:cNvSpPr txBox="1"/>
          <p:nvPr/>
        </p:nvSpPr>
        <p:spPr>
          <a:xfrm>
            <a:off x="76200" y="51435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25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25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
                                        <p:tgtEl>
                                          <p:spTgt spid="152"/>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5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25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
                                        <p:tgtEl>
                                          <p:spTgt spid="151"/>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25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25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3">
            <a:alphaModFix/>
          </a:blip>
          <a:srcRect b="7677" l="0" r="0" t="10909"/>
          <a:stretch/>
        </p:blipFill>
        <p:spPr>
          <a:xfrm>
            <a:off x="76200" y="1143000"/>
            <a:ext cx="8827479" cy="5532380"/>
          </a:xfrm>
          <a:prstGeom prst="roundRect">
            <a:avLst>
              <a:gd fmla="val 2792" name="adj"/>
            </a:avLst>
          </a:prstGeom>
          <a:blipFill rotWithShape="1">
            <a:blip r:embed="rId4">
              <a:alphaModFix/>
            </a:blip>
            <a:stretch>
              <a:fillRect b="0" l="0" r="0" t="0"/>
            </a:stretch>
          </a:blipFill>
          <a:ln>
            <a:noFill/>
          </a:ln>
        </p:spPr>
      </p:pic>
      <p:sp>
        <p:nvSpPr>
          <p:cNvPr id="175" name="Google Shape;175;p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6" name="Google Shape;176;p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77" name="Google Shape;177;p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8" name="Google Shape;178;p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13</a:t>
            </a:r>
            <a:endParaRPr b="0" i="0" sz="2800" u="none" cap="none" strike="noStrike">
              <a:solidFill>
                <a:srgbClr val="00B050"/>
              </a:solidFill>
              <a:latin typeface="Cambria"/>
              <a:ea typeface="Cambria"/>
              <a:cs typeface="Cambria"/>
              <a:sym typeface="Cambria"/>
            </a:endParaRPr>
          </a:p>
        </p:txBody>
      </p:sp>
      <p:sp>
        <p:nvSpPr>
          <p:cNvPr id="179" name="Google Shape;179;p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80" name="Google Shape;180;p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81" name="Google Shape;181;p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2" name="Google Shape;182;p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183" name="Google Shape;183;p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4" name="Google Shape;184;p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5" name="Google Shape;185;p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6" name="Google Shape;186;p5"/>
          <p:cNvSpPr/>
          <p:nvPr/>
        </p:nvSpPr>
        <p:spPr>
          <a:xfrm>
            <a:off x="1523999" y="1325940"/>
            <a:ext cx="3657601" cy="1569660"/>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400" u="none" cap="none" strike="noStrike">
                <a:solidFill>
                  <a:srgbClr val="FF0000"/>
                </a:solidFill>
                <a:latin typeface="Cambria"/>
                <a:ea typeface="Cambria"/>
                <a:cs typeface="Cambria"/>
                <a:sym typeface="Cambria"/>
              </a:rPr>
              <a:t>Quan sát hình ảnh và kênh chữ SGK, hãy chứng minh sinh vật nước ta đa dạng về thành phần loài.</a:t>
            </a:r>
            <a:endParaRPr/>
          </a:p>
        </p:txBody>
      </p:sp>
      <p:sp>
        <p:nvSpPr>
          <p:cNvPr id="187" name="Google Shape;187;p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 ĐA DẠNG SINH VẬT Ở VIỆT NAM</a:t>
            </a:r>
            <a:endParaRPr b="1" i="0" sz="2400" u="none" cap="none" strike="noStrike">
              <a:solidFill>
                <a:srgbClr val="0D30DD"/>
              </a:solidFill>
              <a:latin typeface="Cambria"/>
              <a:ea typeface="Cambria"/>
              <a:cs typeface="Cambria"/>
              <a:sym typeface="Cambria"/>
            </a:endParaRPr>
          </a:p>
        </p:txBody>
      </p:sp>
      <p:pic>
        <p:nvPicPr>
          <p:cNvPr id="188" name="Google Shape;188;p5"/>
          <p:cNvPicPr preferRelativeResize="0"/>
          <p:nvPr/>
        </p:nvPicPr>
        <p:blipFill rotWithShape="1">
          <a:blip r:embed="rId6">
            <a:alphaModFix/>
          </a:blip>
          <a:srcRect b="0" l="0" r="0" t="0"/>
          <a:stretch/>
        </p:blipFill>
        <p:spPr>
          <a:xfrm>
            <a:off x="275334" y="1516120"/>
            <a:ext cx="1167904" cy="1227080"/>
          </a:xfrm>
          <a:prstGeom prst="rect">
            <a:avLst/>
          </a:prstGeom>
          <a:noFill/>
          <a:ln>
            <a:noFill/>
          </a:ln>
          <a:effectLst>
            <a:reflection blurRad="0" dir="5400000" dist="5000" endA="0" endPos="30000" kx="0" rotWithShape="0" algn="bl" stA="30000" stPos="0" sy="-100000" ky="0"/>
          </a:effectLst>
        </p:spPr>
      </p:pic>
      <p:grpSp>
        <p:nvGrpSpPr>
          <p:cNvPr id="189" name="Google Shape;189;p5"/>
          <p:cNvGrpSpPr/>
          <p:nvPr/>
        </p:nvGrpSpPr>
        <p:grpSpPr>
          <a:xfrm>
            <a:off x="267653" y="3611534"/>
            <a:ext cx="1391102" cy="1378918"/>
            <a:chOff x="328593" y="3185409"/>
            <a:chExt cx="1311567" cy="1538991"/>
          </a:xfrm>
        </p:grpSpPr>
        <p:pic>
          <p:nvPicPr>
            <p:cNvPr id="190" name="Google Shape;190;p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91" name="Google Shape;191;p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pic>
        <p:nvPicPr>
          <p:cNvPr descr="Hệ Thống Động,Thực Vật Ở Vườn Quốc Gia Phong Nha - Kẻ Bàng" id="192" name="Google Shape;192;p5"/>
          <p:cNvPicPr preferRelativeResize="0"/>
          <p:nvPr/>
        </p:nvPicPr>
        <p:blipFill rotWithShape="1">
          <a:blip r:embed="rId9">
            <a:alphaModFix/>
          </a:blip>
          <a:srcRect b="0" l="0" r="0" t="0"/>
          <a:stretch/>
        </p:blipFill>
        <p:spPr>
          <a:xfrm>
            <a:off x="5326315" y="1311233"/>
            <a:ext cx="3512885" cy="4671836"/>
          </a:xfrm>
          <a:prstGeom prst="rect">
            <a:avLst/>
          </a:prstGeom>
          <a:noFill/>
          <a:ln cap="flat" cmpd="sng" w="9525">
            <a:solidFill>
              <a:srgbClr val="FF0000"/>
            </a:solidFill>
            <a:prstDash val="solid"/>
            <a:round/>
            <a:headEnd len="sm" w="sm" type="none"/>
            <a:tailEnd len="sm" w="sm" type="none"/>
          </a:ln>
        </p:spPr>
      </p:pic>
      <p:sp>
        <p:nvSpPr>
          <p:cNvPr id="193" name="Google Shape;193;p5"/>
          <p:cNvSpPr txBox="1"/>
          <p:nvPr/>
        </p:nvSpPr>
        <p:spPr>
          <a:xfrm>
            <a:off x="5326315" y="5983069"/>
            <a:ext cx="351288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Hệ động, thực vật ở vườn quốc gia Phong Nha – Kẻ Bàng</a:t>
            </a:r>
            <a:endParaRPr b="0" i="0" sz="1800" u="none" cap="none" strike="noStrike">
              <a:solidFill>
                <a:schemeClr val="dk1"/>
              </a:solidFill>
              <a:latin typeface="Cambria"/>
              <a:ea typeface="Cambria"/>
              <a:cs typeface="Cambria"/>
              <a:sym typeface="Cambria"/>
            </a:endParaRPr>
          </a:p>
        </p:txBody>
      </p:sp>
      <p:sp>
        <p:nvSpPr>
          <p:cNvPr id="194" name="Google Shape;194;p5"/>
          <p:cNvSpPr/>
          <p:nvPr/>
        </p:nvSpPr>
        <p:spPr>
          <a:xfrm>
            <a:off x="1524000" y="2971800"/>
            <a:ext cx="3568818" cy="35052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mbria"/>
              <a:buChar char="•"/>
            </a:pPr>
            <a:r>
              <a:rPr b="0" i="0" lang="en-US" sz="1800" u="none" cap="none" strike="noStrike">
                <a:solidFill>
                  <a:schemeClr val="dk1"/>
                </a:solidFill>
                <a:latin typeface="Cambria"/>
                <a:ea typeface="Cambria"/>
                <a:cs typeface="Cambria"/>
                <a:sym typeface="Cambria"/>
              </a:rPr>
              <a:t>Hơn 50000 loài sinh vật</a:t>
            </a:r>
            <a:endParaRPr b="0" i="0" sz="1800" u="none" cap="none" strike="noStrike">
              <a:solidFill>
                <a:schemeClr val="dk1"/>
              </a:solidFill>
              <a:latin typeface="Cambria"/>
              <a:ea typeface="Cambria"/>
              <a:cs typeface="Cambria"/>
              <a:sym typeface="Cambria"/>
            </a:endParaRPr>
          </a:p>
          <a:p>
            <a:pPr indent="-114300" lvl="2" marL="228600" marR="0" rtl="0" algn="l">
              <a:lnSpc>
                <a:spcPct val="75000"/>
              </a:lnSpc>
              <a:spcBef>
                <a:spcPts val="180"/>
              </a:spcBef>
              <a:spcAft>
                <a:spcPts val="0"/>
              </a:spcAft>
              <a:buClr>
                <a:schemeClr val="dk1"/>
              </a:buClr>
              <a:buSzPts val="1600"/>
              <a:buFont typeface="Cambria"/>
              <a:buChar char="•"/>
            </a:pPr>
            <a:r>
              <a:rPr b="0" i="0" lang="en-US" sz="1600" u="none" cap="none" strike="noStrike">
                <a:solidFill>
                  <a:schemeClr val="dk1"/>
                </a:solidFill>
                <a:latin typeface="Cambria"/>
                <a:ea typeface="Cambria"/>
                <a:cs typeface="Cambria"/>
                <a:sym typeface="Cambria"/>
              </a:rPr>
              <a:t>Các loài thực vật quý hiếm như: trầm hương, trắc, sâm Ngọc Linh,  nghiến,…</a:t>
            </a:r>
            <a:endParaRPr b="0" i="0" sz="1600" u="none" cap="none" strike="noStrike">
              <a:solidFill>
                <a:schemeClr val="dk1"/>
              </a:solidFill>
              <a:latin typeface="Cambria"/>
              <a:ea typeface="Cambria"/>
              <a:cs typeface="Cambria"/>
              <a:sym typeface="Cambria"/>
            </a:endParaRPr>
          </a:p>
          <a:p>
            <a:pPr indent="0" lvl="2" marL="228600" marR="0" rtl="0" algn="l">
              <a:lnSpc>
                <a:spcPct val="75000"/>
              </a:lnSpc>
              <a:spcBef>
                <a:spcPts val="16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600"/>
              <a:buFont typeface="Cambria"/>
              <a:buChar char="•"/>
            </a:pPr>
            <a:r>
              <a:rPr b="0" i="0" lang="en-US" sz="1600" u="none" cap="none" strike="noStrike">
                <a:solidFill>
                  <a:schemeClr val="dk1"/>
                </a:solidFill>
                <a:latin typeface="Cambria"/>
                <a:ea typeface="Cambria"/>
                <a:cs typeface="Cambria"/>
                <a:sym typeface="Cambria"/>
              </a:rPr>
              <a:t>Các loài</a:t>
            </a:r>
            <a:br>
              <a:rPr b="0" i="0" lang="en-US" sz="1600" u="none" cap="none" strike="noStrike">
                <a:solidFill>
                  <a:schemeClr val="dk1"/>
                </a:solidFill>
                <a:latin typeface="Cambria"/>
                <a:ea typeface="Cambria"/>
                <a:cs typeface="Cambria"/>
                <a:sym typeface="Cambria"/>
              </a:rPr>
            </a:br>
            <a:r>
              <a:rPr b="0" i="0" lang="en-US" sz="1600" u="none" cap="none" strike="noStrike">
                <a:solidFill>
                  <a:schemeClr val="dk1"/>
                </a:solidFill>
                <a:latin typeface="Cambria"/>
                <a:ea typeface="Cambria"/>
                <a:cs typeface="Cambria"/>
                <a:sym typeface="Cambria"/>
              </a:rPr>
              <a:t> động vật quý hiếm như: sao la, voi, bò tót, trĩ,…</a:t>
            </a:r>
            <a:endParaRPr b="0" i="0" sz="1600" u="none" cap="none" strike="noStrike">
              <a:solidFill>
                <a:schemeClr val="dk1"/>
              </a:solidFill>
              <a:latin typeface="Cambria"/>
              <a:ea typeface="Cambria"/>
              <a:cs typeface="Cambria"/>
              <a:sym typeface="Cambria"/>
            </a:endParaRPr>
          </a:p>
          <a:p>
            <a:pPr indent="0" lvl="2" marL="228600" marR="0" rtl="0" algn="l">
              <a:lnSpc>
                <a:spcPct val="75000"/>
              </a:lnSpc>
              <a:spcBef>
                <a:spcPts val="16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00" name="Google Shape;200;p6"/>
          <p:cNvPicPr preferRelativeResize="0"/>
          <p:nvPr/>
        </p:nvPicPr>
        <p:blipFill rotWithShape="1">
          <a:blip r:embed="rId3">
            <a:alphaModFix/>
          </a:blip>
          <a:srcRect b="7677" l="0" r="0" t="10909"/>
          <a:stretch/>
        </p:blipFill>
        <p:spPr>
          <a:xfrm>
            <a:off x="76200" y="1143000"/>
            <a:ext cx="8827479" cy="5532380"/>
          </a:xfrm>
          <a:prstGeom prst="roundRect">
            <a:avLst>
              <a:gd fmla="val 2792" name="adj"/>
            </a:avLst>
          </a:prstGeom>
          <a:blipFill rotWithShape="1">
            <a:blip r:embed="rId4">
              <a:alphaModFix/>
            </a:blip>
            <a:stretch>
              <a:fillRect b="0" l="0" r="0" t="0"/>
            </a:stretch>
          </a:blipFill>
          <a:ln>
            <a:noFill/>
          </a:ln>
        </p:spPr>
      </p:pic>
      <p:sp>
        <p:nvSpPr>
          <p:cNvPr id="201" name="Google Shape;201;p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02" name="Google Shape;202;p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03" name="Google Shape;203;p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04" name="Google Shape;204;p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13</a:t>
            </a:r>
            <a:endParaRPr b="0" i="0" sz="2800" u="none" cap="none" strike="noStrike">
              <a:solidFill>
                <a:srgbClr val="00B050"/>
              </a:solidFill>
              <a:latin typeface="Cambria"/>
              <a:ea typeface="Cambria"/>
              <a:cs typeface="Cambria"/>
              <a:sym typeface="Cambria"/>
            </a:endParaRPr>
          </a:p>
        </p:txBody>
      </p:sp>
      <p:sp>
        <p:nvSpPr>
          <p:cNvPr id="205" name="Google Shape;205;p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06" name="Google Shape;206;p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07" name="Google Shape;207;p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08" name="Google Shape;208;p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209" name="Google Shape;209;p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0" name="Google Shape;210;p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1" name="Google Shape;211;p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2" name="Google Shape;212;p6"/>
          <p:cNvSpPr/>
          <p:nvPr/>
        </p:nvSpPr>
        <p:spPr>
          <a:xfrm>
            <a:off x="1523999" y="1325940"/>
            <a:ext cx="3657601" cy="178510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200" u="none" cap="none" strike="noStrike">
                <a:solidFill>
                  <a:srgbClr val="FF0000"/>
                </a:solidFill>
                <a:latin typeface="Cambria"/>
                <a:ea typeface="Cambria"/>
                <a:cs typeface="Cambria"/>
                <a:sym typeface="Cambria"/>
              </a:rPr>
              <a:t>Quan sát bản đồ sinh vật Việt Nam, hãy kể tên và lên xác định trên bản đồ các loài động vật và thảm thực vật nước ta. </a:t>
            </a:r>
            <a:endParaRPr/>
          </a:p>
        </p:txBody>
      </p:sp>
      <p:sp>
        <p:nvSpPr>
          <p:cNvPr id="213" name="Google Shape;213;p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 ĐA DẠNG SINH VẬT Ở VIỆT NAM</a:t>
            </a:r>
            <a:endParaRPr b="1" i="0" sz="2400" u="none" cap="none" strike="noStrike">
              <a:solidFill>
                <a:srgbClr val="0D30DD"/>
              </a:solidFill>
              <a:latin typeface="Cambria"/>
              <a:ea typeface="Cambria"/>
              <a:cs typeface="Cambria"/>
              <a:sym typeface="Cambria"/>
            </a:endParaRPr>
          </a:p>
        </p:txBody>
      </p:sp>
      <p:pic>
        <p:nvPicPr>
          <p:cNvPr id="214" name="Google Shape;214;p6"/>
          <p:cNvPicPr preferRelativeResize="0"/>
          <p:nvPr/>
        </p:nvPicPr>
        <p:blipFill rotWithShape="1">
          <a:blip r:embed="rId6">
            <a:alphaModFix/>
          </a:blip>
          <a:srcRect b="0" l="0" r="0" t="0"/>
          <a:stretch/>
        </p:blipFill>
        <p:spPr>
          <a:xfrm>
            <a:off x="275334" y="1516120"/>
            <a:ext cx="1167904" cy="1227080"/>
          </a:xfrm>
          <a:prstGeom prst="rect">
            <a:avLst/>
          </a:prstGeom>
          <a:noFill/>
          <a:ln>
            <a:noFill/>
          </a:ln>
          <a:effectLst>
            <a:reflection blurRad="0" dir="5400000" dist="5000" endA="0" endPos="30000" kx="0" rotWithShape="0" algn="bl" stA="30000" stPos="0" sy="-100000" ky="0"/>
          </a:effectLst>
        </p:spPr>
      </p:pic>
      <p:grpSp>
        <p:nvGrpSpPr>
          <p:cNvPr id="215" name="Google Shape;215;p6"/>
          <p:cNvGrpSpPr/>
          <p:nvPr/>
        </p:nvGrpSpPr>
        <p:grpSpPr>
          <a:xfrm>
            <a:off x="191254" y="3878882"/>
            <a:ext cx="1391102" cy="1378918"/>
            <a:chOff x="328593" y="3185409"/>
            <a:chExt cx="1311567" cy="1538991"/>
          </a:xfrm>
        </p:grpSpPr>
        <p:pic>
          <p:nvPicPr>
            <p:cNvPr id="216" name="Google Shape;216;p6"/>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17" name="Google Shape;217;p6"/>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18" name="Google Shape;218;p6"/>
          <p:cNvSpPr/>
          <p:nvPr/>
        </p:nvSpPr>
        <p:spPr>
          <a:xfrm>
            <a:off x="1523998" y="3276600"/>
            <a:ext cx="3657601" cy="3216265"/>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200" u="none" cap="none" strike="noStrike">
                <a:solidFill>
                  <a:schemeClr val="dk1"/>
                </a:solidFill>
                <a:latin typeface="Cambria"/>
                <a:ea typeface="Cambria"/>
                <a:cs typeface="Cambria"/>
                <a:sym typeface="Cambria"/>
              </a:rPr>
              <a:t>- Các loài động vật: khỉ, vượn, voọc, gấu, hươu, sao la, voi, hổ, yến, tôm,...</a:t>
            </a:r>
            <a:endParaRPr/>
          </a:p>
          <a:p>
            <a:pPr indent="0" lvl="0" marL="0" marR="0" rtl="0" algn="just">
              <a:spcBef>
                <a:spcPts val="600"/>
              </a:spcBef>
              <a:spcAft>
                <a:spcPts val="0"/>
              </a:spcAft>
              <a:buNone/>
            </a:pPr>
            <a:r>
              <a:rPr b="0" i="0" lang="en-US" sz="2200" u="none" cap="none" strike="noStrike">
                <a:solidFill>
                  <a:schemeClr val="dk1"/>
                </a:solidFill>
                <a:latin typeface="Cambria"/>
                <a:ea typeface="Cambria"/>
                <a:cs typeface="Cambria"/>
                <a:sym typeface="Cambria"/>
              </a:rPr>
              <a:t>- Các thảm thực vật: rừng kín thường xanh, rừng thưa, rừng tre nứa, rừng ngập mặn, rừng trên núi đá vôi, rừng trồng, thảm cỏ, cây bụi....</a:t>
            </a:r>
            <a:endParaRPr/>
          </a:p>
        </p:txBody>
      </p:sp>
      <p:pic>
        <p:nvPicPr>
          <p:cNvPr descr="12.jpg" id="219" name="Google Shape;219;p6"/>
          <p:cNvPicPr preferRelativeResize="0"/>
          <p:nvPr/>
        </p:nvPicPr>
        <p:blipFill rotWithShape="1">
          <a:blip r:embed="rId9">
            <a:alphaModFix/>
          </a:blip>
          <a:srcRect b="0" l="0" r="0" t="0"/>
          <a:stretch/>
        </p:blipFill>
        <p:spPr>
          <a:xfrm>
            <a:off x="5250851" y="1311233"/>
            <a:ext cx="3588349" cy="5181632"/>
          </a:xfrm>
          <a:prstGeom prst="rect">
            <a:avLst/>
          </a:prstGeom>
          <a:noFill/>
          <a:ln cap="flat" cmpd="sng" w="9525">
            <a:solidFill>
              <a:srgbClr val="FF0000"/>
            </a:solidFill>
            <a:prstDash val="solid"/>
            <a:miter lim="800000"/>
            <a:headEnd len="sm" w="sm" type="none"/>
            <a:tailEnd len="sm" w="sm" type="none"/>
          </a:ln>
        </p:spPr>
      </p:pic>
      <p:sp>
        <p:nvSpPr>
          <p:cNvPr id="220" name="Google Shape;220;p6"/>
          <p:cNvSpPr/>
          <p:nvPr/>
        </p:nvSpPr>
        <p:spPr>
          <a:xfrm>
            <a:off x="5323517" y="3276600"/>
            <a:ext cx="1229684" cy="14478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Effect filter="fade" transition="in">
                                      <p:cBhvr>
                                        <p:cTn dur="500"/>
                                        <p:tgtEl>
                                          <p:spTgt spid="2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1" st="1"/>
                                            </p:txEl>
                                          </p:spTgt>
                                        </p:tgtEl>
                                        <p:attrNameLst>
                                          <p:attrName>style.visibility</p:attrName>
                                        </p:attrNameLst>
                                      </p:cBhvr>
                                      <p:to>
                                        <p:strVal val="visible"/>
                                      </p:to>
                                    </p:set>
                                    <p:animEffect filter="fade" transition="in">
                                      <p:cBhvr>
                                        <p:cTn dur="500"/>
                                        <p:tgtEl>
                                          <p:spTgt spid="21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6" name="Google Shape;226;p7"/>
          <p:cNvPicPr preferRelativeResize="0"/>
          <p:nvPr/>
        </p:nvPicPr>
        <p:blipFill rotWithShape="1">
          <a:blip r:embed="rId3">
            <a:alphaModFix/>
          </a:blip>
          <a:srcRect b="7677" l="0" r="0" t="10909"/>
          <a:stretch/>
        </p:blipFill>
        <p:spPr>
          <a:xfrm>
            <a:off x="76200" y="1143000"/>
            <a:ext cx="8827479" cy="5532380"/>
          </a:xfrm>
          <a:prstGeom prst="roundRect">
            <a:avLst>
              <a:gd fmla="val 2792" name="adj"/>
            </a:avLst>
          </a:prstGeom>
          <a:blipFill rotWithShape="1">
            <a:blip r:embed="rId4">
              <a:alphaModFix/>
            </a:blip>
            <a:stretch>
              <a:fillRect b="0" l="0" r="0" t="0"/>
            </a:stretch>
          </a:blipFill>
          <a:ln>
            <a:noFill/>
          </a:ln>
        </p:spPr>
      </p:pic>
      <p:sp>
        <p:nvSpPr>
          <p:cNvPr id="227" name="Google Shape;227;p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8" name="Google Shape;228;p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29" name="Google Shape;229;p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30" name="Google Shape;230;p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13</a:t>
            </a:r>
            <a:endParaRPr b="0" i="0" sz="2800" u="none" cap="none" strike="noStrike">
              <a:solidFill>
                <a:srgbClr val="00B050"/>
              </a:solidFill>
              <a:latin typeface="Cambria"/>
              <a:ea typeface="Cambria"/>
              <a:cs typeface="Cambria"/>
              <a:sym typeface="Cambria"/>
            </a:endParaRPr>
          </a:p>
        </p:txBody>
      </p:sp>
      <p:sp>
        <p:nvSpPr>
          <p:cNvPr id="231" name="Google Shape;231;p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32" name="Google Shape;232;p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33" name="Google Shape;233;p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34" name="Google Shape;234;p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235" name="Google Shape;235;p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6" name="Google Shape;236;p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37" name="Google Shape;237;p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38" name="Google Shape;238;p7"/>
          <p:cNvSpPr/>
          <p:nvPr/>
        </p:nvSpPr>
        <p:spPr>
          <a:xfrm>
            <a:off x="1523999" y="1325940"/>
            <a:ext cx="3780148" cy="877163"/>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1700" u="none" cap="none" strike="noStrike">
                <a:solidFill>
                  <a:srgbClr val="FF0000"/>
                </a:solidFill>
                <a:latin typeface="Cambria"/>
                <a:ea typeface="Cambria"/>
                <a:cs typeface="Cambria"/>
                <a:sym typeface="Cambria"/>
              </a:rPr>
              <a:t>Quan sát các hình ảnh và kênh chữ SGK, hãy chứng minh sinh vật nước ta đa dạng về gen di truyền và hệ sinh thái.</a:t>
            </a:r>
            <a:endParaRPr/>
          </a:p>
        </p:txBody>
      </p:sp>
      <p:sp>
        <p:nvSpPr>
          <p:cNvPr id="239" name="Google Shape;239;p7"/>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 ĐA DẠNG SINH VẬT Ở VIỆT NAM</a:t>
            </a:r>
            <a:endParaRPr b="1" i="0" sz="2400" u="none" cap="none" strike="noStrike">
              <a:solidFill>
                <a:srgbClr val="0D30DD"/>
              </a:solidFill>
              <a:latin typeface="Cambria"/>
              <a:ea typeface="Cambria"/>
              <a:cs typeface="Cambria"/>
              <a:sym typeface="Cambria"/>
            </a:endParaRPr>
          </a:p>
        </p:txBody>
      </p:sp>
      <p:pic>
        <p:nvPicPr>
          <p:cNvPr id="240" name="Google Shape;240;p7"/>
          <p:cNvPicPr preferRelativeResize="0"/>
          <p:nvPr/>
        </p:nvPicPr>
        <p:blipFill rotWithShape="1">
          <a:blip r:embed="rId6">
            <a:alphaModFix/>
          </a:blip>
          <a:srcRect b="0" l="0" r="0" t="0"/>
          <a:stretch/>
        </p:blipFill>
        <p:spPr>
          <a:xfrm>
            <a:off x="489196" y="1299019"/>
            <a:ext cx="940784" cy="988452"/>
          </a:xfrm>
          <a:prstGeom prst="rect">
            <a:avLst/>
          </a:prstGeom>
          <a:noFill/>
          <a:ln>
            <a:noFill/>
          </a:ln>
          <a:effectLst>
            <a:reflection blurRad="0" dir="5400000" dist="5000" endA="0" endPos="30000" kx="0" rotWithShape="0" algn="bl" stA="30000" stPos="0" sy="-100000" ky="0"/>
          </a:effectLst>
        </p:spPr>
      </p:pic>
      <p:grpSp>
        <p:nvGrpSpPr>
          <p:cNvPr id="241" name="Google Shape;241;p7"/>
          <p:cNvGrpSpPr/>
          <p:nvPr/>
        </p:nvGrpSpPr>
        <p:grpSpPr>
          <a:xfrm>
            <a:off x="551596" y="2541649"/>
            <a:ext cx="1071189" cy="1025389"/>
            <a:chOff x="328593" y="3185409"/>
            <a:chExt cx="1311567" cy="1538991"/>
          </a:xfrm>
        </p:grpSpPr>
        <p:pic>
          <p:nvPicPr>
            <p:cNvPr id="242" name="Google Shape;242;p7"/>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43" name="Google Shape;243;p7"/>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44" name="Google Shape;244;p7"/>
          <p:cNvSpPr/>
          <p:nvPr/>
        </p:nvSpPr>
        <p:spPr>
          <a:xfrm>
            <a:off x="192665" y="2287471"/>
            <a:ext cx="5111482" cy="4265729"/>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600"/>
              <a:buFont typeface="Cambria"/>
              <a:buChar char="•"/>
            </a:pPr>
            <a:r>
              <a:rPr b="0" i="0" lang="en-US" sz="1600" u="none" cap="none" strike="noStrike">
                <a:solidFill>
                  <a:schemeClr val="dk1"/>
                </a:solidFill>
                <a:latin typeface="Cambria"/>
                <a:ea typeface="Cambria"/>
                <a:cs typeface="Cambria"/>
                <a:sym typeface="Cambria"/>
              </a:rPr>
              <a:t>Trong mỗi loài lại có số lượng cá thể rất lớn, tạo nên sự đa dạng của nguồn gen di truyền.</a:t>
            </a:r>
            <a:endParaRPr b="0" i="0" sz="1600" u="none" cap="none" strike="noStrike">
              <a:solidFill>
                <a:schemeClr val="dk1"/>
              </a:solidFill>
              <a:latin typeface="Cambria"/>
              <a:ea typeface="Cambria"/>
              <a:cs typeface="Cambria"/>
              <a:sym typeface="Cambria"/>
            </a:endParaRPr>
          </a:p>
          <a:p>
            <a:pPr indent="-114300" lvl="1" marL="114300" marR="0" rtl="0" algn="l">
              <a:lnSpc>
                <a:spcPct val="75000"/>
              </a:lnSpc>
              <a:spcBef>
                <a:spcPts val="160"/>
              </a:spcBef>
              <a:spcAft>
                <a:spcPts val="0"/>
              </a:spcAft>
              <a:buClr>
                <a:schemeClr val="dk1"/>
              </a:buClr>
              <a:buSzPts val="1600"/>
              <a:buFont typeface="Cambria"/>
              <a:buChar char="•"/>
            </a:pPr>
            <a:r>
              <a:rPr b="0" i="0" lang="en-US" sz="1600" u="none" cap="none" strike="noStrike">
                <a:solidFill>
                  <a:schemeClr val="dk1"/>
                </a:solidFill>
                <a:latin typeface="Cambria"/>
                <a:ea typeface="Cambria"/>
                <a:cs typeface="Cambria"/>
                <a:sym typeface="Cambria"/>
              </a:rPr>
              <a:t>Hệ sinh thái tự nhiên trên cạn như rừng kín thường xanh, rừng thưa, rừng tre nứa, rừng trên núi đá vôi,...</a:t>
            </a:r>
            <a:endParaRPr b="0" i="0" sz="1600" u="none" cap="none" strike="noStrike">
              <a:solidFill>
                <a:schemeClr val="dk1"/>
              </a:solidFill>
              <a:latin typeface="Cambria"/>
              <a:ea typeface="Cambria"/>
              <a:cs typeface="Cambria"/>
              <a:sym typeface="Cambria"/>
            </a:endParaRPr>
          </a:p>
          <a:p>
            <a:pPr indent="-114300" lvl="1" marL="114300" marR="0" rtl="0" algn="l">
              <a:lnSpc>
                <a:spcPct val="75000"/>
              </a:lnSpc>
              <a:spcBef>
                <a:spcPts val="160"/>
              </a:spcBef>
              <a:spcAft>
                <a:spcPts val="0"/>
              </a:spcAft>
              <a:buClr>
                <a:schemeClr val="dk1"/>
              </a:buClr>
              <a:buSzPts val="1600"/>
              <a:buFont typeface="Cambria"/>
              <a:buChar char="•"/>
            </a:pPr>
            <a:r>
              <a:rPr b="0" i="0" lang="en-US" sz="1600" u="none" cap="none" strike="noStrike">
                <a:solidFill>
                  <a:schemeClr val="dk1"/>
                </a:solidFill>
                <a:latin typeface="Cambria"/>
                <a:ea typeface="Cambria"/>
                <a:cs typeface="Cambria"/>
                <a:sym typeface="Cambria"/>
              </a:rPr>
              <a:t>Hệ sinh thái tự nhiên dưới nước: nước mặn, nước ngọt: sông, hồ, đầm,…</a:t>
            </a:r>
            <a:endParaRPr b="0" i="0" sz="1600" u="none" cap="none" strike="noStrike">
              <a:solidFill>
                <a:schemeClr val="dk1"/>
              </a:solidFill>
              <a:latin typeface="Cambria"/>
              <a:ea typeface="Cambria"/>
              <a:cs typeface="Cambria"/>
              <a:sym typeface="Cambria"/>
            </a:endParaRPr>
          </a:p>
          <a:p>
            <a:pPr indent="-114300" lvl="1" marL="114300" marR="0" rtl="0" algn="l">
              <a:lnSpc>
                <a:spcPct val="75000"/>
              </a:lnSpc>
              <a:spcBef>
                <a:spcPts val="160"/>
              </a:spcBef>
              <a:spcAft>
                <a:spcPts val="0"/>
              </a:spcAft>
              <a:buClr>
                <a:schemeClr val="dk1"/>
              </a:buClr>
              <a:buSzPts val="1600"/>
              <a:buFont typeface="Cambria"/>
              <a:buChar char="•"/>
            </a:pPr>
            <a:r>
              <a:rPr b="0" i="0" lang="en-US" sz="1600" u="none" cap="none" strike="noStrike">
                <a:solidFill>
                  <a:schemeClr val="dk1"/>
                </a:solidFill>
                <a:latin typeface="Cambria"/>
                <a:ea typeface="Cambria"/>
                <a:cs typeface="Cambria"/>
                <a:sym typeface="Cambria"/>
              </a:rPr>
              <a:t>Các hệ sinh thái nông nghiệp: sản xuất nông nghiệp, lâm nghiệp và thuỷ sản của con người.</a:t>
            </a:r>
            <a:endParaRPr b="0" i="0" sz="1600" u="none" cap="none" strike="noStrike">
              <a:solidFill>
                <a:schemeClr val="dk1"/>
              </a:solidFill>
              <a:latin typeface="Cambria"/>
              <a:ea typeface="Cambria"/>
              <a:cs typeface="Cambria"/>
              <a:sym typeface="Cambria"/>
            </a:endParaRPr>
          </a:p>
        </p:txBody>
      </p:sp>
      <p:pic>
        <p:nvPicPr>
          <p:cNvPr id="245" name="Google Shape;245;p7"/>
          <p:cNvPicPr preferRelativeResize="0"/>
          <p:nvPr/>
        </p:nvPicPr>
        <p:blipFill rotWithShape="1">
          <a:blip r:embed="rId9">
            <a:alphaModFix/>
          </a:blip>
          <a:srcRect b="0" l="0" r="0" t="0"/>
          <a:stretch/>
        </p:blipFill>
        <p:spPr>
          <a:xfrm>
            <a:off x="5424147" y="1325940"/>
            <a:ext cx="3338853" cy="2241098"/>
          </a:xfrm>
          <a:prstGeom prst="rect">
            <a:avLst/>
          </a:prstGeom>
          <a:noFill/>
          <a:ln cap="flat" cmpd="sng" w="9525">
            <a:solidFill>
              <a:srgbClr val="FF0000"/>
            </a:solidFill>
            <a:prstDash val="solid"/>
            <a:miter lim="800000"/>
            <a:headEnd len="sm" w="sm" type="none"/>
            <a:tailEnd len="sm" w="sm" type="none"/>
          </a:ln>
        </p:spPr>
      </p:pic>
      <p:pic>
        <p:nvPicPr>
          <p:cNvPr id="246" name="Google Shape;246;p7"/>
          <p:cNvPicPr preferRelativeResize="0"/>
          <p:nvPr/>
        </p:nvPicPr>
        <p:blipFill rotWithShape="1">
          <a:blip r:embed="rId10">
            <a:alphaModFix/>
          </a:blip>
          <a:srcRect b="0" l="0" r="0" t="0"/>
          <a:stretch/>
        </p:blipFill>
        <p:spPr>
          <a:xfrm>
            <a:off x="5410200" y="3962401"/>
            <a:ext cx="3352800" cy="2209800"/>
          </a:xfrm>
          <a:prstGeom prst="rect">
            <a:avLst/>
          </a:prstGeom>
          <a:noFill/>
          <a:ln cap="flat" cmpd="sng" w="9525">
            <a:solidFill>
              <a:srgbClr val="FF0000"/>
            </a:solidFill>
            <a:prstDash val="solid"/>
            <a:miter lim="800000"/>
            <a:headEnd len="sm" w="sm" type="none"/>
            <a:tailEnd len="sm" w="sm" type="none"/>
          </a:ln>
        </p:spPr>
      </p:pic>
      <p:sp>
        <p:nvSpPr>
          <p:cNvPr id="247" name="Google Shape;247;p7"/>
          <p:cNvSpPr txBox="1"/>
          <p:nvPr/>
        </p:nvSpPr>
        <p:spPr>
          <a:xfrm>
            <a:off x="5347947" y="3532257"/>
            <a:ext cx="3643653"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700" u="none" cap="none" strike="noStrike">
                <a:solidFill>
                  <a:schemeClr val="dk1"/>
                </a:solidFill>
                <a:latin typeface="Cambria"/>
                <a:ea typeface="Cambria"/>
                <a:cs typeface="Cambria"/>
                <a:sym typeface="Cambria"/>
              </a:rPr>
              <a:t>Rừng trên núi đá vôi ở vịnh Hạ Long</a:t>
            </a:r>
            <a:endParaRPr sz="1700">
              <a:solidFill>
                <a:schemeClr val="dk1"/>
              </a:solidFill>
              <a:latin typeface="Cambria"/>
              <a:ea typeface="Cambria"/>
              <a:cs typeface="Cambria"/>
              <a:sym typeface="Cambria"/>
            </a:endParaRPr>
          </a:p>
        </p:txBody>
      </p:sp>
      <p:sp>
        <p:nvSpPr>
          <p:cNvPr id="248" name="Google Shape;248;p7"/>
          <p:cNvSpPr txBox="1"/>
          <p:nvPr/>
        </p:nvSpPr>
        <p:spPr>
          <a:xfrm>
            <a:off x="6172200" y="6172201"/>
            <a:ext cx="3643653"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Cambria"/>
                <a:ea typeface="Cambria"/>
                <a:cs typeface="Cambria"/>
                <a:sym typeface="Cambria"/>
              </a:rPr>
              <a:t>Sinh vật Biển Đông</a:t>
            </a:r>
            <a:endParaRPr sz="17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54" name="Google Shape;254;p8"/>
          <p:cNvPicPr preferRelativeResize="0"/>
          <p:nvPr/>
        </p:nvPicPr>
        <p:blipFill rotWithShape="1">
          <a:blip r:embed="rId3">
            <a:alphaModFix/>
          </a:blip>
          <a:srcRect b="7677" l="0" r="0" t="10909"/>
          <a:stretch/>
        </p:blipFill>
        <p:spPr>
          <a:xfrm>
            <a:off x="76200" y="1143000"/>
            <a:ext cx="8827479" cy="5532380"/>
          </a:xfrm>
          <a:prstGeom prst="roundRect">
            <a:avLst>
              <a:gd fmla="val 2792" name="adj"/>
            </a:avLst>
          </a:prstGeom>
          <a:blipFill rotWithShape="1">
            <a:blip r:embed="rId4">
              <a:alphaModFix/>
            </a:blip>
            <a:stretch>
              <a:fillRect b="0" l="0" r="0" t="0"/>
            </a:stretch>
          </a:blipFill>
          <a:ln>
            <a:noFill/>
          </a:ln>
        </p:spPr>
      </p:pic>
      <p:sp>
        <p:nvSpPr>
          <p:cNvPr id="255" name="Google Shape;255;p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56" name="Google Shape;256;p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57" name="Google Shape;257;p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58" name="Google Shape;258;p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259" name="Google Shape;259;p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60" name="Google Shape;260;p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61" name="Google Shape;261;p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62" name="Google Shape;262;p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263" name="Google Shape;263;p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4" name="Google Shape;264;p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p8"/>
          <p:cNvSpPr/>
          <p:nvPr/>
        </p:nvSpPr>
        <p:spPr>
          <a:xfrm>
            <a:off x="1523999" y="1325940"/>
            <a:ext cx="3657601" cy="1938992"/>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Quan sát bản đồ sinh vật Việt Nam, hãy kể tên và lên xác định trên bản đồ các vườn quốc gia và khu dự trữ sinh quyển ở nước ta. </a:t>
            </a:r>
            <a:endParaRPr/>
          </a:p>
        </p:txBody>
      </p:sp>
      <p:sp>
        <p:nvSpPr>
          <p:cNvPr id="267" name="Google Shape;267;p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ĐA DẠNG SINH VẬT Ở VIỆT NAM</a:t>
            </a:r>
            <a:endParaRPr b="1" sz="2400">
              <a:solidFill>
                <a:srgbClr val="0D30DD"/>
              </a:solidFill>
              <a:latin typeface="Cambria"/>
              <a:ea typeface="Cambria"/>
              <a:cs typeface="Cambria"/>
              <a:sym typeface="Cambria"/>
            </a:endParaRPr>
          </a:p>
        </p:txBody>
      </p:sp>
      <p:pic>
        <p:nvPicPr>
          <p:cNvPr id="268" name="Google Shape;268;p8"/>
          <p:cNvPicPr preferRelativeResize="0"/>
          <p:nvPr/>
        </p:nvPicPr>
        <p:blipFill rotWithShape="1">
          <a:blip r:embed="rId6">
            <a:alphaModFix/>
          </a:blip>
          <a:srcRect b="0" l="0" r="0" t="0"/>
          <a:stretch/>
        </p:blipFill>
        <p:spPr>
          <a:xfrm>
            <a:off x="275334" y="1516120"/>
            <a:ext cx="1167904" cy="1227080"/>
          </a:xfrm>
          <a:prstGeom prst="rect">
            <a:avLst/>
          </a:prstGeom>
          <a:noFill/>
          <a:ln>
            <a:noFill/>
          </a:ln>
          <a:effectLst>
            <a:reflection blurRad="0" dir="5400000" dist="5000" endA="0" endPos="30000" kx="0" rotWithShape="0" algn="bl" stA="30000" stPos="0" sy="-100000" ky="0"/>
          </a:effectLst>
        </p:spPr>
      </p:pic>
      <p:grpSp>
        <p:nvGrpSpPr>
          <p:cNvPr id="269" name="Google Shape;269;p8"/>
          <p:cNvGrpSpPr/>
          <p:nvPr/>
        </p:nvGrpSpPr>
        <p:grpSpPr>
          <a:xfrm>
            <a:off x="191254" y="3878882"/>
            <a:ext cx="1391102" cy="1378918"/>
            <a:chOff x="328593" y="3185409"/>
            <a:chExt cx="1311567" cy="1538991"/>
          </a:xfrm>
        </p:grpSpPr>
        <p:pic>
          <p:nvPicPr>
            <p:cNvPr id="270" name="Google Shape;270;p8"/>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71" name="Google Shape;271;p8"/>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72" name="Google Shape;272;p8"/>
          <p:cNvSpPr/>
          <p:nvPr/>
        </p:nvSpPr>
        <p:spPr>
          <a:xfrm>
            <a:off x="1523997" y="3417600"/>
            <a:ext cx="3657601" cy="3123932"/>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Các vườn quốc gia: Ba Bể, Hoàn Liên, Cúc Phương, Phong Nha – Kẻ Bàng, Bạch Mã, Yok Đôn, Cát Tiên, Phú Quốc,…</a:t>
            </a:r>
            <a:endParaRPr sz="24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Các khu dự trữ sinh quyển: Cát Bà, Tây Nghệ An, Cù lao Chàm, Cà Mau,…</a:t>
            </a:r>
            <a:endParaRPr sz="2400">
              <a:solidFill>
                <a:schemeClr val="dk1"/>
              </a:solidFill>
              <a:latin typeface="Cambria"/>
              <a:ea typeface="Cambria"/>
              <a:cs typeface="Cambria"/>
              <a:sym typeface="Cambria"/>
            </a:endParaRPr>
          </a:p>
        </p:txBody>
      </p:sp>
      <p:pic>
        <p:nvPicPr>
          <p:cNvPr descr="12.jpg" id="273" name="Google Shape;273;p8"/>
          <p:cNvPicPr preferRelativeResize="0"/>
          <p:nvPr/>
        </p:nvPicPr>
        <p:blipFill rotWithShape="1">
          <a:blip r:embed="rId9">
            <a:alphaModFix/>
          </a:blip>
          <a:srcRect b="0" l="0" r="0" t="0"/>
          <a:stretch/>
        </p:blipFill>
        <p:spPr>
          <a:xfrm>
            <a:off x="5250851" y="1311233"/>
            <a:ext cx="3588349" cy="5181632"/>
          </a:xfrm>
          <a:prstGeom prst="rect">
            <a:avLst/>
          </a:prstGeom>
          <a:noFill/>
          <a:ln cap="flat" cmpd="sng" w="9525">
            <a:solidFill>
              <a:srgbClr val="FF0000"/>
            </a:solidFill>
            <a:prstDash val="solid"/>
            <a:miter lim="800000"/>
            <a:headEnd len="sm" w="sm" type="none"/>
            <a:tailEnd len="sm" w="sm" type="none"/>
          </a:ln>
        </p:spPr>
      </p:pic>
      <p:sp>
        <p:nvSpPr>
          <p:cNvPr id="274" name="Google Shape;274;p8"/>
          <p:cNvSpPr/>
          <p:nvPr/>
        </p:nvSpPr>
        <p:spPr>
          <a:xfrm>
            <a:off x="6324600" y="1520602"/>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8"/>
          <p:cNvSpPr/>
          <p:nvPr/>
        </p:nvSpPr>
        <p:spPr>
          <a:xfrm>
            <a:off x="5717244" y="1560672"/>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8"/>
          <p:cNvSpPr/>
          <p:nvPr/>
        </p:nvSpPr>
        <p:spPr>
          <a:xfrm>
            <a:off x="6248400" y="2183106"/>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8"/>
          <p:cNvSpPr/>
          <p:nvPr/>
        </p:nvSpPr>
        <p:spPr>
          <a:xfrm>
            <a:off x="6389594" y="306431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8"/>
          <p:cNvSpPr/>
          <p:nvPr/>
        </p:nvSpPr>
        <p:spPr>
          <a:xfrm>
            <a:off x="6930725" y="350520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8"/>
          <p:cNvSpPr/>
          <p:nvPr/>
        </p:nvSpPr>
        <p:spPr>
          <a:xfrm>
            <a:off x="6858000" y="464820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8"/>
          <p:cNvSpPr/>
          <p:nvPr/>
        </p:nvSpPr>
        <p:spPr>
          <a:xfrm>
            <a:off x="6743700" y="503314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8"/>
          <p:cNvSpPr/>
          <p:nvPr/>
        </p:nvSpPr>
        <p:spPr>
          <a:xfrm>
            <a:off x="5717244" y="541020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8"/>
          <p:cNvSpPr/>
          <p:nvPr/>
        </p:nvSpPr>
        <p:spPr>
          <a:xfrm>
            <a:off x="6629400" y="212966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8"/>
          <p:cNvSpPr/>
          <p:nvPr/>
        </p:nvSpPr>
        <p:spPr>
          <a:xfrm>
            <a:off x="5945844" y="251854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8"/>
          <p:cNvSpPr/>
          <p:nvPr/>
        </p:nvSpPr>
        <p:spPr>
          <a:xfrm>
            <a:off x="7159325" y="368635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8"/>
          <p:cNvSpPr/>
          <p:nvPr/>
        </p:nvSpPr>
        <p:spPr>
          <a:xfrm>
            <a:off x="6005804" y="5943600"/>
            <a:ext cx="228600" cy="2246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0" st="0"/>
                                            </p:txEl>
                                          </p:spTgt>
                                        </p:tgtEl>
                                        <p:attrNameLst>
                                          <p:attrName>style.visibility</p:attrName>
                                        </p:attrNameLst>
                                      </p:cBhvr>
                                      <p:to>
                                        <p:strVal val="visible"/>
                                      </p:to>
                                    </p:set>
                                    <p:animEffect filter="fade" transition="in">
                                      <p:cBhvr>
                                        <p:cTn dur="500"/>
                                        <p:tgtEl>
                                          <p:spTgt spid="2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1" st="1"/>
                                            </p:txEl>
                                          </p:spTgt>
                                        </p:tgtEl>
                                        <p:attrNameLst>
                                          <p:attrName>style.visibility</p:attrName>
                                        </p:attrNameLst>
                                      </p:cBhvr>
                                      <p:to>
                                        <p:strVal val="visible"/>
                                      </p:to>
                                    </p:set>
                                    <p:animEffect filter="fade" transition="in">
                                      <p:cBhvr>
                                        <p:cTn dur="500"/>
                                        <p:tgtEl>
                                          <p:spTgt spid="2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91" name="Google Shape;291;p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92" name="Google Shape;292;p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93" name="Google Shape;293;p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94" name="Google Shape;294;p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13</a:t>
            </a:r>
            <a:endParaRPr sz="2800">
              <a:solidFill>
                <a:srgbClr val="00B050"/>
              </a:solidFill>
              <a:latin typeface="Cambria"/>
              <a:ea typeface="Cambria"/>
              <a:cs typeface="Cambria"/>
              <a:sym typeface="Cambria"/>
            </a:endParaRPr>
          </a:p>
        </p:txBody>
      </p:sp>
      <p:sp>
        <p:nvSpPr>
          <p:cNvPr id="296" name="Google Shape;296;p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97" name="Google Shape;297;p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98" name="Google Shape;298;p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300" name="Google Shape;300;p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1" name="Google Shape;301;p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2" name="Google Shape;302;p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3" name="Google Shape;303;p9"/>
          <p:cNvSpPr txBox="1"/>
          <p:nvPr/>
        </p:nvSpPr>
        <p:spPr>
          <a:xfrm>
            <a:off x="954112" y="6248400"/>
            <a:ext cx="31606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Khu dự trữ sinh quyển Cát Bà</a:t>
            </a:r>
            <a:endParaRPr sz="1800">
              <a:solidFill>
                <a:schemeClr val="dk1"/>
              </a:solidFill>
              <a:latin typeface="Cambria"/>
              <a:ea typeface="Cambria"/>
              <a:cs typeface="Cambria"/>
              <a:sym typeface="Cambria"/>
            </a:endParaRPr>
          </a:p>
        </p:txBody>
      </p:sp>
      <p:sp>
        <p:nvSpPr>
          <p:cNvPr id="304" name="Google Shape;304;p9"/>
          <p:cNvSpPr txBox="1"/>
          <p:nvPr/>
        </p:nvSpPr>
        <p:spPr>
          <a:xfrm>
            <a:off x="5058570" y="6260068"/>
            <a:ext cx="31710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Khu dự trữ sinh quyển Cà Mau</a:t>
            </a:r>
            <a:endParaRPr sz="1800">
              <a:solidFill>
                <a:schemeClr val="dk1"/>
              </a:solidFill>
              <a:latin typeface="Cambria"/>
              <a:ea typeface="Cambria"/>
              <a:cs typeface="Cambria"/>
              <a:sym typeface="Cambria"/>
            </a:endParaRPr>
          </a:p>
        </p:txBody>
      </p:sp>
      <p:sp>
        <p:nvSpPr>
          <p:cNvPr id="305" name="Google Shape;305;p9"/>
          <p:cNvSpPr txBox="1"/>
          <p:nvPr/>
        </p:nvSpPr>
        <p:spPr>
          <a:xfrm>
            <a:off x="990600" y="3595074"/>
            <a:ext cx="308851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Vườn quốc gia Ba Bể</a:t>
            </a:r>
            <a:endParaRPr sz="1800">
              <a:solidFill>
                <a:schemeClr val="dk1"/>
              </a:solidFill>
              <a:latin typeface="Cambria"/>
              <a:ea typeface="Cambria"/>
              <a:cs typeface="Cambria"/>
              <a:sym typeface="Cambria"/>
            </a:endParaRPr>
          </a:p>
        </p:txBody>
      </p:sp>
      <p:sp>
        <p:nvSpPr>
          <p:cNvPr id="306" name="Google Shape;306;p9"/>
          <p:cNvSpPr txBox="1"/>
          <p:nvPr/>
        </p:nvSpPr>
        <p:spPr>
          <a:xfrm>
            <a:off x="5410200" y="3581400"/>
            <a:ext cx="25029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Vườn quốc gia Yok Đôn</a:t>
            </a:r>
            <a:endParaRPr sz="1800">
              <a:solidFill>
                <a:schemeClr val="dk1"/>
              </a:solidFill>
              <a:latin typeface="Cambria"/>
              <a:ea typeface="Cambria"/>
              <a:cs typeface="Cambria"/>
              <a:sym typeface="Cambria"/>
            </a:endParaRPr>
          </a:p>
        </p:txBody>
      </p:sp>
      <p:pic>
        <p:nvPicPr>
          <p:cNvPr id="307" name="Google Shape;307;p9"/>
          <p:cNvPicPr preferRelativeResize="0"/>
          <p:nvPr/>
        </p:nvPicPr>
        <p:blipFill rotWithShape="1">
          <a:blip r:embed="rId6">
            <a:alphaModFix/>
          </a:blip>
          <a:srcRect b="0" l="0" r="0" t="0"/>
          <a:stretch/>
        </p:blipFill>
        <p:spPr>
          <a:xfrm>
            <a:off x="609600" y="1410822"/>
            <a:ext cx="3810000" cy="2156582"/>
          </a:xfrm>
          <a:prstGeom prst="rect">
            <a:avLst/>
          </a:prstGeom>
          <a:noFill/>
          <a:ln cap="flat" cmpd="sng" w="9525">
            <a:solidFill>
              <a:srgbClr val="FF0000"/>
            </a:solidFill>
            <a:prstDash val="solid"/>
            <a:miter lim="800000"/>
            <a:headEnd len="sm" w="sm" type="none"/>
            <a:tailEnd len="sm" w="sm" type="none"/>
          </a:ln>
        </p:spPr>
      </p:pic>
      <p:pic>
        <p:nvPicPr>
          <p:cNvPr id="308" name="Google Shape;308;p9"/>
          <p:cNvPicPr preferRelativeResize="0"/>
          <p:nvPr/>
        </p:nvPicPr>
        <p:blipFill rotWithShape="1">
          <a:blip r:embed="rId7">
            <a:alphaModFix/>
          </a:blip>
          <a:srcRect b="0" l="0" r="0" t="0"/>
          <a:stretch/>
        </p:blipFill>
        <p:spPr>
          <a:xfrm>
            <a:off x="4724400" y="1410822"/>
            <a:ext cx="3810000" cy="2156582"/>
          </a:xfrm>
          <a:prstGeom prst="rect">
            <a:avLst/>
          </a:prstGeom>
          <a:noFill/>
          <a:ln cap="flat" cmpd="sng" w="9525">
            <a:solidFill>
              <a:srgbClr val="FF0000"/>
            </a:solidFill>
            <a:prstDash val="solid"/>
            <a:miter lim="800000"/>
            <a:headEnd len="sm" w="sm" type="none"/>
            <a:tailEnd len="sm" w="sm" type="none"/>
          </a:ln>
        </p:spPr>
      </p:pic>
      <p:pic>
        <p:nvPicPr>
          <p:cNvPr id="309" name="Google Shape;309;p9"/>
          <p:cNvPicPr preferRelativeResize="0"/>
          <p:nvPr/>
        </p:nvPicPr>
        <p:blipFill rotWithShape="1">
          <a:blip r:embed="rId8">
            <a:alphaModFix/>
          </a:blip>
          <a:srcRect b="0" l="0" r="0" t="0"/>
          <a:stretch/>
        </p:blipFill>
        <p:spPr>
          <a:xfrm>
            <a:off x="650576" y="4114800"/>
            <a:ext cx="3769023" cy="2133600"/>
          </a:xfrm>
          <a:prstGeom prst="rect">
            <a:avLst/>
          </a:prstGeom>
          <a:noFill/>
          <a:ln cap="flat" cmpd="sng" w="9525">
            <a:solidFill>
              <a:srgbClr val="FF0000"/>
            </a:solidFill>
            <a:prstDash val="solid"/>
            <a:miter lim="800000"/>
            <a:headEnd len="sm" w="sm" type="none"/>
            <a:tailEnd len="sm" w="sm" type="none"/>
          </a:ln>
        </p:spPr>
      </p:pic>
      <p:pic>
        <p:nvPicPr>
          <p:cNvPr id="310" name="Google Shape;310;p9"/>
          <p:cNvPicPr preferRelativeResize="0"/>
          <p:nvPr/>
        </p:nvPicPr>
        <p:blipFill rotWithShape="1">
          <a:blip r:embed="rId9">
            <a:alphaModFix/>
          </a:blip>
          <a:srcRect b="0" l="0" r="0" t="0"/>
          <a:stretch/>
        </p:blipFill>
        <p:spPr>
          <a:xfrm>
            <a:off x="4724400" y="4114800"/>
            <a:ext cx="3810000" cy="2133600"/>
          </a:xfrm>
          <a:prstGeom prst="rect">
            <a:avLst/>
          </a:prstGeom>
          <a:noFill/>
          <a:ln cap="flat" cmpd="sng" w="9525">
            <a:solidFill>
              <a:srgbClr val="FF0000"/>
            </a:solidFill>
            <a:prstDash val="solid"/>
            <a:miter lim="800000"/>
            <a:headEnd len="sm" w="sm" type="none"/>
            <a:tailEnd len="sm" w="sm" type="none"/>
          </a:ln>
        </p:spPr>
      </p:pic>
      <p:sp>
        <p:nvSpPr>
          <p:cNvPr id="311" name="Google Shape;311;p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 ĐA DẠNG SINH VẬT Ở VIỆT NAM</a:t>
            </a:r>
            <a:endParaRPr b="1" sz="2400">
              <a:solidFill>
                <a:srgbClr val="0D30DD"/>
              </a:solidFill>
              <a:latin typeface="Cambria"/>
              <a:ea typeface="Cambria"/>
              <a:cs typeface="Cambria"/>
              <a:sym typeface="Cambri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2016-02-15T14:28:12Z</dcterms:created>
  <dc:creator>ASUSS</dc:creator>
</cp:coreProperties>
</file>