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4"/>
  </p:notesMasterIdLst>
  <p:sldIdLst>
    <p:sldId id="572" r:id="rId4"/>
    <p:sldId id="573" r:id="rId5"/>
    <p:sldId id="574" r:id="rId6"/>
    <p:sldId id="570" r:id="rId7"/>
    <p:sldId id="550" r:id="rId8"/>
    <p:sldId id="576" r:id="rId9"/>
    <p:sldId id="577" r:id="rId10"/>
    <p:sldId id="578" r:id="rId11"/>
    <p:sldId id="554" r:id="rId12"/>
    <p:sldId id="579" r:id="rId13"/>
    <p:sldId id="581" r:id="rId14"/>
    <p:sldId id="580" r:id="rId15"/>
    <p:sldId id="582" r:id="rId16"/>
    <p:sldId id="583" r:id="rId17"/>
    <p:sldId id="585" r:id="rId18"/>
    <p:sldId id="586" r:id="rId19"/>
    <p:sldId id="587" r:id="rId20"/>
    <p:sldId id="588" r:id="rId21"/>
    <p:sldId id="589" r:id="rId22"/>
    <p:sldId id="584" r:id="rId23"/>
    <p:sldId id="591" r:id="rId24"/>
    <p:sldId id="592" r:id="rId25"/>
    <p:sldId id="593" r:id="rId26"/>
    <p:sldId id="594" r:id="rId27"/>
    <p:sldId id="590" r:id="rId28"/>
    <p:sldId id="595" r:id="rId29"/>
    <p:sldId id="596" r:id="rId30"/>
    <p:sldId id="597" r:id="rId31"/>
    <p:sldId id="598" r:id="rId32"/>
    <p:sldId id="57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2D07B9"/>
    <a:srgbClr val="00FF00"/>
    <a:srgbClr val="FFCCFF"/>
    <a:srgbClr val="99FF66"/>
    <a:srgbClr val="BCFCD4"/>
    <a:srgbClr val="F11BAA"/>
    <a:srgbClr val="11C1FF"/>
    <a:srgbClr val="33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70" d="100"/>
          <a:sy n="70" d="100"/>
        </p:scale>
        <p:origin x="74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03/12/2023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4</a:t>
            </a:fld>
            <a:endParaRPr lang="en-US"/>
          </a:p>
        </p:txBody>
      </p:sp>
    </p:spTree>
    <p:extLst>
      <p:ext uri="{BB962C8B-B14F-4D97-AF65-F5344CB8AC3E}">
        <p14:creationId xmlns:p14="http://schemas.microsoft.com/office/powerpoint/2010/main" val="150423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03/12/2023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03/12/2023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03/12/2023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219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963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350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638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491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492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773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14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03/12/2023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744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153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863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168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173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084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008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429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221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698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03/12/2023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254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275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347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889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03/12/2023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03/12/2023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03/12/2023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03/12/2023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03/12/2023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03/12/2023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03/12/2023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970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solidFill>
                  <a:prstClr val="black">
                    <a:tint val="75000"/>
                  </a:prstClr>
                </a:solidFill>
              </a:rPr>
              <a:pPr/>
              <a:t>03/12/2023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0736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229940" y="-129251"/>
            <a:ext cx="1272481" cy="160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565528" y="41090"/>
            <a:ext cx="1272481" cy="147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29940" y="5443718"/>
            <a:ext cx="1272480" cy="147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V="1">
            <a:off x="10605045" y="5380317"/>
            <a:ext cx="1271588" cy="160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p:nvSpPr>
        <p:spPr>
          <a:xfrm>
            <a:off x="533400" y="2054505"/>
            <a:ext cx="10972799" cy="3184449"/>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b="1">
                <a:latin typeface="Times New Roman" panose="02020603050405020304" pitchFamily="18" charset="0"/>
                <a:cs typeface="Times New Roman" panose="02020603050405020304" pitchFamily="18" charset="0"/>
              </a:rPr>
              <a:t>CHƯƠNG 3. ĐẶC ĐIỂM THỔ NHƯỠNG VÀ SINH VẬT VIỆT NAM</a:t>
            </a:r>
            <a:endParaRPr lang="en-US">
              <a:latin typeface="Times New Roman" panose="02020603050405020304" pitchFamily="18" charset="0"/>
              <a:cs typeface="Times New Roman" panose="02020603050405020304" pitchFamily="18" charset="0"/>
            </a:endParaRPr>
          </a:p>
          <a:p>
            <a:pPr marL="0" lvl="0" indent="0" algn="ctr">
              <a:lnSpc>
                <a:spcPct val="100000"/>
              </a:lnSpc>
              <a:spcBef>
                <a:spcPts val="0"/>
              </a:spcBef>
              <a:buNone/>
            </a:pPr>
            <a:r>
              <a:rPr lang="vi-VN"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1</a:t>
            </a:r>
            <a:r>
              <a:rPr lang="en-US"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SỬ DỤNG HỢP LÍ TÀI NGUYÊN ĐẤT</a:t>
            </a:r>
            <a:endParaRPr lang="en-US">
              <a:solidFill>
                <a:srgbClr val="FF0000"/>
              </a:solidFill>
              <a:latin typeface="Times New Roman" panose="02020603050405020304" pitchFamily="18" charset="0"/>
              <a:cs typeface="Times New Roman" panose="02020603050405020304" pitchFamily="18" charset="0"/>
            </a:endParaRPr>
          </a:p>
          <a:p>
            <a:pPr marL="0" indent="0" algn="ctr" fontAlgn="base">
              <a:lnSpc>
                <a:spcPct val="80000"/>
              </a:lnSpc>
              <a:spcBef>
                <a:spcPct val="0"/>
              </a:spcBef>
              <a:spcAft>
                <a:spcPct val="0"/>
              </a:spcAft>
              <a:buFont typeface="Arial" panose="020B0604020202020204" pitchFamily="34" charset="0"/>
              <a:buNone/>
              <a:defRPr/>
            </a:pPr>
            <a:r>
              <a:rPr lang="en-US">
                <a:solidFill>
                  <a:srgbClr val="000000"/>
                </a:solidFill>
                <a:latin typeface="Times New Roman" panose="02020603050405020304" pitchFamily="18" charset="0"/>
                <a:cs typeface="Times New Roman" panose="02020603050405020304" pitchFamily="18" charset="0"/>
              </a:rPr>
              <a:t>Môn học/ Hoạt động giáo dục: Địa lí lớp 8</a:t>
            </a:r>
          </a:p>
          <a:p>
            <a:pPr marL="0" indent="0" algn="ctr">
              <a:buFont typeface="Arial" panose="020B0604020202020204" pitchFamily="34" charset="0"/>
              <a:buNone/>
            </a:pPr>
            <a:r>
              <a:rPr lang="en-US">
                <a:solidFill>
                  <a:srgbClr val="000000"/>
                </a:solidFill>
                <a:latin typeface="Times New Roman" panose="02020603050405020304" pitchFamily="18" charset="0"/>
                <a:cs typeface="Times New Roman" panose="02020603050405020304" pitchFamily="18" charset="0"/>
              </a:rPr>
              <a:t>Thời gian thực hiện: </a:t>
            </a:r>
            <a:r>
              <a:rPr lang="en-US" smtClean="0">
                <a:solidFill>
                  <a:srgbClr val="000000"/>
                </a:solidFill>
                <a:latin typeface="Times New Roman" panose="02020603050405020304" pitchFamily="18" charset="0"/>
                <a:cs typeface="Times New Roman" panose="02020603050405020304" pitchFamily="18" charset="0"/>
              </a:rPr>
              <a:t>3 </a:t>
            </a:r>
            <a:r>
              <a:rPr lang="en-US">
                <a:solidFill>
                  <a:srgbClr val="000000"/>
                </a:solidFill>
                <a:latin typeface="Times New Roman" panose="02020603050405020304" pitchFamily="18" charset="0"/>
                <a:cs typeface="Times New Roman" panose="02020603050405020304" pitchFamily="18" charset="0"/>
              </a:rPr>
              <a:t>tiết</a:t>
            </a:r>
          </a:p>
          <a:p>
            <a:pPr marL="0" indent="0" algn="ctr">
              <a:buFont typeface="Arial" panose="020B0604020202020204" pitchFamily="34" charset="0"/>
              <a:buNone/>
            </a:pPr>
            <a:r>
              <a:rPr lang="en-US">
                <a:solidFill>
                  <a:srgbClr val="000000"/>
                </a:solidFill>
                <a:latin typeface="Times New Roman" panose="02020603050405020304" pitchFamily="18" charset="0"/>
                <a:cs typeface="Times New Roman" panose="02020603050405020304" pitchFamily="18" charset="0"/>
              </a:rPr>
              <a:t>Tiết theo PPCT: Tiết </a:t>
            </a:r>
            <a:r>
              <a:rPr lang="en-US" smtClean="0">
                <a:solidFill>
                  <a:srgbClr val="000000"/>
                </a:solidFill>
                <a:latin typeface="Times New Roman" panose="02020603050405020304" pitchFamily="18" charset="0"/>
                <a:cs typeface="Times New Roman" panose="02020603050405020304" pitchFamily="18" charset="0"/>
              </a:rPr>
              <a:t>42</a:t>
            </a:r>
            <a:endParaRPr lang="en-US">
              <a:solidFill>
                <a:srgbClr val="000000"/>
              </a:solidFill>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en-US">
                <a:solidFill>
                  <a:srgbClr val="000000"/>
                </a:solidFill>
                <a:latin typeface="Times New Roman" panose="02020603050405020304" pitchFamily="18" charset="0"/>
                <a:cs typeface="Times New Roman" panose="02020603050405020304" pitchFamily="18" charset="0"/>
              </a:rPr>
              <a:t>Tuần </a:t>
            </a:r>
            <a:r>
              <a:rPr lang="en-US" smtClean="0">
                <a:solidFill>
                  <a:srgbClr val="000000"/>
                </a:solidFill>
                <a:latin typeface="Times New Roman" panose="02020603050405020304" pitchFamily="18" charset="0"/>
                <a:cs typeface="Times New Roman" panose="02020603050405020304" pitchFamily="18" charset="0"/>
              </a:rPr>
              <a:t>14</a:t>
            </a:r>
            <a:endParaRPr lang="en-US">
              <a:solidFill>
                <a:srgbClr val="000000"/>
              </a:solidFill>
              <a:latin typeface="Times New Roman" panose="02020603050405020304" pitchFamily="18" charset="0"/>
              <a:cs typeface="Times New Roman" panose="02020603050405020304" pitchFamily="18" charset="0"/>
            </a:endParaRPr>
          </a:p>
        </p:txBody>
      </p:sp>
      <p:sp>
        <p:nvSpPr>
          <p:cNvPr id="13" name="Title 1"/>
          <p:cNvSpPr txBox="1">
            <a:spLocks/>
          </p:cNvSpPr>
          <p:nvPr/>
        </p:nvSpPr>
        <p:spPr>
          <a:xfrm>
            <a:off x="1143000" y="672635"/>
            <a:ext cx="9548883" cy="745629"/>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solidFill>
                  <a:srgbClr val="000000"/>
                </a:solidFill>
                <a:latin typeface="Times New Roman" panose="02020603050405020304" pitchFamily="18" charset="0"/>
                <a:cs typeface="Times New Roman" panose="02020603050405020304" pitchFamily="18" charset="0"/>
              </a:rPr>
              <a:t>Trường THCS Quách Văn Phẩm                          </a:t>
            </a:r>
            <a:r>
              <a:rPr lang="en-US" sz="2400" smtClean="0">
                <a:solidFill>
                  <a:srgbClr val="000000"/>
                </a:solidFill>
                <a:latin typeface="Times New Roman" panose="02020603050405020304" pitchFamily="18" charset="0"/>
                <a:cs typeface="Times New Roman" panose="02020603050405020304" pitchFamily="18" charset="0"/>
              </a:rPr>
              <a:t>        Họ </a:t>
            </a:r>
            <a:r>
              <a:rPr lang="en-US" sz="2400">
                <a:solidFill>
                  <a:srgbClr val="000000"/>
                </a:solidFill>
                <a:latin typeface="Times New Roman" panose="02020603050405020304" pitchFamily="18" charset="0"/>
                <a:cs typeface="Times New Roman" panose="02020603050405020304" pitchFamily="18" charset="0"/>
              </a:rPr>
              <a:t>và tên giáo viên</a:t>
            </a:r>
            <a:br>
              <a:rPr lang="en-US" sz="2400">
                <a:solidFill>
                  <a:srgbClr val="000000"/>
                </a:solidFill>
                <a:latin typeface="Times New Roman" panose="02020603050405020304" pitchFamily="18" charset="0"/>
                <a:cs typeface="Times New Roman" panose="02020603050405020304" pitchFamily="18" charset="0"/>
              </a:rPr>
            </a:br>
            <a:r>
              <a:rPr lang="en-US" sz="2400">
                <a:solidFill>
                  <a:srgbClr val="000000"/>
                </a:solidFill>
                <a:latin typeface="Times New Roman" panose="02020603050405020304" pitchFamily="18" charset="0"/>
                <a:cs typeface="Times New Roman" panose="02020603050405020304" pitchFamily="18" charset="0"/>
              </a:rPr>
              <a:t>           Tổ KHXH                                                 </a:t>
            </a:r>
            <a:r>
              <a:rPr lang="en-US" sz="2400" smtClean="0">
                <a:solidFill>
                  <a:srgbClr val="000000"/>
                </a:solidFill>
                <a:latin typeface="Times New Roman" panose="02020603050405020304" pitchFamily="18" charset="0"/>
                <a:cs typeface="Times New Roman" panose="02020603050405020304" pitchFamily="18" charset="0"/>
              </a:rPr>
              <a:t>         Nguyễn </a:t>
            </a:r>
            <a:r>
              <a:rPr lang="en-US" sz="2400">
                <a:solidFill>
                  <a:srgbClr val="000000"/>
                </a:solidFill>
                <a:latin typeface="Times New Roman" panose="02020603050405020304" pitchFamily="18" charset="0"/>
                <a:cs typeface="Times New Roman" panose="02020603050405020304" pitchFamily="18" charset="0"/>
              </a:rPr>
              <a:t>Quốc Cường</a:t>
            </a:r>
          </a:p>
        </p:txBody>
      </p:sp>
      <p:pic>
        <p:nvPicPr>
          <p:cNvPr id="8" name="Picture 7" descr="http://www.perceptions.couk.com/imgs/Earth_Rotates_200_x_2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8299" y="3939693"/>
            <a:ext cx="2362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507" y="3682260"/>
            <a:ext cx="3562350" cy="2828925"/>
          </a:xfrm>
          <a:prstGeom prst="rect">
            <a:avLst/>
          </a:prstGeom>
        </p:spPr>
      </p:pic>
    </p:spTree>
    <p:extLst>
      <p:ext uri="{BB962C8B-B14F-4D97-AF65-F5344CB8AC3E}">
        <p14:creationId xmlns:p14="http://schemas.microsoft.com/office/powerpoint/2010/main" val="3770191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45" y="80749"/>
            <a:ext cx="7756603" cy="1062251"/>
          </a:xfrm>
        </p:spPr>
        <p:txBody>
          <a:bodyPr>
            <a:noAutofit/>
          </a:bodyPr>
          <a:lstStyle/>
          <a:p>
            <a:pPr algn="l"/>
            <a:r>
              <a:rPr lang="en-US" sz="2400" b="1" smtClean="0">
                <a:latin typeface="Times New Roman" panose="02020603050405020304" pitchFamily="18" charset="0"/>
                <a:cs typeface="Times New Roman" panose="02020603050405020304" pitchFamily="18" charset="0"/>
              </a:rPr>
              <a:t>1. Đặc điểm của đất feralit và giá trị sử dụng</a:t>
            </a:r>
            <a:br>
              <a:rPr lang="en-US" sz="2400" b="1" smtClean="0">
                <a:latin typeface="Times New Roman" panose="02020603050405020304" pitchFamily="18" charset="0"/>
                <a:cs typeface="Times New Roman" panose="02020603050405020304" pitchFamily="18" charset="0"/>
              </a:rPr>
            </a:br>
            <a:r>
              <a:rPr lang="en-US" sz="2400" b="1" smtClean="0">
                <a:latin typeface="Times New Roman" panose="02020603050405020304" pitchFamily="18" charset="0"/>
                <a:cs typeface="Times New Roman" panose="02020603050405020304" pitchFamily="18" charset="0"/>
              </a:rPr>
              <a:t>b) Giá trị sử dụng đất feralit trong sản xuất nông, lâm nghiệp </a:t>
            </a:r>
            <a:r>
              <a:rPr lang="en-US" sz="2400" b="1" smtClean="0">
                <a:solidFill>
                  <a:srgbClr val="F11BAA"/>
                </a:solidFill>
                <a:latin typeface="Times New Roman" panose="02020603050405020304" pitchFamily="18" charset="0"/>
                <a:cs typeface="Times New Roman" panose="02020603050405020304" pitchFamily="18" charset="0"/>
              </a:rPr>
              <a:t>(20 phút)</a:t>
            </a:r>
            <a:endParaRPr lang="en-US" sz="2400" b="1">
              <a:solidFill>
                <a:srgbClr val="F11BAA"/>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17142" y="-76200"/>
            <a:ext cx="4474857" cy="6934200"/>
          </a:xfrm>
        </p:spPr>
      </p:pic>
      <p:sp>
        <p:nvSpPr>
          <p:cNvPr id="6" name="TextBox 5"/>
          <p:cNvSpPr txBox="1"/>
          <p:nvPr/>
        </p:nvSpPr>
        <p:spPr>
          <a:xfrm>
            <a:off x="87572" y="1066800"/>
            <a:ext cx="7691777" cy="1569660"/>
          </a:xfrm>
          <a:prstGeom prst="rect">
            <a:avLst/>
          </a:prstGeom>
          <a:noFill/>
        </p:spPr>
        <p:txBody>
          <a:bodyPr wrap="square" rtlCol="0">
            <a:spAutoFit/>
          </a:bodyPr>
          <a:lstStyle/>
          <a:p>
            <a:pPr algn="ctr"/>
            <a:r>
              <a:rPr lang="en-US" sz="2400" i="1" smtClean="0">
                <a:solidFill>
                  <a:srgbClr val="FF0000"/>
                </a:solidFill>
                <a:latin typeface="Times New Roman" panose="02020603050405020304" pitchFamily="18" charset="0"/>
                <a:cs typeface="Times New Roman" panose="02020603050405020304" pitchFamily="18" charset="0"/>
              </a:rPr>
              <a:t>Hoạt động nhóm (10 phút)</a:t>
            </a:r>
          </a:p>
          <a:p>
            <a:r>
              <a:rPr lang="en-US" sz="2400" i="1" smtClean="0">
                <a:solidFill>
                  <a:srgbClr val="FF0000"/>
                </a:solidFill>
                <a:latin typeface="Times New Roman" panose="02020603050405020304" pitchFamily="18" charset="0"/>
                <a:cs typeface="Times New Roman" panose="02020603050405020304" pitchFamily="18" charset="0"/>
              </a:rPr>
              <a:t>Quan sát hình ảnh, hình 11.2 và thông tin mục 1b SGK, em hãy phân tích giá trị của đất feralit trong sản xuất nông, lâm nghiệp.</a:t>
            </a:r>
            <a:endParaRPr lang="en-US" sz="2400" i="1">
              <a:solidFill>
                <a:srgbClr val="FF0000"/>
              </a:solidFill>
              <a:latin typeface="Times New Roman" panose="02020603050405020304" pitchFamily="18" charset="0"/>
              <a:cs typeface="Times New Roman" panose="02020603050405020304" pitchFamily="18"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0" y="2684935"/>
            <a:ext cx="3806226"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33400" y="4431268"/>
            <a:ext cx="3088515" cy="369332"/>
          </a:xfrm>
          <a:prstGeom prst="rect">
            <a:avLst/>
          </a:prstGeom>
          <a:solidFill>
            <a:srgbClr val="BCFCD4"/>
          </a:solidFill>
        </p:spPr>
        <p:txBody>
          <a:bodyPr wrap="square" rtlCol="0">
            <a:spAutoFit/>
          </a:bodyPr>
          <a:lstStyle/>
          <a:p>
            <a:pPr algn="ctr"/>
            <a:r>
              <a:rPr lang="en-US" dirty="0" err="1">
                <a:solidFill>
                  <a:srgbClr val="FF0000"/>
                </a:solidFill>
                <a:latin typeface="Cambria" pitchFamily="18" charset="0"/>
                <a:ea typeface="Cambria" pitchFamily="18" charset="0"/>
              </a:rPr>
              <a:t>Trồng</a:t>
            </a:r>
            <a:r>
              <a:rPr lang="en-US" dirty="0">
                <a:solidFill>
                  <a:srgbClr val="FF0000"/>
                </a:solidFill>
                <a:latin typeface="Cambria" pitchFamily="18" charset="0"/>
                <a:ea typeface="Cambria" pitchFamily="18" charset="0"/>
              </a:rPr>
              <a:t> </a:t>
            </a:r>
            <a:r>
              <a:rPr lang="en-US" dirty="0" err="1">
                <a:solidFill>
                  <a:srgbClr val="FF0000"/>
                </a:solidFill>
                <a:latin typeface="Cambria" pitchFamily="18" charset="0"/>
                <a:ea typeface="Cambria" pitchFamily="18" charset="0"/>
              </a:rPr>
              <a:t>cà</a:t>
            </a:r>
            <a:r>
              <a:rPr lang="en-US" dirty="0">
                <a:solidFill>
                  <a:srgbClr val="FF0000"/>
                </a:solidFill>
                <a:latin typeface="Cambria" pitchFamily="18" charset="0"/>
                <a:ea typeface="Cambria" pitchFamily="18" charset="0"/>
              </a:rPr>
              <a:t> </a:t>
            </a:r>
            <a:r>
              <a:rPr lang="en-US" dirty="0" err="1">
                <a:solidFill>
                  <a:srgbClr val="FF0000"/>
                </a:solidFill>
                <a:latin typeface="Cambria" pitchFamily="18" charset="0"/>
                <a:ea typeface="Cambria" pitchFamily="18" charset="0"/>
              </a:rPr>
              <a:t>phê</a:t>
            </a:r>
            <a:r>
              <a:rPr lang="en-US" dirty="0">
                <a:solidFill>
                  <a:srgbClr val="FF0000"/>
                </a:solidFill>
                <a:latin typeface="Cambria" pitchFamily="18" charset="0"/>
                <a:ea typeface="Cambria" pitchFamily="18" charset="0"/>
              </a:rPr>
              <a:t> </a:t>
            </a:r>
            <a:r>
              <a:rPr lang="en-US" dirty="0" err="1">
                <a:solidFill>
                  <a:srgbClr val="FF0000"/>
                </a:solidFill>
                <a:latin typeface="Cambria" pitchFamily="18" charset="0"/>
                <a:ea typeface="Cambria" pitchFamily="18" charset="0"/>
              </a:rPr>
              <a:t>trên</a:t>
            </a:r>
            <a:r>
              <a:rPr lang="en-US" dirty="0">
                <a:solidFill>
                  <a:srgbClr val="FF0000"/>
                </a:solidFill>
                <a:latin typeface="Cambria" pitchFamily="18" charset="0"/>
                <a:ea typeface="Cambria" pitchFamily="18" charset="0"/>
              </a:rPr>
              <a:t> </a:t>
            </a:r>
            <a:r>
              <a:rPr lang="en-US" dirty="0" err="1">
                <a:solidFill>
                  <a:srgbClr val="FF0000"/>
                </a:solidFill>
                <a:latin typeface="Cambria" pitchFamily="18" charset="0"/>
                <a:ea typeface="Cambria" pitchFamily="18" charset="0"/>
              </a:rPr>
              <a:t>đất</a:t>
            </a:r>
            <a:r>
              <a:rPr lang="en-US" dirty="0">
                <a:solidFill>
                  <a:srgbClr val="FF0000"/>
                </a:solidFill>
                <a:latin typeface="Cambria" pitchFamily="18" charset="0"/>
                <a:ea typeface="Cambria" pitchFamily="18" charset="0"/>
              </a:rPr>
              <a:t> </a:t>
            </a:r>
            <a:r>
              <a:rPr lang="en-US" dirty="0" err="1">
                <a:solidFill>
                  <a:srgbClr val="FF0000"/>
                </a:solidFill>
                <a:latin typeface="Cambria" pitchFamily="18" charset="0"/>
                <a:ea typeface="Cambria" pitchFamily="18" charset="0"/>
              </a:rPr>
              <a:t>feralit</a:t>
            </a:r>
            <a:endParaRPr lang="en-US" dirty="0">
              <a:solidFill>
                <a:srgbClr val="FF0000"/>
              </a:solidFill>
              <a:latin typeface="Cambria" pitchFamily="18" charset="0"/>
              <a:ea typeface="Cambria" pitchFamily="18" charset="0"/>
            </a:endParaRP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4313" y="2687210"/>
            <a:ext cx="3915037"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069198" y="4433375"/>
            <a:ext cx="2502994" cy="369332"/>
          </a:xfrm>
          <a:prstGeom prst="rect">
            <a:avLst/>
          </a:prstGeom>
          <a:solidFill>
            <a:srgbClr val="BCFCD4"/>
          </a:solidFill>
        </p:spPr>
        <p:txBody>
          <a:bodyPr wrap="square" rtlCol="0">
            <a:spAutoFit/>
          </a:bodyPr>
          <a:lstStyle/>
          <a:p>
            <a:pPr algn="ctr"/>
            <a:r>
              <a:rPr lang="en-US" dirty="0" err="1">
                <a:solidFill>
                  <a:srgbClr val="FF0000"/>
                </a:solidFill>
                <a:latin typeface="Cambria" pitchFamily="18" charset="0"/>
                <a:ea typeface="Cambria" pitchFamily="18" charset="0"/>
              </a:rPr>
              <a:t>Trồng</a:t>
            </a:r>
            <a:r>
              <a:rPr lang="en-US" dirty="0">
                <a:solidFill>
                  <a:srgbClr val="FF0000"/>
                </a:solidFill>
                <a:latin typeface="Cambria" pitchFamily="18" charset="0"/>
                <a:ea typeface="Cambria" pitchFamily="18" charset="0"/>
              </a:rPr>
              <a:t> </a:t>
            </a:r>
            <a:r>
              <a:rPr lang="en-US" dirty="0" err="1">
                <a:solidFill>
                  <a:srgbClr val="FF0000"/>
                </a:solidFill>
                <a:latin typeface="Cambria" pitchFamily="18" charset="0"/>
                <a:ea typeface="Cambria" pitchFamily="18" charset="0"/>
              </a:rPr>
              <a:t>rừng</a:t>
            </a:r>
            <a:r>
              <a:rPr lang="en-US" dirty="0">
                <a:solidFill>
                  <a:srgbClr val="FF0000"/>
                </a:solidFill>
                <a:latin typeface="Cambria" pitchFamily="18" charset="0"/>
                <a:ea typeface="Cambria" pitchFamily="18" charset="0"/>
              </a:rPr>
              <a:t> </a:t>
            </a:r>
            <a:r>
              <a:rPr lang="en-US" dirty="0" err="1">
                <a:solidFill>
                  <a:srgbClr val="FF0000"/>
                </a:solidFill>
                <a:latin typeface="Cambria" pitchFamily="18" charset="0"/>
                <a:ea typeface="Cambria" pitchFamily="18" charset="0"/>
              </a:rPr>
              <a:t>đầu</a:t>
            </a:r>
            <a:r>
              <a:rPr lang="en-US" dirty="0">
                <a:solidFill>
                  <a:srgbClr val="FF0000"/>
                </a:solidFill>
                <a:latin typeface="Cambria" pitchFamily="18" charset="0"/>
                <a:ea typeface="Cambria" pitchFamily="18" charset="0"/>
              </a:rPr>
              <a:t> </a:t>
            </a:r>
            <a:r>
              <a:rPr lang="en-US" dirty="0" err="1">
                <a:solidFill>
                  <a:srgbClr val="FF0000"/>
                </a:solidFill>
                <a:latin typeface="Cambria" pitchFamily="18" charset="0"/>
                <a:ea typeface="Cambria" pitchFamily="18" charset="0"/>
              </a:rPr>
              <a:t>nguồn</a:t>
            </a:r>
            <a:endParaRPr lang="en-US" dirty="0">
              <a:solidFill>
                <a:srgbClr val="FF0000"/>
              </a:solidFill>
              <a:latin typeface="Cambria" pitchFamily="18" charset="0"/>
              <a:ea typeface="Cambria" pitchFamily="18" charset="0"/>
            </a:endParaRPr>
          </a:p>
        </p:txBody>
      </p:sp>
      <p:pic>
        <p:nvPicPr>
          <p:cNvPr id="1026" name="Picture 2" descr="Làm giàu cùng mô hình trồng cây ăn quả đạt hiệu quả cao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2592" y="4841338"/>
            <a:ext cx="4422775" cy="19575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313552" y="6429565"/>
            <a:ext cx="3559384" cy="369332"/>
          </a:xfrm>
          <a:prstGeom prst="rect">
            <a:avLst/>
          </a:prstGeom>
          <a:solidFill>
            <a:srgbClr val="BCFCD4"/>
          </a:solidFill>
        </p:spPr>
        <p:txBody>
          <a:bodyPr wrap="square" rtlCol="0">
            <a:spAutoFit/>
          </a:bodyPr>
          <a:lstStyle/>
          <a:p>
            <a:pPr algn="ctr"/>
            <a:r>
              <a:rPr lang="en-US" err="1">
                <a:solidFill>
                  <a:srgbClr val="FF0000"/>
                </a:solidFill>
                <a:latin typeface="Cambria" pitchFamily="18" charset="0"/>
                <a:ea typeface="Cambria" pitchFamily="18" charset="0"/>
              </a:rPr>
              <a:t>Trồng</a:t>
            </a:r>
            <a:r>
              <a:rPr lang="en-US">
                <a:solidFill>
                  <a:srgbClr val="FF0000"/>
                </a:solidFill>
                <a:latin typeface="Cambria" pitchFamily="18" charset="0"/>
                <a:ea typeface="Cambria" pitchFamily="18" charset="0"/>
              </a:rPr>
              <a:t> </a:t>
            </a:r>
            <a:r>
              <a:rPr lang="en-US" smtClean="0">
                <a:solidFill>
                  <a:srgbClr val="FF0000"/>
                </a:solidFill>
                <a:latin typeface="Cambria" pitchFamily="18" charset="0"/>
                <a:ea typeface="Cambria" pitchFamily="18" charset="0"/>
              </a:rPr>
              <a:t>cây ăn quả đạt hiệu quả</a:t>
            </a:r>
            <a:endParaRPr lang="en-US"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55742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0972800" cy="2039202"/>
          </a:xfrm>
        </p:spPr>
        <p:txBody>
          <a:bodyPr>
            <a:noAutofit/>
          </a:bodyPr>
          <a:lstStyle/>
          <a:p>
            <a:pPr algn="l"/>
            <a:r>
              <a:rPr lang="en-US" sz="2400" b="1" smtClean="0">
                <a:latin typeface="Times New Roman" panose="02020603050405020304" pitchFamily="18" charset="0"/>
                <a:cs typeface="Times New Roman" panose="02020603050405020304" pitchFamily="18" charset="0"/>
              </a:rPr>
              <a:t>1. Hướng dẫn thảo luận</a:t>
            </a:r>
            <a:r>
              <a:rPr lang="en-US" sz="2400" smtClean="0">
                <a:latin typeface="Times New Roman" panose="02020603050405020304" pitchFamily="18" charset="0"/>
                <a:cs typeface="Times New Roman" panose="02020603050405020304" pitchFamily="18" charset="0"/>
              </a:rPr>
              <a:t/>
            </a:r>
            <a:br>
              <a:rPr lang="en-US" sz="2400" smtClean="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 GV chia lớp thành 8 nhóm.</a:t>
            </a:r>
            <a:br>
              <a:rPr lang="en-US" sz="2400" smtClean="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 Mỗi nhóm có từ 4 đến 6 học sinh.</a:t>
            </a:r>
            <a:br>
              <a:rPr lang="en-US" sz="2400" smtClean="0">
                <a:latin typeface="Times New Roman" panose="02020603050405020304" pitchFamily="18" charset="0"/>
                <a:cs typeface="Times New Roman" panose="02020603050405020304" pitchFamily="18" charset="0"/>
              </a:rPr>
            </a:br>
            <a:r>
              <a:rPr lang="en-US" sz="2400" smtClean="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Nhóm 1,2,3,4 – Tìm hiểu giá trị sử dụng đất feralit trong sản xuất nông nghiệp</a:t>
            </a:r>
            <a:br>
              <a:rPr lang="en-US" sz="2400">
                <a:solidFill>
                  <a:srgbClr val="FF0000"/>
                </a:solidFill>
                <a:latin typeface="Times New Roman" panose="02020603050405020304" pitchFamily="18" charset="0"/>
                <a:cs typeface="Times New Roman" panose="02020603050405020304" pitchFamily="18" charset="0"/>
              </a:rPr>
            </a:br>
            <a:r>
              <a:rPr lang="en-US" sz="2400">
                <a:solidFill>
                  <a:srgbClr val="F11BAA"/>
                </a:solidFill>
                <a:latin typeface="Times New Roman" panose="02020603050405020304" pitchFamily="18" charset="0"/>
                <a:cs typeface="Times New Roman" panose="02020603050405020304" pitchFamily="18" charset="0"/>
              </a:rPr>
              <a:t>- Nhóm 5,6,7,8 - Tìm hiểu giá trị sử dụng đất feralit trong sản xuất </a:t>
            </a:r>
            <a:r>
              <a:rPr lang="en-US" sz="2400" smtClean="0">
                <a:solidFill>
                  <a:srgbClr val="F11BAA"/>
                </a:solidFill>
                <a:latin typeface="Times New Roman" panose="02020603050405020304" pitchFamily="18" charset="0"/>
                <a:cs typeface="Times New Roman" panose="02020603050405020304" pitchFamily="18" charset="0"/>
              </a:rPr>
              <a:t>lâm </a:t>
            </a:r>
            <a:r>
              <a:rPr lang="en-US" sz="2400">
                <a:solidFill>
                  <a:srgbClr val="F11BAA"/>
                </a:solidFill>
                <a:latin typeface="Times New Roman" panose="02020603050405020304" pitchFamily="18" charset="0"/>
                <a:cs typeface="Times New Roman" panose="02020603050405020304" pitchFamily="18" charset="0"/>
              </a:rPr>
              <a:t>nghiệp.</a:t>
            </a:r>
          </a:p>
        </p:txBody>
      </p:sp>
      <p:sp>
        <p:nvSpPr>
          <p:cNvPr id="3" name="Content Placeholder 2"/>
          <p:cNvSpPr>
            <a:spLocks noGrp="1"/>
          </p:cNvSpPr>
          <p:nvPr>
            <p:ph idx="1"/>
          </p:nvPr>
        </p:nvSpPr>
        <p:spPr>
          <a:xfrm>
            <a:off x="444690" y="2048301"/>
            <a:ext cx="10972800" cy="533400"/>
          </a:xfrm>
        </p:spPr>
        <p:txBody>
          <a:bodyPr>
            <a:normAutofit/>
          </a:bodyPr>
          <a:lstStyle/>
          <a:p>
            <a:pPr marL="0" indent="0">
              <a:buNone/>
            </a:pPr>
            <a:r>
              <a:rPr lang="en-US" sz="2400" b="1" smtClean="0">
                <a:latin typeface="Times New Roman" panose="02020603050405020304" pitchFamily="18" charset="0"/>
                <a:cs typeface="Times New Roman" panose="02020603050405020304" pitchFamily="18" charset="0"/>
              </a:rPr>
              <a:t>2. Phiếu học tập</a:t>
            </a:r>
            <a:endParaRPr lang="en-US" sz="2400" b="1">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514600"/>
            <a:ext cx="8449854" cy="4267200"/>
          </a:xfrm>
          <a:prstGeom prst="rect">
            <a:avLst/>
          </a:prstGeom>
        </p:spPr>
      </p:pic>
    </p:spTree>
    <p:extLst>
      <p:ext uri="{BB962C8B-B14F-4D97-AF65-F5344CB8AC3E}">
        <p14:creationId xmlns:p14="http://schemas.microsoft.com/office/powerpoint/2010/main" val="1719576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609600"/>
          </a:xfrm>
        </p:spPr>
        <p:txBody>
          <a:bodyPr>
            <a:normAutofit/>
          </a:bodyPr>
          <a:lstStyle/>
          <a:p>
            <a:r>
              <a:rPr lang="en-US" sz="3200" smtClean="0">
                <a:solidFill>
                  <a:srgbClr val="F11BAA"/>
                </a:solidFill>
                <a:latin typeface="Times New Roman" panose="02020603050405020304" pitchFamily="18" charset="0"/>
                <a:cs typeface="Times New Roman" panose="02020603050405020304" pitchFamily="18" charset="0"/>
              </a:rPr>
              <a:t>BÁO CÁO SẢN PHẨM</a:t>
            </a:r>
            <a:endParaRPr lang="en-US" sz="3200">
              <a:solidFill>
                <a:srgbClr val="F11BAA"/>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0" y="2187054"/>
            <a:ext cx="6019800" cy="3070746"/>
          </a:xfrm>
        </p:spPr>
        <p:txBody>
          <a:bodyPr>
            <a:normAutofit lnSpcReduction="10000"/>
          </a:bodyPr>
          <a:lstStyle/>
          <a:p>
            <a:pPr marL="0" indent="0" algn="just">
              <a:spcBef>
                <a:spcPts val="600"/>
              </a:spcBef>
              <a:spcAft>
                <a:spcPts val="0"/>
              </a:spcAft>
              <a:buNone/>
            </a:pPr>
            <a:r>
              <a:rPr lang="nl-NL" sz="2400">
                <a:solidFill>
                  <a:srgbClr val="2D07B9"/>
                </a:solidFill>
                <a:latin typeface="Times New Roman" panose="02020603050405020304" pitchFamily="18" charset="0"/>
                <a:ea typeface="Times New Roman" panose="02020603050405020304" pitchFamily="18" charset="0"/>
              </a:rPr>
              <a:t>- Đối với nông nghiệp: thích hợp trồng cây công nghiệp lâu năm, cây ăn quả, phát triển đồng cỏ để chăn nuôi gia súc lớn</a:t>
            </a:r>
            <a:r>
              <a:rPr lang="nl-NL" sz="2400" smtClean="0">
                <a:solidFill>
                  <a:srgbClr val="2D07B9"/>
                </a:solidFill>
                <a:latin typeface="Times New Roman" panose="02020603050405020304" pitchFamily="18" charset="0"/>
                <a:ea typeface="Times New Roman" panose="02020603050405020304" pitchFamily="18" charset="0"/>
              </a:rPr>
              <a:t>,... Những nơi có độ dốc nhỏ có thể kết hợp trồng cây công nghiệp hàng năm, cây thực phẩm và cây lương thực</a:t>
            </a:r>
            <a:endParaRPr lang="en-US" sz="2400">
              <a:solidFill>
                <a:srgbClr val="2D07B9"/>
              </a:solidFill>
            </a:endParaRPr>
          </a:p>
          <a:p>
            <a:pPr marL="0" indent="0" algn="just">
              <a:spcBef>
                <a:spcPts val="600"/>
              </a:spcBef>
              <a:spcAft>
                <a:spcPts val="0"/>
              </a:spcAft>
              <a:buNone/>
            </a:pPr>
            <a:r>
              <a:rPr lang="nl-NL" sz="2400">
                <a:solidFill>
                  <a:srgbClr val="2D07B9"/>
                </a:solidFill>
                <a:latin typeface="Times New Roman" panose="02020603050405020304" pitchFamily="18" charset="0"/>
                <a:ea typeface="Times New Roman" panose="02020603050405020304" pitchFamily="18" charset="0"/>
              </a:rPr>
              <a:t>- Đối với lâm nghiệp: thích hợp để phát triển rừng sản xuất.</a:t>
            </a:r>
            <a:endParaRPr lang="en-US" sz="2400">
              <a:solidFill>
                <a:srgbClr val="2D07B9"/>
              </a:solidFill>
            </a:endParaRPr>
          </a:p>
          <a:p>
            <a:pPr marL="0" indent="0">
              <a:buNone/>
            </a:pPr>
            <a:endParaRPr lang="en-US" sz="2400">
              <a:solidFill>
                <a:srgbClr val="2D07B9"/>
              </a:solidFill>
            </a:endParaRPr>
          </a:p>
        </p:txBody>
      </p:sp>
      <p:sp>
        <p:nvSpPr>
          <p:cNvPr id="4" name="Title 1"/>
          <p:cNvSpPr txBox="1">
            <a:spLocks/>
          </p:cNvSpPr>
          <p:nvPr/>
        </p:nvSpPr>
        <p:spPr>
          <a:xfrm>
            <a:off x="152400" y="914400"/>
            <a:ext cx="6172200" cy="10622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smtClean="0">
                <a:latin typeface="Times New Roman" panose="02020603050405020304" pitchFamily="18" charset="0"/>
                <a:cs typeface="Times New Roman" panose="02020603050405020304" pitchFamily="18" charset="0"/>
              </a:rPr>
              <a:t>1. Đặc điểm của đất feralit và giá trị sử dụng</a:t>
            </a:r>
            <a:br>
              <a:rPr lang="en-US" sz="2400" b="1" smtClean="0">
                <a:latin typeface="Times New Roman" panose="02020603050405020304" pitchFamily="18" charset="0"/>
                <a:cs typeface="Times New Roman" panose="02020603050405020304" pitchFamily="18" charset="0"/>
              </a:rPr>
            </a:br>
            <a:r>
              <a:rPr lang="en-US" sz="2400" b="1" smtClean="0">
                <a:latin typeface="Times New Roman" panose="02020603050405020304" pitchFamily="18" charset="0"/>
                <a:cs typeface="Times New Roman" panose="02020603050405020304" pitchFamily="18" charset="0"/>
              </a:rPr>
              <a:t>b) Giá trị sử dụng đất feralit trong sản xuất nông, lâm nghiệp</a:t>
            </a:r>
            <a:endParaRPr lang="en-US" sz="2400" b="1">
              <a:latin typeface="Times New Roman" panose="02020603050405020304" pitchFamily="18" charset="0"/>
              <a:cs typeface="Times New Roman" panose="02020603050405020304" pitchFamily="18" charset="0"/>
            </a:endParaRPr>
          </a:p>
        </p:txBody>
      </p:sp>
      <p:pic>
        <p:nvPicPr>
          <p:cNvPr id="5" name="Picture 11" descr="Trồng cây công nghiệp | Lĩnh vực kinh do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066801"/>
            <a:ext cx="5715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5181600"/>
            <a:ext cx="6172200" cy="1569660"/>
          </a:xfrm>
          <a:prstGeom prst="rect">
            <a:avLst/>
          </a:prstGeom>
          <a:noFill/>
        </p:spPr>
        <p:txBody>
          <a:bodyPr wrap="square" rtlCol="0">
            <a:spAutoFit/>
          </a:bodyPr>
          <a:lstStyle/>
          <a:p>
            <a:r>
              <a:rPr lang="en-US" sz="2400" i="1" smtClean="0">
                <a:solidFill>
                  <a:srgbClr val="F11BAA"/>
                </a:solidFill>
                <a:latin typeface="Times New Roman" panose="02020603050405020304" pitchFamily="18" charset="0"/>
                <a:cs typeface="Times New Roman" panose="02020603050405020304" pitchFamily="18" charset="0"/>
              </a:rPr>
              <a:t>Đất feralit phù hợp với nhiều loại cây trồng nhưng do loại đất này phân bố chủ yếu ở miền đồi núi, dễ xói mòn, rửa trôi nên phù hợp nhất với trồng rừng, các loại cây dài ngày.</a:t>
            </a:r>
            <a:endParaRPr lang="en-US" sz="2400" i="1">
              <a:solidFill>
                <a:srgbClr val="F11BA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046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p:cNvSpPr>
            <a:spLocks noChangeArrowheads="1"/>
          </p:cNvSpPr>
          <p:nvPr/>
        </p:nvSpPr>
        <p:spPr bwMode="auto">
          <a:xfrm>
            <a:off x="7690970" y="6318913"/>
            <a:ext cx="3600824" cy="53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323" tIns="54661" rIns="109323" bIns="54661" anchor="ctr"/>
          <a:lstStyle>
            <a:lvl1pPr algn="ctr" defTabSz="1092200">
              <a:defRPr sz="5200">
                <a:solidFill>
                  <a:schemeClr val="tx2"/>
                </a:solidFill>
                <a:latin typeface="Arial" panose="020B0604020202020204" pitchFamily="34" charset="0"/>
              </a:defRPr>
            </a:lvl1pPr>
            <a:lvl2pPr algn="ctr" defTabSz="1092200">
              <a:defRPr sz="5200">
                <a:solidFill>
                  <a:schemeClr val="tx2"/>
                </a:solidFill>
                <a:latin typeface="Arial" panose="020B0604020202020204" pitchFamily="34" charset="0"/>
              </a:defRPr>
            </a:lvl2pPr>
            <a:lvl3pPr algn="ctr" defTabSz="1092200">
              <a:defRPr sz="5200">
                <a:solidFill>
                  <a:schemeClr val="tx2"/>
                </a:solidFill>
                <a:latin typeface="Arial" panose="020B0604020202020204" pitchFamily="34" charset="0"/>
              </a:defRPr>
            </a:lvl3pPr>
            <a:lvl4pPr algn="ctr" defTabSz="1092200">
              <a:defRPr sz="5200">
                <a:solidFill>
                  <a:schemeClr val="tx2"/>
                </a:solidFill>
                <a:latin typeface="Arial" panose="020B0604020202020204" pitchFamily="34" charset="0"/>
              </a:defRPr>
            </a:lvl4pPr>
            <a:lvl5pPr algn="ctr" defTabSz="1092200">
              <a:defRPr sz="5200">
                <a:solidFill>
                  <a:schemeClr val="tx2"/>
                </a:solidFill>
                <a:latin typeface="Arial" panose="020B0604020202020204" pitchFamily="34" charset="0"/>
              </a:defRPr>
            </a:lvl5pPr>
            <a:lvl6pPr marL="457200" algn="ctr" defTabSz="1092200" fontAlgn="base">
              <a:spcBef>
                <a:spcPct val="0"/>
              </a:spcBef>
              <a:spcAft>
                <a:spcPct val="0"/>
              </a:spcAft>
              <a:defRPr sz="5200">
                <a:solidFill>
                  <a:schemeClr val="tx2"/>
                </a:solidFill>
                <a:latin typeface="Arial" panose="020B0604020202020204" pitchFamily="34" charset="0"/>
              </a:defRPr>
            </a:lvl6pPr>
            <a:lvl7pPr marL="914400" algn="ctr" defTabSz="1092200" fontAlgn="base">
              <a:spcBef>
                <a:spcPct val="0"/>
              </a:spcBef>
              <a:spcAft>
                <a:spcPct val="0"/>
              </a:spcAft>
              <a:defRPr sz="5200">
                <a:solidFill>
                  <a:schemeClr val="tx2"/>
                </a:solidFill>
                <a:latin typeface="Arial" panose="020B0604020202020204" pitchFamily="34" charset="0"/>
              </a:defRPr>
            </a:lvl7pPr>
            <a:lvl8pPr marL="1371600" algn="ctr" defTabSz="1092200" fontAlgn="base">
              <a:spcBef>
                <a:spcPct val="0"/>
              </a:spcBef>
              <a:spcAft>
                <a:spcPct val="0"/>
              </a:spcAft>
              <a:defRPr sz="5200">
                <a:solidFill>
                  <a:schemeClr val="tx2"/>
                </a:solidFill>
                <a:latin typeface="Arial" panose="020B0604020202020204" pitchFamily="34" charset="0"/>
              </a:defRPr>
            </a:lvl8pPr>
            <a:lvl9pPr marL="1828800" algn="ctr" defTabSz="1092200" fontAlgn="base">
              <a:spcBef>
                <a:spcPct val="0"/>
              </a:spcBef>
              <a:spcAft>
                <a:spcPct val="0"/>
              </a:spcAft>
              <a:defRPr sz="5200">
                <a:solidFill>
                  <a:schemeClr val="tx2"/>
                </a:solidFill>
                <a:latin typeface="Arial" panose="020B0604020202020204" pitchFamily="34" charset="0"/>
              </a:defRPr>
            </a:lvl9pPr>
          </a:lstStyle>
          <a:p>
            <a:pPr fontAlgn="base">
              <a:spcBef>
                <a:spcPct val="0"/>
              </a:spcBef>
              <a:spcAft>
                <a:spcPct val="0"/>
              </a:spcAft>
            </a:pPr>
            <a:r>
              <a:rPr lang="en-US" sz="2400" b="1" smtClean="0">
                <a:solidFill>
                  <a:srgbClr val="FF0066"/>
                </a:solidFill>
                <a:latin typeface="Times New Roman" panose="02020603050405020304" pitchFamily="18" charset="0"/>
              </a:rPr>
              <a:t>Trồng rừng</a:t>
            </a:r>
          </a:p>
        </p:txBody>
      </p:sp>
      <p:pic>
        <p:nvPicPr>
          <p:cNvPr id="9" name="Picture 9" descr="lam%20ngh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0765" y="34118"/>
            <a:ext cx="5401235" cy="62904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op 10 loại cây công nghiệp lâu năm được trồng nhiều nhất tại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056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Trồng cây công nghiệp | Lĩnh vực kinh do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74919"/>
            <a:ext cx="6705600" cy="28098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p:cNvSpPr>
            <a:spLocks noChangeArrowheads="1"/>
          </p:cNvSpPr>
          <p:nvPr/>
        </p:nvSpPr>
        <p:spPr bwMode="auto">
          <a:xfrm>
            <a:off x="1143000" y="6281382"/>
            <a:ext cx="4572000" cy="53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323" tIns="54661" rIns="109323" bIns="54661" anchor="ctr"/>
          <a:lstStyle>
            <a:lvl1pPr algn="ctr" defTabSz="1092200">
              <a:defRPr sz="5200">
                <a:solidFill>
                  <a:schemeClr val="tx2"/>
                </a:solidFill>
                <a:latin typeface="Arial" panose="020B0604020202020204" pitchFamily="34" charset="0"/>
              </a:defRPr>
            </a:lvl1pPr>
            <a:lvl2pPr algn="ctr" defTabSz="1092200">
              <a:defRPr sz="5200">
                <a:solidFill>
                  <a:schemeClr val="tx2"/>
                </a:solidFill>
                <a:latin typeface="Arial" panose="020B0604020202020204" pitchFamily="34" charset="0"/>
              </a:defRPr>
            </a:lvl2pPr>
            <a:lvl3pPr algn="ctr" defTabSz="1092200">
              <a:defRPr sz="5200">
                <a:solidFill>
                  <a:schemeClr val="tx2"/>
                </a:solidFill>
                <a:latin typeface="Arial" panose="020B0604020202020204" pitchFamily="34" charset="0"/>
              </a:defRPr>
            </a:lvl3pPr>
            <a:lvl4pPr algn="ctr" defTabSz="1092200">
              <a:defRPr sz="5200">
                <a:solidFill>
                  <a:schemeClr val="tx2"/>
                </a:solidFill>
                <a:latin typeface="Arial" panose="020B0604020202020204" pitchFamily="34" charset="0"/>
              </a:defRPr>
            </a:lvl4pPr>
            <a:lvl5pPr algn="ctr" defTabSz="1092200">
              <a:defRPr sz="5200">
                <a:solidFill>
                  <a:schemeClr val="tx2"/>
                </a:solidFill>
                <a:latin typeface="Arial" panose="020B0604020202020204" pitchFamily="34" charset="0"/>
              </a:defRPr>
            </a:lvl5pPr>
            <a:lvl6pPr marL="457200" algn="ctr" defTabSz="1092200" fontAlgn="base">
              <a:spcBef>
                <a:spcPct val="0"/>
              </a:spcBef>
              <a:spcAft>
                <a:spcPct val="0"/>
              </a:spcAft>
              <a:defRPr sz="5200">
                <a:solidFill>
                  <a:schemeClr val="tx2"/>
                </a:solidFill>
                <a:latin typeface="Arial" panose="020B0604020202020204" pitchFamily="34" charset="0"/>
              </a:defRPr>
            </a:lvl6pPr>
            <a:lvl7pPr marL="914400" algn="ctr" defTabSz="1092200" fontAlgn="base">
              <a:spcBef>
                <a:spcPct val="0"/>
              </a:spcBef>
              <a:spcAft>
                <a:spcPct val="0"/>
              </a:spcAft>
              <a:defRPr sz="5200">
                <a:solidFill>
                  <a:schemeClr val="tx2"/>
                </a:solidFill>
                <a:latin typeface="Arial" panose="020B0604020202020204" pitchFamily="34" charset="0"/>
              </a:defRPr>
            </a:lvl7pPr>
            <a:lvl8pPr marL="1371600" algn="ctr" defTabSz="1092200" fontAlgn="base">
              <a:spcBef>
                <a:spcPct val="0"/>
              </a:spcBef>
              <a:spcAft>
                <a:spcPct val="0"/>
              </a:spcAft>
              <a:defRPr sz="5200">
                <a:solidFill>
                  <a:schemeClr val="tx2"/>
                </a:solidFill>
                <a:latin typeface="Arial" panose="020B0604020202020204" pitchFamily="34" charset="0"/>
              </a:defRPr>
            </a:lvl8pPr>
            <a:lvl9pPr marL="1828800" algn="ctr" defTabSz="1092200" fontAlgn="base">
              <a:spcBef>
                <a:spcPct val="0"/>
              </a:spcBef>
              <a:spcAft>
                <a:spcPct val="0"/>
              </a:spcAft>
              <a:defRPr sz="5200">
                <a:solidFill>
                  <a:schemeClr val="tx2"/>
                </a:solidFill>
                <a:latin typeface="Arial" panose="020B0604020202020204" pitchFamily="34" charset="0"/>
              </a:defRPr>
            </a:lvl9pPr>
          </a:lstStyle>
          <a:p>
            <a:pPr fontAlgn="base">
              <a:spcBef>
                <a:spcPct val="0"/>
              </a:spcBef>
              <a:spcAft>
                <a:spcPct val="0"/>
              </a:spcAft>
            </a:pPr>
            <a:r>
              <a:rPr lang="en-US" sz="2400" b="1" smtClean="0">
                <a:solidFill>
                  <a:srgbClr val="FF0066"/>
                </a:solidFill>
                <a:latin typeface="Times New Roman" panose="02020603050405020304" pitchFamily="18" charset="0"/>
              </a:rPr>
              <a:t>Trồng cây công nghiệp dài ngày</a:t>
            </a:r>
          </a:p>
        </p:txBody>
      </p:sp>
    </p:spTree>
    <p:extLst>
      <p:ext uri="{BB962C8B-B14F-4D97-AF65-F5344CB8AC3E}">
        <p14:creationId xmlns:p14="http://schemas.microsoft.com/office/powerpoint/2010/main" val="3333428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638800" cy="685800"/>
          </a:xfrm>
        </p:spPr>
        <p:txBody>
          <a:bodyPr>
            <a:normAutofit fontScale="90000"/>
          </a:bodyPr>
          <a:lstStyle/>
          <a:p>
            <a:pPr algn="l"/>
            <a:r>
              <a:rPr lang="en-US" sz="2400" b="1" smtClean="0">
                <a:latin typeface="Times New Roman" panose="02020603050405020304" pitchFamily="18" charset="0"/>
                <a:cs typeface="Times New Roman" panose="02020603050405020304" pitchFamily="18" charset="0"/>
              </a:rPr>
              <a:t>2. Đặc điểm của đất phù sa và giá trị sử dụng</a:t>
            </a:r>
            <a:br>
              <a:rPr lang="en-US" sz="2400" b="1" smtClean="0">
                <a:latin typeface="Times New Roman" panose="02020603050405020304" pitchFamily="18" charset="0"/>
                <a:cs typeface="Times New Roman" panose="02020603050405020304" pitchFamily="18" charset="0"/>
              </a:rPr>
            </a:br>
            <a:r>
              <a:rPr lang="en-US" sz="2400" b="1" smtClean="0">
                <a:latin typeface="Times New Roman" panose="02020603050405020304" pitchFamily="18" charset="0"/>
                <a:cs typeface="Times New Roman" panose="02020603050405020304" pitchFamily="18" charset="0"/>
              </a:rPr>
              <a:t>a) Đặc điểm của đất phù sa </a:t>
            </a:r>
            <a:r>
              <a:rPr lang="en-US" sz="2400" b="1" smtClean="0">
                <a:solidFill>
                  <a:srgbClr val="F11BAA"/>
                </a:solidFill>
                <a:latin typeface="Times New Roman" panose="02020603050405020304" pitchFamily="18" charset="0"/>
                <a:cs typeface="Times New Roman" panose="02020603050405020304" pitchFamily="18" charset="0"/>
              </a:rPr>
              <a:t>(15 phút)</a:t>
            </a:r>
            <a:endParaRPr lang="en-US" sz="2400" b="1">
              <a:solidFill>
                <a:srgbClr val="F11BAA"/>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5258" y="5246132"/>
            <a:ext cx="7717142" cy="1459468"/>
          </a:xfrm>
        </p:spPr>
        <p:txBody>
          <a:bodyPr>
            <a:noAutofit/>
          </a:bodyPr>
          <a:lstStyle/>
          <a:p>
            <a:pPr marL="0" indent="0" algn="ctr">
              <a:buNone/>
            </a:pPr>
            <a:r>
              <a:rPr lang="en-US" sz="2400" b="1" smtClean="0">
                <a:solidFill>
                  <a:srgbClr val="FF0000"/>
                </a:solidFill>
                <a:latin typeface="Times New Roman" panose="02020603050405020304" pitchFamily="18" charset="0"/>
                <a:cs typeface="Times New Roman" panose="02020603050405020304" pitchFamily="18" charset="0"/>
              </a:rPr>
              <a:t>NHÓM CẶP 4 PHÚT</a:t>
            </a:r>
          </a:p>
          <a:p>
            <a:pPr marL="0" indent="0">
              <a:buNone/>
            </a:pPr>
            <a:r>
              <a:rPr lang="en-US" sz="2400" i="1" smtClean="0">
                <a:solidFill>
                  <a:srgbClr val="002060"/>
                </a:solidFill>
                <a:latin typeface="Times New Roman" panose="02020603050405020304" pitchFamily="18" charset="0"/>
                <a:cs typeface="Times New Roman" panose="02020603050405020304" pitchFamily="18" charset="0"/>
              </a:rPr>
              <a:t>Dựa vào hình 12.1 và thông tin trong bài, em hãy phân tích đặc điểm của đất phù sa.</a:t>
            </a:r>
            <a:endParaRPr lang="en-US" sz="2400" i="1">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142" y="-76200"/>
            <a:ext cx="4474857" cy="6934200"/>
          </a:xfrm>
          <a:prstGeom prst="rect">
            <a:avLst/>
          </a:prstGeom>
        </p:spPr>
      </p:pic>
      <p:pic>
        <p:nvPicPr>
          <p:cNvPr id="5" name="Picture 17" descr="Chuong8"/>
          <p:cNvPicPr>
            <a:picLocks noChangeAspect="1" noChangeArrowheads="1"/>
          </p:cNvPicPr>
          <p:nvPr/>
        </p:nvPicPr>
        <p:blipFill>
          <a:blip r:embed="rId3">
            <a:extLst>
              <a:ext uri="{28A0092B-C50C-407E-A947-70E740481C1C}">
                <a14:useLocalDpi xmlns:a14="http://schemas.microsoft.com/office/drawing/2010/main" val="0"/>
              </a:ext>
            </a:extLst>
          </a:blip>
          <a:srcRect l="8881" r="6754" b="13235"/>
          <a:stretch>
            <a:fillRect/>
          </a:stretch>
        </p:blipFill>
        <p:spPr bwMode="auto">
          <a:xfrm>
            <a:off x="5029199" y="833644"/>
            <a:ext cx="2687943" cy="38907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0" y="4724400"/>
            <a:ext cx="2383142" cy="369332"/>
          </a:xfrm>
          <a:prstGeom prst="rect">
            <a:avLst/>
          </a:prstGeom>
          <a:solidFill>
            <a:srgbClr val="BCFCD4"/>
          </a:solidFill>
        </p:spPr>
        <p:txBody>
          <a:bodyPr wrap="square" rtlCol="0">
            <a:spAutoFit/>
          </a:bodyPr>
          <a:lstStyle/>
          <a:p>
            <a:pPr algn="ctr"/>
            <a:r>
              <a:rPr lang="en-US" smtClean="0">
                <a:solidFill>
                  <a:srgbClr val="C00000"/>
                </a:solidFill>
                <a:latin typeface="Times New Roman" panose="02020603050405020304" pitchFamily="18" charset="0"/>
                <a:cs typeface="Times New Roman" panose="02020603050405020304" pitchFamily="18" charset="0"/>
              </a:rPr>
              <a:t>Đất phù sa sông</a:t>
            </a:r>
            <a:endParaRPr lang="en-US">
              <a:solidFill>
                <a:srgbClr val="C00000"/>
              </a:solidFill>
              <a:latin typeface="Times New Roman" panose="02020603050405020304" pitchFamily="18" charset="0"/>
              <a:cs typeface="Times New Roman" panose="02020603050405020304" pitchFamily="18" charset="0"/>
            </a:endParaRPr>
          </a:p>
        </p:txBody>
      </p:sp>
      <p:pic>
        <p:nvPicPr>
          <p:cNvPr id="1026" name="Picture 2" descr="ĐẤT NHIỄM PHÈN - MÔI TRƯỜNG TÂN HUY HOÀ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458" y="833644"/>
            <a:ext cx="2717801" cy="38907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93658" y="4724400"/>
            <a:ext cx="2383142" cy="369332"/>
          </a:xfrm>
          <a:prstGeom prst="rect">
            <a:avLst/>
          </a:prstGeom>
          <a:solidFill>
            <a:srgbClr val="BCFCD4"/>
          </a:solidFill>
        </p:spPr>
        <p:txBody>
          <a:bodyPr wrap="square" rtlCol="0">
            <a:spAutoFit/>
          </a:bodyPr>
          <a:lstStyle/>
          <a:p>
            <a:pPr algn="ctr"/>
            <a:r>
              <a:rPr lang="en-US" smtClean="0">
                <a:solidFill>
                  <a:srgbClr val="C00000"/>
                </a:solidFill>
                <a:latin typeface="Times New Roman" panose="02020603050405020304" pitchFamily="18" charset="0"/>
                <a:cs typeface="Times New Roman" panose="02020603050405020304" pitchFamily="18" charset="0"/>
              </a:rPr>
              <a:t>Đất phù sa nhiễm phèn</a:t>
            </a:r>
            <a:endParaRPr lang="en-US">
              <a:solidFill>
                <a:srgbClr val="C00000"/>
              </a:solidFill>
              <a:latin typeface="Times New Roman" panose="02020603050405020304" pitchFamily="18" charset="0"/>
              <a:cs typeface="Times New Roman" panose="02020603050405020304" pitchFamily="18" charset="0"/>
            </a:endParaRPr>
          </a:p>
        </p:txBody>
      </p:sp>
      <p:pic>
        <p:nvPicPr>
          <p:cNvPr id="1028" name="Picture 4" descr="Đất mặn - Thách thức và cơ hội cho người nông dân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33644"/>
            <a:ext cx="2324199" cy="38907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942" y="4736068"/>
            <a:ext cx="2383142" cy="369332"/>
          </a:xfrm>
          <a:prstGeom prst="rect">
            <a:avLst/>
          </a:prstGeom>
          <a:solidFill>
            <a:srgbClr val="BCFCD4"/>
          </a:solidFill>
        </p:spPr>
        <p:txBody>
          <a:bodyPr wrap="square" rtlCol="0">
            <a:spAutoFit/>
          </a:bodyPr>
          <a:lstStyle/>
          <a:p>
            <a:pPr algn="ctr"/>
            <a:r>
              <a:rPr lang="en-US" smtClean="0">
                <a:solidFill>
                  <a:srgbClr val="C00000"/>
                </a:solidFill>
                <a:latin typeface="Times New Roman" panose="02020603050405020304" pitchFamily="18" charset="0"/>
                <a:cs typeface="Times New Roman" panose="02020603050405020304" pitchFamily="18" charset="0"/>
              </a:rPr>
              <a:t>Đất phù sa nhiễm mặn</a:t>
            </a:r>
            <a:endParaRPr lang="en-US">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62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8438"/>
            <a:ext cx="10972800" cy="792162"/>
          </a:xfrm>
        </p:spPr>
        <p:txBody>
          <a:bodyPr/>
          <a:lstStyle/>
          <a:p>
            <a:r>
              <a:rPr lang="en-US" smtClean="0">
                <a:latin typeface="Times New Roman" panose="02020603050405020304" pitchFamily="18" charset="0"/>
                <a:cs typeface="Times New Roman" panose="02020603050405020304" pitchFamily="18" charset="0"/>
              </a:rPr>
              <a:t>Gợi ý phân tích</a:t>
            </a:r>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7797" y="1132219"/>
            <a:ext cx="10972800" cy="2677781"/>
          </a:xfrm>
        </p:spPr>
        <p:txBody>
          <a:bodyPr>
            <a:normAutofit/>
          </a:bodyPr>
          <a:lstStyle/>
          <a:p>
            <a:pPr marL="0" indent="0" algn="just">
              <a:spcBef>
                <a:spcPts val="600"/>
              </a:spcBef>
              <a:spcAft>
                <a:spcPts val="0"/>
              </a:spcAft>
              <a:buNone/>
            </a:pPr>
            <a:r>
              <a:rPr lang="en-US" sz="3600" i="1">
                <a:latin typeface="Times New Roman" panose="02020603050405020304" pitchFamily="18" charset="0"/>
                <a:ea typeface="Times New Roman" panose="02020603050405020304" pitchFamily="18" charset="0"/>
              </a:rPr>
              <a:t>1. Vì sao đất phù sa</a:t>
            </a:r>
            <a:r>
              <a:rPr lang="en-US" sz="3600"/>
              <a:t> </a:t>
            </a:r>
            <a:r>
              <a:rPr lang="en-US" sz="3600" i="1">
                <a:latin typeface="Times New Roman" panose="02020603050405020304" pitchFamily="18" charset="0"/>
              </a:rPr>
              <a:t>lại có</a:t>
            </a:r>
            <a:r>
              <a:rPr lang="en-US" sz="3600"/>
              <a:t> </a:t>
            </a:r>
            <a:r>
              <a:rPr lang="en-US" sz="3600" i="1">
                <a:latin typeface="Times New Roman" panose="02020603050405020304" pitchFamily="18" charset="0"/>
                <a:ea typeface="Times New Roman" panose="02020603050405020304" pitchFamily="18" charset="0"/>
              </a:rPr>
              <a:t>tầng đất dày và phì nhiêu?</a:t>
            </a:r>
            <a:endParaRPr lang="en-US" sz="3600"/>
          </a:p>
          <a:p>
            <a:pPr marL="0" indent="0" algn="just">
              <a:spcBef>
                <a:spcPts val="600"/>
              </a:spcBef>
              <a:spcAft>
                <a:spcPts val="0"/>
              </a:spcAft>
              <a:buNone/>
            </a:pPr>
            <a:r>
              <a:rPr lang="en-US" sz="3600" i="1">
                <a:latin typeface="Times New Roman" panose="02020603050405020304" pitchFamily="18" charset="0"/>
                <a:ea typeface="Times New Roman" panose="02020603050405020304" pitchFamily="18" charset="0"/>
              </a:rPr>
              <a:t>2. Nêu đặc điểm của đất phù sa sông.</a:t>
            </a:r>
            <a:endParaRPr lang="en-US" sz="3600"/>
          </a:p>
          <a:p>
            <a:pPr marL="0" indent="0" algn="just">
              <a:spcBef>
                <a:spcPts val="600"/>
              </a:spcBef>
              <a:spcAft>
                <a:spcPts val="0"/>
              </a:spcAft>
              <a:buNone/>
            </a:pPr>
            <a:r>
              <a:rPr lang="en-US" sz="3600" i="1">
                <a:latin typeface="Times New Roman" panose="02020603050405020304" pitchFamily="18" charset="0"/>
                <a:ea typeface="Times New Roman" panose="02020603050405020304" pitchFamily="18" charset="0"/>
              </a:rPr>
              <a:t>3. Nêu đặc điểm của đất phèn.</a:t>
            </a:r>
            <a:endParaRPr lang="en-US" sz="3600"/>
          </a:p>
          <a:p>
            <a:pPr marL="0" indent="0" algn="just">
              <a:spcBef>
                <a:spcPts val="600"/>
              </a:spcBef>
              <a:spcAft>
                <a:spcPts val="0"/>
              </a:spcAft>
              <a:buNone/>
            </a:pPr>
            <a:r>
              <a:rPr lang="en-US" sz="3600" i="1">
                <a:latin typeface="Times New Roman" panose="02020603050405020304" pitchFamily="18" charset="0"/>
                <a:ea typeface="Times New Roman" panose="02020603050405020304" pitchFamily="18" charset="0"/>
              </a:rPr>
              <a:t>4. Nêu đặc điểm của đất mặn.</a:t>
            </a:r>
            <a:endParaRPr lang="en-US" sz="3600">
              <a:effectLst/>
            </a:endParaRPr>
          </a:p>
        </p:txBody>
      </p:sp>
      <p:sp>
        <p:nvSpPr>
          <p:cNvPr id="4" name="TextBox 3"/>
          <p:cNvSpPr txBox="1"/>
          <p:nvPr/>
        </p:nvSpPr>
        <p:spPr>
          <a:xfrm>
            <a:off x="4267200" y="3886200"/>
            <a:ext cx="3581400" cy="830997"/>
          </a:xfrm>
          <a:prstGeom prst="rect">
            <a:avLst/>
          </a:prstGeom>
          <a:noFill/>
        </p:spPr>
        <p:txBody>
          <a:bodyPr wrap="square" rtlCol="0">
            <a:spAutoFit/>
          </a:bodyPr>
          <a:lstStyle/>
          <a:p>
            <a:pPr algn="ctr"/>
            <a:r>
              <a:rPr lang="en-US" sz="2400" b="1" smtClean="0">
                <a:solidFill>
                  <a:srgbClr val="FF0000"/>
                </a:solidFill>
                <a:latin typeface="Times New Roman" panose="02020603050405020304" pitchFamily="18" charset="0"/>
                <a:cs typeface="Times New Roman" panose="02020603050405020304" pitchFamily="18" charset="0"/>
              </a:rPr>
              <a:t>BÁO CÁO KẾT QUẢ PHÂN TÍCH</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880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638800" cy="685800"/>
          </a:xfrm>
        </p:spPr>
        <p:txBody>
          <a:bodyPr>
            <a:normAutofit fontScale="90000"/>
          </a:bodyPr>
          <a:lstStyle/>
          <a:p>
            <a:pPr algn="l"/>
            <a:r>
              <a:rPr lang="en-US" sz="2400" b="1" smtClean="0">
                <a:latin typeface="Times New Roman" panose="02020603050405020304" pitchFamily="18" charset="0"/>
                <a:cs typeface="Times New Roman" panose="02020603050405020304" pitchFamily="18" charset="0"/>
              </a:rPr>
              <a:t>2. Đặc điểm của đất phù sa và giá trị sử dụng</a:t>
            </a:r>
            <a:br>
              <a:rPr lang="en-US" sz="2400" b="1" smtClean="0">
                <a:latin typeface="Times New Roman" panose="02020603050405020304" pitchFamily="18" charset="0"/>
                <a:cs typeface="Times New Roman" panose="02020603050405020304" pitchFamily="18" charset="0"/>
              </a:rPr>
            </a:br>
            <a:r>
              <a:rPr lang="en-US" sz="2400" b="1" smtClean="0">
                <a:latin typeface="Times New Roman" panose="02020603050405020304" pitchFamily="18" charset="0"/>
                <a:cs typeface="Times New Roman" panose="02020603050405020304" pitchFamily="18" charset="0"/>
              </a:rPr>
              <a:t>a) Đặc điểm của đất phù sa</a:t>
            </a:r>
            <a:endParaRPr lang="en-US" sz="2400" b="1">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8433" y="4648200"/>
            <a:ext cx="7717142" cy="2133477"/>
          </a:xfrm>
        </p:spPr>
        <p:txBody>
          <a:bodyPr>
            <a:noAutofit/>
          </a:bodyPr>
          <a:lstStyle/>
          <a:p>
            <a:pPr marL="0" indent="0" algn="just">
              <a:spcBef>
                <a:spcPts val="600"/>
              </a:spcBef>
              <a:spcAft>
                <a:spcPts val="0"/>
              </a:spcAft>
              <a:buNone/>
            </a:pPr>
            <a:r>
              <a:rPr lang="nl-NL" sz="2400">
                <a:solidFill>
                  <a:srgbClr val="002060"/>
                </a:solidFill>
                <a:latin typeface="Times New Roman" panose="02020603050405020304" pitchFamily="18" charset="0"/>
                <a:ea typeface="Times New Roman" panose="02020603050405020304" pitchFamily="18" charset="0"/>
              </a:rPr>
              <a:t>- Được hình thành do quá trình bồi tụ của các hệ </a:t>
            </a:r>
            <a:r>
              <a:rPr lang="nl-NL" sz="2400">
                <a:solidFill>
                  <a:srgbClr val="002060"/>
                </a:solidFill>
                <a:latin typeface="Times New Roman" panose="02020603050405020304" pitchFamily="18" charset="0"/>
                <a:ea typeface="Times New Roman" panose="02020603050405020304" pitchFamily="18" charset="0"/>
              </a:rPr>
              <a:t>thống </a:t>
            </a:r>
            <a:r>
              <a:rPr lang="nl-NL" sz="2400" smtClean="0">
                <a:solidFill>
                  <a:srgbClr val="002060"/>
                </a:solidFill>
                <a:latin typeface="Times New Roman" panose="02020603050405020304" pitchFamily="18" charset="0"/>
                <a:ea typeface="Times New Roman" panose="02020603050405020304" pitchFamily="18" charset="0"/>
              </a:rPr>
              <a:t>sông nên tầng đất dày và phì nhiêu.</a:t>
            </a:r>
            <a:endParaRPr lang="en-US" sz="2400">
              <a:solidFill>
                <a:srgbClr val="002060"/>
              </a:solidFill>
            </a:endParaRPr>
          </a:p>
          <a:p>
            <a:pPr marL="0" indent="0" algn="just">
              <a:spcBef>
                <a:spcPts val="600"/>
              </a:spcBef>
              <a:spcAft>
                <a:spcPts val="0"/>
              </a:spcAft>
              <a:buNone/>
            </a:pPr>
            <a:r>
              <a:rPr lang="nl-NL" sz="2400">
                <a:solidFill>
                  <a:srgbClr val="002060"/>
                </a:solidFill>
                <a:latin typeface="Times New Roman" panose="02020603050405020304" pitchFamily="18" charset="0"/>
                <a:ea typeface="Times New Roman" panose="02020603050405020304" pitchFamily="18" charset="0"/>
              </a:rPr>
              <a:t>- </a:t>
            </a:r>
            <a:r>
              <a:rPr lang="nl-NL" sz="2400" smtClean="0">
                <a:solidFill>
                  <a:srgbClr val="002060"/>
                </a:solidFill>
                <a:latin typeface="Times New Roman" panose="02020603050405020304" pitchFamily="18" charset="0"/>
                <a:ea typeface="Times New Roman" panose="02020603050405020304" pitchFamily="18" charset="0"/>
              </a:rPr>
              <a:t>Do quá trình hình thành và quá trình khai thác đã tạo ra các loại đất phù sa có tính chất khác nhau như: đất phù sa sông, đất phèn, đất mặn...</a:t>
            </a:r>
            <a:endParaRPr lang="en-US" sz="2400">
              <a:solidFill>
                <a:srgbClr val="002060"/>
              </a:solidFill>
              <a:effectLst/>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142" y="-76200"/>
            <a:ext cx="4474857" cy="6934200"/>
          </a:xfrm>
          <a:prstGeom prst="rect">
            <a:avLst/>
          </a:prstGeom>
        </p:spPr>
      </p:pic>
      <p:pic>
        <p:nvPicPr>
          <p:cNvPr id="5" name="Picture 17" descr="Chuong8"/>
          <p:cNvPicPr>
            <a:picLocks noChangeAspect="1" noChangeArrowheads="1"/>
          </p:cNvPicPr>
          <p:nvPr/>
        </p:nvPicPr>
        <p:blipFill>
          <a:blip r:embed="rId3">
            <a:extLst>
              <a:ext uri="{28A0092B-C50C-407E-A947-70E740481C1C}">
                <a14:useLocalDpi xmlns:a14="http://schemas.microsoft.com/office/drawing/2010/main" val="0"/>
              </a:ext>
            </a:extLst>
          </a:blip>
          <a:srcRect l="8881" r="6754" b="13235"/>
          <a:stretch>
            <a:fillRect/>
          </a:stretch>
        </p:blipFill>
        <p:spPr bwMode="auto">
          <a:xfrm>
            <a:off x="5029199" y="833644"/>
            <a:ext cx="2687943" cy="33573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41308" y="4201088"/>
            <a:ext cx="2383142" cy="369332"/>
          </a:xfrm>
          <a:prstGeom prst="rect">
            <a:avLst/>
          </a:prstGeom>
          <a:solidFill>
            <a:srgbClr val="BCFCD4"/>
          </a:solidFill>
        </p:spPr>
        <p:txBody>
          <a:bodyPr wrap="square" rtlCol="0">
            <a:spAutoFit/>
          </a:bodyPr>
          <a:lstStyle/>
          <a:p>
            <a:pPr algn="ctr"/>
            <a:r>
              <a:rPr lang="en-US" smtClean="0">
                <a:solidFill>
                  <a:srgbClr val="C00000"/>
                </a:solidFill>
                <a:latin typeface="Times New Roman" panose="02020603050405020304" pitchFamily="18" charset="0"/>
                <a:cs typeface="Times New Roman" panose="02020603050405020304" pitchFamily="18" charset="0"/>
              </a:rPr>
              <a:t>Đất phù sa sông</a:t>
            </a:r>
            <a:endParaRPr lang="en-US">
              <a:solidFill>
                <a:srgbClr val="C00000"/>
              </a:solidFill>
              <a:latin typeface="Times New Roman" panose="02020603050405020304" pitchFamily="18" charset="0"/>
              <a:cs typeface="Times New Roman" panose="02020603050405020304" pitchFamily="18" charset="0"/>
            </a:endParaRPr>
          </a:p>
        </p:txBody>
      </p:sp>
      <p:pic>
        <p:nvPicPr>
          <p:cNvPr id="1026" name="Picture 2" descr="ĐẤT NHIỄM PHÈN - MÔI TRƯỜNG TÂN HUY HOÀ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458" y="833644"/>
            <a:ext cx="2717801" cy="33573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19246" y="4191000"/>
            <a:ext cx="2383142" cy="369332"/>
          </a:xfrm>
          <a:prstGeom prst="rect">
            <a:avLst/>
          </a:prstGeom>
          <a:solidFill>
            <a:srgbClr val="BCFCD4"/>
          </a:solidFill>
        </p:spPr>
        <p:txBody>
          <a:bodyPr wrap="square" rtlCol="0">
            <a:spAutoFit/>
          </a:bodyPr>
          <a:lstStyle/>
          <a:p>
            <a:pPr algn="ctr"/>
            <a:r>
              <a:rPr lang="en-US" smtClean="0">
                <a:solidFill>
                  <a:srgbClr val="C00000"/>
                </a:solidFill>
                <a:latin typeface="Times New Roman" panose="02020603050405020304" pitchFamily="18" charset="0"/>
                <a:cs typeface="Times New Roman" panose="02020603050405020304" pitchFamily="18" charset="0"/>
              </a:rPr>
              <a:t>Đất phù sa nhiễm phèn</a:t>
            </a:r>
            <a:endParaRPr lang="en-US">
              <a:solidFill>
                <a:srgbClr val="C00000"/>
              </a:solidFill>
              <a:latin typeface="Times New Roman" panose="02020603050405020304" pitchFamily="18" charset="0"/>
              <a:cs typeface="Times New Roman" panose="02020603050405020304" pitchFamily="18" charset="0"/>
            </a:endParaRPr>
          </a:p>
        </p:txBody>
      </p:sp>
      <p:pic>
        <p:nvPicPr>
          <p:cNvPr id="1028" name="Picture 4" descr="Đất mặn - Thách thức và cơ hội cho người nông dân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33644"/>
            <a:ext cx="2324199" cy="33573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766" y="4191000"/>
            <a:ext cx="2383142" cy="369332"/>
          </a:xfrm>
          <a:prstGeom prst="rect">
            <a:avLst/>
          </a:prstGeom>
          <a:solidFill>
            <a:srgbClr val="BCFCD4"/>
          </a:solidFill>
        </p:spPr>
        <p:txBody>
          <a:bodyPr wrap="square" rtlCol="0">
            <a:spAutoFit/>
          </a:bodyPr>
          <a:lstStyle/>
          <a:p>
            <a:pPr algn="ctr"/>
            <a:r>
              <a:rPr lang="en-US" smtClean="0">
                <a:solidFill>
                  <a:srgbClr val="C00000"/>
                </a:solidFill>
                <a:latin typeface="Times New Roman" panose="02020603050405020304" pitchFamily="18" charset="0"/>
                <a:cs typeface="Times New Roman" panose="02020603050405020304" pitchFamily="18" charset="0"/>
              </a:rPr>
              <a:t>Đất phù sa nhiễm mặn</a:t>
            </a:r>
            <a:endParaRPr lang="en-US">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246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20000" cy="1066800"/>
          </a:xfrm>
        </p:spPr>
        <p:txBody>
          <a:bodyPr>
            <a:normAutofit fontScale="90000"/>
          </a:bodyPr>
          <a:lstStyle/>
          <a:p>
            <a:pPr algn="l"/>
            <a:r>
              <a:rPr lang="en-US" sz="2400" b="1" smtClean="0">
                <a:latin typeface="Times New Roman" panose="02020603050405020304" pitchFamily="18" charset="0"/>
                <a:cs typeface="Times New Roman" panose="02020603050405020304" pitchFamily="18" charset="0"/>
              </a:rPr>
              <a:t>2. Đặc điểm của đất phù sa và giá trị sử dụng</a:t>
            </a:r>
            <a:br>
              <a:rPr lang="en-US" sz="2400" b="1" smtClean="0">
                <a:latin typeface="Times New Roman" panose="02020603050405020304" pitchFamily="18" charset="0"/>
                <a:cs typeface="Times New Roman" panose="02020603050405020304" pitchFamily="18" charset="0"/>
              </a:rPr>
            </a:br>
            <a:r>
              <a:rPr lang="en-US" sz="2400" b="1" smtClean="0">
                <a:latin typeface="Times New Roman" panose="02020603050405020304" pitchFamily="18" charset="0"/>
                <a:cs typeface="Times New Roman" panose="02020603050405020304" pitchFamily="18" charset="0"/>
              </a:rPr>
              <a:t>b) Giá trị sử dụng đất phù sa trong sản xuất nông nghiệp, thủy sản </a:t>
            </a:r>
            <a:r>
              <a:rPr lang="en-US" sz="2400" b="1" smtClean="0">
                <a:solidFill>
                  <a:srgbClr val="F11BAA"/>
                </a:solidFill>
                <a:latin typeface="Times New Roman" panose="02020603050405020304" pitchFamily="18" charset="0"/>
                <a:cs typeface="Times New Roman" panose="02020603050405020304" pitchFamily="18" charset="0"/>
              </a:rPr>
              <a:t>(20 phút)</a:t>
            </a:r>
            <a:endParaRPr lang="en-US" sz="2400" b="1">
              <a:solidFill>
                <a:srgbClr val="F11BAA"/>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6394" y="4588218"/>
            <a:ext cx="7717142" cy="1736382"/>
          </a:xfrm>
        </p:spPr>
        <p:txBody>
          <a:bodyPr>
            <a:noAutofit/>
          </a:bodyPr>
          <a:lstStyle/>
          <a:p>
            <a:pPr marL="0" indent="0" algn="ctr">
              <a:buNone/>
            </a:pPr>
            <a:r>
              <a:rPr lang="en-US" sz="2400" b="1" smtClean="0">
                <a:solidFill>
                  <a:srgbClr val="FF0000"/>
                </a:solidFill>
                <a:latin typeface="Times New Roman" panose="02020603050405020304" pitchFamily="18" charset="0"/>
                <a:cs typeface="Times New Roman" panose="02020603050405020304" pitchFamily="18" charset="0"/>
              </a:rPr>
              <a:t>THẢO LUẬN NHÓM 10 PHÚT</a:t>
            </a:r>
          </a:p>
          <a:p>
            <a:pPr marL="0" indent="0">
              <a:buNone/>
            </a:pPr>
            <a:r>
              <a:rPr lang="en-US" sz="2400" i="1" smtClean="0">
                <a:solidFill>
                  <a:srgbClr val="002060"/>
                </a:solidFill>
                <a:latin typeface="Times New Roman" panose="02020603050405020304" pitchFamily="18" charset="0"/>
                <a:cs typeface="Times New Roman" panose="02020603050405020304" pitchFamily="18" charset="0"/>
              </a:rPr>
              <a:t>Dựa vào hình 12.1 và thông tin trong bài, em hãy phân tích giá trị sử dụng của đất phù sa trong sản xuất nông nghiệp, thủy sản.</a:t>
            </a:r>
            <a:endParaRPr lang="en-US" sz="2400" i="1">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142" y="-76200"/>
            <a:ext cx="4474857" cy="6934200"/>
          </a:xfrm>
          <a:prstGeom prst="rect">
            <a:avLst/>
          </a:prstGeom>
        </p:spPr>
      </p:pic>
      <p:sp>
        <p:nvSpPr>
          <p:cNvPr id="6" name="TextBox 5"/>
          <p:cNvSpPr txBox="1"/>
          <p:nvPr/>
        </p:nvSpPr>
        <p:spPr>
          <a:xfrm>
            <a:off x="5125440" y="4128101"/>
            <a:ext cx="2383142" cy="369332"/>
          </a:xfrm>
          <a:prstGeom prst="rect">
            <a:avLst/>
          </a:prstGeom>
          <a:solidFill>
            <a:srgbClr val="BCFCD4"/>
          </a:solidFill>
        </p:spPr>
        <p:txBody>
          <a:bodyPr wrap="square" rtlCol="0">
            <a:spAutoFit/>
          </a:bodyPr>
          <a:lstStyle/>
          <a:p>
            <a:pPr algn="ctr"/>
            <a:r>
              <a:rPr lang="en-US" smtClean="0">
                <a:solidFill>
                  <a:srgbClr val="C00000"/>
                </a:solidFill>
                <a:latin typeface="Times New Roman" panose="02020603050405020304" pitchFamily="18" charset="0"/>
                <a:cs typeface="Times New Roman" panose="02020603050405020304" pitchFamily="18" charset="0"/>
              </a:rPr>
              <a:t>Nuôi trồng thủy sản</a:t>
            </a:r>
            <a:endParaRPr lang="en-US">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436596" y="4113516"/>
            <a:ext cx="2383142" cy="369332"/>
          </a:xfrm>
          <a:prstGeom prst="rect">
            <a:avLst/>
          </a:prstGeom>
          <a:solidFill>
            <a:srgbClr val="BCFCD4"/>
          </a:solidFill>
        </p:spPr>
        <p:txBody>
          <a:bodyPr wrap="square" rtlCol="0">
            <a:spAutoFit/>
          </a:bodyPr>
          <a:lstStyle/>
          <a:p>
            <a:pPr algn="ctr"/>
            <a:r>
              <a:rPr lang="en-US" smtClean="0">
                <a:solidFill>
                  <a:srgbClr val="C00000"/>
                </a:solidFill>
                <a:latin typeface="Times New Roman" panose="02020603050405020304" pitchFamily="18" charset="0"/>
                <a:cs typeface="Times New Roman" panose="02020603050405020304" pitchFamily="18" charset="0"/>
              </a:rPr>
              <a:t>Trồng cây thực phẩm</a:t>
            </a:r>
            <a:endParaRPr lang="en-US">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0942" y="4113516"/>
            <a:ext cx="2383142" cy="369332"/>
          </a:xfrm>
          <a:prstGeom prst="rect">
            <a:avLst/>
          </a:prstGeom>
          <a:solidFill>
            <a:srgbClr val="BCFCD4"/>
          </a:solidFill>
        </p:spPr>
        <p:txBody>
          <a:bodyPr wrap="square" rtlCol="0">
            <a:spAutoFit/>
          </a:bodyPr>
          <a:lstStyle/>
          <a:p>
            <a:pPr algn="ctr"/>
            <a:r>
              <a:rPr lang="en-US" smtClean="0">
                <a:solidFill>
                  <a:srgbClr val="C00000"/>
                </a:solidFill>
                <a:latin typeface="Times New Roman" panose="02020603050405020304" pitchFamily="18" charset="0"/>
                <a:cs typeface="Times New Roman" panose="02020603050405020304" pitchFamily="18" charset="0"/>
              </a:rPr>
              <a:t>Trồng cây lương thực</a:t>
            </a:r>
            <a:endParaRPr lang="en-US">
              <a:solidFill>
                <a:srgbClr val="C00000"/>
              </a:solidFill>
              <a:latin typeface="Times New Roman" panose="02020603050405020304" pitchFamily="18" charset="0"/>
              <a:cs typeface="Times New Roman" panose="02020603050405020304" pitchFamily="18" charset="0"/>
            </a:endParaRPr>
          </a:p>
        </p:txBody>
      </p:sp>
      <p:pic>
        <p:nvPicPr>
          <p:cNvPr id="2050" name="Picture 2" descr="Đất Phù Sa - Những Thông Tin Hữu Ích – Công nghệ xanh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2" y="1049593"/>
            <a:ext cx="2383142" cy="3048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ởi nghiệp từ củ ngưu bà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2477" y="1066800"/>
            <a:ext cx="2474324" cy="30307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BSCL: Phát huy tiềm năng thúc đẩy nuôi trồng thủy sả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880" y="1053847"/>
            <a:ext cx="2876462" cy="3059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6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0972800" cy="2039202"/>
          </a:xfrm>
        </p:spPr>
        <p:txBody>
          <a:bodyPr>
            <a:noAutofit/>
          </a:bodyPr>
          <a:lstStyle/>
          <a:p>
            <a:pPr algn="l"/>
            <a:r>
              <a:rPr lang="en-US" sz="2400" b="1" smtClean="0">
                <a:latin typeface="Times New Roman" panose="02020603050405020304" pitchFamily="18" charset="0"/>
                <a:cs typeface="Times New Roman" panose="02020603050405020304" pitchFamily="18" charset="0"/>
              </a:rPr>
              <a:t>1. Hướng dẫn thảo luận</a:t>
            </a:r>
            <a:r>
              <a:rPr lang="en-US" sz="2400" smtClean="0">
                <a:latin typeface="Times New Roman" panose="02020603050405020304" pitchFamily="18" charset="0"/>
                <a:cs typeface="Times New Roman" panose="02020603050405020304" pitchFamily="18" charset="0"/>
              </a:rPr>
              <a:t/>
            </a:r>
            <a:br>
              <a:rPr lang="en-US" sz="2400" smtClean="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 GV chia lớp thành 8 nhóm.</a:t>
            </a:r>
            <a:br>
              <a:rPr lang="en-US" sz="2400" smtClean="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 Mỗi nhóm có từ 4 đến 6 học sinh.</a:t>
            </a:r>
            <a:br>
              <a:rPr lang="en-US" sz="2400" smtClean="0">
                <a:latin typeface="Times New Roman" panose="02020603050405020304" pitchFamily="18" charset="0"/>
                <a:cs typeface="Times New Roman" panose="02020603050405020304" pitchFamily="18" charset="0"/>
              </a:rPr>
            </a:br>
            <a:r>
              <a:rPr lang="en-US" sz="2400" smtClean="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Nhóm 1,2,3,4 – Tìm hiểu giá trị sử dụng đất </a:t>
            </a:r>
            <a:r>
              <a:rPr lang="en-US" sz="2400" smtClean="0">
                <a:solidFill>
                  <a:srgbClr val="FF0000"/>
                </a:solidFill>
                <a:latin typeface="Times New Roman" panose="02020603050405020304" pitchFamily="18" charset="0"/>
                <a:cs typeface="Times New Roman" panose="02020603050405020304" pitchFamily="18" charset="0"/>
              </a:rPr>
              <a:t>phù sa</a:t>
            </a:r>
            <a:r>
              <a:rPr lang="en-US" sz="2400" smtClean="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trong sản xuất nông nghiệp</a:t>
            </a:r>
            <a:br>
              <a:rPr lang="en-US" sz="2400">
                <a:solidFill>
                  <a:srgbClr val="FF0000"/>
                </a:solidFill>
                <a:latin typeface="Times New Roman" panose="02020603050405020304" pitchFamily="18" charset="0"/>
                <a:cs typeface="Times New Roman" panose="02020603050405020304" pitchFamily="18" charset="0"/>
              </a:rPr>
            </a:br>
            <a:r>
              <a:rPr lang="en-US" sz="2400">
                <a:solidFill>
                  <a:srgbClr val="F11BAA"/>
                </a:solidFill>
                <a:latin typeface="Times New Roman" panose="02020603050405020304" pitchFamily="18" charset="0"/>
                <a:cs typeface="Times New Roman" panose="02020603050405020304" pitchFamily="18" charset="0"/>
              </a:rPr>
              <a:t>- Nhóm 5,6,7,8 - Tìm hiểu giá trị sử dụng đất </a:t>
            </a:r>
            <a:r>
              <a:rPr lang="en-US" sz="2400" smtClean="0">
                <a:solidFill>
                  <a:srgbClr val="F11BAA"/>
                </a:solidFill>
                <a:latin typeface="Times New Roman" panose="02020603050405020304" pitchFamily="18" charset="0"/>
                <a:cs typeface="Times New Roman" panose="02020603050405020304" pitchFamily="18" charset="0"/>
              </a:rPr>
              <a:t>phù sa</a:t>
            </a:r>
            <a:r>
              <a:rPr lang="en-US" sz="2400" smtClean="0">
                <a:solidFill>
                  <a:srgbClr val="F11BAA"/>
                </a:solidFill>
                <a:latin typeface="Times New Roman" panose="02020603050405020304" pitchFamily="18" charset="0"/>
                <a:cs typeface="Times New Roman" panose="02020603050405020304" pitchFamily="18" charset="0"/>
              </a:rPr>
              <a:t> </a:t>
            </a:r>
            <a:r>
              <a:rPr lang="en-US" sz="2400">
                <a:solidFill>
                  <a:srgbClr val="F11BAA"/>
                </a:solidFill>
                <a:latin typeface="Times New Roman" panose="02020603050405020304" pitchFamily="18" charset="0"/>
                <a:cs typeface="Times New Roman" panose="02020603050405020304" pitchFamily="18" charset="0"/>
              </a:rPr>
              <a:t>trong </a:t>
            </a:r>
            <a:r>
              <a:rPr lang="en-US" sz="2400" smtClean="0">
                <a:solidFill>
                  <a:srgbClr val="F11BAA"/>
                </a:solidFill>
                <a:latin typeface="Times New Roman" panose="02020603050405020304" pitchFamily="18" charset="0"/>
                <a:cs typeface="Times New Roman" panose="02020603050405020304" pitchFamily="18" charset="0"/>
              </a:rPr>
              <a:t>nuôi trồng thủy sản</a:t>
            </a:r>
            <a:r>
              <a:rPr lang="en-US" sz="2400" smtClean="0">
                <a:solidFill>
                  <a:srgbClr val="F11BAA"/>
                </a:solidFill>
                <a:latin typeface="Times New Roman" panose="02020603050405020304" pitchFamily="18" charset="0"/>
                <a:cs typeface="Times New Roman" panose="02020603050405020304" pitchFamily="18" charset="0"/>
              </a:rPr>
              <a:t>.</a:t>
            </a:r>
            <a:endParaRPr lang="en-US" sz="2400">
              <a:solidFill>
                <a:srgbClr val="F11BAA"/>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44690" y="2048301"/>
            <a:ext cx="10972800" cy="533400"/>
          </a:xfrm>
        </p:spPr>
        <p:txBody>
          <a:bodyPr>
            <a:normAutofit/>
          </a:bodyPr>
          <a:lstStyle/>
          <a:p>
            <a:pPr marL="0" indent="0">
              <a:buNone/>
            </a:pPr>
            <a:r>
              <a:rPr lang="en-US" sz="2400" b="1" smtClean="0">
                <a:latin typeface="Times New Roman" panose="02020603050405020304" pitchFamily="18" charset="0"/>
                <a:cs typeface="Times New Roman" panose="02020603050405020304" pitchFamily="18" charset="0"/>
              </a:rPr>
              <a:t>2. Phiếu học tập</a:t>
            </a:r>
            <a:endParaRPr lang="en-US" sz="2400" b="1">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514600"/>
            <a:ext cx="8449854" cy="4267200"/>
          </a:xfrm>
          <a:prstGeom prst="rect">
            <a:avLst/>
          </a:prstGeom>
        </p:spPr>
      </p:pic>
    </p:spTree>
    <p:extLst>
      <p:ext uri="{BB962C8B-B14F-4D97-AF65-F5344CB8AC3E}">
        <p14:creationId xmlns:p14="http://schemas.microsoft.com/office/powerpoint/2010/main" val="35767402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20000" cy="1066800"/>
          </a:xfrm>
        </p:spPr>
        <p:txBody>
          <a:bodyPr>
            <a:normAutofit fontScale="90000"/>
          </a:bodyPr>
          <a:lstStyle/>
          <a:p>
            <a:pPr algn="l"/>
            <a:r>
              <a:rPr lang="en-US" sz="2400" b="1" smtClean="0">
                <a:latin typeface="Times New Roman" panose="02020603050405020304" pitchFamily="18" charset="0"/>
                <a:cs typeface="Times New Roman" panose="02020603050405020304" pitchFamily="18" charset="0"/>
              </a:rPr>
              <a:t>2. Đặc điểm của đất phù sa và giá trị sử dụng</a:t>
            </a:r>
            <a:br>
              <a:rPr lang="en-US" sz="2400" b="1" smtClean="0">
                <a:latin typeface="Times New Roman" panose="02020603050405020304" pitchFamily="18" charset="0"/>
                <a:cs typeface="Times New Roman" panose="02020603050405020304" pitchFamily="18" charset="0"/>
              </a:rPr>
            </a:br>
            <a:r>
              <a:rPr lang="en-US" sz="2400" b="1" smtClean="0">
                <a:latin typeface="Times New Roman" panose="02020603050405020304" pitchFamily="18" charset="0"/>
                <a:cs typeface="Times New Roman" panose="02020603050405020304" pitchFamily="18" charset="0"/>
              </a:rPr>
              <a:t>b) Giá trị sử dụng đất phù sa trong sản xuất nông nghiệp, thủy sản </a:t>
            </a:r>
            <a:r>
              <a:rPr lang="en-US" sz="2400" b="1" smtClean="0">
                <a:solidFill>
                  <a:srgbClr val="F11BAA"/>
                </a:solidFill>
                <a:latin typeface="Times New Roman" panose="02020603050405020304" pitchFamily="18" charset="0"/>
                <a:cs typeface="Times New Roman" panose="02020603050405020304" pitchFamily="18" charset="0"/>
              </a:rPr>
              <a:t>(20 phút)</a:t>
            </a:r>
            <a:endParaRPr lang="en-US" sz="2400" b="1">
              <a:solidFill>
                <a:srgbClr val="F11BAA"/>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6394" y="4495800"/>
            <a:ext cx="7717142" cy="2362200"/>
          </a:xfrm>
        </p:spPr>
        <p:txBody>
          <a:bodyPr>
            <a:noAutofit/>
          </a:bodyPr>
          <a:lstStyle/>
          <a:p>
            <a:pPr marL="0" indent="0" algn="just">
              <a:spcBef>
                <a:spcPts val="600"/>
              </a:spcBef>
              <a:spcAft>
                <a:spcPts val="0"/>
              </a:spcAft>
              <a:buNone/>
            </a:pPr>
            <a:r>
              <a:rPr lang="nl-NL" sz="2300">
                <a:solidFill>
                  <a:srgbClr val="2D07B9"/>
                </a:solidFill>
                <a:latin typeface="Times New Roman" panose="02020603050405020304" pitchFamily="18" charset="0"/>
                <a:ea typeface="Times New Roman" panose="02020603050405020304" pitchFamily="18" charset="0"/>
              </a:rPr>
              <a:t>- Đối với nông nghiệp: thích hợp </a:t>
            </a:r>
            <a:r>
              <a:rPr lang="nl-NL" sz="2300">
                <a:solidFill>
                  <a:srgbClr val="2D07B9"/>
                </a:solidFill>
                <a:latin typeface="Times New Roman" panose="02020603050405020304" pitchFamily="18" charset="0"/>
                <a:ea typeface="Times New Roman" panose="02020603050405020304" pitchFamily="18" charset="0"/>
              </a:rPr>
              <a:t>trồng </a:t>
            </a:r>
            <a:r>
              <a:rPr lang="nl-NL" sz="2300" smtClean="0">
                <a:solidFill>
                  <a:srgbClr val="2D07B9"/>
                </a:solidFill>
                <a:latin typeface="Times New Roman" panose="02020603050405020304" pitchFamily="18" charset="0"/>
                <a:ea typeface="Times New Roman" panose="02020603050405020304" pitchFamily="18" charset="0"/>
              </a:rPr>
              <a:t>lúa và cây </a:t>
            </a:r>
            <a:r>
              <a:rPr lang="nl-NL" sz="2300">
                <a:solidFill>
                  <a:srgbClr val="2D07B9"/>
                </a:solidFill>
                <a:latin typeface="Times New Roman" panose="02020603050405020304" pitchFamily="18" charset="0"/>
                <a:ea typeface="Times New Roman" panose="02020603050405020304" pitchFamily="18" charset="0"/>
              </a:rPr>
              <a:t>lương </a:t>
            </a:r>
            <a:r>
              <a:rPr lang="nl-NL" sz="2300" smtClean="0">
                <a:solidFill>
                  <a:srgbClr val="2D07B9"/>
                </a:solidFill>
                <a:latin typeface="Times New Roman" panose="02020603050405020304" pitchFamily="18" charset="0"/>
                <a:ea typeface="Times New Roman" panose="02020603050405020304" pitchFamily="18" charset="0"/>
              </a:rPr>
              <a:t>thực khác, </a:t>
            </a:r>
            <a:r>
              <a:rPr lang="nl-NL" sz="2300">
                <a:solidFill>
                  <a:srgbClr val="2D07B9"/>
                </a:solidFill>
                <a:latin typeface="Times New Roman" panose="02020603050405020304" pitchFamily="18" charset="0"/>
                <a:ea typeface="Times New Roman" panose="02020603050405020304" pitchFamily="18" charset="0"/>
              </a:rPr>
              <a:t>rau, hoa màu và cây công nghiệp hằng năm.</a:t>
            </a:r>
            <a:endParaRPr lang="en-US" sz="2300">
              <a:solidFill>
                <a:srgbClr val="2D07B9"/>
              </a:solidFill>
            </a:endParaRPr>
          </a:p>
          <a:p>
            <a:pPr marL="0" indent="0" algn="just">
              <a:spcBef>
                <a:spcPts val="600"/>
              </a:spcBef>
              <a:spcAft>
                <a:spcPts val="0"/>
              </a:spcAft>
              <a:buNone/>
            </a:pPr>
            <a:r>
              <a:rPr lang="nl-NL" sz="2300" smtClean="0">
                <a:solidFill>
                  <a:srgbClr val="2D07B9"/>
                </a:solidFill>
                <a:latin typeface="Times New Roman" panose="02020603050405020304" pitchFamily="18" charset="0"/>
                <a:ea typeface="Times New Roman" panose="02020603050405020304" pitchFamily="18" charset="0"/>
              </a:rPr>
              <a:t>- Đối </a:t>
            </a:r>
            <a:r>
              <a:rPr lang="nl-NL" sz="2300">
                <a:solidFill>
                  <a:srgbClr val="2D07B9"/>
                </a:solidFill>
                <a:latin typeface="Times New Roman" panose="02020603050405020304" pitchFamily="18" charset="0"/>
                <a:ea typeface="Times New Roman" panose="02020603050405020304" pitchFamily="18" charset="0"/>
              </a:rPr>
              <a:t>với thuỷ </a:t>
            </a:r>
            <a:r>
              <a:rPr lang="nl-NL" sz="2300">
                <a:solidFill>
                  <a:srgbClr val="2D07B9"/>
                </a:solidFill>
                <a:latin typeface="Times New Roman" panose="02020603050405020304" pitchFamily="18" charset="0"/>
                <a:ea typeface="Times New Roman" panose="02020603050405020304" pitchFamily="18" charset="0"/>
              </a:rPr>
              <a:t>sản</a:t>
            </a:r>
            <a:r>
              <a:rPr lang="nl-NL" sz="2300" smtClean="0">
                <a:solidFill>
                  <a:srgbClr val="2D07B9"/>
                </a:solidFill>
                <a:latin typeface="Times New Roman" panose="02020603050405020304" pitchFamily="18" charset="0"/>
                <a:ea typeface="Times New Roman" panose="02020603050405020304" pitchFamily="18" charset="0"/>
              </a:rPr>
              <a:t>:</a:t>
            </a:r>
          </a:p>
          <a:p>
            <a:pPr marL="0" indent="0" algn="just">
              <a:spcBef>
                <a:spcPts val="600"/>
              </a:spcBef>
              <a:spcAft>
                <a:spcPts val="0"/>
              </a:spcAft>
              <a:buNone/>
            </a:pPr>
            <a:r>
              <a:rPr lang="nl-NL" sz="2300" smtClean="0">
                <a:solidFill>
                  <a:srgbClr val="2D07B9"/>
                </a:solidFill>
                <a:effectLst/>
                <a:latin typeface="Times New Roman" panose="02020603050405020304" pitchFamily="18" charset="0"/>
              </a:rPr>
              <a:t>+ Cửa sông, ven biển: Khai thác, nuôi trồng thủy sản.</a:t>
            </a:r>
          </a:p>
          <a:p>
            <a:pPr marL="0" indent="0" algn="just">
              <a:spcBef>
                <a:spcPts val="600"/>
              </a:spcBef>
              <a:spcAft>
                <a:spcPts val="0"/>
              </a:spcAft>
              <a:buNone/>
            </a:pPr>
            <a:r>
              <a:rPr lang="nl-NL" sz="2300" smtClean="0">
                <a:solidFill>
                  <a:srgbClr val="2D07B9"/>
                </a:solidFill>
                <a:latin typeface="Times New Roman" panose="02020603050405020304" pitchFamily="18" charset="0"/>
              </a:rPr>
              <a:t>+ Ngập mặn ven biển, bãi triều, cửa sông: Nuôi trồng nhiều loại thủy sản khác nhau.</a:t>
            </a:r>
            <a:endParaRPr lang="en-US" sz="2300">
              <a:solidFill>
                <a:srgbClr val="2D07B9"/>
              </a:solidFill>
              <a:effectLst/>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142" y="-76200"/>
            <a:ext cx="4474857" cy="6934200"/>
          </a:xfrm>
          <a:prstGeom prst="rect">
            <a:avLst/>
          </a:prstGeom>
        </p:spPr>
      </p:pic>
      <p:sp>
        <p:nvSpPr>
          <p:cNvPr id="6" name="TextBox 5"/>
          <p:cNvSpPr txBox="1"/>
          <p:nvPr/>
        </p:nvSpPr>
        <p:spPr>
          <a:xfrm>
            <a:off x="5125440" y="4128101"/>
            <a:ext cx="2383142" cy="369332"/>
          </a:xfrm>
          <a:prstGeom prst="rect">
            <a:avLst/>
          </a:prstGeom>
          <a:solidFill>
            <a:srgbClr val="BCFCD4"/>
          </a:solidFill>
        </p:spPr>
        <p:txBody>
          <a:bodyPr wrap="square" rtlCol="0">
            <a:spAutoFit/>
          </a:bodyPr>
          <a:lstStyle/>
          <a:p>
            <a:pPr algn="ctr"/>
            <a:r>
              <a:rPr lang="en-US" smtClean="0">
                <a:solidFill>
                  <a:srgbClr val="C00000"/>
                </a:solidFill>
                <a:latin typeface="Times New Roman" panose="02020603050405020304" pitchFamily="18" charset="0"/>
                <a:cs typeface="Times New Roman" panose="02020603050405020304" pitchFamily="18" charset="0"/>
              </a:rPr>
              <a:t>Nuôi trồng thủy sản</a:t>
            </a:r>
            <a:endParaRPr lang="en-US">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436596" y="4113516"/>
            <a:ext cx="2383142" cy="369332"/>
          </a:xfrm>
          <a:prstGeom prst="rect">
            <a:avLst/>
          </a:prstGeom>
          <a:solidFill>
            <a:srgbClr val="BCFCD4"/>
          </a:solidFill>
        </p:spPr>
        <p:txBody>
          <a:bodyPr wrap="square" rtlCol="0">
            <a:spAutoFit/>
          </a:bodyPr>
          <a:lstStyle/>
          <a:p>
            <a:pPr algn="ctr"/>
            <a:r>
              <a:rPr lang="en-US" smtClean="0">
                <a:solidFill>
                  <a:srgbClr val="C00000"/>
                </a:solidFill>
                <a:latin typeface="Times New Roman" panose="02020603050405020304" pitchFamily="18" charset="0"/>
                <a:cs typeface="Times New Roman" panose="02020603050405020304" pitchFamily="18" charset="0"/>
              </a:rPr>
              <a:t>Trồng cây thực phẩm</a:t>
            </a:r>
            <a:endParaRPr lang="en-US">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0942" y="4113516"/>
            <a:ext cx="2383142" cy="369332"/>
          </a:xfrm>
          <a:prstGeom prst="rect">
            <a:avLst/>
          </a:prstGeom>
          <a:solidFill>
            <a:srgbClr val="BCFCD4"/>
          </a:solidFill>
        </p:spPr>
        <p:txBody>
          <a:bodyPr wrap="square" rtlCol="0">
            <a:spAutoFit/>
          </a:bodyPr>
          <a:lstStyle/>
          <a:p>
            <a:pPr algn="ctr"/>
            <a:r>
              <a:rPr lang="en-US" smtClean="0">
                <a:solidFill>
                  <a:srgbClr val="C00000"/>
                </a:solidFill>
                <a:latin typeface="Times New Roman" panose="02020603050405020304" pitchFamily="18" charset="0"/>
                <a:cs typeface="Times New Roman" panose="02020603050405020304" pitchFamily="18" charset="0"/>
              </a:rPr>
              <a:t>Trồng cây lương thực</a:t>
            </a:r>
            <a:endParaRPr lang="en-US">
              <a:solidFill>
                <a:srgbClr val="C00000"/>
              </a:solidFill>
              <a:latin typeface="Times New Roman" panose="02020603050405020304" pitchFamily="18" charset="0"/>
              <a:cs typeface="Times New Roman" panose="02020603050405020304" pitchFamily="18" charset="0"/>
            </a:endParaRPr>
          </a:p>
        </p:txBody>
      </p:sp>
      <p:pic>
        <p:nvPicPr>
          <p:cNvPr id="2050" name="Picture 2" descr="Đất Phù Sa - Những Thông Tin Hữu Ích – Công nghệ xanh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2" y="1049593"/>
            <a:ext cx="2383142" cy="3048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ởi nghiệp từ củ ngưu bà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2477" y="1066800"/>
            <a:ext cx="2474324" cy="30307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BSCL: Phát huy tiềm năng thúc đẩy nuôi trồng thủy sả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880" y="1053847"/>
            <a:ext cx="2876462" cy="3059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68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8224"/>
            <a:ext cx="12192000" cy="6093976"/>
          </a:xfrm>
          <a:prstGeom prst="rect">
            <a:avLst/>
          </a:prstGeom>
        </p:spPr>
        <p:txBody>
          <a:bodyPr wrap="square">
            <a:spAutoFit/>
          </a:bodyPr>
          <a:lstStyle/>
          <a:p>
            <a:pPr>
              <a:spcBef>
                <a:spcPts val="600"/>
              </a:spcBef>
              <a:spcAft>
                <a:spcPts val="0"/>
              </a:spcAft>
            </a:pPr>
            <a:r>
              <a:rPr lang="en-US" sz="2200" b="1">
                <a:latin typeface="Times New Roman" panose="02020603050405020304" pitchFamily="18" charset="0"/>
                <a:ea typeface="Times New Roman" panose="02020603050405020304" pitchFamily="18" charset="0"/>
              </a:rPr>
              <a:t>I. MỤC TIÊU</a:t>
            </a:r>
            <a:endParaRPr lang="en-US" sz="2200"/>
          </a:p>
          <a:p>
            <a:pPr indent="107950">
              <a:spcBef>
                <a:spcPts val="600"/>
              </a:spcBef>
              <a:spcAft>
                <a:spcPts val="0"/>
              </a:spcAft>
            </a:pPr>
            <a:r>
              <a:rPr lang="en-US" sz="2200" b="1">
                <a:latin typeface="Times New Roman" panose="02020603050405020304" pitchFamily="18" charset="0"/>
                <a:ea typeface="Times New Roman" panose="02020603050405020304" pitchFamily="18" charset="0"/>
              </a:rPr>
              <a:t>1. Về kiến thức</a:t>
            </a:r>
            <a:endParaRPr lang="en-US" sz="2200"/>
          </a:p>
          <a:p>
            <a:pPr indent="215900" algn="just">
              <a:spcBef>
                <a:spcPts val="600"/>
              </a:spcBef>
              <a:spcAft>
                <a:spcPts val="0"/>
              </a:spcAft>
            </a:pPr>
            <a:r>
              <a:rPr lang="en-US" sz="2200">
                <a:latin typeface="Times New Roman" panose="02020603050405020304" pitchFamily="18" charset="0"/>
                <a:ea typeface="Times New Roman" panose="02020603050405020304" pitchFamily="18" charset="0"/>
              </a:rPr>
              <a:t>- Phân tích được đặc điểm của đất feralit và giá trị sử dụng đất feralit trong sản xuất nông, lâm nghiệp.</a:t>
            </a:r>
            <a:endParaRPr lang="en-US" sz="2200"/>
          </a:p>
          <a:p>
            <a:pPr indent="215900" algn="just">
              <a:spcBef>
                <a:spcPts val="600"/>
              </a:spcBef>
              <a:spcAft>
                <a:spcPts val="0"/>
              </a:spcAft>
            </a:pPr>
            <a:r>
              <a:rPr lang="en-US" sz="2200">
                <a:latin typeface="Times New Roman" panose="02020603050405020304" pitchFamily="18" charset="0"/>
                <a:ea typeface="Times New Roman" panose="02020603050405020304" pitchFamily="18" charset="0"/>
              </a:rPr>
              <a:t>- Phân tích được đặc điểm của đất phù sa và giá trị sử dụng đất phù sa trong sản xuất nông nghiệp, thủy sản..</a:t>
            </a:r>
            <a:endParaRPr lang="en-US" sz="2200"/>
          </a:p>
          <a:p>
            <a:pPr indent="215900" algn="just">
              <a:spcBef>
                <a:spcPts val="600"/>
              </a:spcBef>
              <a:spcAft>
                <a:spcPts val="0"/>
              </a:spcAft>
            </a:pPr>
            <a:r>
              <a:rPr lang="en-US" sz="2200">
                <a:latin typeface="Times New Roman" panose="02020603050405020304" pitchFamily="18" charset="0"/>
                <a:ea typeface="Times New Roman" panose="02020603050405020304" pitchFamily="18" charset="0"/>
              </a:rPr>
              <a:t>- Chứng minh tính cấp thiết của vấn đề chống thoái hóa đất.</a:t>
            </a:r>
            <a:endParaRPr lang="en-US" sz="2200"/>
          </a:p>
          <a:p>
            <a:pPr indent="107950" algn="just">
              <a:spcBef>
                <a:spcPts val="600"/>
              </a:spcBef>
              <a:spcAft>
                <a:spcPts val="0"/>
              </a:spcAft>
            </a:pPr>
            <a:r>
              <a:rPr lang="en-US" sz="2200" b="1">
                <a:latin typeface="Times New Roman" panose="02020603050405020304" pitchFamily="18" charset="0"/>
                <a:ea typeface="Times New Roman" panose="02020603050405020304" pitchFamily="18" charset="0"/>
              </a:rPr>
              <a:t>2. Về năng lực</a:t>
            </a:r>
            <a:endParaRPr lang="en-US" sz="2200"/>
          </a:p>
          <a:p>
            <a:pPr indent="215900" algn="just">
              <a:spcBef>
                <a:spcPts val="600"/>
              </a:spcBef>
              <a:spcAft>
                <a:spcPts val="0"/>
              </a:spcAft>
            </a:pPr>
            <a:r>
              <a:rPr lang="en-US" sz="2200" b="1" i="1">
                <a:latin typeface="Times New Roman" panose="02020603050405020304" pitchFamily="18" charset="0"/>
                <a:ea typeface="Times New Roman" panose="02020603050405020304" pitchFamily="18" charset="0"/>
              </a:rPr>
              <a:t>a. Năng lực chung:</a:t>
            </a:r>
            <a:endParaRPr lang="en-US" sz="2200"/>
          </a:p>
          <a:p>
            <a:pPr indent="215900" algn="just">
              <a:spcBef>
                <a:spcPts val="600"/>
              </a:spcBef>
              <a:spcAft>
                <a:spcPts val="0"/>
              </a:spcAft>
            </a:pPr>
            <a:r>
              <a:rPr lang="en-US" sz="2200">
                <a:latin typeface="Times New Roman" panose="02020603050405020304" pitchFamily="18" charset="0"/>
                <a:ea typeface="Times New Roman" panose="02020603050405020304" pitchFamily="18" charset="0"/>
              </a:rPr>
              <a:t>- Năng lực tự học: khai thác được tài liệu phục vụ cho bài học.</a:t>
            </a:r>
            <a:endParaRPr lang="en-US" sz="2200"/>
          </a:p>
          <a:p>
            <a:pPr indent="215900" algn="just">
              <a:spcBef>
                <a:spcPts val="600"/>
              </a:spcBef>
              <a:spcAft>
                <a:spcPts val="0"/>
              </a:spcAft>
            </a:pPr>
            <a:r>
              <a:rPr lang="en-US" sz="2200">
                <a:latin typeface="Times New Roman" panose="02020603050405020304" pitchFamily="18" charset="0"/>
                <a:ea typeface="Times New Roman" panose="02020603050405020304" pitchFamily="18" charset="0"/>
              </a:rPr>
              <a:t>- Năng lực giao tiếp và hợp tác: làm việc nhóm có hiệu quả.</a:t>
            </a:r>
            <a:endParaRPr lang="en-US" sz="2200"/>
          </a:p>
          <a:p>
            <a:pPr marL="342900" indent="-342900" algn="just">
              <a:spcBef>
                <a:spcPts val="600"/>
              </a:spcBef>
              <a:spcAft>
                <a:spcPts val="0"/>
              </a:spcAft>
              <a:buFontTx/>
              <a:buChar char="-"/>
            </a:pPr>
            <a:r>
              <a:rPr lang="en-US" sz="2200" smtClean="0">
                <a:latin typeface="Times New Roman" panose="02020603050405020304" pitchFamily="18" charset="0"/>
                <a:ea typeface="Times New Roman" panose="02020603050405020304" pitchFamily="18" charset="0"/>
              </a:rPr>
              <a:t>Năng </a:t>
            </a:r>
            <a:r>
              <a:rPr lang="en-US" sz="2200">
                <a:latin typeface="Times New Roman" panose="02020603050405020304" pitchFamily="18" charset="0"/>
                <a:ea typeface="Times New Roman" panose="02020603050405020304" pitchFamily="18" charset="0"/>
              </a:rPr>
              <a:t>lực giải quyết vấn đề và sáng tạo: biết sử dụng công cụ, phương tiện phục vụ bài học, biết phân tích và xử lí tình huống</a:t>
            </a:r>
            <a:r>
              <a:rPr lang="en-US" sz="2200" smtClean="0">
                <a:latin typeface="Times New Roman" panose="02020603050405020304" pitchFamily="18" charset="0"/>
                <a:ea typeface="Times New Roman" panose="02020603050405020304" pitchFamily="18" charset="0"/>
              </a:rPr>
              <a:t>.</a:t>
            </a:r>
          </a:p>
          <a:p>
            <a:pPr lvl="0" indent="215900" algn="just">
              <a:spcBef>
                <a:spcPts val="600"/>
              </a:spcBef>
            </a:pPr>
            <a:r>
              <a:rPr lang="en-US" sz="2200" b="1" i="1">
                <a:solidFill>
                  <a:prstClr val="black"/>
                </a:solidFill>
                <a:latin typeface="Times New Roman" panose="02020603050405020304" pitchFamily="18" charset="0"/>
                <a:ea typeface="Times New Roman" panose="02020603050405020304" pitchFamily="18" charset="0"/>
              </a:rPr>
              <a:t>b. Năng lực đặc thù:</a:t>
            </a:r>
            <a:endParaRPr lang="en-US" sz="2200">
              <a:solidFill>
                <a:prstClr val="black"/>
              </a:solidFill>
            </a:endParaRPr>
          </a:p>
          <a:p>
            <a:pPr lvl="0" indent="215900" algn="just">
              <a:spcBef>
                <a:spcPts val="600"/>
              </a:spcBef>
            </a:pPr>
            <a:r>
              <a:rPr lang="en-US" sz="2200">
                <a:solidFill>
                  <a:prstClr val="black"/>
                </a:solidFill>
                <a:latin typeface="Times New Roman" panose="02020603050405020304" pitchFamily="18" charset="0"/>
                <a:ea typeface="Times New Roman" panose="02020603050405020304" pitchFamily="18" charset="0"/>
              </a:rPr>
              <a:t>- Năng lực nhận thức khoa học địa lí: </a:t>
            </a:r>
            <a:endParaRPr lang="en-US" sz="2200">
              <a:solidFill>
                <a:prstClr val="black"/>
              </a:solidFill>
            </a:endParaRPr>
          </a:p>
          <a:p>
            <a:pPr lvl="0" indent="215900" algn="just">
              <a:spcBef>
                <a:spcPts val="600"/>
              </a:spcBef>
            </a:pPr>
            <a:r>
              <a:rPr lang="en-US" sz="2200">
                <a:solidFill>
                  <a:prstClr val="black"/>
                </a:solidFill>
                <a:latin typeface="Times New Roman" panose="02020603050405020304" pitchFamily="18" charset="0"/>
                <a:ea typeface="Times New Roman" panose="02020603050405020304" pitchFamily="18" charset="0"/>
              </a:rPr>
              <a:t>+ Phân tích được đặc điểm của đất feralit và giá trị sử dụng đất feralit trong sản xuất nông, lâm nghiệp</a:t>
            </a:r>
            <a:r>
              <a:rPr lang="en-US" sz="2200" smtClean="0">
                <a:solidFill>
                  <a:prstClr val="black"/>
                </a:solidFill>
                <a:latin typeface="Times New Roman" panose="02020603050405020304" pitchFamily="18" charset="0"/>
                <a:ea typeface="Times New Roman" panose="02020603050405020304" pitchFamily="18" charset="0"/>
              </a:rPr>
              <a:t>.</a:t>
            </a:r>
            <a:endParaRPr lang="en-US" sz="2200">
              <a:solidFill>
                <a:prstClr val="black"/>
              </a:solidFill>
            </a:endParaRPr>
          </a:p>
        </p:txBody>
      </p:sp>
    </p:spTree>
    <p:extLst>
      <p:ext uri="{BB962C8B-B14F-4D97-AF65-F5344CB8AC3E}">
        <p14:creationId xmlns:p14="http://schemas.microsoft.com/office/powerpoint/2010/main" val="3565573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Thủy sản đang được mù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7" y="0"/>
            <a:ext cx="6096000" cy="3762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ĐBSCL: Phát huy tiềm năng thúc đẩy nuôi trồng thủy sả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8746" y="0"/>
            <a:ext cx="6096000" cy="376237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Đất nuôi trồng thủy sản là gì? Có chuyển sang đất ở được khô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Ninh Bình: Đẩy mạnh hoạt động nuôi thủy sản tại Gia Viễn – Tạp chí Thủy sản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45" y="3762376"/>
            <a:ext cx="6096000" cy="30842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48400" y="3906839"/>
            <a:ext cx="5867400" cy="1815882"/>
          </a:xfrm>
          <a:prstGeom prst="rect">
            <a:avLst/>
          </a:prstGeom>
          <a:noFill/>
        </p:spPr>
        <p:txBody>
          <a:bodyPr wrap="square" rtlCol="0">
            <a:spAutoFit/>
          </a:bodyPr>
          <a:lstStyle/>
          <a:p>
            <a:r>
              <a:rPr lang="en-US" sz="2800" i="1" smtClean="0">
                <a:solidFill>
                  <a:srgbClr val="C00000"/>
                </a:solidFill>
                <a:latin typeface="Times New Roman" panose="02020603050405020304" pitchFamily="18" charset="0"/>
                <a:cs typeface="Times New Roman" panose="02020603050405020304" pitchFamily="18" charset="0"/>
              </a:rPr>
              <a:t>Do quá trình hình thành khác nhau, nên tùy theo vùng, tùy theo loại đất phù sa mà có cách nuôi trồng các loại thủy sản khác nhau.</a:t>
            </a:r>
            <a:endParaRPr lang="en-US" sz="2800" i="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604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121700"/>
            <a:ext cx="9220200" cy="533400"/>
          </a:xfrm>
        </p:spPr>
        <p:txBody>
          <a:bodyPr>
            <a:normAutofit/>
          </a:bodyPr>
          <a:lstStyle/>
          <a:p>
            <a:pPr algn="l"/>
            <a:r>
              <a:rPr lang="en-US" sz="2400" b="1" smtClean="0">
                <a:latin typeface="Times New Roman" panose="02020603050405020304" pitchFamily="18" charset="0"/>
                <a:cs typeface="Times New Roman" panose="02020603050405020304" pitchFamily="18" charset="0"/>
              </a:rPr>
              <a:t>3. Tính cấp thiết của vấn đề chống thoái hóa đất ở nước ta </a:t>
            </a:r>
            <a:r>
              <a:rPr lang="en-US" sz="2400" b="1" smtClean="0">
                <a:solidFill>
                  <a:srgbClr val="F11BAA"/>
                </a:solidFill>
                <a:latin typeface="Times New Roman" panose="02020603050405020304" pitchFamily="18" charset="0"/>
                <a:cs typeface="Times New Roman" panose="02020603050405020304" pitchFamily="18" charset="0"/>
              </a:rPr>
              <a:t>(30 phút)</a:t>
            </a:r>
            <a:endParaRPr lang="en-US" sz="2400" b="1">
              <a:solidFill>
                <a:srgbClr val="F11BAA"/>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6394" y="4953000"/>
            <a:ext cx="12003206" cy="1736382"/>
          </a:xfrm>
        </p:spPr>
        <p:txBody>
          <a:bodyPr>
            <a:noAutofit/>
          </a:bodyPr>
          <a:lstStyle/>
          <a:p>
            <a:pPr marL="0" indent="0" algn="ctr">
              <a:buNone/>
            </a:pPr>
            <a:r>
              <a:rPr lang="en-US" sz="2400" b="1" smtClean="0">
                <a:solidFill>
                  <a:srgbClr val="FF0000"/>
                </a:solidFill>
                <a:latin typeface="Times New Roman" panose="02020603050405020304" pitchFamily="18" charset="0"/>
                <a:cs typeface="Times New Roman" panose="02020603050405020304" pitchFamily="18" charset="0"/>
              </a:rPr>
              <a:t>THẢO LUẬN NHÓM 10 PHÚT</a:t>
            </a:r>
          </a:p>
          <a:p>
            <a:pPr marL="0" indent="0">
              <a:buNone/>
            </a:pPr>
            <a:r>
              <a:rPr lang="en-US" sz="2400" i="1" smtClean="0">
                <a:solidFill>
                  <a:srgbClr val="002060"/>
                </a:solidFill>
                <a:latin typeface="Times New Roman" panose="02020603050405020304" pitchFamily="18" charset="0"/>
                <a:cs typeface="Times New Roman" panose="02020603050405020304" pitchFamily="18" charset="0"/>
              </a:rPr>
              <a:t>Dựa vào các hình trên và thông tin trong bài, em hãy chứng minh tính cấp thiết của vấn đề chống thoái hóa đất ở nước ta.</a:t>
            </a:r>
            <a:endParaRPr lang="en-US" sz="2400" i="1">
              <a:solidFill>
                <a:srgbClr val="00206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2129" y="866775"/>
            <a:ext cx="3306072" cy="385816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8201" y="866775"/>
            <a:ext cx="3343799" cy="3858163"/>
          </a:xfrm>
          <a:prstGeom prst="rect">
            <a:avLst/>
          </a:prstGeom>
        </p:spPr>
      </p:pic>
      <p:sp>
        <p:nvSpPr>
          <p:cNvPr id="9" name="AutoShape 2" descr="NGUYÊN NHÂN KHIẾN CHO ĐẤT TRỒNG BỊ THOÁI HÓA VÀ BIỆN PHÁP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Đất bị thoái hóa: thực trạng, nguyên nhân và giải phá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936" y="866775"/>
            <a:ext cx="2943936" cy="347548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ác giải pháp cải thiện đất nông nghiệp bị bạc mà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63" y="866775"/>
            <a:ext cx="2517815" cy="34766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64945" y="4333997"/>
            <a:ext cx="2161465" cy="369332"/>
          </a:xfrm>
          <a:prstGeom prst="rect">
            <a:avLst/>
          </a:prstGeom>
          <a:solidFill>
            <a:srgbClr val="BCFCD4"/>
          </a:solidFill>
        </p:spPr>
        <p:txBody>
          <a:bodyPr wrap="square" rtlCol="0">
            <a:spAutoFit/>
          </a:bodyPr>
          <a:lstStyle/>
          <a:p>
            <a:pPr algn="ctr"/>
            <a:r>
              <a:rPr lang="en-US" smtClean="0">
                <a:latin typeface="Times New Roman" panose="02020603050405020304" pitchFamily="18" charset="0"/>
                <a:cs typeface="Times New Roman" panose="02020603050405020304" pitchFamily="18" charset="0"/>
              </a:rPr>
              <a:t>Đất bị thoái hóa</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487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0972800" cy="2039202"/>
          </a:xfrm>
        </p:spPr>
        <p:txBody>
          <a:bodyPr>
            <a:noAutofit/>
          </a:bodyPr>
          <a:lstStyle/>
          <a:p>
            <a:pPr algn="l"/>
            <a:r>
              <a:rPr lang="en-US" sz="2400" b="1" smtClean="0">
                <a:latin typeface="Times New Roman" panose="02020603050405020304" pitchFamily="18" charset="0"/>
                <a:cs typeface="Times New Roman" panose="02020603050405020304" pitchFamily="18" charset="0"/>
              </a:rPr>
              <a:t>1. Hướng dẫn thảo luận</a:t>
            </a:r>
            <a:r>
              <a:rPr lang="en-US" sz="2400" smtClean="0">
                <a:latin typeface="Times New Roman" panose="02020603050405020304" pitchFamily="18" charset="0"/>
                <a:cs typeface="Times New Roman" panose="02020603050405020304" pitchFamily="18" charset="0"/>
              </a:rPr>
              <a:t/>
            </a:r>
            <a:br>
              <a:rPr lang="en-US" sz="2400" smtClean="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 GV chia lớp thành 8 nhóm.</a:t>
            </a:r>
            <a:br>
              <a:rPr lang="en-US" sz="2400" smtClean="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 Mỗi nhóm có từ 4 đến 6 học sinh.</a:t>
            </a:r>
            <a:br>
              <a:rPr lang="en-US" sz="2400" smtClean="0">
                <a:latin typeface="Times New Roman" panose="02020603050405020304" pitchFamily="18" charset="0"/>
                <a:cs typeface="Times New Roman" panose="02020603050405020304" pitchFamily="18" charset="0"/>
              </a:rPr>
            </a:br>
            <a:r>
              <a:rPr lang="en-US" sz="2400" smtClean="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Nhóm 1,2,3,4 – Tìm hiểu </a:t>
            </a:r>
            <a:r>
              <a:rPr lang="en-US" sz="2400" smtClean="0">
                <a:solidFill>
                  <a:srgbClr val="FF0000"/>
                </a:solidFill>
                <a:latin typeface="Times New Roman" panose="02020603050405020304" pitchFamily="18" charset="0"/>
                <a:cs typeface="Times New Roman" panose="02020603050405020304" pitchFamily="18" charset="0"/>
              </a:rPr>
              <a:t>biểu hiện thoái hóa đất và nguyên nhân.</a:t>
            </a:r>
            <a:r>
              <a:rPr lang="en-US" sz="2400">
                <a:solidFill>
                  <a:srgbClr val="FF0000"/>
                </a:solidFill>
                <a:latin typeface="Times New Roman" panose="02020603050405020304" pitchFamily="18" charset="0"/>
                <a:cs typeface="Times New Roman" panose="02020603050405020304" pitchFamily="18" charset="0"/>
              </a:rPr>
              <a:t/>
            </a:r>
            <a:br>
              <a:rPr lang="en-US" sz="2400">
                <a:solidFill>
                  <a:srgbClr val="FF0000"/>
                </a:solidFill>
                <a:latin typeface="Times New Roman" panose="02020603050405020304" pitchFamily="18" charset="0"/>
                <a:cs typeface="Times New Roman" panose="02020603050405020304" pitchFamily="18" charset="0"/>
              </a:rPr>
            </a:br>
            <a:r>
              <a:rPr lang="en-US" sz="2400">
                <a:solidFill>
                  <a:srgbClr val="F11BAA"/>
                </a:solidFill>
                <a:latin typeface="Times New Roman" panose="02020603050405020304" pitchFamily="18" charset="0"/>
                <a:cs typeface="Times New Roman" panose="02020603050405020304" pitchFamily="18" charset="0"/>
              </a:rPr>
              <a:t>- Nhóm 5,6,7,8 - Tìm hiểu </a:t>
            </a:r>
            <a:r>
              <a:rPr lang="en-US" sz="2400" smtClean="0">
                <a:solidFill>
                  <a:srgbClr val="F11BAA"/>
                </a:solidFill>
                <a:latin typeface="Times New Roman" panose="02020603050405020304" pitchFamily="18" charset="0"/>
                <a:cs typeface="Times New Roman" panose="02020603050405020304" pitchFamily="18" charset="0"/>
              </a:rPr>
              <a:t>hậu quả và biện pháp chống thoái hóa đất.</a:t>
            </a:r>
            <a:endParaRPr lang="en-US" sz="2400">
              <a:solidFill>
                <a:srgbClr val="F11BAA"/>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44690" y="2048301"/>
            <a:ext cx="10972800" cy="533400"/>
          </a:xfrm>
        </p:spPr>
        <p:txBody>
          <a:bodyPr>
            <a:normAutofit/>
          </a:bodyPr>
          <a:lstStyle/>
          <a:p>
            <a:pPr marL="0" indent="0">
              <a:buNone/>
            </a:pPr>
            <a:r>
              <a:rPr lang="en-US" sz="2400" b="1" smtClean="0">
                <a:latin typeface="Times New Roman" panose="02020603050405020304" pitchFamily="18" charset="0"/>
                <a:cs typeface="Times New Roman" panose="02020603050405020304" pitchFamily="18" charset="0"/>
              </a:rPr>
              <a:t>2. Phiếu học tập</a:t>
            </a:r>
            <a:endParaRPr lang="en-US" sz="2400" b="1">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514600"/>
            <a:ext cx="8449854" cy="4267200"/>
          </a:xfrm>
          <a:prstGeom prst="rect">
            <a:avLst/>
          </a:prstGeom>
        </p:spPr>
      </p:pic>
    </p:spTree>
    <p:extLst>
      <p:ext uri="{BB962C8B-B14F-4D97-AF65-F5344CB8AC3E}">
        <p14:creationId xmlns:p14="http://schemas.microsoft.com/office/powerpoint/2010/main" val="2483014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8"/>
            <a:ext cx="10972800" cy="408298"/>
          </a:xfrm>
        </p:spPr>
        <p:txBody>
          <a:bodyPr>
            <a:normAutofit fontScale="90000"/>
          </a:bodyPr>
          <a:lstStyle/>
          <a:p>
            <a:r>
              <a:rPr lang="en-US" sz="3200" smtClean="0">
                <a:solidFill>
                  <a:srgbClr val="C00000"/>
                </a:solidFill>
                <a:latin typeface="Times New Roman" panose="02020603050405020304" pitchFamily="18" charset="0"/>
                <a:cs typeface="Times New Roman" panose="02020603050405020304" pitchFamily="18" charset="0"/>
              </a:rPr>
              <a:t>BÁO CÁO</a:t>
            </a:r>
            <a:endParaRPr lang="en-US" sz="320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12192000" cy="5567695"/>
          </a:xfrm>
          <a:prstGeom prst="rect">
            <a:avLst/>
          </a:prstGeom>
        </p:spPr>
      </p:pic>
      <p:sp>
        <p:nvSpPr>
          <p:cNvPr id="5" name="Rectangle 4"/>
          <p:cNvSpPr/>
          <p:nvPr/>
        </p:nvSpPr>
        <p:spPr>
          <a:xfrm>
            <a:off x="1295400" y="533400"/>
            <a:ext cx="9296400" cy="461665"/>
          </a:xfrm>
          <a:prstGeom prst="rect">
            <a:avLst/>
          </a:prstGeom>
        </p:spPr>
        <p:txBody>
          <a:bodyPr wrap="square">
            <a:spAutoFit/>
          </a:bodyPr>
          <a:lstStyle/>
          <a:p>
            <a:r>
              <a:rPr lang="en-US" sz="2400">
                <a:solidFill>
                  <a:srgbClr val="FF0000"/>
                </a:solidFill>
                <a:latin typeface="Times New Roman" panose="02020603050405020304" pitchFamily="18" charset="0"/>
                <a:cs typeface="Times New Roman" panose="02020603050405020304" pitchFamily="18" charset="0"/>
              </a:rPr>
              <a:t>- Nhóm 1,2,3,4 – Tìm hiểu biểu hiện thoái hóa đất và nguyên </a:t>
            </a:r>
            <a:r>
              <a:rPr lang="en-US" sz="2400">
                <a:solidFill>
                  <a:srgbClr val="FF0000"/>
                </a:solidFill>
                <a:latin typeface="Times New Roman" panose="02020603050405020304" pitchFamily="18" charset="0"/>
                <a:cs typeface="Times New Roman" panose="02020603050405020304" pitchFamily="18" charset="0"/>
              </a:rPr>
              <a:t>nhân</a:t>
            </a:r>
            <a:r>
              <a:rPr lang="en-US" sz="2400" smtClean="0">
                <a:solidFill>
                  <a:srgbClr val="FF0000"/>
                </a:solidFill>
                <a:latin typeface="Times New Roman" panose="02020603050405020304" pitchFamily="18" charset="0"/>
                <a:cs typeface="Times New Roman" panose="02020603050405020304" pitchFamily="18" charset="0"/>
              </a:rPr>
              <a:t>.</a:t>
            </a:r>
            <a:endParaRPr lang="en-US"/>
          </a:p>
        </p:txBody>
      </p:sp>
      <p:sp>
        <p:nvSpPr>
          <p:cNvPr id="6" name="Rectangle 5"/>
          <p:cNvSpPr/>
          <p:nvPr/>
        </p:nvSpPr>
        <p:spPr>
          <a:xfrm>
            <a:off x="3457432" y="1669753"/>
            <a:ext cx="5486401" cy="1224951"/>
          </a:xfrm>
          <a:prstGeom prst="rect">
            <a:avLst/>
          </a:prstGeom>
          <a:solidFill>
            <a:srgbClr val="FFFF00"/>
          </a:solidFill>
        </p:spPr>
        <p:txBody>
          <a:bodyPr wrap="square">
            <a:spAutoFit/>
          </a:bodyPr>
          <a:lstStyle/>
          <a:p>
            <a:pPr algn="just">
              <a:lnSpc>
                <a:spcPct val="115000"/>
              </a:lnSpc>
              <a:spcBef>
                <a:spcPts val="600"/>
              </a:spcBef>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Đất bị rửa trôi, xói mòn chiếm diện tích lớn ở các vùng đồi núi.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9220200" y="2808744"/>
            <a:ext cx="2070479" cy="2677656"/>
          </a:xfrm>
          <a:prstGeom prst="rect">
            <a:avLst/>
          </a:prstGeom>
          <a:solidFill>
            <a:srgbClr val="99FF66"/>
          </a:solidFill>
        </p:spPr>
        <p:txBody>
          <a:bodyPr wrap="square">
            <a:spAutoFit/>
          </a:bodyPr>
          <a:lstStyle/>
          <a:p>
            <a:pPr algn="just">
              <a:spcBef>
                <a:spcPts val="600"/>
              </a:spcBef>
              <a:spcAft>
                <a:spcPts val="0"/>
              </a:spcAft>
            </a:pPr>
            <a:r>
              <a:rPr lang="en-US" sz="2800">
                <a:latin typeface="Times New Roman" panose="02020603050405020304" pitchFamily="18" charset="0"/>
                <a:ea typeface="Times New Roman" panose="02020603050405020304" pitchFamily="18" charset="0"/>
              </a:rPr>
              <a:t>- Đất canh tác, nhất là đất trồng trọt bị suy giảm độ phì, bạc màu.</a:t>
            </a:r>
            <a:endParaRPr lang="en-US" sz="2800">
              <a:effectLst/>
            </a:endParaRPr>
          </a:p>
        </p:txBody>
      </p:sp>
      <p:sp>
        <p:nvSpPr>
          <p:cNvPr id="8" name="Rectangle 7"/>
          <p:cNvSpPr/>
          <p:nvPr/>
        </p:nvSpPr>
        <p:spPr>
          <a:xfrm>
            <a:off x="3463688" y="5525124"/>
            <a:ext cx="5527912" cy="954107"/>
          </a:xfrm>
          <a:prstGeom prst="rect">
            <a:avLst/>
          </a:prstGeom>
          <a:solidFill>
            <a:srgbClr val="FFCCFF"/>
          </a:solidFill>
        </p:spPr>
        <p:txBody>
          <a:bodyPr wrap="square">
            <a:spAutoFit/>
          </a:bodyPr>
          <a:lstStyle/>
          <a:p>
            <a:r>
              <a:rPr lang="en-US" sz="2800">
                <a:latin typeface="Times New Roman" panose="02020603050405020304" pitchFamily="18" charset="0"/>
                <a:ea typeface="Times New Roman" panose="02020603050405020304" pitchFamily="18" charset="0"/>
              </a:rPr>
              <a:t>- Nguy cơ đất bị hoang mạc hoá xảy ra ở một số nơi khô hạn; mặn hoá.</a:t>
            </a:r>
            <a:endParaRPr lang="en-US" sz="2800"/>
          </a:p>
        </p:txBody>
      </p:sp>
      <p:sp>
        <p:nvSpPr>
          <p:cNvPr id="9" name="TextBox 8"/>
          <p:cNvSpPr txBox="1"/>
          <p:nvPr/>
        </p:nvSpPr>
        <p:spPr>
          <a:xfrm>
            <a:off x="609600" y="2327970"/>
            <a:ext cx="2786987" cy="3539430"/>
          </a:xfrm>
          <a:prstGeom prst="rect">
            <a:avLst/>
          </a:prstGeom>
          <a:solidFill>
            <a:srgbClr val="00FF00"/>
          </a:solidFill>
        </p:spPr>
        <p:txBody>
          <a:bodyPr wrap="square" rtlCol="0">
            <a:spAutoFit/>
          </a:bodyPr>
          <a:lstStyle/>
          <a:p>
            <a:r>
              <a:rPr lang="en-US" sz="3200" smtClean="0">
                <a:latin typeface="Times New Roman" panose="02020603050405020304" pitchFamily="18" charset="0"/>
                <a:cs typeface="Times New Roman" panose="02020603050405020304" pitchFamily="18" charset="0"/>
              </a:rPr>
              <a:t>Nguyên nhân: </a:t>
            </a:r>
          </a:p>
          <a:p>
            <a:pPr marL="342900" indent="-342900">
              <a:buAutoNum type="arabicPeriod"/>
            </a:pPr>
            <a:r>
              <a:rPr lang="en-US" sz="3200" smtClean="0">
                <a:latin typeface="Times New Roman" panose="02020603050405020304" pitchFamily="18" charset="0"/>
                <a:cs typeface="Times New Roman" panose="02020603050405020304" pitchFamily="18" charset="0"/>
              </a:rPr>
              <a:t>Do phá rừng.</a:t>
            </a:r>
          </a:p>
          <a:p>
            <a:pPr marL="342900" indent="-342900">
              <a:buAutoNum type="arabicPeriod"/>
            </a:pPr>
            <a:r>
              <a:rPr lang="en-US" sz="3200" smtClean="0">
                <a:latin typeface="Times New Roman" panose="02020603050405020304" pitchFamily="18" charset="0"/>
                <a:cs typeface="Times New Roman" panose="02020603050405020304" pitchFamily="18" charset="0"/>
              </a:rPr>
              <a:t>Do khai thác quá mức, bị ô nhiễm.</a:t>
            </a:r>
          </a:p>
          <a:p>
            <a:pPr marL="342900" indent="-342900">
              <a:buAutoNum type="arabicPeriod"/>
            </a:pPr>
            <a:r>
              <a:rPr lang="en-US" sz="3200" smtClean="0">
                <a:latin typeface="Times New Roman" panose="02020603050405020304" pitchFamily="18" charset="0"/>
                <a:cs typeface="Times New Roman" panose="02020603050405020304" pitchFamily="18" charset="0"/>
              </a:rPr>
              <a:t>Do nước biển xâm nhập</a:t>
            </a:r>
            <a:endParaRPr lang="en-US" sz="3200">
              <a:latin typeface="Times New Roman" panose="02020603050405020304" pitchFamily="18" charset="0"/>
              <a:cs typeface="Times New Roman" panose="02020603050405020304" pitchFamily="18" charset="0"/>
            </a:endParaRPr>
          </a:p>
        </p:txBody>
      </p:sp>
      <p:sp>
        <p:nvSpPr>
          <p:cNvPr id="10" name="Rectangle 9"/>
          <p:cNvSpPr/>
          <p:nvPr/>
        </p:nvSpPr>
        <p:spPr>
          <a:xfrm>
            <a:off x="3415921" y="2924306"/>
            <a:ext cx="5532462" cy="2553007"/>
          </a:xfrm>
          <a:prstGeom prst="rect">
            <a:avLst/>
          </a:prstGeom>
          <a:solidFill>
            <a:schemeClr val="tx2">
              <a:lumMod val="20000"/>
              <a:lumOff val="80000"/>
            </a:schemeClr>
          </a:solidFill>
        </p:spPr>
        <p:txBody>
          <a:bodyPr wrap="square">
            <a:spAutoFit/>
          </a:bodyPr>
          <a:lstStyle/>
          <a:p>
            <a:pPr lvl="0" algn="just">
              <a:lnSpc>
                <a:spcPct val="115000"/>
              </a:lnSpc>
              <a:spcBef>
                <a:spcPts val="600"/>
              </a:spcBef>
            </a:pPr>
            <a:r>
              <a:rPr lang="nl-NL"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Thực trạng: </a:t>
            </a:r>
            <a:endParaRPr lang="en-US">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15000"/>
              </a:lnSpc>
              <a:spcBef>
                <a:spcPts val="600"/>
              </a:spcBef>
            </a:pPr>
            <a:r>
              <a:rPr lang="nl-NL">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Đất bị rửa trôi, xói mòn chiếm diện tích lớn ở các vùng đồi núi.</a:t>
            </a:r>
            <a:endParaRPr lang="en-US">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15000"/>
              </a:lnSpc>
              <a:spcBef>
                <a:spcPts val="600"/>
              </a:spcBef>
            </a:pPr>
            <a:r>
              <a:rPr lang="nl-NL">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Đất canh tác, nhất là đất trồng trọt bị suy giảm độ phì, bạc màu.</a:t>
            </a:r>
            <a:endParaRPr lang="en-US">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15000"/>
              </a:lnSpc>
              <a:spcBef>
                <a:spcPts val="600"/>
              </a:spcBef>
            </a:pPr>
            <a:r>
              <a:rPr lang="nl-NL">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Nguy cơ đất bị hoang mạc hoá xảy ra ở một số nơi khô hạn; mặn hoá.</a:t>
            </a:r>
            <a:endParaRPr lang="en-US">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976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8"/>
            <a:ext cx="10972800" cy="408298"/>
          </a:xfrm>
        </p:spPr>
        <p:txBody>
          <a:bodyPr>
            <a:normAutofit fontScale="90000"/>
          </a:bodyPr>
          <a:lstStyle/>
          <a:p>
            <a:r>
              <a:rPr lang="en-US" sz="3200" smtClean="0">
                <a:solidFill>
                  <a:srgbClr val="C00000"/>
                </a:solidFill>
                <a:latin typeface="Times New Roman" panose="02020603050405020304" pitchFamily="18" charset="0"/>
                <a:cs typeface="Times New Roman" panose="02020603050405020304" pitchFamily="18" charset="0"/>
              </a:rPr>
              <a:t>BÁO CÁO</a:t>
            </a:r>
            <a:endParaRPr lang="en-US" sz="320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12192000" cy="5567695"/>
          </a:xfrm>
          <a:prstGeom prst="rect">
            <a:avLst/>
          </a:prstGeom>
        </p:spPr>
      </p:pic>
      <p:sp>
        <p:nvSpPr>
          <p:cNvPr id="5" name="Rectangle 4"/>
          <p:cNvSpPr/>
          <p:nvPr/>
        </p:nvSpPr>
        <p:spPr>
          <a:xfrm>
            <a:off x="1295400" y="533400"/>
            <a:ext cx="9296400" cy="461665"/>
          </a:xfrm>
          <a:prstGeom prst="rect">
            <a:avLst/>
          </a:prstGeom>
        </p:spPr>
        <p:txBody>
          <a:bodyPr wrap="square">
            <a:spAutoFit/>
          </a:bodyPr>
          <a:lstStyle/>
          <a:p>
            <a:r>
              <a:rPr lang="en-US" sz="2400">
                <a:solidFill>
                  <a:srgbClr val="F11BAA"/>
                </a:solidFill>
                <a:latin typeface="Times New Roman" panose="02020603050405020304" pitchFamily="18" charset="0"/>
                <a:cs typeface="Times New Roman" panose="02020603050405020304" pitchFamily="18" charset="0"/>
              </a:rPr>
              <a:t>- Nhóm 5,6,7,8 - Tìm hiểu hậu quả và biện pháp chống thoái hóa đất.</a:t>
            </a:r>
            <a:endParaRPr lang="en-US">
              <a:solidFill>
                <a:prstClr val="black"/>
              </a:solidFill>
            </a:endParaRPr>
          </a:p>
        </p:txBody>
      </p:sp>
      <p:sp>
        <p:nvSpPr>
          <p:cNvPr id="6" name="Rectangle 5"/>
          <p:cNvSpPr/>
          <p:nvPr/>
        </p:nvSpPr>
        <p:spPr>
          <a:xfrm>
            <a:off x="3457432" y="1447800"/>
            <a:ext cx="5486401" cy="1366528"/>
          </a:xfrm>
          <a:prstGeom prst="rect">
            <a:avLst/>
          </a:prstGeom>
          <a:solidFill>
            <a:srgbClr val="FFFF00"/>
          </a:solidFill>
        </p:spPr>
        <p:txBody>
          <a:bodyPr wrap="square">
            <a:spAutoFit/>
          </a:bodyPr>
          <a:lstStyle/>
          <a:p>
            <a:pPr algn="just">
              <a:lnSpc>
                <a:spcPct val="115000"/>
              </a:lnSpc>
              <a:spcBef>
                <a:spcPts val="600"/>
              </a:spcBef>
            </a:pPr>
            <a:r>
              <a:rPr lang="en-US">
                <a:latin typeface="Times New Roman" panose="02020603050405020304" pitchFamily="18" charset="0"/>
                <a:cs typeface="Times New Roman" panose="02020603050405020304" pitchFamily="18" charset="0"/>
              </a:rPr>
              <a:t>Thoái hóa đất dẫn đến độ phì của đất giảm, mất chất dinh dưỡng, khiến năng suất cây trồng bị ảnh hưởng, thậm chí nhiều nơi đất bị thoái hóa nặng không thể sử dụng cho trồng trọt.</a:t>
            </a:r>
            <a:endParaRPr lang="en-US">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9144000" y="3123265"/>
            <a:ext cx="2209800" cy="2246769"/>
          </a:xfrm>
          <a:prstGeom prst="rect">
            <a:avLst/>
          </a:prstGeom>
          <a:solidFill>
            <a:srgbClr val="99FF66"/>
          </a:solidFill>
        </p:spPr>
        <p:txBody>
          <a:bodyPr wrap="square">
            <a:spAutoFit/>
          </a:bodyPr>
          <a:lstStyle/>
          <a:p>
            <a:r>
              <a:rPr lang="en-US" sz="2800" smtClean="0">
                <a:latin typeface="Times New Roman" panose="02020603050405020304" pitchFamily="18" charset="0"/>
                <a:cs typeface="Times New Roman" panose="02020603050405020304" pitchFamily="18" charset="0"/>
              </a:rPr>
              <a:t>- Thực </a:t>
            </a:r>
            <a:r>
              <a:rPr lang="en-US" sz="2800">
                <a:latin typeface="Times New Roman" panose="02020603050405020304" pitchFamily="18" charset="0"/>
                <a:cs typeface="Times New Roman" panose="02020603050405020304" pitchFamily="18" charset="0"/>
              </a:rPr>
              <a:t>hiện nghiêm luật đất </a:t>
            </a:r>
            <a:r>
              <a:rPr lang="en-US" sz="2800">
                <a:latin typeface="Times New Roman" panose="02020603050405020304" pitchFamily="18" charset="0"/>
                <a:cs typeface="Times New Roman" panose="02020603050405020304" pitchFamily="18" charset="0"/>
              </a:rPr>
              <a:t>đai</a:t>
            </a:r>
            <a:r>
              <a:rPr lang="en-US" sz="2800" smtClean="0">
                <a:latin typeface="Times New Roman" panose="02020603050405020304" pitchFamily="18" charset="0"/>
                <a:cs typeface="Times New Roman" panose="02020603050405020304" pitchFamily="18" charset="0"/>
              </a:rPr>
              <a:t>.</a:t>
            </a:r>
          </a:p>
          <a:p>
            <a:r>
              <a:rPr lang="en-US" sz="2800">
                <a:latin typeface="Times New Roman" panose="02020603050405020304" pitchFamily="18" charset="0"/>
                <a:cs typeface="Times New Roman" panose="02020603050405020304" pitchFamily="18" charset="0"/>
              </a:rPr>
              <a:t>- Trồng rừng.</a:t>
            </a:r>
          </a:p>
          <a:p>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386351" y="5638800"/>
            <a:ext cx="5985112" cy="830997"/>
          </a:xfrm>
          <a:prstGeom prst="rect">
            <a:avLst/>
          </a:prstGeom>
          <a:solidFill>
            <a:srgbClr val="FFCCFF"/>
          </a:solidFill>
        </p:spPr>
        <p:txBody>
          <a:bodyPr wrap="square">
            <a:spAutoFit/>
          </a:bodyPr>
          <a:lstStyle/>
          <a:p>
            <a:r>
              <a:rPr lang="en-US" sz="2400">
                <a:latin typeface="Times New Roman" panose="02020603050405020304" pitchFamily="18" charset="0"/>
                <a:cs typeface="Times New Roman" panose="02020603050405020304" pitchFamily="18" charset="0"/>
              </a:rPr>
              <a:t>- Canh tác hợp lí, mô hình nông lâm kết hợp.</a:t>
            </a:r>
          </a:p>
          <a:p>
            <a:r>
              <a:rPr lang="en-US" sz="2400">
                <a:latin typeface="Times New Roman" panose="02020603050405020304" pitchFamily="18" charset="0"/>
                <a:cs typeface="Times New Roman" panose="02020603050405020304" pitchFamily="18" charset="0"/>
              </a:rPr>
              <a:t>- Xây dựng công trình thủy lợi.</a:t>
            </a:r>
          </a:p>
        </p:txBody>
      </p:sp>
      <p:sp>
        <p:nvSpPr>
          <p:cNvPr id="9" name="TextBox 8"/>
          <p:cNvSpPr txBox="1"/>
          <p:nvPr/>
        </p:nvSpPr>
        <p:spPr>
          <a:xfrm>
            <a:off x="565814" y="2931855"/>
            <a:ext cx="2755710" cy="2554545"/>
          </a:xfrm>
          <a:prstGeom prst="rect">
            <a:avLst/>
          </a:prstGeom>
          <a:solidFill>
            <a:srgbClr val="00FF00"/>
          </a:solidFill>
        </p:spPr>
        <p:txBody>
          <a:bodyPr wrap="square" rtlCol="0">
            <a:spAutoFit/>
          </a:bodyPr>
          <a:lstStyle/>
          <a:p>
            <a:r>
              <a:rPr lang="en-US" sz="3200">
                <a:latin typeface="Times New Roman" panose="02020603050405020304" pitchFamily="18" charset="0"/>
                <a:cs typeface="Times New Roman" panose="02020603050405020304" pitchFamily="18" charset="0"/>
              </a:rPr>
              <a:t>- Sử dụng phân bón và thuốc trừ sâu vi sinh.</a:t>
            </a:r>
          </a:p>
          <a:p>
            <a:r>
              <a:rPr lang="en-US" sz="3200">
                <a:latin typeface="Times New Roman" panose="02020603050405020304" pitchFamily="18" charset="0"/>
                <a:cs typeface="Times New Roman" panose="02020603050405020304" pitchFamily="18" charset="0"/>
              </a:rPr>
              <a:t>- Kiểm soát và xử lí nước thải.</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415921" y="2924306"/>
            <a:ext cx="5532462" cy="2665345"/>
          </a:xfrm>
          <a:prstGeom prst="rect">
            <a:avLst/>
          </a:prstGeom>
          <a:solidFill>
            <a:schemeClr val="tx2">
              <a:lumMod val="20000"/>
              <a:lumOff val="80000"/>
            </a:schemeClr>
          </a:solidFill>
        </p:spPr>
        <p:txBody>
          <a:bodyPr wrap="square">
            <a:spAutoFit/>
          </a:bodyPr>
          <a:lstStyle/>
          <a:p>
            <a:pPr algn="just">
              <a:lnSpc>
                <a:spcPct val="115000"/>
              </a:lnSpc>
              <a:spcBef>
                <a:spcPts val="600"/>
              </a:spcBef>
            </a:pPr>
            <a:r>
              <a:rPr lang="nl-NL">
                <a:latin typeface="Times New Roman" panose="02020603050405020304" pitchFamily="18" charset="0"/>
                <a:ea typeface="Times New Roman" panose="02020603050405020304" pitchFamily="18" charset="0"/>
                <a:cs typeface="Times New Roman" panose="02020603050405020304" pitchFamily="18" charset="0"/>
              </a:rPr>
              <a:t>- Biện pháp: </a:t>
            </a:r>
            <a:endParaRPr lang="en-US">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pPr>
            <a:r>
              <a:rPr lang="nl-NL">
                <a:latin typeface="Times New Roman" panose="02020603050405020304" pitchFamily="18" charset="0"/>
                <a:ea typeface="Times New Roman" panose="02020603050405020304" pitchFamily="18" charset="0"/>
                <a:cs typeface="Times New Roman" panose="02020603050405020304" pitchFamily="18" charset="0"/>
              </a:rPr>
              <a:t>+ Thực hiện nghiêm luật đất đai.</a:t>
            </a:r>
            <a:endParaRPr lang="en-US">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pPr>
            <a:r>
              <a:rPr lang="nl-NL">
                <a:latin typeface="Times New Roman" panose="02020603050405020304" pitchFamily="18" charset="0"/>
                <a:ea typeface="Times New Roman" panose="02020603050405020304" pitchFamily="18" charset="0"/>
                <a:cs typeface="Times New Roman" panose="02020603050405020304" pitchFamily="18" charset="0"/>
              </a:rPr>
              <a:t>+ Trồng rừng.</a:t>
            </a:r>
            <a:endParaRPr lang="en-US">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pPr>
            <a:r>
              <a:rPr lang="nl-NL">
                <a:latin typeface="Times New Roman" panose="02020603050405020304" pitchFamily="18" charset="0"/>
                <a:ea typeface="Times New Roman" panose="02020603050405020304" pitchFamily="18" charset="0"/>
                <a:cs typeface="Times New Roman" panose="02020603050405020304" pitchFamily="18" charset="0"/>
              </a:rPr>
              <a:t>+ Canh tác hợp lí, mô hình nông lâm kết hợp.</a:t>
            </a:r>
            <a:endParaRPr lang="en-US">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pPr>
            <a:r>
              <a:rPr lang="nl-NL">
                <a:latin typeface="Times New Roman" panose="02020603050405020304" pitchFamily="18" charset="0"/>
                <a:ea typeface="Times New Roman" panose="02020603050405020304" pitchFamily="18" charset="0"/>
                <a:cs typeface="Times New Roman" panose="02020603050405020304" pitchFamily="18" charset="0"/>
              </a:rPr>
              <a:t>+ Xây dựng công trình thủy lợi.</a:t>
            </a:r>
            <a:endParaRPr lang="en-US">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pPr>
            <a:r>
              <a:rPr lang="nl-NL">
                <a:latin typeface="Times New Roman" panose="02020603050405020304" pitchFamily="18" charset="0"/>
                <a:ea typeface="Times New Roman" panose="02020603050405020304" pitchFamily="18" charset="0"/>
                <a:cs typeface="Times New Roman" panose="02020603050405020304" pitchFamily="18" charset="0"/>
              </a:rPr>
              <a:t>+ Sử dụng phân bón và thuốc trừ sâu vi sinh.</a:t>
            </a:r>
            <a:endParaRPr lang="en-US">
              <a:latin typeface="Calibri" panose="020F0502020204030204" pitchFamily="34" charset="0"/>
              <a:ea typeface="Calibri" panose="020F0502020204030204" pitchFamily="34" charset="0"/>
              <a:cs typeface="Times New Roman" panose="02020603050405020304" pitchFamily="18" charset="0"/>
            </a:endParaRPr>
          </a:p>
          <a:p>
            <a:r>
              <a:rPr lang="nl-NL">
                <a:latin typeface="Times New Roman" panose="02020603050405020304" pitchFamily="18" charset="0"/>
                <a:ea typeface="Times New Roman" panose="02020603050405020304" pitchFamily="18" charset="0"/>
              </a:rPr>
              <a:t>+ Kiểm soát và xử lí nước thải.</a:t>
            </a:r>
            <a:endParaRPr lang="en-US"/>
          </a:p>
        </p:txBody>
      </p:sp>
    </p:spTree>
    <p:extLst>
      <p:ext uri="{BB962C8B-B14F-4D97-AF65-F5344CB8AC3E}">
        <p14:creationId xmlns:p14="http://schemas.microsoft.com/office/powerpoint/2010/main" val="93021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75" y="636903"/>
            <a:ext cx="9064625" cy="5382897"/>
          </a:xfrm>
        </p:spPr>
        <p:txBody>
          <a:bodyPr>
            <a:noAutofit/>
          </a:bodyPr>
          <a:lstStyle/>
          <a:p>
            <a:pPr marL="0" indent="0" algn="just">
              <a:lnSpc>
                <a:spcPct val="115000"/>
              </a:lnSpc>
              <a:spcBef>
                <a:spcPts val="600"/>
              </a:spcBef>
              <a:spcAft>
                <a:spcPts val="0"/>
              </a:spcAft>
              <a:buNone/>
            </a:pPr>
            <a:r>
              <a:rPr lang="nl-NL" sz="2400" b="1" i="1">
                <a:solidFill>
                  <a:srgbClr val="2D07B9"/>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a:solidFill>
                  <a:srgbClr val="2D07B9"/>
                </a:solidFill>
                <a:latin typeface="Times New Roman" panose="02020603050405020304" pitchFamily="18" charset="0"/>
                <a:ea typeface="Times New Roman" panose="02020603050405020304" pitchFamily="18" charset="0"/>
                <a:cs typeface="Times New Roman" panose="02020603050405020304" pitchFamily="18" charset="0"/>
              </a:rPr>
              <a:t>Thực trạng: </a:t>
            </a:r>
            <a:endParaRPr lang="en-US" sz="2400">
              <a:solidFill>
                <a:srgbClr val="2D07B9"/>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0"/>
              </a:spcAft>
              <a:buNone/>
            </a:pPr>
            <a:r>
              <a:rPr lang="nl-NL" sz="2400">
                <a:solidFill>
                  <a:srgbClr val="2D07B9"/>
                </a:solidFill>
                <a:latin typeface="Times New Roman" panose="02020603050405020304" pitchFamily="18" charset="0"/>
                <a:ea typeface="Times New Roman" panose="02020603050405020304" pitchFamily="18" charset="0"/>
                <a:cs typeface="Times New Roman" panose="02020603050405020304" pitchFamily="18" charset="0"/>
              </a:rPr>
              <a:t>+ Đất bị rửa trôi, xói mòn chiếm diện tích lớn ở các vùng đồi núi.</a:t>
            </a:r>
            <a:endParaRPr lang="en-US" sz="2400">
              <a:solidFill>
                <a:srgbClr val="2D07B9"/>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0"/>
              </a:spcAft>
              <a:buNone/>
            </a:pPr>
            <a:r>
              <a:rPr lang="nl-NL" sz="2400" smtClean="0">
                <a:solidFill>
                  <a:srgbClr val="2D07B9"/>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a:solidFill>
                  <a:srgbClr val="2D07B9"/>
                </a:solidFill>
                <a:latin typeface="Times New Roman" panose="02020603050405020304" pitchFamily="18" charset="0"/>
                <a:ea typeface="Times New Roman" panose="02020603050405020304" pitchFamily="18" charset="0"/>
                <a:cs typeface="Times New Roman" panose="02020603050405020304" pitchFamily="18" charset="0"/>
              </a:rPr>
              <a:t>Đất canh tác, nhất là đất trồng trọt bị suy giảm độ phì, bạc màu.</a:t>
            </a:r>
            <a:endParaRPr lang="en-US" sz="2400">
              <a:solidFill>
                <a:srgbClr val="2D07B9"/>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0"/>
              </a:spcAft>
              <a:buNone/>
            </a:pPr>
            <a:r>
              <a:rPr lang="nl-NL" sz="2400">
                <a:solidFill>
                  <a:srgbClr val="2D07B9"/>
                </a:solidFill>
                <a:latin typeface="Times New Roman" panose="02020603050405020304" pitchFamily="18" charset="0"/>
                <a:ea typeface="Times New Roman" panose="02020603050405020304" pitchFamily="18" charset="0"/>
                <a:cs typeface="Times New Roman" panose="02020603050405020304" pitchFamily="18" charset="0"/>
              </a:rPr>
              <a:t>+ Nguy cơ đất bị hoang mạc hoá xảy ra ở một số nơi khô hạn; mặn hoá.</a:t>
            </a:r>
            <a:endParaRPr lang="en-US" sz="2400">
              <a:solidFill>
                <a:srgbClr val="2D07B9"/>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0"/>
              </a:spcAft>
              <a:buNone/>
            </a:pPr>
            <a:r>
              <a:rPr lang="nl-NL" sz="2400">
                <a:solidFill>
                  <a:srgbClr val="2D07B9"/>
                </a:solidFill>
                <a:latin typeface="Times New Roman" panose="02020603050405020304" pitchFamily="18" charset="0"/>
                <a:ea typeface="Times New Roman" panose="02020603050405020304" pitchFamily="18" charset="0"/>
                <a:cs typeface="Times New Roman" panose="02020603050405020304" pitchFamily="18" charset="0"/>
              </a:rPr>
              <a:t>- Biện pháp: </a:t>
            </a:r>
            <a:endParaRPr lang="en-US" sz="2400">
              <a:solidFill>
                <a:srgbClr val="2D07B9"/>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0"/>
              </a:spcAft>
              <a:buNone/>
            </a:pPr>
            <a:r>
              <a:rPr lang="nl-NL" sz="2400">
                <a:solidFill>
                  <a:srgbClr val="2D07B9"/>
                </a:solidFill>
                <a:latin typeface="Times New Roman" panose="02020603050405020304" pitchFamily="18" charset="0"/>
                <a:ea typeface="Times New Roman" panose="02020603050405020304" pitchFamily="18" charset="0"/>
                <a:cs typeface="Times New Roman" panose="02020603050405020304" pitchFamily="18" charset="0"/>
              </a:rPr>
              <a:t>+ Thực hiện nghiêm luật đất đai.</a:t>
            </a:r>
            <a:endParaRPr lang="en-US" sz="2400">
              <a:solidFill>
                <a:srgbClr val="2D07B9"/>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0"/>
              </a:spcAft>
              <a:buNone/>
            </a:pPr>
            <a:r>
              <a:rPr lang="nl-NL" sz="2400">
                <a:solidFill>
                  <a:srgbClr val="2D07B9"/>
                </a:solidFill>
                <a:latin typeface="Times New Roman" panose="02020603050405020304" pitchFamily="18" charset="0"/>
                <a:ea typeface="Times New Roman" panose="02020603050405020304" pitchFamily="18" charset="0"/>
                <a:cs typeface="Times New Roman" panose="02020603050405020304" pitchFamily="18" charset="0"/>
              </a:rPr>
              <a:t>+ Trồng rừng.</a:t>
            </a:r>
            <a:endParaRPr lang="en-US" sz="2400">
              <a:solidFill>
                <a:srgbClr val="2D07B9"/>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0"/>
              </a:spcAft>
              <a:buNone/>
            </a:pPr>
            <a:r>
              <a:rPr lang="nl-NL" sz="2400">
                <a:solidFill>
                  <a:srgbClr val="2D07B9"/>
                </a:solidFill>
                <a:latin typeface="Times New Roman" panose="02020603050405020304" pitchFamily="18" charset="0"/>
                <a:ea typeface="Times New Roman" panose="02020603050405020304" pitchFamily="18" charset="0"/>
                <a:cs typeface="Times New Roman" panose="02020603050405020304" pitchFamily="18" charset="0"/>
              </a:rPr>
              <a:t>+ Canh tác hợp lí, mô hình nông lâm kết hợp.</a:t>
            </a:r>
            <a:endParaRPr lang="en-US" sz="2400">
              <a:solidFill>
                <a:srgbClr val="2D07B9"/>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0"/>
              </a:spcAft>
              <a:buNone/>
            </a:pPr>
            <a:r>
              <a:rPr lang="nl-NL" sz="2400">
                <a:solidFill>
                  <a:srgbClr val="2D07B9"/>
                </a:solidFill>
                <a:latin typeface="Times New Roman" panose="02020603050405020304" pitchFamily="18" charset="0"/>
                <a:ea typeface="Times New Roman" panose="02020603050405020304" pitchFamily="18" charset="0"/>
                <a:cs typeface="Times New Roman" panose="02020603050405020304" pitchFamily="18" charset="0"/>
              </a:rPr>
              <a:t>+ Xây dựng công trình thủy lợi.</a:t>
            </a:r>
            <a:endParaRPr lang="en-US" sz="2400">
              <a:solidFill>
                <a:srgbClr val="2D07B9"/>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0"/>
              </a:spcAft>
              <a:buNone/>
            </a:pPr>
            <a:r>
              <a:rPr lang="nl-NL" sz="2400">
                <a:solidFill>
                  <a:srgbClr val="2D07B9"/>
                </a:solidFill>
                <a:latin typeface="Times New Roman" panose="02020603050405020304" pitchFamily="18" charset="0"/>
                <a:ea typeface="Times New Roman" panose="02020603050405020304" pitchFamily="18" charset="0"/>
                <a:cs typeface="Times New Roman" panose="02020603050405020304" pitchFamily="18" charset="0"/>
              </a:rPr>
              <a:t>+ Sử dụng phân bón và thuốc trừ sâu vi sinh.</a:t>
            </a:r>
            <a:endParaRPr lang="en-US" sz="2400">
              <a:solidFill>
                <a:srgbClr val="2D07B9"/>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2400">
                <a:solidFill>
                  <a:srgbClr val="2D07B9"/>
                </a:solidFill>
                <a:latin typeface="Times New Roman" panose="02020603050405020304" pitchFamily="18" charset="0"/>
                <a:ea typeface="Times New Roman" panose="02020603050405020304" pitchFamily="18" charset="0"/>
              </a:rPr>
              <a:t>+ Kiểm soát và xử lí nước thải.</a:t>
            </a:r>
            <a:endParaRPr lang="en-US" sz="2400">
              <a:solidFill>
                <a:srgbClr val="2D07B9"/>
              </a:solidFill>
            </a:endParaRPr>
          </a:p>
        </p:txBody>
      </p:sp>
      <p:sp>
        <p:nvSpPr>
          <p:cNvPr id="4" name="Title 1"/>
          <p:cNvSpPr>
            <a:spLocks noGrp="1"/>
          </p:cNvSpPr>
          <p:nvPr>
            <p:ph type="title"/>
          </p:nvPr>
        </p:nvSpPr>
        <p:spPr>
          <a:xfrm>
            <a:off x="307975" y="121700"/>
            <a:ext cx="9220200" cy="533400"/>
          </a:xfrm>
        </p:spPr>
        <p:txBody>
          <a:bodyPr>
            <a:normAutofit/>
          </a:bodyPr>
          <a:lstStyle/>
          <a:p>
            <a:pPr algn="l"/>
            <a:r>
              <a:rPr lang="en-US" sz="2400" b="1" smtClean="0">
                <a:latin typeface="Times New Roman" panose="02020603050405020304" pitchFamily="18" charset="0"/>
                <a:cs typeface="Times New Roman" panose="02020603050405020304" pitchFamily="18" charset="0"/>
              </a:rPr>
              <a:t>3. Tính cấp thiết của vấn đề chống thoái hóa đất ở nước ta </a:t>
            </a:r>
            <a:r>
              <a:rPr lang="en-US" sz="2400" b="1" smtClean="0">
                <a:solidFill>
                  <a:srgbClr val="F11BAA"/>
                </a:solidFill>
                <a:latin typeface="Times New Roman" panose="02020603050405020304" pitchFamily="18" charset="0"/>
                <a:cs typeface="Times New Roman" panose="02020603050405020304" pitchFamily="18" charset="0"/>
              </a:rPr>
              <a:t>(30 phút)</a:t>
            </a:r>
            <a:endParaRPr lang="en-US" sz="2400" b="1">
              <a:solidFill>
                <a:srgbClr val="F11BA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80654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0499"/>
            <a:ext cx="5715000" cy="63246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151" y="266699"/>
            <a:ext cx="3306072" cy="6248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314468"/>
            <a:ext cx="3048000" cy="6200631"/>
          </a:xfrm>
          <a:prstGeom prst="rect">
            <a:avLst/>
          </a:prstGeom>
        </p:spPr>
      </p:pic>
    </p:spTree>
    <p:extLst>
      <p:ext uri="{BB962C8B-B14F-4D97-AF65-F5344CB8AC3E}">
        <p14:creationId xmlns:p14="http://schemas.microsoft.com/office/powerpoint/2010/main" val="7598332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solidFill>
                  <a:srgbClr val="C00000"/>
                </a:solidFill>
                <a:latin typeface="Times New Roman" panose="02020603050405020304" pitchFamily="18" charset="0"/>
                <a:cs typeface="Times New Roman" panose="02020603050405020304" pitchFamily="18" charset="0"/>
              </a:rPr>
              <a:t>LUYỆN TẬP </a:t>
            </a:r>
            <a:br>
              <a:rPr lang="en-US" b="1" smtClean="0">
                <a:solidFill>
                  <a:srgbClr val="C00000"/>
                </a:solidFill>
                <a:latin typeface="Times New Roman" panose="02020603050405020304" pitchFamily="18" charset="0"/>
                <a:cs typeface="Times New Roman" panose="02020603050405020304" pitchFamily="18" charset="0"/>
              </a:rPr>
            </a:br>
            <a:r>
              <a:rPr lang="en-US" sz="2700" b="1" smtClean="0">
                <a:solidFill>
                  <a:srgbClr val="C00000"/>
                </a:solidFill>
                <a:latin typeface="Times New Roman" panose="02020603050405020304" pitchFamily="18" charset="0"/>
                <a:cs typeface="Times New Roman" panose="02020603050405020304" pitchFamily="18" charset="0"/>
              </a:rPr>
              <a:t>(15 PHÚT)</a:t>
            </a:r>
            <a:endParaRPr lang="en-US" sz="2700" b="1">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600" y="1600201"/>
            <a:ext cx="10972800" cy="3733799"/>
          </a:xfrm>
        </p:spPr>
        <p:txBody>
          <a:bodyPr>
            <a:normAutofit fontScale="92500" lnSpcReduction="10000"/>
          </a:bodyPr>
          <a:lstStyle/>
          <a:p>
            <a:pPr marL="514350" indent="-514350">
              <a:buAutoNum type="arabicPeriod"/>
            </a:pPr>
            <a:r>
              <a:rPr lang="en-US" i="1" smtClean="0">
                <a:latin typeface="Times New Roman" panose="02020603050405020304" pitchFamily="18" charset="0"/>
                <a:cs typeface="Times New Roman" panose="02020603050405020304" pitchFamily="18" charset="0"/>
              </a:rPr>
              <a:t>Dựa </a:t>
            </a:r>
            <a:r>
              <a:rPr lang="en-US" i="1">
                <a:latin typeface="Times New Roman" panose="02020603050405020304" pitchFamily="18" charset="0"/>
                <a:cs typeface="Times New Roman" panose="02020603050405020304" pitchFamily="18" charset="0"/>
              </a:rPr>
              <a:t>vào kiến thức đã học, em hãy hoàn thành bảng theo </a:t>
            </a:r>
            <a:r>
              <a:rPr lang="en-US" i="1">
                <a:latin typeface="Times New Roman" panose="02020603050405020304" pitchFamily="18" charset="0"/>
                <a:cs typeface="Times New Roman" panose="02020603050405020304" pitchFamily="18" charset="0"/>
              </a:rPr>
              <a:t>mẫu</a:t>
            </a:r>
            <a:r>
              <a:rPr lang="en-US" i="1" smtClean="0">
                <a:latin typeface="Times New Roman" panose="02020603050405020304" pitchFamily="18" charset="0"/>
                <a:cs typeface="Times New Roman" panose="02020603050405020304" pitchFamily="18" charset="0"/>
              </a:rPr>
              <a:t>.</a:t>
            </a:r>
          </a:p>
          <a:p>
            <a:pPr marL="514350" indent="-514350">
              <a:buAutoNum type="arabicPeriod"/>
            </a:pPr>
            <a:endParaRPr lang="en-US" i="1">
              <a:latin typeface="Times New Roman" panose="02020603050405020304" pitchFamily="18" charset="0"/>
              <a:cs typeface="Times New Roman" panose="02020603050405020304" pitchFamily="18" charset="0"/>
            </a:endParaRPr>
          </a:p>
          <a:p>
            <a:pPr marL="514350" indent="-514350">
              <a:buAutoNum type="arabicPeriod"/>
            </a:pPr>
            <a:endParaRPr lang="en-US" i="1" smtClean="0">
              <a:latin typeface="Times New Roman" panose="02020603050405020304" pitchFamily="18" charset="0"/>
              <a:cs typeface="Times New Roman" panose="02020603050405020304" pitchFamily="18" charset="0"/>
            </a:endParaRPr>
          </a:p>
          <a:p>
            <a:pPr marL="514350" indent="-514350">
              <a:buAutoNum type="arabicPeriod"/>
            </a:pPr>
            <a:endParaRPr lang="en-US" i="1">
              <a:latin typeface="Times New Roman" panose="02020603050405020304" pitchFamily="18" charset="0"/>
              <a:cs typeface="Times New Roman" panose="02020603050405020304" pitchFamily="18" charset="0"/>
            </a:endParaRPr>
          </a:p>
          <a:p>
            <a:pPr marL="514350" indent="-514350">
              <a:buAutoNum type="arabicPeriod"/>
            </a:pPr>
            <a:endParaRPr lang="en-US" i="1" smtClean="0">
              <a:latin typeface="Times New Roman" panose="02020603050405020304" pitchFamily="18" charset="0"/>
              <a:cs typeface="Times New Roman" panose="02020603050405020304" pitchFamily="18" charset="0"/>
            </a:endParaRPr>
          </a:p>
          <a:p>
            <a:pPr marL="0" indent="0">
              <a:buNone/>
            </a:pPr>
            <a:r>
              <a:rPr lang="en-US" i="1" smtClean="0">
                <a:latin typeface="Times New Roman" panose="02020603050405020304" pitchFamily="18" charset="0"/>
                <a:cs typeface="Times New Roman" panose="02020603050405020304" pitchFamily="18" charset="0"/>
              </a:rPr>
              <a:t>2</a:t>
            </a:r>
            <a:r>
              <a:rPr lang="en-US" i="1">
                <a:latin typeface="Times New Roman" panose="02020603050405020304" pitchFamily="18" charset="0"/>
                <a:cs typeface="Times New Roman" panose="02020603050405020304" pitchFamily="18" charset="0"/>
              </a:rPr>
              <a:t>. Lấy ví dụ cụ thể chứng minh một số loại đất của nước ta đang bị thoái hóa.</a:t>
            </a:r>
            <a:endParaRPr lang="en-US">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80582217"/>
              </p:ext>
            </p:extLst>
          </p:nvPr>
        </p:nvGraphicFramePr>
        <p:xfrm>
          <a:off x="1524000" y="2286000"/>
          <a:ext cx="8127999" cy="1443567"/>
        </p:xfrm>
        <a:graphic>
          <a:graphicData uri="http://schemas.openxmlformats.org/drawingml/2006/table">
            <a:tbl>
              <a:tblPr firstRow="1" bandRow="1">
                <a:tableStyleId>{5C22544A-7EE6-4342-B048-85BDC9FD1C3A}</a:tableStyleId>
              </a:tblPr>
              <a:tblGrid>
                <a:gridCol w="2709333"/>
                <a:gridCol w="2709333"/>
                <a:gridCol w="2709333"/>
              </a:tblGrid>
              <a:tr h="304800">
                <a:tc>
                  <a:txBody>
                    <a:bodyPr/>
                    <a:lstStyle/>
                    <a:p>
                      <a:pPr algn="ctr"/>
                      <a:r>
                        <a:rPr lang="en-US" sz="2400" smtClean="0">
                          <a:latin typeface="Times New Roman" panose="02020603050405020304" pitchFamily="18" charset="0"/>
                          <a:cs typeface="Times New Roman" panose="02020603050405020304" pitchFamily="18" charset="0"/>
                        </a:rPr>
                        <a:t>Nhóm</a:t>
                      </a:r>
                      <a:r>
                        <a:rPr lang="en-US" sz="2400" baseline="0" smtClean="0">
                          <a:latin typeface="Times New Roman" panose="02020603050405020304" pitchFamily="18" charset="0"/>
                          <a:cs typeface="Times New Roman" panose="02020603050405020304" pitchFamily="18" charset="0"/>
                        </a:rPr>
                        <a:t> đất</a:t>
                      </a:r>
                      <a:endParaRPr lang="en-US" sz="2400">
                        <a:latin typeface="Times New Roman" panose="02020603050405020304" pitchFamily="18" charset="0"/>
                        <a:cs typeface="Times New Roman" panose="02020603050405020304" pitchFamily="18" charset="0"/>
                      </a:endParaRPr>
                    </a:p>
                  </a:txBody>
                  <a:tcPr/>
                </a:tc>
                <a:tc>
                  <a:txBody>
                    <a:bodyPr/>
                    <a:lstStyle/>
                    <a:p>
                      <a:pPr algn="ctr"/>
                      <a:r>
                        <a:rPr lang="en-US" sz="2400" smtClean="0">
                          <a:latin typeface="Times New Roman" panose="02020603050405020304" pitchFamily="18" charset="0"/>
                          <a:cs typeface="Times New Roman" panose="02020603050405020304" pitchFamily="18" charset="0"/>
                        </a:rPr>
                        <a:t>Đất feralit</a:t>
                      </a:r>
                      <a:endParaRPr lang="en-US" sz="2400">
                        <a:latin typeface="Times New Roman" panose="02020603050405020304" pitchFamily="18" charset="0"/>
                        <a:cs typeface="Times New Roman" panose="02020603050405020304" pitchFamily="18" charset="0"/>
                      </a:endParaRPr>
                    </a:p>
                  </a:txBody>
                  <a:tcPr/>
                </a:tc>
                <a:tc>
                  <a:txBody>
                    <a:bodyPr/>
                    <a:lstStyle/>
                    <a:p>
                      <a:pPr algn="ctr"/>
                      <a:r>
                        <a:rPr lang="en-US" sz="2400" smtClean="0">
                          <a:latin typeface="Times New Roman" panose="02020603050405020304" pitchFamily="18" charset="0"/>
                          <a:cs typeface="Times New Roman" panose="02020603050405020304" pitchFamily="18" charset="0"/>
                        </a:rPr>
                        <a:t>Đất phù</a:t>
                      </a:r>
                      <a:r>
                        <a:rPr lang="en-US" sz="2400" baseline="0" smtClean="0">
                          <a:latin typeface="Times New Roman" panose="02020603050405020304" pitchFamily="18" charset="0"/>
                          <a:cs typeface="Times New Roman" panose="02020603050405020304" pitchFamily="18" charset="0"/>
                        </a:rPr>
                        <a:t> sa</a:t>
                      </a:r>
                      <a:endParaRPr lang="en-US" sz="2400">
                        <a:latin typeface="Times New Roman" panose="02020603050405020304" pitchFamily="18" charset="0"/>
                        <a:cs typeface="Times New Roman" panose="02020603050405020304" pitchFamily="18" charset="0"/>
                      </a:endParaRPr>
                    </a:p>
                  </a:txBody>
                  <a:tcPr/>
                </a:tc>
              </a:tr>
              <a:tr h="309033">
                <a:tc>
                  <a:txBody>
                    <a:bodyPr/>
                    <a:lstStyle/>
                    <a:p>
                      <a:r>
                        <a:rPr lang="en-US" sz="2400" smtClean="0">
                          <a:latin typeface="Times New Roman" panose="02020603050405020304" pitchFamily="18" charset="0"/>
                          <a:cs typeface="Times New Roman" panose="02020603050405020304" pitchFamily="18" charset="0"/>
                        </a:rPr>
                        <a:t>Đặc điểm</a:t>
                      </a:r>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r>
              <a:tr h="529167">
                <a:tc>
                  <a:txBody>
                    <a:bodyPr/>
                    <a:lstStyle/>
                    <a:p>
                      <a:r>
                        <a:rPr lang="en-US" sz="2400" smtClean="0">
                          <a:latin typeface="Times New Roman" panose="02020603050405020304" pitchFamily="18" charset="0"/>
                          <a:cs typeface="Times New Roman" panose="02020603050405020304" pitchFamily="18" charset="0"/>
                        </a:rPr>
                        <a:t>Giá</a:t>
                      </a:r>
                      <a:r>
                        <a:rPr lang="en-US" sz="2400" baseline="0" smtClean="0">
                          <a:latin typeface="Times New Roman" panose="02020603050405020304" pitchFamily="18" charset="0"/>
                          <a:cs typeface="Times New Roman" panose="02020603050405020304" pitchFamily="18" charset="0"/>
                        </a:rPr>
                        <a:t> trị sử dụng</a:t>
                      </a:r>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27993081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640606594"/>
              </p:ext>
            </p:extLst>
          </p:nvPr>
        </p:nvGraphicFramePr>
        <p:xfrm>
          <a:off x="76201" y="563880"/>
          <a:ext cx="12039599" cy="4084320"/>
        </p:xfrm>
        <a:graphic>
          <a:graphicData uri="http://schemas.openxmlformats.org/drawingml/2006/table">
            <a:tbl>
              <a:tblPr firstRow="1" firstCol="1" bandRow="1">
                <a:tableStyleId>{5C22544A-7EE6-4342-B048-85BDC9FD1C3A}</a:tableStyleId>
              </a:tblPr>
              <a:tblGrid>
                <a:gridCol w="1778194"/>
                <a:gridCol w="5479234"/>
                <a:gridCol w="4782171"/>
              </a:tblGrid>
              <a:tr h="0">
                <a:tc>
                  <a:txBody>
                    <a:bodyPr/>
                    <a:lstStyle/>
                    <a:p>
                      <a:pPr marL="28575" marR="28575" algn="ctr">
                        <a:lnSpc>
                          <a:spcPct val="115000"/>
                        </a:lnSpc>
                        <a:spcBef>
                          <a:spcPts val="600"/>
                        </a:spcBef>
                        <a:spcAft>
                          <a:spcPts val="0"/>
                        </a:spcAft>
                      </a:pPr>
                      <a:r>
                        <a:rPr lang="en-US" sz="2000">
                          <a:effectLst/>
                          <a:latin typeface="Times New Roman" panose="02020603050405020304" pitchFamily="18" charset="0"/>
                          <a:cs typeface="Times New Roman" panose="02020603050405020304" pitchFamily="18" charset="0"/>
                        </a:rPr>
                        <a:t>Nhóm đất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28575" marR="28575" algn="ctr">
                        <a:lnSpc>
                          <a:spcPct val="115000"/>
                        </a:lnSpc>
                        <a:spcBef>
                          <a:spcPts val="600"/>
                        </a:spcBef>
                        <a:spcAft>
                          <a:spcPts val="0"/>
                        </a:spcAft>
                      </a:pPr>
                      <a:r>
                        <a:rPr lang="en-US" sz="2000">
                          <a:effectLst/>
                          <a:latin typeface="Times New Roman" panose="02020603050405020304" pitchFamily="18" charset="0"/>
                          <a:cs typeface="Times New Roman" panose="02020603050405020304" pitchFamily="18" charset="0"/>
                        </a:rPr>
                        <a:t>Đất Feralit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28575" marR="28575" algn="ctr">
                        <a:lnSpc>
                          <a:spcPct val="115000"/>
                        </a:lnSpc>
                        <a:spcBef>
                          <a:spcPts val="600"/>
                        </a:spcBef>
                        <a:spcAft>
                          <a:spcPts val="0"/>
                        </a:spcAft>
                      </a:pPr>
                      <a:r>
                        <a:rPr lang="en-US" sz="2000">
                          <a:effectLst/>
                          <a:latin typeface="Times New Roman" panose="02020603050405020304" pitchFamily="18" charset="0"/>
                          <a:cs typeface="Times New Roman" panose="02020603050405020304" pitchFamily="18" charset="0"/>
                        </a:rPr>
                        <a:t>Đất phù sa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0">
                <a:tc>
                  <a:txBody>
                    <a:bodyPr/>
                    <a:lstStyle/>
                    <a:p>
                      <a:pPr marL="28575" marR="28575" algn="just">
                        <a:lnSpc>
                          <a:spcPct val="115000"/>
                        </a:lnSpc>
                        <a:spcBef>
                          <a:spcPts val="600"/>
                        </a:spcBef>
                        <a:spcAft>
                          <a:spcPts val="0"/>
                        </a:spcAft>
                      </a:pPr>
                      <a:r>
                        <a:rPr lang="en-US" sz="2000">
                          <a:effectLst/>
                          <a:latin typeface="Times New Roman" panose="02020603050405020304" pitchFamily="18" charset="0"/>
                          <a:cs typeface="Times New Roman" panose="02020603050405020304" pitchFamily="18" charset="0"/>
                        </a:rPr>
                        <a:t>Đặc 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28575" marR="28575" algn="just">
                        <a:lnSpc>
                          <a:spcPct val="115000"/>
                        </a:lnSpc>
                        <a:spcBef>
                          <a:spcPts val="600"/>
                        </a:spcBef>
                        <a:spcAft>
                          <a:spcPts val="0"/>
                        </a:spcAft>
                      </a:pPr>
                      <a:r>
                        <a:rPr lang="en-US" sz="2000">
                          <a:effectLst/>
                          <a:latin typeface="Times New Roman" panose="02020603050405020304" pitchFamily="18" charset="0"/>
                          <a:cs typeface="Times New Roman" panose="02020603050405020304" pitchFamily="18" charset="0"/>
                        </a:rPr>
                        <a:t>- Có lớp vỏ phong hoá dày, thoáng khí, dễ thoát nước.</a:t>
                      </a:r>
                    </a:p>
                    <a:p>
                      <a:pPr marL="28575" marR="28575" algn="just">
                        <a:lnSpc>
                          <a:spcPct val="115000"/>
                        </a:lnSpc>
                        <a:spcBef>
                          <a:spcPts val="600"/>
                        </a:spcBef>
                        <a:spcAft>
                          <a:spcPts val="0"/>
                        </a:spcAft>
                      </a:pPr>
                      <a:r>
                        <a:rPr lang="en-US" sz="2000">
                          <a:effectLst/>
                          <a:latin typeface="Times New Roman" panose="02020603050405020304" pitchFamily="18" charset="0"/>
                          <a:cs typeface="Times New Roman" panose="02020603050405020304" pitchFamily="18" charset="0"/>
                        </a:rPr>
                        <a:t>- Đất thường có màu đỏ vàng.</a:t>
                      </a:r>
                    </a:p>
                    <a:p>
                      <a:pPr marL="28575" marR="28575" algn="just">
                        <a:lnSpc>
                          <a:spcPct val="115000"/>
                        </a:lnSpc>
                        <a:spcBef>
                          <a:spcPts val="600"/>
                        </a:spcBef>
                        <a:spcAft>
                          <a:spcPts val="0"/>
                        </a:spcAft>
                      </a:pPr>
                      <a:r>
                        <a:rPr lang="en-US" sz="2000">
                          <a:effectLst/>
                          <a:latin typeface="Times New Roman" panose="02020603050405020304" pitchFamily="18" charset="0"/>
                          <a:cs typeface="Times New Roman" panose="02020603050405020304" pitchFamily="18" charset="0"/>
                        </a:rPr>
                        <a:t>- Phần lớn đất Feralit có đặc điểm chua, nghèo các chất badơ và mùn.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28575" marR="28575" algn="just">
                        <a:lnSpc>
                          <a:spcPct val="115000"/>
                        </a:lnSpc>
                        <a:spcBef>
                          <a:spcPts val="600"/>
                        </a:spcBef>
                        <a:spcAft>
                          <a:spcPts val="0"/>
                        </a:spcAft>
                      </a:pPr>
                      <a:r>
                        <a:rPr lang="en-US" sz="2000">
                          <a:effectLst/>
                          <a:latin typeface="Times New Roman" panose="02020603050405020304" pitchFamily="18" charset="0"/>
                          <a:cs typeface="Times New Roman" panose="02020603050405020304" pitchFamily="18" charset="0"/>
                        </a:rPr>
                        <a:t>- Được hình thành do quá trình bồi tụ của các hệ thống sông.</a:t>
                      </a:r>
                    </a:p>
                    <a:p>
                      <a:pPr marL="28575" marR="28575" algn="just">
                        <a:lnSpc>
                          <a:spcPct val="115000"/>
                        </a:lnSpc>
                        <a:spcBef>
                          <a:spcPts val="600"/>
                        </a:spcBef>
                        <a:spcAft>
                          <a:spcPts val="0"/>
                        </a:spcAft>
                      </a:pPr>
                      <a:r>
                        <a:rPr lang="en-US" sz="2000">
                          <a:effectLst/>
                          <a:latin typeface="Times New Roman" panose="02020603050405020304" pitchFamily="18" charset="0"/>
                          <a:cs typeface="Times New Roman" panose="02020603050405020304" pitchFamily="18" charset="0"/>
                        </a:rPr>
                        <a:t>- Đặc điểm chung: tầng đất dày và phì nhiêu.</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r>
              <a:tr h="0">
                <a:tc>
                  <a:txBody>
                    <a:bodyPr/>
                    <a:lstStyle/>
                    <a:p>
                      <a:pPr marL="28575" marR="28575" algn="just">
                        <a:lnSpc>
                          <a:spcPct val="115000"/>
                        </a:lnSpc>
                        <a:spcBef>
                          <a:spcPts val="600"/>
                        </a:spcBef>
                        <a:spcAft>
                          <a:spcPts val="0"/>
                        </a:spcAft>
                      </a:pPr>
                      <a:r>
                        <a:rPr lang="en-US" sz="2000">
                          <a:effectLst/>
                          <a:latin typeface="Times New Roman" panose="02020603050405020304" pitchFamily="18" charset="0"/>
                          <a:cs typeface="Times New Roman" panose="02020603050405020304" pitchFamily="18" charset="0"/>
                        </a:rPr>
                        <a:t>Giá trị sử dụng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28575" marR="28575" algn="just">
                        <a:lnSpc>
                          <a:spcPct val="115000"/>
                        </a:lnSpc>
                        <a:spcBef>
                          <a:spcPts val="600"/>
                        </a:spcBef>
                        <a:spcAft>
                          <a:spcPts val="0"/>
                        </a:spcAft>
                      </a:pPr>
                      <a:r>
                        <a:rPr lang="en-US" sz="2000">
                          <a:effectLst/>
                          <a:latin typeface="Times New Roman" panose="02020603050405020304" pitchFamily="18" charset="0"/>
                          <a:cs typeface="Times New Roman" panose="02020603050405020304" pitchFamily="18" charset="0"/>
                        </a:rPr>
                        <a:t>- Đối với nông nghiệp: thích hợp trồng cây công nghiệp lâu năm, cây ăn quả, phát triển đồng cỏ để chăn nuôi gia súc lớn,...</a:t>
                      </a:r>
                    </a:p>
                    <a:p>
                      <a:pPr marL="28575" marR="28575" algn="just">
                        <a:lnSpc>
                          <a:spcPct val="115000"/>
                        </a:lnSpc>
                        <a:spcBef>
                          <a:spcPts val="600"/>
                        </a:spcBef>
                        <a:spcAft>
                          <a:spcPts val="0"/>
                        </a:spcAft>
                      </a:pPr>
                      <a:r>
                        <a:rPr lang="en-US" sz="2000">
                          <a:effectLst/>
                          <a:latin typeface="Times New Roman" panose="02020603050405020304" pitchFamily="18" charset="0"/>
                          <a:cs typeface="Times New Roman" panose="02020603050405020304" pitchFamily="18" charset="0"/>
                        </a:rPr>
                        <a:t>- Đối với lâm nghiệp: thích hợp để phát triển rừng sản xuất.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R="28575" algn="just">
                        <a:lnSpc>
                          <a:spcPct val="115000"/>
                        </a:lnSpc>
                        <a:spcBef>
                          <a:spcPts val="600"/>
                        </a:spcBef>
                        <a:spcAft>
                          <a:spcPts val="0"/>
                        </a:spcAft>
                      </a:pPr>
                      <a:r>
                        <a:rPr lang="en-US" sz="2000">
                          <a:effectLst/>
                          <a:latin typeface="Times New Roman" panose="02020603050405020304" pitchFamily="18" charset="0"/>
                          <a:cs typeface="Times New Roman" panose="02020603050405020304" pitchFamily="18" charset="0"/>
                        </a:rPr>
                        <a:t>- Đối với nông nghiệp: thích hợp trồng cây lương thực, rau, hoa màu và cây công nghiệp hằng năm.</a:t>
                      </a:r>
                    </a:p>
                    <a:p>
                      <a:pPr marL="28575" marR="28575" algn="just">
                        <a:lnSpc>
                          <a:spcPct val="115000"/>
                        </a:lnSpc>
                        <a:spcBef>
                          <a:spcPts val="600"/>
                        </a:spcBef>
                        <a:spcAft>
                          <a:spcPts val="0"/>
                        </a:spcAft>
                      </a:pPr>
                      <a:r>
                        <a:rPr lang="en-US" sz="2000">
                          <a:effectLst/>
                          <a:latin typeface="Times New Roman" panose="02020603050405020304" pitchFamily="18" charset="0"/>
                          <a:cs typeface="Times New Roman" panose="02020603050405020304" pitchFamily="18" charset="0"/>
                        </a:rPr>
                        <a:t>- Đối với thuỷ sản: thuận lợi cho khai thác và nuôi trồng thuỷ sản.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r>
            </a:tbl>
          </a:graphicData>
        </a:graphic>
      </p:graphicFrame>
      <p:sp>
        <p:nvSpPr>
          <p:cNvPr id="7" name="Rectangle 6"/>
          <p:cNvSpPr/>
          <p:nvPr/>
        </p:nvSpPr>
        <p:spPr>
          <a:xfrm>
            <a:off x="304800" y="4648200"/>
            <a:ext cx="11811000" cy="1938992"/>
          </a:xfrm>
          <a:prstGeom prst="rect">
            <a:avLst/>
          </a:prstGeom>
        </p:spPr>
        <p:txBody>
          <a:bodyPr wrap="square">
            <a:spAutoFit/>
          </a:bodyPr>
          <a:lstStyle/>
          <a:p>
            <a:r>
              <a:rPr lang="vi-VN" sz="2400" b="1">
                <a:solidFill>
                  <a:srgbClr val="C00000"/>
                </a:solidFill>
                <a:latin typeface="Times New Roman" panose="02020603050405020304" pitchFamily="18" charset="0"/>
                <a:cs typeface="Times New Roman" panose="02020603050405020304" pitchFamily="18" charset="0"/>
              </a:rPr>
              <a:t>2. </a:t>
            </a:r>
          </a:p>
          <a:p>
            <a:r>
              <a:rPr lang="vi-VN" sz="2400">
                <a:solidFill>
                  <a:srgbClr val="C00000"/>
                </a:solidFill>
                <a:latin typeface="Times New Roman" panose="02020603050405020304" pitchFamily="18" charset="0"/>
                <a:cs typeface="Times New Roman" panose="02020603050405020304" pitchFamily="18" charset="0"/>
              </a:rPr>
              <a:t>- Ví dụ 1: Nhiều diện tích đất feralit ở khu vực trung du và miền núi của Việt Nam đã bị rửa trôi, xói mòn bạc màu, trở nên khô cằn, nghèo dinh dưỡng.</a:t>
            </a:r>
          </a:p>
          <a:p>
            <a:r>
              <a:rPr lang="vi-VN" sz="2400">
                <a:solidFill>
                  <a:srgbClr val="C00000"/>
                </a:solidFill>
                <a:latin typeface="Times New Roman" panose="02020603050405020304" pitchFamily="18" charset="0"/>
                <a:cs typeface="Times New Roman" panose="02020603050405020304" pitchFamily="18" charset="0"/>
              </a:rPr>
              <a:t>- Ví dụ 2: Đất phù sa ở vùng cửa sông ven biển bị suy thoái do </a:t>
            </a:r>
            <a:r>
              <a:rPr lang="vi-VN" sz="2400">
                <a:solidFill>
                  <a:srgbClr val="C00000"/>
                </a:solidFill>
                <a:latin typeface="Times New Roman" panose="02020603050405020304" pitchFamily="18" charset="0"/>
                <a:cs typeface="Times New Roman" panose="02020603050405020304" pitchFamily="18" charset="0"/>
              </a:rPr>
              <a:t>nhiễm </a:t>
            </a:r>
            <a:r>
              <a:rPr lang="vi-VN" sz="2400" smtClean="0">
                <a:solidFill>
                  <a:srgbClr val="C00000"/>
                </a:solidFill>
                <a:latin typeface="Times New Roman" panose="02020603050405020304" pitchFamily="18" charset="0"/>
                <a:cs typeface="Times New Roman" panose="02020603050405020304" pitchFamily="18" charset="0"/>
              </a:rPr>
              <a:t>mặn</a:t>
            </a:r>
            <a:r>
              <a:rPr lang="en-US" sz="2400" smtClean="0">
                <a:solidFill>
                  <a:srgbClr val="C00000"/>
                </a:solidFill>
                <a:latin typeface="Times New Roman" panose="02020603050405020304" pitchFamily="18" charset="0"/>
                <a:cs typeface="Times New Roman" panose="02020603050405020304" pitchFamily="18" charset="0"/>
              </a:rPr>
              <a:t>,</a:t>
            </a:r>
            <a:r>
              <a:rPr lang="vi-VN" sz="2400" smtClean="0">
                <a:solidFill>
                  <a:srgbClr val="C00000"/>
                </a:solidFill>
                <a:latin typeface="Times New Roman" panose="02020603050405020304" pitchFamily="18" charset="0"/>
                <a:cs typeface="Times New Roman" panose="02020603050405020304" pitchFamily="18" charset="0"/>
              </a:rPr>
              <a:t> </a:t>
            </a:r>
            <a:r>
              <a:rPr lang="vi-VN" sz="2400">
                <a:solidFill>
                  <a:srgbClr val="C00000"/>
                </a:solidFill>
                <a:latin typeface="Times New Roman" panose="02020603050405020304" pitchFamily="18" charset="0"/>
                <a:cs typeface="Times New Roman" panose="02020603050405020304" pitchFamily="18" charset="0"/>
              </a:rPr>
              <a:t>nhiễm phèn, ngập úng.</a:t>
            </a:r>
          </a:p>
        </p:txBody>
      </p:sp>
      <p:sp>
        <p:nvSpPr>
          <p:cNvPr id="8" name="TextBox 7"/>
          <p:cNvSpPr txBox="1"/>
          <p:nvPr/>
        </p:nvSpPr>
        <p:spPr>
          <a:xfrm>
            <a:off x="152400" y="76200"/>
            <a:ext cx="1066800" cy="461665"/>
          </a:xfrm>
          <a:prstGeom prst="rect">
            <a:avLst/>
          </a:prstGeom>
          <a:noFill/>
        </p:spPr>
        <p:txBody>
          <a:bodyPr wrap="square" rtlCol="0">
            <a:spAutoFit/>
          </a:bodyPr>
          <a:lstStyle/>
          <a:p>
            <a:pPr algn="ctr"/>
            <a:r>
              <a:rPr lang="en-US" sz="2400" b="1" smtClean="0">
                <a:solidFill>
                  <a:srgbClr val="C00000"/>
                </a:solidFill>
                <a:latin typeface="Times New Roman" panose="02020603050405020304" pitchFamily="18" charset="0"/>
                <a:cs typeface="Times New Roman" panose="02020603050405020304" pitchFamily="18" charset="0"/>
              </a:rPr>
              <a:t>1.</a:t>
            </a:r>
            <a:endParaRPr lang="en-US" sz="24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8090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solidFill>
                  <a:srgbClr val="C00000"/>
                </a:solidFill>
                <a:latin typeface="Times New Roman" panose="02020603050405020304" pitchFamily="18" charset="0"/>
                <a:cs typeface="Times New Roman" panose="02020603050405020304" pitchFamily="18" charset="0"/>
              </a:rPr>
              <a:t>VẬN DỤNG </a:t>
            </a:r>
            <a:br>
              <a:rPr lang="en-US" smtClean="0">
                <a:solidFill>
                  <a:srgbClr val="C00000"/>
                </a:solidFill>
                <a:latin typeface="Times New Roman" panose="02020603050405020304" pitchFamily="18" charset="0"/>
                <a:cs typeface="Times New Roman" panose="02020603050405020304" pitchFamily="18" charset="0"/>
              </a:rPr>
            </a:br>
            <a:r>
              <a:rPr lang="en-US" sz="2700" smtClean="0">
                <a:solidFill>
                  <a:srgbClr val="C00000"/>
                </a:solidFill>
                <a:latin typeface="Times New Roman" panose="02020603050405020304" pitchFamily="18" charset="0"/>
                <a:cs typeface="Times New Roman" panose="02020603050405020304" pitchFamily="18" charset="0"/>
              </a:rPr>
              <a:t>(10 PHÚT) </a:t>
            </a:r>
            <a:endParaRPr lang="en-US" sz="270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600" y="1600201"/>
            <a:ext cx="10972800" cy="1219199"/>
          </a:xfrm>
        </p:spPr>
        <p:txBody>
          <a:bodyPr/>
          <a:lstStyle/>
          <a:p>
            <a:pPr marL="0" indent="0">
              <a:buNone/>
            </a:pPr>
            <a:r>
              <a:rPr lang="en-US" smtClean="0">
                <a:solidFill>
                  <a:srgbClr val="0D30DD"/>
                </a:solidFill>
                <a:latin typeface="Times New Roman" panose="02020603050405020304" pitchFamily="18" charset="0"/>
                <a:cs typeface="Times New Roman" panose="02020603050405020304" pitchFamily="18" charset="0"/>
              </a:rPr>
              <a:t>3. </a:t>
            </a:r>
            <a:r>
              <a:rPr lang="en-US" i="1">
                <a:solidFill>
                  <a:srgbClr val="0D30DD"/>
                </a:solidFill>
                <a:latin typeface="Times New Roman" panose="02020603050405020304" pitchFamily="18" charset="0"/>
                <a:cs typeface="Times New Roman" panose="02020603050405020304" pitchFamily="18" charset="0"/>
              </a:rPr>
              <a:t>Hãy liệt kê các hành động mà em có thể làm được để góp phần bảo vệ tài nguyên đất.</a:t>
            </a:r>
            <a:endParaRPr lang="en-US">
              <a:solidFill>
                <a:srgbClr val="0D30DD"/>
              </a:solidFill>
              <a:latin typeface="Times New Roman" panose="02020603050405020304" pitchFamily="18" charset="0"/>
              <a:cs typeface="Times New Roman" panose="02020603050405020304" pitchFamily="18" charset="0"/>
            </a:endParaRPr>
          </a:p>
          <a:p>
            <a:pPr marL="0" indent="0">
              <a:buNone/>
            </a:pPr>
            <a:endParaRPr lang="en-US">
              <a:solidFill>
                <a:srgbClr val="0D30DD"/>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9600" y="2856931"/>
            <a:ext cx="10972800" cy="3308598"/>
          </a:xfrm>
          <a:prstGeom prst="rect">
            <a:avLst/>
          </a:prstGeom>
        </p:spPr>
        <p:txBody>
          <a:bodyPr wrap="square">
            <a:spAutoFit/>
          </a:bodyPr>
          <a:lstStyle/>
          <a:p>
            <a:pPr algn="just">
              <a:lnSpc>
                <a:spcPct val="115000"/>
              </a:lnSpc>
              <a:spcBef>
                <a:spcPts val="600"/>
              </a:spcBef>
              <a:spcAft>
                <a:spcPts val="0"/>
              </a:spcAft>
            </a:pPr>
            <a:r>
              <a:rPr lang="pt-BR" sz="2000">
                <a:latin typeface="Times New Roman" panose="02020603050405020304" pitchFamily="18" charset="0"/>
                <a:ea typeface="Times New Roman" panose="02020603050405020304" pitchFamily="18" charset="0"/>
                <a:cs typeface="Times New Roman" panose="02020603050405020304" pitchFamily="18" charset="0"/>
              </a:rPr>
              <a:t>- Dọn dẹp, vệ sinh lớp học, khuôn viên nhà ở.</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0"/>
              </a:spcAft>
            </a:pPr>
            <a:r>
              <a:rPr lang="pt-BR" sz="2000">
                <a:latin typeface="Times New Roman" panose="02020603050405020304" pitchFamily="18" charset="0"/>
                <a:ea typeface="Times New Roman" panose="02020603050405020304" pitchFamily="18" charset="0"/>
                <a:cs typeface="Times New Roman" panose="02020603050405020304" pitchFamily="18" charset="0"/>
              </a:rPr>
              <a:t>- Vứt rác đúng nơi quy định, hạn chế sử dụng rác thải nhựa.</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0"/>
              </a:spcAft>
            </a:pPr>
            <a:r>
              <a:rPr lang="pt-BR" sz="2000">
                <a:latin typeface="Times New Roman" panose="02020603050405020304" pitchFamily="18" charset="0"/>
                <a:ea typeface="Times New Roman" panose="02020603050405020304" pitchFamily="18" charset="0"/>
                <a:cs typeface="Times New Roman" panose="02020603050405020304" pitchFamily="18" charset="0"/>
              </a:rPr>
              <a:t>- Trồng cây xanh.</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0"/>
              </a:spcAft>
            </a:pPr>
            <a:r>
              <a:rPr lang="pt-BR" sz="2000">
                <a:latin typeface="Times New Roman" panose="02020603050405020304" pitchFamily="18" charset="0"/>
                <a:ea typeface="Times New Roman" panose="02020603050405020304" pitchFamily="18" charset="0"/>
                <a:cs typeface="Times New Roman" panose="02020603050405020304" pitchFamily="18" charset="0"/>
              </a:rPr>
              <a:t>- Tích cực tham gia các hoạt động bảo vệ môi trường.</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0"/>
              </a:spcAft>
            </a:pPr>
            <a:r>
              <a:rPr lang="pt-BR" sz="2000">
                <a:latin typeface="Times New Roman" panose="02020603050405020304" pitchFamily="18" charset="0"/>
                <a:ea typeface="Times New Roman" panose="02020603050405020304" pitchFamily="18" charset="0"/>
                <a:cs typeface="Times New Roman" panose="02020603050405020304" pitchFamily="18" charset="0"/>
              </a:rPr>
              <a:t>- Vận động người thân và mọi người xung quanh tăng cường sử dụng các sản phẩm phân bón sinh học; hạn chế sử dụng các loại phân bón hóa học, thuốc bảo vệ thực vật.</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0"/>
              </a:spcAft>
            </a:pPr>
            <a:r>
              <a:rPr lang="pt-BR" sz="2000">
                <a:latin typeface="Times New Roman" panose="02020603050405020304" pitchFamily="18" charset="0"/>
                <a:ea typeface="Times New Roman" panose="02020603050405020304" pitchFamily="18" charset="0"/>
                <a:cs typeface="Times New Roman" panose="02020603050405020304" pitchFamily="18" charset="0"/>
              </a:rPr>
              <a:t>- Phê phán các hành vi gây ô nhiễm môi trường đất (ví dụ: sử dụng quá mức thuốc bảo vệ thực vật, chặt phá rừng,…).</a:t>
            </a:r>
            <a:r>
              <a:rPr lang="en-US" sz="200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016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
            <a:ext cx="12192000" cy="6401753"/>
          </a:xfrm>
          <a:prstGeom prst="rect">
            <a:avLst/>
          </a:prstGeom>
        </p:spPr>
        <p:txBody>
          <a:bodyPr wrap="square">
            <a:spAutoFit/>
          </a:bodyPr>
          <a:lstStyle/>
          <a:p>
            <a:pPr lvl="0" indent="215900" algn="just">
              <a:spcBef>
                <a:spcPts val="600"/>
              </a:spcBef>
            </a:pPr>
            <a:r>
              <a:rPr lang="en-US" sz="2400" smtClean="0">
                <a:solidFill>
                  <a:prstClr val="black"/>
                </a:solidFill>
                <a:latin typeface="Times New Roman" panose="02020603050405020304" pitchFamily="18" charset="0"/>
                <a:ea typeface="Times New Roman" panose="02020603050405020304" pitchFamily="18" charset="0"/>
              </a:rPr>
              <a:t>+ </a:t>
            </a:r>
            <a:r>
              <a:rPr lang="en-US" sz="2400">
                <a:solidFill>
                  <a:prstClr val="black"/>
                </a:solidFill>
                <a:latin typeface="Times New Roman" panose="02020603050405020304" pitchFamily="18" charset="0"/>
                <a:ea typeface="Times New Roman" panose="02020603050405020304" pitchFamily="18" charset="0"/>
              </a:rPr>
              <a:t>Phân tích được đặc điểm của đất phù sa và giá trị sử dụng đất phù sa trong sản xuất nông nghiệp, thủy sản..</a:t>
            </a:r>
            <a:endParaRPr lang="en-US" sz="2400">
              <a:solidFill>
                <a:prstClr val="black"/>
              </a:solidFill>
            </a:endParaRPr>
          </a:p>
          <a:p>
            <a:pPr lvl="0" indent="215900" algn="just">
              <a:spcBef>
                <a:spcPts val="600"/>
              </a:spcBef>
            </a:pPr>
            <a:r>
              <a:rPr lang="en-US" sz="2400">
                <a:solidFill>
                  <a:prstClr val="black"/>
                </a:solidFill>
                <a:latin typeface="Times New Roman" panose="02020603050405020304" pitchFamily="18" charset="0"/>
                <a:ea typeface="Times New Roman" panose="02020603050405020304" pitchFamily="18" charset="0"/>
              </a:rPr>
              <a:t>+ Chứng minh tính cấp thiết của vấn đề chống thoái hóa đất.</a:t>
            </a:r>
            <a:endParaRPr lang="en-US" sz="2400">
              <a:solidFill>
                <a:prstClr val="black"/>
              </a:solidFill>
            </a:endParaRPr>
          </a:p>
          <a:p>
            <a:pPr lvl="0" indent="215900" algn="just">
              <a:spcBef>
                <a:spcPts val="600"/>
              </a:spcBef>
            </a:pPr>
            <a:r>
              <a:rPr lang="en-US" sz="2400">
                <a:solidFill>
                  <a:prstClr val="black"/>
                </a:solidFill>
                <a:latin typeface="Times New Roman" panose="02020603050405020304" pitchFamily="18" charset="0"/>
                <a:ea typeface="Times New Roman" panose="02020603050405020304" pitchFamily="18" charset="0"/>
              </a:rPr>
              <a:t>- Năng lực tìm hiểu địa lí: Khai thác kênh hình và kênh chữ trong SGK từ tr134-137.</a:t>
            </a:r>
            <a:endParaRPr lang="en-US" sz="2400">
              <a:solidFill>
                <a:prstClr val="black"/>
              </a:solidFill>
            </a:endParaRPr>
          </a:p>
          <a:p>
            <a:pPr lvl="0" indent="215900" algn="just">
              <a:spcBef>
                <a:spcPts val="600"/>
              </a:spcBef>
            </a:pPr>
            <a:r>
              <a:rPr lang="en-US" sz="2400">
                <a:solidFill>
                  <a:prstClr val="black"/>
                </a:solidFill>
                <a:latin typeface="Times New Roman" panose="02020603050405020304" pitchFamily="18" charset="0"/>
                <a:ea typeface="Times New Roman" panose="02020603050405020304" pitchFamily="18" charset="0"/>
              </a:rPr>
              <a:t>- Năng lực vận dụng tri thức địa lí giải quyết một số vấn đề thực tiễn: liệt kê các hành động mà em có thể làm được để góp phần bảo vệ tài nguyên đất.</a:t>
            </a:r>
            <a:endParaRPr lang="en-US" sz="2400">
              <a:solidFill>
                <a:prstClr val="black"/>
              </a:solidFill>
            </a:endParaRPr>
          </a:p>
          <a:p>
            <a:pPr lvl="0" indent="107950" algn="just">
              <a:spcBef>
                <a:spcPts val="600"/>
              </a:spcBef>
            </a:pPr>
            <a:r>
              <a:rPr lang="en-US" sz="2400" b="1">
                <a:solidFill>
                  <a:prstClr val="black"/>
                </a:solidFill>
                <a:latin typeface="Times New Roman" panose="02020603050405020304" pitchFamily="18" charset="0"/>
                <a:ea typeface="Times New Roman" panose="02020603050405020304" pitchFamily="18" charset="0"/>
              </a:rPr>
              <a:t>3. Về phẩm chất:</a:t>
            </a:r>
            <a:r>
              <a:rPr lang="en-US" sz="2400">
                <a:solidFill>
                  <a:prstClr val="black"/>
                </a:solidFill>
                <a:latin typeface="Times New Roman" panose="02020603050405020304" pitchFamily="18" charset="0"/>
                <a:ea typeface="Times New Roman" panose="02020603050405020304" pitchFamily="18" charset="0"/>
              </a:rPr>
              <a:t> ý thức học tập nghiêm túc, ý thức sử dụng hợp lívà bảo vệ tài nguyên đất.</a:t>
            </a:r>
            <a:endParaRPr lang="en-US" sz="2400">
              <a:solidFill>
                <a:prstClr val="black"/>
              </a:solidFill>
            </a:endParaRPr>
          </a:p>
          <a:p>
            <a:pPr lvl="0">
              <a:spcBef>
                <a:spcPts val="600"/>
              </a:spcBef>
            </a:pPr>
            <a:r>
              <a:rPr lang="en-US" sz="2400" b="1">
                <a:solidFill>
                  <a:prstClr val="black"/>
                </a:solidFill>
                <a:latin typeface="Times New Roman" panose="02020603050405020304" pitchFamily="18" charset="0"/>
                <a:ea typeface="Times New Roman" panose="02020603050405020304" pitchFamily="18" charset="0"/>
              </a:rPr>
              <a:t>II. THIẾT BỊ DẠY HỌC VÀ HỌC LIỆU</a:t>
            </a:r>
            <a:endParaRPr lang="en-US" sz="2400">
              <a:solidFill>
                <a:prstClr val="black"/>
              </a:solidFill>
            </a:endParaRPr>
          </a:p>
          <a:p>
            <a:pPr lvl="0" indent="107950">
              <a:spcBef>
                <a:spcPts val="600"/>
              </a:spcBef>
            </a:pPr>
            <a:r>
              <a:rPr lang="en-US" sz="2400" b="1">
                <a:solidFill>
                  <a:prstClr val="black"/>
                </a:solidFill>
                <a:latin typeface="Times New Roman" panose="02020603050405020304" pitchFamily="18" charset="0"/>
                <a:ea typeface="Times New Roman" panose="02020603050405020304" pitchFamily="18" charset="0"/>
              </a:rPr>
              <a:t>1. Giáo viên (GV)</a:t>
            </a:r>
            <a:endParaRPr lang="en-US" sz="2400">
              <a:solidFill>
                <a:prstClr val="black"/>
              </a:solidFill>
            </a:endParaRPr>
          </a:p>
          <a:p>
            <a:pPr lvl="0" indent="215900">
              <a:spcBef>
                <a:spcPts val="600"/>
              </a:spcBef>
            </a:pPr>
            <a:r>
              <a:rPr lang="en-US" sz="2400">
                <a:solidFill>
                  <a:prstClr val="black"/>
                </a:solidFill>
                <a:latin typeface="Times New Roman" panose="02020603050405020304" pitchFamily="18" charset="0"/>
                <a:ea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rPr>
              <a:t>KHBD</a:t>
            </a:r>
            <a:r>
              <a:rPr lang="en-US" sz="2400">
                <a:solidFill>
                  <a:prstClr val="black"/>
                </a:solidFill>
                <a:latin typeface="Times New Roman" panose="02020603050405020304" pitchFamily="18" charset="0"/>
                <a:ea typeface="Times New Roman" panose="02020603050405020304" pitchFamily="18" charset="0"/>
              </a:rPr>
              <a:t>, SGK, sách giáo viên (SGV).</a:t>
            </a:r>
            <a:endParaRPr lang="en-US" sz="2400">
              <a:solidFill>
                <a:prstClr val="black"/>
              </a:solidFill>
            </a:endParaRPr>
          </a:p>
          <a:p>
            <a:pPr lvl="0" indent="215900" algn="just">
              <a:spcBef>
                <a:spcPts val="600"/>
              </a:spcBef>
            </a:pPr>
            <a:r>
              <a:rPr lang="en-US" sz="2400">
                <a:solidFill>
                  <a:prstClr val="black"/>
                </a:solidFill>
                <a:latin typeface="Times New Roman" panose="02020603050405020304" pitchFamily="18" charset="0"/>
                <a:ea typeface="Times New Roman" panose="02020603050405020304" pitchFamily="18" charset="0"/>
              </a:rPr>
              <a:t>- Hình 12.1. Cây cà phê trồng trên đất badan huyện Krông Búk, hình 12.2. Cánh đồng lúa trên đất phù ở huyện Châu Thành, hình 12.3. Mô hình nông – lâm kết hợp ở huyện Quỳnh Nhai, hình 12.4. Rừng ngập mặn ở huyện Tiên Yên và các hình ảnh tương tự phóng to.</a:t>
            </a:r>
            <a:endParaRPr lang="en-US" sz="2400">
              <a:solidFill>
                <a:prstClr val="black"/>
              </a:solidFill>
            </a:endParaRPr>
          </a:p>
          <a:p>
            <a:pPr lvl="0" indent="107950">
              <a:spcBef>
                <a:spcPts val="600"/>
              </a:spcBef>
            </a:pPr>
            <a:r>
              <a:rPr lang="en-US" sz="2400">
                <a:solidFill>
                  <a:prstClr val="black"/>
                </a:solidFill>
                <a:latin typeface="Times New Roman" panose="02020603050405020304" pitchFamily="18" charset="0"/>
                <a:ea typeface="Times New Roman" panose="02020603050405020304" pitchFamily="18" charset="0"/>
              </a:rPr>
              <a:t>  - Phiếu học tập, bảng phụ ghi câu hỏi thảo luận nhóm và bảng nhóm cho HS trả lời.</a:t>
            </a:r>
            <a:endParaRPr lang="en-US" sz="2400">
              <a:solidFill>
                <a:prstClr val="black"/>
              </a:solidFill>
            </a:endParaRPr>
          </a:p>
          <a:p>
            <a:pPr lvl="0" indent="107950">
              <a:spcBef>
                <a:spcPts val="600"/>
              </a:spcBef>
            </a:pPr>
            <a:r>
              <a:rPr lang="en-US" sz="2400" b="1">
                <a:solidFill>
                  <a:prstClr val="black"/>
                </a:solidFill>
                <a:latin typeface="Times New Roman" panose="02020603050405020304" pitchFamily="18" charset="0"/>
                <a:ea typeface="Times New Roman" panose="02020603050405020304" pitchFamily="18" charset="0"/>
              </a:rPr>
              <a:t>2. Học sinh (HS):</a:t>
            </a:r>
            <a:r>
              <a:rPr lang="en-US" sz="2400" b="1" i="1">
                <a:solidFill>
                  <a:prstClr val="black"/>
                </a:solidFill>
                <a:latin typeface="Times New Roman" panose="02020603050405020304" pitchFamily="18" charset="0"/>
                <a:ea typeface="Times New Roman" panose="02020603050405020304" pitchFamily="18" charset="0"/>
              </a:rPr>
              <a:t> </a:t>
            </a:r>
            <a:r>
              <a:rPr lang="en-US" sz="2400">
                <a:solidFill>
                  <a:prstClr val="black"/>
                </a:solidFill>
                <a:latin typeface="Times New Roman" panose="02020603050405020304" pitchFamily="18" charset="0"/>
                <a:ea typeface="Times New Roman" panose="02020603050405020304" pitchFamily="18" charset="0"/>
              </a:rPr>
              <a:t>SGK, vở ghi.</a:t>
            </a:r>
            <a:endParaRPr lang="en-US" sz="2400">
              <a:solidFill>
                <a:prstClr val="black"/>
              </a:solidFill>
            </a:endParaRPr>
          </a:p>
        </p:txBody>
      </p:sp>
    </p:spTree>
    <p:extLst>
      <p:ext uri="{BB962C8B-B14F-4D97-AF65-F5344CB8AC3E}">
        <p14:creationId xmlns:p14="http://schemas.microsoft.com/office/powerpoint/2010/main" val="6609416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10972800" cy="1143000"/>
          </a:xfrm>
        </p:spPr>
        <p:txBody>
          <a:bodyPr>
            <a:normAutofit/>
          </a:bodyPr>
          <a:lstStyle/>
          <a:p>
            <a:r>
              <a:rPr lang="en-US" sz="2800" b="1" smtClean="0">
                <a:latin typeface="Times New Roman" panose="02020603050405020304" pitchFamily="18" charset="0"/>
                <a:cs typeface="Times New Roman" panose="02020603050405020304" pitchFamily="18" charset="0"/>
              </a:rPr>
              <a:t>KÝ DUYỆT</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16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609600" y="884239"/>
            <a:ext cx="11277600" cy="695326"/>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err="1">
                <a:solidFill>
                  <a:srgbClr val="FF0000"/>
                </a:solidFill>
                <a:latin typeface="Cambria" pitchFamily="18" charset="0"/>
                <a:ea typeface="Cambria" pitchFamily="18" charset="0"/>
              </a:rPr>
              <a:t>cho</a:t>
            </a:r>
            <a:r>
              <a:rPr lang="en-US" sz="2400" i="1">
                <a:solidFill>
                  <a:srgbClr val="FF0000"/>
                </a:solidFill>
                <a:latin typeface="Cambria" pitchFamily="18" charset="0"/>
                <a:ea typeface="Cambria" pitchFamily="18" charset="0"/>
              </a:rPr>
              <a:t> </a:t>
            </a:r>
            <a:r>
              <a:rPr lang="en-US" sz="2400" i="1" smtClean="0">
                <a:solidFill>
                  <a:srgbClr val="FF0000"/>
                </a:solidFill>
                <a:latin typeface="Cambria" pitchFamily="18" charset="0"/>
                <a:ea typeface="Cambria" pitchFamily="18" charset="0"/>
              </a:rPr>
              <a:t>biết: Nội dung bài hát đề cập đến vùng nào ở nước ta?</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1" y="1"/>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95400" y="6256776"/>
            <a:ext cx="10210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HÀNH TRÌNH TRÊN ĐẤT </a:t>
            </a:r>
            <a:r>
              <a:rPr lang="en-US" sz="2400" b="1">
                <a:solidFill>
                  <a:srgbClr val="0D30DD"/>
                </a:solidFill>
                <a:latin typeface="Cambria" pitchFamily="18" charset="0"/>
                <a:ea typeface="Cambria" pitchFamily="18" charset="0"/>
              </a:rPr>
              <a:t>PHÙ </a:t>
            </a:r>
            <a:r>
              <a:rPr lang="en-US" sz="2400" b="1" smtClean="0">
                <a:solidFill>
                  <a:srgbClr val="0D30DD"/>
                </a:solidFill>
                <a:latin typeface="Cambria" pitchFamily="18" charset="0"/>
                <a:ea typeface="Cambria" pitchFamily="18" charset="0"/>
              </a:rPr>
              <a:t>SA – VÙNG ĐỒNG BẰNG SÔNG CỬU LONG</a:t>
            </a:r>
            <a:endParaRPr lang="en-US" sz="2400" b="1" dirty="0">
              <a:solidFill>
                <a:srgbClr val="0D30DD"/>
              </a:solidFill>
              <a:latin typeface="Cambria" pitchFamily="18" charset="0"/>
              <a:ea typeface="Cambria" pitchFamily="18" charset="0"/>
            </a:endParaRPr>
          </a:p>
        </p:txBody>
      </p:sp>
      <p:pic>
        <p:nvPicPr>
          <p:cNvPr id="5" name="Hành Trình Trên Đất Phù Sa _ Lưu Ánh Lo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800" y="1371600"/>
            <a:ext cx="11582400" cy="4885176"/>
          </a:xfrm>
          <a:prstGeom prst="rect">
            <a:avLst/>
          </a:prstGeom>
        </p:spPr>
      </p:pic>
      <p:sp>
        <p:nvSpPr>
          <p:cNvPr id="6" name="TextBox 5"/>
          <p:cNvSpPr txBox="1"/>
          <p:nvPr/>
        </p:nvSpPr>
        <p:spPr>
          <a:xfrm>
            <a:off x="990600" y="177841"/>
            <a:ext cx="1219200" cy="369332"/>
          </a:xfrm>
          <a:prstGeom prst="rect">
            <a:avLst/>
          </a:prstGeom>
          <a:noFill/>
        </p:spPr>
        <p:txBody>
          <a:bodyPr wrap="square" rtlCol="0">
            <a:spAutoFit/>
          </a:bodyPr>
          <a:lstStyle/>
          <a:p>
            <a:r>
              <a:rPr lang="en-US" smtClean="0">
                <a:solidFill>
                  <a:srgbClr val="C00000"/>
                </a:solidFill>
                <a:latin typeface="Times New Roman" panose="02020603050405020304" pitchFamily="18" charset="0"/>
                <a:cs typeface="Times New Roman" panose="02020603050405020304" pitchFamily="18" charset="0"/>
              </a:rPr>
              <a:t>10 PHÚT</a:t>
            </a:r>
            <a:endParaRPr lang="en-US">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721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bldLst>
      <p:bldP spid="3"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6200" y="0"/>
            <a:ext cx="12115800" cy="6858000"/>
          </a:xfrm>
          <a:prstGeom prst="rect">
            <a:avLst/>
          </a:prstGeom>
          <a:blipFill>
            <a:blip r:embed="rId3"/>
            <a:stretch>
              <a:fillRect/>
            </a:stretch>
          </a:blipFill>
          <a:ln>
            <a:noFill/>
          </a:ln>
          <a:effectLst/>
        </p:spPr>
      </p:pic>
      <p:sp>
        <p:nvSpPr>
          <p:cNvPr id="9" name="Rounded Rectangle 8"/>
          <p:cNvSpPr/>
          <p:nvPr/>
        </p:nvSpPr>
        <p:spPr>
          <a:xfrm>
            <a:off x="5444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1957" y="206485"/>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5981700" y="1"/>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5067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2166917" y="1276982"/>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a:solidFill>
                  <a:srgbClr val="FF0000"/>
                </a:solidFill>
                <a:effectLst>
                  <a:outerShdw blurRad="38100" dist="38100" dir="2700000" algn="tl">
                    <a:srgbClr val="000000">
                      <a:alpha val="43137"/>
                    </a:srgbClr>
                  </a:outerShdw>
                </a:effectLst>
                <a:latin typeface="Cambria" pitchFamily="18" charset="0"/>
              </a:rPr>
              <a:t>BÀI </a:t>
            </a:r>
            <a:r>
              <a:rPr lang="vi-VN" sz="2400" b="1" smtClean="0">
                <a:solidFill>
                  <a:srgbClr val="FF0000"/>
                </a:solidFill>
                <a:effectLst>
                  <a:outerShdw blurRad="38100" dist="38100" dir="2700000" algn="tl">
                    <a:srgbClr val="000000">
                      <a:alpha val="43137"/>
                    </a:srgbClr>
                  </a:outerShdw>
                </a:effectLst>
                <a:latin typeface="Cambria" pitchFamily="18" charset="0"/>
              </a:rPr>
              <a:t>1</a:t>
            </a:r>
            <a:r>
              <a:rPr lang="en-US" sz="2400" b="1" smtClean="0">
                <a:solidFill>
                  <a:srgbClr val="FF0000"/>
                </a:solidFill>
                <a:effectLst>
                  <a:outerShdw blurRad="38100" dist="38100" dir="2700000" algn="tl">
                    <a:srgbClr val="000000">
                      <a:alpha val="43137"/>
                    </a:srgbClr>
                  </a:outerShdw>
                </a:effectLst>
                <a:latin typeface="Cambria" pitchFamily="18" charset="0"/>
              </a:rPr>
              <a:t>2</a:t>
            </a:r>
            <a:r>
              <a:rPr lang="vi-VN" sz="2400" b="1" smtClean="0">
                <a:solidFill>
                  <a:srgbClr val="FF0000"/>
                </a:solidFill>
                <a:effectLst>
                  <a:outerShdw blurRad="38100" dist="38100" dir="2700000" algn="tl">
                    <a:srgbClr val="000000">
                      <a:alpha val="43137"/>
                    </a:srgbClr>
                  </a:outerShdw>
                </a:effectLst>
                <a:latin typeface="Cambria" pitchFamily="18" charset="0"/>
              </a:rPr>
              <a:t> </a:t>
            </a:r>
            <a:r>
              <a:rPr lang="vi-VN" sz="2400" b="1">
                <a:solidFill>
                  <a:srgbClr val="FF0000"/>
                </a:solidFill>
                <a:effectLst>
                  <a:outerShdw blurRad="38100" dist="38100" dir="2700000" algn="tl">
                    <a:srgbClr val="000000">
                      <a:alpha val="43137"/>
                    </a:srgbClr>
                  </a:outerShdw>
                </a:effectLst>
                <a:latin typeface="Cambria" pitchFamily="18" charset="0"/>
              </a:rPr>
              <a:t>: </a:t>
            </a:r>
            <a:r>
              <a:rPr lang="en-US" sz="2400" b="1" smtClean="0">
                <a:solidFill>
                  <a:srgbClr val="FF0000"/>
                </a:solidFill>
                <a:effectLst>
                  <a:outerShdw blurRad="38100" dist="38100" dir="2700000" algn="tl">
                    <a:srgbClr val="000000">
                      <a:alpha val="43137"/>
                    </a:srgbClr>
                  </a:outerShdw>
                </a:effectLst>
                <a:latin typeface="Cambria" pitchFamily="18" charset="0"/>
              </a:rPr>
              <a:t>SỬ DỤNG HỢP LÍ TÀI NGUYÊN ĐẤT</a:t>
            </a:r>
            <a:endParaRPr lang="en-US" sz="2400" b="1" dirty="0">
              <a:solidFill>
                <a:srgbClr val="FF0000"/>
              </a:solidFill>
              <a:effectLst>
                <a:outerShdw blurRad="38100" dist="38100" dir="2700000" algn="tl">
                  <a:srgbClr val="000000">
                    <a:alpha val="43137"/>
                  </a:srgbClr>
                </a:outerShdw>
              </a:effectLst>
              <a:latin typeface="Cambria" pitchFamily="18" charset="0"/>
            </a:endParaRP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1734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1752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1779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itle 1"/>
          <p:cNvSpPr txBox="1">
            <a:spLocks/>
          </p:cNvSpPr>
          <p:nvPr/>
        </p:nvSpPr>
        <p:spPr>
          <a:xfrm>
            <a:off x="2586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smtClean="0">
                <a:solidFill>
                  <a:srgbClr val="0D30DD"/>
                </a:solidFill>
                <a:effectLst>
                  <a:outerShdw blurRad="38100" dist="38100" dir="2700000" algn="tl">
                    <a:srgbClr val="000000">
                      <a:alpha val="43137"/>
                    </a:srgbClr>
                  </a:outerShdw>
                </a:effectLst>
                <a:latin typeface="Cambria" pitchFamily="18" charset="0"/>
              </a:rPr>
              <a:t>ĐẶC ĐIỂM CỦA ĐẤT FERALIT VÀ GIÁ TRỊ SỬ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2559641"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smtClean="0">
                <a:solidFill>
                  <a:srgbClr val="0D30DD"/>
                </a:solidFill>
                <a:effectLst>
                  <a:outerShdw blurRad="38100" dist="38100" dir="2700000" algn="tl">
                    <a:srgbClr val="000000">
                      <a:alpha val="43137"/>
                    </a:srgbClr>
                  </a:outerShdw>
                </a:effectLst>
                <a:latin typeface="Cambria" pitchFamily="18" charset="0"/>
              </a:rPr>
              <a:t>ĐẶC ĐIỂM CỦA ĐẤT PHÙ SA VÀ GIÁ TRỊ SỬ DỤNG</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2" name="Title 1"/>
          <p:cNvSpPr txBox="1">
            <a:spLocks/>
          </p:cNvSpPr>
          <p:nvPr/>
        </p:nvSpPr>
        <p:spPr>
          <a:xfrm>
            <a:off x="2559640" y="4714901"/>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smtClean="0">
                <a:solidFill>
                  <a:srgbClr val="0D30DD"/>
                </a:solidFill>
                <a:effectLst>
                  <a:outerShdw blurRad="38100" dist="38100" dir="2700000" algn="tl">
                    <a:srgbClr val="000000">
                      <a:alpha val="43137"/>
                    </a:srgbClr>
                  </a:outerShdw>
                </a:effectLst>
                <a:latin typeface="Cambria" pitchFamily="18" charset="0"/>
              </a:rPr>
              <a:t>TÍNH CẤP THIẾT CỦA VẤN ĐỀ CHỐNG THOÁI HÓA ĐẤT Ở NƯỚC TA</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2031770"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1889992" y="25383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1863293" y="3570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1618136"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1618136"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1845358" y="46719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1600201"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30" name="Rectangle 29"/>
          <p:cNvSpPr/>
          <p:nvPr/>
        </p:nvSpPr>
        <p:spPr>
          <a:xfrm>
            <a:off x="1715035" y="5491455"/>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ound Same Side Corner Rectangle 30"/>
          <p:cNvSpPr/>
          <p:nvPr/>
        </p:nvSpPr>
        <p:spPr>
          <a:xfrm rot="5400000">
            <a:off x="1845358" y="555723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itle 1"/>
          <p:cNvSpPr txBox="1">
            <a:spLocks/>
          </p:cNvSpPr>
          <p:nvPr/>
        </p:nvSpPr>
        <p:spPr>
          <a:xfrm>
            <a:off x="1598172" y="5634832"/>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
        <p:nvSpPr>
          <p:cNvPr id="41" name="Title 1"/>
          <p:cNvSpPr txBox="1">
            <a:spLocks/>
          </p:cNvSpPr>
          <p:nvPr/>
        </p:nvSpPr>
        <p:spPr>
          <a:xfrm>
            <a:off x="2572990" y="5699106"/>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27020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250"/>
                                        <p:tgtEl>
                                          <p:spTgt spid="3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left)">
                                      <p:cBhvr>
                                        <p:cTn id="54" dur="250"/>
                                        <p:tgtEl>
                                          <p:spTgt spid="39"/>
                                        </p:tgtEl>
                                      </p:cBhvr>
                                    </p:animEffect>
                                  </p:childTnLst>
                                </p:cTn>
                              </p:par>
                            </p:childTnLst>
                          </p:cTn>
                        </p:par>
                        <p:par>
                          <p:cTn id="55" fill="hold">
                            <p:stCondLst>
                              <p:cond delay="350"/>
                            </p:stCondLst>
                            <p:childTnLst>
                              <p:par>
                                <p:cTn id="56" presetID="22" presetClass="entr" presetSubtype="8"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up)">
                                      <p:cBhvr>
                                        <p:cTn id="63" dur="100"/>
                                        <p:tgtEl>
                                          <p:spTgt spid="30"/>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250"/>
                                        <p:tgtEl>
                                          <p:spTgt spid="31"/>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left)">
                                      <p:cBhvr>
                                        <p:cTn id="70" dur="250"/>
                                        <p:tgtEl>
                                          <p:spTgt spid="40"/>
                                        </p:tgtEl>
                                      </p:cBhvr>
                                    </p:animEffect>
                                  </p:childTnLst>
                                </p:cTn>
                              </p:par>
                            </p:childTnLst>
                          </p:cTn>
                        </p:par>
                        <p:par>
                          <p:cTn id="71" fill="hold">
                            <p:stCondLst>
                              <p:cond delay="350"/>
                            </p:stCondLst>
                            <p:childTnLst>
                              <p:par>
                                <p:cTn id="72" presetID="22" presetClass="entr" presetSubtype="8" fill="hold" grpId="0" nodeType="after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2" grpId="0"/>
      <p:bldP spid="33" grpId="0" animBg="1"/>
      <p:bldP spid="34" grpId="0" animBg="1"/>
      <p:bldP spid="35" grpId="0" animBg="1"/>
      <p:bldP spid="36" grpId="0"/>
      <p:bldP spid="37" grpId="0"/>
      <p:bldP spid="38" grpId="0" animBg="1"/>
      <p:bldP spid="39" grpId="0"/>
      <p:bldP spid="30" grpId="0" animBg="1"/>
      <p:bldP spid="31" grpId="0" animBg="1"/>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46" y="4549"/>
            <a:ext cx="6454254" cy="681251"/>
          </a:xfrm>
        </p:spPr>
        <p:txBody>
          <a:bodyPr>
            <a:normAutofit fontScale="90000"/>
          </a:bodyPr>
          <a:lstStyle/>
          <a:p>
            <a:pPr algn="l"/>
            <a:r>
              <a:rPr lang="en-US" sz="2400" b="1" smtClean="0">
                <a:latin typeface="Times New Roman" panose="02020603050405020304" pitchFamily="18" charset="0"/>
                <a:cs typeface="Times New Roman" panose="02020603050405020304" pitchFamily="18" charset="0"/>
              </a:rPr>
              <a:t>1. Đặc điểm của đất feralit và giá trị sử dụng</a:t>
            </a:r>
            <a:br>
              <a:rPr lang="en-US" sz="2400" b="1" smtClean="0">
                <a:latin typeface="Times New Roman" panose="02020603050405020304" pitchFamily="18" charset="0"/>
                <a:cs typeface="Times New Roman" panose="02020603050405020304" pitchFamily="18" charset="0"/>
              </a:rPr>
            </a:br>
            <a:r>
              <a:rPr lang="en-US" sz="2400" b="1" smtClean="0">
                <a:latin typeface="Times New Roman" panose="02020603050405020304" pitchFamily="18" charset="0"/>
                <a:cs typeface="Times New Roman" panose="02020603050405020304" pitchFamily="18" charset="0"/>
              </a:rPr>
              <a:t>a) Đặc điểm của đất feralit </a:t>
            </a:r>
            <a:r>
              <a:rPr lang="en-US" sz="2400" b="1" smtClean="0">
                <a:solidFill>
                  <a:srgbClr val="F11BAA"/>
                </a:solidFill>
                <a:latin typeface="Times New Roman" panose="02020603050405020304" pitchFamily="18" charset="0"/>
                <a:cs typeface="Times New Roman" panose="02020603050405020304" pitchFamily="18" charset="0"/>
              </a:rPr>
              <a:t>(15 phút)</a:t>
            </a:r>
            <a:endParaRPr lang="en-US" sz="2400" b="1">
              <a:solidFill>
                <a:srgbClr val="F11BAA"/>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00800" y="-76200"/>
            <a:ext cx="5791200" cy="69342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673" y="2316540"/>
            <a:ext cx="3962400" cy="4541460"/>
          </a:xfrm>
          <a:prstGeom prst="rect">
            <a:avLst/>
          </a:prstGeom>
        </p:spPr>
      </p:pic>
      <p:sp>
        <p:nvSpPr>
          <p:cNvPr id="6" name="TextBox 5"/>
          <p:cNvSpPr txBox="1"/>
          <p:nvPr/>
        </p:nvSpPr>
        <p:spPr>
          <a:xfrm>
            <a:off x="152400" y="716340"/>
            <a:ext cx="6248400" cy="1569660"/>
          </a:xfrm>
          <a:prstGeom prst="rect">
            <a:avLst/>
          </a:prstGeom>
          <a:noFill/>
        </p:spPr>
        <p:txBody>
          <a:bodyPr wrap="square" rtlCol="0">
            <a:spAutoFit/>
          </a:bodyPr>
          <a:lstStyle/>
          <a:p>
            <a:pPr algn="ctr"/>
            <a:r>
              <a:rPr lang="en-US" sz="2400" i="1" smtClean="0">
                <a:solidFill>
                  <a:srgbClr val="FF0000"/>
                </a:solidFill>
                <a:latin typeface="Times New Roman" panose="02020603050405020304" pitchFamily="18" charset="0"/>
                <a:cs typeface="Times New Roman" panose="02020603050405020304" pitchFamily="18" charset="0"/>
              </a:rPr>
              <a:t>Hoạt động nhóm cặp (4 phút)</a:t>
            </a:r>
          </a:p>
          <a:p>
            <a:r>
              <a:rPr lang="en-US" sz="2400" i="1" smtClean="0">
                <a:solidFill>
                  <a:srgbClr val="FF0000"/>
                </a:solidFill>
                <a:latin typeface="Times New Roman" panose="02020603050405020304" pitchFamily="18" charset="0"/>
                <a:cs typeface="Times New Roman" panose="02020603050405020304" pitchFamily="18" charset="0"/>
              </a:rPr>
              <a:t>Quan sát hình 11.1, hình 11.2 và thông tin mục 1a SGK, em hãy phân tích đặc điểm của đất feralit.</a:t>
            </a:r>
            <a:endParaRPr lang="en-US" sz="2400"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10381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845"/>
            <a:ext cx="10972800" cy="792162"/>
          </a:xfrm>
        </p:spPr>
        <p:txBody>
          <a:bodyPr/>
          <a:lstStyle/>
          <a:p>
            <a:r>
              <a:rPr lang="en-US" smtClean="0">
                <a:latin typeface="Times New Roman" panose="02020603050405020304" pitchFamily="18" charset="0"/>
                <a:cs typeface="Times New Roman" panose="02020603050405020304" pitchFamily="18" charset="0"/>
              </a:rPr>
              <a:t>Gợi ý phân tích</a:t>
            </a:r>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7797" y="827419"/>
            <a:ext cx="10972800" cy="3896981"/>
          </a:xfrm>
        </p:spPr>
        <p:txBody>
          <a:bodyPr/>
          <a:lstStyle/>
          <a:p>
            <a:pPr marL="0" indent="0" algn="just">
              <a:spcBef>
                <a:spcPts val="600"/>
              </a:spcBef>
              <a:spcAft>
                <a:spcPts val="0"/>
              </a:spcAft>
              <a:buNone/>
            </a:pPr>
            <a:r>
              <a:rPr lang="en-US" i="1">
                <a:latin typeface="Times New Roman" panose="02020603050405020304" pitchFamily="18" charset="0"/>
                <a:ea typeface="Times New Roman" panose="02020603050405020304" pitchFamily="18" charset="0"/>
              </a:rPr>
              <a:t>1. Nêu đặc điểm về lớp vỏ phong hóa, màu sắc, tính chất của đất feralit. </a:t>
            </a:r>
            <a:endParaRPr lang="en-US"/>
          </a:p>
          <a:p>
            <a:pPr marL="0" indent="0" algn="just">
              <a:spcBef>
                <a:spcPts val="600"/>
              </a:spcBef>
              <a:spcAft>
                <a:spcPts val="0"/>
              </a:spcAft>
              <a:buNone/>
            </a:pPr>
            <a:r>
              <a:rPr lang="en-US" i="1">
                <a:latin typeface="Times New Roman" panose="02020603050405020304" pitchFamily="18" charset="0"/>
                <a:ea typeface="Times New Roman" panose="02020603050405020304" pitchFamily="18" charset="0"/>
              </a:rPr>
              <a:t>2. Vì sao đất feralit có màu đỏ vàng và có đặc tính chua?</a:t>
            </a:r>
            <a:endParaRPr lang="en-US"/>
          </a:p>
          <a:p>
            <a:pPr marL="0" indent="0" algn="just">
              <a:spcBef>
                <a:spcPts val="600"/>
              </a:spcBef>
              <a:spcAft>
                <a:spcPts val="0"/>
              </a:spcAft>
              <a:buNone/>
            </a:pPr>
            <a:r>
              <a:rPr lang="en-US" i="1">
                <a:latin typeface="Times New Roman" panose="02020603050405020304" pitchFamily="18" charset="0"/>
                <a:ea typeface="Times New Roman" panose="02020603050405020304" pitchFamily="18" charset="0"/>
              </a:rPr>
              <a:t>3. Loại đất nào của nhóm đất feralit giàu chất dinh dưỡng và tơi xốp?</a:t>
            </a:r>
            <a:endParaRPr lang="en-US"/>
          </a:p>
          <a:p>
            <a:pPr marL="0" indent="0" algn="just">
              <a:spcBef>
                <a:spcPts val="600"/>
              </a:spcBef>
              <a:spcAft>
                <a:spcPts val="0"/>
              </a:spcAft>
              <a:buNone/>
            </a:pPr>
            <a:r>
              <a:rPr lang="en-US" i="1">
                <a:latin typeface="Times New Roman" panose="02020603050405020304" pitchFamily="18" charset="0"/>
                <a:ea typeface="Times New Roman" panose="02020603050405020304" pitchFamily="18" charset="0"/>
              </a:rPr>
              <a:t>4. Vì sao khi mất lớp phủ thực vật đất trở nên xấu và không thể trồng trọt</a:t>
            </a:r>
            <a:r>
              <a:rPr lang="en-US" i="1" smtClean="0">
                <a:latin typeface="Times New Roman" panose="02020603050405020304" pitchFamily="18" charset="0"/>
                <a:ea typeface="Times New Roman" panose="02020603050405020304" pitchFamily="18" charset="0"/>
              </a:rPr>
              <a:t>.</a:t>
            </a:r>
            <a:endParaRPr lang="en-US"/>
          </a:p>
        </p:txBody>
      </p:sp>
      <p:sp>
        <p:nvSpPr>
          <p:cNvPr id="4" name="TextBox 3"/>
          <p:cNvSpPr txBox="1"/>
          <p:nvPr/>
        </p:nvSpPr>
        <p:spPr>
          <a:xfrm>
            <a:off x="4419600" y="4953000"/>
            <a:ext cx="3581400" cy="830997"/>
          </a:xfrm>
          <a:prstGeom prst="rect">
            <a:avLst/>
          </a:prstGeom>
          <a:noFill/>
        </p:spPr>
        <p:txBody>
          <a:bodyPr wrap="square" rtlCol="0">
            <a:spAutoFit/>
          </a:bodyPr>
          <a:lstStyle/>
          <a:p>
            <a:pPr algn="ctr"/>
            <a:r>
              <a:rPr lang="en-US" sz="2400" b="1" smtClean="0">
                <a:solidFill>
                  <a:srgbClr val="FF0000"/>
                </a:solidFill>
                <a:latin typeface="Times New Roman" panose="02020603050405020304" pitchFamily="18" charset="0"/>
                <a:cs typeface="Times New Roman" panose="02020603050405020304" pitchFamily="18" charset="0"/>
              </a:rPr>
              <a:t>BÁO CÁO KẾT QUẢ PHÂN TÍCH</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110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6553200" cy="2286000"/>
          </a:xfrm>
        </p:spPr>
        <p:txBody>
          <a:bodyPr>
            <a:normAutofit/>
          </a:bodyPr>
          <a:lstStyle/>
          <a:p>
            <a:pPr marL="0" indent="0" algn="just">
              <a:spcBef>
                <a:spcPts val="600"/>
              </a:spcBef>
              <a:spcAft>
                <a:spcPts val="0"/>
              </a:spcAft>
              <a:buNone/>
            </a:pPr>
            <a:r>
              <a:rPr lang="nl-NL" sz="2400">
                <a:solidFill>
                  <a:srgbClr val="002060"/>
                </a:solidFill>
                <a:latin typeface="Times New Roman" panose="02020603050405020304" pitchFamily="18" charset="0"/>
                <a:ea typeface="Times New Roman" panose="02020603050405020304" pitchFamily="18" charset="0"/>
              </a:rPr>
              <a:t>- Có lớp vỏ phong hoá dày, thoáng khí, dễ thoát nước.</a:t>
            </a:r>
            <a:endParaRPr lang="en-US" sz="2400">
              <a:solidFill>
                <a:srgbClr val="002060"/>
              </a:solidFill>
            </a:endParaRPr>
          </a:p>
          <a:p>
            <a:pPr marL="0" indent="0" algn="just">
              <a:spcBef>
                <a:spcPts val="600"/>
              </a:spcBef>
              <a:spcAft>
                <a:spcPts val="0"/>
              </a:spcAft>
              <a:buNone/>
            </a:pPr>
            <a:r>
              <a:rPr lang="nl-NL" sz="2400">
                <a:solidFill>
                  <a:srgbClr val="002060"/>
                </a:solidFill>
                <a:latin typeface="Times New Roman" panose="02020603050405020304" pitchFamily="18" charset="0"/>
                <a:ea typeface="Times New Roman" panose="02020603050405020304" pitchFamily="18" charset="0"/>
              </a:rPr>
              <a:t>- Đất thường có màu đỏ vàng.</a:t>
            </a:r>
            <a:endParaRPr lang="en-US" sz="2400">
              <a:solidFill>
                <a:srgbClr val="002060"/>
              </a:solidFill>
            </a:endParaRPr>
          </a:p>
          <a:p>
            <a:pPr marL="0" indent="0" algn="just">
              <a:spcBef>
                <a:spcPts val="600"/>
              </a:spcBef>
              <a:spcAft>
                <a:spcPts val="0"/>
              </a:spcAft>
              <a:buNone/>
            </a:pPr>
            <a:r>
              <a:rPr lang="nl-NL" sz="2400">
                <a:solidFill>
                  <a:srgbClr val="002060"/>
                </a:solidFill>
                <a:latin typeface="Times New Roman" panose="02020603050405020304" pitchFamily="18" charset="0"/>
                <a:ea typeface="Times New Roman" panose="02020603050405020304" pitchFamily="18" charset="0"/>
              </a:rPr>
              <a:t>- Phần lớn đất feralit có đặc điểm chua, nghèo các chất badơ và </a:t>
            </a:r>
            <a:r>
              <a:rPr lang="nl-NL" sz="2400" smtClean="0">
                <a:solidFill>
                  <a:srgbClr val="002060"/>
                </a:solidFill>
                <a:latin typeface="Times New Roman" panose="02020603050405020304" pitchFamily="18" charset="0"/>
                <a:ea typeface="Times New Roman" panose="02020603050405020304" pitchFamily="18" charset="0"/>
              </a:rPr>
              <a:t>mùn (trừ feralit trên đá badan).</a:t>
            </a:r>
            <a:endParaRPr lang="en-US" sz="2400">
              <a:solidFill>
                <a:srgbClr val="002060"/>
              </a:solidFill>
            </a:endParaRPr>
          </a:p>
          <a:p>
            <a:pPr marL="0" indent="0">
              <a:buNone/>
            </a:pPr>
            <a:endParaRPr lang="en-US" sz="2400">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76200"/>
            <a:ext cx="4648200" cy="6049964"/>
          </a:xfrm>
          <a:prstGeom prst="rect">
            <a:avLst/>
          </a:prstGeom>
        </p:spPr>
      </p:pic>
      <p:sp>
        <p:nvSpPr>
          <p:cNvPr id="5" name="Title 1"/>
          <p:cNvSpPr>
            <a:spLocks noGrp="1"/>
          </p:cNvSpPr>
          <p:nvPr>
            <p:ph type="title"/>
          </p:nvPr>
        </p:nvSpPr>
        <p:spPr>
          <a:xfrm>
            <a:off x="98946" y="304800"/>
            <a:ext cx="6987654" cy="986051"/>
          </a:xfrm>
        </p:spPr>
        <p:txBody>
          <a:bodyPr>
            <a:noAutofit/>
          </a:bodyPr>
          <a:lstStyle/>
          <a:p>
            <a:pPr algn="l"/>
            <a:r>
              <a:rPr lang="en-US" sz="2800" b="1" smtClean="0">
                <a:latin typeface="Times New Roman" panose="02020603050405020304" pitchFamily="18" charset="0"/>
                <a:cs typeface="Times New Roman" panose="02020603050405020304" pitchFamily="18" charset="0"/>
              </a:rPr>
              <a:t>1. Đặc điểm của đất feralit và giá trị sử dụng</a:t>
            </a:r>
            <a:br>
              <a:rPr lang="en-US" sz="2800" b="1" smtClean="0">
                <a:latin typeface="Times New Roman" panose="02020603050405020304" pitchFamily="18" charset="0"/>
                <a:cs typeface="Times New Roman" panose="02020603050405020304" pitchFamily="18" charset="0"/>
              </a:rPr>
            </a:br>
            <a:r>
              <a:rPr lang="en-US" sz="2800" b="1" smtClean="0">
                <a:latin typeface="Times New Roman" panose="02020603050405020304" pitchFamily="18" charset="0"/>
                <a:cs typeface="Times New Roman" panose="02020603050405020304" pitchFamily="18" charset="0"/>
              </a:rPr>
              <a:t>a) Đặc điểm của đất feralit</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8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295400" y="5715000"/>
            <a:ext cx="3088515" cy="646331"/>
          </a:xfrm>
          <a:prstGeom prst="rect">
            <a:avLst/>
          </a:prstGeom>
          <a:noFill/>
        </p:spPr>
        <p:txBody>
          <a:bodyPr wrap="square" rtlCol="0">
            <a:spAutoFit/>
          </a:bodyPr>
          <a:lstStyle/>
          <a:p>
            <a:pPr algn="ctr"/>
            <a:r>
              <a:rPr lang="en-US" b="1" dirty="0" err="1">
                <a:solidFill>
                  <a:srgbClr val="FF0000"/>
                </a:solidFill>
                <a:latin typeface="Cambria" pitchFamily="18" charset="0"/>
                <a:ea typeface="Cambria" pitchFamily="18" charset="0"/>
              </a:rPr>
              <a:t>Trồng</a:t>
            </a:r>
            <a:r>
              <a:rPr lang="en-US" b="1" dirty="0">
                <a:solidFill>
                  <a:srgbClr val="FF0000"/>
                </a:solidFill>
                <a:latin typeface="Cambria" pitchFamily="18" charset="0"/>
                <a:ea typeface="Cambria" pitchFamily="18" charset="0"/>
              </a:rPr>
              <a:t> </a:t>
            </a:r>
            <a:r>
              <a:rPr lang="en-US" b="1" dirty="0" err="1">
                <a:solidFill>
                  <a:srgbClr val="FF0000"/>
                </a:solidFill>
                <a:latin typeface="Cambria" pitchFamily="18" charset="0"/>
                <a:ea typeface="Cambria" pitchFamily="18" charset="0"/>
              </a:rPr>
              <a:t>cà</a:t>
            </a:r>
            <a:r>
              <a:rPr lang="en-US" b="1" dirty="0">
                <a:solidFill>
                  <a:srgbClr val="FF0000"/>
                </a:solidFill>
                <a:latin typeface="Cambria" pitchFamily="18" charset="0"/>
                <a:ea typeface="Cambria" pitchFamily="18" charset="0"/>
              </a:rPr>
              <a:t> </a:t>
            </a:r>
            <a:r>
              <a:rPr lang="en-US" b="1" dirty="0" err="1">
                <a:solidFill>
                  <a:srgbClr val="FF0000"/>
                </a:solidFill>
                <a:latin typeface="Cambria" pitchFamily="18" charset="0"/>
                <a:ea typeface="Cambria" pitchFamily="18" charset="0"/>
              </a:rPr>
              <a:t>phê</a:t>
            </a:r>
            <a:r>
              <a:rPr lang="en-US" b="1" dirty="0">
                <a:solidFill>
                  <a:srgbClr val="FF0000"/>
                </a:solidFill>
                <a:latin typeface="Cambria" pitchFamily="18" charset="0"/>
                <a:ea typeface="Cambria" pitchFamily="18" charset="0"/>
              </a:rPr>
              <a:t> </a:t>
            </a:r>
            <a:r>
              <a:rPr lang="en-US" b="1" dirty="0" err="1">
                <a:solidFill>
                  <a:srgbClr val="FF0000"/>
                </a:solidFill>
                <a:latin typeface="Cambria" pitchFamily="18" charset="0"/>
                <a:ea typeface="Cambria" pitchFamily="18" charset="0"/>
              </a:rPr>
              <a:t>trên</a:t>
            </a:r>
            <a:r>
              <a:rPr lang="en-US" b="1" dirty="0">
                <a:solidFill>
                  <a:srgbClr val="FF0000"/>
                </a:solidFill>
                <a:latin typeface="Cambria" pitchFamily="18" charset="0"/>
                <a:ea typeface="Cambria" pitchFamily="18" charset="0"/>
              </a:rPr>
              <a:t> </a:t>
            </a:r>
            <a:r>
              <a:rPr lang="en-US" b="1" err="1">
                <a:solidFill>
                  <a:srgbClr val="FF0000"/>
                </a:solidFill>
                <a:latin typeface="Cambria" pitchFamily="18" charset="0"/>
                <a:ea typeface="Cambria" pitchFamily="18" charset="0"/>
              </a:rPr>
              <a:t>đất</a:t>
            </a:r>
            <a:r>
              <a:rPr lang="en-US" b="1">
                <a:solidFill>
                  <a:srgbClr val="FF0000"/>
                </a:solidFill>
                <a:latin typeface="Cambria" pitchFamily="18" charset="0"/>
                <a:ea typeface="Cambria" pitchFamily="18" charset="0"/>
              </a:rPr>
              <a:t> </a:t>
            </a:r>
            <a:r>
              <a:rPr lang="en-US" b="1" smtClean="0">
                <a:solidFill>
                  <a:srgbClr val="FF0000"/>
                </a:solidFill>
                <a:latin typeface="Cambria" pitchFamily="18" charset="0"/>
                <a:ea typeface="Cambria" pitchFamily="18" charset="0"/>
              </a:rPr>
              <a:t>feralit trên đá badan</a:t>
            </a:r>
            <a:endParaRPr lang="en-US" b="1" dirty="0">
              <a:solidFill>
                <a:srgbClr val="FF0000"/>
              </a:solidFill>
              <a:latin typeface="Cambria" pitchFamily="18" charset="0"/>
              <a:ea typeface="Cambria"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0" y="0"/>
            <a:ext cx="5935639" cy="5486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33"/>
          <p:cNvGrpSpPr>
            <a:grpSpLocks/>
          </p:cNvGrpSpPr>
          <p:nvPr/>
        </p:nvGrpSpPr>
        <p:grpSpPr bwMode="auto">
          <a:xfrm>
            <a:off x="6096000" y="0"/>
            <a:ext cx="6078940" cy="5572146"/>
            <a:chOff x="8" y="-1536"/>
            <a:chExt cx="5752" cy="4224"/>
          </a:xfrm>
        </p:grpSpPr>
        <p:pic>
          <p:nvPicPr>
            <p:cNvPr id="27" name="Picture 14" descr="3016660670_d315f01a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 y="-1536"/>
              <a:ext cx="5752" cy="388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0"/>
            <p:cNvSpPr>
              <a:spLocks noChangeArrowheads="1"/>
            </p:cNvSpPr>
            <p:nvPr/>
          </p:nvSpPr>
          <p:spPr bwMode="auto">
            <a:xfrm>
              <a:off x="8" y="2324"/>
              <a:ext cx="5752" cy="364"/>
            </a:xfrm>
            <a:prstGeom prst="rect">
              <a:avLst/>
            </a:prstGeom>
            <a:solidFill>
              <a:srgbClr val="7D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323" tIns="54661" rIns="109323" bIns="54661">
              <a:spAutoFit/>
            </a:bodyPr>
            <a:lstStyle>
              <a:lvl1pPr defTabSz="1092200">
                <a:defRPr>
                  <a:solidFill>
                    <a:schemeClr val="tx1"/>
                  </a:solidFill>
                  <a:latin typeface="Arial" panose="020B0604020202020204" pitchFamily="34" charset="0"/>
                </a:defRPr>
              </a:lvl1pPr>
              <a:lvl2pPr marL="546100" defTabSz="1092200">
                <a:defRPr>
                  <a:solidFill>
                    <a:schemeClr val="tx1"/>
                  </a:solidFill>
                  <a:latin typeface="Arial" panose="020B0604020202020204" pitchFamily="34" charset="0"/>
                </a:defRPr>
              </a:lvl2pPr>
              <a:lvl3pPr marL="1092200" defTabSz="1092200">
                <a:defRPr>
                  <a:solidFill>
                    <a:schemeClr val="tx1"/>
                  </a:solidFill>
                  <a:latin typeface="Arial" panose="020B0604020202020204" pitchFamily="34" charset="0"/>
                </a:defRPr>
              </a:lvl3pPr>
              <a:lvl4pPr marL="1641475" defTabSz="1092200">
                <a:defRPr>
                  <a:solidFill>
                    <a:schemeClr val="tx1"/>
                  </a:solidFill>
                  <a:latin typeface="Arial" panose="020B0604020202020204" pitchFamily="34" charset="0"/>
                </a:defRPr>
              </a:lvl4pPr>
              <a:lvl5pPr marL="2187575" defTabSz="1092200">
                <a:defRPr>
                  <a:solidFill>
                    <a:schemeClr val="tx1"/>
                  </a:solidFill>
                  <a:latin typeface="Arial" panose="020B0604020202020204" pitchFamily="34" charset="0"/>
                </a:defRPr>
              </a:lvl5pPr>
              <a:lvl6pPr marL="2644775" defTabSz="1092200" fontAlgn="base">
                <a:spcBef>
                  <a:spcPct val="0"/>
                </a:spcBef>
                <a:spcAft>
                  <a:spcPct val="0"/>
                </a:spcAft>
                <a:defRPr>
                  <a:solidFill>
                    <a:schemeClr val="tx1"/>
                  </a:solidFill>
                  <a:latin typeface="Arial" panose="020B0604020202020204" pitchFamily="34" charset="0"/>
                </a:defRPr>
              </a:lvl6pPr>
              <a:lvl7pPr marL="3101975" defTabSz="1092200" fontAlgn="base">
                <a:spcBef>
                  <a:spcPct val="0"/>
                </a:spcBef>
                <a:spcAft>
                  <a:spcPct val="0"/>
                </a:spcAft>
                <a:defRPr>
                  <a:solidFill>
                    <a:schemeClr val="tx1"/>
                  </a:solidFill>
                  <a:latin typeface="Arial" panose="020B0604020202020204" pitchFamily="34" charset="0"/>
                </a:defRPr>
              </a:lvl7pPr>
              <a:lvl8pPr marL="3559175" defTabSz="1092200" fontAlgn="base">
                <a:spcBef>
                  <a:spcPct val="0"/>
                </a:spcBef>
                <a:spcAft>
                  <a:spcPct val="0"/>
                </a:spcAft>
                <a:defRPr>
                  <a:solidFill>
                    <a:schemeClr val="tx1"/>
                  </a:solidFill>
                  <a:latin typeface="Arial" panose="020B0604020202020204" pitchFamily="34" charset="0"/>
                </a:defRPr>
              </a:lvl8pPr>
              <a:lvl9pPr marL="4016375" defTabSz="109220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2400" b="1" smtClean="0">
                  <a:solidFill>
                    <a:srgbClr val="FF0000"/>
                  </a:solidFill>
                  <a:latin typeface="Times New Roman" panose="02020603050405020304" pitchFamily="18" charset="0"/>
                </a:rPr>
                <a:t>Đá ong nằm cách mặt đất khoảng 0,5-1 mét</a:t>
              </a:r>
            </a:p>
          </p:txBody>
        </p:sp>
      </p:grpSp>
      <p:sp>
        <p:nvSpPr>
          <p:cNvPr id="2" name="TextBox 1"/>
          <p:cNvSpPr txBox="1"/>
          <p:nvPr/>
        </p:nvSpPr>
        <p:spPr>
          <a:xfrm>
            <a:off x="6096000" y="5562600"/>
            <a:ext cx="6078940" cy="1323439"/>
          </a:xfrm>
          <a:prstGeom prst="rect">
            <a:avLst/>
          </a:prstGeom>
          <a:noFill/>
        </p:spPr>
        <p:txBody>
          <a:bodyPr wrap="square" rtlCol="0">
            <a:spAutoFit/>
          </a:bodyPr>
          <a:lstStyle/>
          <a:p>
            <a:r>
              <a:rPr lang="en-US" sz="2000" i="1" smtClean="0">
                <a:solidFill>
                  <a:srgbClr val="2D07B9"/>
                </a:solidFill>
                <a:latin typeface="Times New Roman" panose="02020603050405020304" pitchFamily="18" charset="0"/>
                <a:cs typeface="Times New Roman" panose="02020603050405020304" pitchFamily="18" charset="0"/>
              </a:rPr>
              <a:t>Nếu đất feralit bị mất lớp phủ thực vật, lớp đá ong sẻ lộ lên bề mặt và cứng lại (một số nơi người ta dùng đá ong thay cho gạch để xây tường), đất trở nên xấu và không thể trồng trọt được.</a:t>
            </a:r>
            <a:endParaRPr lang="en-US" sz="2000" i="1">
              <a:solidFill>
                <a:srgbClr val="2D07B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5998</TotalTime>
  <Words>2375</Words>
  <Application>Microsoft Office PowerPoint</Application>
  <PresentationFormat>Widescreen</PresentationFormat>
  <Paragraphs>201</Paragraphs>
  <Slides>30</Slides>
  <Notes>1</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30</vt:i4>
      </vt:variant>
    </vt:vector>
  </HeadingPairs>
  <TitlesOfParts>
    <vt:vector size="37" baseType="lpstr">
      <vt:lpstr>Arial</vt:lpstr>
      <vt:lpstr>Calibri</vt:lpstr>
      <vt:lpstr>Cambria</vt:lpstr>
      <vt:lpstr>Times New Roman</vt:lpstr>
      <vt:lpstr>Office Theme</vt:lpstr>
      <vt:lpstr>1_Office Theme</vt:lpstr>
      <vt:lpstr>2_Office Theme</vt:lpstr>
      <vt:lpstr>PowerPoint Presentation</vt:lpstr>
      <vt:lpstr>PowerPoint Presentation</vt:lpstr>
      <vt:lpstr>PowerPoint Presentation</vt:lpstr>
      <vt:lpstr>KHỞI ĐỘNG</vt:lpstr>
      <vt:lpstr>PowerPoint Presentation</vt:lpstr>
      <vt:lpstr>1. Đặc điểm của đất feralit và giá trị sử dụng a) Đặc điểm của đất feralit (15 phút)</vt:lpstr>
      <vt:lpstr>Gợi ý phân tích</vt:lpstr>
      <vt:lpstr>1. Đặc điểm của đất feralit và giá trị sử dụng a) Đặc điểm của đất feralit</vt:lpstr>
      <vt:lpstr>PowerPoint Presentation</vt:lpstr>
      <vt:lpstr>1. Đặc điểm của đất feralit và giá trị sử dụng b) Giá trị sử dụng đất feralit trong sản xuất nông, lâm nghiệp (20 phút)</vt:lpstr>
      <vt:lpstr>1. Hướng dẫn thảo luận - GV chia lớp thành 8 nhóm. - Mỗi nhóm có từ 4 đến 6 học sinh. - Nhóm 1,2,3,4 – Tìm hiểu giá trị sử dụng đất feralit trong sản xuất nông nghiệp - Nhóm 5,6,7,8 - Tìm hiểu giá trị sử dụng đất feralit trong sản xuất lâm nghiệp.</vt:lpstr>
      <vt:lpstr>BÁO CÁO SẢN PHẨM</vt:lpstr>
      <vt:lpstr>PowerPoint Presentation</vt:lpstr>
      <vt:lpstr>2. Đặc điểm của đất phù sa và giá trị sử dụng a) Đặc điểm của đất phù sa (15 phút)</vt:lpstr>
      <vt:lpstr>Gợi ý phân tích</vt:lpstr>
      <vt:lpstr>2. Đặc điểm của đất phù sa và giá trị sử dụng a) Đặc điểm của đất phù sa</vt:lpstr>
      <vt:lpstr>2. Đặc điểm của đất phù sa và giá trị sử dụng b) Giá trị sử dụng đất phù sa trong sản xuất nông nghiệp, thủy sản (20 phút)</vt:lpstr>
      <vt:lpstr>1. Hướng dẫn thảo luận - GV chia lớp thành 8 nhóm. - Mỗi nhóm có từ 4 đến 6 học sinh. - Nhóm 1,2,3,4 – Tìm hiểu giá trị sử dụng đất phù sa trong sản xuất nông nghiệp - Nhóm 5,6,7,8 - Tìm hiểu giá trị sử dụng đất phù sa trong nuôi trồng thủy sản.</vt:lpstr>
      <vt:lpstr>2. Đặc điểm của đất phù sa và giá trị sử dụng b) Giá trị sử dụng đất phù sa trong sản xuất nông nghiệp, thủy sản (20 phút)</vt:lpstr>
      <vt:lpstr>PowerPoint Presentation</vt:lpstr>
      <vt:lpstr>3. Tính cấp thiết của vấn đề chống thoái hóa đất ở nước ta (30 phút)</vt:lpstr>
      <vt:lpstr>1. Hướng dẫn thảo luận - GV chia lớp thành 8 nhóm. - Mỗi nhóm có từ 4 đến 6 học sinh. - Nhóm 1,2,3,4 – Tìm hiểu biểu hiện thoái hóa đất và nguyên nhân. - Nhóm 5,6,7,8 - Tìm hiểu hậu quả và biện pháp chống thoái hóa đất.</vt:lpstr>
      <vt:lpstr>BÁO CÁO</vt:lpstr>
      <vt:lpstr>BÁO CÁO</vt:lpstr>
      <vt:lpstr>3. Tính cấp thiết của vấn đề chống thoái hóa đất ở nước ta (30 phút)</vt:lpstr>
      <vt:lpstr>PowerPoint Presentation</vt:lpstr>
      <vt:lpstr>LUYỆN TẬP  (15 PHÚT)</vt:lpstr>
      <vt:lpstr>PowerPoint Presentation</vt:lpstr>
      <vt:lpstr>VẬN DỤNG  (10 PHÚT) </vt:lpstr>
      <vt:lpstr>KÝ DUYỆT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DELL</cp:lastModifiedBy>
  <cp:revision>464</cp:revision>
  <dcterms:created xsi:type="dcterms:W3CDTF">2016-02-15T14:28:12Z</dcterms:created>
  <dcterms:modified xsi:type="dcterms:W3CDTF">2023-12-03T04:03:25Z</dcterms:modified>
</cp:coreProperties>
</file>