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81" r:id="rId2"/>
    <p:sldId id="577" r:id="rId3"/>
    <p:sldId id="583" r:id="rId4"/>
    <p:sldId id="584" r:id="rId5"/>
    <p:sldId id="585" r:id="rId6"/>
    <p:sldId id="586" r:id="rId7"/>
    <p:sldId id="587" r:id="rId8"/>
    <p:sldId id="503" r:id="rId9"/>
    <p:sldId id="570" r:id="rId10"/>
    <p:sldId id="497" r:id="rId11"/>
    <p:sldId id="551" r:id="rId12"/>
    <p:sldId id="552" r:id="rId13"/>
    <p:sldId id="527" r:id="rId14"/>
    <p:sldId id="553" r:id="rId15"/>
    <p:sldId id="515" r:id="rId16"/>
    <p:sldId id="559" r:id="rId17"/>
    <p:sldId id="554" r:id="rId18"/>
    <p:sldId id="571" r:id="rId19"/>
    <p:sldId id="521" r:id="rId20"/>
    <p:sldId id="534" r:id="rId21"/>
    <p:sldId id="572" r:id="rId22"/>
    <p:sldId id="555" r:id="rId23"/>
    <p:sldId id="588" r:id="rId24"/>
    <p:sldId id="556" r:id="rId25"/>
    <p:sldId id="574" r:id="rId26"/>
    <p:sldId id="575" r:id="rId27"/>
    <p:sldId id="576" r:id="rId28"/>
    <p:sldId id="573" r:id="rId29"/>
    <p:sldId id="519" r:id="rId30"/>
    <p:sldId id="537" r:id="rId31"/>
    <p:sldId id="580" r:id="rId32"/>
    <p:sldId id="5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FCD4"/>
    <a:srgbClr val="073B4C"/>
    <a:srgbClr val="118AB2"/>
    <a:srgbClr val="FFD166"/>
    <a:srgbClr val="EF476F"/>
    <a:srgbClr val="06D6A0"/>
    <a:srgbClr val="EAE2B7"/>
    <a:srgbClr val="FCBF49"/>
    <a:srgbClr val="F77F00"/>
    <a:srgbClr val="D6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48" d="100"/>
          <a:sy n="48" d="100"/>
        </p:scale>
        <p:origin x="1584" y="5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E462F-8464-4E13-857E-F1222E180AFB}" type="doc">
      <dgm:prSet loTypeId="urn:microsoft.com/office/officeart/2005/8/layout/pyramid2" loCatId="list" qsTypeId="urn:microsoft.com/office/officeart/2005/8/quickstyle/simple1" qsCatId="simple" csTypeId="urn:microsoft.com/office/officeart/2005/8/colors/accent1_2" csCatId="accent1" phldr="1"/>
      <dgm:spPr/>
    </dgm:pt>
    <dgm:pt modelId="{29A6D26B-392A-48CD-84AE-4A830C33253E}">
      <dgm:prSet phldrT="[Text]"/>
      <dgm:spPr/>
      <dgm:t>
        <a:bodyPr/>
        <a:lstStyle/>
        <a:p>
          <a:pPr algn="just"/>
          <a:r>
            <a:rPr lang="vi-VN" dirty="0">
              <a:latin typeface="Cambria" pitchFamily="18" charset="0"/>
              <a:ea typeface="Cambria" pitchFamily="18" charset="0"/>
            </a:rPr>
            <a:t>Chiếm khoảng 11% diện tích đất tự nhiên.</a:t>
          </a:r>
          <a:endParaRPr lang="en-US" dirty="0">
            <a:latin typeface="Cambria" pitchFamily="18" charset="0"/>
            <a:ea typeface="Cambria" pitchFamily="18" charset="0"/>
          </a:endParaRPr>
        </a:p>
      </dgm:t>
    </dgm:pt>
    <dgm:pt modelId="{F71848AE-642C-4E9A-A073-EFC1089CF11E}" type="parTrans" cxnId="{00E8C0F5-15A8-4E37-AA53-B316A3552FA4}">
      <dgm:prSet/>
      <dgm:spPr/>
      <dgm:t>
        <a:bodyPr/>
        <a:lstStyle/>
        <a:p>
          <a:endParaRPr lang="en-US"/>
        </a:p>
      </dgm:t>
    </dgm:pt>
    <dgm:pt modelId="{169BF3DB-1EB9-4957-B14B-2ACA3E1F4D2C}" type="sibTrans" cxnId="{00E8C0F5-15A8-4E37-AA53-B316A3552FA4}">
      <dgm:prSet/>
      <dgm:spPr/>
      <dgm:t>
        <a:bodyPr/>
        <a:lstStyle/>
        <a:p>
          <a:endParaRPr lang="en-US"/>
        </a:p>
      </dgm:t>
    </dgm:pt>
    <dgm:pt modelId="{B53FFC3F-8386-433D-95E0-508F01CA1E1F}">
      <dgm:prSet phldrT="[Text]"/>
      <dgm:spPr/>
      <dgm:t>
        <a:bodyPr/>
        <a:lstStyle/>
        <a:p>
          <a:pPr algn="just"/>
          <a:r>
            <a:rPr lang="vi-VN" dirty="0">
              <a:latin typeface="Cambria" pitchFamily="18" charset="0"/>
              <a:ea typeface="Cambria" pitchFamily="18" charset="0"/>
            </a:rPr>
            <a:t>Phân bố rải rác ở các khu vực núi có độ cao từ 1600 - 1700 m trở lên dưới thảm rừng cận nhiệt hoặc ôn đới trên núi.</a:t>
          </a:r>
          <a:endParaRPr lang="en-US" dirty="0">
            <a:latin typeface="Cambria" pitchFamily="18" charset="0"/>
            <a:ea typeface="Cambria" pitchFamily="18" charset="0"/>
          </a:endParaRPr>
        </a:p>
      </dgm:t>
    </dgm:pt>
    <dgm:pt modelId="{C330D0BA-B398-46DB-AA5D-DB942D1B926B}" type="parTrans" cxnId="{8CE92847-72FD-4EB3-B5AF-D27088651A78}">
      <dgm:prSet/>
      <dgm:spPr/>
      <dgm:t>
        <a:bodyPr/>
        <a:lstStyle/>
        <a:p>
          <a:endParaRPr lang="en-US"/>
        </a:p>
      </dgm:t>
    </dgm:pt>
    <dgm:pt modelId="{0BC8DF7E-4BE8-4000-863F-F9F4DE2FDB83}" type="sibTrans" cxnId="{8CE92847-72FD-4EB3-B5AF-D27088651A78}">
      <dgm:prSet/>
      <dgm:spPr/>
      <dgm:t>
        <a:bodyPr/>
        <a:lstStyle/>
        <a:p>
          <a:endParaRPr lang="en-US"/>
        </a:p>
      </dgm:t>
    </dgm:pt>
    <dgm:pt modelId="{A0AF0753-357C-4EFB-917D-B101F4C6B11F}" type="pres">
      <dgm:prSet presAssocID="{ABDE462F-8464-4E13-857E-F1222E180AFB}" presName="compositeShape" presStyleCnt="0">
        <dgm:presLayoutVars>
          <dgm:dir/>
          <dgm:resizeHandles/>
        </dgm:presLayoutVars>
      </dgm:prSet>
      <dgm:spPr/>
    </dgm:pt>
    <dgm:pt modelId="{EC14F93D-6350-41D2-8EF4-1947ABD973B2}" type="pres">
      <dgm:prSet presAssocID="{ABDE462F-8464-4E13-857E-F1222E180AFB}" presName="pyramid" presStyleLbl="node1" presStyleIdx="0" presStyleCnt="1"/>
      <dgm:spPr>
        <a:blipFill rotWithShape="0">
          <a:blip xmlns:r="http://schemas.openxmlformats.org/officeDocument/2006/relationships" r:embed="rId1"/>
          <a:stretch>
            <a:fillRect/>
          </a:stretch>
        </a:blipFill>
      </dgm:spPr>
    </dgm:pt>
    <dgm:pt modelId="{730550D8-EFDD-417E-8665-DFD82A1FD56A}" type="pres">
      <dgm:prSet presAssocID="{ABDE462F-8464-4E13-857E-F1222E180AFB}" presName="theList" presStyleCnt="0"/>
      <dgm:spPr/>
    </dgm:pt>
    <dgm:pt modelId="{E9D97DB2-294C-40CD-9D05-1E6941770684}" type="pres">
      <dgm:prSet presAssocID="{29A6D26B-392A-48CD-84AE-4A830C33253E}" presName="aNode" presStyleLbl="fgAcc1" presStyleIdx="0" presStyleCnt="2" custScaleY="31482">
        <dgm:presLayoutVars>
          <dgm:bulletEnabled val="1"/>
        </dgm:presLayoutVars>
      </dgm:prSet>
      <dgm:spPr/>
    </dgm:pt>
    <dgm:pt modelId="{94881BD0-0D40-4545-88F5-3F90CA3DFC20}" type="pres">
      <dgm:prSet presAssocID="{29A6D26B-392A-48CD-84AE-4A830C33253E}" presName="aSpace" presStyleCnt="0"/>
      <dgm:spPr/>
    </dgm:pt>
    <dgm:pt modelId="{B401F639-2CB5-4A4A-9603-90A7FD8AAD9B}" type="pres">
      <dgm:prSet presAssocID="{B53FFC3F-8386-433D-95E0-508F01CA1E1F}" presName="aNode" presStyleLbl="fgAcc1" presStyleIdx="1" presStyleCnt="2" custScaleY="49953">
        <dgm:presLayoutVars>
          <dgm:bulletEnabled val="1"/>
        </dgm:presLayoutVars>
      </dgm:prSet>
      <dgm:spPr/>
    </dgm:pt>
    <dgm:pt modelId="{72C7F9D5-E293-48CD-A24B-CFBF2441F0E0}" type="pres">
      <dgm:prSet presAssocID="{B53FFC3F-8386-433D-95E0-508F01CA1E1F}" presName="aSpace" presStyleCnt="0"/>
      <dgm:spPr/>
    </dgm:pt>
  </dgm:ptLst>
  <dgm:cxnLst>
    <dgm:cxn modelId="{48D6FA0F-88F2-4933-8111-2374C317F27C}" type="presOf" srcId="{29A6D26B-392A-48CD-84AE-4A830C33253E}" destId="{E9D97DB2-294C-40CD-9D05-1E6941770684}" srcOrd="0" destOrd="0" presId="urn:microsoft.com/office/officeart/2005/8/layout/pyramid2"/>
    <dgm:cxn modelId="{CE4EEA33-20AE-4122-9CE7-C6C7CB58EB17}" type="presOf" srcId="{ABDE462F-8464-4E13-857E-F1222E180AFB}" destId="{A0AF0753-357C-4EFB-917D-B101F4C6B11F}" srcOrd="0" destOrd="0" presId="urn:microsoft.com/office/officeart/2005/8/layout/pyramid2"/>
    <dgm:cxn modelId="{8CE92847-72FD-4EB3-B5AF-D27088651A78}" srcId="{ABDE462F-8464-4E13-857E-F1222E180AFB}" destId="{B53FFC3F-8386-433D-95E0-508F01CA1E1F}" srcOrd="1" destOrd="0" parTransId="{C330D0BA-B398-46DB-AA5D-DB942D1B926B}" sibTransId="{0BC8DF7E-4BE8-4000-863F-F9F4DE2FDB83}"/>
    <dgm:cxn modelId="{7A329A8F-3568-4907-B958-79875C0FCE24}" type="presOf" srcId="{B53FFC3F-8386-433D-95E0-508F01CA1E1F}" destId="{B401F639-2CB5-4A4A-9603-90A7FD8AAD9B}" srcOrd="0" destOrd="0" presId="urn:microsoft.com/office/officeart/2005/8/layout/pyramid2"/>
    <dgm:cxn modelId="{00E8C0F5-15A8-4E37-AA53-B316A3552FA4}" srcId="{ABDE462F-8464-4E13-857E-F1222E180AFB}" destId="{29A6D26B-392A-48CD-84AE-4A830C33253E}" srcOrd="0" destOrd="0" parTransId="{F71848AE-642C-4E9A-A073-EFC1089CF11E}" sibTransId="{169BF3DB-1EB9-4957-B14B-2ACA3E1F4D2C}"/>
    <dgm:cxn modelId="{59320B23-C0D9-4E45-AF62-A3453754B995}" type="presParOf" srcId="{A0AF0753-357C-4EFB-917D-B101F4C6B11F}" destId="{EC14F93D-6350-41D2-8EF4-1947ABD973B2}" srcOrd="0" destOrd="0" presId="urn:microsoft.com/office/officeart/2005/8/layout/pyramid2"/>
    <dgm:cxn modelId="{3AED3A68-55E7-40E1-835F-D6E37E76F4F9}" type="presParOf" srcId="{A0AF0753-357C-4EFB-917D-B101F4C6B11F}" destId="{730550D8-EFDD-417E-8665-DFD82A1FD56A}" srcOrd="1" destOrd="0" presId="urn:microsoft.com/office/officeart/2005/8/layout/pyramid2"/>
    <dgm:cxn modelId="{779151D2-77E6-4023-86CC-E33A7B1513E9}" type="presParOf" srcId="{730550D8-EFDD-417E-8665-DFD82A1FD56A}" destId="{E9D97DB2-294C-40CD-9D05-1E6941770684}" srcOrd="0" destOrd="0" presId="urn:microsoft.com/office/officeart/2005/8/layout/pyramid2"/>
    <dgm:cxn modelId="{86321E16-72ED-48E6-BF3D-D02562392A1A}" type="presParOf" srcId="{730550D8-EFDD-417E-8665-DFD82A1FD56A}" destId="{94881BD0-0D40-4545-88F5-3F90CA3DFC20}" srcOrd="1" destOrd="0" presId="urn:microsoft.com/office/officeart/2005/8/layout/pyramid2"/>
    <dgm:cxn modelId="{52192622-00DB-42A0-9748-0EC969E8B5CC}" type="presParOf" srcId="{730550D8-EFDD-417E-8665-DFD82A1FD56A}" destId="{B401F639-2CB5-4A4A-9603-90A7FD8AAD9B}" srcOrd="2" destOrd="0" presId="urn:microsoft.com/office/officeart/2005/8/layout/pyramid2"/>
    <dgm:cxn modelId="{194B5099-330E-4366-9849-B08FA5B6F8DF}" type="presParOf" srcId="{730550D8-EFDD-417E-8665-DFD82A1FD56A}" destId="{72C7F9D5-E293-48CD-A24B-CFBF2441F0E0}"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4F93D-6350-41D2-8EF4-1947ABD973B2}">
      <dsp:nvSpPr>
        <dsp:cNvPr id="0" name=""/>
        <dsp:cNvSpPr/>
      </dsp:nvSpPr>
      <dsp:spPr>
        <a:xfrm>
          <a:off x="1604293" y="0"/>
          <a:ext cx="5156200" cy="5156200"/>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D97DB2-294C-40CD-9D05-1E6941770684}">
      <dsp:nvSpPr>
        <dsp:cNvPr id="0" name=""/>
        <dsp:cNvSpPr/>
      </dsp:nvSpPr>
      <dsp:spPr>
        <a:xfrm>
          <a:off x="4182394" y="515811"/>
          <a:ext cx="3351530" cy="121999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vi-VN" sz="2100" kern="1200" dirty="0">
              <a:latin typeface="Cambria" pitchFamily="18" charset="0"/>
              <a:ea typeface="Cambria" pitchFamily="18" charset="0"/>
            </a:rPr>
            <a:t>Chiếm khoảng 11% diện tích đất tự nhiên.</a:t>
          </a:r>
          <a:endParaRPr lang="en-US" sz="2100" kern="1200" dirty="0">
            <a:latin typeface="Cambria" pitchFamily="18" charset="0"/>
            <a:ea typeface="Cambria" pitchFamily="18" charset="0"/>
          </a:endParaRPr>
        </a:p>
      </dsp:txBody>
      <dsp:txXfrm>
        <a:off x="4241949" y="575366"/>
        <a:ext cx="3232420" cy="1100882"/>
      </dsp:txXfrm>
    </dsp:sp>
    <dsp:sp modelId="{B401F639-2CB5-4A4A-9603-90A7FD8AAD9B}">
      <dsp:nvSpPr>
        <dsp:cNvPr id="0" name=""/>
        <dsp:cNvSpPr/>
      </dsp:nvSpPr>
      <dsp:spPr>
        <a:xfrm>
          <a:off x="4182394" y="2220205"/>
          <a:ext cx="3351530" cy="193578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vi-VN" sz="2100" kern="1200" dirty="0">
              <a:latin typeface="Cambria" pitchFamily="18" charset="0"/>
              <a:ea typeface="Cambria" pitchFamily="18" charset="0"/>
            </a:rPr>
            <a:t>Phân bố rải rác ở các khu vực núi có độ cao từ 1600 - 1700 m trở lên dưới thảm rừng cận nhiệt hoặc ôn đới trên núi.</a:t>
          </a:r>
          <a:endParaRPr lang="en-US" sz="2100" kern="1200" dirty="0">
            <a:latin typeface="Cambria" pitchFamily="18" charset="0"/>
            <a:ea typeface="Cambria" pitchFamily="18" charset="0"/>
          </a:endParaRPr>
        </a:p>
      </dsp:txBody>
      <dsp:txXfrm>
        <a:off x="4276891" y="2314702"/>
        <a:ext cx="3162536" cy="17467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7</a:t>
            </a:fld>
            <a:endParaRPr lang="en-US"/>
          </a:p>
        </p:txBody>
      </p:sp>
    </p:spTree>
    <p:extLst>
      <p:ext uri="{BB962C8B-B14F-4D97-AF65-F5344CB8AC3E}">
        <p14:creationId xmlns:p14="http://schemas.microsoft.com/office/powerpoint/2010/main" val="291324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8</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HỌC SINH XEM CHÚ GIẢI VÀ KHOANH PHẦN MÀU TƯƠNG ỨNG VỚI </a:t>
            </a:r>
            <a:r>
              <a:rPr lang="en-US" dirty="0"/>
              <a:t>LOẠI</a:t>
            </a:r>
            <a:r>
              <a:rPr lang="en-US" baseline="0" dirty="0"/>
              <a:t> ĐẤT </a:t>
            </a:r>
            <a:r>
              <a:rPr lang="vi-VN" dirty="0"/>
              <a:t>CẦN XÁC ĐỊNH TRÊN BẢN ĐỒ</a:t>
            </a:r>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220324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HỌC SINH XEM CHÚ GIẢI VÀ KHOANH PHẦN MÀU TƯƠNG ỨNG VỚI </a:t>
            </a:r>
            <a:r>
              <a:rPr lang="en-US" dirty="0"/>
              <a:t>LOẠI</a:t>
            </a:r>
            <a:r>
              <a:rPr lang="en-US" baseline="0" dirty="0"/>
              <a:t> ĐẤT </a:t>
            </a:r>
            <a:r>
              <a:rPr lang="vi-VN" dirty="0"/>
              <a:t>CẦN XÁC ĐỊNH TRÊN BẢN ĐỒ</a:t>
            </a:r>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21</a:t>
            </a:fld>
            <a:endParaRPr lang="en-US"/>
          </a:p>
        </p:txBody>
      </p:sp>
    </p:spTree>
    <p:extLst>
      <p:ext uri="{BB962C8B-B14F-4D97-AF65-F5344CB8AC3E}">
        <p14:creationId xmlns:p14="http://schemas.microsoft.com/office/powerpoint/2010/main" val="196155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HỌC SINH XEM CHÚ GIẢI VÀ KHOANH PHẦN MÀU TƯƠNG ỨNG VỚI </a:t>
            </a:r>
            <a:r>
              <a:rPr lang="en-US" dirty="0"/>
              <a:t>LOẠI</a:t>
            </a:r>
            <a:r>
              <a:rPr lang="en-US" baseline="0" dirty="0"/>
              <a:t> ĐẤT </a:t>
            </a:r>
            <a:r>
              <a:rPr lang="vi-VN" dirty="0"/>
              <a:t>CẦN XÁC ĐỊNH TRÊN BẢN ĐỒ</a:t>
            </a:r>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25</a:t>
            </a:fld>
            <a:endParaRPr lang="en-US"/>
          </a:p>
        </p:txBody>
      </p:sp>
    </p:spTree>
    <p:extLst>
      <p:ext uri="{BB962C8B-B14F-4D97-AF65-F5344CB8AC3E}">
        <p14:creationId xmlns:p14="http://schemas.microsoft.com/office/powerpoint/2010/main" val="269578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29</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27.png"/><Relationship Id="rId10" Type="http://schemas.microsoft.com/office/2007/relationships/diagramDrawing" Target="../diagrams/drawing1.xml"/><Relationship Id="rId4" Type="http://schemas.openxmlformats.org/officeDocument/2006/relationships/image" Target="../media/image15.jpeg"/><Relationship Id="rId9" Type="http://schemas.openxmlformats.org/officeDocument/2006/relationships/diagramColors" Target="../diagrams/colors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6.png"/><Relationship Id="rId10" Type="http://schemas.openxmlformats.org/officeDocument/2006/relationships/image" Target="../media/image49.jpeg"/><Relationship Id="rId4" Type="http://schemas.openxmlformats.org/officeDocument/2006/relationships/image" Target="../media/image15.jpeg"/><Relationship Id="rId9"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1.wdp"/><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2.png"/><Relationship Id="rId5" Type="http://schemas.openxmlformats.org/officeDocument/2006/relationships/image" Target="../media/image15.jpeg"/><Relationship Id="rId10" Type="http://schemas.openxmlformats.org/officeDocument/2006/relationships/image" Target="../media/image51.jpeg"/><Relationship Id="rId4" Type="http://schemas.openxmlformats.org/officeDocument/2006/relationships/image" Target="../media/image9.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0FE5-1763-4F7E-B88D-E76F9A012F4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1233882-F24A-46F0-94E0-CD24CEFAC65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22B1E7-1661-453D-B856-4B09126A2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98" r="20253"/>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57CD99-6F2B-43A8-92A0-079D6D411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1498" y="4835400"/>
            <a:ext cx="2296804" cy="172803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6300710-1840-42FD-89F2-22920BC92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208"/>
            <a:ext cx="2645833" cy="1984375"/>
          </a:xfrm>
          <a:prstGeom prst="rect">
            <a:avLst/>
          </a:prstGeom>
        </p:spPr>
      </p:pic>
      <p:sp>
        <p:nvSpPr>
          <p:cNvPr id="12" name="TextBox 11">
            <a:extLst>
              <a:ext uri="{FF2B5EF4-FFF2-40B4-BE49-F238E27FC236}">
                <a16:creationId xmlns:a16="http://schemas.microsoft.com/office/drawing/2014/main" id="{3FA0A36C-4D8F-4A88-8390-F4744F0CABD4}"/>
              </a:ext>
            </a:extLst>
          </p:cNvPr>
          <p:cNvSpPr txBox="1"/>
          <p:nvPr/>
        </p:nvSpPr>
        <p:spPr>
          <a:xfrm>
            <a:off x="762000" y="1674812"/>
            <a:ext cx="10744200" cy="4116388"/>
          </a:xfrm>
          <a:prstGeom prst="rect">
            <a:avLst/>
          </a:prstGeom>
          <a:noFill/>
        </p:spPr>
        <p:txBody>
          <a:bodyPr wrap="none" rtlCol="0">
            <a:prstTxWarp prst="textArchUp">
              <a:avLst>
                <a:gd name="adj" fmla="val 10647426"/>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a:ln/>
                <a:solidFill>
                  <a:srgbClr val="FF0000"/>
                </a:solidFill>
              </a:rPr>
              <a:t>CHÀO MỪNG QUÝ THẦY CÔ VỀ DỰ GIỜ</a:t>
            </a:r>
          </a:p>
        </p:txBody>
      </p:sp>
      <p:sp>
        <p:nvSpPr>
          <p:cNvPr id="13" name="TextBox 12">
            <a:extLst>
              <a:ext uri="{FF2B5EF4-FFF2-40B4-BE49-F238E27FC236}">
                <a16:creationId xmlns:a16="http://schemas.microsoft.com/office/drawing/2014/main" id="{C29BE842-DE98-42EC-BBCA-A87E175CF7D8}"/>
              </a:ext>
            </a:extLst>
          </p:cNvPr>
          <p:cNvSpPr txBox="1"/>
          <p:nvPr/>
        </p:nvSpPr>
        <p:spPr>
          <a:xfrm>
            <a:off x="3429001" y="2784384"/>
            <a:ext cx="6052497" cy="646331"/>
          </a:xfrm>
          <a:prstGeom prst="rect">
            <a:avLst/>
          </a:prstGeom>
          <a:noFill/>
        </p:spPr>
        <p:txBody>
          <a:bodyPr wrap="square">
            <a:spAutoFit/>
          </a:bodyPr>
          <a:lstStyle/>
          <a:p>
            <a:pPr>
              <a:defRPr/>
            </a:pPr>
            <a:r>
              <a:rPr lang="en-US" sz="3600" b="1" dirty="0">
                <a:ln w="0">
                  <a:solidFill>
                    <a:srgbClr val="C00000"/>
                  </a:solidFill>
                </a:ln>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LỊCH SỬ - ĐỊA LÝ 8</a:t>
            </a:r>
          </a:p>
        </p:txBody>
      </p:sp>
      <p:sp>
        <p:nvSpPr>
          <p:cNvPr id="14" name="TextBox 13">
            <a:extLst>
              <a:ext uri="{FF2B5EF4-FFF2-40B4-BE49-F238E27FC236}">
                <a16:creationId xmlns:a16="http://schemas.microsoft.com/office/drawing/2014/main" id="{5C9164DB-8580-43A0-B757-39FD82B496BE}"/>
              </a:ext>
            </a:extLst>
          </p:cNvPr>
          <p:cNvSpPr txBox="1"/>
          <p:nvPr/>
        </p:nvSpPr>
        <p:spPr>
          <a:xfrm>
            <a:off x="3690322" y="3479156"/>
            <a:ext cx="5529854" cy="584775"/>
          </a:xfrm>
          <a:prstGeom prst="rect">
            <a:avLst/>
          </a:prstGeom>
          <a:noFill/>
        </p:spPr>
        <p:txBody>
          <a:bodyPr wrap="square">
            <a:spAutoFit/>
          </a:bodyPr>
          <a:lstStyle/>
          <a:p>
            <a:pPr>
              <a:defRPr/>
            </a:pP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TRẦN THỊ THÚY VÂN</a:t>
            </a:r>
          </a:p>
        </p:txBody>
      </p:sp>
    </p:spTree>
    <p:extLst>
      <p:ext uri="{BB962C8B-B14F-4D97-AF65-F5344CB8AC3E}">
        <p14:creationId xmlns:p14="http://schemas.microsoft.com/office/powerpoint/2010/main" val="72932067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22" presetClass="emph" presetSubtype="0" fill="hold" grpId="1" nodeType="withEffect">
                                  <p:stCondLst>
                                    <p:cond delay="0"/>
                                  </p:stCondLst>
                                  <p:childTnLst>
                                    <p:animClr clrSpc="hsl" dir="cw">
                                      <p:cBhvr override="childStyle">
                                        <p:cTn id="36" dur="2000" fill="hold"/>
                                        <p:tgtEl>
                                          <p:spTgt spid="12"/>
                                        </p:tgtEl>
                                        <p:attrNameLst>
                                          <p:attrName>style.color</p:attrName>
                                        </p:attrNameLst>
                                      </p:cBhvr>
                                      <p:by>
                                        <p:hsl h="-7200000" s="0" l="0"/>
                                      </p:by>
                                    </p:animClr>
                                    <p:animClr clrSpc="hsl" dir="cw">
                                      <p:cBhvr>
                                        <p:cTn id="37" dur="2000" fill="hold"/>
                                        <p:tgtEl>
                                          <p:spTgt spid="12"/>
                                        </p:tgtEl>
                                        <p:attrNameLst>
                                          <p:attrName>fillcolor</p:attrName>
                                        </p:attrNameLst>
                                      </p:cBhvr>
                                      <p:by>
                                        <p:hsl h="-7200000" s="0" l="0"/>
                                      </p:by>
                                    </p:animClr>
                                    <p:animClr clrSpc="hsl" dir="cw">
                                      <p:cBhvr>
                                        <p:cTn id="38" dur="2000" fill="hold"/>
                                        <p:tgtEl>
                                          <p:spTgt spid="12"/>
                                        </p:tgtEl>
                                        <p:attrNameLst>
                                          <p:attrName>stroke.color</p:attrName>
                                        </p:attrNameLst>
                                      </p:cBhvr>
                                      <p:by>
                                        <p:hsl h="-7200000" s="0" l="0"/>
                                      </p:by>
                                    </p:animClr>
                                    <p:set>
                                      <p:cBhvr>
                                        <p:cTn id="39" dur="2000" fill="hold"/>
                                        <p:tgtEl>
                                          <p:spTgt spid="12"/>
                                        </p:tgtEl>
                                        <p:attrNameLst>
                                          <p:attrName>fill.type</p:attrName>
                                        </p:attrNameLst>
                                      </p:cBhvr>
                                      <p:to>
                                        <p:strVal val="solid"/>
                                      </p:to>
                                    </p:set>
                                  </p:childTnLst>
                                </p:cTn>
                              </p:par>
                              <p:par>
                                <p:cTn id="40" presetID="22" presetClass="emph" presetSubtype="0" fill="hold" grpId="1" nodeType="withEffect">
                                  <p:stCondLst>
                                    <p:cond delay="0"/>
                                  </p:stCondLst>
                                  <p:childTnLst>
                                    <p:animClr clrSpc="hsl" dir="cw">
                                      <p:cBhvr override="childStyle">
                                        <p:cTn id="41" dur="2000" fill="hold"/>
                                        <p:tgtEl>
                                          <p:spTgt spid="13"/>
                                        </p:tgtEl>
                                        <p:attrNameLst>
                                          <p:attrName>style.color</p:attrName>
                                        </p:attrNameLst>
                                      </p:cBhvr>
                                      <p:by>
                                        <p:hsl h="-7200000" s="0" l="0"/>
                                      </p:by>
                                    </p:animClr>
                                    <p:animClr clrSpc="hsl" dir="cw">
                                      <p:cBhvr>
                                        <p:cTn id="42" dur="2000" fill="hold"/>
                                        <p:tgtEl>
                                          <p:spTgt spid="13"/>
                                        </p:tgtEl>
                                        <p:attrNameLst>
                                          <p:attrName>fillcolor</p:attrName>
                                        </p:attrNameLst>
                                      </p:cBhvr>
                                      <p:by>
                                        <p:hsl h="-7200000" s="0" l="0"/>
                                      </p:by>
                                    </p:animClr>
                                    <p:animClr clrSpc="hsl" dir="cw">
                                      <p:cBhvr>
                                        <p:cTn id="43" dur="2000" fill="hold"/>
                                        <p:tgtEl>
                                          <p:spTgt spid="13"/>
                                        </p:tgtEl>
                                        <p:attrNameLst>
                                          <p:attrName>stroke.color</p:attrName>
                                        </p:attrNameLst>
                                      </p:cBhvr>
                                      <p:by>
                                        <p:hsl h="-7200000" s="0" l="0"/>
                                      </p:by>
                                    </p:animClr>
                                    <p:set>
                                      <p:cBhvr>
                                        <p:cTn id="44" dur="2000" fill="hold"/>
                                        <p:tgtEl>
                                          <p:spTgt spid="13"/>
                                        </p:tgtEl>
                                        <p:attrNameLst>
                                          <p:attrName>fill.type</p:attrName>
                                        </p:attrNameLst>
                                      </p:cBhvr>
                                      <p:to>
                                        <p:strVal val="solid"/>
                                      </p:to>
                                    </p:set>
                                  </p:childTnLst>
                                </p:cTn>
                              </p:par>
                              <p:par>
                                <p:cTn id="45" presetID="22" presetClass="emph" presetSubtype="0" fill="hold" grpId="1" nodeType="withEffect">
                                  <p:stCondLst>
                                    <p:cond delay="0"/>
                                  </p:stCondLst>
                                  <p:childTnLst>
                                    <p:animClr clrSpc="hsl" dir="cw">
                                      <p:cBhvr override="childStyle">
                                        <p:cTn id="46" dur="2000" fill="hold"/>
                                        <p:tgtEl>
                                          <p:spTgt spid="14"/>
                                        </p:tgtEl>
                                        <p:attrNameLst>
                                          <p:attrName>style.color</p:attrName>
                                        </p:attrNameLst>
                                      </p:cBhvr>
                                      <p:by>
                                        <p:hsl h="-7200000" s="0" l="0"/>
                                      </p:by>
                                    </p:animClr>
                                    <p:animClr clrSpc="hsl" dir="cw">
                                      <p:cBhvr>
                                        <p:cTn id="47" dur="2000" fill="hold"/>
                                        <p:tgtEl>
                                          <p:spTgt spid="14"/>
                                        </p:tgtEl>
                                        <p:attrNameLst>
                                          <p:attrName>fillcolor</p:attrName>
                                        </p:attrNameLst>
                                      </p:cBhvr>
                                      <p:by>
                                        <p:hsl h="-7200000" s="0" l="0"/>
                                      </p:by>
                                    </p:animClr>
                                    <p:animClr clrSpc="hsl" dir="cw">
                                      <p:cBhvr>
                                        <p:cTn id="48" dur="2000" fill="hold"/>
                                        <p:tgtEl>
                                          <p:spTgt spid="14"/>
                                        </p:tgtEl>
                                        <p:attrNameLst>
                                          <p:attrName>stroke.color</p:attrName>
                                        </p:attrNameLst>
                                      </p:cBhvr>
                                      <p:by>
                                        <p:hsl h="-7200000" s="0" l="0"/>
                                      </p:by>
                                    </p:animClr>
                                    <p:set>
                                      <p:cBhvr>
                                        <p:cTn id="49" dur="20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811" y="1080816"/>
            <a:ext cx="11986098"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3415" y="1143000"/>
            <a:ext cx="11732267"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1991404"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5819" y="126813"/>
            <a:ext cx="160826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3717" y="127001"/>
            <a:ext cx="1837709"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17211" y="126813"/>
            <a:ext cx="1924215"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03716" y="1143001"/>
            <a:ext cx="1173096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72459" y="133916"/>
            <a:ext cx="980445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54045" y="133917"/>
            <a:ext cx="982286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302041" y="202780"/>
            <a:ext cx="650856"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89967" y="614021"/>
            <a:ext cx="220832" cy="303824"/>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87884" y="1184719"/>
            <a:ext cx="293499"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69919" y="883852"/>
            <a:ext cx="545300" cy="30946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041426" y="1447800"/>
            <a:ext cx="6106857" cy="1815882"/>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ảnh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kiến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thức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đã</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học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cho</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biết</a:t>
            </a:r>
            <a:r>
              <a:rPr lang="en-US" sz="2800" i="1" dirty="0">
                <a:solidFill>
                  <a:srgbClr val="FF0000"/>
                </a:solidFill>
                <a:latin typeface="Cambria" panose="02040503050406030204" pitchFamily="18" charset="0"/>
                <a:ea typeface="Cambria" panose="02040503050406030204" pitchFamily="18" charset="0"/>
              </a:rPr>
              <a:t> t</a:t>
            </a:r>
            <a:r>
              <a:rPr lang="vi-VN" sz="2800" i="1" dirty="0">
                <a:solidFill>
                  <a:srgbClr val="FF0000"/>
                </a:solidFill>
                <a:latin typeface="Cambria" panose="02040503050406030204" pitchFamily="18" charset="0"/>
                <a:ea typeface="Cambria" panose="02040503050406030204" pitchFamily="18" charset="0"/>
              </a:rPr>
              <a:t>h</a:t>
            </a:r>
            <a:r>
              <a:rPr lang="en-US" sz="2800" i="1" dirty="0">
                <a:solidFill>
                  <a:srgbClr val="FF0000"/>
                </a:solidFill>
                <a:latin typeface="Cambria" panose="02040503050406030204" pitchFamily="18" charset="0"/>
                <a:ea typeface="Cambria" panose="02040503050406030204" pitchFamily="18" charset="0"/>
              </a:rPr>
              <a:t>ổ</a:t>
            </a:r>
            <a:r>
              <a:rPr lang="vi-VN" sz="2800" i="1" dirty="0">
                <a:solidFill>
                  <a:srgbClr val="FF0000"/>
                </a:solidFill>
                <a:latin typeface="Cambria" panose="02040503050406030204" pitchFamily="18" charset="0"/>
                <a:ea typeface="Cambria" panose="02040503050406030204" pitchFamily="18" charset="0"/>
              </a:rPr>
              <a:t> nhưỡng là gì? Những nhân tố nào đã tác động đất sự hình thành th</a:t>
            </a:r>
            <a:r>
              <a:rPr lang="en-US" sz="2800" i="1" dirty="0">
                <a:solidFill>
                  <a:srgbClr val="FF0000"/>
                </a:solidFill>
                <a:latin typeface="Cambria" panose="02040503050406030204" pitchFamily="18" charset="0"/>
                <a:ea typeface="Cambria" panose="02040503050406030204" pitchFamily="18" charset="0"/>
              </a:rPr>
              <a:t>ổ</a:t>
            </a:r>
            <a:r>
              <a:rPr lang="vi-VN" sz="2800" i="1" dirty="0">
                <a:solidFill>
                  <a:srgbClr val="FF0000"/>
                </a:solidFill>
                <a:latin typeface="Cambria" panose="02040503050406030204" pitchFamily="18" charset="0"/>
                <a:ea typeface="Cambria" panose="02040503050406030204" pitchFamily="18" charset="0"/>
              </a:rPr>
              <a:t> nhưỡng 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6498" y="1752600"/>
            <a:ext cx="1551340"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70123" y="4191001"/>
            <a:ext cx="1770301"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2041424" y="3523090"/>
            <a:ext cx="6106857" cy="2754600"/>
          </a:xfrm>
          <a:prstGeom prst="rect">
            <a:avLst/>
          </a:prstGeom>
          <a:solidFill>
            <a:srgbClr val="FFCCFF"/>
          </a:solidFill>
          <a:ln w="12700">
            <a:solidFill>
              <a:srgbClr val="0070C0"/>
            </a:solidFill>
          </a:ln>
        </p:spPr>
        <p:txBody>
          <a:bodyPr wrap="square">
            <a:spAutoFit/>
          </a:bodyPr>
          <a:lstStyle/>
          <a:p>
            <a:pPr algn="just">
              <a:spcBef>
                <a:spcPts val="600"/>
              </a:spcBef>
            </a:pPr>
            <a:r>
              <a:rPr lang="en-US" sz="2800" dirty="0">
                <a:latin typeface="Cambria" pitchFamily="18" charset="0"/>
                <a:ea typeface="Cambria" pitchFamily="18" charset="0"/>
              </a:rPr>
              <a:t>- </a:t>
            </a:r>
            <a:r>
              <a:rPr lang="vi-VN" sz="2800" dirty="0">
                <a:latin typeface="Cambria" pitchFamily="18" charset="0"/>
                <a:ea typeface="Cambria" pitchFamily="18" charset="0"/>
              </a:rPr>
              <a:t>Thổ nhưỡng là lớp vật chất mỏng, vụn bở, bao phủ trên bề mặt các lục địa và đảo, được đặc trưng bởi độ phì.</a:t>
            </a:r>
          </a:p>
          <a:p>
            <a:pPr algn="just">
              <a:spcBef>
                <a:spcPts val="600"/>
              </a:spcBef>
            </a:pPr>
            <a:r>
              <a:rPr lang="en-US" sz="2800" dirty="0">
                <a:latin typeface="Cambria" pitchFamily="18" charset="0"/>
                <a:ea typeface="Cambria" pitchFamily="18" charset="0"/>
              </a:rPr>
              <a:t>- </a:t>
            </a:r>
            <a:r>
              <a:rPr lang="vi-VN" sz="2800" dirty="0">
                <a:latin typeface="Cambria" pitchFamily="18" charset="0"/>
                <a:ea typeface="Cambria" pitchFamily="18" charset="0"/>
              </a:rPr>
              <a:t>Các 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1311233"/>
            <a:ext cx="3381782"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0" y="4114800"/>
            <a:ext cx="3381782"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521732" y="6260068"/>
            <a:ext cx="3039499" cy="369332"/>
          </a:xfrm>
          <a:prstGeom prst="rect">
            <a:avLst/>
          </a:prstGeom>
          <a:noFill/>
        </p:spPr>
        <p:txBody>
          <a:bodyPr wrap="square" rtlCol="0">
            <a:spAutoFit/>
          </a:bodyPr>
          <a:lstStyle/>
          <a:p>
            <a:pPr algn="ctr"/>
            <a:r>
              <a:rPr lang="en-US" dirty="0" err="1">
                <a:latin typeface="Cambria" pitchFamily="18" charset="0"/>
                <a:ea typeface="Cambria" pitchFamily="18" charset="0"/>
              </a:rPr>
              <a:t>Cày</a:t>
            </a:r>
            <a:r>
              <a:rPr lang="en-US" dirty="0">
                <a:latin typeface="Cambria" pitchFamily="18" charset="0"/>
                <a:ea typeface="Cambria" pitchFamily="18" charset="0"/>
              </a:rPr>
              <a:t> </a:t>
            </a:r>
            <a:r>
              <a:rPr lang="en-US" dirty="0" err="1">
                <a:latin typeface="Cambria" pitchFamily="18" charset="0"/>
                <a:ea typeface="Cambria" pitchFamily="18" charset="0"/>
              </a:rPr>
              <a:t>cấy</a:t>
            </a:r>
            <a:r>
              <a:rPr lang="en-US" dirty="0">
                <a:latin typeface="Cambria" pitchFamily="18" charset="0"/>
                <a:ea typeface="Cambria" pitchFamily="18" charset="0"/>
              </a:rPr>
              <a:t> </a:t>
            </a:r>
            <a:r>
              <a:rPr lang="en-US" dirty="0" err="1">
                <a:latin typeface="Cambria" pitchFamily="18" charset="0"/>
                <a:ea typeface="Cambria" pitchFamily="18" charset="0"/>
              </a:rPr>
              <a:t>trong</a:t>
            </a:r>
            <a:r>
              <a:rPr lang="en-US" dirty="0">
                <a:latin typeface="Cambria" pitchFamily="18" charset="0"/>
                <a:ea typeface="Cambria" pitchFamily="18" charset="0"/>
              </a:rPr>
              <a:t> </a:t>
            </a:r>
            <a:r>
              <a:rPr lang="en-US" dirty="0" err="1">
                <a:latin typeface="Cambria" pitchFamily="18" charset="0"/>
                <a:ea typeface="Cambria" pitchFamily="18" charset="0"/>
              </a:rPr>
              <a:t>nông</a:t>
            </a:r>
            <a:r>
              <a:rPr lang="en-US" dirty="0">
                <a:latin typeface="Cambria" pitchFamily="18" charset="0"/>
                <a:ea typeface="Cambria" pitchFamily="18" charset="0"/>
              </a:rPr>
              <a:t> </a:t>
            </a:r>
            <a:r>
              <a:rPr lang="en-US" dirty="0" err="1">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8741536" y="3593068"/>
            <a:ext cx="2399172" cy="369332"/>
          </a:xfrm>
          <a:prstGeom prst="rect">
            <a:avLst/>
          </a:prstGeom>
          <a:noFill/>
        </p:spPr>
        <p:txBody>
          <a:bodyPr wrap="square" rtlCol="0">
            <a:spAutoFit/>
          </a:bodyPr>
          <a:lstStyle/>
          <a:p>
            <a:pPr algn="ct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nhưỡng</a:t>
            </a:r>
            <a:endParaRPr lang="en-US" dirty="0">
              <a:latin typeface="Cambria" pitchFamily="18" charset="0"/>
              <a:ea typeface="Cambria" pitchFamily="18" charset="0"/>
            </a:endParaRPr>
          </a:p>
        </p:txBody>
      </p:sp>
      <p:sp>
        <p:nvSpPr>
          <p:cNvPr id="31" name="Title 1"/>
          <p:cNvSpPr txBox="1">
            <a:spLocks/>
          </p:cNvSpPr>
          <p:nvPr/>
        </p:nvSpPr>
        <p:spPr>
          <a:xfrm>
            <a:off x="3072049" y="266700"/>
            <a:ext cx="9805751"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wipe(down)">
                                      <p:cBhvr>
                                        <p:cTn id="30" dur="5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6" grpId="0" animBg="1"/>
      <p:bldP spid="32" grpId="0" animBg="1"/>
      <p:bldP spid="27" grpId="0"/>
      <p:bldP spid="34"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748" y="1080816"/>
            <a:ext cx="1191475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2658" y="1143000"/>
            <a:ext cx="1166243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192002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4333" y="126813"/>
            <a:ext cx="1598696"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2958" y="127001"/>
            <a:ext cx="1826770"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16967" y="126813"/>
            <a:ext cx="1912761"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02957" y="1143001"/>
            <a:ext cx="1166113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59981" y="133916"/>
            <a:ext cx="974609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1677" y="133917"/>
            <a:ext cx="9764396"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288792" y="202780"/>
            <a:ext cx="64698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88038" y="614925"/>
            <a:ext cx="220832" cy="30201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86624" y="1184719"/>
            <a:ext cx="29175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68334" y="884773"/>
            <a:ext cx="545300" cy="307621"/>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029728" y="1339096"/>
            <a:ext cx="5976987" cy="1384995"/>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ảnh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en-US" sz="2800" i="1" dirty="0" err="1">
                <a:solidFill>
                  <a:srgbClr val="FF0000"/>
                </a:solidFill>
                <a:latin typeface="Cambria" panose="02040503050406030204" pitchFamily="18" charset="0"/>
                <a:ea typeface="Cambria" panose="02040503050406030204" pitchFamily="18" charset="0"/>
              </a:rPr>
              <a:t>giải</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thích</a:t>
            </a:r>
            <a:r>
              <a:rPr lang="en-US" sz="2800" i="1" dirty="0">
                <a:solidFill>
                  <a:srgbClr val="FF0000"/>
                </a:solidFill>
                <a:latin typeface="Cambria" panose="02040503050406030204" pitchFamily="18" charset="0"/>
                <a:ea typeface="Cambria" panose="02040503050406030204" pitchFamily="18" charset="0"/>
              </a:rPr>
              <a:t> v</a:t>
            </a:r>
            <a:r>
              <a:rPr lang="vi-VN" sz="2800" i="1" dirty="0">
                <a:solidFill>
                  <a:srgbClr val="FF0000"/>
                </a:solidFill>
                <a:latin typeface="Cambria" panose="02040503050406030204" pitchFamily="18" charset="0"/>
                <a:ea typeface="Cambria" panose="02040503050406030204" pitchFamily="18" charset="0"/>
              </a:rPr>
              <a:t>ì sao thổ nhưỡng nước ta mang tính chất nhiệt đới </a:t>
            </a:r>
            <a:r>
              <a:rPr lang="en-US" sz="2800" i="1" dirty="0">
                <a:solidFill>
                  <a:srgbClr val="FF0000"/>
                </a:solidFill>
                <a:latin typeface="Cambria" panose="02040503050406030204" pitchFamily="18" charset="0"/>
                <a:ea typeface="Cambria" panose="02040503050406030204" pitchFamily="18" charset="0"/>
              </a:rPr>
              <a:t> </a:t>
            </a:r>
            <a:r>
              <a:rPr lang="vi-VN" sz="2800" i="1" dirty="0">
                <a:solidFill>
                  <a:srgbClr val="FF0000"/>
                </a:solidFill>
                <a:latin typeface="Cambria" panose="02040503050406030204" pitchFamily="18" charset="0"/>
                <a:ea typeface="Cambria" panose="02040503050406030204" pitchFamily="18" charset="0"/>
              </a:rPr>
              <a:t>gió mùa?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4591" y="1676400"/>
            <a:ext cx="1542977"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8969" y="4249780"/>
            <a:ext cx="1760759"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2029726" y="3259992"/>
            <a:ext cx="5976987" cy="3262432"/>
          </a:xfrm>
          <a:prstGeom prst="rect">
            <a:avLst/>
          </a:prstGeom>
          <a:solidFill>
            <a:srgbClr val="FFCCFF"/>
          </a:solidFill>
          <a:ln w="12700">
            <a:solidFill>
              <a:srgbClr val="0070C0"/>
            </a:solidFill>
          </a:ln>
        </p:spPr>
        <p:txBody>
          <a:bodyPr wrap="square">
            <a:spAutoFit/>
          </a:bodyPr>
          <a:lstStyle/>
          <a:p>
            <a:pPr algn="just">
              <a:spcBef>
                <a:spcPts val="600"/>
              </a:spcBef>
            </a:pPr>
            <a:r>
              <a:rPr lang="vi-VN" sz="2800" dirty="0">
                <a:latin typeface="Cambria" pitchFamily="18" charset="0"/>
                <a:ea typeface="Cambria" pitchFamily="18" charset="0"/>
              </a:rPr>
              <a:t>- Ở khu vực nhiệt đới ẩm gió mùa, quá trình phong hoá diễn ra với cường độ mạnh.</a:t>
            </a:r>
          </a:p>
          <a:p>
            <a:pPr algn="just">
              <a:spcBef>
                <a:spcPts val="600"/>
              </a:spcBef>
            </a:pPr>
            <a:r>
              <a:rPr lang="vi-VN" sz="28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pPr>
            <a:r>
              <a:rPr lang="vi-VN" sz="2800" dirty="0">
                <a:latin typeface="Cambria" pitchFamily="18" charset="0"/>
                <a:ea typeface="Cambria" pitchFamily="18" charset="0"/>
              </a:rPr>
              <a:t>- Một số nơi mất đi lớp phủ thực vật.</a:t>
            </a:r>
          </a:p>
        </p:txBody>
      </p:sp>
      <p:sp>
        <p:nvSpPr>
          <p:cNvPr id="27" name="TextBox 26"/>
          <p:cNvSpPr txBox="1"/>
          <p:nvPr/>
        </p:nvSpPr>
        <p:spPr>
          <a:xfrm>
            <a:off x="8273269" y="6260068"/>
            <a:ext cx="3219599" cy="369332"/>
          </a:xfrm>
          <a:prstGeom prst="rect">
            <a:avLst/>
          </a:prstGeom>
          <a:noFill/>
        </p:spPr>
        <p:txBody>
          <a:bodyPr wrap="square" rtlCol="0">
            <a:spAutoFit/>
          </a:bodyPr>
          <a:lstStyle/>
          <a:p>
            <a:pPr algn="ct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8533516" y="3593068"/>
            <a:ext cx="2541332"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4117" y="1339096"/>
            <a:ext cx="3550094"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3400" y="4036731"/>
            <a:ext cx="3540810"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itle 1"/>
          <p:cNvSpPr txBox="1">
            <a:spLocks/>
          </p:cNvSpPr>
          <p:nvPr/>
        </p:nvSpPr>
        <p:spPr>
          <a:xfrm>
            <a:off x="3054217" y="266700"/>
            <a:ext cx="974738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2843684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par>
                                <p:cTn id="17" presetID="22" presetClass="entr" presetSubtype="4"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wipe(down)">
                                      <p:cBhvr>
                                        <p:cTn id="19" dur="500"/>
                                        <p:tgtEl>
                                          <p:spTgt spid="205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874" y="1080816"/>
            <a:ext cx="1205744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4172" y="1143000"/>
            <a:ext cx="1180210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06278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7305" y="126813"/>
            <a:ext cx="1617842"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4476" y="127001"/>
            <a:ext cx="1848647"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17455" y="126813"/>
            <a:ext cx="1935668"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04475" y="1143001"/>
            <a:ext cx="11800793"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84937" y="133916"/>
            <a:ext cx="986281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66413" y="133917"/>
            <a:ext cx="9881334"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315290" y="202780"/>
            <a:ext cx="654730"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91897" y="613117"/>
            <a:ext cx="220832" cy="30563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89144" y="1184719"/>
            <a:ext cx="295246"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71505" y="882931"/>
            <a:ext cx="545300" cy="311305"/>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053122" y="1295400"/>
            <a:ext cx="5852159"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biểu hiện của tính chất nhiệt đới gió mùa của lớp phủ thổ nhưỡng.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Kể tên các nhóm đất chính ở nước ta</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8404" y="1592320"/>
            <a:ext cx="1561456"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71278" y="4249780"/>
            <a:ext cx="17818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2053121" y="3124201"/>
            <a:ext cx="5852159" cy="3354765"/>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rPr>
              <a:t>- </a:t>
            </a:r>
            <a:r>
              <a:rPr lang="en-US" sz="2400" dirty="0" err="1">
                <a:latin typeface="Cambria" pitchFamily="18" charset="0"/>
                <a:ea typeface="Cambria" pitchFamily="18" charset="0"/>
              </a:rPr>
              <a:t>Biểu</a:t>
            </a:r>
            <a:r>
              <a:rPr lang="en-US" sz="2400" dirty="0">
                <a:latin typeface="Cambria" pitchFamily="18" charset="0"/>
                <a:ea typeface="Cambria" pitchFamily="18" charset="0"/>
              </a:rPr>
              <a:t> </a:t>
            </a:r>
            <a:r>
              <a:rPr lang="en-US" sz="2400" dirty="0" err="1">
                <a:latin typeface="Cambria" pitchFamily="18" charset="0"/>
                <a:ea typeface="Cambria" pitchFamily="18" charset="0"/>
              </a:rPr>
              <a:t>hiện</a:t>
            </a:r>
            <a:r>
              <a:rPr lang="en-US" sz="2400" dirty="0">
                <a:latin typeface="Cambria" pitchFamily="18" charset="0"/>
                <a:ea typeface="Cambria" pitchFamily="18" charset="0"/>
              </a:rPr>
              <a:t>:</a:t>
            </a:r>
          </a:p>
          <a:p>
            <a:pPr algn="just">
              <a:spcBef>
                <a:spcPts val="600"/>
              </a:spcBef>
            </a:pPr>
            <a:r>
              <a:rPr lang="en-US" sz="2400" dirty="0">
                <a:latin typeface="Cambria" pitchFamily="18" charset="0"/>
                <a:ea typeface="Cambria" pitchFamily="18" charset="0"/>
              </a:rPr>
              <a:t>+</a:t>
            </a:r>
            <a:r>
              <a:rPr lang="vi-VN" sz="2400" dirty="0">
                <a:latin typeface="Cambria" pitchFamily="18" charset="0"/>
                <a:ea typeface="Cambria" pitchFamily="18" charset="0"/>
              </a:rPr>
              <a:t> Lớp thổ nhưỡng dày.</a:t>
            </a:r>
          </a:p>
          <a:p>
            <a:pPr algn="just">
              <a:spcBef>
                <a:spcPts val="600"/>
              </a:spcBef>
            </a:pPr>
            <a:r>
              <a:rPr lang="en-US" sz="2400" dirty="0">
                <a:latin typeface="Cambria" pitchFamily="18" charset="0"/>
                <a:ea typeface="Cambria" pitchFamily="18" charset="0"/>
              </a:rPr>
              <a:t>+ </a:t>
            </a:r>
            <a:r>
              <a:rPr lang="vi-VN" sz="2400" dirty="0">
                <a:latin typeface="Cambria" pitchFamily="18" charset="0"/>
                <a:ea typeface="Cambria" pitchFamily="18" charset="0"/>
              </a:rPr>
              <a:t>Quá trình feralit là quá trình hình thành đất đặc trưng của nước ta.</a:t>
            </a:r>
          </a:p>
          <a:p>
            <a:pPr algn="just">
              <a:spcBef>
                <a:spcPts val="600"/>
              </a:spcBef>
            </a:pPr>
            <a:r>
              <a:rPr lang="en-US" sz="2400" dirty="0">
                <a:latin typeface="Cambria" pitchFamily="18" charset="0"/>
                <a:ea typeface="Cambria" pitchFamily="18" charset="0"/>
              </a:rPr>
              <a:t>+ </a:t>
            </a:r>
            <a:r>
              <a:rPr lang="vi-VN" sz="2400" dirty="0">
                <a:latin typeface="Cambria" pitchFamily="18" charset="0"/>
                <a:ea typeface="Cambria" pitchFamily="18" charset="0"/>
              </a:rPr>
              <a:t>Đất feralit thường bị rửa trôi, xói mòn mạnh.</a:t>
            </a:r>
            <a:endParaRPr lang="en-US" sz="2400" dirty="0">
              <a:latin typeface="Cambria" pitchFamily="18" charset="0"/>
              <a:ea typeface="Cambria" pitchFamily="18" charset="0"/>
            </a:endParaRPr>
          </a:p>
          <a:p>
            <a:pPr algn="just">
              <a:spcBef>
                <a:spcPts val="600"/>
              </a:spcBef>
            </a:pPr>
            <a:r>
              <a:rPr lang="en-US" sz="2400" dirty="0">
                <a:latin typeface="Cambria" pitchFamily="18" charset="0"/>
                <a:ea typeface="Cambria" pitchFamily="18" charset="0"/>
              </a:rPr>
              <a:t>- C</a:t>
            </a:r>
            <a:r>
              <a:rPr lang="vi-VN" sz="2400" dirty="0">
                <a:latin typeface="Cambria" pitchFamily="18" charset="0"/>
                <a:ea typeface="Cambria" pitchFamily="18" charset="0"/>
              </a:rPr>
              <a:t>ó 3 nhóm đất chính:</a:t>
            </a:r>
            <a:r>
              <a:rPr lang="en-US" sz="2400" dirty="0">
                <a:latin typeface="Cambria" pitchFamily="18" charset="0"/>
                <a:ea typeface="Cambria" pitchFamily="18" charset="0"/>
              </a:rPr>
              <a:t> </a:t>
            </a:r>
            <a:r>
              <a:rPr lang="vi-VN" sz="2400" dirty="0">
                <a:latin typeface="Cambria" pitchFamily="18" charset="0"/>
                <a:ea typeface="Cambria" pitchFamily="18" charset="0"/>
              </a:rPr>
              <a:t>đất feralit, đất phù sa và đất mùn núi cao.</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7200" y="1279779"/>
            <a:ext cx="3756149" cy="53030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itle 1"/>
          <p:cNvSpPr txBox="1">
            <a:spLocks/>
          </p:cNvSpPr>
          <p:nvPr/>
        </p:nvSpPr>
        <p:spPr>
          <a:xfrm>
            <a:off x="3089882" y="266700"/>
            <a:ext cx="986411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44606177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78904F-8473-48BF-AEBD-38AF674C2BB5}"/>
              </a:ext>
            </a:extLst>
          </p:cNvPr>
          <p:cNvGrpSpPr/>
          <p:nvPr/>
        </p:nvGrpSpPr>
        <p:grpSpPr>
          <a:xfrm>
            <a:off x="76200" y="52392"/>
            <a:ext cx="12192000" cy="6729409"/>
            <a:chOff x="1569344" y="52392"/>
            <a:chExt cx="9098656" cy="6729409"/>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89" y="1295401"/>
              <a:ext cx="7958244" cy="2677656"/>
            </a:xfrm>
            <a:prstGeom prst="rect">
              <a:avLst/>
            </a:prstGeom>
          </p:spPr>
          <p:txBody>
            <a:bodyPr wrap="square">
              <a:spAutoFit/>
            </a:bodyPr>
            <a:lstStyle/>
            <a:p>
              <a:pPr algn="just"/>
              <a:r>
                <a:rPr lang="vi-VN" sz="24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4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4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909191"/>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7617613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2948" y="1080816"/>
            <a:ext cx="1191475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78858" y="1143000"/>
            <a:ext cx="1166243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2400" y="52392"/>
            <a:ext cx="1192002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0533" y="126813"/>
            <a:ext cx="1598696"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79158" y="127001"/>
            <a:ext cx="1826770"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93167" y="126813"/>
            <a:ext cx="1912761"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79157" y="1143001"/>
            <a:ext cx="1166113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236181" y="133916"/>
            <a:ext cx="974609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217877" y="133917"/>
            <a:ext cx="9764396"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364992" y="202780"/>
            <a:ext cx="64698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364238" y="614925"/>
            <a:ext cx="220832" cy="30201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362824" y="1184719"/>
            <a:ext cx="29175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4534" y="884773"/>
            <a:ext cx="545300" cy="307621"/>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72411" y="4422044"/>
            <a:ext cx="2667885"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682376" y="1428735"/>
            <a:ext cx="8973930" cy="3524266"/>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68592" y="3732297"/>
            <a:ext cx="1308933"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933733" y="2112582"/>
            <a:ext cx="8471216" cy="2215991"/>
          </a:xfrm>
          <a:prstGeom prst="rect">
            <a:avLst/>
          </a:prstGeom>
        </p:spPr>
        <p:txBody>
          <a:bodyPr wrap="square">
            <a:spAutoFit/>
          </a:bodyPr>
          <a:lstStyle/>
          <a:p>
            <a:pPr algn="just">
              <a:spcBef>
                <a:spcPts val="600"/>
              </a:spcBef>
            </a:pPr>
            <a:r>
              <a:rPr lang="vi-VN" sz="3200" dirty="0">
                <a:latin typeface="Cambria" pitchFamily="18" charset="0"/>
                <a:ea typeface="Cambria" pitchFamily="18" charset="0"/>
              </a:rPr>
              <a:t>- Lớp phủ thổ nhưỡng dày.</a:t>
            </a:r>
          </a:p>
          <a:p>
            <a:pPr algn="just">
              <a:spcBef>
                <a:spcPts val="600"/>
              </a:spcBef>
            </a:pPr>
            <a:r>
              <a:rPr lang="vi-VN" sz="3200" dirty="0">
                <a:latin typeface="Cambria" pitchFamily="18" charset="0"/>
                <a:ea typeface="Cambria" pitchFamily="18" charset="0"/>
              </a:rPr>
              <a:t>- Quá trình feralit là quá trình hình thành đất đặc trưng của nước ta</a:t>
            </a:r>
            <a:r>
              <a:rPr lang="en-US" sz="3200" dirty="0">
                <a:latin typeface="Cambria" pitchFamily="18" charset="0"/>
                <a:ea typeface="Cambria" pitchFamily="18" charset="0"/>
              </a:rPr>
              <a:t>, </a:t>
            </a:r>
            <a:r>
              <a:rPr lang="en-US" sz="3200" dirty="0" err="1">
                <a:latin typeface="Cambria" pitchFamily="18" charset="0"/>
                <a:ea typeface="Cambria" pitchFamily="18" charset="0"/>
              </a:rPr>
              <a:t>đất</a:t>
            </a:r>
            <a:r>
              <a:rPr lang="en-US" sz="3200" dirty="0">
                <a:latin typeface="Cambria" pitchFamily="18" charset="0"/>
                <a:ea typeface="Cambria" pitchFamily="18" charset="0"/>
              </a:rPr>
              <a:t> </a:t>
            </a:r>
            <a:r>
              <a:rPr lang="en-US" sz="3200" dirty="0" err="1">
                <a:latin typeface="Cambria" pitchFamily="18" charset="0"/>
                <a:ea typeface="Cambria" pitchFamily="18" charset="0"/>
              </a:rPr>
              <a:t>có</a:t>
            </a:r>
            <a:r>
              <a:rPr lang="en-US" sz="3200" dirty="0">
                <a:latin typeface="Cambria" pitchFamily="18" charset="0"/>
                <a:ea typeface="Cambria" pitchFamily="18" charset="0"/>
              </a:rPr>
              <a:t> </a:t>
            </a:r>
            <a:r>
              <a:rPr lang="en-US" sz="3200" dirty="0" err="1">
                <a:latin typeface="Cambria" pitchFamily="18" charset="0"/>
                <a:ea typeface="Cambria" pitchFamily="18" charset="0"/>
              </a:rPr>
              <a:t>màu</a:t>
            </a:r>
            <a:r>
              <a:rPr lang="en-US" sz="3200" dirty="0">
                <a:latin typeface="Cambria" pitchFamily="18" charset="0"/>
                <a:ea typeface="Cambria" pitchFamily="18" charset="0"/>
              </a:rPr>
              <a:t> </a:t>
            </a:r>
            <a:r>
              <a:rPr lang="en-US" sz="3200" dirty="0" err="1">
                <a:latin typeface="Cambria" pitchFamily="18" charset="0"/>
                <a:ea typeface="Cambria" pitchFamily="18" charset="0"/>
              </a:rPr>
              <a:t>đỏ</a:t>
            </a:r>
            <a:r>
              <a:rPr lang="en-US" sz="3200" dirty="0">
                <a:latin typeface="Cambria" pitchFamily="18" charset="0"/>
                <a:ea typeface="Cambria" pitchFamily="18" charset="0"/>
              </a:rPr>
              <a:t> </a:t>
            </a:r>
            <a:r>
              <a:rPr lang="en-US" sz="3200" dirty="0" err="1">
                <a:latin typeface="Cambria" pitchFamily="18" charset="0"/>
                <a:ea typeface="Cambria" pitchFamily="18" charset="0"/>
              </a:rPr>
              <a:t>vàng</a:t>
            </a:r>
            <a:r>
              <a:rPr lang="vi-VN" sz="3200" dirty="0">
                <a:latin typeface="Cambria" pitchFamily="18" charset="0"/>
                <a:ea typeface="Cambria" pitchFamily="18" charset="0"/>
              </a:rPr>
              <a:t>.</a:t>
            </a:r>
          </a:p>
          <a:p>
            <a:pPr algn="just">
              <a:spcBef>
                <a:spcPts val="600"/>
              </a:spcBef>
            </a:pPr>
            <a:r>
              <a:rPr lang="vi-VN" sz="32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3130417" y="266700"/>
            <a:ext cx="974738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748" y="1080816"/>
            <a:ext cx="1191475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2658" y="1143000"/>
            <a:ext cx="1166243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192002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4333" y="126813"/>
            <a:ext cx="1598696"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2958" y="127001"/>
            <a:ext cx="1826770"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16967" y="126813"/>
            <a:ext cx="1912761"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02957" y="1143001"/>
            <a:ext cx="1166113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59981" y="133916"/>
            <a:ext cx="974609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1677" y="133917"/>
            <a:ext cx="9764396"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288792" y="202780"/>
            <a:ext cx="64698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288038" y="614925"/>
            <a:ext cx="220832" cy="30201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86624" y="1184719"/>
            <a:ext cx="29175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68334" y="884773"/>
            <a:ext cx="545300" cy="307621"/>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2" name="Rectangle 21"/>
          <p:cNvSpPr/>
          <p:nvPr/>
        </p:nvSpPr>
        <p:spPr>
          <a:xfrm>
            <a:off x="3131273" y="1582583"/>
            <a:ext cx="8371609" cy="4893647"/>
          </a:xfrm>
          <a:prstGeom prst="rect">
            <a:avLst/>
          </a:prstGeom>
          <a:solidFill>
            <a:srgbClr val="BCFCD4"/>
          </a:solidFill>
          <a:ln>
            <a:solidFill>
              <a:srgbClr val="00B050"/>
            </a:solidFill>
          </a:ln>
        </p:spPr>
        <p:txBody>
          <a:bodyPr wrap="square">
            <a:spAutoFit/>
          </a:bodyPr>
          <a:lstStyle/>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a:t>
            </a:r>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11.2,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a:t>
            </a:r>
          </a:p>
          <a:p>
            <a:pPr algn="just"/>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n</a:t>
            </a:r>
            <a:r>
              <a:rPr lang="vi-VN" sz="2400" i="1" dirty="0">
                <a:solidFill>
                  <a:srgbClr val="FF0000"/>
                </a:solidFill>
                <a:latin typeface="Cambria" panose="02040503050406030204" pitchFamily="18" charset="0"/>
                <a:ea typeface="Cambria" panose="02040503050406030204" pitchFamily="18" charset="0"/>
              </a:rPr>
              <a:t>hóm đất feralit chiếm diện tích bao nhiêu? </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Kể tên các loại đất thuộc nhóm đất feralit.</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Xác định sự phân bố nhóm đất feralit ở nước ta.</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b="1" dirty="0">
                <a:solidFill>
                  <a:srgbClr val="00B050"/>
                </a:solidFill>
                <a:latin typeface="Cambria" panose="02040503050406030204" pitchFamily="18" charset="0"/>
                <a:ea typeface="Cambria" panose="02040503050406030204" pitchFamily="18" charset="0"/>
              </a:rPr>
              <a:t>* NHÓM 2: </a:t>
            </a:r>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11.2,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a:t>
            </a:r>
          </a:p>
          <a:p>
            <a:pPr algn="just"/>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n</a:t>
            </a:r>
            <a:r>
              <a:rPr lang="vi-VN" sz="2400" i="1" dirty="0">
                <a:solidFill>
                  <a:srgbClr val="FF0000"/>
                </a:solidFill>
                <a:latin typeface="Cambria" panose="02040503050406030204" pitchFamily="18" charset="0"/>
                <a:ea typeface="Cambria" panose="02040503050406030204" pitchFamily="18" charset="0"/>
              </a:rPr>
              <a:t>hóm 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phù</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chiếm diện tích bao nhiêu? </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Kể tên các loại đất thuộc nhóm đất phù sa.</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Xác định sự phân bố nhóm đất phù sa ở nước ta.</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b="1" dirty="0">
                <a:solidFill>
                  <a:srgbClr val="00B050"/>
                </a:solidFill>
                <a:latin typeface="Cambria" panose="02040503050406030204" pitchFamily="18" charset="0"/>
                <a:ea typeface="Cambria" panose="02040503050406030204" pitchFamily="18" charset="0"/>
              </a:rPr>
              <a:t>* NHÓM 3: </a:t>
            </a:r>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11.2,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a:t>
            </a:r>
          </a:p>
          <a:p>
            <a:pPr algn="just"/>
            <a:r>
              <a:rPr lang="en-US" sz="2400" i="1" dirty="0">
                <a:solidFill>
                  <a:srgbClr val="FF0000"/>
                </a:solidFill>
                <a:latin typeface="Cambria" panose="02040503050406030204" pitchFamily="18" charset="0"/>
                <a:ea typeface="Cambria" panose="02040503050406030204" pitchFamily="18" charset="0"/>
              </a:rPr>
              <a:t> - </a:t>
            </a:r>
            <a:r>
              <a:rPr lang="vi-VN" sz="2400" i="1" dirty="0">
                <a:solidFill>
                  <a:srgbClr val="FF0000"/>
                </a:solidFill>
                <a:latin typeface="Cambria" panose="02040503050406030204" pitchFamily="18" charset="0"/>
                <a:ea typeface="Cambria" panose="02040503050406030204" pitchFamily="18" charset="0"/>
              </a:rPr>
              <a:t>Nhóm đất mùn núi cao chiếm diện tích bao nhiêu?</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điểm</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nhóm đất </a:t>
            </a:r>
            <a:r>
              <a:rPr lang="en-US" sz="2400" i="1" dirty="0" err="1">
                <a:solidFill>
                  <a:srgbClr val="FF0000"/>
                </a:solidFill>
                <a:latin typeface="Cambria" panose="02040503050406030204" pitchFamily="18" charset="0"/>
                <a:ea typeface="Cambria" panose="02040503050406030204" pitchFamily="18" charset="0"/>
              </a:rPr>
              <a:t>mùn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núi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Xác định sự phân bố nhóm đất mùn núi cao ở nước ta.</a:t>
            </a:r>
            <a:endParaRPr lang="en-US" sz="2400" i="1" dirty="0">
              <a:solidFill>
                <a:srgbClr val="FF0000"/>
              </a:solidFill>
              <a:latin typeface="Cambria" panose="02040503050406030204" pitchFamily="18" charset="0"/>
              <a:ea typeface="Cambria" panose="02040503050406030204" pitchFamily="18" charset="0"/>
            </a:endParaRPr>
          </a:p>
        </p:txBody>
      </p:sp>
      <p:sp>
        <p:nvSpPr>
          <p:cNvPr id="21" name="Title 1"/>
          <p:cNvSpPr txBox="1">
            <a:spLocks/>
          </p:cNvSpPr>
          <p:nvPr/>
        </p:nvSpPr>
        <p:spPr>
          <a:xfrm>
            <a:off x="3054217" y="266700"/>
            <a:ext cx="974738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
        <p:nvSpPr>
          <p:cNvPr id="14" name="Rectangle 13">
            <a:extLst>
              <a:ext uri="{FF2B5EF4-FFF2-40B4-BE49-F238E27FC236}">
                <a16:creationId xmlns:a16="http://schemas.microsoft.com/office/drawing/2014/main" id="{ED364EED-02BF-472F-B546-A1FF1086137A}"/>
              </a:ext>
            </a:extLst>
          </p:cNvPr>
          <p:cNvSpPr/>
          <p:nvPr/>
        </p:nvSpPr>
        <p:spPr>
          <a:xfrm>
            <a:off x="398455" y="1582583"/>
            <a:ext cx="2537320" cy="4893647"/>
          </a:xfrm>
          <a:prstGeom prst="rect">
            <a:avLst/>
          </a:prstGeom>
          <a:solidFill>
            <a:srgbClr val="BCFCD4"/>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solidFill>
                <a:srgbClr val="00B050"/>
              </a:solidFill>
              <a:latin typeface="Cambria" panose="02040503050406030204" pitchFamily="18" charset="0"/>
              <a:ea typeface="Cambria" panose="02040503050406030204" pitchFamily="18" charset="0"/>
            </a:endParaRPr>
          </a:p>
          <a:p>
            <a:pPr algn="ctr"/>
            <a:endParaRPr lang="en-US" sz="2400" b="1" dirty="0">
              <a:solidFill>
                <a:srgbClr val="00B050"/>
              </a:solidFill>
              <a:latin typeface="Cambria" panose="02040503050406030204" pitchFamily="18" charset="0"/>
              <a:ea typeface="Cambria" panose="02040503050406030204" pitchFamily="18" charset="0"/>
            </a:endParaRPr>
          </a:p>
          <a:p>
            <a:pPr algn="ctr"/>
            <a:endParaRPr lang="en-US" sz="2400" b="1" dirty="0">
              <a:solidFill>
                <a:srgbClr val="00B050"/>
              </a:solidFill>
              <a:latin typeface="Cambria" panose="02040503050406030204" pitchFamily="18" charset="0"/>
              <a:ea typeface="Cambria" panose="02040503050406030204" pitchFamily="18" charset="0"/>
            </a:endParaRPr>
          </a:p>
          <a:p>
            <a:pPr algn="ctr"/>
            <a:endParaRPr lang="en-US" sz="2400" b="1" dirty="0">
              <a:solidFill>
                <a:srgbClr val="00B050"/>
              </a:solidFill>
              <a:latin typeface="Cambria" panose="02040503050406030204" pitchFamily="18" charset="0"/>
              <a:ea typeface="Cambria" panose="02040503050406030204" pitchFamily="18" charset="0"/>
            </a:endParaRPr>
          </a:p>
          <a:p>
            <a:pPr algn="ct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a:t>
            </a:r>
          </a:p>
          <a:p>
            <a:pPr algn="ctr"/>
            <a:r>
              <a:rPr lang="en-US" sz="2400" b="1" dirty="0">
                <a:solidFill>
                  <a:srgbClr val="00B050"/>
                </a:solidFill>
                <a:latin typeface="Cambria" panose="02040503050406030204" pitchFamily="18" charset="0"/>
                <a:ea typeface="Cambria" panose="02040503050406030204" pitchFamily="18" charset="0"/>
              </a:rPr>
              <a:t> 8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endParaRPr lang="en-US" sz="2400" dirty="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500" y="1750816"/>
            <a:ext cx="2424221" cy="1718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45878" y="32704"/>
            <a:ext cx="4500245" cy="6792595"/>
          </a:xfrm>
          <a:prstGeom prst="rect">
            <a:avLst/>
          </a:prstGeom>
          <a:noFill/>
          <a:ln>
            <a:solidFill>
              <a:srgbClr val="FF0000"/>
            </a:solidFill>
          </a:ln>
        </p:spPr>
      </p:pic>
    </p:spTree>
    <p:extLst>
      <p:ext uri="{BB962C8B-B14F-4D97-AF65-F5344CB8AC3E}">
        <p14:creationId xmlns:p14="http://schemas.microsoft.com/office/powerpoint/2010/main" val="202358577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4755" y="1080816"/>
            <a:ext cx="11974845"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7096" y="1143000"/>
            <a:ext cx="11721253"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0" y="52392"/>
            <a:ext cx="1198014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49385" y="126813"/>
            <a:ext cx="160675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7397" y="127001"/>
            <a:ext cx="1835983"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40972" y="126813"/>
            <a:ext cx="1922408"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27396" y="1143001"/>
            <a:ext cx="11719953"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094291" y="133916"/>
            <a:ext cx="9795247"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075894" y="133917"/>
            <a:ext cx="981364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223752" y="202780"/>
            <a:ext cx="650245"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213463" y="614164"/>
            <a:ext cx="220832" cy="303538"/>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11485" y="1184719"/>
            <a:ext cx="293224"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6531" y="883997"/>
            <a:ext cx="545300" cy="30917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0" name="TextBox 19"/>
          <p:cNvSpPr txBox="1"/>
          <p:nvPr/>
        </p:nvSpPr>
        <p:spPr>
          <a:xfrm>
            <a:off x="520580" y="6248400"/>
            <a:ext cx="53888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ở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2" name="TextBox 21"/>
          <p:cNvSpPr txBox="1"/>
          <p:nvPr/>
        </p:nvSpPr>
        <p:spPr>
          <a:xfrm>
            <a:off x="6656633" y="6260068"/>
            <a:ext cx="4210539"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mùn</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cao</a:t>
            </a:r>
            <a:endParaRPr lang="en-US" dirty="0">
              <a:latin typeface="Cambria" pitchFamily="18" charset="0"/>
              <a:ea typeface="Cambria" pitchFamily="18" charset="0"/>
            </a:endParaRPr>
          </a:p>
        </p:txBody>
      </p:sp>
      <p:sp>
        <p:nvSpPr>
          <p:cNvPr id="23" name="TextBox 22"/>
          <p:cNvSpPr txBox="1"/>
          <p:nvPr/>
        </p:nvSpPr>
        <p:spPr>
          <a:xfrm>
            <a:off x="754236" y="3595074"/>
            <a:ext cx="5233136"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đá</a:t>
            </a:r>
            <a:r>
              <a:rPr lang="en-US" dirty="0">
                <a:latin typeface="Cambria" pitchFamily="18" charset="0"/>
                <a:ea typeface="Cambria" pitchFamily="18" charset="0"/>
              </a:rPr>
              <a:t> </a:t>
            </a:r>
            <a:r>
              <a:rPr lang="en-US" dirty="0" err="1">
                <a:latin typeface="Cambria" pitchFamily="18" charset="0"/>
                <a:ea typeface="Cambria" pitchFamily="18" charset="0"/>
              </a:rPr>
              <a:t>badan</a:t>
            </a:r>
            <a:r>
              <a:rPr lang="en-US" dirty="0">
                <a:latin typeface="Cambria" pitchFamily="18" charset="0"/>
                <a:ea typeface="Cambria" pitchFamily="18" charset="0"/>
              </a:rPr>
              <a:t> ở </a:t>
            </a:r>
            <a:r>
              <a:rPr lang="en-US" dirty="0" err="1">
                <a:latin typeface="Cambria" pitchFamily="18" charset="0"/>
                <a:ea typeface="Cambria" pitchFamily="18" charset="0"/>
              </a:rPr>
              <a:t>Tây</a:t>
            </a:r>
            <a:r>
              <a:rPr lang="en-US" dirty="0">
                <a:latin typeface="Cambria" pitchFamily="18" charset="0"/>
                <a:ea typeface="Cambria" pitchFamily="18" charset="0"/>
              </a:rPr>
              <a:t> </a:t>
            </a:r>
            <a:r>
              <a:rPr lang="en-US" dirty="0" err="1">
                <a:latin typeface="Cambria" pitchFamily="18" charset="0"/>
                <a:ea typeface="Cambria" pitchFamily="18" charset="0"/>
              </a:rPr>
              <a:t>Nguyên</a:t>
            </a:r>
            <a:endParaRPr lang="en-US" dirty="0">
              <a:latin typeface="Cambria" pitchFamily="18" charset="0"/>
              <a:ea typeface="Cambria" pitchFamily="18" charset="0"/>
            </a:endParaRPr>
          </a:p>
        </p:txBody>
      </p:sp>
      <p:sp>
        <p:nvSpPr>
          <p:cNvPr id="24" name="TextBox 23"/>
          <p:cNvSpPr txBox="1"/>
          <p:nvPr/>
        </p:nvSpPr>
        <p:spPr>
          <a:xfrm>
            <a:off x="6010558" y="3581400"/>
            <a:ext cx="5261331"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đá</a:t>
            </a:r>
            <a:r>
              <a:rPr lang="en-US" dirty="0">
                <a:latin typeface="Cambria" pitchFamily="18" charset="0"/>
                <a:ea typeface="Cambria" pitchFamily="18" charset="0"/>
              </a:rPr>
              <a:t> </a:t>
            </a:r>
            <a:r>
              <a:rPr lang="en-US" dirty="0" err="1">
                <a:latin typeface="Cambria" pitchFamily="18" charset="0"/>
                <a:ea typeface="Cambria" pitchFamily="18" charset="0"/>
              </a:rPr>
              <a:t>vôi</a:t>
            </a:r>
            <a:r>
              <a:rPr lang="en-US" dirty="0">
                <a:latin typeface="Cambria" pitchFamily="18" charset="0"/>
                <a:ea typeface="Cambria" pitchFamily="18" charset="0"/>
              </a:rPr>
              <a:t> ở </a:t>
            </a:r>
            <a:r>
              <a:rPr lang="en-US" dirty="0" err="1">
                <a:latin typeface="Cambria" pitchFamily="18" charset="0"/>
                <a:ea typeface="Cambria" pitchFamily="18" charset="0"/>
              </a:rPr>
              <a:t>Tây</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36" y="1415675"/>
            <a:ext cx="5053961"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3448" y="4114800"/>
            <a:ext cx="5198442"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236" y="4133088"/>
            <a:ext cx="5053961" cy="20424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2917" y="1402430"/>
            <a:ext cx="5058972" cy="21128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9546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45878" y="32704"/>
            <a:ext cx="4500245" cy="6792595"/>
          </a:xfrm>
          <a:prstGeom prst="rect">
            <a:avLst/>
          </a:prstGeom>
          <a:noFill/>
          <a:ln>
            <a:solidFill>
              <a:srgbClr val="FF0000"/>
            </a:solidFill>
          </a:ln>
        </p:spPr>
      </p:pic>
      <p:sp>
        <p:nvSpPr>
          <p:cNvPr id="4" name="Rectangle 3"/>
          <p:cNvSpPr/>
          <p:nvPr/>
        </p:nvSpPr>
        <p:spPr>
          <a:xfrm>
            <a:off x="4038600" y="5638800"/>
            <a:ext cx="1219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07509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ất Feralit thích hợp trồng cây gì để có hiệu quả và năng suất cao">
            <a:extLst>
              <a:ext uri="{FF2B5EF4-FFF2-40B4-BE49-F238E27FC236}">
                <a16:creationId xmlns:a16="http://schemas.microsoft.com/office/drawing/2014/main" id="{9F098223-265D-45A4-AE29-AACC77A89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4" y="0"/>
            <a:ext cx="6000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ất đồi phù hợp với cây gì và có lợi ích như thế nào - Giống cây ăn quả">
            <a:extLst>
              <a:ext uri="{FF2B5EF4-FFF2-40B4-BE49-F238E27FC236}">
                <a16:creationId xmlns:a16="http://schemas.microsoft.com/office/drawing/2014/main" id="{4F971DC8-47DB-4D23-A27C-7BD61E2A1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3429000"/>
            <a:ext cx="6000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ác quá trình thổ nhưỡng chủ đạo ~ Bảo tàng đất Việt Nam">
            <a:extLst>
              <a:ext uri="{FF2B5EF4-FFF2-40B4-BE49-F238E27FC236}">
                <a16:creationId xmlns:a16="http://schemas.microsoft.com/office/drawing/2014/main" id="{4075F1C4-7A36-4E8F-8FB6-63D8EE210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254" y="0"/>
            <a:ext cx="61382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Đất đồi phù hợp với cây gì và có lợi ích như thế nào - Giống cây ăn quả">
            <a:extLst>
              <a:ext uri="{FF2B5EF4-FFF2-40B4-BE49-F238E27FC236}">
                <a16:creationId xmlns:a16="http://schemas.microsoft.com/office/drawing/2014/main" id="{C6FD6272-0EBD-487F-9122-4BC55DCCF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254" y="3429000"/>
            <a:ext cx="61647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ÂY CÔNG NGHIỆP – VGA Group">
            <a:extLst>
              <a:ext uri="{FF2B5EF4-FFF2-40B4-BE49-F238E27FC236}">
                <a16:creationId xmlns:a16="http://schemas.microsoft.com/office/drawing/2014/main" id="{E86BC28E-8D8A-47D6-A518-7C4C5CF3E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0923" y="36443"/>
            <a:ext cx="7867650" cy="40957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2899795-B42B-4B22-8B0F-0F989AEE0467}"/>
              </a:ext>
            </a:extLst>
          </p:cNvPr>
          <p:cNvGrpSpPr/>
          <p:nvPr/>
        </p:nvGrpSpPr>
        <p:grpSpPr>
          <a:xfrm>
            <a:off x="2254112" y="4158697"/>
            <a:ext cx="7867649" cy="2720002"/>
            <a:chOff x="2254113" y="4158697"/>
            <a:chExt cx="7569472" cy="2720002"/>
          </a:xfrm>
        </p:grpSpPr>
        <p:pic>
          <p:nvPicPr>
            <p:cNvPr id="4108" name="Picture 12" descr="Đất Feralit thích hợp trồng cây gì để có hiệu quả và năng suất cao">
              <a:extLst>
                <a:ext uri="{FF2B5EF4-FFF2-40B4-BE49-F238E27FC236}">
                  <a16:creationId xmlns:a16="http://schemas.microsoft.com/office/drawing/2014/main" id="{0B614301-DEA5-4EB3-863A-793403A3C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4113" y="4158697"/>
              <a:ext cx="3745669" cy="272000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Phân bón nào đủ sức “bám trụ” nuôi cây ở đất sườn đồi dốc?">
              <a:extLst>
                <a:ext uri="{FF2B5EF4-FFF2-40B4-BE49-F238E27FC236}">
                  <a16:creationId xmlns:a16="http://schemas.microsoft.com/office/drawing/2014/main" id="{BFE3F0FA-343E-4C0A-8FA9-FA1374E84E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6286" y="4158697"/>
              <a:ext cx="3797299" cy="27200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wheel(1)">
                                      <p:cBhvr>
                                        <p:cTn id="7" dur="2000"/>
                                        <p:tgtEl>
                                          <p:spTgt spid="4104"/>
                                        </p:tgtEl>
                                      </p:cBhvr>
                                    </p:animEffect>
                                  </p:childTnLst>
                                </p:cTn>
                              </p:par>
                              <p:par>
                                <p:cTn id="8" presetID="21" presetClass="entr" presetSubtype="1"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wheel(1)">
                                      <p:cBhvr>
                                        <p:cTn id="10" dur="2000"/>
                                        <p:tgtEl>
                                          <p:spTgt spid="4102"/>
                                        </p:tgtEl>
                                      </p:cBhvr>
                                    </p:animEffect>
                                  </p:childTnLst>
                                </p:cTn>
                              </p:par>
                              <p:par>
                                <p:cTn id="11" presetID="21" presetClass="entr" presetSubtype="1"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heel(1)">
                                      <p:cBhvr>
                                        <p:cTn id="13" dur="2000"/>
                                        <p:tgtEl>
                                          <p:spTgt spid="4098"/>
                                        </p:tgtEl>
                                      </p:cBhvr>
                                    </p:animEffect>
                                  </p:childTnLst>
                                </p:cTn>
                              </p:par>
                              <p:par>
                                <p:cTn id="14" presetID="21" presetClass="entr" presetSubtype="1"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heel(1)">
                                      <p:cBhvr>
                                        <p:cTn id="16" dur="20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4106"/>
                                        </p:tgtEl>
                                        <p:attrNameLst>
                                          <p:attrName>style.visibility</p:attrName>
                                        </p:attrNameLst>
                                      </p:cBhvr>
                                      <p:to>
                                        <p:strVal val="visible"/>
                                      </p:to>
                                    </p:set>
                                    <p:animEffect transition="in" filter="circle(in)">
                                      <p:cBhvr>
                                        <p:cTn id="24" dur="2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762000" y="1371600"/>
            <a:ext cx="10363200" cy="3910366"/>
          </a:xfrm>
          <a:prstGeom prst="rect">
            <a:avLst/>
          </a:prstGeom>
        </p:spPr>
        <p:txBody>
          <a:bodyPr wrap="square">
            <a:spAutoFit/>
          </a:bodyPr>
          <a:lstStyle/>
          <a:p>
            <a:pPr algn="ctr">
              <a:lnSpc>
                <a:spcPct val="150000"/>
              </a:lnSpc>
            </a:pPr>
            <a:r>
              <a:rPr lang="en-US" sz="2100" b="1" dirty="0">
                <a:solidFill>
                  <a:srgbClr val="FF0000"/>
                </a:solidFill>
                <a:latin typeface="Cambria" panose="02040503050406030204" pitchFamily="18" charset="0"/>
                <a:ea typeface="Cambria" panose="02040503050406030204" pitchFamily="18" charset="0"/>
              </a:rPr>
              <a:t>L</a:t>
            </a:r>
            <a:r>
              <a:rPr lang="vi-VN" sz="2100" b="1" dirty="0">
                <a:solidFill>
                  <a:srgbClr val="FF0000"/>
                </a:solidFill>
                <a:latin typeface="Cambria" panose="02040503050406030204" pitchFamily="18" charset="0"/>
                <a:ea typeface="Cambria" panose="02040503050406030204" pitchFamily="18" charset="0"/>
              </a:rPr>
              <a:t>UẬT CHƠI</a:t>
            </a:r>
          </a:p>
          <a:p>
            <a:pPr algn="just">
              <a:lnSpc>
                <a:spcPct val="150000"/>
              </a:lnSpc>
            </a:pPr>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lnSpc>
                <a:spcPct val="150000"/>
              </a:lnSpc>
            </a:pPr>
            <a:r>
              <a:rPr lang="vi-VN" sz="2100" b="1" dirty="0">
                <a:solidFill>
                  <a:srgbClr val="0D30DD"/>
                </a:solidFill>
                <a:latin typeface="Cambria" panose="02040503050406030204" pitchFamily="18" charset="0"/>
                <a:ea typeface="Cambria" panose="02040503050406030204" pitchFamily="18" charset="0"/>
              </a:rPr>
              <a:t>- Các em dựa vào kiến thức đã học để trả lời, mỗi câu hỏi có 1 lượt trả lời.</a:t>
            </a:r>
          </a:p>
          <a:p>
            <a:pPr algn="just">
              <a:lnSpc>
                <a:spcPct val="150000"/>
              </a:lnSpc>
            </a:pPr>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Em nào trả lời đúng sẽ nhận được 1 phần quà nhỏ và mản</a:t>
            </a:r>
            <a:r>
              <a:rPr lang="en-US" sz="2100" b="1" dirty="0">
                <a:solidFill>
                  <a:srgbClr val="0D30DD"/>
                </a:solidFill>
                <a:latin typeface="Cambria" panose="02040503050406030204" pitchFamily="18" charset="0"/>
                <a:ea typeface="Cambria" panose="02040503050406030204" pitchFamily="18" charset="0"/>
              </a:rPr>
              <a:t>h</a:t>
            </a:r>
            <a:r>
              <a:rPr lang="vi-VN" sz="2100" b="1" dirty="0">
                <a:solidFill>
                  <a:srgbClr val="0D30DD"/>
                </a:solidFill>
                <a:latin typeface="Cambria" panose="02040503050406030204" pitchFamily="18" charset="0"/>
                <a:ea typeface="Cambria" panose="02040503050406030204" pitchFamily="18" charset="0"/>
              </a:rPr>
              <a:t> ghép sẽ biến mất để hiện ra một góc của hình ảnh tương ứng</a:t>
            </a:r>
            <a:r>
              <a:rPr lang="en-US" sz="2100" b="1" dirty="0">
                <a:solidFill>
                  <a:srgbClr val="0D30DD"/>
                </a:solidFill>
                <a:latin typeface="Cambria" panose="02040503050406030204" pitchFamily="18" charset="0"/>
                <a:ea typeface="Cambria" panose="02040503050406030204" pitchFamily="18" charset="0"/>
              </a:rPr>
              <a:t>.</a:t>
            </a:r>
          </a:p>
          <a:p>
            <a:pPr algn="just">
              <a:lnSpc>
                <a:spcPct val="150000"/>
              </a:lnSpc>
            </a:pPr>
            <a:r>
              <a:rPr lang="en-US" sz="2100" b="1" dirty="0">
                <a:solidFill>
                  <a:srgbClr val="0D30DD"/>
                </a:solidFill>
                <a:latin typeface="Cambria" panose="02040503050406030204" pitchFamily="18" charset="0"/>
                <a:ea typeface="Cambria" panose="02040503050406030204" pitchFamily="18" charset="0"/>
              </a:rPr>
              <a:t>- T</a:t>
            </a:r>
            <a:r>
              <a:rPr lang="vi-VN" sz="2100" b="1" dirty="0">
                <a:solidFill>
                  <a:srgbClr val="0D30DD"/>
                </a:solidFill>
                <a:latin typeface="Cambria" panose="02040503050406030204" pitchFamily="18" charset="0"/>
                <a:ea typeface="Cambria" panose="02040503050406030204" pitchFamily="18" charset="0"/>
              </a:rPr>
              <a:t>rong quá trình trả lời, em nào trả lời đúng “Chướng ngại vật” thì sẽ nhận được phần quà lớn hơn</a:t>
            </a:r>
            <a:r>
              <a:rPr lang="en-US" sz="2100" b="1" dirty="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0" dur="500"/>
                                        <p:tgtEl>
                                          <p:spTgt spid="3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5" dur="500"/>
                                        <p:tgtEl>
                                          <p:spTgt spid="3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0" dur="500"/>
                                        <p:tgtEl>
                                          <p:spTgt spid="3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5"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748" y="1080816"/>
            <a:ext cx="1191475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2658" y="1143000"/>
            <a:ext cx="1166243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192002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4333" y="126813"/>
            <a:ext cx="1598696"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2958" y="127001"/>
            <a:ext cx="1826770"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16967" y="126813"/>
            <a:ext cx="1912761"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02957" y="1143001"/>
            <a:ext cx="1166113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59981" y="133916"/>
            <a:ext cx="974609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1677" y="133917"/>
            <a:ext cx="9764396"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288792" y="202780"/>
            <a:ext cx="64698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288038" y="614925"/>
            <a:ext cx="220832" cy="30201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86624" y="1184719"/>
            <a:ext cx="29175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68334" y="884773"/>
            <a:ext cx="545300" cy="307621"/>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614229" y="1295400"/>
            <a:ext cx="6247740"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196211" y="4422044"/>
            <a:ext cx="2667885"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606176" y="2133599"/>
            <a:ext cx="8973930" cy="4247469"/>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292392" y="3732297"/>
            <a:ext cx="1308933"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838200" y="2362200"/>
            <a:ext cx="8657764" cy="3847207"/>
          </a:xfrm>
          <a:prstGeom prst="rect">
            <a:avLst/>
          </a:prstGeom>
        </p:spPr>
        <p:txBody>
          <a:bodyPr wrap="square">
            <a:spAutoFit/>
          </a:bodyPr>
          <a:lstStyle/>
          <a:p>
            <a:pPr algn="just">
              <a:spcBef>
                <a:spcPts val="600"/>
              </a:spcBef>
            </a:pPr>
            <a:r>
              <a:rPr lang="vi-VN" sz="2800" dirty="0">
                <a:latin typeface="Cambria" pitchFamily="18" charset="0"/>
                <a:ea typeface="Cambria" pitchFamily="18" charset="0"/>
              </a:rPr>
              <a:t>- Chiếm tới 65% diện tích đất tự nhiên.</a:t>
            </a:r>
          </a:p>
          <a:p>
            <a:pPr algn="just">
              <a:spcBef>
                <a:spcPts val="600"/>
              </a:spcBef>
            </a:pPr>
            <a:r>
              <a:rPr lang="vi-VN" sz="2800" dirty="0">
                <a:latin typeface="Cambria" pitchFamily="18" charset="0"/>
                <a:ea typeface="Cambria" pitchFamily="18" charset="0"/>
              </a:rPr>
              <a:t>- Phân bố ở các khu vực đồi núi, trong đó:</a:t>
            </a:r>
          </a:p>
          <a:p>
            <a:pPr algn="just">
              <a:spcBef>
                <a:spcPts val="600"/>
              </a:spcBef>
            </a:pPr>
            <a:r>
              <a:rPr lang="vi-VN" sz="2800" dirty="0">
                <a:latin typeface="Cambria" pitchFamily="18" charset="0"/>
                <a:ea typeface="Cambria" pitchFamily="18" charset="0"/>
              </a:rPr>
              <a:t>+ Đất feralit hình thành trên đá badan: phân bố tập trung ở Tây Nguyên, Đông Nam Bộ.</a:t>
            </a:r>
          </a:p>
          <a:p>
            <a:pPr algn="just">
              <a:spcBef>
                <a:spcPts val="600"/>
              </a:spcBef>
            </a:pPr>
            <a:r>
              <a:rPr lang="vi-VN" sz="2800" dirty="0">
                <a:latin typeface="Cambria" pitchFamily="18" charset="0"/>
                <a:ea typeface="Cambria" pitchFamily="18" charset="0"/>
              </a:rPr>
              <a:t>+ Đất feralit hình thành trên đá vôi: phân bố chủ yếu ở khu vực Đông Bắc, Bắc Trung Bộ, Tây Bắc.</a:t>
            </a:r>
          </a:p>
          <a:p>
            <a:pPr algn="just">
              <a:spcBef>
                <a:spcPts val="600"/>
              </a:spcBef>
            </a:pPr>
            <a:r>
              <a:rPr lang="vi-VN" sz="2800" dirty="0">
                <a:latin typeface="Cambria" pitchFamily="18" charset="0"/>
                <a:ea typeface="Cambria" pitchFamily="18" charset="0"/>
              </a:rPr>
              <a:t>+ Đất feralit hình thành trên các loại đá khác: phân bố rộng khắp ở nhiều vùng đồi núi thấp.</a:t>
            </a:r>
          </a:p>
        </p:txBody>
      </p:sp>
      <p:sp>
        <p:nvSpPr>
          <p:cNvPr id="21" name="Title 1"/>
          <p:cNvSpPr txBox="1">
            <a:spLocks/>
          </p:cNvSpPr>
          <p:nvPr/>
        </p:nvSpPr>
        <p:spPr>
          <a:xfrm>
            <a:off x="3054217" y="266700"/>
            <a:ext cx="974738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45878" y="32704"/>
            <a:ext cx="4500245" cy="6792595"/>
          </a:xfrm>
          <a:prstGeom prst="rect">
            <a:avLst/>
          </a:prstGeom>
          <a:noFill/>
          <a:ln>
            <a:solidFill>
              <a:srgbClr val="FF0000"/>
            </a:solidFill>
          </a:ln>
        </p:spPr>
      </p:pic>
      <p:sp>
        <p:nvSpPr>
          <p:cNvPr id="4" name="Rectangle 3"/>
          <p:cNvSpPr/>
          <p:nvPr/>
        </p:nvSpPr>
        <p:spPr>
          <a:xfrm>
            <a:off x="5233416" y="5715000"/>
            <a:ext cx="1219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51985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ù sa – Wikipedia tiếng Việt">
            <a:extLst>
              <a:ext uri="{FF2B5EF4-FFF2-40B4-BE49-F238E27FC236}">
                <a16:creationId xmlns:a16="http://schemas.microsoft.com/office/drawing/2014/main" id="{DFAB5C92-1349-4148-A681-C179A7311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71061"/>
            <a:ext cx="489161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ất phèn và việc bón cải tạo">
            <a:extLst>
              <a:ext uri="{FF2B5EF4-FFF2-40B4-BE49-F238E27FC236}">
                <a16:creationId xmlns:a16="http://schemas.microsoft.com/office/drawing/2014/main" id="{5736253E-1752-42EF-BE28-0173278EC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152650"/>
            <a:ext cx="491319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ải tạo đất mặn hiệu quả bằng 3 cách- Thế giới giá thể, đất trồng cây">
            <a:extLst>
              <a:ext uri="{FF2B5EF4-FFF2-40B4-BE49-F238E27FC236}">
                <a16:creationId xmlns:a16="http://schemas.microsoft.com/office/drawing/2014/main" id="{9538A7F2-39D5-4C84-9616-EDEAE1F3E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304" y="3733800"/>
            <a:ext cx="4742690"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306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fltVal val="0"/>
                                          </p:val>
                                        </p:tav>
                                        <p:tav tm="100000">
                                          <p:val>
                                            <p:strVal val="#ppt_w"/>
                                          </p:val>
                                        </p:tav>
                                      </p:tavLst>
                                    </p:anim>
                                    <p:anim calcmode="lin" valueType="num">
                                      <p:cBhvr>
                                        <p:cTn id="8" dur="1000" fill="hold"/>
                                        <p:tgtEl>
                                          <p:spTgt spid="6150"/>
                                        </p:tgtEl>
                                        <p:attrNameLst>
                                          <p:attrName>ppt_h</p:attrName>
                                        </p:attrNameLst>
                                      </p:cBhvr>
                                      <p:tavLst>
                                        <p:tav tm="0">
                                          <p:val>
                                            <p:fltVal val="0"/>
                                          </p:val>
                                        </p:tav>
                                        <p:tav tm="100000">
                                          <p:val>
                                            <p:strVal val="#ppt_h"/>
                                          </p:val>
                                        </p:tav>
                                      </p:tavLst>
                                    </p:anim>
                                    <p:anim calcmode="lin" valueType="num">
                                      <p:cBhvr>
                                        <p:cTn id="9" dur="1000" fill="hold"/>
                                        <p:tgtEl>
                                          <p:spTgt spid="6150"/>
                                        </p:tgtEl>
                                        <p:attrNameLst>
                                          <p:attrName>style.rotation</p:attrName>
                                        </p:attrNameLst>
                                      </p:cBhvr>
                                      <p:tavLst>
                                        <p:tav tm="0">
                                          <p:val>
                                            <p:fltVal val="90"/>
                                          </p:val>
                                        </p:tav>
                                        <p:tav tm="100000">
                                          <p:val>
                                            <p:fltVal val="0"/>
                                          </p:val>
                                        </p:tav>
                                      </p:tavLst>
                                    </p:anim>
                                    <p:animEffect transition="in" filter="fade">
                                      <p:cBhvr>
                                        <p:cTn id="10" dur="1000"/>
                                        <p:tgtEl>
                                          <p:spTgt spid="6150"/>
                                        </p:tgtEl>
                                      </p:cBhvr>
                                    </p:animEffect>
                                  </p:childTnLst>
                                </p:cTn>
                              </p:par>
                              <p:par>
                                <p:cTn id="11" presetID="31"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p:cTn id="13" dur="1000" fill="hold"/>
                                        <p:tgtEl>
                                          <p:spTgt spid="6148"/>
                                        </p:tgtEl>
                                        <p:attrNameLst>
                                          <p:attrName>ppt_w</p:attrName>
                                        </p:attrNameLst>
                                      </p:cBhvr>
                                      <p:tavLst>
                                        <p:tav tm="0">
                                          <p:val>
                                            <p:fltVal val="0"/>
                                          </p:val>
                                        </p:tav>
                                        <p:tav tm="100000">
                                          <p:val>
                                            <p:strVal val="#ppt_w"/>
                                          </p:val>
                                        </p:tav>
                                      </p:tavLst>
                                    </p:anim>
                                    <p:anim calcmode="lin" valueType="num">
                                      <p:cBhvr>
                                        <p:cTn id="14" dur="1000" fill="hold"/>
                                        <p:tgtEl>
                                          <p:spTgt spid="6148"/>
                                        </p:tgtEl>
                                        <p:attrNameLst>
                                          <p:attrName>ppt_h</p:attrName>
                                        </p:attrNameLst>
                                      </p:cBhvr>
                                      <p:tavLst>
                                        <p:tav tm="0">
                                          <p:val>
                                            <p:fltVal val="0"/>
                                          </p:val>
                                        </p:tav>
                                        <p:tav tm="100000">
                                          <p:val>
                                            <p:strVal val="#ppt_h"/>
                                          </p:val>
                                        </p:tav>
                                      </p:tavLst>
                                    </p:anim>
                                    <p:anim calcmode="lin" valueType="num">
                                      <p:cBhvr>
                                        <p:cTn id="15" dur="1000" fill="hold"/>
                                        <p:tgtEl>
                                          <p:spTgt spid="6148"/>
                                        </p:tgtEl>
                                        <p:attrNameLst>
                                          <p:attrName>style.rotation</p:attrName>
                                        </p:attrNameLst>
                                      </p:cBhvr>
                                      <p:tavLst>
                                        <p:tav tm="0">
                                          <p:val>
                                            <p:fltVal val="90"/>
                                          </p:val>
                                        </p:tav>
                                        <p:tav tm="100000">
                                          <p:val>
                                            <p:fltVal val="0"/>
                                          </p:val>
                                        </p:tav>
                                      </p:tavLst>
                                    </p:anim>
                                    <p:animEffect transition="in" filter="fade">
                                      <p:cBhvr>
                                        <p:cTn id="16" dur="1000"/>
                                        <p:tgtEl>
                                          <p:spTgt spid="6148"/>
                                        </p:tgtEl>
                                      </p:cBhvr>
                                    </p:animEffect>
                                  </p:childTnLst>
                                </p:cTn>
                              </p:par>
                              <p:par>
                                <p:cTn id="17" presetID="31"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1000" fill="hold"/>
                                        <p:tgtEl>
                                          <p:spTgt spid="6146"/>
                                        </p:tgtEl>
                                        <p:attrNameLst>
                                          <p:attrName>ppt_w</p:attrName>
                                        </p:attrNameLst>
                                      </p:cBhvr>
                                      <p:tavLst>
                                        <p:tav tm="0">
                                          <p:val>
                                            <p:fltVal val="0"/>
                                          </p:val>
                                        </p:tav>
                                        <p:tav tm="100000">
                                          <p:val>
                                            <p:strVal val="#ppt_w"/>
                                          </p:val>
                                        </p:tav>
                                      </p:tavLst>
                                    </p:anim>
                                    <p:anim calcmode="lin" valueType="num">
                                      <p:cBhvr>
                                        <p:cTn id="20" dur="1000" fill="hold"/>
                                        <p:tgtEl>
                                          <p:spTgt spid="6146"/>
                                        </p:tgtEl>
                                        <p:attrNameLst>
                                          <p:attrName>ppt_h</p:attrName>
                                        </p:attrNameLst>
                                      </p:cBhvr>
                                      <p:tavLst>
                                        <p:tav tm="0">
                                          <p:val>
                                            <p:fltVal val="0"/>
                                          </p:val>
                                        </p:tav>
                                        <p:tav tm="100000">
                                          <p:val>
                                            <p:strVal val="#ppt_h"/>
                                          </p:val>
                                        </p:tav>
                                      </p:tavLst>
                                    </p:anim>
                                    <p:anim calcmode="lin" valueType="num">
                                      <p:cBhvr>
                                        <p:cTn id="21" dur="1000" fill="hold"/>
                                        <p:tgtEl>
                                          <p:spTgt spid="6146"/>
                                        </p:tgtEl>
                                        <p:attrNameLst>
                                          <p:attrName>style.rotation</p:attrName>
                                        </p:attrNameLst>
                                      </p:cBhvr>
                                      <p:tavLst>
                                        <p:tav tm="0">
                                          <p:val>
                                            <p:fltVal val="90"/>
                                          </p:val>
                                        </p:tav>
                                        <p:tav tm="100000">
                                          <p:val>
                                            <p:fltVal val="0"/>
                                          </p:val>
                                        </p:tav>
                                      </p:tavLst>
                                    </p:anim>
                                    <p:animEffect transition="in" filter="fade">
                                      <p:cBhvr>
                                        <p:cTn id="22"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Đất phù sa trồng cây gì? - Thế giới giá thể, đất trồng cây">
            <a:extLst>
              <a:ext uri="{FF2B5EF4-FFF2-40B4-BE49-F238E27FC236}">
                <a16:creationId xmlns:a16="http://schemas.microsoft.com/office/drawing/2014/main" id="{4458E060-DEA1-4A9D-8AD6-AFB032CF6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4" y="0"/>
            <a:ext cx="606949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ất Phù Sa - Những Thông Tin Hữu Ích – Công nghệ xanh 4.0">
            <a:extLst>
              <a:ext uri="{FF2B5EF4-FFF2-40B4-BE49-F238E27FC236}">
                <a16:creationId xmlns:a16="http://schemas.microsoft.com/office/drawing/2014/main" id="{C3039012-2B87-4720-A10F-952AFFC69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69496" cy="34455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ất phù sa trồng cây gì? - Thế giới giá thể, đất trồng cây">
            <a:extLst>
              <a:ext uri="{FF2B5EF4-FFF2-40B4-BE49-F238E27FC236}">
                <a16:creationId xmlns:a16="http://schemas.microsoft.com/office/drawing/2014/main" id="{04CB8A9E-C618-4677-BDC4-CAC6BE7D1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04" y="3429000"/>
            <a:ext cx="6069496" cy="34292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ất phù sa là gì? Đất phù sa thích hợp trồng những loại cây nào?">
            <a:extLst>
              <a:ext uri="{FF2B5EF4-FFF2-40B4-BE49-F238E27FC236}">
                <a16:creationId xmlns:a16="http://schemas.microsoft.com/office/drawing/2014/main" id="{947E61DD-4632-471A-B646-3B8BABB9C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462374"/>
            <a:ext cx="6069496" cy="339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2074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1000"/>
                                        <p:tgtEl>
                                          <p:spTgt spid="7172"/>
                                        </p:tgtEl>
                                      </p:cBhvr>
                                    </p:animEffect>
                                    <p:anim calcmode="lin" valueType="num">
                                      <p:cBhvr>
                                        <p:cTn id="13" dur="1000" fill="hold"/>
                                        <p:tgtEl>
                                          <p:spTgt spid="7172"/>
                                        </p:tgtEl>
                                        <p:attrNameLst>
                                          <p:attrName>ppt_x</p:attrName>
                                        </p:attrNameLst>
                                      </p:cBhvr>
                                      <p:tavLst>
                                        <p:tav tm="0">
                                          <p:val>
                                            <p:strVal val="#ppt_x"/>
                                          </p:val>
                                        </p:tav>
                                        <p:tav tm="100000">
                                          <p:val>
                                            <p:strVal val="#ppt_x"/>
                                          </p:val>
                                        </p:tav>
                                      </p:tavLst>
                                    </p:anim>
                                    <p:anim calcmode="lin" valueType="num">
                                      <p:cBhvr>
                                        <p:cTn id="14" dur="1000" fill="hold"/>
                                        <p:tgtEl>
                                          <p:spTgt spid="717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1000"/>
                                        <p:tgtEl>
                                          <p:spTgt spid="7176"/>
                                        </p:tgtEl>
                                      </p:cBhvr>
                                    </p:animEffect>
                                    <p:anim calcmode="lin" valueType="num">
                                      <p:cBhvr>
                                        <p:cTn id="18" dur="1000" fill="hold"/>
                                        <p:tgtEl>
                                          <p:spTgt spid="7176"/>
                                        </p:tgtEl>
                                        <p:attrNameLst>
                                          <p:attrName>ppt_x</p:attrName>
                                        </p:attrNameLst>
                                      </p:cBhvr>
                                      <p:tavLst>
                                        <p:tav tm="0">
                                          <p:val>
                                            <p:strVal val="#ppt_x"/>
                                          </p:val>
                                        </p:tav>
                                        <p:tav tm="100000">
                                          <p:val>
                                            <p:strVal val="#ppt_x"/>
                                          </p:val>
                                        </p:tav>
                                      </p:tavLst>
                                    </p:anim>
                                    <p:anim calcmode="lin" valueType="num">
                                      <p:cBhvr>
                                        <p:cTn id="19" dur="1000" fill="hold"/>
                                        <p:tgtEl>
                                          <p:spTgt spid="71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fade">
                                      <p:cBhvr>
                                        <p:cTn id="22" dur="1000"/>
                                        <p:tgtEl>
                                          <p:spTgt spid="7174"/>
                                        </p:tgtEl>
                                      </p:cBhvr>
                                    </p:animEffect>
                                    <p:anim calcmode="lin" valueType="num">
                                      <p:cBhvr>
                                        <p:cTn id="23" dur="1000" fill="hold"/>
                                        <p:tgtEl>
                                          <p:spTgt spid="7174"/>
                                        </p:tgtEl>
                                        <p:attrNameLst>
                                          <p:attrName>ppt_x</p:attrName>
                                        </p:attrNameLst>
                                      </p:cBhvr>
                                      <p:tavLst>
                                        <p:tav tm="0">
                                          <p:val>
                                            <p:strVal val="#ppt_x"/>
                                          </p:val>
                                        </p:tav>
                                        <p:tav tm="100000">
                                          <p:val>
                                            <p:strVal val="#ppt_x"/>
                                          </p:val>
                                        </p:tav>
                                      </p:tavLst>
                                    </p:anim>
                                    <p:anim calcmode="lin" valueType="num">
                                      <p:cBhvr>
                                        <p:cTn id="24"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8AFABF-AC5C-4846-9A41-0A260F30493A}"/>
              </a:ext>
            </a:extLst>
          </p:cNvPr>
          <p:cNvGrpSpPr/>
          <p:nvPr/>
        </p:nvGrpSpPr>
        <p:grpSpPr>
          <a:xfrm>
            <a:off x="76200" y="52392"/>
            <a:ext cx="12725400" cy="6729409"/>
            <a:chOff x="1569344" y="52392"/>
            <a:chExt cx="9632056" cy="6729409"/>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1999681"/>
              <a:ext cx="6792509" cy="3334319"/>
            </a:xfrm>
            <a:prstGeom prst="wedgeRoundRectCallout">
              <a:avLst>
                <a:gd name="adj1" fmla="val 47219"/>
                <a:gd name="adj2" fmla="val 7770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133600" y="2667000"/>
              <a:ext cx="6553198" cy="2139047"/>
            </a:xfrm>
            <a:prstGeom prst="rect">
              <a:avLst/>
            </a:prstGeom>
          </p:spPr>
          <p:txBody>
            <a:bodyPr wrap="square">
              <a:spAutoFit/>
            </a:bodyPr>
            <a:lstStyle/>
            <a:p>
              <a:pPr algn="just">
                <a:spcBef>
                  <a:spcPts val="600"/>
                </a:spcBef>
              </a:pPr>
              <a:r>
                <a:rPr lang="vi-VN" sz="3200" dirty="0">
                  <a:latin typeface="Cambria" pitchFamily="18" charset="0"/>
                  <a:ea typeface="Cambria" pitchFamily="18" charset="0"/>
                </a:rPr>
                <a:t>- Chiếm khoảng 24% diện tích đất tự nhiên.</a:t>
              </a:r>
            </a:p>
            <a:p>
              <a:pPr algn="just">
                <a:spcBef>
                  <a:spcPts val="600"/>
                </a:spcBef>
              </a:pPr>
              <a:r>
                <a:rPr lang="vi-VN" sz="3200" dirty="0">
                  <a:latin typeface="Cambria" pitchFamily="18" charset="0"/>
                  <a:ea typeface="Cambria" pitchFamily="18" charset="0"/>
                </a:rPr>
                <a:t>- Phân bố chủ yếu ở đồng bằng sông Hồng, đồng bằng sông Cửu Long và các đồng bằng ven biển miền Trung.</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gr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45878" y="32704"/>
            <a:ext cx="4500245" cy="6792595"/>
          </a:xfrm>
          <a:prstGeom prst="rect">
            <a:avLst/>
          </a:prstGeom>
          <a:noFill/>
          <a:ln>
            <a:solidFill>
              <a:srgbClr val="FF0000"/>
            </a:solidFill>
          </a:ln>
        </p:spPr>
      </p:pic>
      <p:sp>
        <p:nvSpPr>
          <p:cNvPr id="4" name="Rectangle 3"/>
          <p:cNvSpPr/>
          <p:nvPr/>
        </p:nvSpPr>
        <p:spPr>
          <a:xfrm>
            <a:off x="4017264" y="63246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50901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8BC434-B3AA-475B-89E1-A0A260D7E4C8}"/>
              </a:ext>
            </a:extLst>
          </p:cNvPr>
          <p:cNvGrpSpPr/>
          <p:nvPr/>
        </p:nvGrpSpPr>
        <p:grpSpPr>
          <a:xfrm>
            <a:off x="152400" y="52392"/>
            <a:ext cx="12420600" cy="6729409"/>
            <a:chOff x="1569344" y="52392"/>
            <a:chExt cx="9632056" cy="6729409"/>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588"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1981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graphicFrame>
          <p:nvGraphicFramePr>
            <p:cNvPr id="3" name="Diagram 2"/>
            <p:cNvGraphicFramePr/>
            <p:nvPr>
              <p:extLst>
                <p:ext uri="{D42A27DB-BD31-4B8C-83A1-F6EECF244321}">
                  <p14:modId xmlns:p14="http://schemas.microsoft.com/office/powerpoint/2010/main" val="3013807004"/>
                </p:ext>
              </p:extLst>
            </p:nvPr>
          </p:nvGraphicFramePr>
          <p:xfrm>
            <a:off x="2967238" y="1311233"/>
            <a:ext cx="7086600" cy="5156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spTree>
    <p:extLst>
      <p:ext uri="{BB962C8B-B14F-4D97-AF65-F5344CB8AC3E}">
        <p14:creationId xmlns:p14="http://schemas.microsoft.com/office/powerpoint/2010/main" val="29800875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2948" y="1080816"/>
            <a:ext cx="1191475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78858" y="1143000"/>
            <a:ext cx="1166243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2400" y="52392"/>
            <a:ext cx="1192002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0533" y="126813"/>
            <a:ext cx="1598696"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79158" y="127001"/>
            <a:ext cx="1826770"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93167" y="126813"/>
            <a:ext cx="1912761"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79157" y="1143001"/>
            <a:ext cx="1166113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236181" y="133916"/>
            <a:ext cx="974609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217877" y="133917"/>
            <a:ext cx="9764396"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364992" y="202780"/>
            <a:ext cx="64698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364238" y="614925"/>
            <a:ext cx="220832" cy="30201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362824" y="1184719"/>
            <a:ext cx="29175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4534" y="884773"/>
            <a:ext cx="545300" cy="307621"/>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690429" y="1295400"/>
            <a:ext cx="6247740"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72411" y="4422044"/>
            <a:ext cx="2667885"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682376" y="2514600"/>
            <a:ext cx="8973930" cy="2514600"/>
          </a:xfrm>
          <a:prstGeom prst="wedgeRoundRectCallout">
            <a:avLst>
              <a:gd name="adj1" fmla="val 47219"/>
              <a:gd name="adj2" fmla="val 7770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68592" y="3732297"/>
            <a:ext cx="1308933"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840458" y="2768835"/>
            <a:ext cx="8657764" cy="2139047"/>
          </a:xfrm>
          <a:prstGeom prst="rect">
            <a:avLst/>
          </a:prstGeom>
        </p:spPr>
        <p:txBody>
          <a:bodyPr wrap="square">
            <a:spAutoFit/>
          </a:bodyPr>
          <a:lstStyle/>
          <a:p>
            <a:pPr algn="just">
              <a:spcBef>
                <a:spcPts val="600"/>
              </a:spcBef>
            </a:pPr>
            <a:r>
              <a:rPr lang="vi-VN" sz="3200" dirty="0">
                <a:latin typeface="Cambria" pitchFamily="18" charset="0"/>
                <a:ea typeface="Cambria" pitchFamily="18" charset="0"/>
              </a:rPr>
              <a:t>- Chiếm khoảng 11% diện tích đất tự nhiên.</a:t>
            </a:r>
          </a:p>
          <a:p>
            <a:pPr algn="just">
              <a:spcBef>
                <a:spcPts val="600"/>
              </a:spcBef>
            </a:pPr>
            <a:r>
              <a:rPr lang="vi-VN" sz="3200" dirty="0">
                <a:latin typeface="Cambria" pitchFamily="18" charset="0"/>
                <a:ea typeface="Cambria" pitchFamily="18" charset="0"/>
              </a:rPr>
              <a:t>- Phân bố rải rác ở các khu vực núi có độ cao từ 1600 - 1700 m trở lên.</a:t>
            </a:r>
          </a:p>
        </p:txBody>
      </p:sp>
      <p:sp>
        <p:nvSpPr>
          <p:cNvPr id="21" name="Title 1"/>
          <p:cNvSpPr txBox="1">
            <a:spLocks/>
          </p:cNvSpPr>
          <p:nvPr/>
        </p:nvSpPr>
        <p:spPr>
          <a:xfrm>
            <a:off x="3130417" y="266700"/>
            <a:ext cx="974738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2314180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874" y="1080816"/>
            <a:ext cx="1205744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u="sng">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4172" y="1143000"/>
            <a:ext cx="1180210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06278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u="sng">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7305" y="126813"/>
            <a:ext cx="1617842"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4476" y="127001"/>
            <a:ext cx="1848647"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u="sng">
              <a:solidFill>
                <a:prstClr val="black"/>
              </a:solidFill>
            </a:endParaRPr>
          </a:p>
        </p:txBody>
      </p:sp>
      <p:sp>
        <p:nvSpPr>
          <p:cNvPr id="12" name="Rectangle 11"/>
          <p:cNvSpPr/>
          <p:nvPr/>
        </p:nvSpPr>
        <p:spPr>
          <a:xfrm>
            <a:off x="117455" y="126813"/>
            <a:ext cx="1935668"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u="sng"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04475" y="1143001"/>
            <a:ext cx="11800793"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84937" y="133916"/>
            <a:ext cx="986281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66413" y="133917"/>
            <a:ext cx="9881334"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u="sng">
              <a:solidFill>
                <a:prstClr val="black"/>
              </a:solidFill>
            </a:endParaRPr>
          </a:p>
        </p:txBody>
      </p:sp>
      <p:sp>
        <p:nvSpPr>
          <p:cNvPr id="33" name="Rounded Rectangle 32"/>
          <p:cNvSpPr/>
          <p:nvPr/>
        </p:nvSpPr>
        <p:spPr>
          <a:xfrm>
            <a:off x="2315290" y="202780"/>
            <a:ext cx="654730"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u="sng"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291897" y="613117"/>
            <a:ext cx="220832" cy="30563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solidFill>
                <a:prstClr val="white"/>
              </a:solidFill>
            </a:endParaRPr>
          </a:p>
        </p:txBody>
      </p:sp>
      <p:sp>
        <p:nvSpPr>
          <p:cNvPr id="10" name="Oval 9"/>
          <p:cNvSpPr/>
          <p:nvPr/>
        </p:nvSpPr>
        <p:spPr>
          <a:xfrm rot="11180550">
            <a:off x="289144" y="1184719"/>
            <a:ext cx="295246"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u="sng">
              <a:solidFill>
                <a:prstClr val="black"/>
              </a:solidFill>
            </a:endParaRPr>
          </a:p>
        </p:txBody>
      </p:sp>
      <p:sp>
        <p:nvSpPr>
          <p:cNvPr id="11" name="Block Arc 10"/>
          <p:cNvSpPr/>
          <p:nvPr/>
        </p:nvSpPr>
        <p:spPr>
          <a:xfrm rot="16200000">
            <a:off x="71505" y="882931"/>
            <a:ext cx="545300" cy="311305"/>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u="sng">
              <a:solidFill>
                <a:prstClr val="black"/>
              </a:solidFill>
            </a:endParaRPr>
          </a:p>
        </p:txBody>
      </p:sp>
      <p:sp>
        <p:nvSpPr>
          <p:cNvPr id="16" name="Rectangle 15"/>
          <p:cNvSpPr/>
          <p:nvPr/>
        </p:nvSpPr>
        <p:spPr>
          <a:xfrm>
            <a:off x="1553476" y="1985428"/>
            <a:ext cx="6736265"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g</a:t>
            </a:r>
            <a:r>
              <a:rPr lang="vi-VN" sz="2000" i="1" dirty="0">
                <a:solidFill>
                  <a:srgbClr val="FF0000"/>
                </a:solidFill>
                <a:latin typeface="Cambria" panose="02040503050406030204" pitchFamily="18" charset="0"/>
                <a:ea typeface="Cambria" panose="02040503050406030204" pitchFamily="18" charset="0"/>
              </a:rPr>
              <a:t>iải thích vì sao quá trình feralit là quá trình hình thành đất đặc trưng của nước ta.</a:t>
            </a:r>
          </a:p>
        </p:txBody>
      </p:sp>
      <p:sp>
        <p:nvSpPr>
          <p:cNvPr id="31" name="Title 1"/>
          <p:cNvSpPr txBox="1">
            <a:spLocks/>
          </p:cNvSpPr>
          <p:nvPr/>
        </p:nvSpPr>
        <p:spPr>
          <a:xfrm>
            <a:off x="3089882" y="266700"/>
            <a:ext cx="986411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LUYỆN TẬP VÀ VẬN DỤNG</a:t>
            </a:r>
            <a:endParaRPr lang="vi-VN" sz="2400" b="1" u="sng"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8404" y="1973320"/>
            <a:ext cx="1155071"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71278" y="4173580"/>
            <a:ext cx="1318102"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53475" y="3276601"/>
            <a:ext cx="6736265" cy="2939266"/>
          </a:xfrm>
          <a:prstGeom prst="rect">
            <a:avLst/>
          </a:prstGeom>
          <a:solidFill>
            <a:srgbClr val="FFCCFF"/>
          </a:solidFill>
          <a:ln w="12700">
            <a:solidFill>
              <a:srgbClr val="0070C0"/>
            </a:solidFill>
          </a:ln>
        </p:spPr>
        <p:txBody>
          <a:bodyPr wrap="square">
            <a:spAutoFit/>
          </a:bodyPr>
          <a:lstStyle/>
          <a:p>
            <a:pPr algn="just">
              <a:spcBef>
                <a:spcPts val="600"/>
              </a:spcBef>
            </a:pPr>
            <a:r>
              <a:rPr lang="vi-VN" sz="2000" dirty="0">
                <a:latin typeface="Cambria" pitchFamily="18" charset="0"/>
                <a:ea typeface="Cambria" pitchFamily="18" charset="0"/>
              </a:rPr>
              <a:t>- Ở nước ta, khí hậu nhiệt đới gió mùa với: nền nhiệt, ẩm cao; lượng mưa lớn và mưa tập trung theo mùa đã làm cho quá trình rửa trôi các chất dễ hòa tan diễn ra mạnh, dẫn đến tích lũy các oxit sắt và oxit nhôm, tạo nên đất feralit có màu chủ đạo là đỏ vàng.</a:t>
            </a:r>
          </a:p>
          <a:p>
            <a:pPr algn="just">
              <a:spcBef>
                <a:spcPts val="600"/>
              </a:spcBef>
            </a:pPr>
            <a:r>
              <a:rPr lang="vi-VN" sz="2000" dirty="0">
                <a:latin typeface="Cambria" pitchFamily="18" charset="0"/>
                <a:ea typeface="Cambria" pitchFamily="18" charset="0"/>
              </a:rPr>
              <a:t>- Quá trình feralit diễn ra mạnh ở vùng đồi núi thấp trên đá mẹ axit; trong khi đó, địa hình nước ta chủ yếu là đồi núi thấp, vì thế đất feralit là loại đất chính ở vùng đồi núi Việt Nam.</a:t>
            </a:r>
          </a:p>
        </p:txBody>
      </p:sp>
      <p:sp>
        <p:nvSpPr>
          <p:cNvPr id="27" name="TextBox 26"/>
          <p:cNvSpPr txBox="1"/>
          <p:nvPr/>
        </p:nvSpPr>
        <p:spPr>
          <a:xfrm>
            <a:off x="8560665" y="6260068"/>
            <a:ext cx="3068930" cy="369332"/>
          </a:xfrm>
          <a:prstGeom prst="rect">
            <a:avLst/>
          </a:prstGeom>
          <a:noFill/>
        </p:spPr>
        <p:txBody>
          <a:bodyPr wrap="square" rtlCol="0">
            <a:spAutoFit/>
          </a:bodyPr>
          <a:lstStyle/>
          <a:p>
            <a:pPr algn="ctr"/>
            <a:r>
              <a:rPr lang="en-US" u="sng" dirty="0" err="1">
                <a:latin typeface="Cambria" pitchFamily="18" charset="0"/>
                <a:ea typeface="Cambria" pitchFamily="18" charset="0"/>
              </a:rPr>
              <a:t>Độ</a:t>
            </a:r>
            <a:r>
              <a:rPr lang="en-US" u="sng" dirty="0">
                <a:latin typeface="Cambria" pitchFamily="18" charset="0"/>
                <a:ea typeface="Cambria" pitchFamily="18" charset="0"/>
              </a:rPr>
              <a:t> </a:t>
            </a:r>
            <a:r>
              <a:rPr lang="en-US" u="sng" dirty="0" err="1">
                <a:latin typeface="Cambria" pitchFamily="18" charset="0"/>
                <a:ea typeface="Cambria" pitchFamily="18" charset="0"/>
              </a:rPr>
              <a:t>ẩm</a:t>
            </a:r>
            <a:r>
              <a:rPr lang="en-US" u="sng" dirty="0">
                <a:latin typeface="Cambria" pitchFamily="18" charset="0"/>
                <a:ea typeface="Cambria" pitchFamily="18" charset="0"/>
              </a:rPr>
              <a:t> </a:t>
            </a:r>
            <a:r>
              <a:rPr lang="en-US" u="sng" dirty="0" err="1">
                <a:latin typeface="Cambria" pitchFamily="18" charset="0"/>
                <a:ea typeface="Cambria" pitchFamily="18" charset="0"/>
              </a:rPr>
              <a:t>lớn</a:t>
            </a:r>
            <a:endParaRPr lang="en-US" u="sng" dirty="0">
              <a:latin typeface="Cambria" pitchFamily="18" charset="0"/>
              <a:ea typeface="Cambria" pitchFamily="18" charset="0"/>
            </a:endParaRPr>
          </a:p>
        </p:txBody>
      </p:sp>
      <p:sp>
        <p:nvSpPr>
          <p:cNvPr id="34" name="TextBox 33"/>
          <p:cNvSpPr txBox="1"/>
          <p:nvPr/>
        </p:nvSpPr>
        <p:spPr>
          <a:xfrm>
            <a:off x="8753482" y="3593068"/>
            <a:ext cx="2876112" cy="369332"/>
          </a:xfrm>
          <a:prstGeom prst="rect">
            <a:avLst/>
          </a:prstGeom>
          <a:noFill/>
        </p:spPr>
        <p:txBody>
          <a:bodyPr wrap="square" rtlCol="0">
            <a:spAutoFit/>
          </a:bodyPr>
          <a:lstStyle/>
          <a:p>
            <a:pPr algn="ctr"/>
            <a:r>
              <a:rPr lang="en-US" u="sng" dirty="0" err="1">
                <a:latin typeface="Cambria" pitchFamily="18" charset="0"/>
                <a:ea typeface="Cambria" pitchFamily="18" charset="0"/>
              </a:rPr>
              <a:t>Nhiệt</a:t>
            </a:r>
            <a:r>
              <a:rPr lang="en-US" u="sng" dirty="0">
                <a:latin typeface="Cambria" pitchFamily="18" charset="0"/>
                <a:ea typeface="Cambria" pitchFamily="18" charset="0"/>
              </a:rPr>
              <a:t> </a:t>
            </a:r>
            <a:r>
              <a:rPr lang="en-US" u="sng" dirty="0" err="1">
                <a:latin typeface="Cambria" pitchFamily="18" charset="0"/>
                <a:ea typeface="Cambria" pitchFamily="18" charset="0"/>
              </a:rPr>
              <a:t>độ</a:t>
            </a:r>
            <a:r>
              <a:rPr lang="en-US" u="sng" dirty="0">
                <a:latin typeface="Cambria" pitchFamily="18" charset="0"/>
                <a:ea typeface="Cambria" pitchFamily="18" charset="0"/>
              </a:rPr>
              <a:t> </a:t>
            </a:r>
            <a:r>
              <a:rPr lang="en-US" u="sng" dirty="0" err="1">
                <a:latin typeface="Cambria" pitchFamily="18" charset="0"/>
                <a:ea typeface="Cambria" pitchFamily="18" charset="0"/>
              </a:rPr>
              <a:t>cao</a:t>
            </a:r>
            <a:endParaRPr lang="en-US" u="sng" dirty="0">
              <a:latin typeface="Cambria" pitchFamily="18" charset="0"/>
              <a:ea typeface="Cambria" pitchFamily="18" charset="0"/>
            </a:endParaRPr>
          </a:p>
        </p:txBody>
      </p:sp>
      <p:pic>
        <p:nvPicPr>
          <p:cNvPr id="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8199" y="1311234"/>
            <a:ext cx="3273271" cy="22688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8199" y="4092316"/>
            <a:ext cx="3273271" cy="216775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9"/>
          <p:cNvSpPr txBox="1">
            <a:spLocks noChangeArrowheads="1"/>
          </p:cNvSpPr>
          <p:nvPr/>
        </p:nvSpPr>
        <p:spPr bwMode="auto">
          <a:xfrm>
            <a:off x="620673" y="1295400"/>
            <a:ext cx="632256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u="sng" dirty="0">
                <a:solidFill>
                  <a:srgbClr val="CC0000"/>
                </a:solidFill>
                <a:latin typeface="Times New Roman" pitchFamily="18" charset="0"/>
                <a:cs typeface="Times New Roman" pitchFamily="18" charset="0"/>
              </a:rPr>
              <a:t>a. </a:t>
            </a:r>
            <a:r>
              <a:rPr lang="en-US" sz="2400" b="1" u="sng" dirty="0" err="1">
                <a:solidFill>
                  <a:srgbClr val="CC0000"/>
                </a:solidFill>
                <a:latin typeface="Times New Roman" pitchFamily="18" charset="0"/>
                <a:cs typeface="Times New Roman" pitchFamily="18" charset="0"/>
              </a:rPr>
              <a:t>Luyện</a:t>
            </a:r>
            <a:r>
              <a:rPr lang="en-US" sz="2400" b="1" u="sng" dirty="0">
                <a:solidFill>
                  <a:srgbClr val="CC0000"/>
                </a:solidFill>
                <a:latin typeface="Times New Roman" pitchFamily="18" charset="0"/>
                <a:cs typeface="Times New Roman" pitchFamily="18" charset="0"/>
              </a:rPr>
              <a:t> </a:t>
            </a:r>
            <a:r>
              <a:rPr lang="en-US" sz="2400" b="1" u="sng" dirty="0" err="1">
                <a:solidFill>
                  <a:srgbClr val="CC0000"/>
                </a:solidFill>
                <a:latin typeface="Times New Roman" pitchFamily="18" charset="0"/>
                <a:cs typeface="Times New Roman" pitchFamily="18" charset="0"/>
              </a:rPr>
              <a:t>tập</a:t>
            </a:r>
            <a:endParaRPr lang="en-US" sz="2400" b="1" u="sng"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5348876"/>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anim calcmode="lin" valueType="num">
                                      <p:cBhvr>
                                        <p:cTn id="23" dur="1000" fill="hold"/>
                                        <p:tgtEl>
                                          <p:spTgt spid="1029"/>
                                        </p:tgtEl>
                                        <p:attrNameLst>
                                          <p:attrName>ppt_x</p:attrName>
                                        </p:attrNameLst>
                                      </p:cBhvr>
                                      <p:tavLst>
                                        <p:tav tm="0">
                                          <p:val>
                                            <p:strVal val="#ppt_x"/>
                                          </p:val>
                                        </p:tav>
                                        <p:tav tm="100000">
                                          <p:val>
                                            <p:strVal val="#ppt_x"/>
                                          </p:val>
                                        </p:tav>
                                      </p:tavLst>
                                    </p:anim>
                                    <p:anim calcmode="lin" valueType="num">
                                      <p:cBhvr>
                                        <p:cTn id="24" dur="1000" fill="hold"/>
                                        <p:tgtEl>
                                          <p:spTgt spid="10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1000"/>
                                        <p:tgtEl>
                                          <p:spTgt spid="1027"/>
                                        </p:tgtEl>
                                      </p:cBhvr>
                                    </p:animEffect>
                                    <p:anim calcmode="lin" valueType="num">
                                      <p:cBhvr>
                                        <p:cTn id="33" dur="1000" fill="hold"/>
                                        <p:tgtEl>
                                          <p:spTgt spid="1027"/>
                                        </p:tgtEl>
                                        <p:attrNameLst>
                                          <p:attrName>ppt_x</p:attrName>
                                        </p:attrNameLst>
                                      </p:cBhvr>
                                      <p:tavLst>
                                        <p:tav tm="0">
                                          <p:val>
                                            <p:strVal val="#ppt_x"/>
                                          </p:val>
                                        </p:tav>
                                        <p:tav tm="100000">
                                          <p:val>
                                            <p:strVal val="#ppt_x"/>
                                          </p:val>
                                        </p:tav>
                                      </p:tavLst>
                                    </p:anim>
                                    <p:anim calcmode="lin" valueType="num">
                                      <p:cBhvr>
                                        <p:cTn id="3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9148" y="1080816"/>
            <a:ext cx="1191475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355058" y="1143000"/>
            <a:ext cx="11662432"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228600" y="52392"/>
            <a:ext cx="1192002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6733" y="126813"/>
            <a:ext cx="1598696"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55358" y="127001"/>
            <a:ext cx="1826770"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269367" y="126813"/>
            <a:ext cx="1912761"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355357" y="1143001"/>
            <a:ext cx="1166113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2312381" y="133916"/>
            <a:ext cx="9746092"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2294077" y="133917"/>
            <a:ext cx="9764396"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441192" y="202780"/>
            <a:ext cx="64698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440438" y="614925"/>
            <a:ext cx="220832" cy="30201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439024" y="1184719"/>
            <a:ext cx="29175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20734" y="884773"/>
            <a:ext cx="545300" cy="307621"/>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766629" y="1295400"/>
            <a:ext cx="6247740"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206617" y="266700"/>
            <a:ext cx="974738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788599" y="1905000"/>
            <a:ext cx="9850644"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đặc điểm phân bố 3 nhóm đất chính</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1382" y="1881738"/>
            <a:ext cx="1083237"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570881" y="3962401"/>
            <a:ext cx="1167966"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descr="Lập sơ đồ thể hiện đặc điểm phân bố 3 nhóm đất chính của nước ta"/>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12381" y="2456881"/>
            <a:ext cx="8279419" cy="4172519"/>
          </a:xfrm>
          <a:prstGeom prst="rect">
            <a:avLst/>
          </a:prstGeom>
          <a:noFill/>
          <a:ln>
            <a:no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688D7E2-976A-482F-8B67-6DDDE1CD6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71"/>
            <a:ext cx="12276364" cy="68709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hlinkClick r:id="rId4" action="ppaction://hlinksldjump"/>
            <a:extLst>
              <a:ext uri="{FF2B5EF4-FFF2-40B4-BE49-F238E27FC236}">
                <a16:creationId xmlns:a16="http://schemas.microsoft.com/office/drawing/2014/main" id="{81391041-8E8F-4896-B57C-D9A7A98F46A3}"/>
              </a:ext>
            </a:extLst>
          </p:cNvPr>
          <p:cNvSpPr/>
          <p:nvPr/>
        </p:nvSpPr>
        <p:spPr>
          <a:xfrm>
            <a:off x="0" y="0"/>
            <a:ext cx="6138182" cy="3422515"/>
          </a:xfrm>
          <a:prstGeom prst="rect">
            <a:avLst/>
          </a:prstGeom>
          <a:solidFill>
            <a:srgbClr val="EF476F"/>
          </a:solidFill>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9600" b="1">
                <a:solidFill>
                  <a:srgbClr val="000000"/>
                </a:solidFill>
                <a:latin typeface="Times New Roman"/>
                <a:ea typeface="Calibri"/>
                <a:cs typeface="Times New Roman"/>
              </a:rPr>
              <a:t>1</a:t>
            </a:r>
            <a:endParaRPr lang="en-US" sz="6000">
              <a:ea typeface="Calibri"/>
              <a:cs typeface="Times New Roman"/>
            </a:endParaRPr>
          </a:p>
        </p:txBody>
      </p:sp>
      <p:sp>
        <p:nvSpPr>
          <p:cNvPr id="5" name="Rectangle 4">
            <a:hlinkClick r:id="rId5" action="ppaction://hlinksldjump"/>
            <a:extLst>
              <a:ext uri="{FF2B5EF4-FFF2-40B4-BE49-F238E27FC236}">
                <a16:creationId xmlns:a16="http://schemas.microsoft.com/office/drawing/2014/main" id="{142A164B-9390-4FA6-8D10-3E1B1B5D876B}"/>
              </a:ext>
            </a:extLst>
          </p:cNvPr>
          <p:cNvSpPr/>
          <p:nvPr/>
        </p:nvSpPr>
        <p:spPr>
          <a:xfrm>
            <a:off x="6130015" y="12970"/>
            <a:ext cx="6138182" cy="3422515"/>
          </a:xfrm>
          <a:prstGeom prst="rect">
            <a:avLst/>
          </a:prstGeom>
          <a:solidFill>
            <a:srgbClr val="FFD166"/>
          </a:solidFill>
          <a:ln>
            <a:solidFill>
              <a:srgbClr val="D62828"/>
            </a:soli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9600" b="1" dirty="0">
                <a:solidFill>
                  <a:srgbClr val="000000"/>
                </a:solidFill>
                <a:latin typeface="Times New Roman"/>
                <a:ea typeface="Calibri"/>
                <a:cs typeface="Times New Roman"/>
              </a:rPr>
              <a:t>2</a:t>
            </a:r>
            <a:endParaRPr lang="en-US" sz="6000" dirty="0">
              <a:latin typeface="Calibri"/>
              <a:ea typeface="Calibri"/>
              <a:cs typeface="Times New Roman"/>
            </a:endParaRPr>
          </a:p>
        </p:txBody>
      </p:sp>
      <p:sp>
        <p:nvSpPr>
          <p:cNvPr id="6" name="Rectangle 5">
            <a:hlinkClick r:id="rId6" action="ppaction://hlinksldjump"/>
            <a:extLst>
              <a:ext uri="{FF2B5EF4-FFF2-40B4-BE49-F238E27FC236}">
                <a16:creationId xmlns:a16="http://schemas.microsoft.com/office/drawing/2014/main" id="{DBC52817-4871-4749-B601-994344B9FF03}"/>
              </a:ext>
            </a:extLst>
          </p:cNvPr>
          <p:cNvSpPr/>
          <p:nvPr/>
        </p:nvSpPr>
        <p:spPr>
          <a:xfrm>
            <a:off x="9803" y="3435485"/>
            <a:ext cx="6120215" cy="3422515"/>
          </a:xfrm>
          <a:prstGeom prst="rect">
            <a:avLst/>
          </a:prstGeom>
          <a:solidFill>
            <a:srgbClr val="118AB2"/>
          </a:solidFill>
          <a:ln/>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9600" b="1" dirty="0">
                <a:solidFill>
                  <a:srgbClr val="000000"/>
                </a:solidFill>
                <a:latin typeface="Times New Roman"/>
                <a:ea typeface="Calibri"/>
                <a:cs typeface="Times New Roman"/>
              </a:rPr>
              <a:t>3</a:t>
            </a:r>
            <a:endParaRPr lang="en-US" sz="6000" dirty="0">
              <a:latin typeface="Calibri"/>
              <a:ea typeface="Calibri"/>
              <a:cs typeface="Times New Roman"/>
            </a:endParaRPr>
          </a:p>
        </p:txBody>
      </p:sp>
      <p:sp>
        <p:nvSpPr>
          <p:cNvPr id="7" name="Rectangle 6">
            <a:hlinkClick r:id="rId7" action="ppaction://hlinksldjump"/>
            <a:extLst>
              <a:ext uri="{FF2B5EF4-FFF2-40B4-BE49-F238E27FC236}">
                <a16:creationId xmlns:a16="http://schemas.microsoft.com/office/drawing/2014/main" id="{EF0A4663-5357-4073-BAD0-8A64C0CFB65F}"/>
              </a:ext>
            </a:extLst>
          </p:cNvPr>
          <p:cNvSpPr/>
          <p:nvPr/>
        </p:nvSpPr>
        <p:spPr>
          <a:xfrm>
            <a:off x="6138182" y="3435488"/>
            <a:ext cx="6130015" cy="3422512"/>
          </a:xfrm>
          <a:prstGeom prst="rect">
            <a:avLst/>
          </a:prstGeom>
          <a:solidFill>
            <a:srgbClr val="073B4C"/>
          </a:solidFill>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9600" b="1" dirty="0">
                <a:solidFill>
                  <a:srgbClr val="000000"/>
                </a:solidFill>
                <a:latin typeface="Times New Roman"/>
                <a:ea typeface="Calibri"/>
                <a:cs typeface="Times New Roman"/>
              </a:rPr>
              <a:t>4</a:t>
            </a:r>
            <a:endParaRPr lang="en-US" sz="6000" dirty="0">
              <a:latin typeface="Calibri"/>
              <a:ea typeface="Calibri"/>
              <a:cs typeface="Times New Roman"/>
            </a:endParaRPr>
          </a:p>
        </p:txBody>
      </p:sp>
      <p:sp>
        <p:nvSpPr>
          <p:cNvPr id="12" name="Rectangle 11">
            <a:extLst>
              <a:ext uri="{FF2B5EF4-FFF2-40B4-BE49-F238E27FC236}">
                <a16:creationId xmlns:a16="http://schemas.microsoft.com/office/drawing/2014/main" id="{1B776ADB-4429-49C5-A1A3-83AB006C9C49}"/>
              </a:ext>
            </a:extLst>
          </p:cNvPr>
          <p:cNvSpPr/>
          <p:nvPr/>
        </p:nvSpPr>
        <p:spPr>
          <a:xfrm>
            <a:off x="3610267" y="6019800"/>
            <a:ext cx="5588839" cy="646331"/>
          </a:xfrm>
          <a:prstGeom prst="rect">
            <a:avLst/>
          </a:prstGeom>
        </p:spPr>
        <p:txBody>
          <a:bodyPr wrap="none">
            <a:spAutoFit/>
          </a:bodyPr>
          <a:lstStyle/>
          <a:p>
            <a:pPr algn="ctr"/>
            <a:r>
              <a:rPr lang="en-US" sz="3600" b="1" dirty="0">
                <a:solidFill>
                  <a:srgbClr val="0D30DD"/>
                </a:solidFill>
                <a:highlight>
                  <a:srgbClr val="FFFF00"/>
                </a:highlight>
                <a:latin typeface="Cambria" panose="02040503050406030204" pitchFamily="18" charset="0"/>
                <a:ea typeface="Cambria" panose="02040503050406030204" pitchFamily="18" charset="0"/>
              </a:rPr>
              <a:t>LỚP ĐẤT (THỔ NHƯỠNG)</a:t>
            </a:r>
          </a:p>
        </p:txBody>
      </p:sp>
      <p:sp>
        <p:nvSpPr>
          <p:cNvPr id="14" name="Action Button: Go Forward or Next 13">
            <a:hlinkClick r:id="rId8" action="ppaction://hlinksldjump" highlightClick="1"/>
            <a:extLst>
              <a:ext uri="{FF2B5EF4-FFF2-40B4-BE49-F238E27FC236}">
                <a16:creationId xmlns:a16="http://schemas.microsoft.com/office/drawing/2014/main" id="{FCEF02CE-38FF-4452-8FA9-DD5A501F8983}"/>
              </a:ext>
            </a:extLst>
          </p:cNvPr>
          <p:cNvSpPr/>
          <p:nvPr/>
        </p:nvSpPr>
        <p:spPr>
          <a:xfrm>
            <a:off x="11430000" y="6400800"/>
            <a:ext cx="854528" cy="4831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38354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4"/>
                                        </p:tgtEl>
                                        <p:attrNameLst>
                                          <p:attrName>ppt_w</p:attrName>
                                        </p:attrNameLst>
                                      </p:cBhvr>
                                      <p:tavLst>
                                        <p:tav tm="0">
                                          <p:val>
                                            <p:strVal val="ppt_w"/>
                                          </p:val>
                                        </p:tav>
                                        <p:tav tm="100000">
                                          <p:val>
                                            <p:fltVal val="0"/>
                                          </p:val>
                                        </p:tav>
                                      </p:tavLst>
                                    </p:anim>
                                    <p:anim calcmode="lin" valueType="num">
                                      <p:cBhvr>
                                        <p:cTn id="15" dur="500"/>
                                        <p:tgtEl>
                                          <p:spTgt spid="4"/>
                                        </p:tgtEl>
                                        <p:attrNameLst>
                                          <p:attrName>ppt_h</p:attrName>
                                        </p:attrNameLst>
                                      </p:cBhvr>
                                      <p:tavLst>
                                        <p:tav tm="0">
                                          <p:val>
                                            <p:strVal val="ppt_h"/>
                                          </p:val>
                                        </p:tav>
                                        <p:tav tm="100000">
                                          <p:val>
                                            <p:fltVal val="0"/>
                                          </p:val>
                                        </p:tav>
                                      </p:tavLst>
                                    </p:anim>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7"/>
                                        </p:tgtEl>
                                        <p:attrNameLst>
                                          <p:attrName>ppt_w</p:attrName>
                                        </p:attrNameLst>
                                      </p:cBhvr>
                                      <p:tavLst>
                                        <p:tav tm="0">
                                          <p:val>
                                            <p:strVal val="ppt_w"/>
                                          </p:val>
                                        </p:tav>
                                        <p:tav tm="100000">
                                          <p:val>
                                            <p:fltVal val="0"/>
                                          </p:val>
                                        </p:tav>
                                      </p:tavLst>
                                    </p:anim>
                                    <p:anim calcmode="lin" valueType="num">
                                      <p:cBhvr>
                                        <p:cTn id="39" dur="500"/>
                                        <p:tgtEl>
                                          <p:spTgt spid="7"/>
                                        </p:tgtEl>
                                        <p:attrNameLst>
                                          <p:attrName>ppt_h</p:attrName>
                                        </p:attrNameLst>
                                      </p:cBhvr>
                                      <p:tavLst>
                                        <p:tav tm="0">
                                          <p:val>
                                            <p:strVal val="ppt_h"/>
                                          </p:val>
                                        </p:tav>
                                        <p:tav tm="100000">
                                          <p:val>
                                            <p:fltVal val="0"/>
                                          </p:val>
                                        </p:tav>
                                      </p:tavLst>
                                    </p:anim>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74" y="1080816"/>
            <a:ext cx="1205744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7972" y="1143000"/>
            <a:ext cx="1180210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0" y="52392"/>
            <a:ext cx="1206278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1105" y="126813"/>
            <a:ext cx="1617842"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8276" y="127001"/>
            <a:ext cx="1848647"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41255" y="126813"/>
            <a:ext cx="1935668"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28275" y="1143001"/>
            <a:ext cx="11800793"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08737" y="133916"/>
            <a:ext cx="9862812"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090213" y="133917"/>
            <a:ext cx="9881334"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239090" y="202780"/>
            <a:ext cx="654730"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15697" y="613117"/>
            <a:ext cx="220832" cy="305632"/>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12944" y="1184719"/>
            <a:ext cx="295246"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4695" y="882931"/>
            <a:ext cx="545300" cy="311305"/>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544473" y="1295400"/>
            <a:ext cx="632256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013682" y="266700"/>
            <a:ext cx="986411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659288" y="2133601"/>
            <a:ext cx="9894106"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Địa phương em có nhóm đất nào? Em hãy thu thập thông tin về đặc điểm của nhóm đất đó.</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2205" y="2071734"/>
            <a:ext cx="1145333"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74388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2914" y="1080816"/>
            <a:ext cx="1187668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78454" y="1143000"/>
            <a:ext cx="116251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2400" y="52392"/>
            <a:ext cx="11881943"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9741" y="126813"/>
            <a:ext cx="159358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78753" y="127001"/>
            <a:ext cx="1820934"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93037" y="126813"/>
            <a:ext cx="1906650"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278752" y="1143001"/>
            <a:ext cx="11623882"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229524" y="133916"/>
            <a:ext cx="971495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211278" y="133917"/>
            <a:ext cx="9733199"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357923" y="202780"/>
            <a:ext cx="644915"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363208" y="615408"/>
            <a:ext cx="220832" cy="3010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363202" y="1196933"/>
            <a:ext cx="290820"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3688" y="885265"/>
            <a:ext cx="545300" cy="306638"/>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4" name="Rectangle 13">
            <a:extLst>
              <a:ext uri="{FF2B5EF4-FFF2-40B4-BE49-F238E27FC236}">
                <a16:creationId xmlns:a16="http://schemas.microsoft.com/office/drawing/2014/main" id="{74CED052-9EAA-41E6-A3DC-23105E618C60}"/>
              </a:ext>
            </a:extLst>
          </p:cNvPr>
          <p:cNvSpPr/>
          <p:nvPr/>
        </p:nvSpPr>
        <p:spPr>
          <a:xfrm>
            <a:off x="1691158" y="1805356"/>
            <a:ext cx="9834306" cy="156128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400" b="1" dirty="0"/>
              <a:t>         </a:t>
            </a:r>
            <a:r>
              <a:rPr lang="en-US" sz="3200" b="1" dirty="0"/>
              <a:t>           </a:t>
            </a:r>
            <a:r>
              <a:rPr lang="en-US" sz="3200" b="1" u="sng" dirty="0" err="1"/>
              <a:t>Bài</a:t>
            </a:r>
            <a:r>
              <a:rPr lang="en-US" sz="3200" b="1" u="sng" dirty="0"/>
              <a:t> </a:t>
            </a:r>
            <a:r>
              <a:rPr lang="en-US" sz="3200" b="1" u="sng" dirty="0" err="1"/>
              <a:t>vừa</a:t>
            </a:r>
            <a:r>
              <a:rPr lang="en-US" sz="3200" b="1" u="sng" dirty="0"/>
              <a:t> </a:t>
            </a:r>
            <a:r>
              <a:rPr lang="en-US" sz="3200" b="1" u="sng" dirty="0" err="1"/>
              <a:t>học</a:t>
            </a:r>
            <a:r>
              <a:rPr lang="en-US" sz="3200" b="1" u="sng" dirty="0"/>
              <a:t>:</a:t>
            </a:r>
          </a:p>
          <a:p>
            <a:r>
              <a:rPr lang="en-US" sz="3200" b="1" u="sng" dirty="0"/>
              <a:t>      </a:t>
            </a:r>
            <a:r>
              <a:rPr lang="en-US" sz="3200" b="1" dirty="0"/>
              <a:t>          - </a:t>
            </a:r>
            <a:r>
              <a:rPr lang="en-US" sz="3200" b="1" dirty="0" err="1"/>
              <a:t>Xem</a:t>
            </a:r>
            <a:r>
              <a:rPr lang="en-US" sz="3200" b="1" dirty="0"/>
              <a:t> </a:t>
            </a:r>
            <a:r>
              <a:rPr lang="en-US" sz="3200" b="1" dirty="0" err="1"/>
              <a:t>lại</a:t>
            </a:r>
            <a:r>
              <a:rPr lang="en-US" sz="3200" b="1" dirty="0"/>
              <a:t> </a:t>
            </a:r>
            <a:r>
              <a:rPr lang="en-US" sz="3200" b="1" dirty="0" err="1"/>
              <a:t>kiến</a:t>
            </a:r>
            <a:r>
              <a:rPr lang="en-US" sz="3200" b="1" dirty="0"/>
              <a:t> </a:t>
            </a:r>
            <a:r>
              <a:rPr lang="en-US" sz="3200" b="1" dirty="0" err="1"/>
              <a:t>thức</a:t>
            </a:r>
            <a:r>
              <a:rPr lang="en-US" sz="3200" b="1" dirty="0"/>
              <a:t> </a:t>
            </a:r>
            <a:r>
              <a:rPr lang="en-US" sz="3200" b="1" dirty="0" err="1"/>
              <a:t>vừa</a:t>
            </a:r>
            <a:r>
              <a:rPr lang="en-US" sz="3200" b="1" dirty="0"/>
              <a:t> </a:t>
            </a:r>
            <a:r>
              <a:rPr lang="en-US" sz="3200" b="1" dirty="0" err="1"/>
              <a:t>học</a:t>
            </a:r>
            <a:r>
              <a:rPr lang="en-US" sz="3200" b="1" dirty="0"/>
              <a:t> </a:t>
            </a:r>
          </a:p>
          <a:p>
            <a:r>
              <a:rPr lang="en-US" sz="3200" b="1" dirty="0"/>
              <a:t>-              - </a:t>
            </a:r>
            <a:r>
              <a:rPr lang="en-US" sz="3200" b="1" dirty="0" err="1"/>
              <a:t>Hoàn</a:t>
            </a:r>
            <a:r>
              <a:rPr lang="en-US" sz="3200" b="1" dirty="0"/>
              <a:t> </a:t>
            </a:r>
            <a:r>
              <a:rPr lang="en-US" sz="3200" b="1" dirty="0" err="1"/>
              <a:t>thành</a:t>
            </a:r>
            <a:r>
              <a:rPr lang="en-US" sz="3200" b="1" dirty="0"/>
              <a:t> </a:t>
            </a:r>
            <a:r>
              <a:rPr lang="en-US" sz="3200" b="1" dirty="0" err="1"/>
              <a:t>nhiệm</a:t>
            </a:r>
            <a:r>
              <a:rPr lang="en-US" sz="3200" b="1" dirty="0"/>
              <a:t> </a:t>
            </a:r>
            <a:r>
              <a:rPr lang="en-US" sz="3200" b="1" dirty="0" err="1"/>
              <a:t>vụ</a:t>
            </a:r>
            <a:r>
              <a:rPr lang="en-US" sz="3200" b="1" dirty="0"/>
              <a:t> ở </a:t>
            </a:r>
            <a:r>
              <a:rPr lang="en-US" sz="3200" b="1" dirty="0" err="1"/>
              <a:t>phần</a:t>
            </a:r>
            <a:r>
              <a:rPr lang="en-US" sz="3200" b="1" dirty="0"/>
              <a:t> </a:t>
            </a:r>
            <a:r>
              <a:rPr lang="en-US" sz="3200" b="1" dirty="0" err="1"/>
              <a:t>luyện</a:t>
            </a:r>
            <a:r>
              <a:rPr lang="en-US" sz="3200" b="1" dirty="0"/>
              <a:t> </a:t>
            </a:r>
            <a:r>
              <a:rPr lang="en-US" sz="3200" b="1" dirty="0" err="1"/>
              <a:t>tập</a:t>
            </a:r>
            <a:endParaRPr lang="en-US" sz="2400" dirty="0"/>
          </a:p>
        </p:txBody>
      </p:sp>
      <p:sp>
        <p:nvSpPr>
          <p:cNvPr id="3" name="Diamond 2">
            <a:extLst>
              <a:ext uri="{FF2B5EF4-FFF2-40B4-BE49-F238E27FC236}">
                <a16:creationId xmlns:a16="http://schemas.microsoft.com/office/drawing/2014/main" id="{63C7D999-8CFC-446D-A3B2-9F6D1346F670}"/>
              </a:ext>
            </a:extLst>
          </p:cNvPr>
          <p:cNvSpPr/>
          <p:nvPr/>
        </p:nvSpPr>
        <p:spPr>
          <a:xfrm>
            <a:off x="662880" y="1704005"/>
            <a:ext cx="2031779" cy="1818965"/>
          </a:xfrm>
          <a:prstGeom prst="diamon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t>1</a:t>
            </a:r>
          </a:p>
        </p:txBody>
      </p:sp>
      <p:sp>
        <p:nvSpPr>
          <p:cNvPr id="23" name="Rectangle 22">
            <a:extLst>
              <a:ext uri="{FF2B5EF4-FFF2-40B4-BE49-F238E27FC236}">
                <a16:creationId xmlns:a16="http://schemas.microsoft.com/office/drawing/2014/main" id="{2DED3584-56D6-468D-9899-7A5C3449AAE7}"/>
              </a:ext>
            </a:extLst>
          </p:cNvPr>
          <p:cNvSpPr/>
          <p:nvPr/>
        </p:nvSpPr>
        <p:spPr>
          <a:xfrm>
            <a:off x="1638375" y="4001315"/>
            <a:ext cx="9834306" cy="156128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2400" b="1" dirty="0"/>
              <a:t>         </a:t>
            </a:r>
            <a:r>
              <a:rPr lang="en-US" sz="3200" b="1" dirty="0"/>
              <a:t>           </a:t>
            </a:r>
            <a:r>
              <a:rPr lang="en-US" sz="3200" b="1" u="sng" dirty="0" err="1"/>
              <a:t>Bài</a:t>
            </a:r>
            <a:r>
              <a:rPr lang="en-US" sz="3200" b="1" u="sng" dirty="0"/>
              <a:t> </a:t>
            </a:r>
            <a:r>
              <a:rPr lang="en-US" sz="3200" b="1" u="sng" dirty="0" err="1"/>
              <a:t>sắp</a:t>
            </a:r>
            <a:r>
              <a:rPr lang="en-US" sz="3200" b="1" u="sng" dirty="0"/>
              <a:t> </a:t>
            </a:r>
            <a:r>
              <a:rPr lang="en-US" sz="3200" b="1" u="sng" dirty="0" err="1"/>
              <a:t>học</a:t>
            </a:r>
            <a:r>
              <a:rPr lang="en-US" sz="3200" b="1" u="sng" dirty="0"/>
              <a:t>:</a:t>
            </a:r>
          </a:p>
          <a:p>
            <a:r>
              <a:rPr lang="en-US" sz="3200" b="1" u="sng" dirty="0"/>
              <a:t>      </a:t>
            </a:r>
            <a:r>
              <a:rPr lang="en-US" sz="3200" b="1" dirty="0"/>
              <a:t>          - </a:t>
            </a:r>
            <a:r>
              <a:rPr lang="en-US" sz="3200" b="1" dirty="0" err="1"/>
              <a:t>Bài</a:t>
            </a:r>
            <a:r>
              <a:rPr lang="en-US" sz="3200" b="1" dirty="0"/>
              <a:t> 12. </a:t>
            </a:r>
            <a:r>
              <a:rPr lang="en-US" sz="3200" b="1" dirty="0" err="1"/>
              <a:t>Sử</a:t>
            </a:r>
            <a:r>
              <a:rPr lang="en-US" sz="3200" b="1" dirty="0"/>
              <a:t> </a:t>
            </a:r>
            <a:r>
              <a:rPr lang="en-US" sz="3200" b="1" dirty="0" err="1"/>
              <a:t>dụng</a:t>
            </a:r>
            <a:r>
              <a:rPr lang="en-US" sz="3200" b="1" dirty="0"/>
              <a:t> </a:t>
            </a:r>
            <a:r>
              <a:rPr lang="en-US" sz="3200" b="1" dirty="0" err="1"/>
              <a:t>hợp</a:t>
            </a:r>
            <a:r>
              <a:rPr lang="en-US" sz="3200" b="1" dirty="0"/>
              <a:t> </a:t>
            </a:r>
            <a:r>
              <a:rPr lang="en-US" sz="3200" b="1" dirty="0" err="1"/>
              <a:t>lí</a:t>
            </a:r>
            <a:r>
              <a:rPr lang="en-US" sz="3200" b="1" dirty="0"/>
              <a:t> </a:t>
            </a:r>
            <a:r>
              <a:rPr lang="en-US" sz="3200" b="1" dirty="0" err="1"/>
              <a:t>tài</a:t>
            </a:r>
            <a:r>
              <a:rPr lang="en-US" sz="3200" b="1" dirty="0"/>
              <a:t> </a:t>
            </a:r>
            <a:r>
              <a:rPr lang="en-US" sz="3200" b="1" dirty="0" err="1"/>
              <a:t>nguyên</a:t>
            </a:r>
            <a:r>
              <a:rPr lang="en-US" sz="3200" b="1" dirty="0"/>
              <a:t> </a:t>
            </a:r>
            <a:r>
              <a:rPr lang="en-US" sz="3200" b="1" dirty="0" err="1"/>
              <a:t>đất</a:t>
            </a:r>
            <a:r>
              <a:rPr lang="en-US" sz="3200" b="1" dirty="0"/>
              <a:t>.</a:t>
            </a:r>
            <a:endParaRPr lang="en-US" sz="3200" dirty="0"/>
          </a:p>
        </p:txBody>
      </p:sp>
      <p:sp>
        <p:nvSpPr>
          <p:cNvPr id="24" name="Diamond 23">
            <a:extLst>
              <a:ext uri="{FF2B5EF4-FFF2-40B4-BE49-F238E27FC236}">
                <a16:creationId xmlns:a16="http://schemas.microsoft.com/office/drawing/2014/main" id="{731975C9-E7DC-48FE-B953-60C1F5DB9469}"/>
              </a:ext>
            </a:extLst>
          </p:cNvPr>
          <p:cNvSpPr/>
          <p:nvPr/>
        </p:nvSpPr>
        <p:spPr>
          <a:xfrm>
            <a:off x="610098" y="3899965"/>
            <a:ext cx="2031779" cy="1818964"/>
          </a:xfrm>
          <a:prstGeom prst="diamon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800" b="1" dirty="0"/>
              <a:t>2</a:t>
            </a: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a:t>
            </a:r>
            <a:r>
              <a:rPr lang="vi-VN" sz="2400" b="1" dirty="0">
                <a:solidFill>
                  <a:srgbClr val="0D30DD"/>
                </a:solidFill>
                <a:latin typeface="Cambria" pitchFamily="18" charset="0"/>
              </a:rPr>
              <a:t>Ư</a:t>
            </a:r>
            <a:r>
              <a:rPr lang="en-US" sz="2400" b="1" dirty="0">
                <a:solidFill>
                  <a:srgbClr val="0D30DD"/>
                </a:solidFill>
                <a:latin typeface="Cambria" pitchFamily="18" charset="0"/>
              </a:rPr>
              <a:t>ỚNG DẪN TỰ HỌC</a:t>
            </a:r>
          </a:p>
        </p:txBody>
      </p:sp>
    </p:spTree>
    <p:extLst>
      <p:ext uri="{BB962C8B-B14F-4D97-AF65-F5344CB8AC3E}">
        <p14:creationId xmlns:p14="http://schemas.microsoft.com/office/powerpoint/2010/main" val="31285029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360"/>
                                          </p:val>
                                        </p:tav>
                                        <p:tav tm="100000">
                                          <p:val>
                                            <p:fltVal val="0"/>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0FE5-1763-4F7E-B88D-E76F9A012F4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1233882-F24A-46F0-94E0-CD24CEFAC65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822B1E7-1661-453D-B856-4B09126A2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98" r="20253"/>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57CD99-6F2B-43A8-92A0-079D6D411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498" y="4968053"/>
            <a:ext cx="2057403" cy="172803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6300710-1840-42FD-89F2-22920BC92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53" y="-193270"/>
            <a:ext cx="1984375" cy="1984375"/>
          </a:xfrm>
          <a:prstGeom prst="rect">
            <a:avLst/>
          </a:prstGeom>
        </p:spPr>
      </p:pic>
      <p:sp>
        <p:nvSpPr>
          <p:cNvPr id="12" name="TextBox 11">
            <a:extLst>
              <a:ext uri="{FF2B5EF4-FFF2-40B4-BE49-F238E27FC236}">
                <a16:creationId xmlns:a16="http://schemas.microsoft.com/office/drawing/2014/main" id="{3FA0A36C-4D8F-4A88-8390-F4744F0CABD4}"/>
              </a:ext>
            </a:extLst>
          </p:cNvPr>
          <p:cNvSpPr txBox="1"/>
          <p:nvPr/>
        </p:nvSpPr>
        <p:spPr>
          <a:xfrm>
            <a:off x="914401" y="2018903"/>
            <a:ext cx="10820399" cy="1296193"/>
          </a:xfrm>
          <a:prstGeom prst="rect">
            <a:avLst/>
          </a:prstGeom>
          <a:noFill/>
        </p:spPr>
        <p:txBody>
          <a:bodyPr wrap="none" rtlCol="0">
            <a:prstTxWarp prst="textStop">
              <a:avLst>
                <a:gd name="adj" fmla="val 23467"/>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a:ln/>
                <a:solidFill>
                  <a:srgbClr val="FF0000"/>
                </a:solidFill>
              </a:rPr>
              <a:t>CẢM ƠN THẦY CÔ VÀ CÁC EM </a:t>
            </a:r>
          </a:p>
        </p:txBody>
      </p:sp>
      <p:pic>
        <p:nvPicPr>
          <p:cNvPr id="8" name="Picture 10" descr="SPARKLES">
            <a:extLst>
              <a:ext uri="{FF2B5EF4-FFF2-40B4-BE49-F238E27FC236}">
                <a16:creationId xmlns:a16="http://schemas.microsoft.com/office/drawing/2014/main" id="{D83B085A-BC60-40C7-A2A0-A3534F17871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24798"/>
            <a:ext cx="741449"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SPARKLES">
            <a:extLst>
              <a:ext uri="{FF2B5EF4-FFF2-40B4-BE49-F238E27FC236}">
                <a16:creationId xmlns:a16="http://schemas.microsoft.com/office/drawing/2014/main" id="{3B409932-10D1-4D5F-B71D-6AAF3791EC1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57745" y="1512299"/>
            <a:ext cx="741449"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SPARKLES">
            <a:extLst>
              <a:ext uri="{FF2B5EF4-FFF2-40B4-BE49-F238E27FC236}">
                <a16:creationId xmlns:a16="http://schemas.microsoft.com/office/drawing/2014/main" id="{60E970BB-8077-4770-834A-A022F05444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32465" y="5034173"/>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descr="SPARKLES">
            <a:extLst>
              <a:ext uri="{FF2B5EF4-FFF2-40B4-BE49-F238E27FC236}">
                <a16:creationId xmlns:a16="http://schemas.microsoft.com/office/drawing/2014/main" id="{3C55DE9C-9D15-4FF1-AAA8-2219F57565A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95404" y="606675"/>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descr="SPARKLES">
            <a:extLst>
              <a:ext uri="{FF2B5EF4-FFF2-40B4-BE49-F238E27FC236}">
                <a16:creationId xmlns:a16="http://schemas.microsoft.com/office/drawing/2014/main" id="{A788D28F-6ACC-403D-91F9-58416BB285C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26574" y="2820424"/>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descr="SPARKLES">
            <a:extLst>
              <a:ext uri="{FF2B5EF4-FFF2-40B4-BE49-F238E27FC236}">
                <a16:creationId xmlns:a16="http://schemas.microsoft.com/office/drawing/2014/main" id="{92364E27-C95F-40BE-8A52-7F340830233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0095" y="6040422"/>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stars">
            <a:extLst>
              <a:ext uri="{FF2B5EF4-FFF2-40B4-BE49-F238E27FC236}">
                <a16:creationId xmlns:a16="http://schemas.microsoft.com/office/drawing/2014/main" id="{0BD4E0B8-3249-4D80-A359-153C0DAFFFA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0684" y="304800"/>
            <a:ext cx="842356" cy="57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SPARKLES">
            <a:extLst>
              <a:ext uri="{FF2B5EF4-FFF2-40B4-BE49-F238E27FC236}">
                <a16:creationId xmlns:a16="http://schemas.microsoft.com/office/drawing/2014/main" id="{A4DE41D5-1AC7-447A-82AA-291D3C4E0A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28363" y="506050"/>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PARKLES">
            <a:extLst>
              <a:ext uri="{FF2B5EF4-FFF2-40B4-BE49-F238E27FC236}">
                <a16:creationId xmlns:a16="http://schemas.microsoft.com/office/drawing/2014/main" id="{9B3821CD-555C-4428-885E-D9A9F846C5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23069" y="5134798"/>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PARKLES">
            <a:extLst>
              <a:ext uri="{FF2B5EF4-FFF2-40B4-BE49-F238E27FC236}">
                <a16:creationId xmlns:a16="http://schemas.microsoft.com/office/drawing/2014/main" id="{F86C62BD-9A35-4F17-A029-A07F699024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11050"/>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descr="SPARKLES">
            <a:extLst>
              <a:ext uri="{FF2B5EF4-FFF2-40B4-BE49-F238E27FC236}">
                <a16:creationId xmlns:a16="http://schemas.microsoft.com/office/drawing/2014/main" id="{A9A25688-754A-4434-BC31-AB1E1AC2F0D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23665" y="2719799"/>
            <a:ext cx="846744" cy="8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stars">
            <a:extLst>
              <a:ext uri="{FF2B5EF4-FFF2-40B4-BE49-F238E27FC236}">
                <a16:creationId xmlns:a16="http://schemas.microsoft.com/office/drawing/2014/main" id="{27962DA6-CA9D-46C1-B8D6-510C20821FF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50138" y="405425"/>
            <a:ext cx="684415" cy="57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stars">
            <a:extLst>
              <a:ext uri="{FF2B5EF4-FFF2-40B4-BE49-F238E27FC236}">
                <a16:creationId xmlns:a16="http://schemas.microsoft.com/office/drawing/2014/main" id="{46667DDB-F865-41F5-94AC-5E42171EB4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2487" y="1311050"/>
            <a:ext cx="684415" cy="57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83546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mph" presetSubtype="0" fill="hold" grpId="1" nodeType="withEffect">
                                  <p:stCondLst>
                                    <p:cond delay="0"/>
                                  </p:stCondLst>
                                  <p:childTnLst>
                                    <p:animClr clrSpc="hsl" dir="cw">
                                      <p:cBhvr override="childStyle">
                                        <p:cTn id="24" dur="2000" fill="hold"/>
                                        <p:tgtEl>
                                          <p:spTgt spid="12"/>
                                        </p:tgtEl>
                                        <p:attrNameLst>
                                          <p:attrName>style.color</p:attrName>
                                        </p:attrNameLst>
                                      </p:cBhvr>
                                      <p:by>
                                        <p:hsl h="-7200000" s="0" l="0"/>
                                      </p:by>
                                    </p:animClr>
                                    <p:animClr clrSpc="hsl" dir="cw">
                                      <p:cBhvr>
                                        <p:cTn id="25" dur="2000" fill="hold"/>
                                        <p:tgtEl>
                                          <p:spTgt spid="12"/>
                                        </p:tgtEl>
                                        <p:attrNameLst>
                                          <p:attrName>fillcolor</p:attrName>
                                        </p:attrNameLst>
                                      </p:cBhvr>
                                      <p:by>
                                        <p:hsl h="-7200000" s="0" l="0"/>
                                      </p:by>
                                    </p:animClr>
                                    <p:animClr clrSpc="hsl" dir="cw">
                                      <p:cBhvr>
                                        <p:cTn id="26" dur="2000" fill="hold"/>
                                        <p:tgtEl>
                                          <p:spTgt spid="12"/>
                                        </p:tgtEl>
                                        <p:attrNameLst>
                                          <p:attrName>stroke.color</p:attrName>
                                        </p:attrNameLst>
                                      </p:cBhvr>
                                      <p:by>
                                        <p:hsl h="-7200000" s="0" l="0"/>
                                      </p:by>
                                    </p:animClr>
                                    <p:set>
                                      <p:cBhvr>
                                        <p:cTn id="27" dur="2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269A4C-7424-47BF-8D0D-0BFB4E926321}"/>
              </a:ext>
            </a:extLst>
          </p:cNvPr>
          <p:cNvSpPr/>
          <p:nvPr/>
        </p:nvSpPr>
        <p:spPr>
          <a:xfrm>
            <a:off x="1447800" y="723900"/>
            <a:ext cx="9829800" cy="1295400"/>
          </a:xfrm>
          <a:prstGeom prst="rect">
            <a:avLst/>
          </a:prstGeom>
          <a:solidFill>
            <a:srgbClr val="EF476F"/>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800" b="1" dirty="0">
                <a:solidFill>
                  <a:schemeClr val="bg1"/>
                </a:solidFill>
                <a:latin typeface="Cambria" panose="02040503050406030204" pitchFamily="18" charset="0"/>
                <a:ea typeface="Cambria" panose="02040503050406030204" pitchFamily="18" charset="0"/>
              </a:rPr>
              <a:t>Kể tên các cây công nghiệp lâu năm ở nước</a:t>
            </a:r>
            <a:r>
              <a:rPr lang="en-US" sz="2800" b="1" dirty="0">
                <a:solidFill>
                  <a:schemeClr val="bg1"/>
                </a:solidFill>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ta.</a:t>
            </a:r>
            <a:endParaRPr lang="en-US" sz="2800" b="1" dirty="0">
              <a:solidFill>
                <a:schemeClr val="bg1"/>
              </a:solidFill>
            </a:endParaRPr>
          </a:p>
        </p:txBody>
      </p:sp>
      <p:sp>
        <p:nvSpPr>
          <p:cNvPr id="4" name="Oval 3">
            <a:extLst>
              <a:ext uri="{FF2B5EF4-FFF2-40B4-BE49-F238E27FC236}">
                <a16:creationId xmlns:a16="http://schemas.microsoft.com/office/drawing/2014/main" id="{97B44B06-F5D5-4C91-B83B-AC7C27AE62BC}"/>
              </a:ext>
            </a:extLst>
          </p:cNvPr>
          <p:cNvSpPr/>
          <p:nvPr/>
        </p:nvSpPr>
        <p:spPr>
          <a:xfrm>
            <a:off x="762000" y="533400"/>
            <a:ext cx="1676400" cy="1600200"/>
          </a:xfrm>
          <a:prstGeom prst="ellipse">
            <a:avLst/>
          </a:prstGeom>
          <a:solidFill>
            <a:srgbClr val="EF476F"/>
          </a:solidFill>
          <a:ln>
            <a:solidFill>
              <a:srgbClr val="EF476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b="1" dirty="0">
                <a:solidFill>
                  <a:schemeClr val="bg1"/>
                </a:solidFill>
              </a:rPr>
              <a:t>1</a:t>
            </a:r>
          </a:p>
        </p:txBody>
      </p:sp>
      <p:sp>
        <p:nvSpPr>
          <p:cNvPr id="7" name="TextBox 6">
            <a:extLst>
              <a:ext uri="{FF2B5EF4-FFF2-40B4-BE49-F238E27FC236}">
                <a16:creationId xmlns:a16="http://schemas.microsoft.com/office/drawing/2014/main" id="{615A838A-7AE7-42E9-AEB4-148B3FB0F526}"/>
              </a:ext>
            </a:extLst>
          </p:cNvPr>
          <p:cNvSpPr txBox="1"/>
          <p:nvPr/>
        </p:nvSpPr>
        <p:spPr>
          <a:xfrm>
            <a:off x="1447800" y="2971800"/>
            <a:ext cx="4495800" cy="1664879"/>
          </a:xfrm>
          <a:prstGeom prst="rect">
            <a:avLst/>
          </a:prstGeom>
          <a:noFill/>
        </p:spPr>
        <p:txBody>
          <a:bodyPr wrap="square" rtlCol="0">
            <a:spAutoFit/>
          </a:bodyPr>
          <a:lstStyle/>
          <a:p>
            <a:pPr>
              <a:lnSpc>
                <a:spcPct val="150000"/>
              </a:lnSpc>
            </a:pPr>
            <a:r>
              <a:rPr lang="vi-VN" sz="3600" b="1" dirty="0">
                <a:latin typeface="Cambria" panose="02040503050406030204" pitchFamily="18" charset="0"/>
                <a:ea typeface="Cambria" panose="02040503050406030204" pitchFamily="18" charset="0"/>
              </a:rPr>
              <a:t>Cao su, cà phê, </a:t>
            </a:r>
            <a:endParaRPr lang="en-US" sz="3600" b="1" dirty="0">
              <a:latin typeface="Cambria" panose="02040503050406030204" pitchFamily="18" charset="0"/>
              <a:ea typeface="Cambria" panose="02040503050406030204" pitchFamily="18" charset="0"/>
            </a:endParaRPr>
          </a:p>
          <a:p>
            <a:pPr>
              <a:lnSpc>
                <a:spcPct val="150000"/>
              </a:lnSpc>
            </a:pPr>
            <a:r>
              <a:rPr lang="vi-VN" sz="3600" b="1" dirty="0">
                <a:latin typeface="Cambria" panose="02040503050406030204" pitchFamily="18" charset="0"/>
                <a:ea typeface="Cambria" panose="02040503050406030204" pitchFamily="18" charset="0"/>
              </a:rPr>
              <a:t>hồ tiêu, điều, chè</a:t>
            </a:r>
            <a:r>
              <a:rPr lang="en-US" sz="3600" b="1" dirty="0">
                <a:latin typeface="Cambria" panose="02040503050406030204" pitchFamily="18" charset="0"/>
                <a:ea typeface="Cambria" panose="02040503050406030204" pitchFamily="18" charset="0"/>
              </a:rPr>
              <a:t>.</a:t>
            </a:r>
            <a:endParaRPr lang="en-US" sz="3600" b="1" dirty="0"/>
          </a:p>
        </p:txBody>
      </p:sp>
      <p:pic>
        <p:nvPicPr>
          <p:cNvPr id="1026" name="Picture 2" descr="Thị trường Cây công nghiệp | May gat lua, may cay kubota, binh phun thuoc  sau">
            <a:extLst>
              <a:ext uri="{FF2B5EF4-FFF2-40B4-BE49-F238E27FC236}">
                <a16:creationId xmlns:a16="http://schemas.microsoft.com/office/drawing/2014/main" id="{0A45FF37-F33F-4ADA-8808-21A96FA45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667000"/>
            <a:ext cx="4876800" cy="3114675"/>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Go Back or Previous 7">
            <a:hlinkClick r:id="rId3" action="ppaction://hlinksldjump" highlightClick="1"/>
            <a:extLst>
              <a:ext uri="{FF2B5EF4-FFF2-40B4-BE49-F238E27FC236}">
                <a16:creationId xmlns:a16="http://schemas.microsoft.com/office/drawing/2014/main" id="{057882D4-C9ED-4918-917A-6C298CD9AE4D}"/>
              </a:ext>
            </a:extLst>
          </p:cNvPr>
          <p:cNvSpPr/>
          <p:nvPr/>
        </p:nvSpPr>
        <p:spPr>
          <a:xfrm>
            <a:off x="11353800" y="6248400"/>
            <a:ext cx="838200" cy="6096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6656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5E5147-2D3C-4DC5-9A2B-11D5300FD102}"/>
              </a:ext>
            </a:extLst>
          </p:cNvPr>
          <p:cNvSpPr/>
          <p:nvPr/>
        </p:nvSpPr>
        <p:spPr>
          <a:xfrm>
            <a:off x="1447800" y="723900"/>
            <a:ext cx="9829800" cy="1295400"/>
          </a:xfrm>
          <a:prstGeom prst="rect">
            <a:avLst/>
          </a:prstGeom>
          <a:solidFill>
            <a:srgbClr val="FFD166"/>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Kể tên các vùng chuyên canh cây lúa ở nước ta</a:t>
            </a:r>
            <a:endParaRPr lang="en-US" sz="2800" b="1" dirty="0">
              <a:solidFill>
                <a:schemeClr val="tx1"/>
              </a:solidFill>
            </a:endParaRPr>
          </a:p>
        </p:txBody>
      </p:sp>
      <p:sp>
        <p:nvSpPr>
          <p:cNvPr id="7" name="Oval 6">
            <a:extLst>
              <a:ext uri="{FF2B5EF4-FFF2-40B4-BE49-F238E27FC236}">
                <a16:creationId xmlns:a16="http://schemas.microsoft.com/office/drawing/2014/main" id="{132FB83E-4332-4516-8F08-7200FEF46DA6}"/>
              </a:ext>
            </a:extLst>
          </p:cNvPr>
          <p:cNvSpPr/>
          <p:nvPr/>
        </p:nvSpPr>
        <p:spPr>
          <a:xfrm>
            <a:off x="762000" y="533400"/>
            <a:ext cx="1676400" cy="1600200"/>
          </a:xfrm>
          <a:prstGeom prst="ellipse">
            <a:avLst/>
          </a:prstGeom>
          <a:solidFill>
            <a:srgbClr val="FFD166"/>
          </a:solidFill>
          <a:ln>
            <a:solidFill>
              <a:srgbClr val="EF476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b="1" dirty="0">
                <a:solidFill>
                  <a:schemeClr val="tx1"/>
                </a:solidFill>
              </a:rPr>
              <a:t>2</a:t>
            </a:r>
          </a:p>
        </p:txBody>
      </p:sp>
      <p:sp>
        <p:nvSpPr>
          <p:cNvPr id="8" name="TextBox 7">
            <a:extLst>
              <a:ext uri="{FF2B5EF4-FFF2-40B4-BE49-F238E27FC236}">
                <a16:creationId xmlns:a16="http://schemas.microsoft.com/office/drawing/2014/main" id="{D586DC66-68E5-4216-88F6-E202709B104A}"/>
              </a:ext>
            </a:extLst>
          </p:cNvPr>
          <p:cNvSpPr txBox="1"/>
          <p:nvPr/>
        </p:nvSpPr>
        <p:spPr>
          <a:xfrm>
            <a:off x="1219200" y="2971800"/>
            <a:ext cx="4724400"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Đồng bằng sông Hồng và đồng bằng sông Cửu Long.</a:t>
            </a:r>
            <a:endParaRPr lang="en-US" sz="3600" b="1" dirty="0">
              <a:latin typeface="Cambria" panose="02040503050406030204" pitchFamily="18" charset="0"/>
              <a:ea typeface="Cambria" panose="02040503050406030204" pitchFamily="18" charset="0"/>
            </a:endParaRPr>
          </a:p>
        </p:txBody>
      </p:sp>
      <p:pic>
        <p:nvPicPr>
          <p:cNvPr id="2050" name="Picture 2" descr="GS Võ Tòng Xuân: Quên ngay cụm từ 'vựa lúa Đồng bằng sông Cửu Long' đi">
            <a:extLst>
              <a:ext uri="{FF2B5EF4-FFF2-40B4-BE49-F238E27FC236}">
                <a16:creationId xmlns:a16="http://schemas.microsoft.com/office/drawing/2014/main" id="{28C76049-19E1-4B7B-92D9-845A55E5C7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2" r="22919"/>
          <a:stretch/>
        </p:blipFill>
        <p:spPr bwMode="auto">
          <a:xfrm>
            <a:off x="6096000" y="2514599"/>
            <a:ext cx="5181600" cy="3426541"/>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Go Back or Previous 9">
            <a:hlinkClick r:id="rId3" action="ppaction://hlinksldjump" highlightClick="1"/>
            <a:extLst>
              <a:ext uri="{FF2B5EF4-FFF2-40B4-BE49-F238E27FC236}">
                <a16:creationId xmlns:a16="http://schemas.microsoft.com/office/drawing/2014/main" id="{77B2FC32-9B85-4770-912D-820B2087D250}"/>
              </a:ext>
            </a:extLst>
          </p:cNvPr>
          <p:cNvSpPr/>
          <p:nvPr/>
        </p:nvSpPr>
        <p:spPr>
          <a:xfrm>
            <a:off x="11430000" y="6324600"/>
            <a:ext cx="762000" cy="5334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329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05F005-7C93-4C3E-8180-FB2CCD7E48A0}"/>
              </a:ext>
            </a:extLst>
          </p:cNvPr>
          <p:cNvSpPr/>
          <p:nvPr/>
        </p:nvSpPr>
        <p:spPr>
          <a:xfrm>
            <a:off x="2057400" y="723900"/>
            <a:ext cx="9220200" cy="1295400"/>
          </a:xfrm>
          <a:prstGeom prst="rect">
            <a:avLst/>
          </a:prstGeom>
          <a:solidFill>
            <a:srgbClr val="118AB2"/>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chemeClr val="bg1"/>
                </a:solidFill>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Những điều kiện khí hậu nào thuận lợi cho phát triển du lịch nghỉ dưỡng?</a:t>
            </a:r>
            <a:endParaRPr lang="en-US" sz="2800" b="1" dirty="0">
              <a:solidFill>
                <a:schemeClr val="bg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5AF04ED9-8DEE-42F9-AB09-C2B012CD0018}"/>
              </a:ext>
            </a:extLst>
          </p:cNvPr>
          <p:cNvSpPr/>
          <p:nvPr/>
        </p:nvSpPr>
        <p:spPr>
          <a:xfrm>
            <a:off x="762000" y="533400"/>
            <a:ext cx="1676400" cy="1600200"/>
          </a:xfrm>
          <a:prstGeom prst="ellipse">
            <a:avLst/>
          </a:prstGeom>
          <a:solidFill>
            <a:srgbClr val="118AB2"/>
          </a:solidFill>
          <a:ln>
            <a:solidFill>
              <a:srgbClr val="EF476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b="1" dirty="0">
                <a:solidFill>
                  <a:schemeClr val="bg1"/>
                </a:solidFill>
              </a:rPr>
              <a:t>3</a:t>
            </a:r>
          </a:p>
        </p:txBody>
      </p:sp>
      <p:sp>
        <p:nvSpPr>
          <p:cNvPr id="7" name="TextBox 6">
            <a:extLst>
              <a:ext uri="{FF2B5EF4-FFF2-40B4-BE49-F238E27FC236}">
                <a16:creationId xmlns:a16="http://schemas.microsoft.com/office/drawing/2014/main" id="{4ADC8819-359F-48DB-9926-8BF32AF9565E}"/>
              </a:ext>
            </a:extLst>
          </p:cNvPr>
          <p:cNvSpPr txBox="1"/>
          <p:nvPr/>
        </p:nvSpPr>
        <p:spPr>
          <a:xfrm>
            <a:off x="914400" y="2971800"/>
            <a:ext cx="5029200"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Nhiệt độ, độ ẩm</a:t>
            </a:r>
            <a:r>
              <a:rPr lang="en-US" sz="3600" b="1" dirty="0">
                <a:latin typeface="Cambria" panose="02040503050406030204" pitchFamily="18" charset="0"/>
                <a:ea typeface="Cambria" panose="02040503050406030204" pitchFamily="18" charset="0"/>
              </a:rPr>
              <a:t>, </a:t>
            </a:r>
            <a:r>
              <a:rPr lang="vi-VN" sz="3600" b="1" dirty="0">
                <a:latin typeface="Cambria" panose="02040503050406030204" pitchFamily="18" charset="0"/>
                <a:ea typeface="Cambria" panose="02040503050406030204" pitchFamily="18" charset="0"/>
              </a:rPr>
              <a:t>độ trong lành của không khí.</a:t>
            </a:r>
            <a:endParaRPr lang="en-US" sz="3600" b="1" dirty="0">
              <a:latin typeface="Cambria" panose="02040503050406030204" pitchFamily="18" charset="0"/>
              <a:ea typeface="Cambria" panose="02040503050406030204" pitchFamily="18" charset="0"/>
            </a:endParaRPr>
          </a:p>
        </p:txBody>
      </p:sp>
      <p:pic>
        <p:nvPicPr>
          <p:cNvPr id="3074" name="Picture 2" descr="Tam Đảo: Địa điểm du lịch lý tưởng cho kì nghỉ cuối tuần">
            <a:extLst>
              <a:ext uri="{FF2B5EF4-FFF2-40B4-BE49-F238E27FC236}">
                <a16:creationId xmlns:a16="http://schemas.microsoft.com/office/drawing/2014/main" id="{7CBFAAEC-0962-400B-8DCB-4AFDC1C1E2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4197" y="2438400"/>
            <a:ext cx="5148263"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Go Back or Previous 9">
            <a:hlinkClick r:id="rId3" action="ppaction://hlinksldjump" highlightClick="1"/>
            <a:extLst>
              <a:ext uri="{FF2B5EF4-FFF2-40B4-BE49-F238E27FC236}">
                <a16:creationId xmlns:a16="http://schemas.microsoft.com/office/drawing/2014/main" id="{5BF92826-1A1F-400D-9CA6-7A735F91E2EE}"/>
              </a:ext>
            </a:extLst>
          </p:cNvPr>
          <p:cNvSpPr/>
          <p:nvPr/>
        </p:nvSpPr>
        <p:spPr>
          <a:xfrm>
            <a:off x="11430000" y="6324600"/>
            <a:ext cx="762000" cy="5334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01905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13E70-B897-4848-A5A8-17A93E701616}"/>
              </a:ext>
            </a:extLst>
          </p:cNvPr>
          <p:cNvSpPr/>
          <p:nvPr/>
        </p:nvSpPr>
        <p:spPr>
          <a:xfrm>
            <a:off x="2057400" y="723900"/>
            <a:ext cx="9220200" cy="1295400"/>
          </a:xfrm>
          <a:prstGeom prst="rect">
            <a:avLst/>
          </a:prstGeom>
          <a:solidFill>
            <a:srgbClr val="073B4C"/>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chemeClr val="bg1"/>
                </a:solidFill>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Nêu tầm quan trọng của việc sử dụng tổng hợp nước sông, hồ ở nước ta.</a:t>
            </a:r>
            <a:endParaRPr lang="en-US" sz="2800" b="1" dirty="0">
              <a:solidFill>
                <a:schemeClr val="bg1"/>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9E367ECE-02E6-4017-A9E4-6C2ACC3DC1DE}"/>
              </a:ext>
            </a:extLst>
          </p:cNvPr>
          <p:cNvSpPr/>
          <p:nvPr/>
        </p:nvSpPr>
        <p:spPr>
          <a:xfrm>
            <a:off x="762000" y="533400"/>
            <a:ext cx="1676400" cy="1600200"/>
          </a:xfrm>
          <a:prstGeom prst="ellipse">
            <a:avLst/>
          </a:prstGeom>
          <a:solidFill>
            <a:srgbClr val="073B4C"/>
          </a:solidFill>
          <a:ln>
            <a:solidFill>
              <a:srgbClr val="EF476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b="1" dirty="0">
                <a:solidFill>
                  <a:schemeClr val="bg1"/>
                </a:solidFill>
              </a:rPr>
              <a:t>4</a:t>
            </a:r>
          </a:p>
        </p:txBody>
      </p:sp>
      <p:sp>
        <p:nvSpPr>
          <p:cNvPr id="8" name="TextBox 7">
            <a:extLst>
              <a:ext uri="{FF2B5EF4-FFF2-40B4-BE49-F238E27FC236}">
                <a16:creationId xmlns:a16="http://schemas.microsoft.com/office/drawing/2014/main" id="{A467FFB1-8B13-4326-A01B-7A0EEBF738C7}"/>
              </a:ext>
            </a:extLst>
          </p:cNvPr>
          <p:cNvSpPr txBox="1"/>
          <p:nvPr/>
        </p:nvSpPr>
        <p:spPr>
          <a:xfrm>
            <a:off x="685800" y="2667000"/>
            <a:ext cx="10820400" cy="2708434"/>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 Đảm bảo sử dụng hợp lí nguồn nước, tránh gây ô nhiễm môi trường. </a:t>
            </a:r>
          </a:p>
          <a:p>
            <a:pPr algn="just">
              <a:spcBef>
                <a:spcPts val="600"/>
              </a:spcBef>
              <a:spcAft>
                <a:spcPts val="600"/>
              </a:spcAft>
            </a:pPr>
            <a:r>
              <a:rPr lang="vi-VN" sz="3200" b="1" dirty="0">
                <a:latin typeface="Cambria" panose="02040503050406030204" pitchFamily="18" charset="0"/>
                <a:ea typeface="Cambria" panose="02040503050406030204" pitchFamily="18" charset="0"/>
              </a:rPr>
              <a:t>- Đáp ứng được nhu cầu phát triển kinh tế, gắn kết, hợp tác giữa các địa phương trong lưu vực về việc sử dụng tài nguyên nước.</a:t>
            </a:r>
            <a:endParaRPr lang="en-US" sz="3200" b="1" dirty="0">
              <a:latin typeface="Cambria" panose="02040503050406030204" pitchFamily="18" charset="0"/>
              <a:ea typeface="Cambria" panose="02040503050406030204" pitchFamily="18" charset="0"/>
            </a:endParaRPr>
          </a:p>
        </p:txBody>
      </p:sp>
      <p:sp>
        <p:nvSpPr>
          <p:cNvPr id="10" name="Action Button: Go Back or Previous 9">
            <a:hlinkClick r:id="rId3" action="ppaction://hlinksldjump" highlightClick="1"/>
            <a:extLst>
              <a:ext uri="{FF2B5EF4-FFF2-40B4-BE49-F238E27FC236}">
                <a16:creationId xmlns:a16="http://schemas.microsoft.com/office/drawing/2014/main" id="{D5BEDCC9-DB9C-4B72-877F-072D38DA5218}"/>
              </a:ext>
            </a:extLst>
          </p:cNvPr>
          <p:cNvSpPr/>
          <p:nvPr/>
        </p:nvSpPr>
        <p:spPr>
          <a:xfrm>
            <a:off x="11430000" y="6324600"/>
            <a:ext cx="762000" cy="5334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1900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9766547" y="89519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43400"/>
            <a:ext cx="12191999"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9185965" y="-1635068"/>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6898" y="1126351"/>
            <a:ext cx="7404984" cy="1143000"/>
          </a:xfrm>
        </p:spPr>
        <p:txBody>
          <a:bodyPr>
            <a:noAutofit/>
          </a:bodyPr>
          <a:lstStyle/>
          <a:p>
            <a:r>
              <a:rPr lang="vi-VN" sz="4000" b="1" dirty="0">
                <a:ln w="10541" cmpd="sng">
                  <a:solidFill>
                    <a:schemeClr val="accent1">
                      <a:shade val="88000"/>
                      <a:satMod val="110000"/>
                    </a:schemeClr>
                  </a:solidFill>
                  <a:prstDash val="solid"/>
                </a:ln>
                <a:solidFill>
                  <a:srgbClr val="FF0000"/>
                </a:solidFill>
                <a:latin typeface="Cambria" pitchFamily="18" charset="0"/>
              </a:rPr>
              <a:t>ĐẶC ĐIỂM CHUNG VÀ </a:t>
            </a:r>
            <a:br>
              <a:rPr lang="en-US" sz="4000" b="1" dirty="0">
                <a:ln w="10541" cmpd="sng">
                  <a:solidFill>
                    <a:schemeClr val="accent1">
                      <a:shade val="88000"/>
                      <a:satMod val="110000"/>
                    </a:schemeClr>
                  </a:solidFill>
                  <a:prstDash val="solid"/>
                </a:ln>
                <a:solidFill>
                  <a:srgbClr val="FF0000"/>
                </a:solidFill>
                <a:latin typeface="Cambria" pitchFamily="18" charset="0"/>
              </a:rPr>
            </a:br>
            <a:r>
              <a:rPr lang="vi-VN" sz="4000" b="1" dirty="0">
                <a:ln w="10541" cmpd="sng">
                  <a:solidFill>
                    <a:schemeClr val="accent1">
                      <a:shade val="88000"/>
                      <a:satMod val="110000"/>
                    </a:schemeClr>
                  </a:solidFill>
                  <a:prstDash val="solid"/>
                </a:ln>
                <a:solidFill>
                  <a:srgbClr val="FF0000"/>
                </a:solidFill>
                <a:latin typeface="Cambria" pitchFamily="18" charset="0"/>
              </a:rPr>
              <a:t>SỰ PHÂN BỐ CỦA </a:t>
            </a:r>
            <a:br>
              <a:rPr lang="en-US" sz="4000" b="1" dirty="0">
                <a:ln w="10541" cmpd="sng">
                  <a:solidFill>
                    <a:schemeClr val="accent1">
                      <a:shade val="88000"/>
                      <a:satMod val="110000"/>
                    </a:schemeClr>
                  </a:solidFill>
                  <a:prstDash val="solid"/>
                </a:ln>
                <a:solidFill>
                  <a:srgbClr val="FF0000"/>
                </a:solidFill>
                <a:latin typeface="Cambria" pitchFamily="18" charset="0"/>
              </a:rPr>
            </a:br>
            <a:r>
              <a:rPr lang="vi-VN" sz="4000" b="1" dirty="0">
                <a:ln w="10541" cmpd="sng">
                  <a:solidFill>
                    <a:schemeClr val="accent1">
                      <a:shade val="88000"/>
                      <a:satMod val="110000"/>
                    </a:schemeClr>
                  </a:solidFill>
                  <a:prstDash val="solid"/>
                </a:ln>
                <a:solidFill>
                  <a:srgbClr val="FF0000"/>
                </a:solidFill>
                <a:latin typeface="Cambria" pitchFamily="18" charset="0"/>
              </a:rPr>
              <a:t>LỚP PHỦ THỔ NHƯỠNG</a:t>
            </a:r>
            <a:endParaRPr lang="en-US" sz="4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586409" y="1278751"/>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102563" y="-92849"/>
            <a:ext cx="29686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TIẾT 40 - BÀI 11</a:t>
            </a:r>
          </a:p>
        </p:txBody>
      </p:sp>
      <p:sp>
        <p:nvSpPr>
          <p:cNvPr id="13" name="Rectangle 12"/>
          <p:cNvSpPr/>
          <p:nvPr/>
        </p:nvSpPr>
        <p:spPr>
          <a:xfrm>
            <a:off x="102564" y="2667000"/>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02564" y="2773681"/>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67307" y="3299459"/>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459481" y="-22860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331544" y="-22860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799" y="4497755"/>
            <a:ext cx="4626567" cy="1077389"/>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2915" y="97199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8.33333E-7 1.11111E-6 L -0.00482 0.07685 " pathEditMode="relative" rAng="0" ptsTypes="AA">
                                      <p:cBhvr>
                                        <p:cTn id="16" dur="500" fill="hold"/>
                                        <p:tgtEl>
                                          <p:spTgt spid="17"/>
                                        </p:tgtEl>
                                        <p:attrNameLst>
                                          <p:attrName>ppt_x</p:attrName>
                                          <p:attrName>ppt_y</p:attrName>
                                        </p:attrNameLst>
                                      </p:cBhvr>
                                      <p:rCtr x="-247" y="3843"/>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blipFill>
            <a:blip r:embed="rId3"/>
            <a:stretch>
              <a:fillRect/>
            </a:stretch>
          </a:blipFill>
          <a:ln>
            <a:noFill/>
          </a:ln>
          <a:effectLst/>
        </p:spPr>
      </p:pic>
      <p:sp>
        <p:nvSpPr>
          <p:cNvPr id="5" name="Rectangle 4"/>
          <p:cNvSpPr/>
          <p:nvPr/>
        </p:nvSpPr>
        <p:spPr>
          <a:xfrm>
            <a:off x="1734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752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779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6809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209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11. </a:t>
            </a:r>
            <a:r>
              <a:rPr lang="vi-VN" sz="2400" b="1" dirty="0">
                <a:solidFill>
                  <a:srgbClr val="FF0000"/>
                </a:solidFill>
                <a:effectLst>
                  <a:outerShdw blurRad="38100" dist="38100" dir="2700000" algn="tl">
                    <a:srgbClr val="000000">
                      <a:alpha val="43137"/>
                    </a:srgbClr>
                  </a:outerShdw>
                </a:effectLst>
                <a:latin typeface="Cambria" pitchFamily="18" charset="0"/>
              </a:rPr>
              <a:t>ĐẶC ĐIỂM CHUNG VÀ SỰ PHÂN BỐ CỦA </a:t>
            </a:r>
            <a:endParaRPr lang="en-US" sz="2400" b="1" dirty="0">
              <a:solidFill>
                <a:srgbClr val="FF0000"/>
              </a:solidFill>
              <a:effectLst>
                <a:outerShdw blurRad="38100" dist="38100" dir="2700000" algn="tl">
                  <a:srgbClr val="000000">
                    <a:alpha val="43137"/>
                  </a:srgbClr>
                </a:outerShdw>
              </a:effectLst>
              <a:latin typeface="Cambria" pitchFamily="18" charset="0"/>
            </a:endParaRPr>
          </a:p>
          <a:p>
            <a:r>
              <a:rPr lang="vi-VN" sz="2400" b="1" dirty="0">
                <a:solidFill>
                  <a:srgbClr val="FF0000"/>
                </a:solidFill>
                <a:effectLst>
                  <a:outerShdw blurRad="38100" dist="38100" dir="2700000" algn="tl">
                    <a:srgbClr val="000000">
                      <a:alpha val="43137"/>
                    </a:srgbClr>
                  </a:outerShdw>
                </a:effectLst>
                <a:latin typeface="Cambria" pitchFamily="18" charset="0"/>
              </a:rPr>
              <a:t>LỚP PHỦ THỔ NHƯỠNG</a:t>
            </a:r>
            <a:endParaRPr lang="en-US" sz="2400" b="1" dirty="0">
              <a:solidFill>
                <a:srgbClr val="FF0000"/>
              </a:solidFill>
              <a:effectLst>
                <a:outerShdw blurRad="38100" dist="38100" dir="2700000" algn="tl">
                  <a:srgbClr val="000000">
                    <a:alpha val="43137"/>
                  </a:srgbClr>
                </a:outerShdw>
              </a:effectLst>
              <a:latin typeface="Cambria" pitchFamily="18" charset="0"/>
            </a:endParaRP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2586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p>
        </p:txBody>
      </p:sp>
      <p:sp>
        <p:nvSpPr>
          <p:cNvPr id="15" name="Title 1"/>
          <p:cNvSpPr txBox="1">
            <a:spLocks/>
          </p:cNvSpPr>
          <p:nvPr/>
        </p:nvSpPr>
        <p:spPr>
          <a:xfrm>
            <a:off x="2559641"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PHÂN BỐ CÁC NHÓM ĐẤT CHÍNH Ở NƯỚC TA </a:t>
            </a:r>
            <a:r>
              <a:rPr lang="en-US" sz="2400" b="1" dirty="0">
                <a:solidFill>
                  <a:srgbClr val="0D30DD"/>
                </a:solidFill>
                <a:effectLst>
                  <a:outerShdw blurRad="38100" dist="38100" dir="2700000" algn="tl">
                    <a:srgbClr val="000000">
                      <a:alpha val="43137"/>
                    </a:srgbClr>
                  </a:outerShdw>
                </a:effectLst>
                <a:latin typeface="Cambria" pitchFamily="18" charset="0"/>
              </a:rPr>
              <a:t> </a:t>
            </a:r>
          </a:p>
        </p:txBody>
      </p:sp>
      <p:sp>
        <p:nvSpPr>
          <p:cNvPr id="16" name="Title 1"/>
          <p:cNvSpPr txBox="1">
            <a:spLocks/>
          </p:cNvSpPr>
          <p:nvPr/>
        </p:nvSpPr>
        <p:spPr>
          <a:xfrm>
            <a:off x="2541706"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2031770"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1889992" y="3071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1863293" y="404333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1618136"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1618136"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1845358" y="5094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1600201"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7345597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7341</TotalTime>
  <Words>1718</Words>
  <Application>Microsoft Office PowerPoint</Application>
  <PresentationFormat>Widescreen</PresentationFormat>
  <Paragraphs>180</Paragraphs>
  <Slides>32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CHUNG VÀ  SỰ PHÂN BỐ CỦA  LỚP PHỦ THỔ NHƯỠNG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459</cp:revision>
  <dcterms:created xsi:type="dcterms:W3CDTF">2016-02-15T14:28:12Z</dcterms:created>
  <dcterms:modified xsi:type="dcterms:W3CDTF">2025-02-17T15:54:02Z</dcterms:modified>
</cp:coreProperties>
</file>