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26" roundtripDataSignature="AMtx7micTi1njhBEhC2ufIv4cST/KN2Va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customschemas.google.com/relationships/presentationmetadata" Target="metadata"/><Relationship Id="rId25" Type="http://schemas.openxmlformats.org/officeDocument/2006/relationships/slide" Target="slides/slide20.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6" name="Google Shape;326;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7" name="Google Shape;357;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8" name="Google Shape;388;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1" name="Google Shape;411;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8" name="Google Shape;438;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6" name="Google Shape;466;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1" name="Google Shape;491;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3" name="Google Shape;513;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4" name="Google Shape;534;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p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0" name="Google Shape;560;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 name="Google Shape;95;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5" name="Google Shape;585;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 name="Google Shape;169;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 name="Google Shape;209;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 name="Google Shape;245;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 name="Google Shape;274;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7" name="Google Shape;297;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2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 name="Google Shape;18;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3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3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3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3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id="22" name="Google Shape;22;p2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4" name="Google Shape;24;p2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4"/>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4"/>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25"/>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25"/>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2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26"/>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26"/>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26"/>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26"/>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2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2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2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2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2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2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30"/>
          <p:cNvSpPr/>
          <p:nvPr>
            <p:ph idx="2" type="pic"/>
          </p:nvPr>
        </p:nvSpPr>
        <p:spPr>
          <a:xfrm>
            <a:off x="1792288" y="612775"/>
            <a:ext cx="5486400" cy="4114800"/>
          </a:xfrm>
          <a:prstGeom prst="rect">
            <a:avLst/>
          </a:prstGeom>
          <a:noFill/>
          <a:ln>
            <a:noFill/>
          </a:ln>
        </p:spPr>
      </p:sp>
      <p:sp>
        <p:nvSpPr>
          <p:cNvPr id="68" name="Google Shape;68;p3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3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hyperlink" Target="https://www.youtube.com/watch?v=n_lI2M1krsk"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35.png"/><Relationship Id="rId5" Type="http://schemas.openxmlformats.org/officeDocument/2006/relationships/image" Target="../media/image11.jpg"/><Relationship Id="rId6" Type="http://schemas.openxmlformats.org/officeDocument/2006/relationships/image" Target="../media/image41.png"/><Relationship Id="rId7" Type="http://schemas.openxmlformats.org/officeDocument/2006/relationships/image" Target="../media/image39.png"/><Relationship Id="rId8" Type="http://schemas.openxmlformats.org/officeDocument/2006/relationships/image" Target="../media/image5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35.png"/><Relationship Id="rId5" Type="http://schemas.openxmlformats.org/officeDocument/2006/relationships/image" Target="../media/image11.jpg"/><Relationship Id="rId6" Type="http://schemas.openxmlformats.org/officeDocument/2006/relationships/image" Target="../media/image48.png"/><Relationship Id="rId7" Type="http://schemas.openxmlformats.org/officeDocument/2006/relationships/image" Target="../media/image32.png"/><Relationship Id="rId8" Type="http://schemas.openxmlformats.org/officeDocument/2006/relationships/image" Target="../media/image4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1.jpg"/><Relationship Id="rId6" Type="http://schemas.openxmlformats.org/officeDocument/2006/relationships/image" Target="../media/image23.jpg"/><Relationship Id="rId7" Type="http://schemas.openxmlformats.org/officeDocument/2006/relationships/image" Target="../media/image4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3.png"/><Relationship Id="rId10" Type="http://schemas.openxmlformats.org/officeDocument/2006/relationships/image" Target="../media/image40.png"/><Relationship Id="rId9" Type="http://schemas.openxmlformats.org/officeDocument/2006/relationships/image" Target="../media/image44.png"/><Relationship Id="rId5" Type="http://schemas.openxmlformats.org/officeDocument/2006/relationships/image" Target="../media/image11.jpg"/><Relationship Id="rId6" Type="http://schemas.openxmlformats.org/officeDocument/2006/relationships/image" Target="../media/image14.png"/><Relationship Id="rId7" Type="http://schemas.openxmlformats.org/officeDocument/2006/relationships/image" Target="../media/image16.png"/><Relationship Id="rId8" Type="http://schemas.openxmlformats.org/officeDocument/2006/relationships/image" Target="../media/image2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3.png"/><Relationship Id="rId10" Type="http://schemas.openxmlformats.org/officeDocument/2006/relationships/image" Target="../media/image55.png"/><Relationship Id="rId9" Type="http://schemas.openxmlformats.org/officeDocument/2006/relationships/image" Target="../media/image58.png"/><Relationship Id="rId5" Type="http://schemas.openxmlformats.org/officeDocument/2006/relationships/image" Target="../media/image11.jpg"/><Relationship Id="rId6" Type="http://schemas.openxmlformats.org/officeDocument/2006/relationships/image" Target="../media/image14.png"/><Relationship Id="rId7" Type="http://schemas.openxmlformats.org/officeDocument/2006/relationships/image" Target="../media/image16.png"/><Relationship Id="rId8" Type="http://schemas.openxmlformats.org/officeDocument/2006/relationships/image" Target="../media/image2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54.png"/><Relationship Id="rId5" Type="http://schemas.openxmlformats.org/officeDocument/2006/relationships/image" Target="../media/image11.jpg"/><Relationship Id="rId6" Type="http://schemas.openxmlformats.org/officeDocument/2006/relationships/image" Target="../media/image14.png"/><Relationship Id="rId7" Type="http://schemas.openxmlformats.org/officeDocument/2006/relationships/image" Target="../media/image16.png"/><Relationship Id="rId8" Type="http://schemas.openxmlformats.org/officeDocument/2006/relationships/image" Target="../media/image2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1.jpg"/><Relationship Id="rId6" Type="http://schemas.openxmlformats.org/officeDocument/2006/relationships/image" Target="../media/image23.jpg"/><Relationship Id="rId7" Type="http://schemas.openxmlformats.org/officeDocument/2006/relationships/image" Target="../media/image4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1.jpg"/><Relationship Id="rId6" Type="http://schemas.openxmlformats.org/officeDocument/2006/relationships/image" Target="../media/image23.jpg"/><Relationship Id="rId7" Type="http://schemas.openxmlformats.org/officeDocument/2006/relationships/image" Target="../media/image42.jpg"/><Relationship Id="rId8" Type="http://schemas.openxmlformats.org/officeDocument/2006/relationships/image" Target="../media/image5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49.png"/><Relationship Id="rId5" Type="http://schemas.openxmlformats.org/officeDocument/2006/relationships/image" Target="../media/image11.jpg"/><Relationship Id="rId6" Type="http://schemas.openxmlformats.org/officeDocument/2006/relationships/image" Target="../media/image14.png"/><Relationship Id="rId7" Type="http://schemas.openxmlformats.org/officeDocument/2006/relationships/image" Target="../media/image16.png"/><Relationship Id="rId8" Type="http://schemas.openxmlformats.org/officeDocument/2006/relationships/image" Target="../media/image5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57.png"/><Relationship Id="rId5" Type="http://schemas.openxmlformats.org/officeDocument/2006/relationships/image" Target="../media/image11.jpg"/><Relationship Id="rId6" Type="http://schemas.openxmlformats.org/officeDocument/2006/relationships/image" Target="../media/image14.png"/><Relationship Id="rId7" Type="http://schemas.openxmlformats.org/officeDocument/2006/relationships/image" Target="../media/image16.png"/><Relationship Id="rId8" Type="http://schemas.openxmlformats.org/officeDocument/2006/relationships/image" Target="../media/image5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9.png"/><Relationship Id="rId4" Type="http://schemas.openxmlformats.org/officeDocument/2006/relationships/image" Target="../media/image3.png"/><Relationship Id="rId5" Type="http://schemas.openxmlformats.org/officeDocument/2006/relationships/image" Target="../media/image4.jpg"/><Relationship Id="rId6" Type="http://schemas.openxmlformats.org/officeDocument/2006/relationships/image" Target="../media/image8.jpg"/><Relationship Id="rId7"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56.png"/><Relationship Id="rId5" Type="http://schemas.openxmlformats.org/officeDocument/2006/relationships/image" Target="../media/image11.jpg"/><Relationship Id="rId6" Type="http://schemas.openxmlformats.org/officeDocument/2006/relationships/image" Target="../media/image14.png"/><Relationship Id="rId7" Type="http://schemas.openxmlformats.org/officeDocument/2006/relationships/image" Target="../media/image16.png"/><Relationship Id="rId8" Type="http://schemas.openxmlformats.org/officeDocument/2006/relationships/image" Target="../media/image5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9.png"/><Relationship Id="rId4" Type="http://schemas.openxmlformats.org/officeDocument/2006/relationships/image" Target="../media/image3.png"/><Relationship Id="rId5" Type="http://schemas.openxmlformats.org/officeDocument/2006/relationships/image" Target="../media/image2.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3.png"/><Relationship Id="rId10" Type="http://schemas.openxmlformats.org/officeDocument/2006/relationships/image" Target="../media/image22.png"/><Relationship Id="rId9" Type="http://schemas.openxmlformats.org/officeDocument/2006/relationships/image" Target="../media/image12.png"/><Relationship Id="rId5" Type="http://schemas.openxmlformats.org/officeDocument/2006/relationships/image" Target="../media/image11.jpg"/><Relationship Id="rId6" Type="http://schemas.openxmlformats.org/officeDocument/2006/relationships/image" Target="../media/image14.png"/><Relationship Id="rId7" Type="http://schemas.openxmlformats.org/officeDocument/2006/relationships/image" Target="../media/image16.png"/><Relationship Id="rId8" Type="http://schemas.openxmlformats.org/officeDocument/2006/relationships/image" Target="../media/image2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3.png"/><Relationship Id="rId10" Type="http://schemas.openxmlformats.org/officeDocument/2006/relationships/image" Target="../media/image43.png"/><Relationship Id="rId9" Type="http://schemas.openxmlformats.org/officeDocument/2006/relationships/image" Target="../media/image29.png"/><Relationship Id="rId5" Type="http://schemas.openxmlformats.org/officeDocument/2006/relationships/image" Target="../media/image11.jpg"/><Relationship Id="rId6" Type="http://schemas.openxmlformats.org/officeDocument/2006/relationships/image" Target="../media/image14.png"/><Relationship Id="rId7" Type="http://schemas.openxmlformats.org/officeDocument/2006/relationships/image" Target="../media/image16.png"/><Relationship Id="rId8" Type="http://schemas.openxmlformats.org/officeDocument/2006/relationships/image" Target="../media/image2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3.png"/><Relationship Id="rId11" Type="http://schemas.openxmlformats.org/officeDocument/2006/relationships/image" Target="../media/image31.png"/><Relationship Id="rId10" Type="http://schemas.openxmlformats.org/officeDocument/2006/relationships/image" Target="../media/image28.png"/><Relationship Id="rId9" Type="http://schemas.openxmlformats.org/officeDocument/2006/relationships/image" Target="../media/image25.png"/><Relationship Id="rId5" Type="http://schemas.openxmlformats.org/officeDocument/2006/relationships/image" Target="../media/image11.jpg"/><Relationship Id="rId6" Type="http://schemas.openxmlformats.org/officeDocument/2006/relationships/image" Target="../media/image14.png"/><Relationship Id="rId7" Type="http://schemas.openxmlformats.org/officeDocument/2006/relationships/image" Target="../media/image16.png"/><Relationship Id="rId8" Type="http://schemas.openxmlformats.org/officeDocument/2006/relationships/image" Target="../media/image2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3.png"/><Relationship Id="rId10" Type="http://schemas.openxmlformats.org/officeDocument/2006/relationships/image" Target="../media/image26.png"/><Relationship Id="rId9" Type="http://schemas.openxmlformats.org/officeDocument/2006/relationships/image" Target="../media/image24.png"/><Relationship Id="rId5" Type="http://schemas.openxmlformats.org/officeDocument/2006/relationships/image" Target="../media/image11.jpg"/><Relationship Id="rId6" Type="http://schemas.openxmlformats.org/officeDocument/2006/relationships/image" Target="../media/image14.png"/><Relationship Id="rId7" Type="http://schemas.openxmlformats.org/officeDocument/2006/relationships/image" Target="../media/image16.png"/><Relationship Id="rId8" Type="http://schemas.openxmlformats.org/officeDocument/2006/relationships/image" Target="../media/image2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1.jpg"/><Relationship Id="rId6" Type="http://schemas.openxmlformats.org/officeDocument/2006/relationships/image" Target="../media/image23.jpg"/><Relationship Id="rId7" Type="http://schemas.openxmlformats.org/officeDocument/2006/relationships/image" Target="../media/image4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3.png"/><Relationship Id="rId11" Type="http://schemas.openxmlformats.org/officeDocument/2006/relationships/image" Target="../media/image38.png"/><Relationship Id="rId10" Type="http://schemas.openxmlformats.org/officeDocument/2006/relationships/image" Target="../media/image27.png"/><Relationship Id="rId9" Type="http://schemas.openxmlformats.org/officeDocument/2006/relationships/image" Target="../media/image47.jpg"/><Relationship Id="rId5" Type="http://schemas.openxmlformats.org/officeDocument/2006/relationships/image" Target="../media/image11.jpg"/><Relationship Id="rId6" Type="http://schemas.openxmlformats.org/officeDocument/2006/relationships/image" Target="../media/image37.png"/><Relationship Id="rId7" Type="http://schemas.openxmlformats.org/officeDocument/2006/relationships/image" Target="../media/image34.jpg"/><Relationship Id="rId8"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txBox="1"/>
          <p:nvPr>
            <p:ph type="title"/>
          </p:nvPr>
        </p:nvSpPr>
        <p:spPr>
          <a:xfrm>
            <a:off x="457200" y="-76200"/>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FF0000"/>
              </a:buClr>
              <a:buSzPts val="4400"/>
              <a:buFont typeface="Cambria"/>
              <a:buNone/>
            </a:pPr>
            <a:r>
              <a:rPr b="1" lang="en-US">
                <a:solidFill>
                  <a:srgbClr val="FF0000"/>
                </a:solidFill>
                <a:latin typeface="Cambria"/>
                <a:ea typeface="Cambria"/>
                <a:cs typeface="Cambria"/>
                <a:sym typeface="Cambria"/>
              </a:rPr>
              <a:t>KHỞI ĐỘNG</a:t>
            </a:r>
            <a:endParaRPr b="1">
              <a:solidFill>
                <a:srgbClr val="FF0000"/>
              </a:solidFill>
              <a:latin typeface="Cambria"/>
              <a:ea typeface="Cambria"/>
              <a:cs typeface="Cambria"/>
              <a:sym typeface="Cambria"/>
            </a:endParaRPr>
          </a:p>
        </p:txBody>
      </p:sp>
      <p:sp>
        <p:nvSpPr>
          <p:cNvPr id="90" name="Google Shape;90;p1"/>
          <p:cNvSpPr txBox="1"/>
          <p:nvPr>
            <p:ph idx="1" type="body"/>
          </p:nvPr>
        </p:nvSpPr>
        <p:spPr>
          <a:xfrm>
            <a:off x="381000" y="884237"/>
            <a:ext cx="8610600" cy="86836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rgbClr val="FF0000"/>
              </a:buClr>
              <a:buSzPts val="2400"/>
              <a:buNone/>
            </a:pPr>
            <a:r>
              <a:rPr i="1" lang="en-US" sz="2400">
                <a:solidFill>
                  <a:srgbClr val="FF0000"/>
                </a:solidFill>
                <a:latin typeface="Cambria"/>
                <a:ea typeface="Cambria"/>
                <a:cs typeface="Cambria"/>
                <a:sym typeface="Cambria"/>
              </a:rPr>
              <a:t>Quan sát video clip, hãy cho biết video clip nói đến những địa điểm du lịch nào? Nhờ đâu mà những nơi này lại phát triển du lịch.</a:t>
            </a:r>
            <a:endParaRPr i="1" sz="2400">
              <a:solidFill>
                <a:srgbClr val="FF0000"/>
              </a:solidFill>
              <a:latin typeface="Cambria"/>
              <a:ea typeface="Cambria"/>
              <a:cs typeface="Cambria"/>
              <a:sym typeface="Cambria"/>
            </a:endParaRPr>
          </a:p>
        </p:txBody>
      </p:sp>
      <p:pic>
        <p:nvPicPr>
          <p:cNvPr id="91" name="Google Shape;91;p1"/>
          <p:cNvPicPr preferRelativeResize="0"/>
          <p:nvPr/>
        </p:nvPicPr>
        <p:blipFill rotWithShape="1">
          <a:blip r:embed="rId3">
            <a:alphaModFix/>
          </a:blip>
          <a:srcRect b="0" l="0" r="0" t="0"/>
          <a:stretch/>
        </p:blipFill>
        <p:spPr>
          <a:xfrm>
            <a:off x="609600" y="0"/>
            <a:ext cx="2118233" cy="931863"/>
          </a:xfrm>
          <a:prstGeom prst="rect">
            <a:avLst/>
          </a:prstGeom>
          <a:noFill/>
          <a:ln>
            <a:noFill/>
          </a:ln>
        </p:spPr>
      </p:pic>
      <p:sp>
        <p:nvSpPr>
          <p:cNvPr id="92" name="Google Shape;92;p1">
            <a:hlinkClick r:id="rId4"/>
          </p:cNvPr>
          <p:cNvSpPr/>
          <p:nvPr/>
        </p:nvSpPr>
        <p:spPr>
          <a:xfrm>
            <a:off x="4572000" y="2667000"/>
            <a:ext cx="762000" cy="685800"/>
          </a:xfrm>
          <a:custGeom>
            <a:rect b="b" l="l" r="r" t="t"/>
            <a:pathLst>
              <a:path extrusionOk="0" h="120000" w="120000">
                <a:moveTo>
                  <a:pt x="0" y="0"/>
                </a:moveTo>
                <a:lnTo>
                  <a:pt x="120000" y="0"/>
                </a:lnTo>
                <a:lnTo>
                  <a:pt x="120000" y="120000"/>
                </a:lnTo>
                <a:lnTo>
                  <a:pt x="0" y="120000"/>
                </a:lnTo>
                <a:close/>
                <a:moveTo>
                  <a:pt x="100500" y="60000"/>
                </a:moveTo>
                <a:lnTo>
                  <a:pt x="19500" y="15000"/>
                </a:lnTo>
                <a:lnTo>
                  <a:pt x="19500" y="105000"/>
                </a:lnTo>
                <a:close/>
              </a:path>
              <a:path extrusionOk="0" fill="darken" h="120000" w="120000">
                <a:moveTo>
                  <a:pt x="100500" y="60000"/>
                </a:moveTo>
                <a:lnTo>
                  <a:pt x="19500" y="15000"/>
                </a:lnTo>
                <a:lnTo>
                  <a:pt x="19500" y="105000"/>
                </a:lnTo>
                <a:close/>
              </a:path>
              <a:path extrusionOk="0" fill="none" h="120000" w="120000">
                <a:moveTo>
                  <a:pt x="100500" y="60000"/>
                </a:moveTo>
                <a:lnTo>
                  <a:pt x="19500" y="105000"/>
                </a:lnTo>
                <a:lnTo>
                  <a:pt x="19500" y="15000"/>
                </a:lnTo>
                <a:close/>
              </a:path>
              <a:path extrusionOk="0" fill="none" h="120000" w="120000">
                <a:moveTo>
                  <a:pt x="0" y="0"/>
                </a:moveTo>
                <a:lnTo>
                  <a:pt x="120000" y="0"/>
                </a:lnTo>
                <a:lnTo>
                  <a:pt x="120000" y="120000"/>
                </a:lnTo>
                <a:lnTo>
                  <a:pt x="0" y="120000"/>
                </a:lnTo>
                <a:close/>
              </a:path>
            </a:pathLst>
          </a:cu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
                                            <p:txEl>
                                              <p:pRg end="0" st="0"/>
                                            </p:txEl>
                                          </p:spTgt>
                                        </p:tgtEl>
                                        <p:attrNameLst>
                                          <p:attrName>style.visibility</p:attrName>
                                        </p:attrNameLst>
                                      </p:cBhvr>
                                      <p:to>
                                        <p:strVal val="visible"/>
                                      </p:to>
                                    </p:set>
                                    <p:animEffect filter="fade" transition="in">
                                      <p:cBhvr>
                                        <p:cTn dur="500"/>
                                        <p:tgtEl>
                                          <p:spTgt spid="90">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10"/>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329" name="Google Shape;329;p10"/>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330" name="Google Shape;330;p10"/>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331" name="Google Shape;331;p10"/>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332" name="Google Shape;332;p10"/>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33" name="Google Shape;333;p10"/>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10</a:t>
            </a:r>
            <a:endParaRPr sz="2800">
              <a:solidFill>
                <a:srgbClr val="00B050"/>
              </a:solidFill>
              <a:latin typeface="Cambria"/>
              <a:ea typeface="Cambria"/>
              <a:cs typeface="Cambria"/>
              <a:sym typeface="Cambria"/>
            </a:endParaRPr>
          </a:p>
        </p:txBody>
      </p:sp>
      <p:sp>
        <p:nvSpPr>
          <p:cNvPr id="334" name="Google Shape;334;p10"/>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335" name="Google Shape;335;p10"/>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336" name="Google Shape;336;p10"/>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37" name="Google Shape;337;p10"/>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1</a:t>
            </a:r>
            <a:endParaRPr b="1" sz="3000">
              <a:solidFill>
                <a:schemeClr val="lt1"/>
              </a:solidFill>
              <a:latin typeface="Cambria"/>
              <a:ea typeface="Cambria"/>
              <a:cs typeface="Cambria"/>
              <a:sym typeface="Cambria"/>
            </a:endParaRPr>
          </a:p>
        </p:txBody>
      </p:sp>
      <p:sp>
        <p:nvSpPr>
          <p:cNvPr id="338" name="Google Shape;338;p10"/>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39" name="Google Shape;339;p10"/>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40" name="Google Shape;340;p10"/>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41" name="Google Shape;341;p10"/>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VAI TRÒ CỦA KHÍ HẬU</a:t>
            </a:r>
            <a:endParaRPr/>
          </a:p>
        </p:txBody>
      </p:sp>
      <p:grpSp>
        <p:nvGrpSpPr>
          <p:cNvPr id="342" name="Google Shape;342;p10"/>
          <p:cNvGrpSpPr/>
          <p:nvPr/>
        </p:nvGrpSpPr>
        <p:grpSpPr>
          <a:xfrm>
            <a:off x="-4304749" y="504734"/>
            <a:ext cx="13072793" cy="6940732"/>
            <a:chOff x="-5828749" y="-892266"/>
            <a:chExt cx="13072793" cy="6940732"/>
          </a:xfrm>
        </p:grpSpPr>
        <p:sp>
          <p:nvSpPr>
            <p:cNvPr id="343" name="Google Shape;343;p10"/>
            <p:cNvSpPr/>
            <p:nvPr/>
          </p:nvSpPr>
          <p:spPr>
            <a:xfrm>
              <a:off x="-5828749" y="-892266"/>
              <a:ext cx="6940732" cy="6940732"/>
            </a:xfrm>
            <a:prstGeom prst="blockArc">
              <a:avLst>
                <a:gd fmla="val 18900000" name="adj1"/>
                <a:gd fmla="val 2700000" name="adj2"/>
                <a:gd fmla="val 311" name="adj3"/>
              </a:avLst>
            </a:prstGeom>
            <a:noFill/>
            <a:ln cap="flat" cmpd="sng" w="25400">
              <a:solidFill>
                <a:srgbClr val="3B64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0"/>
            <p:cNvSpPr/>
            <p:nvPr/>
          </p:nvSpPr>
          <p:spPr>
            <a:xfrm>
              <a:off x="715680" y="411480"/>
              <a:ext cx="6528363" cy="1239519"/>
            </a:xfrm>
            <a:prstGeom prst="rect">
              <a:avLst/>
            </a:prstGeom>
            <a:solidFill>
              <a:srgbClr val="99FF66"/>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0"/>
            <p:cNvSpPr txBox="1"/>
            <p:nvPr/>
          </p:nvSpPr>
          <p:spPr>
            <a:xfrm>
              <a:off x="715680" y="411480"/>
              <a:ext cx="6528363" cy="1239519"/>
            </a:xfrm>
            <a:prstGeom prst="rect">
              <a:avLst/>
            </a:prstGeom>
            <a:noFill/>
            <a:ln>
              <a:noFill/>
            </a:ln>
          </p:spPr>
          <p:txBody>
            <a:bodyPr anchorCtr="0" anchor="ctr" bIns="45700" lIns="818525" spcFirstLastPara="1" rIns="45700" wrap="square" tIns="45700">
              <a:noAutofit/>
            </a:bodyPr>
            <a:lstStyle/>
            <a:p>
              <a:pPr indent="0" lvl="0" marL="0" marR="0" rtl="0" algn="just">
                <a:lnSpc>
                  <a:spcPct val="90000"/>
                </a:lnSpc>
                <a:spcBef>
                  <a:spcPts val="0"/>
                </a:spcBef>
                <a:spcAft>
                  <a:spcPts val="0"/>
                </a:spcAft>
                <a:buNone/>
              </a:pPr>
              <a:r>
                <a:rPr b="0" lang="en-US" sz="1800">
                  <a:solidFill>
                    <a:schemeClr val="dk1"/>
                  </a:solidFill>
                  <a:latin typeface="Cambria"/>
                  <a:ea typeface="Cambria"/>
                  <a:cs typeface="Cambria"/>
                  <a:sym typeface="Cambria"/>
                </a:rPr>
                <a:t>Ảnh hưởng đến tổ chức và thực hiện các hoạt động du lịch. Các điều kiện thuận lợi về nhiệt độ, độ ẩm, ánh sáng, độ trong lành của không khí thuận lợi phát triển du lịch nghỉ dưỡng.</a:t>
              </a:r>
              <a:endParaRPr b="0" sz="1800">
                <a:solidFill>
                  <a:schemeClr val="dk1"/>
                </a:solidFill>
                <a:latin typeface="Cambria"/>
                <a:ea typeface="Cambria"/>
                <a:cs typeface="Cambria"/>
                <a:sym typeface="Cambria"/>
              </a:endParaRPr>
            </a:p>
          </p:txBody>
        </p:sp>
        <p:sp>
          <p:nvSpPr>
            <p:cNvPr id="346" name="Google Shape;346;p10"/>
            <p:cNvSpPr/>
            <p:nvPr/>
          </p:nvSpPr>
          <p:spPr>
            <a:xfrm>
              <a:off x="71155" y="386715"/>
              <a:ext cx="1289050" cy="1289050"/>
            </a:xfrm>
            <a:prstGeom prst="ellipse">
              <a:avLst/>
            </a:prstGeom>
            <a:blipFill rotWithShape="1">
              <a:blip r:embed="rId6">
                <a:alphaModFix/>
              </a:blip>
              <a:stretch>
                <a:fillRect b="0" l="0" r="0" t="0"/>
              </a:stretch>
            </a:blip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0"/>
            <p:cNvSpPr/>
            <p:nvPr/>
          </p:nvSpPr>
          <p:spPr>
            <a:xfrm>
              <a:off x="1090536" y="2080372"/>
              <a:ext cx="6153508" cy="995455"/>
            </a:xfrm>
            <a:prstGeom prst="rect">
              <a:avLst/>
            </a:prstGeom>
            <a:solidFill>
              <a:srgbClr val="BCFCD4"/>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0"/>
            <p:cNvSpPr txBox="1"/>
            <p:nvPr/>
          </p:nvSpPr>
          <p:spPr>
            <a:xfrm>
              <a:off x="1090536" y="2080372"/>
              <a:ext cx="6153508" cy="995455"/>
            </a:xfrm>
            <a:prstGeom prst="rect">
              <a:avLst/>
            </a:prstGeom>
            <a:noFill/>
            <a:ln>
              <a:noFill/>
            </a:ln>
          </p:spPr>
          <p:txBody>
            <a:bodyPr anchorCtr="0" anchor="ctr" bIns="45700" lIns="818525" spcFirstLastPara="1" rIns="45700" wrap="square" tIns="45700">
              <a:noAutofit/>
            </a:bodyPr>
            <a:lstStyle/>
            <a:p>
              <a:pPr indent="0" lvl="0" marL="0" marR="0" rtl="0" algn="just">
                <a:lnSpc>
                  <a:spcPct val="90000"/>
                </a:lnSpc>
                <a:spcBef>
                  <a:spcPts val="0"/>
                </a:spcBef>
                <a:spcAft>
                  <a:spcPts val="0"/>
                </a:spcAft>
                <a:buNone/>
              </a:pPr>
              <a:r>
                <a:rPr b="0" lang="en-US" sz="1800">
                  <a:solidFill>
                    <a:schemeClr val="dk1"/>
                  </a:solidFill>
                  <a:latin typeface="Cambria"/>
                  <a:ea typeface="Cambria"/>
                  <a:cs typeface="Cambria"/>
                  <a:sym typeface="Cambria"/>
                </a:rPr>
                <a:t>Hình thành các điểm du lịch hấp dẫn như Sa Pa, Đà Lạt, Nha Trang,…</a:t>
              </a:r>
              <a:endParaRPr b="0" sz="1800">
                <a:solidFill>
                  <a:schemeClr val="dk1"/>
                </a:solidFill>
                <a:latin typeface="Cambria"/>
                <a:ea typeface="Cambria"/>
                <a:cs typeface="Cambria"/>
                <a:sym typeface="Cambria"/>
              </a:endParaRPr>
            </a:p>
          </p:txBody>
        </p:sp>
        <p:sp>
          <p:nvSpPr>
            <p:cNvPr id="349" name="Google Shape;349;p10"/>
            <p:cNvSpPr/>
            <p:nvPr/>
          </p:nvSpPr>
          <p:spPr>
            <a:xfrm>
              <a:off x="446011" y="1933575"/>
              <a:ext cx="1289050" cy="1289050"/>
            </a:xfrm>
            <a:prstGeom prst="ellipse">
              <a:avLst/>
            </a:prstGeom>
            <a:blipFill rotWithShape="1">
              <a:blip r:embed="rId7">
                <a:alphaModFix/>
              </a:blip>
              <a:stretch>
                <a:fillRect b="0" l="0" r="0" t="0"/>
              </a:stretch>
            </a:blip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0"/>
            <p:cNvSpPr/>
            <p:nvPr/>
          </p:nvSpPr>
          <p:spPr>
            <a:xfrm>
              <a:off x="715680" y="3632202"/>
              <a:ext cx="6528363" cy="985514"/>
            </a:xfrm>
            <a:prstGeom prst="rect">
              <a:avLst/>
            </a:prstGeom>
            <a:solidFill>
              <a:srgbClr val="FFCCF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0"/>
            <p:cNvSpPr txBox="1"/>
            <p:nvPr/>
          </p:nvSpPr>
          <p:spPr>
            <a:xfrm>
              <a:off x="715680" y="3632202"/>
              <a:ext cx="6528363" cy="985514"/>
            </a:xfrm>
            <a:prstGeom prst="rect">
              <a:avLst/>
            </a:prstGeom>
            <a:noFill/>
            <a:ln>
              <a:noFill/>
            </a:ln>
          </p:spPr>
          <p:txBody>
            <a:bodyPr anchorCtr="0" anchor="ctr" bIns="45700" lIns="818525" spcFirstLastPara="1" rIns="45700" wrap="square" tIns="45700">
              <a:noAutofit/>
            </a:bodyPr>
            <a:lstStyle/>
            <a:p>
              <a:pPr indent="0" lvl="0" marL="0" marR="0" rtl="0" algn="just">
                <a:lnSpc>
                  <a:spcPct val="90000"/>
                </a:lnSpc>
                <a:spcBef>
                  <a:spcPts val="0"/>
                </a:spcBef>
                <a:spcAft>
                  <a:spcPts val="0"/>
                </a:spcAft>
                <a:buNone/>
              </a:pPr>
              <a:r>
                <a:rPr lang="en-US" sz="1800">
                  <a:solidFill>
                    <a:schemeClr val="dk1"/>
                  </a:solidFill>
                  <a:latin typeface="Cambria"/>
                  <a:ea typeface="Cambria"/>
                  <a:cs typeface="Cambria"/>
                  <a:sym typeface="Cambria"/>
                </a:rPr>
                <a:t>Tạo nên tính mùa vụ trong du lịch. Mùa hè là mùa du lịch quan trọng ở nước ta và có thể phát triển du lịch ở nhiều địa phương.</a:t>
              </a:r>
              <a:endParaRPr sz="1800">
                <a:solidFill>
                  <a:schemeClr val="dk1"/>
                </a:solidFill>
                <a:latin typeface="Cambria"/>
                <a:ea typeface="Cambria"/>
                <a:cs typeface="Cambria"/>
                <a:sym typeface="Cambria"/>
              </a:endParaRPr>
            </a:p>
          </p:txBody>
        </p:sp>
        <p:sp>
          <p:nvSpPr>
            <p:cNvPr id="352" name="Google Shape;352;p10"/>
            <p:cNvSpPr/>
            <p:nvPr/>
          </p:nvSpPr>
          <p:spPr>
            <a:xfrm>
              <a:off x="71155" y="3480435"/>
              <a:ext cx="1289050" cy="1289050"/>
            </a:xfrm>
            <a:prstGeom prst="ellipse">
              <a:avLst/>
            </a:prstGeom>
            <a:blipFill rotWithShape="1">
              <a:blip r:embed="rId8">
                <a:alphaModFix/>
              </a:blip>
              <a:stretch>
                <a:fillRect b="0" l="0" r="0" t="0"/>
              </a:stretch>
            </a:blip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53" name="Google Shape;353;p10"/>
          <p:cNvPicPr preferRelativeResize="0"/>
          <p:nvPr/>
        </p:nvPicPr>
        <p:blipFill rotWithShape="1">
          <a:blip r:embed="rId9">
            <a:alphaModFix/>
          </a:blip>
          <a:srcRect b="0" l="0" r="0" t="0"/>
          <a:stretch/>
        </p:blipFill>
        <p:spPr>
          <a:xfrm>
            <a:off x="365233" y="3477371"/>
            <a:ext cx="1357904" cy="1018429"/>
          </a:xfrm>
          <a:prstGeom prst="rect">
            <a:avLst/>
          </a:prstGeom>
          <a:noFill/>
          <a:ln>
            <a:noFill/>
          </a:ln>
          <a:effectLst>
            <a:outerShdw blurRad="292100" rotWithShape="0" algn="tl" dir="2700000" dist="139700">
              <a:srgbClr val="333333">
                <a:alpha val="64705"/>
              </a:srgbClr>
            </a:outerShdw>
          </a:effectLst>
        </p:spPr>
      </p:pic>
      <p:sp>
        <p:nvSpPr>
          <p:cNvPr id="354" name="Google Shape;354;p10"/>
          <p:cNvSpPr txBox="1"/>
          <p:nvPr/>
        </p:nvSpPr>
        <p:spPr>
          <a:xfrm>
            <a:off x="807709" y="3618276"/>
            <a:ext cx="643139"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rgbClr val="FF0000"/>
                </a:solidFill>
                <a:latin typeface="Cambria"/>
                <a:ea typeface="Cambria"/>
                <a:cs typeface="Cambria"/>
                <a:sym typeface="Cambria"/>
              </a:rPr>
              <a:t>3</a:t>
            </a:r>
            <a:endParaRPr b="1" sz="4000">
              <a:solidFill>
                <a:srgbClr val="FF0000"/>
              </a:solidFill>
              <a:latin typeface="Cambria"/>
              <a:ea typeface="Cambria"/>
              <a:cs typeface="Cambria"/>
              <a:sym typeface="Cambri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11"/>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360" name="Google Shape;360;p11"/>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361" name="Google Shape;361;p11"/>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362" name="Google Shape;362;p11"/>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363" name="Google Shape;363;p11"/>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64" name="Google Shape;364;p11"/>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10</a:t>
            </a:r>
            <a:endParaRPr sz="2800">
              <a:solidFill>
                <a:srgbClr val="00B050"/>
              </a:solidFill>
              <a:latin typeface="Cambria"/>
              <a:ea typeface="Cambria"/>
              <a:cs typeface="Cambria"/>
              <a:sym typeface="Cambria"/>
            </a:endParaRPr>
          </a:p>
        </p:txBody>
      </p:sp>
      <p:sp>
        <p:nvSpPr>
          <p:cNvPr id="365" name="Google Shape;365;p11"/>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366" name="Google Shape;366;p11"/>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367" name="Google Shape;367;p11"/>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68" name="Google Shape;368;p11"/>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1</a:t>
            </a:r>
            <a:endParaRPr b="1" sz="3000">
              <a:solidFill>
                <a:schemeClr val="lt1"/>
              </a:solidFill>
              <a:latin typeface="Cambria"/>
              <a:ea typeface="Cambria"/>
              <a:cs typeface="Cambria"/>
              <a:sym typeface="Cambria"/>
            </a:endParaRPr>
          </a:p>
        </p:txBody>
      </p:sp>
      <p:sp>
        <p:nvSpPr>
          <p:cNvPr id="369" name="Google Shape;369;p11"/>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70" name="Google Shape;370;p11"/>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71" name="Google Shape;371;p11"/>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72" name="Google Shape;372;p11"/>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VAI TRÒ CỦA KHÍ HẬU</a:t>
            </a:r>
            <a:endParaRPr/>
          </a:p>
        </p:txBody>
      </p:sp>
      <p:grpSp>
        <p:nvGrpSpPr>
          <p:cNvPr id="373" name="Google Shape;373;p11"/>
          <p:cNvGrpSpPr/>
          <p:nvPr/>
        </p:nvGrpSpPr>
        <p:grpSpPr>
          <a:xfrm>
            <a:off x="-4304749" y="504734"/>
            <a:ext cx="13072793" cy="6940732"/>
            <a:chOff x="-5828749" y="-892266"/>
            <a:chExt cx="13072793" cy="6940732"/>
          </a:xfrm>
        </p:grpSpPr>
        <p:sp>
          <p:nvSpPr>
            <p:cNvPr id="374" name="Google Shape;374;p11"/>
            <p:cNvSpPr/>
            <p:nvPr/>
          </p:nvSpPr>
          <p:spPr>
            <a:xfrm>
              <a:off x="-5828749" y="-892266"/>
              <a:ext cx="6940732" cy="6940732"/>
            </a:xfrm>
            <a:prstGeom prst="blockArc">
              <a:avLst>
                <a:gd fmla="val 18900000" name="adj1"/>
                <a:gd fmla="val 2700000" name="adj2"/>
                <a:gd fmla="val 311" name="adj3"/>
              </a:avLst>
            </a:prstGeom>
            <a:noFill/>
            <a:ln cap="flat" cmpd="sng" w="25400">
              <a:solidFill>
                <a:srgbClr val="3B64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1"/>
            <p:cNvSpPr/>
            <p:nvPr/>
          </p:nvSpPr>
          <p:spPr>
            <a:xfrm>
              <a:off x="715680" y="431800"/>
              <a:ext cx="6528363" cy="1198878"/>
            </a:xfrm>
            <a:prstGeom prst="rect">
              <a:avLst/>
            </a:prstGeom>
            <a:solidFill>
              <a:srgbClr val="99FF66"/>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1"/>
            <p:cNvSpPr txBox="1"/>
            <p:nvPr/>
          </p:nvSpPr>
          <p:spPr>
            <a:xfrm>
              <a:off x="715680" y="431800"/>
              <a:ext cx="6528363" cy="1198878"/>
            </a:xfrm>
            <a:prstGeom prst="rect">
              <a:avLst/>
            </a:prstGeom>
            <a:noFill/>
            <a:ln>
              <a:noFill/>
            </a:ln>
          </p:spPr>
          <p:txBody>
            <a:bodyPr anchorCtr="0" anchor="ctr" bIns="45700" lIns="818525" spcFirstLastPara="1" rIns="45700" wrap="square" tIns="45700">
              <a:noAutofit/>
            </a:bodyPr>
            <a:lstStyle/>
            <a:p>
              <a:pPr indent="0" lvl="0" marL="0" marR="0" rtl="0" algn="just">
                <a:lnSpc>
                  <a:spcPct val="90000"/>
                </a:lnSpc>
                <a:spcBef>
                  <a:spcPts val="0"/>
                </a:spcBef>
                <a:spcAft>
                  <a:spcPts val="0"/>
                </a:spcAft>
                <a:buNone/>
              </a:pPr>
              <a:r>
                <a:rPr b="1" lang="en-US" sz="1800">
                  <a:solidFill>
                    <a:schemeClr val="dk1"/>
                  </a:solidFill>
                  <a:latin typeface="Cambria"/>
                  <a:ea typeface="Cambria"/>
                  <a:cs typeface="Cambria"/>
                  <a:sym typeface="Cambria"/>
                </a:rPr>
                <a:t>Khí hậu Sa Pa </a:t>
              </a:r>
              <a:r>
                <a:rPr b="0" lang="en-US" sz="1800">
                  <a:solidFill>
                    <a:schemeClr val="dk1"/>
                  </a:solidFill>
                  <a:latin typeface="Cambria"/>
                  <a:ea typeface="Cambria"/>
                  <a:cs typeface="Cambria"/>
                  <a:sym typeface="Cambria"/>
                </a:rPr>
                <a:t>ôn hòa, mát mẻ quanh năm, nhiệt độ trung bình năm 15,3</a:t>
              </a:r>
              <a:r>
                <a:rPr b="0" baseline="30000" lang="en-US" sz="1800">
                  <a:solidFill>
                    <a:schemeClr val="dk1"/>
                  </a:solidFill>
                  <a:latin typeface="Cambria"/>
                  <a:ea typeface="Cambria"/>
                  <a:cs typeface="Cambria"/>
                  <a:sym typeface="Cambria"/>
                </a:rPr>
                <a:t>0</a:t>
              </a:r>
              <a:r>
                <a:rPr b="0" lang="en-US" sz="1800">
                  <a:solidFill>
                    <a:schemeClr val="dk1"/>
                  </a:solidFill>
                  <a:latin typeface="Cambria"/>
                  <a:ea typeface="Cambria"/>
                  <a:cs typeface="Cambria"/>
                  <a:sym typeface="Cambria"/>
                </a:rPr>
                <a:t>C, số giờ nắng trên 1400 giờ/năm. Mùa hè mát mẻ, mùa đông có nhiều ngày rét đậm, có thể có tuyết rơi.</a:t>
              </a:r>
              <a:endParaRPr b="0" sz="1800">
                <a:solidFill>
                  <a:schemeClr val="dk1"/>
                </a:solidFill>
                <a:latin typeface="Cambria"/>
                <a:ea typeface="Cambria"/>
                <a:cs typeface="Cambria"/>
                <a:sym typeface="Cambria"/>
              </a:endParaRPr>
            </a:p>
          </p:txBody>
        </p:sp>
        <p:sp>
          <p:nvSpPr>
            <p:cNvPr id="377" name="Google Shape;377;p11"/>
            <p:cNvSpPr/>
            <p:nvPr/>
          </p:nvSpPr>
          <p:spPr>
            <a:xfrm>
              <a:off x="71155" y="386715"/>
              <a:ext cx="1289050" cy="1289050"/>
            </a:xfrm>
            <a:prstGeom prst="ellipse">
              <a:avLst/>
            </a:prstGeom>
            <a:blipFill rotWithShape="1">
              <a:blip r:embed="rId6">
                <a:alphaModFix/>
              </a:blip>
              <a:stretch>
                <a:fillRect b="0" l="0" r="0" t="0"/>
              </a:stretch>
            </a:blip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1"/>
            <p:cNvSpPr/>
            <p:nvPr/>
          </p:nvSpPr>
          <p:spPr>
            <a:xfrm>
              <a:off x="1090536" y="1955803"/>
              <a:ext cx="6153508" cy="1244593"/>
            </a:xfrm>
            <a:prstGeom prst="rect">
              <a:avLst/>
            </a:prstGeom>
            <a:solidFill>
              <a:srgbClr val="BCFCD4"/>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1"/>
            <p:cNvSpPr txBox="1"/>
            <p:nvPr/>
          </p:nvSpPr>
          <p:spPr>
            <a:xfrm>
              <a:off x="1090536" y="1955803"/>
              <a:ext cx="6153508" cy="1244593"/>
            </a:xfrm>
            <a:prstGeom prst="rect">
              <a:avLst/>
            </a:prstGeom>
            <a:noFill/>
            <a:ln>
              <a:noFill/>
            </a:ln>
          </p:spPr>
          <p:txBody>
            <a:bodyPr anchorCtr="0" anchor="ctr" bIns="45700" lIns="818525" spcFirstLastPara="1" rIns="45700" wrap="square" tIns="45700">
              <a:noAutofit/>
            </a:bodyPr>
            <a:lstStyle/>
            <a:p>
              <a:pPr indent="0" lvl="0" marL="0" marR="0" rtl="0" algn="just">
                <a:lnSpc>
                  <a:spcPct val="90000"/>
                </a:lnSpc>
                <a:spcBef>
                  <a:spcPts val="0"/>
                </a:spcBef>
                <a:spcAft>
                  <a:spcPts val="0"/>
                </a:spcAft>
                <a:buNone/>
              </a:pPr>
              <a:r>
                <a:rPr b="1" lang="en-US" sz="1800">
                  <a:solidFill>
                    <a:schemeClr val="dk1"/>
                  </a:solidFill>
                  <a:latin typeface="Cambria"/>
                  <a:ea typeface="Cambria"/>
                  <a:cs typeface="Cambria"/>
                  <a:sym typeface="Cambria"/>
                </a:rPr>
                <a:t>Khí hậu Tam Đảo </a:t>
              </a:r>
              <a:r>
                <a:rPr b="0" lang="en-US" sz="1800">
                  <a:solidFill>
                    <a:schemeClr val="dk1"/>
                  </a:solidFill>
                  <a:latin typeface="Cambria"/>
                  <a:ea typeface="Cambria"/>
                  <a:cs typeface="Cambria"/>
                  <a:sym typeface="Cambria"/>
                </a:rPr>
                <a:t>trong lành, mát mẻ, nhiệt độ trung bình năm 18,2</a:t>
              </a:r>
              <a:r>
                <a:rPr b="0" baseline="30000" lang="en-US" sz="1800">
                  <a:solidFill>
                    <a:schemeClr val="dk1"/>
                  </a:solidFill>
                  <a:latin typeface="Cambria"/>
                  <a:ea typeface="Cambria"/>
                  <a:cs typeface="Cambria"/>
                  <a:sym typeface="Cambria"/>
                </a:rPr>
                <a:t>0</a:t>
              </a:r>
              <a:r>
                <a:rPr b="0" lang="en-US" sz="1800">
                  <a:solidFill>
                    <a:schemeClr val="dk1"/>
                  </a:solidFill>
                  <a:latin typeface="Cambria"/>
                  <a:ea typeface="Cambria"/>
                  <a:cs typeface="Cambria"/>
                  <a:sym typeface="Cambria"/>
                </a:rPr>
                <a:t>C, số giờ nắng trên 1200 giờ/năm. Mùa hạ là mùa du lịch đẹp nhất trong năm, thời tiết thay đổi có thể đem lại cảm giác đủ 4 mùa trong ngày.</a:t>
              </a:r>
              <a:endParaRPr b="0" sz="1800">
                <a:solidFill>
                  <a:schemeClr val="dk1"/>
                </a:solidFill>
                <a:latin typeface="Cambria"/>
                <a:ea typeface="Cambria"/>
                <a:cs typeface="Cambria"/>
                <a:sym typeface="Cambria"/>
              </a:endParaRPr>
            </a:p>
          </p:txBody>
        </p:sp>
        <p:sp>
          <p:nvSpPr>
            <p:cNvPr id="380" name="Google Shape;380;p11"/>
            <p:cNvSpPr/>
            <p:nvPr/>
          </p:nvSpPr>
          <p:spPr>
            <a:xfrm>
              <a:off x="446011" y="1933575"/>
              <a:ext cx="1289050" cy="1289050"/>
            </a:xfrm>
            <a:prstGeom prst="ellipse">
              <a:avLst/>
            </a:prstGeom>
            <a:blipFill rotWithShape="1">
              <a:blip r:embed="rId7">
                <a:alphaModFix/>
              </a:blip>
              <a:stretch>
                <a:fillRect b="0" l="0" r="0" t="0"/>
              </a:stretch>
            </a:blip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1"/>
            <p:cNvSpPr/>
            <p:nvPr/>
          </p:nvSpPr>
          <p:spPr>
            <a:xfrm>
              <a:off x="715680" y="3555999"/>
              <a:ext cx="6528363" cy="1137921"/>
            </a:xfrm>
            <a:prstGeom prst="rect">
              <a:avLst/>
            </a:prstGeom>
            <a:solidFill>
              <a:srgbClr val="FFCCF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1"/>
            <p:cNvSpPr txBox="1"/>
            <p:nvPr/>
          </p:nvSpPr>
          <p:spPr>
            <a:xfrm>
              <a:off x="715680" y="3555999"/>
              <a:ext cx="6528363" cy="1137921"/>
            </a:xfrm>
            <a:prstGeom prst="rect">
              <a:avLst/>
            </a:prstGeom>
            <a:noFill/>
            <a:ln>
              <a:noFill/>
            </a:ln>
          </p:spPr>
          <p:txBody>
            <a:bodyPr anchorCtr="0" anchor="ctr" bIns="43175" lIns="818525" spcFirstLastPara="1" rIns="43175" wrap="square" tIns="43175">
              <a:noAutofit/>
            </a:bodyPr>
            <a:lstStyle/>
            <a:p>
              <a:pPr indent="0" lvl="0" marL="0" marR="0" rtl="0" algn="l">
                <a:lnSpc>
                  <a:spcPct val="90000"/>
                </a:lnSpc>
                <a:spcBef>
                  <a:spcPts val="0"/>
                </a:spcBef>
                <a:spcAft>
                  <a:spcPts val="0"/>
                </a:spcAft>
                <a:buNone/>
              </a:pPr>
              <a:r>
                <a:rPr b="1" lang="en-US" sz="1700">
                  <a:solidFill>
                    <a:schemeClr val="dk1"/>
                  </a:solidFill>
                  <a:latin typeface="Cambria"/>
                  <a:ea typeface="Cambria"/>
                  <a:cs typeface="Cambria"/>
                  <a:sym typeface="Cambria"/>
                </a:rPr>
                <a:t>Khí hậu Đà Lạt </a:t>
              </a:r>
              <a:r>
                <a:rPr lang="en-US" sz="1700">
                  <a:solidFill>
                    <a:schemeClr val="dk1"/>
                  </a:solidFill>
                  <a:latin typeface="Cambria"/>
                  <a:ea typeface="Cambria"/>
                  <a:cs typeface="Cambria"/>
                  <a:sym typeface="Cambria"/>
                </a:rPr>
                <a:t>ôn hòa, quanh năm dịu mát với ngưỡng nhiệt trung bình khoảng 18</a:t>
              </a:r>
              <a:r>
                <a:rPr baseline="30000" lang="en-US" sz="1700">
                  <a:solidFill>
                    <a:schemeClr val="dk1"/>
                  </a:solidFill>
                  <a:latin typeface="Cambria"/>
                  <a:ea typeface="Cambria"/>
                  <a:cs typeface="Cambria"/>
                  <a:sym typeface="Cambria"/>
                </a:rPr>
                <a:t>0</a:t>
              </a:r>
              <a:r>
                <a:rPr lang="en-US" sz="1700">
                  <a:solidFill>
                    <a:schemeClr val="dk1"/>
                  </a:solidFill>
                  <a:latin typeface="Cambria"/>
                  <a:ea typeface="Cambria"/>
                  <a:cs typeface="Cambria"/>
                  <a:sym typeface="Cambria"/>
                </a:rPr>
                <a:t>C đến 19</a:t>
              </a:r>
              <a:r>
                <a:rPr baseline="30000" lang="en-US" sz="1700">
                  <a:solidFill>
                    <a:schemeClr val="dk1"/>
                  </a:solidFill>
                  <a:latin typeface="Cambria"/>
                  <a:ea typeface="Cambria"/>
                  <a:cs typeface="Cambria"/>
                  <a:sym typeface="Cambria"/>
                </a:rPr>
                <a:t>0</a:t>
              </a:r>
              <a:r>
                <a:rPr lang="en-US" sz="1700">
                  <a:solidFill>
                    <a:schemeClr val="dk1"/>
                  </a:solidFill>
                  <a:latin typeface="Cambria"/>
                  <a:ea typeface="Cambria"/>
                  <a:cs typeface="Cambria"/>
                  <a:sym typeface="Cambria"/>
                </a:rPr>
                <a:t>C; không khí trong lành, mát mẻ, số giờ nắng trên 2100 giờ/năm.</a:t>
              </a:r>
              <a:endParaRPr sz="1800">
                <a:solidFill>
                  <a:schemeClr val="dk1"/>
                </a:solidFill>
                <a:latin typeface="Cambria"/>
                <a:ea typeface="Cambria"/>
                <a:cs typeface="Cambria"/>
                <a:sym typeface="Cambria"/>
              </a:endParaRPr>
            </a:p>
          </p:txBody>
        </p:sp>
        <p:sp>
          <p:nvSpPr>
            <p:cNvPr id="383" name="Google Shape;383;p11"/>
            <p:cNvSpPr/>
            <p:nvPr/>
          </p:nvSpPr>
          <p:spPr>
            <a:xfrm>
              <a:off x="71155" y="3480435"/>
              <a:ext cx="1289050" cy="1289050"/>
            </a:xfrm>
            <a:prstGeom prst="ellipse">
              <a:avLst/>
            </a:prstGeom>
            <a:blipFill rotWithShape="1">
              <a:blip r:embed="rId8">
                <a:alphaModFix/>
              </a:blip>
              <a:stretch>
                <a:fillRect b="0" l="0" r="0" t="0"/>
              </a:stretch>
            </a:blip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84" name="Google Shape;384;p11"/>
          <p:cNvPicPr preferRelativeResize="0"/>
          <p:nvPr/>
        </p:nvPicPr>
        <p:blipFill rotWithShape="1">
          <a:blip r:embed="rId9">
            <a:alphaModFix/>
          </a:blip>
          <a:srcRect b="0" l="0" r="0" t="0"/>
          <a:stretch/>
        </p:blipFill>
        <p:spPr>
          <a:xfrm>
            <a:off x="377425" y="3477371"/>
            <a:ext cx="1357904" cy="1018429"/>
          </a:xfrm>
          <a:prstGeom prst="rect">
            <a:avLst/>
          </a:prstGeom>
          <a:noFill/>
          <a:ln>
            <a:noFill/>
          </a:ln>
          <a:effectLst>
            <a:outerShdw blurRad="292100" rotWithShape="0" algn="tl" dir="2700000" dist="139700">
              <a:srgbClr val="333333">
                <a:alpha val="64705"/>
              </a:srgbClr>
            </a:outerShdw>
          </a:effectLst>
        </p:spPr>
      </p:pic>
      <p:sp>
        <p:nvSpPr>
          <p:cNvPr id="385" name="Google Shape;385;p11"/>
          <p:cNvSpPr txBox="1"/>
          <p:nvPr/>
        </p:nvSpPr>
        <p:spPr>
          <a:xfrm>
            <a:off x="819901" y="3618276"/>
            <a:ext cx="643139"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rgbClr val="FF0000"/>
                </a:solidFill>
                <a:latin typeface="Cambria"/>
                <a:ea typeface="Cambria"/>
                <a:cs typeface="Cambria"/>
                <a:sym typeface="Cambria"/>
              </a:rPr>
              <a:t>7</a:t>
            </a:r>
            <a:endParaRPr b="1" sz="4000">
              <a:solidFill>
                <a:srgbClr val="FF0000"/>
              </a:solidFill>
              <a:latin typeface="Cambria"/>
              <a:ea typeface="Cambria"/>
              <a:cs typeface="Cambria"/>
              <a:sym typeface="Cambri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12"/>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391" name="Google Shape;391;p12"/>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392" name="Google Shape;392;p12"/>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393" name="Google Shape;393;p12"/>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394" name="Google Shape;394;p12"/>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95" name="Google Shape;395;p12"/>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10</a:t>
            </a:r>
            <a:endParaRPr sz="2800">
              <a:solidFill>
                <a:srgbClr val="00B050"/>
              </a:solidFill>
              <a:latin typeface="Cambria"/>
              <a:ea typeface="Cambria"/>
              <a:cs typeface="Cambria"/>
              <a:sym typeface="Cambria"/>
            </a:endParaRPr>
          </a:p>
        </p:txBody>
      </p:sp>
      <p:sp>
        <p:nvSpPr>
          <p:cNvPr id="396" name="Google Shape;396;p12"/>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397" name="Google Shape;397;p12"/>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398" name="Google Shape;398;p12"/>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99" name="Google Shape;399;p12"/>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1</a:t>
            </a:r>
            <a:endParaRPr b="1" sz="3000">
              <a:solidFill>
                <a:schemeClr val="lt1"/>
              </a:solidFill>
              <a:latin typeface="Cambria"/>
              <a:ea typeface="Cambria"/>
              <a:cs typeface="Cambria"/>
              <a:sym typeface="Cambria"/>
            </a:endParaRPr>
          </a:p>
        </p:txBody>
      </p:sp>
      <p:sp>
        <p:nvSpPr>
          <p:cNvPr id="400" name="Google Shape;400;p12"/>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01" name="Google Shape;401;p12"/>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02" name="Google Shape;402;p12"/>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descr="http://thumbs.dreamstime.com/z/%E6%9C%89%E7%99%BD%E8%89%B2%E6%B3%A1%E5%BD%B1%E7%9A%84thinking%E6%95%99%E6%8E%88-36777654.jpg" id="403" name="Google Shape;403;p12"/>
          <p:cNvPicPr preferRelativeResize="0"/>
          <p:nvPr/>
        </p:nvPicPr>
        <p:blipFill rotWithShape="1">
          <a:blip r:embed="rId6">
            <a:alphaModFix/>
          </a:blip>
          <a:srcRect b="19564" l="36138" r="8351" t="20400"/>
          <a:stretch/>
        </p:blipFill>
        <p:spPr>
          <a:xfrm>
            <a:off x="6948424" y="4422043"/>
            <a:ext cx="2019364" cy="2253337"/>
          </a:xfrm>
          <a:prstGeom prst="rect">
            <a:avLst/>
          </a:prstGeom>
          <a:noFill/>
          <a:ln>
            <a:noFill/>
          </a:ln>
        </p:spPr>
      </p:pic>
      <p:sp>
        <p:nvSpPr>
          <p:cNvPr id="404" name="Google Shape;404;p12"/>
          <p:cNvSpPr/>
          <p:nvPr/>
        </p:nvSpPr>
        <p:spPr>
          <a:xfrm>
            <a:off x="446490" y="2438401"/>
            <a:ext cx="6792509" cy="2819400"/>
          </a:xfrm>
          <a:prstGeom prst="wedgeRoundRectCallout">
            <a:avLst>
              <a:gd fmla="val 46681" name="adj1"/>
              <a:gd fmla="val 68189" name="adj2"/>
              <a:gd fmla="val 16667" name="adj3"/>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http://previews.123rf.com/images/mistac/mistac1207/mistac120700017/14524015-A-cartoon-boy-with-a-good-idea-Stock-Vector-thinking.jpg" id="405" name="Google Shape;405;p12"/>
          <p:cNvPicPr preferRelativeResize="0"/>
          <p:nvPr/>
        </p:nvPicPr>
        <p:blipFill rotWithShape="1">
          <a:blip r:embed="rId7">
            <a:alphaModFix/>
          </a:blip>
          <a:srcRect b="81605" l="32065" r="45098" t="0"/>
          <a:stretch/>
        </p:blipFill>
        <p:spPr>
          <a:xfrm rot="1019582">
            <a:off x="7778141" y="3732296"/>
            <a:ext cx="990752" cy="798025"/>
          </a:xfrm>
          <a:prstGeom prst="rect">
            <a:avLst/>
          </a:prstGeom>
          <a:noFill/>
          <a:ln>
            <a:noFill/>
          </a:ln>
        </p:spPr>
      </p:pic>
      <p:sp>
        <p:nvSpPr>
          <p:cNvPr id="406" name="Google Shape;406;p12"/>
          <p:cNvSpPr/>
          <p:nvPr/>
        </p:nvSpPr>
        <p:spPr>
          <a:xfrm>
            <a:off x="609600" y="2707719"/>
            <a:ext cx="6553198" cy="209288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400">
                <a:solidFill>
                  <a:schemeClr val="dk1"/>
                </a:solidFill>
                <a:latin typeface="Cambria"/>
                <a:ea typeface="Cambria"/>
                <a:cs typeface="Cambria"/>
                <a:sym typeface="Cambria"/>
              </a:rPr>
              <a:t>- Ảnh hưởng đến tổ chức và thực hiện các hoạt động du lịch.</a:t>
            </a:r>
            <a:endParaRPr/>
          </a:p>
          <a:p>
            <a:pPr indent="0" lvl="0" marL="0" marR="0" rtl="0" algn="just">
              <a:spcBef>
                <a:spcPts val="600"/>
              </a:spcBef>
              <a:spcAft>
                <a:spcPts val="0"/>
              </a:spcAft>
              <a:buNone/>
            </a:pPr>
            <a:r>
              <a:rPr lang="en-US" sz="2400">
                <a:solidFill>
                  <a:schemeClr val="dk1"/>
                </a:solidFill>
                <a:latin typeface="Cambria"/>
                <a:ea typeface="Cambria"/>
                <a:cs typeface="Cambria"/>
                <a:sym typeface="Cambria"/>
              </a:rPr>
              <a:t>- Hình thành các điểm du lịch hấp dẫn như Sa Pa, Đà Lạt, Nha Trang,…</a:t>
            </a:r>
            <a:endParaRPr/>
          </a:p>
          <a:p>
            <a:pPr indent="0" lvl="0" marL="0" marR="0" rtl="0" algn="just">
              <a:spcBef>
                <a:spcPts val="600"/>
              </a:spcBef>
              <a:spcAft>
                <a:spcPts val="0"/>
              </a:spcAft>
              <a:buNone/>
            </a:pPr>
            <a:r>
              <a:rPr lang="en-US" sz="2400">
                <a:solidFill>
                  <a:schemeClr val="dk1"/>
                </a:solidFill>
                <a:latin typeface="Cambria"/>
                <a:ea typeface="Cambria"/>
                <a:cs typeface="Cambria"/>
                <a:sym typeface="Cambria"/>
              </a:rPr>
              <a:t>- Tạo nên tính mùa vụ trong du lịch.</a:t>
            </a:r>
            <a:endParaRPr/>
          </a:p>
        </p:txBody>
      </p:sp>
      <p:sp>
        <p:nvSpPr>
          <p:cNvPr id="407" name="Google Shape;407;p12"/>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VAI TRÒ CỦA KHÍ HẬU</a:t>
            </a:r>
            <a:endParaRPr/>
          </a:p>
        </p:txBody>
      </p:sp>
      <p:sp>
        <p:nvSpPr>
          <p:cNvPr id="408" name="Google Shape;408;p12"/>
          <p:cNvSpPr txBox="1"/>
          <p:nvPr/>
        </p:nvSpPr>
        <p:spPr>
          <a:xfrm>
            <a:off x="452586" y="1295399"/>
            <a:ext cx="8310414" cy="461665"/>
          </a:xfrm>
          <a:prstGeom prst="rect">
            <a:avLst/>
          </a:prstGeom>
          <a:solidFill>
            <a:srgbClr val="FFFF00"/>
          </a:solid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CC0000"/>
                </a:solidFill>
                <a:latin typeface="Times New Roman"/>
                <a:ea typeface="Times New Roman"/>
                <a:cs typeface="Times New Roman"/>
                <a:sym typeface="Times New Roman"/>
              </a:rPr>
              <a:t>b. Vai trò của khí hậu đối với phát triển du lịch</a:t>
            </a:r>
            <a:endParaRPr b="1" sz="2400">
              <a:solidFill>
                <a:srgbClr val="CC00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5"/>
                                        </p:tgtEl>
                                        <p:attrNameLst>
                                          <p:attrName>style.visibility</p:attrName>
                                        </p:attrNameLst>
                                      </p:cBhvr>
                                      <p:to>
                                        <p:strVal val="visible"/>
                                      </p:to>
                                    </p:set>
                                    <p:animEffect filter="fade" transition="in">
                                      <p:cBhvr>
                                        <p:cTn dur="500"/>
                                        <p:tgtEl>
                                          <p:spTgt spid="405"/>
                                        </p:tgtEl>
                                      </p:cBhvr>
                                    </p:animEffect>
                                  </p:childTnLst>
                                </p:cTn>
                              </p:par>
                              <p:par>
                                <p:cTn fill="hold" nodeType="with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500"/>
                                        <p:tgtEl>
                                          <p:spTgt spid="4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4"/>
                                        </p:tgtEl>
                                        <p:attrNameLst>
                                          <p:attrName>style.visibility</p:attrName>
                                        </p:attrNameLst>
                                      </p:cBhvr>
                                      <p:to>
                                        <p:strVal val="visible"/>
                                      </p:to>
                                    </p:set>
                                    <p:animEffect filter="fade" transition="in">
                                      <p:cBhvr>
                                        <p:cTn dur="500"/>
                                        <p:tgtEl>
                                          <p:spTgt spid="404"/>
                                        </p:tgtEl>
                                      </p:cBhvr>
                                    </p:animEffect>
                                  </p:childTnLst>
                                </p:cTn>
                              </p:par>
                              <p:par>
                                <p:cTn fill="hold" nodeType="withEffect" presetClass="entr" presetID="10" presetSubtype="0">
                                  <p:stCondLst>
                                    <p:cond delay="0"/>
                                  </p:stCondLst>
                                  <p:childTnLst>
                                    <p:set>
                                      <p:cBhvr>
                                        <p:cTn dur="1" fill="hold">
                                          <p:stCondLst>
                                            <p:cond delay="0"/>
                                          </p:stCondLst>
                                        </p:cTn>
                                        <p:tgtEl>
                                          <p:spTgt spid="406"/>
                                        </p:tgtEl>
                                        <p:attrNameLst>
                                          <p:attrName>style.visibility</p:attrName>
                                        </p:attrNameLst>
                                      </p:cBhvr>
                                      <p:to>
                                        <p:strVal val="visible"/>
                                      </p:to>
                                    </p:set>
                                    <p:animEffect filter="fade" transition="in">
                                      <p:cBhvr>
                                        <p:cTn dur="500"/>
                                        <p:tgtEl>
                                          <p:spTgt spid="4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6">
                                            <p:txEl>
                                              <p:pRg end="0" st="0"/>
                                            </p:txEl>
                                          </p:spTgt>
                                        </p:tgtEl>
                                        <p:attrNameLst>
                                          <p:attrName>style.visibility</p:attrName>
                                        </p:attrNameLst>
                                      </p:cBhvr>
                                      <p:to>
                                        <p:strVal val="visible"/>
                                      </p:to>
                                    </p:set>
                                    <p:animEffect filter="fade" transition="in">
                                      <p:cBhvr>
                                        <p:cTn dur="500"/>
                                        <p:tgtEl>
                                          <p:spTgt spid="40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6">
                                            <p:txEl>
                                              <p:pRg end="1" st="1"/>
                                            </p:txEl>
                                          </p:spTgt>
                                        </p:tgtEl>
                                        <p:attrNameLst>
                                          <p:attrName>style.visibility</p:attrName>
                                        </p:attrNameLst>
                                      </p:cBhvr>
                                      <p:to>
                                        <p:strVal val="visible"/>
                                      </p:to>
                                    </p:set>
                                    <p:animEffect filter="fade" transition="in">
                                      <p:cBhvr>
                                        <p:cTn dur="500"/>
                                        <p:tgtEl>
                                          <p:spTgt spid="40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6">
                                            <p:txEl>
                                              <p:pRg end="2" st="2"/>
                                            </p:txEl>
                                          </p:spTgt>
                                        </p:tgtEl>
                                        <p:attrNameLst>
                                          <p:attrName>style.visibility</p:attrName>
                                        </p:attrNameLst>
                                      </p:cBhvr>
                                      <p:to>
                                        <p:strVal val="visible"/>
                                      </p:to>
                                    </p:set>
                                    <p:animEffect filter="fade" transition="in">
                                      <p:cBhvr>
                                        <p:cTn dur="500"/>
                                        <p:tgtEl>
                                          <p:spTgt spid="406">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13"/>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414" name="Google Shape;414;p13"/>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415" name="Google Shape;415;p13"/>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416" name="Google Shape;416;p13"/>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417" name="Google Shape;417;p13"/>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18" name="Google Shape;418;p13"/>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10</a:t>
            </a:r>
            <a:endParaRPr sz="2800">
              <a:solidFill>
                <a:srgbClr val="00B050"/>
              </a:solidFill>
              <a:latin typeface="Cambria"/>
              <a:ea typeface="Cambria"/>
              <a:cs typeface="Cambria"/>
              <a:sym typeface="Cambria"/>
            </a:endParaRPr>
          </a:p>
        </p:txBody>
      </p:sp>
      <p:sp>
        <p:nvSpPr>
          <p:cNvPr id="419" name="Google Shape;419;p13"/>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420" name="Google Shape;420;p13"/>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421" name="Google Shape;421;p13"/>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22" name="Google Shape;422;p13"/>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2</a:t>
            </a:r>
            <a:endParaRPr b="1" sz="3000">
              <a:solidFill>
                <a:schemeClr val="lt1"/>
              </a:solidFill>
              <a:latin typeface="Cambria"/>
              <a:ea typeface="Cambria"/>
              <a:cs typeface="Cambria"/>
              <a:sym typeface="Cambria"/>
            </a:endParaRPr>
          </a:p>
        </p:txBody>
      </p:sp>
      <p:sp>
        <p:nvSpPr>
          <p:cNvPr id="423" name="Google Shape;423;p13"/>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24" name="Google Shape;424;p13"/>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25" name="Google Shape;425;p13"/>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26" name="Google Shape;426;p13"/>
          <p:cNvSpPr/>
          <p:nvPr/>
        </p:nvSpPr>
        <p:spPr>
          <a:xfrm>
            <a:off x="1523999" y="1490008"/>
            <a:ext cx="3657601" cy="1938992"/>
          </a:xfrm>
          <a:prstGeom prst="rect">
            <a:avLst/>
          </a:prstGeom>
          <a:solidFill>
            <a:srgbClr val="BCFCD4"/>
          </a:solidFill>
          <a:ln cap="flat" cmpd="sng" w="12700">
            <a:solidFill>
              <a:srgbClr val="00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i="1" lang="en-US" sz="2400">
                <a:solidFill>
                  <a:srgbClr val="FF0000"/>
                </a:solidFill>
                <a:latin typeface="Cambria"/>
                <a:ea typeface="Cambria"/>
                <a:cs typeface="Cambria"/>
                <a:sym typeface="Cambria"/>
              </a:rPr>
              <a:t>Quan sát sơ đồ, hình ảnh và kênh chữ SGK, nêu mục đích của việc sử dụng tổng hợp tài nguyên nước ở lưu vực sông.</a:t>
            </a:r>
            <a:endParaRPr/>
          </a:p>
        </p:txBody>
      </p:sp>
      <p:sp>
        <p:nvSpPr>
          <p:cNvPr id="427" name="Google Shape;427;p13"/>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TẦM QUAN TRỌNG CỦA VIỆC SỬ DỤNG TỔNG </a:t>
            </a:r>
            <a:endParaRPr b="1" sz="2400">
              <a:solidFill>
                <a:srgbClr val="0D30DD"/>
              </a:solidFill>
              <a:latin typeface="Cambria"/>
              <a:ea typeface="Cambria"/>
              <a:cs typeface="Cambria"/>
              <a:sym typeface="Cambria"/>
            </a:endParaRPr>
          </a:p>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HỢP TÀI NGUYÊN NƯỚC Ở LƯU VỰC SÔNG </a:t>
            </a:r>
            <a:endParaRPr b="1" sz="2400">
              <a:solidFill>
                <a:srgbClr val="0D30DD"/>
              </a:solidFill>
              <a:latin typeface="Cambria"/>
              <a:ea typeface="Cambria"/>
              <a:cs typeface="Cambria"/>
              <a:sym typeface="Cambria"/>
            </a:endParaRPr>
          </a:p>
        </p:txBody>
      </p:sp>
      <p:pic>
        <p:nvPicPr>
          <p:cNvPr id="428" name="Google Shape;428;p13"/>
          <p:cNvPicPr preferRelativeResize="0"/>
          <p:nvPr/>
        </p:nvPicPr>
        <p:blipFill rotWithShape="1">
          <a:blip r:embed="rId6">
            <a:alphaModFix/>
          </a:blip>
          <a:srcRect b="0" l="0" r="0" t="0"/>
          <a:stretch/>
        </p:blipFill>
        <p:spPr>
          <a:xfrm>
            <a:off x="286339" y="1897120"/>
            <a:ext cx="1167904" cy="1227080"/>
          </a:xfrm>
          <a:prstGeom prst="rect">
            <a:avLst/>
          </a:prstGeom>
          <a:noFill/>
          <a:ln>
            <a:noFill/>
          </a:ln>
          <a:effectLst>
            <a:reflection blurRad="0" dir="5400000" dist="5000" endA="0" endPos="30000" kx="0" rotWithShape="0" algn="bl" stA="30000" stPos="0" sy="-100000" ky="0"/>
          </a:effectLst>
        </p:spPr>
      </p:pic>
      <p:grpSp>
        <p:nvGrpSpPr>
          <p:cNvPr id="429" name="Google Shape;429;p13"/>
          <p:cNvGrpSpPr/>
          <p:nvPr/>
        </p:nvGrpSpPr>
        <p:grpSpPr>
          <a:xfrm>
            <a:off x="191254" y="4277303"/>
            <a:ext cx="1391102" cy="1378918"/>
            <a:chOff x="328593" y="3185409"/>
            <a:chExt cx="1311567" cy="1538991"/>
          </a:xfrm>
        </p:grpSpPr>
        <p:pic>
          <p:nvPicPr>
            <p:cNvPr id="430" name="Google Shape;430;p13"/>
            <p:cNvPicPr preferRelativeResize="0"/>
            <p:nvPr/>
          </p:nvPicPr>
          <p:blipFill rotWithShape="1">
            <a:blip r:embed="rId7">
              <a:alphaModFix/>
            </a:blip>
            <a:srcRect b="0" l="0" r="0" t="0"/>
            <a:stretch/>
          </p:blipFill>
          <p:spPr>
            <a:xfrm>
              <a:off x="328593" y="3383619"/>
              <a:ext cx="1167903" cy="1340781"/>
            </a:xfrm>
            <a:prstGeom prst="rect">
              <a:avLst/>
            </a:prstGeom>
            <a:noFill/>
            <a:ln>
              <a:noFill/>
            </a:ln>
            <a:effectLst>
              <a:reflection blurRad="0" dir="5400000" dist="5000" endA="0" endPos="30000" kx="0" rotWithShape="0" algn="bl" stA="30000" stPos="0" sy="-100000" ky="0"/>
            </a:effectLst>
          </p:spPr>
        </p:pic>
        <p:pic>
          <p:nvPicPr>
            <p:cNvPr descr="http://previews.123rf.com/images/mistac/mistac1207/mistac120700017/14524015-A-cartoon-boy-with-a-good-idea-Stock-Vector-thinking.jpg" id="431" name="Google Shape;431;p13"/>
            <p:cNvPicPr preferRelativeResize="0"/>
            <p:nvPr/>
          </p:nvPicPr>
          <p:blipFill rotWithShape="1">
            <a:blip r:embed="rId8">
              <a:alphaModFix/>
            </a:blip>
            <a:srcRect b="81605" l="32065" r="45098" t="0"/>
            <a:stretch/>
          </p:blipFill>
          <p:spPr>
            <a:xfrm rot="1019582">
              <a:off x="1011253" y="3259179"/>
              <a:ext cx="573887" cy="462251"/>
            </a:xfrm>
            <a:prstGeom prst="rect">
              <a:avLst/>
            </a:prstGeom>
            <a:noFill/>
            <a:ln>
              <a:noFill/>
            </a:ln>
            <a:effectLst>
              <a:reflection blurRad="0" dir="5400000" dist="5000" endA="0" endPos="30000" kx="0" rotWithShape="0" algn="bl" stA="30000" stPos="0" sy="-100000" ky="0"/>
            </a:effectLst>
          </p:spPr>
        </p:pic>
      </p:grpSp>
      <p:sp>
        <p:nvSpPr>
          <p:cNvPr id="432" name="Google Shape;432;p13"/>
          <p:cNvSpPr/>
          <p:nvPr/>
        </p:nvSpPr>
        <p:spPr>
          <a:xfrm>
            <a:off x="1523998" y="3863876"/>
            <a:ext cx="3657601" cy="2308324"/>
          </a:xfrm>
          <a:prstGeom prst="rect">
            <a:avLst/>
          </a:prstGeom>
          <a:solidFill>
            <a:srgbClr val="FFCCFF"/>
          </a:solidFill>
          <a:ln cap="flat" cmpd="sng" w="12700">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400">
                <a:solidFill>
                  <a:schemeClr val="dk1"/>
                </a:solidFill>
                <a:latin typeface="Cambria"/>
                <a:ea typeface="Cambria"/>
                <a:cs typeface="Cambria"/>
                <a:sym typeface="Cambria"/>
              </a:rPr>
              <a:t>Phát triển thuỷ điện, du lịch, cung cấp nước sinh hoạt, cho sản xuất công nghiệp, nông nghiệp, phát triển giao thông đường thủy, nuôi trồng thủy sản.</a:t>
            </a:r>
            <a:endParaRPr sz="2100">
              <a:solidFill>
                <a:schemeClr val="dk1"/>
              </a:solidFill>
              <a:latin typeface="Cambria"/>
              <a:ea typeface="Cambria"/>
              <a:cs typeface="Cambria"/>
              <a:sym typeface="Cambria"/>
            </a:endParaRPr>
          </a:p>
        </p:txBody>
      </p:sp>
      <p:pic>
        <p:nvPicPr>
          <p:cNvPr descr="Dựa vào hình 10.4 và thông tin trong bài em hãy lấy ví dụ chứng minh tầm quan trọng" id="433" name="Google Shape;433;p13"/>
          <p:cNvPicPr preferRelativeResize="0"/>
          <p:nvPr/>
        </p:nvPicPr>
        <p:blipFill rotWithShape="1">
          <a:blip r:embed="rId9">
            <a:alphaModFix/>
          </a:blip>
          <a:srcRect b="0" l="0" r="0" t="0"/>
          <a:stretch/>
        </p:blipFill>
        <p:spPr>
          <a:xfrm>
            <a:off x="5387276" y="1371600"/>
            <a:ext cx="3451924" cy="2286000"/>
          </a:xfrm>
          <a:prstGeom prst="rect">
            <a:avLst/>
          </a:prstGeom>
          <a:noFill/>
          <a:ln cap="flat" cmpd="sng" w="9525">
            <a:solidFill>
              <a:srgbClr val="FF0000"/>
            </a:solidFill>
            <a:prstDash val="solid"/>
            <a:round/>
            <a:headEnd len="sm" w="sm" type="none"/>
            <a:tailEnd len="sm" w="sm" type="none"/>
          </a:ln>
        </p:spPr>
      </p:pic>
      <p:pic>
        <p:nvPicPr>
          <p:cNvPr id="434" name="Google Shape;434;p13"/>
          <p:cNvPicPr preferRelativeResize="0"/>
          <p:nvPr/>
        </p:nvPicPr>
        <p:blipFill rotWithShape="1">
          <a:blip r:embed="rId10">
            <a:alphaModFix/>
          </a:blip>
          <a:srcRect b="0" l="0" r="0" t="0"/>
          <a:stretch/>
        </p:blipFill>
        <p:spPr>
          <a:xfrm>
            <a:off x="5387276" y="3823865"/>
            <a:ext cx="3451924" cy="2424535"/>
          </a:xfrm>
          <a:prstGeom prst="rect">
            <a:avLst/>
          </a:prstGeom>
          <a:noFill/>
          <a:ln cap="flat" cmpd="sng" w="9525">
            <a:solidFill>
              <a:srgbClr val="FF0000"/>
            </a:solidFill>
            <a:prstDash val="solid"/>
            <a:miter lim="800000"/>
            <a:headEnd len="sm" w="sm" type="none"/>
            <a:tailEnd len="sm" w="sm" type="none"/>
          </a:ln>
        </p:spPr>
      </p:pic>
      <p:sp>
        <p:nvSpPr>
          <p:cNvPr id="435" name="Google Shape;435;p13"/>
          <p:cNvSpPr txBox="1"/>
          <p:nvPr/>
        </p:nvSpPr>
        <p:spPr>
          <a:xfrm>
            <a:off x="5257800" y="6248400"/>
            <a:ext cx="37338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Giao thông thủy trên sông Cửu Long</a:t>
            </a:r>
            <a:endParaRPr sz="1800">
              <a:solidFill>
                <a:schemeClr val="dk1"/>
              </a:solidFill>
              <a:latin typeface="Cambria"/>
              <a:ea typeface="Cambria"/>
              <a:cs typeface="Cambria"/>
              <a:sym typeface="Cambr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8"/>
                                        </p:tgtEl>
                                        <p:attrNameLst>
                                          <p:attrName>style.visibility</p:attrName>
                                        </p:attrNameLst>
                                      </p:cBhvr>
                                      <p:to>
                                        <p:strVal val="visible"/>
                                      </p:to>
                                    </p:set>
                                    <p:animEffect filter="fade" transition="in">
                                      <p:cBhvr>
                                        <p:cTn dur="500"/>
                                        <p:tgtEl>
                                          <p:spTgt spid="428"/>
                                        </p:tgtEl>
                                      </p:cBhvr>
                                    </p:animEffect>
                                  </p:childTnLst>
                                </p:cTn>
                              </p:par>
                              <p:par>
                                <p:cTn fill="hold" nodeType="withEffect" presetClass="entr" presetID="10" presetSubtype="0">
                                  <p:stCondLst>
                                    <p:cond delay="0"/>
                                  </p:stCondLst>
                                  <p:childTnLst>
                                    <p:set>
                                      <p:cBhvr>
                                        <p:cTn dur="1" fill="hold">
                                          <p:stCondLst>
                                            <p:cond delay="0"/>
                                          </p:stCondLst>
                                        </p:cTn>
                                        <p:tgtEl>
                                          <p:spTgt spid="426"/>
                                        </p:tgtEl>
                                        <p:attrNameLst>
                                          <p:attrName>style.visibility</p:attrName>
                                        </p:attrNameLst>
                                      </p:cBhvr>
                                      <p:to>
                                        <p:strVal val="visible"/>
                                      </p:to>
                                    </p:set>
                                    <p:animEffect filter="fade" transition="in">
                                      <p:cBhvr>
                                        <p:cTn dur="500"/>
                                        <p:tgtEl>
                                          <p:spTgt spid="4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3"/>
                                        </p:tgtEl>
                                        <p:attrNameLst>
                                          <p:attrName>style.visibility</p:attrName>
                                        </p:attrNameLst>
                                      </p:cBhvr>
                                      <p:to>
                                        <p:strVal val="visible"/>
                                      </p:to>
                                    </p:set>
                                    <p:animEffect filter="fade" transition="in">
                                      <p:cBhvr>
                                        <p:cTn dur="500"/>
                                        <p:tgtEl>
                                          <p:spTgt spid="433"/>
                                        </p:tgtEl>
                                      </p:cBhvr>
                                    </p:animEffect>
                                  </p:childTnLst>
                                </p:cTn>
                              </p:par>
                              <p:par>
                                <p:cTn fill="hold" nodeType="withEffect" presetClass="entr" presetID="10" presetSubtype="0">
                                  <p:stCondLst>
                                    <p:cond delay="0"/>
                                  </p:stCondLst>
                                  <p:childTnLst>
                                    <p:set>
                                      <p:cBhvr>
                                        <p:cTn dur="1" fill="hold">
                                          <p:stCondLst>
                                            <p:cond delay="0"/>
                                          </p:stCondLst>
                                        </p:cTn>
                                        <p:tgtEl>
                                          <p:spTgt spid="434"/>
                                        </p:tgtEl>
                                        <p:attrNameLst>
                                          <p:attrName>style.visibility</p:attrName>
                                        </p:attrNameLst>
                                      </p:cBhvr>
                                      <p:to>
                                        <p:strVal val="visible"/>
                                      </p:to>
                                    </p:set>
                                    <p:animEffect filter="fade" transition="in">
                                      <p:cBhvr>
                                        <p:cTn dur="500"/>
                                        <p:tgtEl>
                                          <p:spTgt spid="434"/>
                                        </p:tgtEl>
                                      </p:cBhvr>
                                    </p:animEffect>
                                  </p:childTnLst>
                                </p:cTn>
                              </p:par>
                              <p:par>
                                <p:cTn fill="hold" nodeType="withEffect" presetClass="entr" presetID="10" presetSubtype="0">
                                  <p:stCondLst>
                                    <p:cond delay="0"/>
                                  </p:stCondLst>
                                  <p:childTnLst>
                                    <p:set>
                                      <p:cBhvr>
                                        <p:cTn dur="1" fill="hold">
                                          <p:stCondLst>
                                            <p:cond delay="0"/>
                                          </p:stCondLst>
                                        </p:cTn>
                                        <p:tgtEl>
                                          <p:spTgt spid="435"/>
                                        </p:tgtEl>
                                        <p:attrNameLst>
                                          <p:attrName>style.visibility</p:attrName>
                                        </p:attrNameLst>
                                      </p:cBhvr>
                                      <p:to>
                                        <p:strVal val="visible"/>
                                      </p:to>
                                    </p:set>
                                    <p:animEffect filter="fade" transition="in">
                                      <p:cBhvr>
                                        <p:cTn dur="500"/>
                                        <p:tgtEl>
                                          <p:spTgt spid="4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9"/>
                                        </p:tgtEl>
                                        <p:attrNameLst>
                                          <p:attrName>style.visibility</p:attrName>
                                        </p:attrNameLst>
                                      </p:cBhvr>
                                      <p:to>
                                        <p:strVal val="visible"/>
                                      </p:to>
                                    </p:set>
                                    <p:animEffect filter="fade" transition="in">
                                      <p:cBhvr>
                                        <p:cTn dur="500"/>
                                        <p:tgtEl>
                                          <p:spTgt spid="429"/>
                                        </p:tgtEl>
                                      </p:cBhvr>
                                    </p:animEffect>
                                  </p:childTnLst>
                                </p:cTn>
                              </p:par>
                              <p:par>
                                <p:cTn fill="hold" nodeType="withEffect" presetClass="entr" presetID="10" presetSubtype="0">
                                  <p:stCondLst>
                                    <p:cond delay="0"/>
                                  </p:stCondLst>
                                  <p:childTnLst>
                                    <p:set>
                                      <p:cBhvr>
                                        <p:cTn dur="1" fill="hold">
                                          <p:stCondLst>
                                            <p:cond delay="0"/>
                                          </p:stCondLst>
                                        </p:cTn>
                                        <p:tgtEl>
                                          <p:spTgt spid="432"/>
                                        </p:tgtEl>
                                        <p:attrNameLst>
                                          <p:attrName>style.visibility</p:attrName>
                                        </p:attrNameLst>
                                      </p:cBhvr>
                                      <p:to>
                                        <p:strVal val="visible"/>
                                      </p:to>
                                    </p:set>
                                    <p:animEffect filter="fade" transition="in">
                                      <p:cBhvr>
                                        <p:cTn dur="500"/>
                                        <p:tgtEl>
                                          <p:spTgt spid="4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2">
                                            <p:txEl>
                                              <p:pRg end="0" st="0"/>
                                            </p:txEl>
                                          </p:spTgt>
                                        </p:tgtEl>
                                        <p:attrNameLst>
                                          <p:attrName>style.visibility</p:attrName>
                                        </p:attrNameLst>
                                      </p:cBhvr>
                                      <p:to>
                                        <p:strVal val="visible"/>
                                      </p:to>
                                    </p:set>
                                    <p:animEffect filter="fade" transition="in">
                                      <p:cBhvr>
                                        <p:cTn dur="500"/>
                                        <p:tgtEl>
                                          <p:spTgt spid="432">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14"/>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441" name="Google Shape;441;p14"/>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442" name="Google Shape;442;p14"/>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443" name="Google Shape;443;p14"/>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444" name="Google Shape;444;p14"/>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45" name="Google Shape;445;p14"/>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10</a:t>
            </a:r>
            <a:endParaRPr sz="2800">
              <a:solidFill>
                <a:srgbClr val="00B050"/>
              </a:solidFill>
              <a:latin typeface="Cambria"/>
              <a:ea typeface="Cambria"/>
              <a:cs typeface="Cambria"/>
              <a:sym typeface="Cambria"/>
            </a:endParaRPr>
          </a:p>
        </p:txBody>
      </p:sp>
      <p:sp>
        <p:nvSpPr>
          <p:cNvPr id="446" name="Google Shape;446;p14"/>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447" name="Google Shape;447;p14"/>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448" name="Google Shape;448;p14"/>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49" name="Google Shape;449;p14"/>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2</a:t>
            </a:r>
            <a:endParaRPr b="1" sz="3000">
              <a:solidFill>
                <a:schemeClr val="lt1"/>
              </a:solidFill>
              <a:latin typeface="Cambria"/>
              <a:ea typeface="Cambria"/>
              <a:cs typeface="Cambria"/>
              <a:sym typeface="Cambria"/>
            </a:endParaRPr>
          </a:p>
        </p:txBody>
      </p:sp>
      <p:sp>
        <p:nvSpPr>
          <p:cNvPr id="450" name="Google Shape;450;p14"/>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51" name="Google Shape;451;p14"/>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52" name="Google Shape;452;p14"/>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53" name="Google Shape;453;p14"/>
          <p:cNvSpPr/>
          <p:nvPr/>
        </p:nvSpPr>
        <p:spPr>
          <a:xfrm>
            <a:off x="1523999" y="1419761"/>
            <a:ext cx="3657601" cy="1785104"/>
          </a:xfrm>
          <a:prstGeom prst="rect">
            <a:avLst/>
          </a:prstGeom>
          <a:solidFill>
            <a:srgbClr val="BCFCD4"/>
          </a:solidFill>
          <a:ln cap="flat" cmpd="sng" w="12700">
            <a:solidFill>
              <a:srgbClr val="00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i="1" lang="en-US" sz="2200">
                <a:solidFill>
                  <a:srgbClr val="FF0000"/>
                </a:solidFill>
                <a:latin typeface="Cambria"/>
                <a:ea typeface="Cambria"/>
                <a:cs typeface="Cambria"/>
                <a:sym typeface="Cambria"/>
              </a:rPr>
              <a:t>Quan sát các hình ảnh và kênh chữ SGK, nêu tầm quan trọng của việc sử dụng tổng hợp tài nguyên nước ở lưu vực sông.</a:t>
            </a:r>
            <a:endParaRPr/>
          </a:p>
        </p:txBody>
      </p:sp>
      <p:sp>
        <p:nvSpPr>
          <p:cNvPr id="454" name="Google Shape;454;p14"/>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TẦM QUAN TRỌNG CỦA VIỆC SỬ DỤNG TỔNG </a:t>
            </a:r>
            <a:endParaRPr b="1" sz="2400">
              <a:solidFill>
                <a:srgbClr val="0D30DD"/>
              </a:solidFill>
              <a:latin typeface="Cambria"/>
              <a:ea typeface="Cambria"/>
              <a:cs typeface="Cambria"/>
              <a:sym typeface="Cambria"/>
            </a:endParaRPr>
          </a:p>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HỢP TÀI NGUYÊN NƯỚC Ở LƯU VỰC SÔNG </a:t>
            </a:r>
            <a:endParaRPr b="1" sz="2400">
              <a:solidFill>
                <a:srgbClr val="0D30DD"/>
              </a:solidFill>
              <a:latin typeface="Cambria"/>
              <a:ea typeface="Cambria"/>
              <a:cs typeface="Cambria"/>
              <a:sym typeface="Cambria"/>
            </a:endParaRPr>
          </a:p>
        </p:txBody>
      </p:sp>
      <p:pic>
        <p:nvPicPr>
          <p:cNvPr id="455" name="Google Shape;455;p14"/>
          <p:cNvPicPr preferRelativeResize="0"/>
          <p:nvPr/>
        </p:nvPicPr>
        <p:blipFill rotWithShape="1">
          <a:blip r:embed="rId6">
            <a:alphaModFix/>
          </a:blip>
          <a:srcRect b="0" l="0" r="0" t="0"/>
          <a:stretch/>
        </p:blipFill>
        <p:spPr>
          <a:xfrm>
            <a:off x="286339" y="1668520"/>
            <a:ext cx="1167904" cy="1227080"/>
          </a:xfrm>
          <a:prstGeom prst="rect">
            <a:avLst/>
          </a:prstGeom>
          <a:noFill/>
          <a:ln>
            <a:noFill/>
          </a:ln>
          <a:effectLst>
            <a:reflection blurRad="0" dir="5400000" dist="5000" endA="0" endPos="30000" kx="0" rotWithShape="0" algn="bl" stA="30000" stPos="0" sy="-100000" ky="0"/>
          </a:effectLst>
        </p:spPr>
      </p:pic>
      <p:grpSp>
        <p:nvGrpSpPr>
          <p:cNvPr id="456" name="Google Shape;456;p14"/>
          <p:cNvGrpSpPr/>
          <p:nvPr/>
        </p:nvGrpSpPr>
        <p:grpSpPr>
          <a:xfrm>
            <a:off x="191254" y="4031282"/>
            <a:ext cx="1391102" cy="1378918"/>
            <a:chOff x="328593" y="3185409"/>
            <a:chExt cx="1311567" cy="1538991"/>
          </a:xfrm>
        </p:grpSpPr>
        <p:pic>
          <p:nvPicPr>
            <p:cNvPr id="457" name="Google Shape;457;p14"/>
            <p:cNvPicPr preferRelativeResize="0"/>
            <p:nvPr/>
          </p:nvPicPr>
          <p:blipFill rotWithShape="1">
            <a:blip r:embed="rId7">
              <a:alphaModFix/>
            </a:blip>
            <a:srcRect b="0" l="0" r="0" t="0"/>
            <a:stretch/>
          </p:blipFill>
          <p:spPr>
            <a:xfrm>
              <a:off x="328593" y="3383619"/>
              <a:ext cx="1167903" cy="1340781"/>
            </a:xfrm>
            <a:prstGeom prst="rect">
              <a:avLst/>
            </a:prstGeom>
            <a:noFill/>
            <a:ln>
              <a:noFill/>
            </a:ln>
            <a:effectLst>
              <a:reflection blurRad="0" dir="5400000" dist="5000" endA="0" endPos="30000" kx="0" rotWithShape="0" algn="bl" stA="30000" stPos="0" sy="-100000" ky="0"/>
            </a:effectLst>
          </p:spPr>
        </p:pic>
        <p:pic>
          <p:nvPicPr>
            <p:cNvPr descr="http://previews.123rf.com/images/mistac/mistac1207/mistac120700017/14524015-A-cartoon-boy-with-a-good-idea-Stock-Vector-thinking.jpg" id="458" name="Google Shape;458;p14"/>
            <p:cNvPicPr preferRelativeResize="0"/>
            <p:nvPr/>
          </p:nvPicPr>
          <p:blipFill rotWithShape="1">
            <a:blip r:embed="rId8">
              <a:alphaModFix/>
            </a:blip>
            <a:srcRect b="81605" l="32065" r="45098" t="0"/>
            <a:stretch/>
          </p:blipFill>
          <p:spPr>
            <a:xfrm rot="1019582">
              <a:off x="1011253" y="3259179"/>
              <a:ext cx="573887" cy="462251"/>
            </a:xfrm>
            <a:prstGeom prst="rect">
              <a:avLst/>
            </a:prstGeom>
            <a:noFill/>
            <a:ln>
              <a:noFill/>
            </a:ln>
            <a:effectLst>
              <a:reflection blurRad="0" dir="5400000" dist="5000" endA="0" endPos="30000" kx="0" rotWithShape="0" algn="bl" stA="30000" stPos="0" sy="-100000" ky="0"/>
            </a:effectLst>
          </p:spPr>
        </p:pic>
      </p:grpSp>
      <p:sp>
        <p:nvSpPr>
          <p:cNvPr id="459" name="Google Shape;459;p14"/>
          <p:cNvSpPr/>
          <p:nvPr/>
        </p:nvSpPr>
        <p:spPr>
          <a:xfrm>
            <a:off x="1523998" y="3429000"/>
            <a:ext cx="3657601" cy="3077766"/>
          </a:xfrm>
          <a:prstGeom prst="rect">
            <a:avLst/>
          </a:prstGeom>
          <a:solidFill>
            <a:srgbClr val="FFCCFF"/>
          </a:solidFill>
          <a:ln cap="flat" cmpd="sng" w="12700">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100">
                <a:solidFill>
                  <a:schemeClr val="dk1"/>
                </a:solidFill>
                <a:latin typeface="Cambria"/>
                <a:ea typeface="Cambria"/>
                <a:cs typeface="Cambria"/>
                <a:sym typeface="Cambria"/>
              </a:rPr>
              <a:t>- Đảm bảo sử dụng hợp lí nguồn nước, tránh gây ô nhiễm môi trường.</a:t>
            </a:r>
            <a:endParaRPr/>
          </a:p>
          <a:p>
            <a:pPr indent="0" lvl="0" marL="0" marR="0" rtl="0" algn="just">
              <a:spcBef>
                <a:spcPts val="600"/>
              </a:spcBef>
              <a:spcAft>
                <a:spcPts val="0"/>
              </a:spcAft>
              <a:buNone/>
            </a:pPr>
            <a:r>
              <a:rPr lang="en-US" sz="2100">
                <a:solidFill>
                  <a:schemeClr val="dk1"/>
                </a:solidFill>
                <a:latin typeface="Cambria"/>
                <a:ea typeface="Cambria"/>
                <a:cs typeface="Cambria"/>
                <a:sym typeface="Cambria"/>
              </a:rPr>
              <a:t>- Đáp ứng được nhu cầu phát triển kinh tế (ví dụ thủy điện Sơn La), gắn kết, hợp tác giữa các địa phương trong lưu vực về việc sử dụng tài nguyên nước.</a:t>
            </a:r>
            <a:endParaRPr/>
          </a:p>
        </p:txBody>
      </p:sp>
      <p:sp>
        <p:nvSpPr>
          <p:cNvPr id="460" name="Google Shape;460;p14"/>
          <p:cNvSpPr txBox="1"/>
          <p:nvPr/>
        </p:nvSpPr>
        <p:spPr>
          <a:xfrm>
            <a:off x="5257800" y="3581400"/>
            <a:ext cx="37338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Sử dụng tiết kiệm nguồn nước</a:t>
            </a:r>
            <a:endParaRPr sz="1800">
              <a:solidFill>
                <a:schemeClr val="dk1"/>
              </a:solidFill>
              <a:latin typeface="Cambria"/>
              <a:ea typeface="Cambria"/>
              <a:cs typeface="Cambria"/>
              <a:sym typeface="Cambria"/>
            </a:endParaRPr>
          </a:p>
        </p:txBody>
      </p:sp>
      <p:pic>
        <p:nvPicPr>
          <p:cNvPr id="461" name="Google Shape;461;p14"/>
          <p:cNvPicPr preferRelativeResize="0"/>
          <p:nvPr/>
        </p:nvPicPr>
        <p:blipFill rotWithShape="1">
          <a:blip r:embed="rId9">
            <a:alphaModFix/>
          </a:blip>
          <a:srcRect b="0" l="0" r="0" t="0"/>
          <a:stretch/>
        </p:blipFill>
        <p:spPr>
          <a:xfrm>
            <a:off x="5344603" y="1349079"/>
            <a:ext cx="3494597" cy="2232322"/>
          </a:xfrm>
          <a:prstGeom prst="rect">
            <a:avLst/>
          </a:prstGeom>
          <a:noFill/>
          <a:ln cap="flat" cmpd="sng" w="9525">
            <a:solidFill>
              <a:srgbClr val="FF0000"/>
            </a:solidFill>
            <a:prstDash val="solid"/>
            <a:miter lim="800000"/>
            <a:headEnd len="sm" w="sm" type="none"/>
            <a:tailEnd len="sm" w="sm" type="none"/>
          </a:ln>
        </p:spPr>
      </p:pic>
      <p:sp>
        <p:nvSpPr>
          <p:cNvPr id="462" name="Google Shape;462;p14"/>
          <p:cNvSpPr txBox="1"/>
          <p:nvPr/>
        </p:nvSpPr>
        <p:spPr>
          <a:xfrm>
            <a:off x="5265760" y="6248400"/>
            <a:ext cx="37338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Thủy điện Sơn La</a:t>
            </a:r>
            <a:endParaRPr sz="1800">
              <a:solidFill>
                <a:schemeClr val="dk1"/>
              </a:solidFill>
              <a:latin typeface="Cambria"/>
              <a:ea typeface="Cambria"/>
              <a:cs typeface="Cambria"/>
              <a:sym typeface="Cambria"/>
            </a:endParaRPr>
          </a:p>
        </p:txBody>
      </p:sp>
      <p:pic>
        <p:nvPicPr>
          <p:cNvPr id="463" name="Google Shape;463;p14"/>
          <p:cNvPicPr preferRelativeResize="0"/>
          <p:nvPr/>
        </p:nvPicPr>
        <p:blipFill rotWithShape="1">
          <a:blip r:embed="rId10">
            <a:alphaModFix/>
          </a:blip>
          <a:srcRect b="0" l="0" r="0" t="0"/>
          <a:stretch/>
        </p:blipFill>
        <p:spPr>
          <a:xfrm>
            <a:off x="5411826" y="4114800"/>
            <a:ext cx="3427374" cy="2133599"/>
          </a:xfrm>
          <a:prstGeom prst="rect">
            <a:avLst/>
          </a:prstGeom>
          <a:noFill/>
          <a:ln cap="flat" cmpd="sng" w="9525">
            <a:solidFill>
              <a:srgbClr val="FF0000"/>
            </a:solidFill>
            <a:prstDash val="solid"/>
            <a:miter lim="800000"/>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5"/>
                                        </p:tgtEl>
                                        <p:attrNameLst>
                                          <p:attrName>style.visibility</p:attrName>
                                        </p:attrNameLst>
                                      </p:cBhvr>
                                      <p:to>
                                        <p:strVal val="visible"/>
                                      </p:to>
                                    </p:set>
                                    <p:animEffect filter="fade" transition="in">
                                      <p:cBhvr>
                                        <p:cTn dur="500"/>
                                        <p:tgtEl>
                                          <p:spTgt spid="455"/>
                                        </p:tgtEl>
                                      </p:cBhvr>
                                    </p:animEffect>
                                  </p:childTnLst>
                                </p:cTn>
                              </p:par>
                              <p:par>
                                <p:cTn fill="hold" nodeType="withEffect" presetClass="entr" presetID="10" presetSubtype="0">
                                  <p:stCondLst>
                                    <p:cond delay="0"/>
                                  </p:stCondLst>
                                  <p:childTnLst>
                                    <p:set>
                                      <p:cBhvr>
                                        <p:cTn dur="1" fill="hold">
                                          <p:stCondLst>
                                            <p:cond delay="0"/>
                                          </p:stCondLst>
                                        </p:cTn>
                                        <p:tgtEl>
                                          <p:spTgt spid="453"/>
                                        </p:tgtEl>
                                        <p:attrNameLst>
                                          <p:attrName>style.visibility</p:attrName>
                                        </p:attrNameLst>
                                      </p:cBhvr>
                                      <p:to>
                                        <p:strVal val="visible"/>
                                      </p:to>
                                    </p:set>
                                    <p:animEffect filter="fade" transition="in">
                                      <p:cBhvr>
                                        <p:cTn dur="500"/>
                                        <p:tgtEl>
                                          <p:spTgt spid="4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1"/>
                                        </p:tgtEl>
                                        <p:attrNameLst>
                                          <p:attrName>style.visibility</p:attrName>
                                        </p:attrNameLst>
                                      </p:cBhvr>
                                      <p:to>
                                        <p:strVal val="visible"/>
                                      </p:to>
                                    </p:set>
                                    <p:animEffect filter="fade" transition="in">
                                      <p:cBhvr>
                                        <p:cTn dur="500"/>
                                        <p:tgtEl>
                                          <p:spTgt spid="461"/>
                                        </p:tgtEl>
                                      </p:cBhvr>
                                    </p:animEffect>
                                  </p:childTnLst>
                                </p:cTn>
                              </p:par>
                              <p:par>
                                <p:cTn fill="hold" nodeType="withEffect" presetClass="entr" presetID="10" presetSubtype="0">
                                  <p:stCondLst>
                                    <p:cond delay="0"/>
                                  </p:stCondLst>
                                  <p:childTnLst>
                                    <p:set>
                                      <p:cBhvr>
                                        <p:cTn dur="1" fill="hold">
                                          <p:stCondLst>
                                            <p:cond delay="0"/>
                                          </p:stCondLst>
                                        </p:cTn>
                                        <p:tgtEl>
                                          <p:spTgt spid="460"/>
                                        </p:tgtEl>
                                        <p:attrNameLst>
                                          <p:attrName>style.visibility</p:attrName>
                                        </p:attrNameLst>
                                      </p:cBhvr>
                                      <p:to>
                                        <p:strVal val="visible"/>
                                      </p:to>
                                    </p:set>
                                    <p:animEffect filter="fade" transition="in">
                                      <p:cBhvr>
                                        <p:cTn dur="500"/>
                                        <p:tgtEl>
                                          <p:spTgt spid="460"/>
                                        </p:tgtEl>
                                      </p:cBhvr>
                                    </p:animEffect>
                                  </p:childTnLst>
                                </p:cTn>
                              </p:par>
                              <p:par>
                                <p:cTn fill="hold" nodeType="withEffect" presetClass="entr" presetID="10" presetSubtype="0">
                                  <p:stCondLst>
                                    <p:cond delay="0"/>
                                  </p:stCondLst>
                                  <p:childTnLst>
                                    <p:set>
                                      <p:cBhvr>
                                        <p:cTn dur="1" fill="hold">
                                          <p:stCondLst>
                                            <p:cond delay="0"/>
                                          </p:stCondLst>
                                        </p:cTn>
                                        <p:tgtEl>
                                          <p:spTgt spid="463"/>
                                        </p:tgtEl>
                                        <p:attrNameLst>
                                          <p:attrName>style.visibility</p:attrName>
                                        </p:attrNameLst>
                                      </p:cBhvr>
                                      <p:to>
                                        <p:strVal val="visible"/>
                                      </p:to>
                                    </p:set>
                                    <p:animEffect filter="fade" transition="in">
                                      <p:cBhvr>
                                        <p:cTn dur="500"/>
                                        <p:tgtEl>
                                          <p:spTgt spid="463"/>
                                        </p:tgtEl>
                                      </p:cBhvr>
                                    </p:animEffect>
                                  </p:childTnLst>
                                </p:cTn>
                              </p:par>
                              <p:par>
                                <p:cTn fill="hold" nodeType="withEffect" presetClass="entr" presetID="10" presetSubtype="0">
                                  <p:stCondLst>
                                    <p:cond delay="0"/>
                                  </p:stCondLst>
                                  <p:childTnLst>
                                    <p:set>
                                      <p:cBhvr>
                                        <p:cTn dur="1" fill="hold">
                                          <p:stCondLst>
                                            <p:cond delay="0"/>
                                          </p:stCondLst>
                                        </p:cTn>
                                        <p:tgtEl>
                                          <p:spTgt spid="462"/>
                                        </p:tgtEl>
                                        <p:attrNameLst>
                                          <p:attrName>style.visibility</p:attrName>
                                        </p:attrNameLst>
                                      </p:cBhvr>
                                      <p:to>
                                        <p:strVal val="visible"/>
                                      </p:to>
                                    </p:set>
                                    <p:animEffect filter="fade" transition="in">
                                      <p:cBhvr>
                                        <p:cTn dur="500"/>
                                        <p:tgtEl>
                                          <p:spTgt spid="4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6"/>
                                        </p:tgtEl>
                                        <p:attrNameLst>
                                          <p:attrName>style.visibility</p:attrName>
                                        </p:attrNameLst>
                                      </p:cBhvr>
                                      <p:to>
                                        <p:strVal val="visible"/>
                                      </p:to>
                                    </p:set>
                                    <p:animEffect filter="fade" transition="in">
                                      <p:cBhvr>
                                        <p:cTn dur="500"/>
                                        <p:tgtEl>
                                          <p:spTgt spid="456"/>
                                        </p:tgtEl>
                                      </p:cBhvr>
                                    </p:animEffect>
                                  </p:childTnLst>
                                </p:cTn>
                              </p:par>
                              <p:par>
                                <p:cTn fill="hold" nodeType="withEffect" presetClass="entr" presetID="10" presetSubtype="0">
                                  <p:stCondLst>
                                    <p:cond delay="0"/>
                                  </p:stCondLst>
                                  <p:childTnLst>
                                    <p:set>
                                      <p:cBhvr>
                                        <p:cTn dur="1" fill="hold">
                                          <p:stCondLst>
                                            <p:cond delay="0"/>
                                          </p:stCondLst>
                                        </p:cTn>
                                        <p:tgtEl>
                                          <p:spTgt spid="459"/>
                                        </p:tgtEl>
                                        <p:attrNameLst>
                                          <p:attrName>style.visibility</p:attrName>
                                        </p:attrNameLst>
                                      </p:cBhvr>
                                      <p:to>
                                        <p:strVal val="visible"/>
                                      </p:to>
                                    </p:set>
                                    <p:animEffect filter="fade" transition="in">
                                      <p:cBhvr>
                                        <p:cTn dur="500"/>
                                        <p:tgtEl>
                                          <p:spTgt spid="4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9">
                                            <p:txEl>
                                              <p:pRg end="0" st="0"/>
                                            </p:txEl>
                                          </p:spTgt>
                                        </p:tgtEl>
                                        <p:attrNameLst>
                                          <p:attrName>style.visibility</p:attrName>
                                        </p:attrNameLst>
                                      </p:cBhvr>
                                      <p:to>
                                        <p:strVal val="visible"/>
                                      </p:to>
                                    </p:set>
                                    <p:animEffect filter="fade" transition="in">
                                      <p:cBhvr>
                                        <p:cTn dur="500"/>
                                        <p:tgtEl>
                                          <p:spTgt spid="45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9">
                                            <p:txEl>
                                              <p:pRg end="1" st="1"/>
                                            </p:txEl>
                                          </p:spTgt>
                                        </p:tgtEl>
                                        <p:attrNameLst>
                                          <p:attrName>style.visibility</p:attrName>
                                        </p:attrNameLst>
                                      </p:cBhvr>
                                      <p:to>
                                        <p:strVal val="visible"/>
                                      </p:to>
                                    </p:set>
                                    <p:animEffect filter="fade" transition="in">
                                      <p:cBhvr>
                                        <p:cTn dur="500"/>
                                        <p:tgtEl>
                                          <p:spTgt spid="459">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15"/>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469" name="Google Shape;469;p15"/>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470" name="Google Shape;470;p15"/>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471" name="Google Shape;471;p15"/>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472" name="Google Shape;472;p15"/>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73" name="Google Shape;473;p15"/>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10</a:t>
            </a:r>
            <a:endParaRPr sz="2800">
              <a:solidFill>
                <a:srgbClr val="00B050"/>
              </a:solidFill>
              <a:latin typeface="Cambria"/>
              <a:ea typeface="Cambria"/>
              <a:cs typeface="Cambria"/>
              <a:sym typeface="Cambria"/>
            </a:endParaRPr>
          </a:p>
        </p:txBody>
      </p:sp>
      <p:sp>
        <p:nvSpPr>
          <p:cNvPr id="474" name="Google Shape;474;p15"/>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475" name="Google Shape;475;p15"/>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476" name="Google Shape;476;p15"/>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77" name="Google Shape;477;p15"/>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2</a:t>
            </a:r>
            <a:endParaRPr b="1" sz="3000">
              <a:solidFill>
                <a:schemeClr val="lt1"/>
              </a:solidFill>
              <a:latin typeface="Cambria"/>
              <a:ea typeface="Cambria"/>
              <a:cs typeface="Cambria"/>
              <a:sym typeface="Cambria"/>
            </a:endParaRPr>
          </a:p>
        </p:txBody>
      </p:sp>
      <p:sp>
        <p:nvSpPr>
          <p:cNvPr id="478" name="Google Shape;478;p15"/>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79" name="Google Shape;479;p15"/>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80" name="Google Shape;480;p15"/>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81" name="Google Shape;481;p15"/>
          <p:cNvSpPr/>
          <p:nvPr/>
        </p:nvSpPr>
        <p:spPr>
          <a:xfrm>
            <a:off x="1523999" y="1371600"/>
            <a:ext cx="3657601" cy="2308324"/>
          </a:xfrm>
          <a:prstGeom prst="rect">
            <a:avLst/>
          </a:prstGeom>
          <a:solidFill>
            <a:srgbClr val="BCFCD4"/>
          </a:solidFill>
          <a:ln cap="flat" cmpd="sng" w="12700">
            <a:solidFill>
              <a:srgbClr val="00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i="1" lang="en-US" sz="2400">
                <a:solidFill>
                  <a:srgbClr val="FF0000"/>
                </a:solidFill>
                <a:latin typeface="Cambria"/>
                <a:ea typeface="Cambria"/>
                <a:cs typeface="Cambria"/>
                <a:sym typeface="Cambria"/>
              </a:rPr>
              <a:t>Quan sát các hình ảnh và kênh chữ SGK, lấy ví dụ chứng minh được tầm quan trọng của việc sử dụng tổng hợp tài nguyên nước ở một lưu vực sông.</a:t>
            </a:r>
            <a:endParaRPr/>
          </a:p>
        </p:txBody>
      </p:sp>
      <p:sp>
        <p:nvSpPr>
          <p:cNvPr id="482" name="Google Shape;482;p15"/>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TẦM QUAN TRỌNG CỦA VIỆC SỬ DỤNG TỔNG </a:t>
            </a:r>
            <a:endParaRPr b="1" sz="2400">
              <a:solidFill>
                <a:srgbClr val="0D30DD"/>
              </a:solidFill>
              <a:latin typeface="Cambria"/>
              <a:ea typeface="Cambria"/>
              <a:cs typeface="Cambria"/>
              <a:sym typeface="Cambria"/>
            </a:endParaRPr>
          </a:p>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HỢP TÀI NGUYÊN NƯỚC Ở LƯU VỰC SÔNG </a:t>
            </a:r>
            <a:endParaRPr b="1" sz="2400">
              <a:solidFill>
                <a:srgbClr val="0D30DD"/>
              </a:solidFill>
              <a:latin typeface="Cambria"/>
              <a:ea typeface="Cambria"/>
              <a:cs typeface="Cambria"/>
              <a:sym typeface="Cambria"/>
            </a:endParaRPr>
          </a:p>
        </p:txBody>
      </p:sp>
      <p:pic>
        <p:nvPicPr>
          <p:cNvPr id="483" name="Google Shape;483;p15"/>
          <p:cNvPicPr preferRelativeResize="0"/>
          <p:nvPr/>
        </p:nvPicPr>
        <p:blipFill rotWithShape="1">
          <a:blip r:embed="rId6">
            <a:alphaModFix/>
          </a:blip>
          <a:srcRect b="0" l="0" r="0" t="0"/>
          <a:stretch/>
        </p:blipFill>
        <p:spPr>
          <a:xfrm>
            <a:off x="286339" y="1897120"/>
            <a:ext cx="1167904" cy="1227080"/>
          </a:xfrm>
          <a:prstGeom prst="rect">
            <a:avLst/>
          </a:prstGeom>
          <a:noFill/>
          <a:ln>
            <a:noFill/>
          </a:ln>
          <a:effectLst>
            <a:reflection blurRad="0" dir="5400000" dist="5000" endA="0" endPos="30000" kx="0" rotWithShape="0" algn="bl" stA="30000" stPos="0" sy="-100000" ky="0"/>
          </a:effectLst>
        </p:spPr>
      </p:pic>
      <p:grpSp>
        <p:nvGrpSpPr>
          <p:cNvPr id="484" name="Google Shape;484;p15"/>
          <p:cNvGrpSpPr/>
          <p:nvPr/>
        </p:nvGrpSpPr>
        <p:grpSpPr>
          <a:xfrm>
            <a:off x="191254" y="4412282"/>
            <a:ext cx="1391102" cy="1378918"/>
            <a:chOff x="328593" y="3185409"/>
            <a:chExt cx="1311567" cy="1538991"/>
          </a:xfrm>
        </p:grpSpPr>
        <p:pic>
          <p:nvPicPr>
            <p:cNvPr id="485" name="Google Shape;485;p15"/>
            <p:cNvPicPr preferRelativeResize="0"/>
            <p:nvPr/>
          </p:nvPicPr>
          <p:blipFill rotWithShape="1">
            <a:blip r:embed="rId7">
              <a:alphaModFix/>
            </a:blip>
            <a:srcRect b="0" l="0" r="0" t="0"/>
            <a:stretch/>
          </p:blipFill>
          <p:spPr>
            <a:xfrm>
              <a:off x="328593" y="3383619"/>
              <a:ext cx="1167903" cy="1340781"/>
            </a:xfrm>
            <a:prstGeom prst="rect">
              <a:avLst/>
            </a:prstGeom>
            <a:noFill/>
            <a:ln>
              <a:noFill/>
            </a:ln>
            <a:effectLst>
              <a:reflection blurRad="0" dir="5400000" dist="5000" endA="0" endPos="30000" kx="0" rotWithShape="0" algn="bl" stA="30000" stPos="0" sy="-100000" ky="0"/>
            </a:effectLst>
          </p:spPr>
        </p:pic>
        <p:pic>
          <p:nvPicPr>
            <p:cNvPr descr="http://previews.123rf.com/images/mistac/mistac1207/mistac120700017/14524015-A-cartoon-boy-with-a-good-idea-Stock-Vector-thinking.jpg" id="486" name="Google Shape;486;p15"/>
            <p:cNvPicPr preferRelativeResize="0"/>
            <p:nvPr/>
          </p:nvPicPr>
          <p:blipFill rotWithShape="1">
            <a:blip r:embed="rId8">
              <a:alphaModFix/>
            </a:blip>
            <a:srcRect b="81605" l="32065" r="45098" t="0"/>
            <a:stretch/>
          </p:blipFill>
          <p:spPr>
            <a:xfrm rot="1019582">
              <a:off x="1011253" y="3259179"/>
              <a:ext cx="573887" cy="462251"/>
            </a:xfrm>
            <a:prstGeom prst="rect">
              <a:avLst/>
            </a:prstGeom>
            <a:noFill/>
            <a:ln>
              <a:noFill/>
            </a:ln>
            <a:effectLst>
              <a:reflection blurRad="0" dir="5400000" dist="5000" endA="0" endPos="30000" kx="0" rotWithShape="0" algn="bl" stA="30000" stPos="0" sy="-100000" ky="0"/>
            </a:effectLst>
          </p:spPr>
        </p:pic>
      </p:grpSp>
      <p:sp>
        <p:nvSpPr>
          <p:cNvPr id="487" name="Google Shape;487;p15"/>
          <p:cNvSpPr/>
          <p:nvPr/>
        </p:nvSpPr>
        <p:spPr>
          <a:xfrm>
            <a:off x="1523998" y="3863876"/>
            <a:ext cx="3657601" cy="2677656"/>
          </a:xfrm>
          <a:prstGeom prst="rect">
            <a:avLst/>
          </a:prstGeom>
          <a:solidFill>
            <a:srgbClr val="FFCCFF"/>
          </a:solidFill>
          <a:ln cap="flat" cmpd="sng" w="12700">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400">
                <a:solidFill>
                  <a:schemeClr val="dk1"/>
                </a:solidFill>
                <a:latin typeface="Cambria"/>
                <a:ea typeface="Cambria"/>
                <a:cs typeface="Cambria"/>
                <a:sym typeface="Cambria"/>
              </a:rPr>
              <a:t>Ở lưu vực sông Hồng có hồ Hòa Bình xây dựng với nhiều mục đích: phát triển thuỷ điện, tham quan du lịch bằng thuyền, du lịch và nuôi cá lồng trên hồ thủy điện.</a:t>
            </a:r>
            <a:endParaRPr sz="2100">
              <a:solidFill>
                <a:schemeClr val="dk1"/>
              </a:solidFill>
              <a:latin typeface="Cambria"/>
              <a:ea typeface="Cambria"/>
              <a:cs typeface="Cambria"/>
              <a:sym typeface="Cambria"/>
            </a:endParaRPr>
          </a:p>
        </p:txBody>
      </p:sp>
      <p:pic>
        <p:nvPicPr>
          <p:cNvPr id="488" name="Google Shape;488;p15"/>
          <p:cNvPicPr preferRelativeResize="0"/>
          <p:nvPr/>
        </p:nvPicPr>
        <p:blipFill rotWithShape="1">
          <a:blip r:embed="rId9">
            <a:alphaModFix/>
          </a:blip>
          <a:srcRect b="3540" l="0" r="0" t="0"/>
          <a:stretch/>
        </p:blipFill>
        <p:spPr>
          <a:xfrm>
            <a:off x="5377815" y="1371600"/>
            <a:ext cx="3461385" cy="5169932"/>
          </a:xfrm>
          <a:prstGeom prst="rect">
            <a:avLst/>
          </a:prstGeom>
          <a:noFill/>
          <a:ln cap="flat" cmpd="sng" w="9525">
            <a:solidFill>
              <a:srgbClr val="FF0000"/>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3"/>
                                        </p:tgtEl>
                                        <p:attrNameLst>
                                          <p:attrName>style.visibility</p:attrName>
                                        </p:attrNameLst>
                                      </p:cBhvr>
                                      <p:to>
                                        <p:strVal val="visible"/>
                                      </p:to>
                                    </p:set>
                                    <p:animEffect filter="fade" transition="in">
                                      <p:cBhvr>
                                        <p:cTn dur="500"/>
                                        <p:tgtEl>
                                          <p:spTgt spid="483"/>
                                        </p:tgtEl>
                                      </p:cBhvr>
                                    </p:animEffect>
                                  </p:childTnLst>
                                </p:cTn>
                              </p:par>
                              <p:par>
                                <p:cTn fill="hold" nodeType="withEffect" presetClass="entr" presetID="10" presetSubtype="0">
                                  <p:stCondLst>
                                    <p:cond delay="0"/>
                                  </p:stCondLst>
                                  <p:childTnLst>
                                    <p:set>
                                      <p:cBhvr>
                                        <p:cTn dur="1" fill="hold">
                                          <p:stCondLst>
                                            <p:cond delay="0"/>
                                          </p:stCondLst>
                                        </p:cTn>
                                        <p:tgtEl>
                                          <p:spTgt spid="481"/>
                                        </p:tgtEl>
                                        <p:attrNameLst>
                                          <p:attrName>style.visibility</p:attrName>
                                        </p:attrNameLst>
                                      </p:cBhvr>
                                      <p:to>
                                        <p:strVal val="visible"/>
                                      </p:to>
                                    </p:set>
                                    <p:animEffect filter="fade" transition="in">
                                      <p:cBhvr>
                                        <p:cTn dur="500"/>
                                        <p:tgtEl>
                                          <p:spTgt spid="4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8"/>
                                        </p:tgtEl>
                                        <p:attrNameLst>
                                          <p:attrName>style.visibility</p:attrName>
                                        </p:attrNameLst>
                                      </p:cBhvr>
                                      <p:to>
                                        <p:strVal val="visible"/>
                                      </p:to>
                                    </p:set>
                                    <p:animEffect filter="fade" transition="in">
                                      <p:cBhvr>
                                        <p:cTn dur="500"/>
                                        <p:tgtEl>
                                          <p:spTgt spid="4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4"/>
                                        </p:tgtEl>
                                        <p:attrNameLst>
                                          <p:attrName>style.visibility</p:attrName>
                                        </p:attrNameLst>
                                      </p:cBhvr>
                                      <p:to>
                                        <p:strVal val="visible"/>
                                      </p:to>
                                    </p:set>
                                    <p:animEffect filter="fade" transition="in">
                                      <p:cBhvr>
                                        <p:cTn dur="500"/>
                                        <p:tgtEl>
                                          <p:spTgt spid="484"/>
                                        </p:tgtEl>
                                      </p:cBhvr>
                                    </p:animEffect>
                                  </p:childTnLst>
                                </p:cTn>
                              </p:par>
                              <p:par>
                                <p:cTn fill="hold" nodeType="withEffect" presetClass="entr" presetID="10" presetSubtype="0">
                                  <p:stCondLst>
                                    <p:cond delay="0"/>
                                  </p:stCondLst>
                                  <p:childTnLst>
                                    <p:set>
                                      <p:cBhvr>
                                        <p:cTn dur="1" fill="hold">
                                          <p:stCondLst>
                                            <p:cond delay="0"/>
                                          </p:stCondLst>
                                        </p:cTn>
                                        <p:tgtEl>
                                          <p:spTgt spid="487"/>
                                        </p:tgtEl>
                                        <p:attrNameLst>
                                          <p:attrName>style.visibility</p:attrName>
                                        </p:attrNameLst>
                                      </p:cBhvr>
                                      <p:to>
                                        <p:strVal val="visible"/>
                                      </p:to>
                                    </p:set>
                                    <p:animEffect filter="fade" transition="in">
                                      <p:cBhvr>
                                        <p:cTn dur="500"/>
                                        <p:tgtEl>
                                          <p:spTgt spid="4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7">
                                            <p:txEl>
                                              <p:pRg end="0" st="0"/>
                                            </p:txEl>
                                          </p:spTgt>
                                        </p:tgtEl>
                                        <p:attrNameLst>
                                          <p:attrName>style.visibility</p:attrName>
                                        </p:attrNameLst>
                                      </p:cBhvr>
                                      <p:to>
                                        <p:strVal val="visible"/>
                                      </p:to>
                                    </p:set>
                                    <p:animEffect filter="fade" transition="in">
                                      <p:cBhvr>
                                        <p:cTn dur="500"/>
                                        <p:tgtEl>
                                          <p:spTgt spid="487">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16"/>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494" name="Google Shape;494;p16"/>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495" name="Google Shape;495;p16"/>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496" name="Google Shape;496;p16"/>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497" name="Google Shape;497;p16"/>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98" name="Google Shape;498;p16"/>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10</a:t>
            </a:r>
            <a:endParaRPr sz="2800">
              <a:solidFill>
                <a:srgbClr val="00B050"/>
              </a:solidFill>
              <a:latin typeface="Cambria"/>
              <a:ea typeface="Cambria"/>
              <a:cs typeface="Cambria"/>
              <a:sym typeface="Cambria"/>
            </a:endParaRPr>
          </a:p>
        </p:txBody>
      </p:sp>
      <p:sp>
        <p:nvSpPr>
          <p:cNvPr id="499" name="Google Shape;499;p16"/>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500" name="Google Shape;500;p16"/>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501" name="Google Shape;501;p16"/>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02" name="Google Shape;502;p16"/>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2</a:t>
            </a:r>
            <a:endParaRPr b="1" sz="3000">
              <a:solidFill>
                <a:schemeClr val="lt1"/>
              </a:solidFill>
              <a:latin typeface="Cambria"/>
              <a:ea typeface="Cambria"/>
              <a:cs typeface="Cambria"/>
              <a:sym typeface="Cambria"/>
            </a:endParaRPr>
          </a:p>
        </p:txBody>
      </p:sp>
      <p:sp>
        <p:nvSpPr>
          <p:cNvPr id="503" name="Google Shape;503;p16"/>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04" name="Google Shape;504;p16"/>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05" name="Google Shape;505;p16"/>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descr="http://thumbs.dreamstime.com/z/%E6%9C%89%E7%99%BD%E8%89%B2%E6%B3%A1%E5%BD%B1%E7%9A%84thinking%E6%95%99%E6%8E%88-36777654.jpg" id="506" name="Google Shape;506;p16"/>
          <p:cNvPicPr preferRelativeResize="0"/>
          <p:nvPr/>
        </p:nvPicPr>
        <p:blipFill rotWithShape="1">
          <a:blip r:embed="rId6">
            <a:alphaModFix/>
          </a:blip>
          <a:srcRect b="19564" l="36138" r="8351" t="20400"/>
          <a:stretch/>
        </p:blipFill>
        <p:spPr>
          <a:xfrm>
            <a:off x="6948424" y="4422043"/>
            <a:ext cx="2019364" cy="2253337"/>
          </a:xfrm>
          <a:prstGeom prst="rect">
            <a:avLst/>
          </a:prstGeom>
          <a:noFill/>
          <a:ln>
            <a:noFill/>
          </a:ln>
        </p:spPr>
      </p:pic>
      <p:sp>
        <p:nvSpPr>
          <p:cNvPr id="507" name="Google Shape;507;p16"/>
          <p:cNvSpPr/>
          <p:nvPr/>
        </p:nvSpPr>
        <p:spPr>
          <a:xfrm>
            <a:off x="446490" y="1828800"/>
            <a:ext cx="6792509" cy="3429001"/>
          </a:xfrm>
          <a:prstGeom prst="wedgeRoundRectCallout">
            <a:avLst>
              <a:gd fmla="val 46681" name="adj1"/>
              <a:gd fmla="val 68189" name="adj2"/>
              <a:gd fmla="val 16667" name="adj3"/>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http://previews.123rf.com/images/mistac/mistac1207/mistac120700017/14524015-A-cartoon-boy-with-a-good-idea-Stock-Vector-thinking.jpg" id="508" name="Google Shape;508;p16"/>
          <p:cNvPicPr preferRelativeResize="0"/>
          <p:nvPr/>
        </p:nvPicPr>
        <p:blipFill rotWithShape="1">
          <a:blip r:embed="rId7">
            <a:alphaModFix/>
          </a:blip>
          <a:srcRect b="81605" l="32065" r="45098" t="0"/>
          <a:stretch/>
        </p:blipFill>
        <p:spPr>
          <a:xfrm rot="1019582">
            <a:off x="7778141" y="3732296"/>
            <a:ext cx="990752" cy="798025"/>
          </a:xfrm>
          <a:prstGeom prst="rect">
            <a:avLst/>
          </a:prstGeom>
          <a:noFill/>
          <a:ln>
            <a:noFill/>
          </a:ln>
        </p:spPr>
      </p:pic>
      <p:sp>
        <p:nvSpPr>
          <p:cNvPr id="509" name="Google Shape;509;p16"/>
          <p:cNvSpPr/>
          <p:nvPr/>
        </p:nvSpPr>
        <p:spPr>
          <a:xfrm>
            <a:off x="609600" y="2089055"/>
            <a:ext cx="6553198" cy="290848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400">
                <a:solidFill>
                  <a:schemeClr val="dk1"/>
                </a:solidFill>
                <a:latin typeface="Cambria"/>
                <a:ea typeface="Cambria"/>
                <a:cs typeface="Cambria"/>
                <a:sym typeface="Cambria"/>
              </a:rPr>
              <a:t>- Có vai trò quan trọng trong sản xuất và sinh hoạt.</a:t>
            </a:r>
            <a:endParaRPr/>
          </a:p>
          <a:p>
            <a:pPr indent="0" lvl="0" marL="0" marR="0" rtl="0" algn="just">
              <a:spcBef>
                <a:spcPts val="600"/>
              </a:spcBef>
              <a:spcAft>
                <a:spcPts val="0"/>
              </a:spcAft>
              <a:buNone/>
            </a:pPr>
            <a:r>
              <a:rPr lang="en-US" sz="2400">
                <a:solidFill>
                  <a:schemeClr val="dk1"/>
                </a:solidFill>
                <a:latin typeface="Cambria"/>
                <a:ea typeface="Cambria"/>
                <a:cs typeface="Cambria"/>
                <a:sym typeface="Cambria"/>
              </a:rPr>
              <a:t>- Mang lại hiệu quả kinh tế cao, đáp ứng được nhu cầu sử dụng nước của các ngành kinh tế.</a:t>
            </a:r>
            <a:endParaRPr/>
          </a:p>
          <a:p>
            <a:pPr indent="0" lvl="0" marL="0" marR="0" rtl="0" algn="just">
              <a:spcBef>
                <a:spcPts val="600"/>
              </a:spcBef>
              <a:spcAft>
                <a:spcPts val="0"/>
              </a:spcAft>
              <a:buNone/>
            </a:pPr>
            <a:r>
              <a:rPr lang="en-US" sz="2400">
                <a:solidFill>
                  <a:schemeClr val="dk1"/>
                </a:solidFill>
                <a:latin typeface="Cambria"/>
                <a:ea typeface="Cambria"/>
                <a:cs typeface="Cambria"/>
                <a:sym typeface="Cambria"/>
              </a:rPr>
              <a:t>- Hạn chế lãng phí nước và bảo vệ tài nguyên nước, bảo vệ hệ sinh thái ở lưu vực sông.</a:t>
            </a:r>
            <a:endParaRPr/>
          </a:p>
          <a:p>
            <a:pPr indent="0" lvl="0" marL="0" marR="0" rtl="0" algn="just">
              <a:spcBef>
                <a:spcPts val="600"/>
              </a:spcBef>
              <a:spcAft>
                <a:spcPts val="0"/>
              </a:spcAft>
              <a:buNone/>
            </a:pPr>
            <a:r>
              <a:rPr lang="en-US" sz="2400">
                <a:solidFill>
                  <a:schemeClr val="dk1"/>
                </a:solidFill>
                <a:latin typeface="Cambria"/>
                <a:ea typeface="Cambria"/>
                <a:cs typeface="Cambria"/>
                <a:sym typeface="Cambria"/>
              </a:rPr>
              <a:t>- Góp phần phòng chống thiên tai bão, lũ.</a:t>
            </a:r>
            <a:endParaRPr/>
          </a:p>
        </p:txBody>
      </p:sp>
      <p:sp>
        <p:nvSpPr>
          <p:cNvPr id="510" name="Google Shape;510;p16"/>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TẦM QUAN TRỌNG CỦA VIỆC SỬ DỤNG TỔNG </a:t>
            </a:r>
            <a:endParaRPr b="1" sz="2400">
              <a:solidFill>
                <a:srgbClr val="0D30DD"/>
              </a:solidFill>
              <a:latin typeface="Cambria"/>
              <a:ea typeface="Cambria"/>
              <a:cs typeface="Cambria"/>
              <a:sym typeface="Cambria"/>
            </a:endParaRPr>
          </a:p>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HỢP TÀI NGUYÊN NƯỚC Ở LƯU VỰC SÔNG </a:t>
            </a:r>
            <a:endParaRPr b="1" sz="2400">
              <a:solidFill>
                <a:srgbClr val="0D30DD"/>
              </a:solidFill>
              <a:latin typeface="Cambria"/>
              <a:ea typeface="Cambria"/>
              <a:cs typeface="Cambria"/>
              <a:sym typeface="Cambr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8"/>
                                        </p:tgtEl>
                                        <p:attrNameLst>
                                          <p:attrName>style.visibility</p:attrName>
                                        </p:attrNameLst>
                                      </p:cBhvr>
                                      <p:to>
                                        <p:strVal val="visible"/>
                                      </p:to>
                                    </p:set>
                                    <p:animEffect filter="fade" transition="in">
                                      <p:cBhvr>
                                        <p:cTn dur="500"/>
                                        <p:tgtEl>
                                          <p:spTgt spid="508"/>
                                        </p:tgtEl>
                                      </p:cBhvr>
                                    </p:animEffect>
                                  </p:childTnLst>
                                </p:cTn>
                              </p:par>
                              <p:par>
                                <p:cTn fill="hold" nodeType="withEffect" presetClass="entr" presetID="10" presetSubtype="0">
                                  <p:stCondLst>
                                    <p:cond delay="0"/>
                                  </p:stCondLst>
                                  <p:childTnLst>
                                    <p:set>
                                      <p:cBhvr>
                                        <p:cTn dur="1" fill="hold">
                                          <p:stCondLst>
                                            <p:cond delay="0"/>
                                          </p:stCondLst>
                                        </p:cTn>
                                        <p:tgtEl>
                                          <p:spTgt spid="506"/>
                                        </p:tgtEl>
                                        <p:attrNameLst>
                                          <p:attrName>style.visibility</p:attrName>
                                        </p:attrNameLst>
                                      </p:cBhvr>
                                      <p:to>
                                        <p:strVal val="visible"/>
                                      </p:to>
                                    </p:set>
                                    <p:animEffect filter="fade" transition="in">
                                      <p:cBhvr>
                                        <p:cTn dur="500"/>
                                        <p:tgtEl>
                                          <p:spTgt spid="5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7"/>
                                        </p:tgtEl>
                                        <p:attrNameLst>
                                          <p:attrName>style.visibility</p:attrName>
                                        </p:attrNameLst>
                                      </p:cBhvr>
                                      <p:to>
                                        <p:strVal val="visible"/>
                                      </p:to>
                                    </p:set>
                                    <p:animEffect filter="fade" transition="in">
                                      <p:cBhvr>
                                        <p:cTn dur="500"/>
                                        <p:tgtEl>
                                          <p:spTgt spid="507"/>
                                        </p:tgtEl>
                                      </p:cBhvr>
                                    </p:animEffect>
                                  </p:childTnLst>
                                </p:cTn>
                              </p:par>
                              <p:par>
                                <p:cTn fill="hold" nodeType="withEffect" presetClass="entr" presetID="10" presetSubtype="0">
                                  <p:stCondLst>
                                    <p:cond delay="0"/>
                                  </p:stCondLst>
                                  <p:childTnLst>
                                    <p:set>
                                      <p:cBhvr>
                                        <p:cTn dur="1" fill="hold">
                                          <p:stCondLst>
                                            <p:cond delay="0"/>
                                          </p:stCondLst>
                                        </p:cTn>
                                        <p:tgtEl>
                                          <p:spTgt spid="509"/>
                                        </p:tgtEl>
                                        <p:attrNameLst>
                                          <p:attrName>style.visibility</p:attrName>
                                        </p:attrNameLst>
                                      </p:cBhvr>
                                      <p:to>
                                        <p:strVal val="visible"/>
                                      </p:to>
                                    </p:set>
                                    <p:animEffect filter="fade" transition="in">
                                      <p:cBhvr>
                                        <p:cTn dur="500"/>
                                        <p:tgtEl>
                                          <p:spTgt spid="5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9">
                                            <p:txEl>
                                              <p:pRg end="0" st="0"/>
                                            </p:txEl>
                                          </p:spTgt>
                                        </p:tgtEl>
                                        <p:attrNameLst>
                                          <p:attrName>style.visibility</p:attrName>
                                        </p:attrNameLst>
                                      </p:cBhvr>
                                      <p:to>
                                        <p:strVal val="visible"/>
                                      </p:to>
                                    </p:set>
                                    <p:animEffect filter="fade" transition="in">
                                      <p:cBhvr>
                                        <p:cTn dur="500"/>
                                        <p:tgtEl>
                                          <p:spTgt spid="50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9">
                                            <p:txEl>
                                              <p:pRg end="1" st="1"/>
                                            </p:txEl>
                                          </p:spTgt>
                                        </p:tgtEl>
                                        <p:attrNameLst>
                                          <p:attrName>style.visibility</p:attrName>
                                        </p:attrNameLst>
                                      </p:cBhvr>
                                      <p:to>
                                        <p:strVal val="visible"/>
                                      </p:to>
                                    </p:set>
                                    <p:animEffect filter="fade" transition="in">
                                      <p:cBhvr>
                                        <p:cTn dur="500"/>
                                        <p:tgtEl>
                                          <p:spTgt spid="50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9">
                                            <p:txEl>
                                              <p:pRg end="2" st="2"/>
                                            </p:txEl>
                                          </p:spTgt>
                                        </p:tgtEl>
                                        <p:attrNameLst>
                                          <p:attrName>style.visibility</p:attrName>
                                        </p:attrNameLst>
                                      </p:cBhvr>
                                      <p:to>
                                        <p:strVal val="visible"/>
                                      </p:to>
                                    </p:set>
                                    <p:animEffect filter="fade" transition="in">
                                      <p:cBhvr>
                                        <p:cTn dur="500"/>
                                        <p:tgtEl>
                                          <p:spTgt spid="50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9">
                                            <p:txEl>
                                              <p:pRg end="3" st="3"/>
                                            </p:txEl>
                                          </p:spTgt>
                                        </p:tgtEl>
                                        <p:attrNameLst>
                                          <p:attrName>style.visibility</p:attrName>
                                        </p:attrNameLst>
                                      </p:cBhvr>
                                      <p:to>
                                        <p:strVal val="visible"/>
                                      </p:to>
                                    </p:set>
                                    <p:animEffect filter="fade" transition="in">
                                      <p:cBhvr>
                                        <p:cTn dur="500"/>
                                        <p:tgtEl>
                                          <p:spTgt spid="509">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17"/>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516" name="Google Shape;516;p17"/>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517" name="Google Shape;517;p17"/>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518" name="Google Shape;518;p17"/>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519" name="Google Shape;519;p17"/>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20" name="Google Shape;520;p17"/>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10</a:t>
            </a:r>
            <a:endParaRPr sz="2800">
              <a:solidFill>
                <a:srgbClr val="00B050"/>
              </a:solidFill>
              <a:latin typeface="Cambria"/>
              <a:ea typeface="Cambria"/>
              <a:cs typeface="Cambria"/>
              <a:sym typeface="Cambria"/>
            </a:endParaRPr>
          </a:p>
        </p:txBody>
      </p:sp>
      <p:sp>
        <p:nvSpPr>
          <p:cNvPr id="521" name="Google Shape;521;p17"/>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522" name="Google Shape;522;p17"/>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523" name="Google Shape;523;p17"/>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24" name="Google Shape;524;p17"/>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25" name="Google Shape;525;p17"/>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26" name="Google Shape;526;p17"/>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descr="http://thumbs.dreamstime.com/z/%E6%9C%89%E7%99%BD%E8%89%B2%E6%B3%A1%E5%BD%B1%E7%9A%84thinking%E6%95%99%E6%8E%88-36777654.jpg" id="527" name="Google Shape;527;p17"/>
          <p:cNvPicPr preferRelativeResize="0"/>
          <p:nvPr/>
        </p:nvPicPr>
        <p:blipFill rotWithShape="1">
          <a:blip r:embed="rId6">
            <a:alphaModFix/>
          </a:blip>
          <a:srcRect b="19564" l="36138" r="8351" t="20400"/>
          <a:stretch/>
        </p:blipFill>
        <p:spPr>
          <a:xfrm>
            <a:off x="6948424" y="4422043"/>
            <a:ext cx="2019364" cy="2253337"/>
          </a:xfrm>
          <a:prstGeom prst="rect">
            <a:avLst/>
          </a:prstGeom>
          <a:noFill/>
          <a:ln>
            <a:noFill/>
          </a:ln>
        </p:spPr>
      </p:pic>
      <p:pic>
        <p:nvPicPr>
          <p:cNvPr descr="http://previews.123rf.com/images/mistac/mistac1207/mistac120700017/14524015-A-cartoon-boy-with-a-good-idea-Stock-Vector-thinking.jpg" id="528" name="Google Shape;528;p17"/>
          <p:cNvPicPr preferRelativeResize="0"/>
          <p:nvPr/>
        </p:nvPicPr>
        <p:blipFill rotWithShape="1">
          <a:blip r:embed="rId7">
            <a:alphaModFix/>
          </a:blip>
          <a:srcRect b="81605" l="32065" r="45098" t="0"/>
          <a:stretch/>
        </p:blipFill>
        <p:spPr>
          <a:xfrm rot="1019582">
            <a:off x="7778141" y="3732296"/>
            <a:ext cx="990752" cy="798025"/>
          </a:xfrm>
          <a:prstGeom prst="rect">
            <a:avLst/>
          </a:prstGeom>
          <a:noFill/>
          <a:ln>
            <a:noFill/>
          </a:ln>
        </p:spPr>
      </p:pic>
      <p:sp>
        <p:nvSpPr>
          <p:cNvPr id="529" name="Google Shape;529;p17"/>
          <p:cNvSpPr txBox="1"/>
          <p:nvPr/>
        </p:nvSpPr>
        <p:spPr>
          <a:xfrm>
            <a:off x="1766052" y="2286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FF0000"/>
              </a:buClr>
              <a:buSzPts val="2400"/>
              <a:buFont typeface="Cambria"/>
              <a:buNone/>
            </a:pPr>
            <a:r>
              <a:rPr b="1" lang="en-US" sz="2400">
                <a:solidFill>
                  <a:srgbClr val="FF0000"/>
                </a:solidFill>
                <a:latin typeface="Cambria"/>
                <a:ea typeface="Cambria"/>
                <a:cs typeface="Cambria"/>
                <a:sym typeface="Cambria"/>
              </a:rPr>
              <a:t>EM CÓ BIẾT?</a:t>
            </a:r>
            <a:endParaRPr b="1" sz="2400">
              <a:solidFill>
                <a:srgbClr val="FF0000"/>
              </a:solidFill>
              <a:latin typeface="Cambria"/>
              <a:ea typeface="Cambria"/>
              <a:cs typeface="Cambria"/>
              <a:sym typeface="Cambria"/>
            </a:endParaRPr>
          </a:p>
        </p:txBody>
      </p:sp>
      <p:sp>
        <p:nvSpPr>
          <p:cNvPr id="530" name="Google Shape;530;p17"/>
          <p:cNvSpPr/>
          <p:nvPr/>
        </p:nvSpPr>
        <p:spPr>
          <a:xfrm>
            <a:off x="446490" y="1174790"/>
            <a:ext cx="6259110" cy="267765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100">
                <a:solidFill>
                  <a:srgbClr val="0000FF"/>
                </a:solidFill>
                <a:latin typeface="Cambria"/>
                <a:ea typeface="Cambria"/>
                <a:cs typeface="Cambria"/>
                <a:sym typeface="Cambria"/>
              </a:rPr>
              <a:t>Mùa du lịch của thành phố biển Đà Nẵng là vào mùa khô. Thời tiết mùa này ít biến động, không khí có độ ẩn thấp, do ảnh hưởng trực tiếp từ gió Lào nên có cảm giác nóng bức, lượng mưa của mùa khô rất ít, khô ráo phù hợp cho các hoạt động tắm biển, vãn cảnh, leo núi. Tuy nhiên để tham gia các hoạt động ngoài trời bạn cần phải có biện pháp chống nắng, giảm thiểu những tác hại của nắng nóng. </a:t>
            </a:r>
            <a:endParaRPr sz="2100">
              <a:solidFill>
                <a:srgbClr val="0000FF"/>
              </a:solidFill>
              <a:latin typeface="Cambria"/>
              <a:ea typeface="Cambria"/>
              <a:cs typeface="Cambria"/>
              <a:sym typeface="Cambria"/>
            </a:endParaRPr>
          </a:p>
        </p:txBody>
      </p:sp>
      <p:pic>
        <p:nvPicPr>
          <p:cNvPr id="531" name="Google Shape;531;p17"/>
          <p:cNvPicPr preferRelativeResize="0"/>
          <p:nvPr/>
        </p:nvPicPr>
        <p:blipFill rotWithShape="1">
          <a:blip r:embed="rId8">
            <a:alphaModFix/>
          </a:blip>
          <a:srcRect b="0" l="0" r="0" t="0"/>
          <a:stretch/>
        </p:blipFill>
        <p:spPr>
          <a:xfrm>
            <a:off x="533400" y="3963067"/>
            <a:ext cx="6096000" cy="243773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8"/>
                                        </p:tgtEl>
                                        <p:attrNameLst>
                                          <p:attrName>style.visibility</p:attrName>
                                        </p:attrNameLst>
                                      </p:cBhvr>
                                      <p:to>
                                        <p:strVal val="visible"/>
                                      </p:to>
                                    </p:set>
                                    <p:animEffect filter="fade" transition="in">
                                      <p:cBhvr>
                                        <p:cTn dur="500"/>
                                        <p:tgtEl>
                                          <p:spTgt spid="528"/>
                                        </p:tgtEl>
                                      </p:cBhvr>
                                    </p:animEffect>
                                  </p:childTnLst>
                                </p:cTn>
                              </p:par>
                              <p:par>
                                <p:cTn fill="hold" nodeType="withEffect" presetClass="entr" presetID="10" presetSubtype="0">
                                  <p:stCondLst>
                                    <p:cond delay="0"/>
                                  </p:stCondLst>
                                  <p:childTnLst>
                                    <p:set>
                                      <p:cBhvr>
                                        <p:cTn dur="1" fill="hold">
                                          <p:stCondLst>
                                            <p:cond delay="0"/>
                                          </p:stCondLst>
                                        </p:cTn>
                                        <p:tgtEl>
                                          <p:spTgt spid="527"/>
                                        </p:tgtEl>
                                        <p:attrNameLst>
                                          <p:attrName>style.visibility</p:attrName>
                                        </p:attrNameLst>
                                      </p:cBhvr>
                                      <p:to>
                                        <p:strVal val="visible"/>
                                      </p:to>
                                    </p:set>
                                    <p:animEffect filter="fade" transition="in">
                                      <p:cBhvr>
                                        <p:cTn dur="500"/>
                                        <p:tgtEl>
                                          <p:spTgt spid="5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0"/>
                                        </p:tgtEl>
                                        <p:attrNameLst>
                                          <p:attrName>style.visibility</p:attrName>
                                        </p:attrNameLst>
                                      </p:cBhvr>
                                      <p:to>
                                        <p:strVal val="visible"/>
                                      </p:to>
                                    </p:set>
                                    <p:animEffect filter="fade" transition="in">
                                      <p:cBhvr>
                                        <p:cTn dur="1000"/>
                                        <p:tgtEl>
                                          <p:spTgt spid="530"/>
                                        </p:tgtEl>
                                      </p:cBhvr>
                                    </p:animEffect>
                                  </p:childTnLst>
                                </p:cTn>
                              </p:par>
                              <p:par>
                                <p:cTn fill="hold" nodeType="withEffect" presetClass="entr" presetID="10" presetSubtype="0">
                                  <p:stCondLst>
                                    <p:cond delay="0"/>
                                  </p:stCondLst>
                                  <p:childTnLst>
                                    <p:set>
                                      <p:cBhvr>
                                        <p:cTn dur="1" fill="hold">
                                          <p:stCondLst>
                                            <p:cond delay="0"/>
                                          </p:stCondLst>
                                        </p:cTn>
                                        <p:tgtEl>
                                          <p:spTgt spid="531"/>
                                        </p:tgtEl>
                                        <p:attrNameLst>
                                          <p:attrName>style.visibility</p:attrName>
                                        </p:attrNameLst>
                                      </p:cBhvr>
                                      <p:to>
                                        <p:strVal val="visible"/>
                                      </p:to>
                                    </p:set>
                                    <p:animEffect filter="fade" transition="in">
                                      <p:cBhvr>
                                        <p:cTn dur="1000"/>
                                        <p:tgtEl>
                                          <p:spTgt spid="5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18"/>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537" name="Google Shape;537;p18"/>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538" name="Google Shape;538;p18"/>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539" name="Google Shape;539;p18"/>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540" name="Google Shape;540;p18"/>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41" name="Google Shape;541;p18"/>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10</a:t>
            </a:r>
            <a:endParaRPr sz="2800">
              <a:solidFill>
                <a:srgbClr val="00B050"/>
              </a:solidFill>
              <a:latin typeface="Cambria"/>
              <a:ea typeface="Cambria"/>
              <a:cs typeface="Cambria"/>
              <a:sym typeface="Cambria"/>
            </a:endParaRPr>
          </a:p>
        </p:txBody>
      </p:sp>
      <p:sp>
        <p:nvSpPr>
          <p:cNvPr id="542" name="Google Shape;542;p18"/>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543" name="Google Shape;543;p18"/>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544" name="Google Shape;544;p18"/>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45" name="Google Shape;545;p18"/>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3</a:t>
            </a:r>
            <a:endParaRPr/>
          </a:p>
        </p:txBody>
      </p:sp>
      <p:sp>
        <p:nvSpPr>
          <p:cNvPr id="546" name="Google Shape;546;p18"/>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47" name="Google Shape;547;p18"/>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48" name="Google Shape;548;p18"/>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49" name="Google Shape;549;p18"/>
          <p:cNvSpPr txBox="1"/>
          <p:nvPr/>
        </p:nvSpPr>
        <p:spPr>
          <a:xfrm>
            <a:off x="452586" y="1295399"/>
            <a:ext cx="4729013" cy="461665"/>
          </a:xfrm>
          <a:prstGeom prst="rect">
            <a:avLst/>
          </a:prstGeom>
          <a:solidFill>
            <a:srgbClr val="FFFF00"/>
          </a:solid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CC0000"/>
                </a:solidFill>
                <a:latin typeface="Times New Roman"/>
                <a:ea typeface="Times New Roman"/>
                <a:cs typeface="Times New Roman"/>
                <a:sym typeface="Times New Roman"/>
              </a:rPr>
              <a:t>a. Luyện tập</a:t>
            </a:r>
            <a:endParaRPr b="1" sz="2400">
              <a:solidFill>
                <a:srgbClr val="CC0000"/>
              </a:solidFill>
              <a:latin typeface="Times New Roman"/>
              <a:ea typeface="Times New Roman"/>
              <a:cs typeface="Times New Roman"/>
              <a:sym typeface="Times New Roman"/>
            </a:endParaRPr>
          </a:p>
        </p:txBody>
      </p:sp>
      <p:sp>
        <p:nvSpPr>
          <p:cNvPr id="550" name="Google Shape;550;p18"/>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LUYỆN TẬP VÀ VẬN DỤNG</a:t>
            </a:r>
            <a:endParaRPr b="1" sz="2400">
              <a:solidFill>
                <a:srgbClr val="0D30DD"/>
              </a:solidFill>
              <a:latin typeface="Cambria"/>
              <a:ea typeface="Cambria"/>
              <a:cs typeface="Cambria"/>
              <a:sym typeface="Cambria"/>
            </a:endParaRPr>
          </a:p>
        </p:txBody>
      </p:sp>
      <p:sp>
        <p:nvSpPr>
          <p:cNvPr id="551" name="Google Shape;551;p18"/>
          <p:cNvSpPr/>
          <p:nvPr/>
        </p:nvSpPr>
        <p:spPr>
          <a:xfrm>
            <a:off x="1443238" y="1905000"/>
            <a:ext cx="7239001" cy="738664"/>
          </a:xfrm>
          <a:prstGeom prst="rect">
            <a:avLst/>
          </a:prstGeom>
          <a:solidFill>
            <a:srgbClr val="BCFCD4"/>
          </a:solidFill>
          <a:ln cap="flat" cmpd="sng" w="12700">
            <a:solidFill>
              <a:srgbClr val="00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i="1" lang="en-US" sz="2100">
                <a:solidFill>
                  <a:srgbClr val="FF0000"/>
                </a:solidFill>
                <a:latin typeface="Cambria"/>
                <a:ea typeface="Cambria"/>
                <a:cs typeface="Cambria"/>
                <a:sym typeface="Cambria"/>
              </a:rPr>
              <a:t>Dựa vào hiểu biết của bản thân, em hãy nêu ví dụ ảnh hưởng của một thiên tai đối với sản xuất nông nghiệp ở nước ta. </a:t>
            </a:r>
            <a:endParaRPr i="1" sz="2100">
              <a:solidFill>
                <a:srgbClr val="FF0000"/>
              </a:solidFill>
              <a:latin typeface="Cambria"/>
              <a:ea typeface="Cambria"/>
              <a:cs typeface="Cambria"/>
              <a:sym typeface="Cambria"/>
            </a:endParaRPr>
          </a:p>
        </p:txBody>
      </p:sp>
      <p:pic>
        <p:nvPicPr>
          <p:cNvPr id="552" name="Google Shape;552;p18"/>
          <p:cNvPicPr preferRelativeResize="0"/>
          <p:nvPr/>
        </p:nvPicPr>
        <p:blipFill rotWithShape="1">
          <a:blip r:embed="rId6">
            <a:alphaModFix/>
          </a:blip>
          <a:srcRect b="0" l="0" r="0" t="0"/>
          <a:stretch/>
        </p:blipFill>
        <p:spPr>
          <a:xfrm>
            <a:off x="460330" y="1843600"/>
            <a:ext cx="819919" cy="861463"/>
          </a:xfrm>
          <a:prstGeom prst="rect">
            <a:avLst/>
          </a:prstGeom>
          <a:noFill/>
          <a:ln>
            <a:noFill/>
          </a:ln>
          <a:effectLst>
            <a:reflection blurRad="0" dir="5400000" dist="5000" endA="0" endPos="30000" kx="0" rotWithShape="0" algn="bl" stA="30000" stPos="0" sy="-100000" ky="0"/>
          </a:effectLst>
        </p:spPr>
      </p:pic>
      <p:grpSp>
        <p:nvGrpSpPr>
          <p:cNvPr id="553" name="Google Shape;553;p18"/>
          <p:cNvGrpSpPr/>
          <p:nvPr/>
        </p:nvGrpSpPr>
        <p:grpSpPr>
          <a:xfrm>
            <a:off x="402898" y="4191000"/>
            <a:ext cx="993025" cy="818167"/>
            <a:chOff x="328593" y="3144943"/>
            <a:chExt cx="1311567" cy="1340780"/>
          </a:xfrm>
        </p:grpSpPr>
        <p:pic>
          <p:nvPicPr>
            <p:cNvPr id="554" name="Google Shape;554;p18"/>
            <p:cNvPicPr preferRelativeResize="0"/>
            <p:nvPr/>
          </p:nvPicPr>
          <p:blipFill rotWithShape="1">
            <a:blip r:embed="rId7">
              <a:alphaModFix/>
            </a:blip>
            <a:srcRect b="0" l="0" r="0" t="0"/>
            <a:stretch/>
          </p:blipFill>
          <p:spPr>
            <a:xfrm>
              <a:off x="328593" y="3144943"/>
              <a:ext cx="1167903" cy="1340780"/>
            </a:xfrm>
            <a:prstGeom prst="rect">
              <a:avLst/>
            </a:prstGeom>
            <a:noFill/>
            <a:ln>
              <a:noFill/>
            </a:ln>
            <a:effectLst>
              <a:reflection blurRad="0" dir="5400000" dist="5000" endA="0" endPos="30000" kx="0" rotWithShape="0" algn="bl" stA="30000" stPos="0" sy="-100000" ky="0"/>
            </a:effectLst>
          </p:spPr>
        </p:pic>
        <p:pic>
          <p:nvPicPr>
            <p:cNvPr descr="http://previews.123rf.com/images/mistac/mistac1207/mistac120700017/14524015-A-cartoon-boy-with-a-good-idea-Stock-Vector-thinking.jpg" id="555" name="Google Shape;555;p18"/>
            <p:cNvPicPr preferRelativeResize="0"/>
            <p:nvPr/>
          </p:nvPicPr>
          <p:blipFill rotWithShape="1">
            <a:blip r:embed="rId8">
              <a:alphaModFix/>
            </a:blip>
            <a:srcRect b="81605" l="32065" r="45098" t="0"/>
            <a:stretch/>
          </p:blipFill>
          <p:spPr>
            <a:xfrm rot="1019582">
              <a:off x="1011253" y="3259179"/>
              <a:ext cx="573887" cy="462251"/>
            </a:xfrm>
            <a:prstGeom prst="rect">
              <a:avLst/>
            </a:prstGeom>
            <a:noFill/>
            <a:ln>
              <a:noFill/>
            </a:ln>
            <a:effectLst>
              <a:reflection blurRad="0" dir="5400000" dist="5000" endA="0" endPos="30000" kx="0" rotWithShape="0" algn="bl" stA="30000" stPos="0" sy="-100000" ky="0"/>
            </a:effectLst>
          </p:spPr>
        </p:pic>
      </p:grpSp>
      <p:sp>
        <p:nvSpPr>
          <p:cNvPr id="556" name="Google Shape;556;p18"/>
          <p:cNvSpPr/>
          <p:nvPr/>
        </p:nvSpPr>
        <p:spPr>
          <a:xfrm>
            <a:off x="1520951" y="2819400"/>
            <a:ext cx="4467475" cy="3693319"/>
          </a:xfrm>
          <a:prstGeom prst="rect">
            <a:avLst/>
          </a:prstGeom>
          <a:solidFill>
            <a:srgbClr val="FFCCFF"/>
          </a:solidFill>
          <a:ln cap="flat" cmpd="sng" w="9525">
            <a:solidFill>
              <a:srgbClr val="0D30DD"/>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D30DD"/>
                </a:solidFill>
                <a:latin typeface="Cambria"/>
                <a:ea typeface="Cambria"/>
                <a:cs typeface="Cambria"/>
                <a:sym typeface="Cambria"/>
              </a:rPr>
              <a:t>XÂM NHẬP MẶN Ở </a:t>
            </a:r>
            <a:endParaRPr/>
          </a:p>
          <a:p>
            <a:pPr indent="0" lvl="0" marL="0" marR="0" rtl="0" algn="ctr">
              <a:spcBef>
                <a:spcPts val="0"/>
              </a:spcBef>
              <a:spcAft>
                <a:spcPts val="0"/>
              </a:spcAft>
              <a:buNone/>
            </a:pPr>
            <a:r>
              <a:rPr b="1" lang="en-US" sz="1800">
                <a:solidFill>
                  <a:srgbClr val="0D30DD"/>
                </a:solidFill>
                <a:latin typeface="Cambria"/>
                <a:ea typeface="Cambria"/>
                <a:cs typeface="Cambria"/>
                <a:sym typeface="Cambria"/>
              </a:rPr>
              <a:t>ĐỒNG BẰNG SÔNG CỬU LONG</a:t>
            </a:r>
            <a:endParaRPr/>
          </a:p>
          <a:p>
            <a:pPr indent="0" lvl="0" marL="0" marR="0" rtl="0" algn="just">
              <a:spcBef>
                <a:spcPts val="0"/>
              </a:spcBef>
              <a:spcAft>
                <a:spcPts val="0"/>
              </a:spcAft>
              <a:buNone/>
            </a:pPr>
            <a:r>
              <a:rPr lang="en-US" sz="1800">
                <a:solidFill>
                  <a:schemeClr val="dk1"/>
                </a:solidFill>
                <a:latin typeface="Cambria"/>
                <a:ea typeface="Cambria"/>
                <a:cs typeface="Cambria"/>
                <a:sym typeface="Cambria"/>
              </a:rPr>
              <a:t>Năm 2015 do ảnh hưởng của hiện tượng El Nino nên mùa mưa đến trễ và kết thúc sớm. Mùa khô năm nay do thiếu nước ngọt, mặn xuất hiện sớm 2 tháng và nhiều khả năng kết thúc muộn. Hiện, trên các hệ thống sông chính ở Đồng bằng sông Cửu Long, mặn xâm nhập sâu 40-93 km, tăng 10-15 km so với các năm trước. Gần 340.000 ha trong tổng số 1,55 triệu ha lúa đông xuân đang sản xuất tại đây có nguy cơ bị xâm nhập mặn. Trong đó, hàng chục nghìn ha bị chết. </a:t>
            </a:r>
            <a:endParaRPr sz="1800">
              <a:solidFill>
                <a:schemeClr val="dk1"/>
              </a:solidFill>
              <a:latin typeface="Cambria"/>
              <a:ea typeface="Cambria"/>
              <a:cs typeface="Cambria"/>
              <a:sym typeface="Cambria"/>
            </a:endParaRPr>
          </a:p>
        </p:txBody>
      </p:sp>
      <p:pic>
        <p:nvPicPr>
          <p:cNvPr id="557" name="Google Shape;557;p18"/>
          <p:cNvPicPr preferRelativeResize="0"/>
          <p:nvPr/>
        </p:nvPicPr>
        <p:blipFill rotWithShape="1">
          <a:blip r:embed="rId9">
            <a:alphaModFix/>
          </a:blip>
          <a:srcRect b="0" l="0" r="0" t="0"/>
          <a:stretch/>
        </p:blipFill>
        <p:spPr>
          <a:xfrm>
            <a:off x="6092951" y="2819400"/>
            <a:ext cx="2589288" cy="3693319"/>
          </a:xfrm>
          <a:prstGeom prst="rect">
            <a:avLst/>
          </a:prstGeom>
          <a:noFill/>
          <a:ln cap="flat" cmpd="sng" w="9525">
            <a:solidFill>
              <a:srgbClr val="FF0000"/>
            </a:solidFill>
            <a:prstDash val="solid"/>
            <a:miter lim="800000"/>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1"/>
                                        </p:tgtEl>
                                        <p:attrNameLst>
                                          <p:attrName>style.visibility</p:attrName>
                                        </p:attrNameLst>
                                      </p:cBhvr>
                                      <p:to>
                                        <p:strVal val="visible"/>
                                      </p:to>
                                    </p:set>
                                    <p:animEffect filter="fade" transition="in">
                                      <p:cBhvr>
                                        <p:cTn dur="500"/>
                                        <p:tgtEl>
                                          <p:spTgt spid="551"/>
                                        </p:tgtEl>
                                      </p:cBhvr>
                                    </p:animEffect>
                                  </p:childTnLst>
                                </p:cTn>
                              </p:par>
                              <p:par>
                                <p:cTn fill="hold" nodeType="withEffect" presetClass="entr" presetID="10" presetSubtype="0">
                                  <p:stCondLst>
                                    <p:cond delay="0"/>
                                  </p:stCondLst>
                                  <p:childTnLst>
                                    <p:set>
                                      <p:cBhvr>
                                        <p:cTn dur="1" fill="hold">
                                          <p:stCondLst>
                                            <p:cond delay="0"/>
                                          </p:stCondLst>
                                        </p:cTn>
                                        <p:tgtEl>
                                          <p:spTgt spid="552"/>
                                        </p:tgtEl>
                                        <p:attrNameLst>
                                          <p:attrName>style.visibility</p:attrName>
                                        </p:attrNameLst>
                                      </p:cBhvr>
                                      <p:to>
                                        <p:strVal val="visible"/>
                                      </p:to>
                                    </p:set>
                                    <p:animEffect filter="fade" transition="in">
                                      <p:cBhvr>
                                        <p:cTn dur="500"/>
                                        <p:tgtEl>
                                          <p:spTgt spid="5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3"/>
                                        </p:tgtEl>
                                        <p:attrNameLst>
                                          <p:attrName>style.visibility</p:attrName>
                                        </p:attrNameLst>
                                      </p:cBhvr>
                                      <p:to>
                                        <p:strVal val="visible"/>
                                      </p:to>
                                    </p:set>
                                    <p:animEffect filter="fade" transition="in">
                                      <p:cBhvr>
                                        <p:cTn dur="500"/>
                                        <p:tgtEl>
                                          <p:spTgt spid="5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6"/>
                                        </p:tgtEl>
                                        <p:attrNameLst>
                                          <p:attrName>style.visibility</p:attrName>
                                        </p:attrNameLst>
                                      </p:cBhvr>
                                      <p:to>
                                        <p:strVal val="visible"/>
                                      </p:to>
                                    </p:set>
                                    <p:animEffect filter="fade" transition="in">
                                      <p:cBhvr>
                                        <p:cTn dur="1000"/>
                                        <p:tgtEl>
                                          <p:spTgt spid="556"/>
                                        </p:tgtEl>
                                      </p:cBhvr>
                                    </p:animEffect>
                                  </p:childTnLst>
                                </p:cTn>
                              </p:par>
                              <p:par>
                                <p:cTn fill="hold" nodeType="withEffect" presetClass="entr" presetID="10" presetSubtype="0">
                                  <p:stCondLst>
                                    <p:cond delay="0"/>
                                  </p:stCondLst>
                                  <p:childTnLst>
                                    <p:set>
                                      <p:cBhvr>
                                        <p:cTn dur="1" fill="hold">
                                          <p:stCondLst>
                                            <p:cond delay="0"/>
                                          </p:stCondLst>
                                        </p:cTn>
                                        <p:tgtEl>
                                          <p:spTgt spid="557"/>
                                        </p:tgtEl>
                                        <p:attrNameLst>
                                          <p:attrName>style.visibility</p:attrName>
                                        </p:attrNameLst>
                                      </p:cBhvr>
                                      <p:to>
                                        <p:strVal val="visible"/>
                                      </p:to>
                                    </p:set>
                                    <p:animEffect filter="fade" transition="in">
                                      <p:cBhvr>
                                        <p:cTn dur="1000"/>
                                        <p:tgtEl>
                                          <p:spTgt spid="5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19"/>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563" name="Google Shape;563;p19"/>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564" name="Google Shape;564;p19"/>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565" name="Google Shape;565;p19"/>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566" name="Google Shape;566;p19"/>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67" name="Google Shape;567;p19"/>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10</a:t>
            </a:r>
            <a:endParaRPr sz="2800">
              <a:solidFill>
                <a:srgbClr val="00B050"/>
              </a:solidFill>
              <a:latin typeface="Cambria"/>
              <a:ea typeface="Cambria"/>
              <a:cs typeface="Cambria"/>
              <a:sym typeface="Cambria"/>
            </a:endParaRPr>
          </a:p>
        </p:txBody>
      </p:sp>
      <p:sp>
        <p:nvSpPr>
          <p:cNvPr id="568" name="Google Shape;568;p19"/>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569" name="Google Shape;569;p19"/>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570" name="Google Shape;570;p19"/>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71" name="Google Shape;571;p19"/>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3</a:t>
            </a:r>
            <a:endParaRPr/>
          </a:p>
        </p:txBody>
      </p:sp>
      <p:sp>
        <p:nvSpPr>
          <p:cNvPr id="572" name="Google Shape;572;p19"/>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73" name="Google Shape;573;p19"/>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74" name="Google Shape;574;p19"/>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75" name="Google Shape;575;p19"/>
          <p:cNvSpPr txBox="1"/>
          <p:nvPr/>
        </p:nvSpPr>
        <p:spPr>
          <a:xfrm>
            <a:off x="452586" y="1295399"/>
            <a:ext cx="4729013" cy="461665"/>
          </a:xfrm>
          <a:prstGeom prst="rect">
            <a:avLst/>
          </a:prstGeom>
          <a:solidFill>
            <a:srgbClr val="FFFF00"/>
          </a:solid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CC0000"/>
                </a:solidFill>
                <a:latin typeface="Times New Roman"/>
                <a:ea typeface="Times New Roman"/>
                <a:cs typeface="Times New Roman"/>
                <a:sym typeface="Times New Roman"/>
              </a:rPr>
              <a:t>a. Luyện tập</a:t>
            </a:r>
            <a:endParaRPr b="1" sz="2400">
              <a:solidFill>
                <a:srgbClr val="CC0000"/>
              </a:solidFill>
              <a:latin typeface="Times New Roman"/>
              <a:ea typeface="Times New Roman"/>
              <a:cs typeface="Times New Roman"/>
              <a:sym typeface="Times New Roman"/>
            </a:endParaRPr>
          </a:p>
        </p:txBody>
      </p:sp>
      <p:sp>
        <p:nvSpPr>
          <p:cNvPr id="576" name="Google Shape;576;p19"/>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LUYỆN TẬP VÀ VẬN DỤNG</a:t>
            </a:r>
            <a:endParaRPr b="1" sz="2400">
              <a:solidFill>
                <a:srgbClr val="0D30DD"/>
              </a:solidFill>
              <a:latin typeface="Cambria"/>
              <a:ea typeface="Cambria"/>
              <a:cs typeface="Cambria"/>
              <a:sym typeface="Cambria"/>
            </a:endParaRPr>
          </a:p>
        </p:txBody>
      </p:sp>
      <p:sp>
        <p:nvSpPr>
          <p:cNvPr id="577" name="Google Shape;577;p19"/>
          <p:cNvSpPr/>
          <p:nvPr/>
        </p:nvSpPr>
        <p:spPr>
          <a:xfrm>
            <a:off x="1454243" y="2035314"/>
            <a:ext cx="7308758" cy="707886"/>
          </a:xfrm>
          <a:prstGeom prst="rect">
            <a:avLst/>
          </a:prstGeom>
          <a:solidFill>
            <a:srgbClr val="BCFCD4"/>
          </a:solidFill>
          <a:ln cap="flat" cmpd="sng" w="12700">
            <a:solidFill>
              <a:srgbClr val="00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i="1" lang="en-US" sz="2000">
                <a:solidFill>
                  <a:srgbClr val="FF0000"/>
                </a:solidFill>
                <a:latin typeface="Cambria"/>
                <a:ea typeface="Cambria"/>
                <a:cs typeface="Cambria"/>
                <a:sym typeface="Cambria"/>
              </a:rPr>
              <a:t>Dựa vào kênh chữ SGK, em hãy lập sơ đồ về ảnh hưởng của khí hậu đối với việc phát triển du lịch tại một điểm cụ thể.</a:t>
            </a:r>
            <a:endParaRPr i="1" sz="2000">
              <a:solidFill>
                <a:srgbClr val="FF0000"/>
              </a:solidFill>
              <a:latin typeface="Cambria"/>
              <a:ea typeface="Cambria"/>
              <a:cs typeface="Cambria"/>
              <a:sym typeface="Cambria"/>
            </a:endParaRPr>
          </a:p>
        </p:txBody>
      </p:sp>
      <p:pic>
        <p:nvPicPr>
          <p:cNvPr id="578" name="Google Shape;578;p19"/>
          <p:cNvPicPr preferRelativeResize="0"/>
          <p:nvPr/>
        </p:nvPicPr>
        <p:blipFill rotWithShape="1">
          <a:blip r:embed="rId6">
            <a:alphaModFix/>
          </a:blip>
          <a:srcRect b="0" l="0" r="0" t="0"/>
          <a:stretch/>
        </p:blipFill>
        <p:spPr>
          <a:xfrm>
            <a:off x="374373" y="1905000"/>
            <a:ext cx="969603" cy="1018731"/>
          </a:xfrm>
          <a:prstGeom prst="rect">
            <a:avLst/>
          </a:prstGeom>
          <a:noFill/>
          <a:ln>
            <a:noFill/>
          </a:ln>
          <a:effectLst>
            <a:reflection blurRad="0" dir="5400000" dist="5000" endA="0" endPos="30000" kx="0" rotWithShape="0" algn="bl" stA="30000" stPos="0" sy="-100000" ky="0"/>
          </a:effectLst>
        </p:spPr>
      </p:pic>
      <p:grpSp>
        <p:nvGrpSpPr>
          <p:cNvPr id="579" name="Google Shape;579;p19"/>
          <p:cNvGrpSpPr/>
          <p:nvPr/>
        </p:nvGrpSpPr>
        <p:grpSpPr>
          <a:xfrm>
            <a:off x="381000" y="3907812"/>
            <a:ext cx="1103947" cy="1138809"/>
            <a:chOff x="328593" y="3185409"/>
            <a:chExt cx="1311567" cy="1538991"/>
          </a:xfrm>
        </p:grpSpPr>
        <p:pic>
          <p:nvPicPr>
            <p:cNvPr id="580" name="Google Shape;580;p19"/>
            <p:cNvPicPr preferRelativeResize="0"/>
            <p:nvPr/>
          </p:nvPicPr>
          <p:blipFill rotWithShape="1">
            <a:blip r:embed="rId7">
              <a:alphaModFix/>
            </a:blip>
            <a:srcRect b="0" l="0" r="0" t="0"/>
            <a:stretch/>
          </p:blipFill>
          <p:spPr>
            <a:xfrm>
              <a:off x="328593" y="3383619"/>
              <a:ext cx="1167903" cy="1340781"/>
            </a:xfrm>
            <a:prstGeom prst="rect">
              <a:avLst/>
            </a:prstGeom>
            <a:noFill/>
            <a:ln>
              <a:noFill/>
            </a:ln>
            <a:effectLst>
              <a:reflection blurRad="0" dir="5400000" dist="5000" endA="0" endPos="30000" kx="0" rotWithShape="0" algn="bl" stA="30000" stPos="0" sy="-100000" ky="0"/>
            </a:effectLst>
          </p:spPr>
        </p:pic>
        <p:pic>
          <p:nvPicPr>
            <p:cNvPr descr="http://previews.123rf.com/images/mistac/mistac1207/mistac120700017/14524015-A-cartoon-boy-with-a-good-idea-Stock-Vector-thinking.jpg" id="581" name="Google Shape;581;p19"/>
            <p:cNvPicPr preferRelativeResize="0"/>
            <p:nvPr/>
          </p:nvPicPr>
          <p:blipFill rotWithShape="1">
            <a:blip r:embed="rId8">
              <a:alphaModFix/>
            </a:blip>
            <a:srcRect b="81605" l="32065" r="45098" t="0"/>
            <a:stretch/>
          </p:blipFill>
          <p:spPr>
            <a:xfrm rot="1019582">
              <a:off x="1011253" y="3259179"/>
              <a:ext cx="573887" cy="462251"/>
            </a:xfrm>
            <a:prstGeom prst="rect">
              <a:avLst/>
            </a:prstGeom>
            <a:noFill/>
            <a:ln>
              <a:noFill/>
            </a:ln>
            <a:effectLst>
              <a:reflection blurRad="0" dir="5400000" dist="5000" endA="0" endPos="30000" kx="0" rotWithShape="0" algn="bl" stA="30000" stPos="0" sy="-100000" ky="0"/>
            </a:effectLst>
          </p:spPr>
        </p:pic>
      </p:grpSp>
      <p:pic>
        <p:nvPicPr>
          <p:cNvPr descr="Lập sơ đồ về ảnh hưởng của khí hậu đối với việc phát triển du lịch tại một điểm cụ thể nêu ở hình 10.3 (ảnh 1)" id="582" name="Google Shape;582;p19"/>
          <p:cNvPicPr preferRelativeResize="0"/>
          <p:nvPr/>
        </p:nvPicPr>
        <p:blipFill rotWithShape="1">
          <a:blip r:embed="rId9">
            <a:alphaModFix/>
          </a:blip>
          <a:srcRect b="0" l="0" r="0" t="0"/>
          <a:stretch/>
        </p:blipFill>
        <p:spPr>
          <a:xfrm>
            <a:off x="1478076" y="2923731"/>
            <a:ext cx="7284925" cy="3629469"/>
          </a:xfrm>
          <a:prstGeom prst="rect">
            <a:avLst/>
          </a:prstGeom>
          <a:noFill/>
          <a:ln cap="flat" cmpd="sng" w="9525">
            <a:solidFill>
              <a:srgbClr val="FF0000"/>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7"/>
                                        </p:tgtEl>
                                        <p:attrNameLst>
                                          <p:attrName>style.visibility</p:attrName>
                                        </p:attrNameLst>
                                      </p:cBhvr>
                                      <p:to>
                                        <p:strVal val="visible"/>
                                      </p:to>
                                    </p:set>
                                    <p:animEffect filter="fade" transition="in">
                                      <p:cBhvr>
                                        <p:cTn dur="500"/>
                                        <p:tgtEl>
                                          <p:spTgt spid="577"/>
                                        </p:tgtEl>
                                      </p:cBhvr>
                                    </p:animEffect>
                                  </p:childTnLst>
                                </p:cTn>
                              </p:par>
                              <p:par>
                                <p:cTn fill="hold" nodeType="withEffect" presetClass="entr" presetID="10" presetSubtype="0">
                                  <p:stCondLst>
                                    <p:cond delay="0"/>
                                  </p:stCondLst>
                                  <p:childTnLst>
                                    <p:set>
                                      <p:cBhvr>
                                        <p:cTn dur="1" fill="hold">
                                          <p:stCondLst>
                                            <p:cond delay="0"/>
                                          </p:stCondLst>
                                        </p:cTn>
                                        <p:tgtEl>
                                          <p:spTgt spid="578"/>
                                        </p:tgtEl>
                                        <p:attrNameLst>
                                          <p:attrName>style.visibility</p:attrName>
                                        </p:attrNameLst>
                                      </p:cBhvr>
                                      <p:to>
                                        <p:strVal val="visible"/>
                                      </p:to>
                                    </p:set>
                                    <p:animEffect filter="fade" transition="in">
                                      <p:cBhvr>
                                        <p:cTn dur="500"/>
                                        <p:tgtEl>
                                          <p:spTgt spid="5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9"/>
                                        </p:tgtEl>
                                        <p:attrNameLst>
                                          <p:attrName>style.visibility</p:attrName>
                                        </p:attrNameLst>
                                      </p:cBhvr>
                                      <p:to>
                                        <p:strVal val="visible"/>
                                      </p:to>
                                    </p:set>
                                    <p:animEffect filter="fade" transition="in">
                                      <p:cBhvr>
                                        <p:cTn dur="500"/>
                                        <p:tgtEl>
                                          <p:spTgt spid="5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2"/>
                                        </p:tgtEl>
                                        <p:attrNameLst>
                                          <p:attrName>style.visibility</p:attrName>
                                        </p:attrNameLst>
                                      </p:cBhvr>
                                      <p:to>
                                        <p:strVal val="visible"/>
                                      </p:to>
                                    </p:set>
                                    <p:animEffect filter="fade" transition="in">
                                      <p:cBhvr>
                                        <p:cTn dur="1000"/>
                                        <p:tgtEl>
                                          <p:spTgt spid="5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id="98" name="Google Shape;98;p2"/>
          <p:cNvPicPr preferRelativeResize="0"/>
          <p:nvPr/>
        </p:nvPicPr>
        <p:blipFill rotWithShape="1">
          <a:blip r:embed="rId3">
            <a:alphaModFix/>
          </a:blip>
          <a:srcRect b="0" l="0" r="0" t="0"/>
          <a:stretch/>
        </p:blipFill>
        <p:spPr>
          <a:xfrm rot="10800000">
            <a:off x="0" y="0"/>
            <a:ext cx="9144000" cy="6858000"/>
          </a:xfrm>
          <a:prstGeom prst="rect">
            <a:avLst/>
          </a:prstGeom>
          <a:blipFill rotWithShape="1">
            <a:blip r:embed="rId4">
              <a:alphaModFix/>
            </a:blip>
            <a:stretch>
              <a:fillRect b="0" l="0" r="0" t="0"/>
            </a:stretch>
          </a:blipFill>
          <a:ln>
            <a:noFill/>
          </a:ln>
        </p:spPr>
      </p:pic>
      <p:pic>
        <p:nvPicPr>
          <p:cNvPr descr="C:\Users\Asus\Pictures\bai mau\hands_zps712c7fb9.jpg" id="99" name="Google Shape;99;p2"/>
          <p:cNvPicPr preferRelativeResize="0"/>
          <p:nvPr/>
        </p:nvPicPr>
        <p:blipFill rotWithShape="1">
          <a:blip r:embed="rId5">
            <a:alphaModFix/>
          </a:blip>
          <a:srcRect b="0" l="0" r="43632" t="0"/>
          <a:stretch/>
        </p:blipFill>
        <p:spPr>
          <a:xfrm rot="-5983940">
            <a:off x="6740180" y="1138516"/>
            <a:ext cx="2234565" cy="3964233"/>
          </a:xfrm>
          <a:prstGeom prst="rect">
            <a:avLst/>
          </a:prstGeom>
          <a:noFill/>
          <a:ln>
            <a:noFill/>
          </a:ln>
        </p:spPr>
      </p:pic>
      <p:pic>
        <p:nvPicPr>
          <p:cNvPr descr="C:\Documents and Settings\Welcome\Desktop\chs1348666969.jpg" id="100" name="Google Shape;100;p2"/>
          <p:cNvPicPr preferRelativeResize="0"/>
          <p:nvPr/>
        </p:nvPicPr>
        <p:blipFill rotWithShape="1">
          <a:blip r:embed="rId6">
            <a:alphaModFix/>
          </a:blip>
          <a:srcRect b="0" l="0" r="0" t="0"/>
          <a:stretch/>
        </p:blipFill>
        <p:spPr>
          <a:xfrm>
            <a:off x="-32084" y="4343400"/>
            <a:ext cx="9176083" cy="2514600"/>
          </a:xfrm>
          <a:prstGeom prst="rect">
            <a:avLst/>
          </a:prstGeom>
          <a:noFill/>
          <a:ln>
            <a:noFill/>
          </a:ln>
          <a:effectLst>
            <a:outerShdw blurRad="292100" rotWithShape="0" algn="tl" dir="2700000" dist="139700">
              <a:srgbClr val="333333">
                <a:alpha val="64705"/>
              </a:srgbClr>
            </a:outerShdw>
          </a:effectLst>
        </p:spPr>
      </p:pic>
      <p:pic>
        <p:nvPicPr>
          <p:cNvPr descr="C:\Users\Asus\Pictures\bai mau\hands_zps712c7fb9.jpg" id="101" name="Google Shape;101;p2"/>
          <p:cNvPicPr preferRelativeResize="0"/>
          <p:nvPr/>
        </p:nvPicPr>
        <p:blipFill rotWithShape="1">
          <a:blip r:embed="rId5">
            <a:alphaModFix/>
          </a:blip>
          <a:srcRect b="0" l="56213" r="0" t="0"/>
          <a:stretch/>
        </p:blipFill>
        <p:spPr>
          <a:xfrm rot="-7627304">
            <a:off x="6159599" y="-1391747"/>
            <a:ext cx="1587048" cy="3624539"/>
          </a:xfrm>
          <a:prstGeom prst="rect">
            <a:avLst/>
          </a:prstGeom>
          <a:noFill/>
          <a:ln>
            <a:noFill/>
          </a:ln>
        </p:spPr>
      </p:pic>
      <p:sp>
        <p:nvSpPr>
          <p:cNvPr id="102" name="Google Shape;102;p2"/>
          <p:cNvSpPr txBox="1"/>
          <p:nvPr>
            <p:ph type="title"/>
          </p:nvPr>
        </p:nvSpPr>
        <p:spPr>
          <a:xfrm>
            <a:off x="-152400" y="1066800"/>
            <a:ext cx="5430672"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FF0000"/>
              </a:buClr>
              <a:buSzPts val="2600"/>
              <a:buFont typeface="Cambria"/>
              <a:buNone/>
            </a:pPr>
            <a:r>
              <a:rPr b="1" lang="en-US" sz="2600">
                <a:solidFill>
                  <a:srgbClr val="FF0000"/>
                </a:solidFill>
                <a:latin typeface="Cambria"/>
                <a:ea typeface="Cambria"/>
                <a:cs typeface="Cambria"/>
                <a:sym typeface="Cambria"/>
              </a:rPr>
              <a:t>VAI TRÒ CỦA TÀI NGUYÊN </a:t>
            </a:r>
            <a:br>
              <a:rPr b="1" lang="en-US" sz="2600">
                <a:solidFill>
                  <a:srgbClr val="FF0000"/>
                </a:solidFill>
                <a:latin typeface="Cambria"/>
                <a:ea typeface="Cambria"/>
                <a:cs typeface="Cambria"/>
                <a:sym typeface="Cambria"/>
              </a:rPr>
            </a:br>
            <a:r>
              <a:rPr b="1" lang="en-US" sz="2600">
                <a:solidFill>
                  <a:srgbClr val="FF0000"/>
                </a:solidFill>
                <a:latin typeface="Cambria"/>
                <a:ea typeface="Cambria"/>
                <a:cs typeface="Cambria"/>
                <a:sym typeface="Cambria"/>
              </a:rPr>
              <a:t>KHÍ HẬU VÀ TÀI NGUYÊN NƯỚC</a:t>
            </a:r>
            <a:endParaRPr b="1" sz="2600">
              <a:solidFill>
                <a:srgbClr val="FF0000"/>
              </a:solidFill>
              <a:latin typeface="Cambria"/>
              <a:ea typeface="Cambria"/>
              <a:cs typeface="Cambria"/>
              <a:sym typeface="Cambria"/>
            </a:endParaRPr>
          </a:p>
        </p:txBody>
      </p:sp>
      <p:sp>
        <p:nvSpPr>
          <p:cNvPr id="103" name="Google Shape;103;p2"/>
          <p:cNvSpPr txBox="1"/>
          <p:nvPr/>
        </p:nvSpPr>
        <p:spPr>
          <a:xfrm>
            <a:off x="-685800" y="1219200"/>
            <a:ext cx="6705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3500"/>
              <a:buFont typeface="Calibri"/>
              <a:buNone/>
            </a:pPr>
            <a:r>
              <a:t/>
            </a:r>
            <a:endParaRPr b="1" i="0" sz="3500" u="none" cap="none" strike="noStrike">
              <a:solidFill>
                <a:srgbClr val="BDD1F9"/>
              </a:solidFill>
              <a:latin typeface="Cambria"/>
              <a:ea typeface="Cambria"/>
              <a:cs typeface="Cambria"/>
              <a:sym typeface="Cambria"/>
            </a:endParaRPr>
          </a:p>
        </p:txBody>
      </p:sp>
      <p:sp>
        <p:nvSpPr>
          <p:cNvPr id="104" name="Google Shape;104;p2"/>
          <p:cNvSpPr txBox="1"/>
          <p:nvPr/>
        </p:nvSpPr>
        <p:spPr>
          <a:xfrm>
            <a:off x="-990600" y="-152400"/>
            <a:ext cx="3962400" cy="11430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2700"/>
              <a:buFont typeface="Cambria"/>
              <a:buNone/>
            </a:pPr>
            <a:r>
              <a:rPr b="1" i="0" lang="en-US" sz="2700" u="none" cap="none" strike="noStrike">
                <a:solidFill>
                  <a:schemeClr val="dk1"/>
                </a:solidFill>
                <a:latin typeface="Cambria"/>
                <a:ea typeface="Cambria"/>
                <a:cs typeface="Cambria"/>
                <a:sym typeface="Cambria"/>
              </a:rPr>
              <a:t>BÀI 10</a:t>
            </a:r>
            <a:endParaRPr b="1" i="0" sz="2700" u="none" cap="none" strike="noStrike">
              <a:solidFill>
                <a:schemeClr val="dk1"/>
              </a:solidFill>
              <a:latin typeface="Cambria"/>
              <a:ea typeface="Cambria"/>
              <a:cs typeface="Cambria"/>
              <a:sym typeface="Cambria"/>
            </a:endParaRPr>
          </a:p>
        </p:txBody>
      </p:sp>
      <p:sp>
        <p:nvSpPr>
          <p:cNvPr id="105" name="Google Shape;105;p2"/>
          <p:cNvSpPr/>
          <p:nvPr/>
        </p:nvSpPr>
        <p:spPr>
          <a:xfrm>
            <a:off x="3173" y="2428417"/>
            <a:ext cx="1828800" cy="45719"/>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6" name="Google Shape;106;p2"/>
          <p:cNvSpPr/>
          <p:nvPr/>
        </p:nvSpPr>
        <p:spPr>
          <a:xfrm>
            <a:off x="3172" y="2535098"/>
            <a:ext cx="1155509" cy="45719"/>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7" name="Google Shape;107;p2"/>
          <p:cNvSpPr/>
          <p:nvPr/>
        </p:nvSpPr>
        <p:spPr>
          <a:xfrm>
            <a:off x="-32084" y="3060876"/>
            <a:ext cx="5289884" cy="45719"/>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8" name="Google Shape;108;p2"/>
          <p:cNvSpPr/>
          <p:nvPr/>
        </p:nvSpPr>
        <p:spPr>
          <a:xfrm>
            <a:off x="2185337" y="0"/>
            <a:ext cx="45719" cy="83820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9" name="Google Shape;109;p2"/>
          <p:cNvSpPr/>
          <p:nvPr/>
        </p:nvSpPr>
        <p:spPr>
          <a:xfrm>
            <a:off x="2057400" y="0"/>
            <a:ext cx="45719" cy="430548"/>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0" name="Google Shape;110;p2"/>
          <p:cNvSpPr/>
          <p:nvPr/>
        </p:nvSpPr>
        <p:spPr>
          <a:xfrm>
            <a:off x="2590800" y="4724400"/>
            <a:ext cx="4038600" cy="850744"/>
          </a:xfrm>
          <a:prstGeom prst="rect">
            <a:avLst/>
          </a:prstGeom>
        </p:spPr>
        <p:txBody>
          <a:bodyPr>
            <a:prstTxWarp prst="textPlain"/>
          </a:bodyPr>
          <a:lstStyle/>
          <a:p>
            <a:pPr lvl="0" algn="ctr"/>
            <a:r>
              <a:rPr b="1" i="0">
                <a:ln cap="flat" cmpd="sng" w="19050">
                  <a:solidFill>
                    <a:srgbClr val="FEFEFE"/>
                  </a:solidFill>
                  <a:prstDash val="solid"/>
                  <a:round/>
                  <a:headEnd len="sm" w="sm" type="none"/>
                  <a:tailEnd len="sm" w="sm" type="none"/>
                </a:ln>
                <a:solidFill>
                  <a:schemeClr val="accent3"/>
                </a:solidFill>
                <a:latin typeface="Cambria"/>
              </a:rPr>
              <a:t>ĐỊA LÍ 8</a:t>
            </a:r>
          </a:p>
        </p:txBody>
      </p:sp>
      <p:sp>
        <p:nvSpPr>
          <p:cNvPr id="111" name="Google Shape;111;p2"/>
          <p:cNvSpPr txBox="1"/>
          <p:nvPr/>
        </p:nvSpPr>
        <p:spPr>
          <a:xfrm>
            <a:off x="131928" y="3124200"/>
            <a:ext cx="5430672" cy="1143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2060"/>
              </a:buClr>
              <a:buSzPts val="2500"/>
              <a:buFont typeface="Cambria"/>
              <a:buNone/>
            </a:pPr>
            <a:r>
              <a:rPr b="1" i="0" lang="en-US" sz="2500" u="none" cap="none" strike="noStrike">
                <a:solidFill>
                  <a:srgbClr val="002060"/>
                </a:solidFill>
                <a:latin typeface="Cambria"/>
                <a:ea typeface="Cambria"/>
                <a:cs typeface="Cambria"/>
                <a:sym typeface="Cambria"/>
              </a:rPr>
              <a:t>GV dạy:</a:t>
            </a:r>
            <a:endParaRPr/>
          </a:p>
          <a:p>
            <a:pPr indent="0" lvl="0" marL="0" marR="0" rtl="0" algn="l">
              <a:spcBef>
                <a:spcPts val="0"/>
              </a:spcBef>
              <a:spcAft>
                <a:spcPts val="0"/>
              </a:spcAft>
              <a:buClr>
                <a:srgbClr val="002060"/>
              </a:buClr>
              <a:buSzPts val="2500"/>
              <a:buFont typeface="Cambria"/>
              <a:buNone/>
            </a:pPr>
            <a:r>
              <a:rPr b="1" i="0" lang="en-US" sz="2500" u="none" cap="none" strike="noStrike">
                <a:solidFill>
                  <a:srgbClr val="002060"/>
                </a:solidFill>
                <a:latin typeface="Cambria"/>
                <a:ea typeface="Cambria"/>
                <a:cs typeface="Cambria"/>
                <a:sym typeface="Cambria"/>
              </a:rPr>
              <a:t>Lớp dạy: 8/</a:t>
            </a:r>
            <a:endParaRPr b="1" i="0" sz="2500" u="none" cap="none" strike="noStrike">
              <a:solidFill>
                <a:srgbClr val="002060"/>
              </a:solidFill>
              <a:latin typeface="Cambria"/>
              <a:ea typeface="Cambria"/>
              <a:cs typeface="Cambria"/>
              <a:sym typeface="Cambria"/>
            </a:endParaRPr>
          </a:p>
        </p:txBody>
      </p:sp>
      <p:pic>
        <p:nvPicPr>
          <p:cNvPr id="112" name="Google Shape;112;p2"/>
          <p:cNvPicPr preferRelativeResize="0"/>
          <p:nvPr/>
        </p:nvPicPr>
        <p:blipFill rotWithShape="1">
          <a:blip r:embed="rId7">
            <a:alphaModFix/>
          </a:blip>
          <a:srcRect b="0" l="0" r="0" t="0"/>
          <a:stretch/>
        </p:blipFill>
        <p:spPr>
          <a:xfrm>
            <a:off x="5065776" y="1209217"/>
            <a:ext cx="2393157" cy="2399406"/>
          </a:xfrm>
          <a:prstGeom prst="ellipse">
            <a:avLst/>
          </a:prstGeom>
          <a:noFill/>
          <a:ln cap="rnd" cmpd="sng" w="190500">
            <a:solidFill>
              <a:srgbClr val="C8C6BD"/>
            </a:solidFill>
            <a:prstDash val="solid"/>
            <a:round/>
            <a:headEnd len="sm" w="sm" type="none"/>
            <a:tailEnd len="sm" w="sm" type="none"/>
          </a:ln>
          <a:effectLst>
            <a:outerShdw blurRad="127000" rotWithShape="0" algn="bl">
              <a:srgbClr val="000000"/>
            </a:outerShdw>
          </a:effectLst>
        </p:spPr>
      </p:pic>
    </p:spTree>
  </p:cSld>
  <p:clrMapOvr>
    <a:masterClrMapping/>
  </p:clrMapOvr>
  <mc:AlternateContent>
    <mc:Choice Requires="p14">
      <p:transition spd="slow" p14:dur="1400">
        <p14:ripple/>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01"/>
                                        </p:tgtEl>
                                        <p:attrNameLst>
                                          <p:attrName>style.visibility</p:attrName>
                                        </p:attrNameLst>
                                      </p:cBhvr>
                                      <p:to>
                                        <p:strVal val="visible"/>
                                      </p:to>
                                    </p:set>
                                    <p:anim calcmode="lin" valueType="num">
                                      <p:cBhvr additive="base">
                                        <p:cTn dur="1000"/>
                                        <p:tgtEl>
                                          <p:spTgt spid="10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2">
                                  <p:stCondLst>
                                    <p:cond delay="0"/>
                                  </p:stCondLst>
                                  <p:childTnLst>
                                    <p:set>
                                      <p:cBhvr>
                                        <p:cTn dur="1" fill="hold">
                                          <p:stCondLst>
                                            <p:cond delay="0"/>
                                          </p:stCondLst>
                                        </p:cTn>
                                        <p:tgtEl>
                                          <p:spTgt spid="99"/>
                                        </p:tgtEl>
                                        <p:attrNameLst>
                                          <p:attrName>style.visibility</p:attrName>
                                        </p:attrNameLst>
                                      </p:cBhvr>
                                      <p:to>
                                        <p:strVal val="visible"/>
                                      </p:to>
                                    </p:set>
                                    <p:anim calcmode="lin" valueType="num">
                                      <p:cBhvr additive="base">
                                        <p:cTn dur="1000"/>
                                        <p:tgtEl>
                                          <p:spTgt spid="99"/>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107"/>
                                        </p:tgtEl>
                                        <p:attrNameLst>
                                          <p:attrName>style.visibility</p:attrName>
                                        </p:attrNameLst>
                                      </p:cBhvr>
                                      <p:to>
                                        <p:strVal val="visible"/>
                                      </p:to>
                                    </p:set>
                                    <p:anim calcmode="lin" valueType="num">
                                      <p:cBhvr additive="base">
                                        <p:cTn dur="1000"/>
                                        <p:tgtEl>
                                          <p:spTgt spid="107"/>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xit" presetID="2" presetSubtype="1">
                                  <p:stCondLst>
                                    <p:cond delay="0"/>
                                  </p:stCondLst>
                                  <p:childTnLst>
                                    <p:anim calcmode="lin" valueType="num">
                                      <p:cBhvr additive="base">
                                        <p:cTn dur="500"/>
                                        <p:tgtEl>
                                          <p:spTgt spid="104"/>
                                        </p:tgtEl>
                                        <p:attrNameLst>
                                          <p:attrName>ppt_y</p:attrName>
                                        </p:attrNameLst>
                                      </p:cBhvr>
                                      <p:tavLst>
                                        <p:tav fmla="" tm="0">
                                          <p:val>
                                            <p:strVal val="#ppt_y"/>
                                          </p:val>
                                        </p:tav>
                                        <p:tav fmla="" tm="100000">
                                          <p:val>
                                            <p:strVal val="#ppt_y-1"/>
                                          </p:val>
                                        </p:tav>
                                      </p:tavLst>
                                    </p:anim>
                                    <p:set>
                                      <p:cBhvr>
                                        <p:cTn dur="1" fill="hold">
                                          <p:stCondLst>
                                            <p:cond delay="500"/>
                                          </p:stCondLst>
                                        </p:cTn>
                                        <p:tgtEl>
                                          <p:spTgt spid="104"/>
                                        </p:tgtEl>
                                        <p:attrNameLst>
                                          <p:attrName>style.visibility</p:attrName>
                                        </p:attrNameLst>
                                      </p:cBhvr>
                                      <p:to>
                                        <p:strVal val="hidden"/>
                                      </p:to>
                                    </p:set>
                                  </p:childTnLst>
                                </p:cTn>
                              </p:par>
                              <p:par>
                                <p:cTn fill="hold" nodeType="withEffect" presetClass="exit" presetID="2" presetSubtype="1">
                                  <p:stCondLst>
                                    <p:cond delay="0"/>
                                  </p:stCondLst>
                                  <p:childTnLst>
                                    <p:anim calcmode="lin" valueType="num">
                                      <p:cBhvr additive="base">
                                        <p:cTn dur="500"/>
                                        <p:tgtEl>
                                          <p:spTgt spid="102"/>
                                        </p:tgtEl>
                                        <p:attrNameLst>
                                          <p:attrName>ppt_y</p:attrName>
                                        </p:attrNameLst>
                                      </p:cBhvr>
                                      <p:tavLst>
                                        <p:tav fmla="" tm="0">
                                          <p:val>
                                            <p:strVal val="#ppt_y"/>
                                          </p:val>
                                        </p:tav>
                                        <p:tav fmla="" tm="100000">
                                          <p:val>
                                            <p:strVal val="#ppt_y-1"/>
                                          </p:val>
                                        </p:tav>
                                      </p:tavLst>
                                    </p:anim>
                                    <p:set>
                                      <p:cBhvr>
                                        <p:cTn dur="1" fill="hold">
                                          <p:stCondLst>
                                            <p:cond delay="500"/>
                                          </p:stCondLst>
                                        </p:cTn>
                                        <p:tgtEl>
                                          <p:spTgt spid="102"/>
                                        </p:tgtEl>
                                        <p:attrNameLst>
                                          <p:attrName>style.visibility</p:attrName>
                                        </p:attrNameLst>
                                      </p:cBhvr>
                                      <p:to>
                                        <p:strVal val="hidden"/>
                                      </p:to>
                                    </p:set>
                                  </p:childTnLst>
                                </p:cTn>
                              </p:par>
                              <p:par>
                                <p:cTn fill="hold" nodeType="withEffect" presetClass="exit" presetID="2" presetSubtype="1">
                                  <p:stCondLst>
                                    <p:cond delay="0"/>
                                  </p:stCondLst>
                                  <p:childTnLst>
                                    <p:anim calcmode="lin" valueType="num">
                                      <p:cBhvr additive="base">
                                        <p:cTn dur="500"/>
                                        <p:tgtEl>
                                          <p:spTgt spid="103"/>
                                        </p:tgtEl>
                                        <p:attrNameLst>
                                          <p:attrName>ppt_y</p:attrName>
                                        </p:attrNameLst>
                                      </p:cBhvr>
                                      <p:tavLst>
                                        <p:tav fmla="" tm="0">
                                          <p:val>
                                            <p:strVal val="#ppt_y"/>
                                          </p:val>
                                        </p:tav>
                                        <p:tav fmla="" tm="100000">
                                          <p:val>
                                            <p:strVal val="#ppt_y-1"/>
                                          </p:val>
                                        </p:tav>
                                      </p:tavLst>
                                    </p:anim>
                                    <p:set>
                                      <p:cBhvr>
                                        <p:cTn dur="1" fill="hold">
                                          <p:stCondLst>
                                            <p:cond delay="500"/>
                                          </p:stCondLst>
                                        </p:cTn>
                                        <p:tgtEl>
                                          <p:spTgt spid="103"/>
                                        </p:tgtEl>
                                        <p:attrNameLst>
                                          <p:attrName>style.visibility</p:attrName>
                                        </p:attrNameLst>
                                      </p:cBhvr>
                                      <p:to>
                                        <p:strVal val="hidden"/>
                                      </p:to>
                                    </p:set>
                                  </p:childTnLst>
                                </p:cTn>
                              </p:par>
                              <p:par>
                                <p:cTn fill="hold" nodeType="withEffect" presetClass="exit" presetID="2" presetSubtype="1">
                                  <p:stCondLst>
                                    <p:cond delay="0"/>
                                  </p:stCondLst>
                                  <p:childTnLst>
                                    <p:anim calcmode="lin" valueType="num">
                                      <p:cBhvr additive="base">
                                        <p:cTn dur="500"/>
                                        <p:tgtEl>
                                          <p:spTgt spid="105"/>
                                        </p:tgtEl>
                                        <p:attrNameLst>
                                          <p:attrName>ppt_y</p:attrName>
                                        </p:attrNameLst>
                                      </p:cBhvr>
                                      <p:tavLst>
                                        <p:tav fmla="" tm="0">
                                          <p:val>
                                            <p:strVal val="#ppt_y"/>
                                          </p:val>
                                        </p:tav>
                                        <p:tav fmla="" tm="100000">
                                          <p:val>
                                            <p:strVal val="#ppt_y-1"/>
                                          </p:val>
                                        </p:tav>
                                      </p:tavLst>
                                    </p:anim>
                                    <p:set>
                                      <p:cBhvr>
                                        <p:cTn dur="1" fill="hold">
                                          <p:stCondLst>
                                            <p:cond delay="500"/>
                                          </p:stCondLst>
                                        </p:cTn>
                                        <p:tgtEl>
                                          <p:spTgt spid="105"/>
                                        </p:tgtEl>
                                        <p:attrNameLst>
                                          <p:attrName>style.visibility</p:attrName>
                                        </p:attrNameLst>
                                      </p:cBhvr>
                                      <p:to>
                                        <p:strVal val="hidden"/>
                                      </p:to>
                                    </p:set>
                                  </p:childTnLst>
                                </p:cTn>
                              </p:par>
                              <p:par>
                                <p:cTn fill="hold" nodeType="withEffect" presetClass="exit" presetID="2" presetSubtype="1">
                                  <p:stCondLst>
                                    <p:cond delay="0"/>
                                  </p:stCondLst>
                                  <p:childTnLst>
                                    <p:anim calcmode="lin" valueType="num">
                                      <p:cBhvr additive="base">
                                        <p:cTn dur="500"/>
                                        <p:tgtEl>
                                          <p:spTgt spid="106"/>
                                        </p:tgtEl>
                                        <p:attrNameLst>
                                          <p:attrName>ppt_y</p:attrName>
                                        </p:attrNameLst>
                                      </p:cBhvr>
                                      <p:tavLst>
                                        <p:tav fmla="" tm="0">
                                          <p:val>
                                            <p:strVal val="#ppt_y"/>
                                          </p:val>
                                        </p:tav>
                                        <p:tav fmla="" tm="100000">
                                          <p:val>
                                            <p:strVal val="#ppt_y-1"/>
                                          </p:val>
                                        </p:tav>
                                      </p:tavLst>
                                    </p:anim>
                                    <p:set>
                                      <p:cBhvr>
                                        <p:cTn dur="1" fill="hold">
                                          <p:stCondLst>
                                            <p:cond delay="500"/>
                                          </p:stCondLst>
                                        </p:cTn>
                                        <p:tgtEl>
                                          <p:spTgt spid="106"/>
                                        </p:tgtEl>
                                        <p:attrNameLst>
                                          <p:attrName>style.visibility</p:attrName>
                                        </p:attrNameLst>
                                      </p:cBhvr>
                                      <p:to>
                                        <p:strVal val="hidden"/>
                                      </p:to>
                                    </p:set>
                                  </p:childTnLst>
                                </p:cTn>
                              </p:par>
                              <p:par>
                                <p:cTn fill="hold" nodeType="withEffect" presetClass="exit" presetID="2" presetSubtype="1">
                                  <p:stCondLst>
                                    <p:cond delay="0"/>
                                  </p:stCondLst>
                                  <p:childTnLst>
                                    <p:anim calcmode="lin" valueType="num">
                                      <p:cBhvr additive="base">
                                        <p:cTn dur="500"/>
                                        <p:tgtEl>
                                          <p:spTgt spid="107"/>
                                        </p:tgtEl>
                                        <p:attrNameLst>
                                          <p:attrName>ppt_y</p:attrName>
                                        </p:attrNameLst>
                                      </p:cBhvr>
                                      <p:tavLst>
                                        <p:tav fmla="" tm="0">
                                          <p:val>
                                            <p:strVal val="#ppt_y"/>
                                          </p:val>
                                        </p:tav>
                                        <p:tav fmla="" tm="100000">
                                          <p:val>
                                            <p:strVal val="#ppt_y-1"/>
                                          </p:val>
                                        </p:tav>
                                      </p:tavLst>
                                    </p:anim>
                                    <p:set>
                                      <p:cBhvr>
                                        <p:cTn dur="1" fill="hold">
                                          <p:stCondLst>
                                            <p:cond delay="500"/>
                                          </p:stCondLst>
                                        </p:cTn>
                                        <p:tgtEl>
                                          <p:spTgt spid="107"/>
                                        </p:tgtEl>
                                        <p:attrNameLst>
                                          <p:attrName>style.visibility</p:attrName>
                                        </p:attrNameLst>
                                      </p:cBhvr>
                                      <p:to>
                                        <p:strVal val="hidden"/>
                                      </p:to>
                                    </p:set>
                                  </p:childTnLst>
                                </p:cTn>
                              </p:par>
                              <p:par>
                                <p:cTn fill="hold" nodeType="withEffect" presetClass="exit" presetID="2" presetSubtype="1">
                                  <p:stCondLst>
                                    <p:cond delay="0"/>
                                  </p:stCondLst>
                                  <p:childTnLst>
                                    <p:anim calcmode="lin" valueType="num">
                                      <p:cBhvr additive="base">
                                        <p:cTn dur="500"/>
                                        <p:tgtEl>
                                          <p:spTgt spid="109"/>
                                        </p:tgtEl>
                                        <p:attrNameLst>
                                          <p:attrName>ppt_y</p:attrName>
                                        </p:attrNameLst>
                                      </p:cBhvr>
                                      <p:tavLst>
                                        <p:tav fmla="" tm="0">
                                          <p:val>
                                            <p:strVal val="#ppt_y"/>
                                          </p:val>
                                        </p:tav>
                                        <p:tav fmla="" tm="100000">
                                          <p:val>
                                            <p:strVal val="#ppt_y-1"/>
                                          </p:val>
                                        </p:tav>
                                      </p:tavLst>
                                    </p:anim>
                                    <p:set>
                                      <p:cBhvr>
                                        <p:cTn dur="1" fill="hold">
                                          <p:stCondLst>
                                            <p:cond delay="500"/>
                                          </p:stCondLst>
                                        </p:cTn>
                                        <p:tgtEl>
                                          <p:spTgt spid="109"/>
                                        </p:tgtEl>
                                        <p:attrNameLst>
                                          <p:attrName>style.visibility</p:attrName>
                                        </p:attrNameLst>
                                      </p:cBhvr>
                                      <p:to>
                                        <p:strVal val="hidden"/>
                                      </p:to>
                                    </p:set>
                                  </p:childTnLst>
                                </p:cTn>
                              </p:par>
                              <p:par>
                                <p:cTn fill="hold" nodeType="withEffect" presetClass="exit" presetID="2" presetSubtype="1">
                                  <p:stCondLst>
                                    <p:cond delay="0"/>
                                  </p:stCondLst>
                                  <p:childTnLst>
                                    <p:anim calcmode="lin" valueType="num">
                                      <p:cBhvr additive="base">
                                        <p:cTn dur="500"/>
                                        <p:tgtEl>
                                          <p:spTgt spid="108"/>
                                        </p:tgtEl>
                                        <p:attrNameLst>
                                          <p:attrName>ppt_y</p:attrName>
                                        </p:attrNameLst>
                                      </p:cBhvr>
                                      <p:tavLst>
                                        <p:tav fmla="" tm="0">
                                          <p:val>
                                            <p:strVal val="#ppt_y"/>
                                          </p:val>
                                        </p:tav>
                                        <p:tav fmla="" tm="100000">
                                          <p:val>
                                            <p:strVal val="#ppt_y-1"/>
                                          </p:val>
                                        </p:tav>
                                      </p:tavLst>
                                    </p:anim>
                                    <p:set>
                                      <p:cBhvr>
                                        <p:cTn dur="1" fill="hold">
                                          <p:stCondLst>
                                            <p:cond delay="500"/>
                                          </p:stCondLst>
                                        </p:cTn>
                                        <p:tgtEl>
                                          <p:spTgt spid="108"/>
                                        </p:tgtEl>
                                        <p:attrNameLst>
                                          <p:attrName>style.visibility</p:attrName>
                                        </p:attrNameLst>
                                      </p:cBhvr>
                                      <p:to>
                                        <p:strVal val="hidden"/>
                                      </p:to>
                                    </p:set>
                                  </p:childTnLst>
                                </p:cTn>
                              </p:par>
                              <p:par>
                                <p:cTn fill="hold" nodeType="withEffect" presetClass="exit" presetID="2" presetSubtype="4">
                                  <p:stCondLst>
                                    <p:cond delay="0"/>
                                  </p:stCondLst>
                                  <p:childTnLst>
                                    <p:anim calcmode="lin" valueType="num">
                                      <p:cBhvr additive="base">
                                        <p:cTn dur="500"/>
                                        <p:tgtEl>
                                          <p:spTgt spid="100"/>
                                        </p:tgtEl>
                                        <p:attrNameLst>
                                          <p:attrName>ppt_y</p:attrName>
                                        </p:attrNameLst>
                                      </p:cBhvr>
                                      <p:tavLst>
                                        <p:tav fmla="" tm="0">
                                          <p:val>
                                            <p:strVal val="#ppt_y"/>
                                          </p:val>
                                        </p:tav>
                                        <p:tav fmla="" tm="100000">
                                          <p:val>
                                            <p:strVal val="#ppt_y+1"/>
                                          </p:val>
                                        </p:tav>
                                      </p:tavLst>
                                    </p:anim>
                                    <p:set>
                                      <p:cBhvr>
                                        <p:cTn dur="1" fill="hold">
                                          <p:stCondLst>
                                            <p:cond delay="500"/>
                                          </p:stCondLst>
                                        </p:cTn>
                                        <p:tgtEl>
                                          <p:spTgt spid="100"/>
                                        </p:tgtEl>
                                        <p:attrNameLst>
                                          <p:attrName>style.visibility</p:attrName>
                                        </p:attrNameLst>
                                      </p:cBhvr>
                                      <p:to>
                                        <p:strVal val="hidden"/>
                                      </p:to>
                                    </p:set>
                                  </p:childTnLst>
                                </p:cTn>
                              </p:par>
                              <p:par>
                                <p:cTn fill="hold" nodeType="withEffect" presetClass="exit" presetID="2" presetSubtype="4">
                                  <p:stCondLst>
                                    <p:cond delay="0"/>
                                  </p:stCondLst>
                                  <p:childTnLst>
                                    <p:anim calcmode="lin" valueType="num">
                                      <p:cBhvr additive="base">
                                        <p:cTn dur="500"/>
                                        <p:tgtEl>
                                          <p:spTgt spid="110"/>
                                        </p:tgtEl>
                                        <p:attrNameLst>
                                          <p:attrName>ppt_y</p:attrName>
                                        </p:attrNameLst>
                                      </p:cBhvr>
                                      <p:tavLst>
                                        <p:tav fmla="" tm="0">
                                          <p:val>
                                            <p:strVal val="#ppt_y"/>
                                          </p:val>
                                        </p:tav>
                                        <p:tav fmla="" tm="100000">
                                          <p:val>
                                            <p:strVal val="#ppt_y+1"/>
                                          </p:val>
                                        </p:tav>
                                      </p:tavLst>
                                    </p:anim>
                                    <p:set>
                                      <p:cBhvr>
                                        <p:cTn dur="1" fill="hold">
                                          <p:stCondLst>
                                            <p:cond delay="500"/>
                                          </p:stCondLst>
                                        </p:cTn>
                                        <p:tgtEl>
                                          <p:spTgt spid="110"/>
                                        </p:tgtEl>
                                        <p:attrNameLst>
                                          <p:attrName>style.visibility</p:attrName>
                                        </p:attrNameLst>
                                      </p:cBhvr>
                                      <p:to>
                                        <p:strVal val="hidden"/>
                                      </p:to>
                                    </p:set>
                                  </p:childTnLst>
                                </p:cTn>
                              </p:par>
                              <p:par>
                                <p:cTn fill="hold" nodeType="withEffect" presetClass="exit" presetID="2" presetSubtype="1">
                                  <p:stCondLst>
                                    <p:cond delay="0"/>
                                  </p:stCondLst>
                                  <p:childTnLst>
                                    <p:anim calcmode="lin" valueType="num">
                                      <p:cBhvr additive="base">
                                        <p:cTn dur="500"/>
                                        <p:tgtEl>
                                          <p:spTgt spid="111"/>
                                        </p:tgtEl>
                                        <p:attrNameLst>
                                          <p:attrName>ppt_y</p:attrName>
                                        </p:attrNameLst>
                                      </p:cBhvr>
                                      <p:tavLst>
                                        <p:tav fmla="" tm="0">
                                          <p:val>
                                            <p:strVal val="#ppt_y"/>
                                          </p:val>
                                        </p:tav>
                                        <p:tav fmla="" tm="100000">
                                          <p:val>
                                            <p:strVal val="#ppt_y-1"/>
                                          </p:val>
                                        </p:tav>
                                      </p:tavLst>
                                    </p:anim>
                                    <p:set>
                                      <p:cBhvr>
                                        <p:cTn dur="1" fill="hold">
                                          <p:stCondLst>
                                            <p:cond delay="500"/>
                                          </p:stCondLst>
                                        </p:cTn>
                                        <p:tgtEl>
                                          <p:spTgt spid="11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20"/>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588" name="Google Shape;588;p20"/>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589" name="Google Shape;589;p20"/>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590" name="Google Shape;590;p20"/>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591" name="Google Shape;591;p20"/>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92" name="Google Shape;592;p20"/>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10</a:t>
            </a:r>
            <a:endParaRPr sz="2800">
              <a:solidFill>
                <a:srgbClr val="00B050"/>
              </a:solidFill>
              <a:latin typeface="Cambria"/>
              <a:ea typeface="Cambria"/>
              <a:cs typeface="Cambria"/>
              <a:sym typeface="Cambria"/>
            </a:endParaRPr>
          </a:p>
        </p:txBody>
      </p:sp>
      <p:sp>
        <p:nvSpPr>
          <p:cNvPr id="593" name="Google Shape;593;p20"/>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594" name="Google Shape;594;p20"/>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595" name="Google Shape;595;p20"/>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96" name="Google Shape;596;p20"/>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3</a:t>
            </a:r>
            <a:endParaRPr/>
          </a:p>
        </p:txBody>
      </p:sp>
      <p:sp>
        <p:nvSpPr>
          <p:cNvPr id="597" name="Google Shape;597;p20"/>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98" name="Google Shape;598;p20"/>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99" name="Google Shape;599;p20"/>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600" name="Google Shape;600;p20"/>
          <p:cNvSpPr txBox="1"/>
          <p:nvPr/>
        </p:nvSpPr>
        <p:spPr>
          <a:xfrm>
            <a:off x="452586" y="1295399"/>
            <a:ext cx="4729013" cy="461665"/>
          </a:xfrm>
          <a:prstGeom prst="rect">
            <a:avLst/>
          </a:prstGeom>
          <a:solidFill>
            <a:srgbClr val="FFFF00"/>
          </a:solid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CC0000"/>
                </a:solidFill>
                <a:latin typeface="Times New Roman"/>
                <a:ea typeface="Times New Roman"/>
                <a:cs typeface="Times New Roman"/>
                <a:sym typeface="Times New Roman"/>
              </a:rPr>
              <a:t>b. Vận dụng</a:t>
            </a:r>
            <a:endParaRPr b="1" sz="2400">
              <a:solidFill>
                <a:srgbClr val="CC0000"/>
              </a:solidFill>
              <a:latin typeface="Times New Roman"/>
              <a:ea typeface="Times New Roman"/>
              <a:cs typeface="Times New Roman"/>
              <a:sym typeface="Times New Roman"/>
            </a:endParaRPr>
          </a:p>
        </p:txBody>
      </p:sp>
      <p:sp>
        <p:nvSpPr>
          <p:cNvPr id="601" name="Google Shape;601;p20"/>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LUYỆN TẬP VÀ VẬN DỤNG</a:t>
            </a:r>
            <a:endParaRPr b="1" sz="2400">
              <a:solidFill>
                <a:srgbClr val="0D30DD"/>
              </a:solidFill>
              <a:latin typeface="Cambria"/>
              <a:ea typeface="Cambria"/>
              <a:cs typeface="Cambria"/>
              <a:sym typeface="Cambria"/>
            </a:endParaRPr>
          </a:p>
        </p:txBody>
      </p:sp>
      <p:sp>
        <p:nvSpPr>
          <p:cNvPr id="602" name="Google Shape;602;p20"/>
          <p:cNvSpPr/>
          <p:nvPr/>
        </p:nvSpPr>
        <p:spPr>
          <a:xfrm>
            <a:off x="1443238" y="1981200"/>
            <a:ext cx="7239001" cy="738664"/>
          </a:xfrm>
          <a:prstGeom prst="rect">
            <a:avLst/>
          </a:prstGeom>
          <a:solidFill>
            <a:srgbClr val="BCFCD4"/>
          </a:solidFill>
          <a:ln cap="flat" cmpd="sng" w="12700">
            <a:solidFill>
              <a:srgbClr val="00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i="1" lang="en-US" sz="2100">
                <a:solidFill>
                  <a:srgbClr val="FF0000"/>
                </a:solidFill>
                <a:latin typeface="Cambria"/>
                <a:ea typeface="Cambria"/>
                <a:cs typeface="Cambria"/>
                <a:sym typeface="Cambria"/>
              </a:rPr>
              <a:t>Em hãy đóng vai hướng dẫn viên du lịch, giới thiệu về đặc trưng khí hậu tại một địa điểm du lịch mà em biết.</a:t>
            </a:r>
            <a:endParaRPr/>
          </a:p>
        </p:txBody>
      </p:sp>
      <p:pic>
        <p:nvPicPr>
          <p:cNvPr id="603" name="Google Shape;603;p20"/>
          <p:cNvPicPr preferRelativeResize="0"/>
          <p:nvPr/>
        </p:nvPicPr>
        <p:blipFill rotWithShape="1">
          <a:blip r:embed="rId6">
            <a:alphaModFix/>
          </a:blip>
          <a:srcRect b="0" l="0" r="0" t="0"/>
          <a:stretch/>
        </p:blipFill>
        <p:spPr>
          <a:xfrm>
            <a:off x="467826" y="1957937"/>
            <a:ext cx="819919" cy="861463"/>
          </a:xfrm>
          <a:prstGeom prst="rect">
            <a:avLst/>
          </a:prstGeom>
          <a:noFill/>
          <a:ln>
            <a:noFill/>
          </a:ln>
          <a:effectLst>
            <a:reflection blurRad="0" dir="5400000" dist="5000" endA="0" endPos="30000" kx="0" rotWithShape="0" algn="bl" stA="30000" stPos="0" sy="-100000" ky="0"/>
          </a:effectLst>
        </p:spPr>
      </p:pic>
      <p:grpSp>
        <p:nvGrpSpPr>
          <p:cNvPr id="604" name="Google Shape;604;p20"/>
          <p:cNvGrpSpPr/>
          <p:nvPr/>
        </p:nvGrpSpPr>
        <p:grpSpPr>
          <a:xfrm>
            <a:off x="369770" y="4298433"/>
            <a:ext cx="1048704" cy="1026583"/>
            <a:chOff x="328593" y="3185409"/>
            <a:chExt cx="1311567" cy="1538991"/>
          </a:xfrm>
        </p:grpSpPr>
        <p:pic>
          <p:nvPicPr>
            <p:cNvPr id="605" name="Google Shape;605;p20"/>
            <p:cNvPicPr preferRelativeResize="0"/>
            <p:nvPr/>
          </p:nvPicPr>
          <p:blipFill rotWithShape="1">
            <a:blip r:embed="rId7">
              <a:alphaModFix/>
            </a:blip>
            <a:srcRect b="0" l="0" r="0" t="0"/>
            <a:stretch/>
          </p:blipFill>
          <p:spPr>
            <a:xfrm>
              <a:off x="328593" y="3383619"/>
              <a:ext cx="1167903" cy="1340781"/>
            </a:xfrm>
            <a:prstGeom prst="rect">
              <a:avLst/>
            </a:prstGeom>
            <a:noFill/>
            <a:ln>
              <a:noFill/>
            </a:ln>
            <a:effectLst>
              <a:reflection blurRad="0" dir="5400000" dist="5000" endA="0" endPos="30000" kx="0" rotWithShape="0" algn="bl" stA="30000" stPos="0" sy="-100000" ky="0"/>
            </a:effectLst>
          </p:spPr>
        </p:pic>
        <p:pic>
          <p:nvPicPr>
            <p:cNvPr descr="http://previews.123rf.com/images/mistac/mistac1207/mistac120700017/14524015-A-cartoon-boy-with-a-good-idea-Stock-Vector-thinking.jpg" id="606" name="Google Shape;606;p20"/>
            <p:cNvPicPr preferRelativeResize="0"/>
            <p:nvPr/>
          </p:nvPicPr>
          <p:blipFill rotWithShape="1">
            <a:blip r:embed="rId8">
              <a:alphaModFix/>
            </a:blip>
            <a:srcRect b="81605" l="32065" r="45098" t="0"/>
            <a:stretch/>
          </p:blipFill>
          <p:spPr>
            <a:xfrm rot="1019582">
              <a:off x="1011253" y="3259179"/>
              <a:ext cx="573887" cy="462251"/>
            </a:xfrm>
            <a:prstGeom prst="rect">
              <a:avLst/>
            </a:prstGeom>
            <a:noFill/>
            <a:ln>
              <a:noFill/>
            </a:ln>
            <a:effectLst>
              <a:reflection blurRad="0" dir="5400000" dist="5000" endA="0" endPos="30000" kx="0" rotWithShape="0" algn="bl" stA="30000" stPos="0" sy="-100000" ky="0"/>
            </a:effectLst>
          </p:spPr>
        </p:pic>
      </p:grpSp>
      <p:sp>
        <p:nvSpPr>
          <p:cNvPr id="607" name="Google Shape;607;p20"/>
          <p:cNvSpPr/>
          <p:nvPr/>
        </p:nvSpPr>
        <p:spPr>
          <a:xfrm>
            <a:off x="1443238" y="2882692"/>
            <a:ext cx="4572000" cy="3600986"/>
          </a:xfrm>
          <a:prstGeom prst="rect">
            <a:avLst/>
          </a:prstGeom>
          <a:solidFill>
            <a:srgbClr val="FFCCFF"/>
          </a:solidFill>
          <a:ln cap="flat" cmpd="sng" w="9525">
            <a:solidFill>
              <a:srgbClr val="0D30DD"/>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900">
                <a:solidFill>
                  <a:srgbClr val="0D30DD"/>
                </a:solidFill>
                <a:latin typeface="Cambria"/>
                <a:ea typeface="Cambria"/>
                <a:cs typeface="Cambria"/>
                <a:sym typeface="Cambria"/>
              </a:rPr>
              <a:t>KHÍ HẬU NHA TRANG</a:t>
            </a:r>
            <a:endParaRPr/>
          </a:p>
          <a:p>
            <a:pPr indent="0" lvl="0" marL="0" marR="0" rtl="0" algn="just">
              <a:spcBef>
                <a:spcPts val="0"/>
              </a:spcBef>
              <a:spcAft>
                <a:spcPts val="0"/>
              </a:spcAft>
              <a:buNone/>
            </a:pPr>
            <a:r>
              <a:rPr lang="en-US" sz="1900">
                <a:solidFill>
                  <a:schemeClr val="dk1"/>
                </a:solidFill>
                <a:latin typeface="Cambria"/>
                <a:ea typeface="Cambria"/>
                <a:cs typeface="Cambria"/>
                <a:sym typeface="Cambria"/>
              </a:rPr>
              <a:t>Nha Trang có khí hậu nhiệt đới xavan chịu ảnh hưởng của khí hậu đại dương. Khí hậu Nha Trang tương đối ôn hòa, nhiệt độ trung bình năm là 26,3⁰C. Có mùa đông ít lạnh và mùa mưa kéo dài. Mùa mưa lệch về mùa đông bắt đầu từ tháng 9 và kết thúc vào tháng 12 dương lịch, lượng mưa chiếm gần 80% lượng mưa cả năm (1.025 mm). Khoảng 10 đến 20% số năm mùa mưa bắt đầu từ tháng 7, 8 và kết thúc sớm vào tháng 11.</a:t>
            </a:r>
            <a:endParaRPr sz="1900">
              <a:solidFill>
                <a:schemeClr val="dk1"/>
              </a:solidFill>
              <a:latin typeface="Cambria"/>
              <a:ea typeface="Cambria"/>
              <a:cs typeface="Cambria"/>
              <a:sym typeface="Cambria"/>
            </a:endParaRPr>
          </a:p>
        </p:txBody>
      </p:sp>
      <p:pic>
        <p:nvPicPr>
          <p:cNvPr id="608" name="Google Shape;608;p20"/>
          <p:cNvPicPr preferRelativeResize="0"/>
          <p:nvPr/>
        </p:nvPicPr>
        <p:blipFill rotWithShape="1">
          <a:blip r:embed="rId9">
            <a:alphaModFix/>
          </a:blip>
          <a:srcRect b="0" l="0" r="0" t="0"/>
          <a:stretch/>
        </p:blipFill>
        <p:spPr>
          <a:xfrm>
            <a:off x="6172199" y="2882692"/>
            <a:ext cx="2510039" cy="3600986"/>
          </a:xfrm>
          <a:prstGeom prst="rect">
            <a:avLst/>
          </a:prstGeom>
          <a:noFill/>
          <a:ln cap="flat" cmpd="sng" w="9525">
            <a:solidFill>
              <a:srgbClr val="FF0000"/>
            </a:solidFill>
            <a:prstDash val="solid"/>
            <a:miter lim="800000"/>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2"/>
                                        </p:tgtEl>
                                        <p:attrNameLst>
                                          <p:attrName>style.visibility</p:attrName>
                                        </p:attrNameLst>
                                      </p:cBhvr>
                                      <p:to>
                                        <p:strVal val="visible"/>
                                      </p:to>
                                    </p:set>
                                    <p:animEffect filter="fade" transition="in">
                                      <p:cBhvr>
                                        <p:cTn dur="500"/>
                                        <p:tgtEl>
                                          <p:spTgt spid="602"/>
                                        </p:tgtEl>
                                      </p:cBhvr>
                                    </p:animEffect>
                                  </p:childTnLst>
                                </p:cTn>
                              </p:par>
                              <p:par>
                                <p:cTn fill="hold" nodeType="withEffect" presetClass="entr" presetID="10" presetSubtype="0">
                                  <p:stCondLst>
                                    <p:cond delay="0"/>
                                  </p:stCondLst>
                                  <p:childTnLst>
                                    <p:set>
                                      <p:cBhvr>
                                        <p:cTn dur="1" fill="hold">
                                          <p:stCondLst>
                                            <p:cond delay="0"/>
                                          </p:stCondLst>
                                        </p:cTn>
                                        <p:tgtEl>
                                          <p:spTgt spid="603"/>
                                        </p:tgtEl>
                                        <p:attrNameLst>
                                          <p:attrName>style.visibility</p:attrName>
                                        </p:attrNameLst>
                                      </p:cBhvr>
                                      <p:to>
                                        <p:strVal val="visible"/>
                                      </p:to>
                                    </p:set>
                                    <p:animEffect filter="fade" transition="in">
                                      <p:cBhvr>
                                        <p:cTn dur="500"/>
                                        <p:tgtEl>
                                          <p:spTgt spid="6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4"/>
                                        </p:tgtEl>
                                        <p:attrNameLst>
                                          <p:attrName>style.visibility</p:attrName>
                                        </p:attrNameLst>
                                      </p:cBhvr>
                                      <p:to>
                                        <p:strVal val="visible"/>
                                      </p:to>
                                    </p:set>
                                    <p:animEffect filter="fade" transition="in">
                                      <p:cBhvr>
                                        <p:cTn dur="500"/>
                                        <p:tgtEl>
                                          <p:spTgt spid="6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8"/>
                                        </p:tgtEl>
                                        <p:attrNameLst>
                                          <p:attrName>style.visibility</p:attrName>
                                        </p:attrNameLst>
                                      </p:cBhvr>
                                      <p:to>
                                        <p:strVal val="visible"/>
                                      </p:to>
                                    </p:set>
                                    <p:animEffect filter="fade" transition="in">
                                      <p:cBhvr>
                                        <p:cTn dur="1000"/>
                                        <p:tgtEl>
                                          <p:spTgt spid="608"/>
                                        </p:tgtEl>
                                      </p:cBhvr>
                                    </p:animEffect>
                                  </p:childTnLst>
                                </p:cTn>
                              </p:par>
                              <p:par>
                                <p:cTn fill="hold" nodeType="withEffect" presetClass="entr" presetID="10" presetSubtype="0">
                                  <p:stCondLst>
                                    <p:cond delay="0"/>
                                  </p:stCondLst>
                                  <p:childTnLst>
                                    <p:set>
                                      <p:cBhvr>
                                        <p:cTn dur="1" fill="hold">
                                          <p:stCondLst>
                                            <p:cond delay="0"/>
                                          </p:stCondLst>
                                        </p:cTn>
                                        <p:tgtEl>
                                          <p:spTgt spid="607"/>
                                        </p:tgtEl>
                                        <p:attrNameLst>
                                          <p:attrName>style.visibility</p:attrName>
                                        </p:attrNameLst>
                                      </p:cBhvr>
                                      <p:to>
                                        <p:strVal val="visible"/>
                                      </p:to>
                                    </p:set>
                                    <p:animEffect filter="fade" transition="in">
                                      <p:cBhvr>
                                        <p:cTn dur="1000"/>
                                        <p:tgtEl>
                                          <p:spTgt spid="6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t/>
            </a:r>
            <a:endParaRPr/>
          </a:p>
        </p:txBody>
      </p:sp>
      <p:sp>
        <p:nvSpPr>
          <p:cNvPr id="118" name="Google Shape;118;p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139700" lvl="0" marL="342900" rtl="0" algn="l">
              <a:spcBef>
                <a:spcPts val="0"/>
              </a:spcBef>
              <a:spcAft>
                <a:spcPts val="0"/>
              </a:spcAft>
              <a:buClr>
                <a:schemeClr val="dk1"/>
              </a:buClr>
              <a:buSzPts val="3200"/>
              <a:buNone/>
            </a:pPr>
            <a:r>
              <a:t/>
            </a:r>
            <a:endParaRPr/>
          </a:p>
        </p:txBody>
      </p:sp>
      <p:pic>
        <p:nvPicPr>
          <p:cNvPr id="119" name="Google Shape;119;p3"/>
          <p:cNvPicPr preferRelativeResize="0"/>
          <p:nvPr/>
        </p:nvPicPr>
        <p:blipFill rotWithShape="1">
          <a:blip r:embed="rId3">
            <a:alphaModFix/>
          </a:blip>
          <a:srcRect b="0" l="0" r="0" t="0"/>
          <a:stretch/>
        </p:blipFill>
        <p:spPr>
          <a:xfrm rot="10800000">
            <a:off x="0" y="0"/>
            <a:ext cx="9144000" cy="6858000"/>
          </a:xfrm>
          <a:prstGeom prst="rect">
            <a:avLst/>
          </a:prstGeom>
          <a:blipFill rotWithShape="1">
            <a:blip r:embed="rId4">
              <a:alphaModFix/>
            </a:blip>
            <a:stretch>
              <a:fillRect b="0" l="0" r="0" t="0"/>
            </a:stretch>
          </a:blipFill>
          <a:ln>
            <a:noFill/>
          </a:ln>
        </p:spPr>
      </p:pic>
      <p:sp>
        <p:nvSpPr>
          <p:cNvPr id="120" name="Google Shape;120;p3"/>
          <p:cNvSpPr/>
          <p:nvPr/>
        </p:nvSpPr>
        <p:spPr>
          <a:xfrm>
            <a:off x="210665" y="5005044"/>
            <a:ext cx="426040" cy="709956"/>
          </a:xfrm>
          <a:prstGeom prst="rect">
            <a:avLst/>
          </a:prstGeom>
          <a:solidFill>
            <a:schemeClr val="accent1"/>
          </a:solidFill>
          <a:ln cap="flat" cmpd="sng" w="25400">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1" name="Google Shape;121;p3"/>
          <p:cNvSpPr/>
          <p:nvPr/>
        </p:nvSpPr>
        <p:spPr>
          <a:xfrm>
            <a:off x="228600" y="3962400"/>
            <a:ext cx="426040" cy="709956"/>
          </a:xfrm>
          <a:prstGeom prst="rect">
            <a:avLst/>
          </a:prstGeom>
          <a:solidFill>
            <a:schemeClr val="accent1"/>
          </a:solidFill>
          <a:ln cap="flat" cmpd="sng" w="25400">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2" name="Google Shape;122;p3"/>
          <p:cNvSpPr/>
          <p:nvPr/>
        </p:nvSpPr>
        <p:spPr>
          <a:xfrm>
            <a:off x="255299" y="2971800"/>
            <a:ext cx="426040" cy="709956"/>
          </a:xfrm>
          <a:prstGeom prst="rect">
            <a:avLst/>
          </a:prstGeom>
          <a:solidFill>
            <a:schemeClr val="accent1"/>
          </a:solidFill>
          <a:ln cap="flat" cmpd="sng" w="25400">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3" name="Google Shape;123;p3"/>
          <p:cNvSpPr/>
          <p:nvPr/>
        </p:nvSpPr>
        <p:spPr>
          <a:xfrm>
            <a:off x="3920358" y="152400"/>
            <a:ext cx="876300" cy="876300"/>
          </a:xfrm>
          <a:prstGeom prst="roundRect">
            <a:avLst>
              <a:gd fmla="val 9608" name="adj"/>
            </a:avLst>
          </a:prstGeom>
          <a:solidFill>
            <a:srgbClr val="0070C0"/>
          </a:solidFill>
          <a:ln cap="flat" cmpd="sng" w="25400">
            <a:solidFill>
              <a:schemeClr val="lt1"/>
            </a:solidFill>
            <a:prstDash val="solid"/>
            <a:round/>
            <a:headEnd len="sm" w="sm" type="none"/>
            <a:tailEnd len="sm" w="sm" type="none"/>
          </a:ln>
          <a:effectLst>
            <a:outerShdw blurRad="76200" kx="-1200000" rotWithShape="0" algn="bl" sy="230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http://www.perceptions.couk.com/imgs/Earth_Rotates_200_x_200.gif" id="124" name="Google Shape;124;p3"/>
          <p:cNvPicPr preferRelativeResize="0"/>
          <p:nvPr/>
        </p:nvPicPr>
        <p:blipFill rotWithShape="1">
          <a:blip r:embed="rId5">
            <a:alphaModFix/>
          </a:blip>
          <a:srcRect b="0" l="0" r="0" t="0"/>
          <a:stretch/>
        </p:blipFill>
        <p:spPr>
          <a:xfrm>
            <a:off x="4124828" y="226283"/>
            <a:ext cx="467360" cy="467360"/>
          </a:xfrm>
          <a:prstGeom prst="rect">
            <a:avLst/>
          </a:prstGeom>
          <a:noFill/>
          <a:ln>
            <a:noFill/>
          </a:ln>
        </p:spPr>
      </p:pic>
      <p:sp>
        <p:nvSpPr>
          <p:cNvPr id="125" name="Google Shape;125;p3"/>
          <p:cNvSpPr txBox="1"/>
          <p:nvPr/>
        </p:nvSpPr>
        <p:spPr>
          <a:xfrm>
            <a:off x="4457700" y="168089"/>
            <a:ext cx="1261242" cy="898711"/>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C00000"/>
              </a:buClr>
              <a:buSzPts val="1700"/>
              <a:buFont typeface="Arial"/>
              <a:buNone/>
            </a:pPr>
            <a:r>
              <a:rPr b="1" i="0" lang="en-US" sz="1700" u="none" cap="none" strike="noStrike">
                <a:solidFill>
                  <a:srgbClr val="C00000"/>
                </a:solidFill>
                <a:latin typeface="Arial"/>
                <a:ea typeface="Arial"/>
                <a:cs typeface="Arial"/>
                <a:sym typeface="Arial"/>
              </a:rPr>
              <a:t>LỚP</a:t>
            </a:r>
            <a:endParaRPr/>
          </a:p>
          <a:p>
            <a:pPr indent="0" lvl="0" marL="0" marR="0" rtl="0" algn="ctr">
              <a:spcBef>
                <a:spcPts val="0"/>
              </a:spcBef>
              <a:spcAft>
                <a:spcPts val="0"/>
              </a:spcAft>
              <a:buClr>
                <a:srgbClr val="C00000"/>
              </a:buClr>
              <a:buSzPts val="3500"/>
              <a:buFont typeface="Arial"/>
              <a:buNone/>
            </a:pPr>
            <a:r>
              <a:rPr b="1" i="0" lang="en-US" sz="3500" u="none" cap="none" strike="noStrike">
                <a:solidFill>
                  <a:srgbClr val="C00000"/>
                </a:solidFill>
                <a:latin typeface="Arial"/>
                <a:ea typeface="Arial"/>
                <a:cs typeface="Arial"/>
                <a:sym typeface="Arial"/>
              </a:rPr>
              <a:t>8</a:t>
            </a:r>
            <a:endParaRPr/>
          </a:p>
        </p:txBody>
      </p:sp>
      <p:sp>
        <p:nvSpPr>
          <p:cNvPr id="126" name="Google Shape;126;p3"/>
          <p:cNvSpPr txBox="1"/>
          <p:nvPr/>
        </p:nvSpPr>
        <p:spPr>
          <a:xfrm>
            <a:off x="3543300" y="571500"/>
            <a:ext cx="1676400" cy="5715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lt1"/>
              </a:buClr>
              <a:buSzPts val="1100"/>
              <a:buFont typeface="Cambria"/>
              <a:buNone/>
            </a:pPr>
            <a:r>
              <a:rPr b="1" i="0" lang="en-US" sz="1100" u="none" cap="none" strike="noStrike">
                <a:solidFill>
                  <a:schemeClr val="lt1"/>
                </a:solidFill>
                <a:latin typeface="Cambria"/>
                <a:ea typeface="Cambria"/>
                <a:cs typeface="Cambria"/>
                <a:sym typeface="Cambria"/>
              </a:rPr>
              <a:t>PHẦN ĐỊA LÍ</a:t>
            </a:r>
            <a:endParaRPr b="1" i="0" sz="1100" u="none" cap="none" strike="noStrike">
              <a:solidFill>
                <a:schemeClr val="lt1"/>
              </a:solidFill>
              <a:latin typeface="Cambria"/>
              <a:ea typeface="Cambria"/>
              <a:cs typeface="Cambria"/>
              <a:sym typeface="Cambria"/>
            </a:endParaRPr>
          </a:p>
        </p:txBody>
      </p:sp>
      <p:sp>
        <p:nvSpPr>
          <p:cNvPr id="127" name="Google Shape;127;p3"/>
          <p:cNvSpPr txBox="1"/>
          <p:nvPr/>
        </p:nvSpPr>
        <p:spPr>
          <a:xfrm>
            <a:off x="685800" y="1409700"/>
            <a:ext cx="7924800" cy="571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0000"/>
              </a:buClr>
              <a:buSzPts val="2400"/>
              <a:buFont typeface="Cambria"/>
              <a:buNone/>
            </a:pPr>
            <a:r>
              <a:rPr b="1" i="0" lang="en-US" sz="2400" u="none" cap="none" strike="noStrike">
                <a:solidFill>
                  <a:srgbClr val="FF0000"/>
                </a:solidFill>
                <a:latin typeface="Cambria"/>
                <a:ea typeface="Cambria"/>
                <a:cs typeface="Cambria"/>
                <a:sym typeface="Cambria"/>
              </a:rPr>
              <a:t>BÀI 10. VAI TRÒ CỦA TÀI NGUYÊN KHÍ HẬU </a:t>
            </a:r>
            <a:endParaRPr/>
          </a:p>
          <a:p>
            <a:pPr indent="0" lvl="0" marL="0" marR="0" rtl="0" algn="ctr">
              <a:spcBef>
                <a:spcPts val="0"/>
              </a:spcBef>
              <a:spcAft>
                <a:spcPts val="0"/>
              </a:spcAft>
              <a:buClr>
                <a:srgbClr val="FF0000"/>
              </a:buClr>
              <a:buSzPts val="2400"/>
              <a:buFont typeface="Cambria"/>
              <a:buNone/>
            </a:pPr>
            <a:r>
              <a:rPr b="1" i="0" lang="en-US" sz="2400" u="none" cap="none" strike="noStrike">
                <a:solidFill>
                  <a:srgbClr val="FF0000"/>
                </a:solidFill>
                <a:latin typeface="Cambria"/>
                <a:ea typeface="Cambria"/>
                <a:cs typeface="Cambria"/>
                <a:sym typeface="Cambria"/>
              </a:rPr>
              <a:t>VÀ TÀI NGUYÊN NƯỚC</a:t>
            </a:r>
            <a:endParaRPr/>
          </a:p>
          <a:p>
            <a:pPr indent="0" lvl="0" marL="0" marR="0" rtl="0" algn="ctr">
              <a:spcBef>
                <a:spcPts val="0"/>
              </a:spcBef>
              <a:spcAft>
                <a:spcPts val="0"/>
              </a:spcAft>
              <a:buClr>
                <a:srgbClr val="00B050"/>
              </a:buClr>
              <a:buSzPts val="2400"/>
              <a:buFont typeface="Cambria"/>
              <a:buNone/>
            </a:pPr>
            <a:r>
              <a:rPr b="1" i="0" lang="en-US" sz="2400" u="none" cap="none" strike="noStrike">
                <a:solidFill>
                  <a:srgbClr val="00B050"/>
                </a:solidFill>
                <a:latin typeface="Cambria"/>
                <a:ea typeface="Cambria"/>
                <a:cs typeface="Cambria"/>
                <a:sym typeface="Cambria"/>
              </a:rPr>
              <a:t>NỘI DUNG BÀI HỌC</a:t>
            </a:r>
            <a:endParaRPr b="1" i="0" sz="2400" u="none" cap="none" strike="noStrike">
              <a:solidFill>
                <a:srgbClr val="00B050"/>
              </a:solidFill>
              <a:latin typeface="Cambria"/>
              <a:ea typeface="Cambria"/>
              <a:cs typeface="Cambria"/>
              <a:sym typeface="Cambria"/>
            </a:endParaRPr>
          </a:p>
        </p:txBody>
      </p:sp>
      <p:sp>
        <p:nvSpPr>
          <p:cNvPr id="128" name="Google Shape;128;p3"/>
          <p:cNvSpPr txBox="1"/>
          <p:nvPr/>
        </p:nvSpPr>
        <p:spPr>
          <a:xfrm>
            <a:off x="1062340" y="3179013"/>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chemeClr val="dk1"/>
              </a:buClr>
              <a:buSzPts val="2400"/>
              <a:buFont typeface="Calibri"/>
              <a:buNone/>
            </a:pPr>
            <a:r>
              <a:t/>
            </a:r>
            <a:endParaRPr b="1" i="0" sz="2400" u="none" cap="none" strike="noStrike">
              <a:solidFill>
                <a:srgbClr val="0D30DD"/>
              </a:solidFill>
              <a:latin typeface="Cambria"/>
              <a:ea typeface="Cambria"/>
              <a:cs typeface="Cambria"/>
              <a:sym typeface="Cambria"/>
            </a:endParaRPr>
          </a:p>
          <a:p>
            <a:pPr indent="0" lvl="0" marL="0" marR="0" rtl="0" algn="just">
              <a:spcBef>
                <a:spcPts val="0"/>
              </a:spcBef>
              <a:spcAft>
                <a:spcPts val="0"/>
              </a:spcAft>
              <a:buClr>
                <a:srgbClr val="0D30DD"/>
              </a:buClr>
              <a:buSzPts val="2400"/>
              <a:buFont typeface="Cambria"/>
              <a:buNone/>
            </a:pPr>
            <a:r>
              <a:rPr b="1" i="0" lang="en-US" sz="2400" u="none" cap="none" strike="noStrike">
                <a:solidFill>
                  <a:srgbClr val="0D30DD"/>
                </a:solidFill>
                <a:latin typeface="Cambria"/>
                <a:ea typeface="Cambria"/>
                <a:cs typeface="Cambria"/>
                <a:sym typeface="Cambria"/>
              </a:rPr>
              <a:t>VAI TRÒ CỦA KHÍ HẬU</a:t>
            </a:r>
            <a:endParaRPr b="1" i="0" sz="2400" u="none" cap="none" strike="noStrike">
              <a:solidFill>
                <a:srgbClr val="0D30DD"/>
              </a:solidFill>
              <a:latin typeface="Cambria"/>
              <a:ea typeface="Cambria"/>
              <a:cs typeface="Cambria"/>
              <a:sym typeface="Cambria"/>
            </a:endParaRPr>
          </a:p>
          <a:p>
            <a:pPr indent="0" lvl="0" marL="0" marR="0" rtl="0" algn="just">
              <a:spcBef>
                <a:spcPts val="0"/>
              </a:spcBef>
              <a:spcAft>
                <a:spcPts val="0"/>
              </a:spcAft>
              <a:buClr>
                <a:schemeClr val="dk1"/>
              </a:buClr>
              <a:buSzPts val="2400"/>
              <a:buFont typeface="Calibri"/>
              <a:buNone/>
            </a:pPr>
            <a:r>
              <a:t/>
            </a:r>
            <a:endParaRPr b="1" i="0" sz="2400" u="none" cap="none" strike="noStrike">
              <a:solidFill>
                <a:srgbClr val="0D30DD"/>
              </a:solidFill>
              <a:latin typeface="Cambria"/>
              <a:ea typeface="Cambria"/>
              <a:cs typeface="Cambria"/>
              <a:sym typeface="Cambria"/>
            </a:endParaRPr>
          </a:p>
        </p:txBody>
      </p:sp>
      <p:sp>
        <p:nvSpPr>
          <p:cNvPr id="129" name="Google Shape;129;p3"/>
          <p:cNvSpPr txBox="1"/>
          <p:nvPr/>
        </p:nvSpPr>
        <p:spPr>
          <a:xfrm>
            <a:off x="1035640" y="4152900"/>
            <a:ext cx="7404647"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i="0" lang="en-US" sz="2400" u="none" cap="none" strike="noStrike">
                <a:solidFill>
                  <a:srgbClr val="0D30DD"/>
                </a:solidFill>
                <a:latin typeface="Cambria"/>
                <a:ea typeface="Cambria"/>
                <a:cs typeface="Cambria"/>
                <a:sym typeface="Cambria"/>
              </a:rPr>
              <a:t>TẦM QUAN TRỌNG CỦA VIỆC SỬ DỤNG TỔNG HỢP TÀI NGUYÊN NƯỚC Ở LƯU VỰC SÔNG</a:t>
            </a:r>
            <a:endParaRPr b="1" i="0" sz="2400" u="none" cap="none" strike="noStrike">
              <a:solidFill>
                <a:srgbClr val="0D30DD"/>
              </a:solidFill>
              <a:latin typeface="Cambria"/>
              <a:ea typeface="Cambria"/>
              <a:cs typeface="Cambria"/>
              <a:sym typeface="Cambria"/>
            </a:endParaRPr>
          </a:p>
        </p:txBody>
      </p:sp>
      <p:sp>
        <p:nvSpPr>
          <p:cNvPr id="130" name="Google Shape;130;p3"/>
          <p:cNvSpPr txBox="1"/>
          <p:nvPr/>
        </p:nvSpPr>
        <p:spPr>
          <a:xfrm>
            <a:off x="1017705" y="5143500"/>
            <a:ext cx="7404647"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i="0" lang="en-US" sz="2400" u="none" cap="none" strike="noStrike">
                <a:solidFill>
                  <a:srgbClr val="0D30DD"/>
                </a:solidFill>
                <a:latin typeface="Cambria"/>
                <a:ea typeface="Cambria"/>
                <a:cs typeface="Cambria"/>
                <a:sym typeface="Cambria"/>
              </a:rPr>
              <a:t>LUYỆN TẬP VÀ VẬN DỤNG</a:t>
            </a:r>
            <a:endParaRPr/>
          </a:p>
        </p:txBody>
      </p:sp>
      <p:sp>
        <p:nvSpPr>
          <p:cNvPr id="131" name="Google Shape;131;p3"/>
          <p:cNvSpPr/>
          <p:nvPr/>
        </p:nvSpPr>
        <p:spPr>
          <a:xfrm>
            <a:off x="507769" y="2495550"/>
            <a:ext cx="8102831" cy="3905250"/>
          </a:xfrm>
          <a:prstGeom prst="roundRect">
            <a:avLst>
              <a:gd fmla="val 8948" name="adj"/>
            </a:avLst>
          </a:prstGeom>
          <a:noFill/>
          <a:ln cap="flat" cmpd="sng" w="381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2" name="Google Shape;132;p3"/>
          <p:cNvSpPr/>
          <p:nvPr/>
        </p:nvSpPr>
        <p:spPr>
          <a:xfrm rot="5400000">
            <a:off x="365991" y="3071788"/>
            <a:ext cx="630697" cy="762001"/>
          </a:xfrm>
          <a:prstGeom prst="round2SameRect">
            <a:avLst>
              <a:gd fmla="val 29047" name="adj1"/>
              <a:gd fmla="val 0" name="adj2"/>
            </a:avLst>
          </a:prstGeom>
          <a:gradFill>
            <a:gsLst>
              <a:gs pos="0">
                <a:srgbClr val="2D5C97"/>
              </a:gs>
              <a:gs pos="80000">
                <a:srgbClr val="3C7AC5"/>
              </a:gs>
              <a:gs pos="100000">
                <a:srgbClr val="397BC9"/>
              </a:gs>
            </a:gsLst>
            <a:lin ang="16200000" scaled="0"/>
          </a:gradFill>
          <a:ln cap="flat" cmpd="sng" w="19050">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3" name="Google Shape;133;p3"/>
          <p:cNvSpPr/>
          <p:nvPr/>
        </p:nvSpPr>
        <p:spPr>
          <a:xfrm rot="5400000">
            <a:off x="339292" y="4043338"/>
            <a:ext cx="630697" cy="762001"/>
          </a:xfrm>
          <a:prstGeom prst="round2SameRect">
            <a:avLst>
              <a:gd fmla="val 29047" name="adj1"/>
              <a:gd fmla="val 0" name="adj2"/>
            </a:avLst>
          </a:prstGeom>
          <a:gradFill>
            <a:gsLst>
              <a:gs pos="0">
                <a:srgbClr val="2D5C97"/>
              </a:gs>
              <a:gs pos="80000">
                <a:srgbClr val="3C7AC5"/>
              </a:gs>
              <a:gs pos="100000">
                <a:srgbClr val="397BC9"/>
              </a:gs>
            </a:gsLst>
            <a:lin ang="16200000" scaled="0"/>
          </a:gradFill>
          <a:ln cap="flat" cmpd="sng" w="19050">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4" name="Google Shape;134;p3"/>
          <p:cNvSpPr txBox="1"/>
          <p:nvPr/>
        </p:nvSpPr>
        <p:spPr>
          <a:xfrm>
            <a:off x="94135" y="3175539"/>
            <a:ext cx="1125065" cy="571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4000"/>
              <a:buFont typeface="Cambria"/>
              <a:buNone/>
            </a:pPr>
            <a:r>
              <a:rPr b="1" i="0" lang="en-US" sz="4000" u="none" cap="none" strike="noStrike">
                <a:solidFill>
                  <a:schemeClr val="lt1"/>
                </a:solidFill>
                <a:latin typeface="Cambria"/>
                <a:ea typeface="Cambria"/>
                <a:cs typeface="Cambria"/>
                <a:sym typeface="Cambria"/>
              </a:rPr>
              <a:t>1</a:t>
            </a:r>
            <a:endParaRPr b="1" i="0" sz="4000" u="none" cap="none" strike="noStrike">
              <a:solidFill>
                <a:schemeClr val="lt1"/>
              </a:solidFill>
              <a:latin typeface="Cambria"/>
              <a:ea typeface="Cambria"/>
              <a:cs typeface="Cambria"/>
              <a:sym typeface="Cambria"/>
            </a:endParaRPr>
          </a:p>
        </p:txBody>
      </p:sp>
      <p:sp>
        <p:nvSpPr>
          <p:cNvPr id="135" name="Google Shape;135;p3"/>
          <p:cNvSpPr txBox="1"/>
          <p:nvPr/>
        </p:nvSpPr>
        <p:spPr>
          <a:xfrm>
            <a:off x="94135" y="4152900"/>
            <a:ext cx="1125065" cy="571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4000"/>
              <a:buFont typeface="Cambria"/>
              <a:buNone/>
            </a:pPr>
            <a:r>
              <a:rPr b="1" i="0" lang="en-US" sz="4000" u="none" cap="none" strike="noStrike">
                <a:solidFill>
                  <a:schemeClr val="lt1"/>
                </a:solidFill>
                <a:latin typeface="Cambria"/>
                <a:ea typeface="Cambria"/>
                <a:cs typeface="Cambria"/>
                <a:sym typeface="Cambria"/>
              </a:rPr>
              <a:t>2</a:t>
            </a:r>
            <a:endParaRPr b="1" i="0" sz="4000" u="none" cap="none" strike="noStrike">
              <a:solidFill>
                <a:schemeClr val="lt1"/>
              </a:solidFill>
              <a:latin typeface="Cambria"/>
              <a:ea typeface="Cambria"/>
              <a:cs typeface="Cambria"/>
              <a:sym typeface="Cambria"/>
            </a:endParaRPr>
          </a:p>
        </p:txBody>
      </p:sp>
      <p:sp>
        <p:nvSpPr>
          <p:cNvPr id="136" name="Google Shape;136;p3"/>
          <p:cNvSpPr/>
          <p:nvPr/>
        </p:nvSpPr>
        <p:spPr>
          <a:xfrm rot="5400000">
            <a:off x="321357" y="5094851"/>
            <a:ext cx="630697" cy="762001"/>
          </a:xfrm>
          <a:prstGeom prst="round2SameRect">
            <a:avLst>
              <a:gd fmla="val 29047" name="adj1"/>
              <a:gd fmla="val 0" name="adj2"/>
            </a:avLst>
          </a:prstGeom>
          <a:gradFill>
            <a:gsLst>
              <a:gs pos="0">
                <a:srgbClr val="2D5C97"/>
              </a:gs>
              <a:gs pos="80000">
                <a:srgbClr val="3C7AC5"/>
              </a:gs>
              <a:gs pos="100000">
                <a:srgbClr val="397BC9"/>
              </a:gs>
            </a:gsLst>
            <a:lin ang="16200000" scaled="0"/>
          </a:gradFill>
          <a:ln cap="flat" cmpd="sng" w="19050">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7" name="Google Shape;137;p3"/>
          <p:cNvSpPr txBox="1"/>
          <p:nvPr/>
        </p:nvSpPr>
        <p:spPr>
          <a:xfrm>
            <a:off x="76200" y="5143500"/>
            <a:ext cx="1125065" cy="571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4000"/>
              <a:buFont typeface="Cambria"/>
              <a:buNone/>
            </a:pPr>
            <a:r>
              <a:rPr b="1" i="0" lang="en-US" sz="4000" u="none" cap="none" strike="noStrike">
                <a:solidFill>
                  <a:schemeClr val="lt1"/>
                </a:solidFill>
                <a:latin typeface="Cambria"/>
                <a:ea typeface="Cambria"/>
                <a:cs typeface="Cambria"/>
                <a:sym typeface="Cambria"/>
              </a:rPr>
              <a:t>3</a:t>
            </a:r>
            <a:endParaRPr b="1" i="0" sz="4000" u="none" cap="none" strike="noStrike">
              <a:solidFill>
                <a:schemeClr val="lt1"/>
              </a:solidFill>
              <a:latin typeface="Cambria"/>
              <a:ea typeface="Cambria"/>
              <a:cs typeface="Cambria"/>
              <a:sym typeface="Cambr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
                                        </p:tgtEl>
                                        <p:attrNameLst>
                                          <p:attrName>style.visibility</p:attrName>
                                        </p:attrNameLst>
                                      </p:cBhvr>
                                      <p:to>
                                        <p:strVal val="visible"/>
                                      </p:to>
                                    </p:set>
                                    <p:animEffect filter="fade" transition="in">
                                      <p:cBhvr>
                                        <p:cTn dur="500"/>
                                        <p:tgtEl>
                                          <p:spTgt spid="1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100"/>
                                        <p:tgtEl>
                                          <p:spTgt spid="122"/>
                                        </p:tgtEl>
                                      </p:cBhvr>
                                    </p:animEffect>
                                  </p:childTnLst>
                                </p:cTn>
                              </p:par>
                              <p:par>
                                <p:cTn fill="hold" nodeType="with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500"/>
                                        <p:tgtEl>
                                          <p:spTgt spid="13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8"/>
                                        </p:tgtEl>
                                        <p:attrNameLst>
                                          <p:attrName>style.visibility</p:attrName>
                                        </p:attrNameLst>
                                      </p:cBhvr>
                                      <p:to>
                                        <p:strVal val="visible"/>
                                      </p:to>
                                    </p:set>
                                    <p:animEffect filter="fade" transition="in">
                                      <p:cBhvr>
                                        <p:cTn dur="500"/>
                                        <p:tgtEl>
                                          <p:spTgt spid="12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32"/>
                                        </p:tgtEl>
                                        <p:attrNameLst>
                                          <p:attrName>style.visibility</p:attrName>
                                        </p:attrNameLst>
                                      </p:cBhvr>
                                      <p:to>
                                        <p:strVal val="visible"/>
                                      </p:to>
                                    </p:set>
                                    <p:animEffect filter="fade" transition="in">
                                      <p:cBhvr>
                                        <p:cTn dur="250"/>
                                        <p:tgtEl>
                                          <p:spTgt spid="132"/>
                                        </p:tgtEl>
                                      </p:cBhvr>
                                    </p:animEffect>
                                  </p:childTnLst>
                                </p:cTn>
                              </p:par>
                              <p:par>
                                <p:cTn fill="hold" nodeType="with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250"/>
                                        <p:tgtEl>
                                          <p:spTgt spid="1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100"/>
                                        <p:tgtEl>
                                          <p:spTgt spid="121"/>
                                        </p:tgtEl>
                                      </p:cBhvr>
                                    </p:animEffect>
                                  </p:childTnLst>
                                </p:cTn>
                              </p:par>
                            </p:childTnLst>
                          </p:cTn>
                        </p:par>
                        <p:par>
                          <p:cTn fill="hold">
                            <p:stCondLst>
                              <p:cond delay="100"/>
                            </p:stCondLst>
                            <p:childTnLst>
                              <p:par>
                                <p:cTn fill="hold" nodeType="after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500"/>
                                        <p:tgtEl>
                                          <p:spTgt spid="129"/>
                                        </p:tgtEl>
                                      </p:cBhvr>
                                    </p:animEffect>
                                  </p:childTnLst>
                                </p:cTn>
                              </p:par>
                            </p:childTnLst>
                          </p:cTn>
                        </p:par>
                        <p:par>
                          <p:cTn fill="hold">
                            <p:stCondLst>
                              <p:cond delay="600"/>
                            </p:stCondLst>
                            <p:childTnLst>
                              <p:par>
                                <p:cTn fill="hold" nodeType="afterEffect" presetClass="entr" presetID="10" presetSubtype="0">
                                  <p:stCondLst>
                                    <p:cond delay="0"/>
                                  </p:stCondLst>
                                  <p:childTnLst>
                                    <p:set>
                                      <p:cBhvr>
                                        <p:cTn dur="1" fill="hold">
                                          <p:stCondLst>
                                            <p:cond delay="0"/>
                                          </p:stCondLst>
                                        </p:cTn>
                                        <p:tgtEl>
                                          <p:spTgt spid="133"/>
                                        </p:tgtEl>
                                        <p:attrNameLst>
                                          <p:attrName>style.visibility</p:attrName>
                                        </p:attrNameLst>
                                      </p:cBhvr>
                                      <p:to>
                                        <p:strVal val="visible"/>
                                      </p:to>
                                    </p:set>
                                    <p:animEffect filter="fade" transition="in">
                                      <p:cBhvr>
                                        <p:cTn dur="250"/>
                                        <p:tgtEl>
                                          <p:spTgt spid="133"/>
                                        </p:tgtEl>
                                      </p:cBhvr>
                                    </p:animEffect>
                                  </p:childTnLst>
                                </p:cTn>
                              </p:par>
                              <p:par>
                                <p:cTn fill="hold" nodeType="with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250"/>
                                        <p:tgtEl>
                                          <p:spTgt spid="1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gtEl>
                                        <p:attrNameLst>
                                          <p:attrName>style.visibility</p:attrName>
                                        </p:attrNameLst>
                                      </p:cBhvr>
                                      <p:to>
                                        <p:strVal val="visible"/>
                                      </p:to>
                                    </p:set>
                                    <p:animEffect filter="fade" transition="in">
                                      <p:cBhvr>
                                        <p:cTn dur="100"/>
                                        <p:tgtEl>
                                          <p:spTgt spid="120"/>
                                        </p:tgtEl>
                                      </p:cBhvr>
                                    </p:animEffect>
                                  </p:childTnLst>
                                </p:cTn>
                              </p:par>
                            </p:childTnLst>
                          </p:cTn>
                        </p:par>
                        <p:par>
                          <p:cTn fill="hold">
                            <p:stCondLst>
                              <p:cond delay="100"/>
                            </p:stCondLst>
                            <p:childTnLst>
                              <p:par>
                                <p:cTn fill="hold" nodeType="afterEffect" presetClass="entr" presetID="10" presetSubtype="0">
                                  <p:stCondLst>
                                    <p:cond delay="0"/>
                                  </p:stCondLst>
                                  <p:childTnLst>
                                    <p:set>
                                      <p:cBhvr>
                                        <p:cTn dur="1" fill="hold">
                                          <p:stCondLst>
                                            <p:cond delay="0"/>
                                          </p:stCondLst>
                                        </p:cTn>
                                        <p:tgtEl>
                                          <p:spTgt spid="130"/>
                                        </p:tgtEl>
                                        <p:attrNameLst>
                                          <p:attrName>style.visibility</p:attrName>
                                        </p:attrNameLst>
                                      </p:cBhvr>
                                      <p:to>
                                        <p:strVal val="visible"/>
                                      </p:to>
                                    </p:set>
                                    <p:animEffect filter="fade" transition="in">
                                      <p:cBhvr>
                                        <p:cTn dur="500"/>
                                        <p:tgtEl>
                                          <p:spTgt spid="130"/>
                                        </p:tgtEl>
                                      </p:cBhvr>
                                    </p:animEffect>
                                  </p:childTnLst>
                                </p:cTn>
                              </p:par>
                            </p:childTnLst>
                          </p:cTn>
                        </p:par>
                        <p:par>
                          <p:cTn fill="hold">
                            <p:stCondLst>
                              <p:cond delay="600"/>
                            </p:stCondLst>
                            <p:childTnLst>
                              <p:par>
                                <p:cTn fill="hold" nodeType="after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250"/>
                                        <p:tgtEl>
                                          <p:spTgt spid="136"/>
                                        </p:tgtEl>
                                      </p:cBhvr>
                                    </p:animEffect>
                                  </p:childTnLst>
                                </p:cTn>
                              </p:par>
                              <p:par>
                                <p:cTn fill="hold" nodeType="with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250"/>
                                        <p:tgtEl>
                                          <p:spTgt spid="1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4"/>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143" name="Google Shape;143;p4"/>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144" name="Google Shape;144;p4"/>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145" name="Google Shape;145;p4"/>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146" name="Google Shape;146;p4"/>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147" name="Google Shape;147;p4"/>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800" u="none" cap="none" strike="noStrike">
                <a:solidFill>
                  <a:srgbClr val="00B050"/>
                </a:solidFill>
                <a:latin typeface="Cambria"/>
                <a:ea typeface="Cambria"/>
                <a:cs typeface="Cambria"/>
                <a:sym typeface="Cambria"/>
              </a:rPr>
              <a:t>BÀI 10</a:t>
            </a:r>
            <a:endParaRPr b="0" i="0" sz="2800" u="none" cap="none" strike="noStrike">
              <a:solidFill>
                <a:srgbClr val="00B050"/>
              </a:solidFill>
              <a:latin typeface="Cambria"/>
              <a:ea typeface="Cambria"/>
              <a:cs typeface="Cambria"/>
              <a:sym typeface="Cambria"/>
            </a:endParaRPr>
          </a:p>
        </p:txBody>
      </p:sp>
      <p:sp>
        <p:nvSpPr>
          <p:cNvPr id="148" name="Google Shape;148;p4"/>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149" name="Google Shape;149;p4"/>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150" name="Google Shape;150;p4"/>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151" name="Google Shape;151;p4"/>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3000" u="none" cap="none" strike="noStrike">
                <a:solidFill>
                  <a:schemeClr val="lt1"/>
                </a:solidFill>
                <a:latin typeface="Cambria"/>
                <a:ea typeface="Cambria"/>
                <a:cs typeface="Cambria"/>
                <a:sym typeface="Cambria"/>
              </a:rPr>
              <a:t>1</a:t>
            </a:r>
            <a:endParaRPr b="1" i="0" sz="3000" u="none" cap="none" strike="noStrike">
              <a:solidFill>
                <a:schemeClr val="lt1"/>
              </a:solidFill>
              <a:latin typeface="Cambria"/>
              <a:ea typeface="Cambria"/>
              <a:cs typeface="Cambria"/>
              <a:sym typeface="Cambria"/>
            </a:endParaRPr>
          </a:p>
        </p:txBody>
      </p:sp>
      <p:sp>
        <p:nvSpPr>
          <p:cNvPr id="152" name="Google Shape;152;p4"/>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53" name="Google Shape;153;p4"/>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154" name="Google Shape;154;p4"/>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155" name="Google Shape;155;p4"/>
          <p:cNvSpPr/>
          <p:nvPr/>
        </p:nvSpPr>
        <p:spPr>
          <a:xfrm>
            <a:off x="1523999" y="2348805"/>
            <a:ext cx="3657601" cy="1384995"/>
          </a:xfrm>
          <a:prstGeom prst="rect">
            <a:avLst/>
          </a:prstGeom>
          <a:solidFill>
            <a:srgbClr val="BCFCD4"/>
          </a:solidFill>
          <a:ln cap="flat" cmpd="sng" w="12700">
            <a:solidFill>
              <a:srgbClr val="00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b="0" i="1" lang="en-US" sz="2100" u="none" cap="none" strike="noStrike">
                <a:solidFill>
                  <a:srgbClr val="FF0000"/>
                </a:solidFill>
                <a:latin typeface="Cambria"/>
                <a:ea typeface="Cambria"/>
                <a:cs typeface="Cambria"/>
                <a:sym typeface="Cambria"/>
              </a:rPr>
              <a:t>Quan sát các hình ảnh và kênh chữ SGK, chứng minh khí hậu nước ta cho phép phát triển nền nông nghiệp nhiệt đới.</a:t>
            </a:r>
            <a:endParaRPr b="0" i="1" sz="2100" u="none" cap="none" strike="noStrike">
              <a:solidFill>
                <a:srgbClr val="FF0000"/>
              </a:solidFill>
              <a:latin typeface="Cambria"/>
              <a:ea typeface="Cambria"/>
              <a:cs typeface="Cambria"/>
              <a:sym typeface="Cambria"/>
            </a:endParaRPr>
          </a:p>
        </p:txBody>
      </p:sp>
      <p:sp>
        <p:nvSpPr>
          <p:cNvPr id="156" name="Google Shape;156;p4"/>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i="0" lang="en-US" sz="2400" u="none" cap="none" strike="noStrike">
                <a:solidFill>
                  <a:srgbClr val="0D30DD"/>
                </a:solidFill>
                <a:latin typeface="Cambria"/>
                <a:ea typeface="Cambria"/>
                <a:cs typeface="Cambria"/>
                <a:sym typeface="Cambria"/>
              </a:rPr>
              <a:t>VAI TRÒ CỦA KHÍ HẬU</a:t>
            </a:r>
            <a:endParaRPr/>
          </a:p>
        </p:txBody>
      </p:sp>
      <p:pic>
        <p:nvPicPr>
          <p:cNvPr id="157" name="Google Shape;157;p4"/>
          <p:cNvPicPr preferRelativeResize="0"/>
          <p:nvPr/>
        </p:nvPicPr>
        <p:blipFill rotWithShape="1">
          <a:blip r:embed="rId6">
            <a:alphaModFix/>
          </a:blip>
          <a:srcRect b="0" l="0" r="0" t="0"/>
          <a:stretch/>
        </p:blipFill>
        <p:spPr>
          <a:xfrm>
            <a:off x="286339" y="2430520"/>
            <a:ext cx="1167904" cy="1227080"/>
          </a:xfrm>
          <a:prstGeom prst="rect">
            <a:avLst/>
          </a:prstGeom>
          <a:noFill/>
          <a:ln>
            <a:noFill/>
          </a:ln>
          <a:effectLst>
            <a:reflection blurRad="0" dir="5400000" dist="5000" endA="0" endPos="30000" kx="0" rotWithShape="0" algn="bl" stA="30000" stPos="0" sy="-100000" ky="0"/>
          </a:effectLst>
        </p:spPr>
      </p:pic>
      <p:grpSp>
        <p:nvGrpSpPr>
          <p:cNvPr id="158" name="Google Shape;158;p4"/>
          <p:cNvGrpSpPr/>
          <p:nvPr/>
        </p:nvGrpSpPr>
        <p:grpSpPr>
          <a:xfrm>
            <a:off x="191254" y="4429703"/>
            <a:ext cx="1391102" cy="1378918"/>
            <a:chOff x="328593" y="3185409"/>
            <a:chExt cx="1311567" cy="1538991"/>
          </a:xfrm>
        </p:grpSpPr>
        <p:pic>
          <p:nvPicPr>
            <p:cNvPr id="159" name="Google Shape;159;p4"/>
            <p:cNvPicPr preferRelativeResize="0"/>
            <p:nvPr/>
          </p:nvPicPr>
          <p:blipFill rotWithShape="1">
            <a:blip r:embed="rId7">
              <a:alphaModFix/>
            </a:blip>
            <a:srcRect b="0" l="0" r="0" t="0"/>
            <a:stretch/>
          </p:blipFill>
          <p:spPr>
            <a:xfrm>
              <a:off x="328593" y="3383619"/>
              <a:ext cx="1167903" cy="1340781"/>
            </a:xfrm>
            <a:prstGeom prst="rect">
              <a:avLst/>
            </a:prstGeom>
            <a:noFill/>
            <a:ln>
              <a:noFill/>
            </a:ln>
            <a:effectLst>
              <a:reflection blurRad="0" dir="5400000" dist="5000" endA="0" endPos="30000" kx="0" rotWithShape="0" algn="bl" stA="30000" stPos="0" sy="-100000" ky="0"/>
            </a:effectLst>
          </p:spPr>
        </p:pic>
        <p:pic>
          <p:nvPicPr>
            <p:cNvPr descr="http://previews.123rf.com/images/mistac/mistac1207/mistac120700017/14524015-A-cartoon-boy-with-a-good-idea-Stock-Vector-thinking.jpg" id="160" name="Google Shape;160;p4"/>
            <p:cNvPicPr preferRelativeResize="0"/>
            <p:nvPr/>
          </p:nvPicPr>
          <p:blipFill rotWithShape="1">
            <a:blip r:embed="rId8">
              <a:alphaModFix/>
            </a:blip>
            <a:srcRect b="81605" l="32065" r="45098" t="0"/>
            <a:stretch/>
          </p:blipFill>
          <p:spPr>
            <a:xfrm rot="1019582">
              <a:off x="1011253" y="3259179"/>
              <a:ext cx="573887" cy="462251"/>
            </a:xfrm>
            <a:prstGeom prst="rect">
              <a:avLst/>
            </a:prstGeom>
            <a:noFill/>
            <a:ln>
              <a:noFill/>
            </a:ln>
            <a:effectLst>
              <a:reflection blurRad="0" dir="5400000" dist="5000" endA="0" endPos="30000" kx="0" rotWithShape="0" algn="bl" stA="30000" stPos="0" sy="-100000" ky="0"/>
            </a:effectLst>
          </p:spPr>
        </p:pic>
      </p:grpSp>
      <p:sp>
        <p:nvSpPr>
          <p:cNvPr id="161" name="Google Shape;161;p4"/>
          <p:cNvSpPr/>
          <p:nvPr/>
        </p:nvSpPr>
        <p:spPr>
          <a:xfrm>
            <a:off x="1523998" y="3886200"/>
            <a:ext cx="3657601" cy="2677656"/>
          </a:xfrm>
          <a:prstGeom prst="rect">
            <a:avLst/>
          </a:prstGeom>
          <a:solidFill>
            <a:srgbClr val="FFCCFF"/>
          </a:solidFill>
          <a:ln cap="flat" cmpd="sng" w="12700">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100" u="none" cap="none" strike="noStrike">
                <a:solidFill>
                  <a:schemeClr val="dk1"/>
                </a:solidFill>
                <a:latin typeface="Cambria"/>
                <a:ea typeface="Cambria"/>
                <a:cs typeface="Cambria"/>
                <a:sym typeface="Cambria"/>
              </a:rPr>
              <a:t>- Các cây trồng và vật nuôi có giá trị kinh tế và năng suất cao.</a:t>
            </a:r>
            <a:endParaRPr/>
          </a:p>
          <a:p>
            <a:pPr indent="0" lvl="0" marL="0" marR="0" rtl="0" algn="just">
              <a:spcBef>
                <a:spcPts val="0"/>
              </a:spcBef>
              <a:spcAft>
                <a:spcPts val="0"/>
              </a:spcAft>
              <a:buNone/>
            </a:pPr>
            <a:r>
              <a:rPr b="0" i="0" lang="en-US" sz="2100" u="none" cap="none" strike="noStrike">
                <a:solidFill>
                  <a:schemeClr val="dk1"/>
                </a:solidFill>
                <a:latin typeface="Cambria"/>
                <a:ea typeface="Cambria"/>
                <a:cs typeface="Cambria"/>
                <a:sym typeface="Cambria"/>
              </a:rPr>
              <a:t>- Hoạt động trồng trọt diễn ra quanh năm (từ 2 – 3 vụ/năm) với nhiều hình thức canh tác như: xen canh, luân canh, gối vụ,...</a:t>
            </a:r>
            <a:endParaRPr/>
          </a:p>
        </p:txBody>
      </p:sp>
      <p:sp>
        <p:nvSpPr>
          <p:cNvPr id="162" name="Google Shape;162;p4"/>
          <p:cNvSpPr txBox="1"/>
          <p:nvPr/>
        </p:nvSpPr>
        <p:spPr>
          <a:xfrm>
            <a:off x="452586" y="1295399"/>
            <a:ext cx="4729013" cy="830997"/>
          </a:xfrm>
          <a:prstGeom prst="rect">
            <a:avLst/>
          </a:prstGeom>
          <a:solidFill>
            <a:srgbClr val="FFFF00"/>
          </a:solid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400" u="none" cap="none" strike="noStrike">
                <a:solidFill>
                  <a:srgbClr val="CC0000"/>
                </a:solidFill>
                <a:latin typeface="Times New Roman"/>
                <a:ea typeface="Times New Roman"/>
                <a:cs typeface="Times New Roman"/>
                <a:sym typeface="Times New Roman"/>
              </a:rPr>
              <a:t>a. Ảnh hưởng của khí hậu đối với sản xuất nông nghiệp</a:t>
            </a:r>
            <a:endParaRPr b="1" i="0" sz="2400" u="none" cap="none" strike="noStrike">
              <a:solidFill>
                <a:srgbClr val="CC0000"/>
              </a:solidFill>
              <a:latin typeface="Times New Roman"/>
              <a:ea typeface="Times New Roman"/>
              <a:cs typeface="Times New Roman"/>
              <a:sym typeface="Times New Roman"/>
            </a:endParaRPr>
          </a:p>
        </p:txBody>
      </p:sp>
      <p:sp>
        <p:nvSpPr>
          <p:cNvPr id="163" name="Google Shape;163;p4"/>
          <p:cNvSpPr txBox="1"/>
          <p:nvPr/>
        </p:nvSpPr>
        <p:spPr>
          <a:xfrm>
            <a:off x="5410200" y="3516868"/>
            <a:ext cx="32766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Cambria"/>
                <a:ea typeface="Cambria"/>
                <a:cs typeface="Cambria"/>
                <a:sym typeface="Cambria"/>
              </a:rPr>
              <a:t>Thu hoạch lúa hè thu</a:t>
            </a:r>
            <a:endParaRPr b="0" i="0" sz="1800" u="none" cap="none" strike="noStrike">
              <a:solidFill>
                <a:schemeClr val="dk1"/>
              </a:solidFill>
              <a:latin typeface="Cambria"/>
              <a:ea typeface="Cambria"/>
              <a:cs typeface="Cambria"/>
              <a:sym typeface="Cambria"/>
            </a:endParaRPr>
          </a:p>
        </p:txBody>
      </p:sp>
      <p:sp>
        <p:nvSpPr>
          <p:cNvPr id="164" name="Google Shape;164;p4"/>
          <p:cNvSpPr txBox="1"/>
          <p:nvPr/>
        </p:nvSpPr>
        <p:spPr>
          <a:xfrm>
            <a:off x="5433373" y="6260068"/>
            <a:ext cx="32766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Cambria"/>
                <a:ea typeface="Cambria"/>
                <a:cs typeface="Cambria"/>
                <a:sym typeface="Cambria"/>
              </a:rPr>
              <a:t>Trồng rau xen canh</a:t>
            </a:r>
            <a:endParaRPr b="0" i="0" sz="1800" u="none" cap="none" strike="noStrike">
              <a:solidFill>
                <a:schemeClr val="dk1"/>
              </a:solidFill>
              <a:latin typeface="Cambria"/>
              <a:ea typeface="Cambria"/>
              <a:cs typeface="Cambria"/>
              <a:sym typeface="Cambria"/>
            </a:endParaRPr>
          </a:p>
        </p:txBody>
      </p:sp>
      <p:pic>
        <p:nvPicPr>
          <p:cNvPr id="165" name="Google Shape;165;p4"/>
          <p:cNvPicPr preferRelativeResize="0"/>
          <p:nvPr/>
        </p:nvPicPr>
        <p:blipFill rotWithShape="1">
          <a:blip r:embed="rId9">
            <a:alphaModFix/>
          </a:blip>
          <a:srcRect b="0" l="0" r="0" t="0"/>
          <a:stretch/>
        </p:blipFill>
        <p:spPr>
          <a:xfrm>
            <a:off x="5362890" y="1295399"/>
            <a:ext cx="3476309" cy="2221469"/>
          </a:xfrm>
          <a:prstGeom prst="rect">
            <a:avLst/>
          </a:prstGeom>
          <a:noFill/>
          <a:ln cap="flat" cmpd="sng" w="9525">
            <a:solidFill>
              <a:srgbClr val="FF0000"/>
            </a:solidFill>
            <a:prstDash val="solid"/>
            <a:miter lim="800000"/>
            <a:headEnd len="sm" w="sm" type="none"/>
            <a:tailEnd len="sm" w="sm" type="none"/>
          </a:ln>
        </p:spPr>
      </p:pic>
      <p:pic>
        <p:nvPicPr>
          <p:cNvPr id="166" name="Google Shape;166;p4"/>
          <p:cNvPicPr preferRelativeResize="0"/>
          <p:nvPr/>
        </p:nvPicPr>
        <p:blipFill rotWithShape="1">
          <a:blip r:embed="rId10">
            <a:alphaModFix/>
          </a:blip>
          <a:srcRect b="0" l="0" r="0" t="0"/>
          <a:stretch/>
        </p:blipFill>
        <p:spPr>
          <a:xfrm>
            <a:off x="5362889" y="4043368"/>
            <a:ext cx="3476309" cy="2216700"/>
          </a:xfrm>
          <a:prstGeom prst="rect">
            <a:avLst/>
          </a:prstGeom>
          <a:noFill/>
          <a:ln cap="flat" cmpd="sng" w="9525">
            <a:solidFill>
              <a:srgbClr val="FF0000"/>
            </a:solidFill>
            <a:prstDash val="solid"/>
            <a:miter lim="800000"/>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500"/>
                                        <p:tgtEl>
                                          <p:spTgt spid="1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500"/>
                                        <p:tgtEl>
                                          <p:spTgt spid="157"/>
                                        </p:tgtEl>
                                      </p:cBhvr>
                                    </p:animEffect>
                                  </p:childTnLst>
                                </p:cTn>
                              </p:par>
                              <p:par>
                                <p:cTn fill="hold" nodeType="with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500"/>
                                        <p:tgtEl>
                                          <p:spTgt spid="1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500"/>
                                        <p:tgtEl>
                                          <p:spTgt spid="165"/>
                                        </p:tgtEl>
                                      </p:cBhvr>
                                    </p:animEffect>
                                  </p:childTnLst>
                                </p:cTn>
                              </p:par>
                              <p:par>
                                <p:cTn fill="hold" nodeType="with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500"/>
                                        <p:tgtEl>
                                          <p:spTgt spid="163"/>
                                        </p:tgtEl>
                                      </p:cBhvr>
                                    </p:animEffect>
                                  </p:childTnLst>
                                </p:cTn>
                              </p:par>
                              <p:par>
                                <p:cTn fill="hold" nodeType="with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500"/>
                                        <p:tgtEl>
                                          <p:spTgt spid="166"/>
                                        </p:tgtEl>
                                      </p:cBhvr>
                                    </p:animEffect>
                                  </p:childTnLst>
                                </p:cTn>
                              </p:par>
                              <p:par>
                                <p:cTn fill="hold" nodeType="with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500"/>
                                        <p:tgtEl>
                                          <p:spTgt spid="1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500"/>
                                        <p:tgtEl>
                                          <p:spTgt spid="158"/>
                                        </p:tgtEl>
                                      </p:cBhvr>
                                    </p:animEffect>
                                  </p:childTnLst>
                                </p:cTn>
                              </p:par>
                              <p:par>
                                <p:cTn fill="hold" nodeType="withEffect" presetClass="entr" presetID="10" presetSubtype="0">
                                  <p:stCondLst>
                                    <p:cond delay="0"/>
                                  </p:stCondLst>
                                  <p:childTnLst>
                                    <p:set>
                                      <p:cBhvr>
                                        <p:cTn dur="1" fill="hold">
                                          <p:stCondLst>
                                            <p:cond delay="0"/>
                                          </p:stCondLst>
                                        </p:cTn>
                                        <p:tgtEl>
                                          <p:spTgt spid="161"/>
                                        </p:tgtEl>
                                        <p:attrNameLst>
                                          <p:attrName>style.visibility</p:attrName>
                                        </p:attrNameLst>
                                      </p:cBhvr>
                                      <p:to>
                                        <p:strVal val="visible"/>
                                      </p:to>
                                    </p:set>
                                    <p:animEffect filter="fade" transition="in">
                                      <p:cBhvr>
                                        <p:cTn dur="500"/>
                                        <p:tgtEl>
                                          <p:spTgt spid="1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xEl>
                                              <p:pRg end="0" st="0"/>
                                            </p:txEl>
                                          </p:spTgt>
                                        </p:tgtEl>
                                        <p:attrNameLst>
                                          <p:attrName>style.visibility</p:attrName>
                                        </p:attrNameLst>
                                      </p:cBhvr>
                                      <p:to>
                                        <p:strVal val="visible"/>
                                      </p:to>
                                    </p:set>
                                    <p:animEffect filter="fade" transition="in">
                                      <p:cBhvr>
                                        <p:cTn dur="500"/>
                                        <p:tgtEl>
                                          <p:spTgt spid="16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xEl>
                                              <p:pRg end="1" st="1"/>
                                            </p:txEl>
                                          </p:spTgt>
                                        </p:tgtEl>
                                        <p:attrNameLst>
                                          <p:attrName>style.visibility</p:attrName>
                                        </p:attrNameLst>
                                      </p:cBhvr>
                                      <p:to>
                                        <p:strVal val="visible"/>
                                      </p:to>
                                    </p:set>
                                    <p:animEffect filter="fade" transition="in">
                                      <p:cBhvr>
                                        <p:cTn dur="500"/>
                                        <p:tgtEl>
                                          <p:spTgt spid="161">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5"/>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172" name="Google Shape;172;p5"/>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173" name="Google Shape;173;p5"/>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174" name="Google Shape;174;p5"/>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175" name="Google Shape;175;p5"/>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176" name="Google Shape;176;p5"/>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800" u="none" cap="none" strike="noStrike">
                <a:solidFill>
                  <a:srgbClr val="00B050"/>
                </a:solidFill>
                <a:latin typeface="Cambria"/>
                <a:ea typeface="Cambria"/>
                <a:cs typeface="Cambria"/>
                <a:sym typeface="Cambria"/>
              </a:rPr>
              <a:t>BÀI 10</a:t>
            </a:r>
            <a:endParaRPr b="0" i="0" sz="2800" u="none" cap="none" strike="noStrike">
              <a:solidFill>
                <a:srgbClr val="00B050"/>
              </a:solidFill>
              <a:latin typeface="Cambria"/>
              <a:ea typeface="Cambria"/>
              <a:cs typeface="Cambria"/>
              <a:sym typeface="Cambria"/>
            </a:endParaRPr>
          </a:p>
        </p:txBody>
      </p:sp>
      <p:sp>
        <p:nvSpPr>
          <p:cNvPr id="177" name="Google Shape;177;p5"/>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178" name="Google Shape;178;p5"/>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179" name="Google Shape;179;p5"/>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180" name="Google Shape;180;p5"/>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3000" u="none" cap="none" strike="noStrike">
                <a:solidFill>
                  <a:schemeClr val="lt1"/>
                </a:solidFill>
                <a:latin typeface="Cambria"/>
                <a:ea typeface="Cambria"/>
                <a:cs typeface="Cambria"/>
                <a:sym typeface="Cambria"/>
              </a:rPr>
              <a:t>1</a:t>
            </a:r>
            <a:endParaRPr b="1" i="0" sz="3000" u="none" cap="none" strike="noStrike">
              <a:solidFill>
                <a:schemeClr val="lt1"/>
              </a:solidFill>
              <a:latin typeface="Cambria"/>
              <a:ea typeface="Cambria"/>
              <a:cs typeface="Cambria"/>
              <a:sym typeface="Cambria"/>
            </a:endParaRPr>
          </a:p>
        </p:txBody>
      </p:sp>
      <p:sp>
        <p:nvSpPr>
          <p:cNvPr id="181" name="Google Shape;181;p5"/>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82" name="Google Shape;182;p5"/>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183" name="Google Shape;183;p5"/>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184" name="Google Shape;184;p5"/>
          <p:cNvSpPr/>
          <p:nvPr/>
        </p:nvSpPr>
        <p:spPr>
          <a:xfrm>
            <a:off x="1523999" y="2286000"/>
            <a:ext cx="3657601" cy="1384995"/>
          </a:xfrm>
          <a:prstGeom prst="rect">
            <a:avLst/>
          </a:prstGeom>
          <a:solidFill>
            <a:srgbClr val="BCFCD4"/>
          </a:solidFill>
          <a:ln cap="flat" cmpd="sng" w="12700">
            <a:solidFill>
              <a:srgbClr val="00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b="0" i="1" lang="en-US" sz="2100" u="none" cap="none" strike="noStrike">
                <a:solidFill>
                  <a:srgbClr val="FF0000"/>
                </a:solidFill>
                <a:latin typeface="Cambria"/>
                <a:ea typeface="Cambria"/>
                <a:cs typeface="Cambria"/>
                <a:sym typeface="Cambria"/>
              </a:rPr>
              <a:t>Quan sát các hình ảnh và kênh chữ SGK, cho biết khí hậu phân hóa ảnh hưởng như thế nào đến sản xuất nông nghiệp?</a:t>
            </a:r>
            <a:endParaRPr/>
          </a:p>
        </p:txBody>
      </p:sp>
      <p:sp>
        <p:nvSpPr>
          <p:cNvPr id="185" name="Google Shape;185;p5"/>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i="0" lang="en-US" sz="2400" u="none" cap="none" strike="noStrike">
                <a:solidFill>
                  <a:srgbClr val="0D30DD"/>
                </a:solidFill>
                <a:latin typeface="Cambria"/>
                <a:ea typeface="Cambria"/>
                <a:cs typeface="Cambria"/>
                <a:sym typeface="Cambria"/>
              </a:rPr>
              <a:t>VAI TRÒ CỦA KHÍ HẬU</a:t>
            </a:r>
            <a:endParaRPr/>
          </a:p>
        </p:txBody>
      </p:sp>
      <p:pic>
        <p:nvPicPr>
          <p:cNvPr id="186" name="Google Shape;186;p5"/>
          <p:cNvPicPr preferRelativeResize="0"/>
          <p:nvPr/>
        </p:nvPicPr>
        <p:blipFill rotWithShape="1">
          <a:blip r:embed="rId6">
            <a:alphaModFix/>
          </a:blip>
          <a:srcRect b="0" l="0" r="0" t="0"/>
          <a:stretch/>
        </p:blipFill>
        <p:spPr>
          <a:xfrm>
            <a:off x="286339" y="2362200"/>
            <a:ext cx="1167904" cy="1227080"/>
          </a:xfrm>
          <a:prstGeom prst="rect">
            <a:avLst/>
          </a:prstGeom>
          <a:noFill/>
          <a:ln>
            <a:noFill/>
          </a:ln>
          <a:effectLst>
            <a:reflection blurRad="0" dir="5400000" dist="5000" endA="0" endPos="30000" kx="0" rotWithShape="0" algn="bl" stA="30000" stPos="0" sy="-100000" ky="0"/>
          </a:effectLst>
        </p:spPr>
      </p:pic>
      <p:grpSp>
        <p:nvGrpSpPr>
          <p:cNvPr id="187" name="Google Shape;187;p5"/>
          <p:cNvGrpSpPr/>
          <p:nvPr/>
        </p:nvGrpSpPr>
        <p:grpSpPr>
          <a:xfrm>
            <a:off x="191254" y="4429703"/>
            <a:ext cx="1391102" cy="1378918"/>
            <a:chOff x="328593" y="3185409"/>
            <a:chExt cx="1311567" cy="1538991"/>
          </a:xfrm>
        </p:grpSpPr>
        <p:pic>
          <p:nvPicPr>
            <p:cNvPr id="188" name="Google Shape;188;p5"/>
            <p:cNvPicPr preferRelativeResize="0"/>
            <p:nvPr/>
          </p:nvPicPr>
          <p:blipFill rotWithShape="1">
            <a:blip r:embed="rId7">
              <a:alphaModFix/>
            </a:blip>
            <a:srcRect b="0" l="0" r="0" t="0"/>
            <a:stretch/>
          </p:blipFill>
          <p:spPr>
            <a:xfrm>
              <a:off x="328593" y="3383619"/>
              <a:ext cx="1167903" cy="1340781"/>
            </a:xfrm>
            <a:prstGeom prst="rect">
              <a:avLst/>
            </a:prstGeom>
            <a:noFill/>
            <a:ln>
              <a:noFill/>
            </a:ln>
            <a:effectLst>
              <a:reflection blurRad="0" dir="5400000" dist="5000" endA="0" endPos="30000" kx="0" rotWithShape="0" algn="bl" stA="30000" stPos="0" sy="-100000" ky="0"/>
            </a:effectLst>
          </p:spPr>
        </p:pic>
        <p:pic>
          <p:nvPicPr>
            <p:cNvPr descr="http://previews.123rf.com/images/mistac/mistac1207/mistac120700017/14524015-A-cartoon-boy-with-a-good-idea-Stock-Vector-thinking.jpg" id="189" name="Google Shape;189;p5"/>
            <p:cNvPicPr preferRelativeResize="0"/>
            <p:nvPr/>
          </p:nvPicPr>
          <p:blipFill rotWithShape="1">
            <a:blip r:embed="rId8">
              <a:alphaModFix/>
            </a:blip>
            <a:srcRect b="81605" l="32065" r="45098" t="0"/>
            <a:stretch/>
          </p:blipFill>
          <p:spPr>
            <a:xfrm rot="1019582">
              <a:off x="1011253" y="3259179"/>
              <a:ext cx="573887" cy="462251"/>
            </a:xfrm>
            <a:prstGeom prst="rect">
              <a:avLst/>
            </a:prstGeom>
            <a:noFill/>
            <a:ln>
              <a:noFill/>
            </a:ln>
            <a:effectLst>
              <a:reflection blurRad="0" dir="5400000" dist="5000" endA="0" endPos="30000" kx="0" rotWithShape="0" algn="bl" stA="30000" stPos="0" sy="-100000" ky="0"/>
            </a:effectLst>
          </p:spPr>
        </p:pic>
      </p:grpSp>
      <p:sp>
        <p:nvSpPr>
          <p:cNvPr id="190" name="Google Shape;190;p5"/>
          <p:cNvSpPr txBox="1"/>
          <p:nvPr/>
        </p:nvSpPr>
        <p:spPr>
          <a:xfrm>
            <a:off x="452586" y="1295399"/>
            <a:ext cx="4729013" cy="830997"/>
          </a:xfrm>
          <a:prstGeom prst="rect">
            <a:avLst/>
          </a:prstGeom>
          <a:solidFill>
            <a:srgbClr val="FFFF00"/>
          </a:solid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400" u="none" cap="none" strike="noStrike">
                <a:solidFill>
                  <a:srgbClr val="CC0000"/>
                </a:solidFill>
                <a:latin typeface="Times New Roman"/>
                <a:ea typeface="Times New Roman"/>
                <a:cs typeface="Times New Roman"/>
                <a:sym typeface="Times New Roman"/>
              </a:rPr>
              <a:t>a. Ảnh hưởng của khí hậu đối với sản xuất nông nghiệp</a:t>
            </a:r>
            <a:endParaRPr b="1" i="0" sz="2400" u="none" cap="none" strike="noStrike">
              <a:solidFill>
                <a:srgbClr val="CC0000"/>
              </a:solidFill>
              <a:latin typeface="Times New Roman"/>
              <a:ea typeface="Times New Roman"/>
              <a:cs typeface="Times New Roman"/>
              <a:sym typeface="Times New Roman"/>
            </a:endParaRPr>
          </a:p>
        </p:txBody>
      </p:sp>
      <p:sp>
        <p:nvSpPr>
          <p:cNvPr id="191" name="Google Shape;191;p5"/>
          <p:cNvSpPr txBox="1"/>
          <p:nvPr/>
        </p:nvSpPr>
        <p:spPr>
          <a:xfrm>
            <a:off x="5410200" y="3516868"/>
            <a:ext cx="32766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Cambria"/>
                <a:ea typeface="Cambria"/>
                <a:cs typeface="Cambria"/>
                <a:sym typeface="Cambria"/>
              </a:rPr>
              <a:t>Cây hồ tiêu</a:t>
            </a:r>
            <a:endParaRPr b="0" i="0" sz="1800" u="none" cap="none" strike="noStrike">
              <a:solidFill>
                <a:schemeClr val="dk1"/>
              </a:solidFill>
              <a:latin typeface="Cambria"/>
              <a:ea typeface="Cambria"/>
              <a:cs typeface="Cambria"/>
              <a:sym typeface="Cambria"/>
            </a:endParaRPr>
          </a:p>
        </p:txBody>
      </p:sp>
      <p:sp>
        <p:nvSpPr>
          <p:cNvPr id="192" name="Google Shape;192;p5"/>
          <p:cNvSpPr txBox="1"/>
          <p:nvPr/>
        </p:nvSpPr>
        <p:spPr>
          <a:xfrm>
            <a:off x="5433373" y="6260068"/>
            <a:ext cx="32766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Cambria"/>
                <a:ea typeface="Cambria"/>
                <a:cs typeface="Cambria"/>
                <a:sym typeface="Cambria"/>
              </a:rPr>
              <a:t>Cây mận</a:t>
            </a:r>
            <a:endParaRPr b="0" i="0" sz="1800" u="none" cap="none" strike="noStrike">
              <a:solidFill>
                <a:schemeClr val="dk1"/>
              </a:solidFill>
              <a:latin typeface="Cambria"/>
              <a:ea typeface="Cambria"/>
              <a:cs typeface="Cambria"/>
              <a:sym typeface="Cambria"/>
            </a:endParaRPr>
          </a:p>
        </p:txBody>
      </p:sp>
      <p:grpSp>
        <p:nvGrpSpPr>
          <p:cNvPr id="193" name="Google Shape;193;p5"/>
          <p:cNvGrpSpPr/>
          <p:nvPr/>
        </p:nvGrpSpPr>
        <p:grpSpPr>
          <a:xfrm>
            <a:off x="1443887" y="3752078"/>
            <a:ext cx="3778846" cy="2874908"/>
            <a:chOff x="649" y="323078"/>
            <a:chExt cx="3778846" cy="2874908"/>
          </a:xfrm>
        </p:grpSpPr>
        <p:sp>
          <p:nvSpPr>
            <p:cNvPr id="194" name="Google Shape;194;p5"/>
            <p:cNvSpPr/>
            <p:nvPr/>
          </p:nvSpPr>
          <p:spPr>
            <a:xfrm>
              <a:off x="1032381" y="323078"/>
              <a:ext cx="1715383" cy="588802"/>
            </a:xfrm>
            <a:prstGeom prst="roundRect">
              <a:avLst>
                <a:gd fmla="val 1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5"/>
            <p:cNvSpPr txBox="1"/>
            <p:nvPr/>
          </p:nvSpPr>
          <p:spPr>
            <a:xfrm>
              <a:off x="1049626" y="340323"/>
              <a:ext cx="1680893" cy="554312"/>
            </a:xfrm>
            <a:prstGeom prst="rect">
              <a:avLst/>
            </a:prstGeom>
            <a:noFill/>
            <a:ln>
              <a:noFill/>
            </a:ln>
          </p:spPr>
          <p:txBody>
            <a:bodyPr anchorCtr="0" anchor="ctr" bIns="64750" lIns="64750" spcFirstLastPara="1" rIns="64750" wrap="square" tIns="64750">
              <a:noAutofit/>
            </a:bodyPr>
            <a:lstStyle/>
            <a:p>
              <a:pPr indent="0" lvl="0" marL="0" marR="0" rtl="0" algn="ctr">
                <a:lnSpc>
                  <a:spcPct val="90000"/>
                </a:lnSpc>
                <a:spcBef>
                  <a:spcPts val="0"/>
                </a:spcBef>
                <a:spcAft>
                  <a:spcPts val="0"/>
                </a:spcAft>
                <a:buNone/>
              </a:pPr>
              <a:r>
                <a:rPr b="1" i="0" lang="en-US" sz="1700" u="none" cap="none" strike="noStrike">
                  <a:solidFill>
                    <a:schemeClr val="lt1"/>
                  </a:solidFill>
                  <a:latin typeface="Cambria"/>
                  <a:ea typeface="Cambria"/>
                  <a:cs typeface="Cambria"/>
                  <a:sym typeface="Cambria"/>
                </a:rPr>
                <a:t>Khí hậu </a:t>
              </a:r>
              <a:br>
                <a:rPr b="1" i="0" lang="en-US" sz="1700" u="none" cap="none" strike="noStrike">
                  <a:solidFill>
                    <a:schemeClr val="lt1"/>
                  </a:solidFill>
                  <a:latin typeface="Cambria"/>
                  <a:ea typeface="Cambria"/>
                  <a:cs typeface="Cambria"/>
                  <a:sym typeface="Cambria"/>
                </a:rPr>
              </a:br>
              <a:r>
                <a:rPr b="1" i="0" lang="en-US" sz="1700" u="none" cap="none" strike="noStrike">
                  <a:solidFill>
                    <a:schemeClr val="lt1"/>
                  </a:solidFill>
                  <a:latin typeface="Cambria"/>
                  <a:ea typeface="Cambria"/>
                  <a:cs typeface="Cambria"/>
                  <a:sym typeface="Cambria"/>
                </a:rPr>
                <a:t>phân hóa</a:t>
              </a:r>
              <a:endParaRPr b="1" i="0" sz="1700" u="none" cap="none" strike="noStrike">
                <a:solidFill>
                  <a:schemeClr val="lt1"/>
                </a:solidFill>
                <a:latin typeface="Cambria"/>
                <a:ea typeface="Cambria"/>
                <a:cs typeface="Cambria"/>
                <a:sym typeface="Cambria"/>
              </a:endParaRPr>
            </a:p>
          </p:txBody>
        </p:sp>
        <p:sp>
          <p:nvSpPr>
            <p:cNvPr id="196" name="Google Shape;196;p5"/>
            <p:cNvSpPr/>
            <p:nvPr/>
          </p:nvSpPr>
          <p:spPr>
            <a:xfrm>
              <a:off x="531273" y="911880"/>
              <a:ext cx="1358799" cy="235520"/>
            </a:xfrm>
            <a:custGeom>
              <a:rect b="b" l="l" r="r" t="t"/>
              <a:pathLst>
                <a:path extrusionOk="0" h="120000" w="120000">
                  <a:moveTo>
                    <a:pt x="120000" y="0"/>
                  </a:moveTo>
                  <a:lnTo>
                    <a:pt x="120000" y="60000"/>
                  </a:lnTo>
                  <a:lnTo>
                    <a:pt x="0" y="60000"/>
                  </a:lnTo>
                  <a:lnTo>
                    <a:pt x="0" y="120000"/>
                  </a:lnTo>
                </a:path>
              </a:pathLst>
            </a:custGeom>
            <a:noFill/>
            <a:ln cap="flat" cmpd="sng" w="25400">
              <a:solidFill>
                <a:srgbClr val="3B6495"/>
              </a:solidFill>
              <a:prstDash val="solid"/>
              <a:round/>
              <a:headEnd len="sm" w="sm" type="none"/>
              <a:tailEnd len="sm" w="sm" type="none"/>
            </a:ln>
          </p:spPr>
        </p:sp>
        <p:sp>
          <p:nvSpPr>
            <p:cNvPr id="197" name="Google Shape;197;p5"/>
            <p:cNvSpPr/>
            <p:nvPr/>
          </p:nvSpPr>
          <p:spPr>
            <a:xfrm>
              <a:off x="649" y="1147401"/>
              <a:ext cx="1061247" cy="2050585"/>
            </a:xfrm>
            <a:prstGeom prst="roundRect">
              <a:avLst>
                <a:gd fmla="val 1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5"/>
            <p:cNvSpPr txBox="1"/>
            <p:nvPr/>
          </p:nvSpPr>
          <p:spPr>
            <a:xfrm>
              <a:off x="31732" y="1178484"/>
              <a:ext cx="999081" cy="1988419"/>
            </a:xfrm>
            <a:prstGeom prst="rect">
              <a:avLst/>
            </a:prstGeom>
            <a:noFill/>
            <a:ln>
              <a:noFill/>
            </a:ln>
          </p:spPr>
          <p:txBody>
            <a:bodyPr anchorCtr="0" anchor="ctr" bIns="64750" lIns="64750" spcFirstLastPara="1" rIns="64750" wrap="square" tIns="64750">
              <a:noAutofit/>
            </a:bodyPr>
            <a:lstStyle/>
            <a:p>
              <a:pPr indent="0" lvl="0" marL="0" marR="0" rtl="0" algn="ctr">
                <a:lnSpc>
                  <a:spcPct val="90000"/>
                </a:lnSpc>
                <a:spcBef>
                  <a:spcPts val="0"/>
                </a:spcBef>
                <a:spcAft>
                  <a:spcPts val="0"/>
                </a:spcAft>
                <a:buNone/>
              </a:pPr>
              <a:r>
                <a:rPr b="0" i="0" lang="en-US" sz="1700" u="none" cap="none" strike="noStrike">
                  <a:solidFill>
                    <a:schemeClr val="lt1"/>
                  </a:solidFill>
                  <a:latin typeface="Cambria"/>
                  <a:ea typeface="Cambria"/>
                  <a:cs typeface="Cambria"/>
                  <a:sym typeface="Cambria"/>
                </a:rPr>
                <a:t>Tạo nên sự đa dạng về sản phẩm nông nghiệp.</a:t>
              </a:r>
              <a:endParaRPr/>
            </a:p>
          </p:txBody>
        </p:sp>
        <p:sp>
          <p:nvSpPr>
            <p:cNvPr id="199" name="Google Shape;199;p5"/>
            <p:cNvSpPr/>
            <p:nvPr/>
          </p:nvSpPr>
          <p:spPr>
            <a:xfrm>
              <a:off x="1837684" y="911880"/>
              <a:ext cx="91440" cy="235520"/>
            </a:xfrm>
            <a:custGeom>
              <a:rect b="b" l="l" r="r" t="t"/>
              <a:pathLst>
                <a:path extrusionOk="0" h="120000" w="120000">
                  <a:moveTo>
                    <a:pt x="68751" y="0"/>
                  </a:moveTo>
                  <a:lnTo>
                    <a:pt x="68751" y="60000"/>
                  </a:lnTo>
                  <a:lnTo>
                    <a:pt x="60000" y="60000"/>
                  </a:lnTo>
                  <a:lnTo>
                    <a:pt x="60000" y="120000"/>
                  </a:lnTo>
                </a:path>
              </a:pathLst>
            </a:custGeom>
            <a:noFill/>
            <a:ln cap="flat" cmpd="sng" w="25400">
              <a:solidFill>
                <a:srgbClr val="3B6495"/>
              </a:solidFill>
              <a:prstDash val="solid"/>
              <a:round/>
              <a:headEnd len="sm" w="sm" type="none"/>
              <a:tailEnd len="sm" w="sm" type="none"/>
            </a:ln>
          </p:spPr>
        </p:sp>
        <p:sp>
          <p:nvSpPr>
            <p:cNvPr id="200" name="Google Shape;200;p5"/>
            <p:cNvSpPr/>
            <p:nvPr/>
          </p:nvSpPr>
          <p:spPr>
            <a:xfrm>
              <a:off x="1326858" y="1147401"/>
              <a:ext cx="1113091" cy="2022611"/>
            </a:xfrm>
            <a:prstGeom prst="roundRect">
              <a:avLst>
                <a:gd fmla="val 1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5"/>
            <p:cNvSpPr txBox="1"/>
            <p:nvPr/>
          </p:nvSpPr>
          <p:spPr>
            <a:xfrm>
              <a:off x="1359459" y="1180002"/>
              <a:ext cx="1047889" cy="1957409"/>
            </a:xfrm>
            <a:prstGeom prst="rect">
              <a:avLst/>
            </a:prstGeom>
            <a:noFill/>
            <a:ln>
              <a:noFill/>
            </a:ln>
          </p:spPr>
          <p:txBody>
            <a:bodyPr anchorCtr="0" anchor="ctr" bIns="64750" lIns="64750" spcFirstLastPara="1" rIns="64750" wrap="square" tIns="64750">
              <a:noAutofit/>
            </a:bodyPr>
            <a:lstStyle/>
            <a:p>
              <a:pPr indent="0" lvl="0" marL="0" marR="0" rtl="0" algn="ctr">
                <a:lnSpc>
                  <a:spcPct val="90000"/>
                </a:lnSpc>
                <a:spcBef>
                  <a:spcPts val="0"/>
                </a:spcBef>
                <a:spcAft>
                  <a:spcPts val="0"/>
                </a:spcAft>
                <a:buNone/>
              </a:pPr>
              <a:r>
                <a:rPr b="0" i="0" lang="en-US" sz="1700" u="none" cap="none" strike="noStrike">
                  <a:solidFill>
                    <a:schemeClr val="lt1"/>
                  </a:solidFill>
                  <a:latin typeface="Cambria"/>
                  <a:ea typeface="Cambria"/>
                  <a:cs typeface="Cambria"/>
                  <a:sym typeface="Cambria"/>
                </a:rPr>
                <a:t>Trồng cây nhiệt đới như lúa, ngô, cao su, hồ tiêu, sầu riêng,…</a:t>
              </a:r>
              <a:endParaRPr b="0" i="0" sz="1700" u="none" cap="none" strike="noStrike">
                <a:solidFill>
                  <a:schemeClr val="lt1"/>
                </a:solidFill>
                <a:latin typeface="Cambria"/>
                <a:ea typeface="Cambria"/>
                <a:cs typeface="Cambria"/>
                <a:sym typeface="Cambria"/>
              </a:endParaRPr>
            </a:p>
          </p:txBody>
        </p:sp>
        <p:sp>
          <p:nvSpPr>
            <p:cNvPr id="202" name="Google Shape;202;p5"/>
            <p:cNvSpPr/>
            <p:nvPr/>
          </p:nvSpPr>
          <p:spPr>
            <a:xfrm>
              <a:off x="1890073" y="911880"/>
              <a:ext cx="1352130" cy="235520"/>
            </a:xfrm>
            <a:custGeom>
              <a:rect b="b" l="l" r="r" t="t"/>
              <a:pathLst>
                <a:path extrusionOk="0" h="120000" w="120000">
                  <a:moveTo>
                    <a:pt x="0" y="0"/>
                  </a:moveTo>
                  <a:lnTo>
                    <a:pt x="0" y="60000"/>
                  </a:lnTo>
                  <a:lnTo>
                    <a:pt x="120000" y="60000"/>
                  </a:lnTo>
                  <a:lnTo>
                    <a:pt x="120000" y="120000"/>
                  </a:lnTo>
                </a:path>
              </a:pathLst>
            </a:custGeom>
            <a:noFill/>
            <a:ln cap="flat" cmpd="sng" w="25400">
              <a:solidFill>
                <a:srgbClr val="3B6495"/>
              </a:solidFill>
              <a:prstDash val="solid"/>
              <a:round/>
              <a:headEnd len="sm" w="sm" type="none"/>
              <a:tailEnd len="sm" w="sm" type="none"/>
            </a:ln>
          </p:spPr>
        </p:sp>
        <p:sp>
          <p:nvSpPr>
            <p:cNvPr id="203" name="Google Shape;203;p5"/>
            <p:cNvSpPr/>
            <p:nvPr/>
          </p:nvSpPr>
          <p:spPr>
            <a:xfrm>
              <a:off x="2704911" y="1147401"/>
              <a:ext cx="1074584" cy="2022611"/>
            </a:xfrm>
            <a:prstGeom prst="roundRect">
              <a:avLst>
                <a:gd fmla="val 1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5"/>
            <p:cNvSpPr txBox="1"/>
            <p:nvPr/>
          </p:nvSpPr>
          <p:spPr>
            <a:xfrm>
              <a:off x="2736384" y="1178874"/>
              <a:ext cx="1011638" cy="1959665"/>
            </a:xfrm>
            <a:prstGeom prst="rect">
              <a:avLst/>
            </a:prstGeom>
            <a:noFill/>
            <a:ln>
              <a:noFill/>
            </a:ln>
          </p:spPr>
          <p:txBody>
            <a:bodyPr anchorCtr="0" anchor="ctr" bIns="64750" lIns="64750" spcFirstLastPara="1" rIns="64750" wrap="square" tIns="64750">
              <a:noAutofit/>
            </a:bodyPr>
            <a:lstStyle/>
            <a:p>
              <a:pPr indent="0" lvl="0" marL="0" marR="0" rtl="0" algn="ctr">
                <a:lnSpc>
                  <a:spcPct val="90000"/>
                </a:lnSpc>
                <a:spcBef>
                  <a:spcPts val="0"/>
                </a:spcBef>
                <a:spcAft>
                  <a:spcPts val="0"/>
                </a:spcAft>
                <a:buNone/>
              </a:pPr>
              <a:r>
                <a:rPr b="0" i="0" lang="en-US" sz="1700" u="none" cap="none" strike="noStrike">
                  <a:solidFill>
                    <a:schemeClr val="lt1"/>
                  </a:solidFill>
                  <a:latin typeface="Cambria"/>
                  <a:ea typeface="Cambria"/>
                  <a:cs typeface="Cambria"/>
                  <a:sym typeface="Cambria"/>
                </a:rPr>
                <a:t>Trồng cây cận nhiệt và ôn đới như chè, quế, hồi, đào, mận, mơ,…</a:t>
              </a:r>
              <a:endParaRPr b="0" i="0" sz="1700" u="none" cap="none" strike="noStrike">
                <a:solidFill>
                  <a:schemeClr val="lt1"/>
                </a:solidFill>
                <a:latin typeface="Cambria"/>
                <a:ea typeface="Cambria"/>
                <a:cs typeface="Cambria"/>
                <a:sym typeface="Cambria"/>
              </a:endParaRPr>
            </a:p>
          </p:txBody>
        </p:sp>
      </p:grpSp>
      <p:pic>
        <p:nvPicPr>
          <p:cNvPr id="205" name="Google Shape;205;p5"/>
          <p:cNvPicPr preferRelativeResize="0"/>
          <p:nvPr/>
        </p:nvPicPr>
        <p:blipFill rotWithShape="1">
          <a:blip r:embed="rId9">
            <a:alphaModFix/>
          </a:blip>
          <a:srcRect b="0" l="0" r="0" t="0"/>
          <a:stretch/>
        </p:blipFill>
        <p:spPr>
          <a:xfrm>
            <a:off x="5311074" y="1311232"/>
            <a:ext cx="3528125" cy="2205635"/>
          </a:xfrm>
          <a:prstGeom prst="rect">
            <a:avLst/>
          </a:prstGeom>
          <a:noFill/>
          <a:ln cap="flat" cmpd="sng" w="9525">
            <a:solidFill>
              <a:srgbClr val="FF0000"/>
            </a:solidFill>
            <a:prstDash val="solid"/>
            <a:miter lim="800000"/>
            <a:headEnd len="sm" w="sm" type="none"/>
            <a:tailEnd len="sm" w="sm" type="none"/>
          </a:ln>
        </p:spPr>
      </p:pic>
      <p:pic>
        <p:nvPicPr>
          <p:cNvPr id="206" name="Google Shape;206;p5"/>
          <p:cNvPicPr preferRelativeResize="0"/>
          <p:nvPr/>
        </p:nvPicPr>
        <p:blipFill rotWithShape="1">
          <a:blip r:embed="rId10">
            <a:alphaModFix/>
          </a:blip>
          <a:srcRect b="0" l="0" r="0" t="0"/>
          <a:stretch/>
        </p:blipFill>
        <p:spPr>
          <a:xfrm>
            <a:off x="5338507" y="4038600"/>
            <a:ext cx="3500692" cy="2221468"/>
          </a:xfrm>
          <a:prstGeom prst="rect">
            <a:avLst/>
          </a:prstGeom>
          <a:noFill/>
          <a:ln cap="flat" cmpd="sng" w="9525">
            <a:solidFill>
              <a:srgbClr val="FF0000"/>
            </a:solidFill>
            <a:prstDash val="solid"/>
            <a:miter lim="800000"/>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500"/>
                                        <p:tgtEl>
                                          <p:spTgt spid="1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500"/>
                                        <p:tgtEl>
                                          <p:spTgt spid="205"/>
                                        </p:tgtEl>
                                      </p:cBhvr>
                                    </p:animEffect>
                                  </p:childTnLst>
                                </p:cTn>
                              </p:par>
                              <p:par>
                                <p:cTn fill="hold" nodeType="with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500"/>
                                        <p:tgtEl>
                                          <p:spTgt spid="206"/>
                                        </p:tgtEl>
                                      </p:cBhvr>
                                    </p:animEffect>
                                  </p:childTnLst>
                                </p:cTn>
                              </p:par>
                              <p:par>
                                <p:cTn fill="hold" nodeType="with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500"/>
                                        <p:tgtEl>
                                          <p:spTgt spid="191"/>
                                        </p:tgtEl>
                                      </p:cBhvr>
                                    </p:animEffect>
                                  </p:childTnLst>
                                </p:cTn>
                              </p:par>
                              <p:par>
                                <p:cTn fill="hold" nodeType="with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500"/>
                                        <p:tgtEl>
                                          <p:spTgt spid="192"/>
                                        </p:tgtEl>
                                      </p:cBhvr>
                                    </p:animEffect>
                                  </p:childTnLst>
                                </p:cTn>
                              </p:par>
                              <p:par>
                                <p:cTn fill="hold" nodeType="with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500"/>
                                        <p:tgtEl>
                                          <p:spTgt spid="1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500"/>
                                        <p:tgtEl>
                                          <p:spTgt spid="1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6"/>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212" name="Google Shape;212;p6"/>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213" name="Google Shape;213;p6"/>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214" name="Google Shape;214;p6"/>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215" name="Google Shape;215;p6"/>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16" name="Google Shape;216;p6"/>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800" u="none" cap="none" strike="noStrike">
                <a:solidFill>
                  <a:srgbClr val="00B050"/>
                </a:solidFill>
                <a:latin typeface="Cambria"/>
                <a:ea typeface="Cambria"/>
                <a:cs typeface="Cambria"/>
                <a:sym typeface="Cambria"/>
              </a:rPr>
              <a:t>BÀI 10</a:t>
            </a:r>
            <a:endParaRPr b="0" i="0" sz="2800" u="none" cap="none" strike="noStrike">
              <a:solidFill>
                <a:srgbClr val="00B050"/>
              </a:solidFill>
              <a:latin typeface="Cambria"/>
              <a:ea typeface="Cambria"/>
              <a:cs typeface="Cambria"/>
              <a:sym typeface="Cambria"/>
            </a:endParaRPr>
          </a:p>
        </p:txBody>
      </p:sp>
      <p:sp>
        <p:nvSpPr>
          <p:cNvPr id="217" name="Google Shape;217;p6"/>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218" name="Google Shape;218;p6"/>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219" name="Google Shape;219;p6"/>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20" name="Google Shape;220;p6"/>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3000" u="none" cap="none" strike="noStrike">
                <a:solidFill>
                  <a:schemeClr val="lt1"/>
                </a:solidFill>
                <a:latin typeface="Cambria"/>
                <a:ea typeface="Cambria"/>
                <a:cs typeface="Cambria"/>
                <a:sym typeface="Cambria"/>
              </a:rPr>
              <a:t>1</a:t>
            </a:r>
            <a:endParaRPr b="1" i="0" sz="3000" u="none" cap="none" strike="noStrike">
              <a:solidFill>
                <a:schemeClr val="lt1"/>
              </a:solidFill>
              <a:latin typeface="Cambria"/>
              <a:ea typeface="Cambria"/>
              <a:cs typeface="Cambria"/>
              <a:sym typeface="Cambria"/>
            </a:endParaRPr>
          </a:p>
        </p:txBody>
      </p:sp>
      <p:sp>
        <p:nvSpPr>
          <p:cNvPr id="221" name="Google Shape;221;p6"/>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22" name="Google Shape;222;p6"/>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23" name="Google Shape;223;p6"/>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24" name="Google Shape;224;p6"/>
          <p:cNvSpPr/>
          <p:nvPr/>
        </p:nvSpPr>
        <p:spPr>
          <a:xfrm>
            <a:off x="1523999" y="2286000"/>
            <a:ext cx="3657601" cy="1061829"/>
          </a:xfrm>
          <a:prstGeom prst="rect">
            <a:avLst/>
          </a:prstGeom>
          <a:solidFill>
            <a:srgbClr val="BCFCD4"/>
          </a:solidFill>
          <a:ln cap="flat" cmpd="sng" w="12700">
            <a:solidFill>
              <a:srgbClr val="00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b="0" i="1" lang="en-US" sz="2100" u="none" cap="none" strike="noStrike">
                <a:solidFill>
                  <a:srgbClr val="FF0000"/>
                </a:solidFill>
                <a:latin typeface="Cambria"/>
                <a:ea typeface="Cambria"/>
                <a:cs typeface="Cambria"/>
                <a:sym typeface="Cambria"/>
              </a:rPr>
              <a:t>Quan sát các hình ảnh và kênh chữ SGK, kể tên các vùng chuyên canh ở nước ta.</a:t>
            </a:r>
            <a:endParaRPr b="0" i="1" sz="2100" u="none" cap="none" strike="noStrike">
              <a:solidFill>
                <a:srgbClr val="FF0000"/>
              </a:solidFill>
              <a:latin typeface="Cambria"/>
              <a:ea typeface="Cambria"/>
              <a:cs typeface="Cambria"/>
              <a:sym typeface="Cambria"/>
            </a:endParaRPr>
          </a:p>
        </p:txBody>
      </p:sp>
      <p:sp>
        <p:nvSpPr>
          <p:cNvPr id="225" name="Google Shape;225;p6"/>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i="0" lang="en-US" sz="2400" u="none" cap="none" strike="noStrike">
                <a:solidFill>
                  <a:srgbClr val="0D30DD"/>
                </a:solidFill>
                <a:latin typeface="Cambria"/>
                <a:ea typeface="Cambria"/>
                <a:cs typeface="Cambria"/>
                <a:sym typeface="Cambria"/>
              </a:rPr>
              <a:t>VAI TRÒ CỦA KHÍ HẬU</a:t>
            </a:r>
            <a:endParaRPr/>
          </a:p>
        </p:txBody>
      </p:sp>
      <p:pic>
        <p:nvPicPr>
          <p:cNvPr id="226" name="Google Shape;226;p6"/>
          <p:cNvPicPr preferRelativeResize="0"/>
          <p:nvPr/>
        </p:nvPicPr>
        <p:blipFill rotWithShape="1">
          <a:blip r:embed="rId6">
            <a:alphaModFix/>
          </a:blip>
          <a:srcRect b="0" l="0" r="0" t="0"/>
          <a:stretch/>
        </p:blipFill>
        <p:spPr>
          <a:xfrm>
            <a:off x="286339" y="2362200"/>
            <a:ext cx="1167904" cy="1227080"/>
          </a:xfrm>
          <a:prstGeom prst="rect">
            <a:avLst/>
          </a:prstGeom>
          <a:noFill/>
          <a:ln>
            <a:noFill/>
          </a:ln>
          <a:effectLst>
            <a:reflection blurRad="0" dir="5400000" dist="5000" endA="0" endPos="30000" kx="0" rotWithShape="0" algn="bl" stA="30000" stPos="0" sy="-100000" ky="0"/>
          </a:effectLst>
        </p:spPr>
      </p:pic>
      <p:grpSp>
        <p:nvGrpSpPr>
          <p:cNvPr id="227" name="Google Shape;227;p6"/>
          <p:cNvGrpSpPr/>
          <p:nvPr/>
        </p:nvGrpSpPr>
        <p:grpSpPr>
          <a:xfrm>
            <a:off x="191254" y="4429703"/>
            <a:ext cx="1391102" cy="1378918"/>
            <a:chOff x="328593" y="3185409"/>
            <a:chExt cx="1311567" cy="1538991"/>
          </a:xfrm>
        </p:grpSpPr>
        <p:pic>
          <p:nvPicPr>
            <p:cNvPr id="228" name="Google Shape;228;p6"/>
            <p:cNvPicPr preferRelativeResize="0"/>
            <p:nvPr/>
          </p:nvPicPr>
          <p:blipFill rotWithShape="1">
            <a:blip r:embed="rId7">
              <a:alphaModFix/>
            </a:blip>
            <a:srcRect b="0" l="0" r="0" t="0"/>
            <a:stretch/>
          </p:blipFill>
          <p:spPr>
            <a:xfrm>
              <a:off x="328593" y="3383619"/>
              <a:ext cx="1167903" cy="1340781"/>
            </a:xfrm>
            <a:prstGeom prst="rect">
              <a:avLst/>
            </a:prstGeom>
            <a:noFill/>
            <a:ln>
              <a:noFill/>
            </a:ln>
            <a:effectLst>
              <a:reflection blurRad="0" dir="5400000" dist="5000" endA="0" endPos="30000" kx="0" rotWithShape="0" algn="bl" stA="30000" stPos="0" sy="-100000" ky="0"/>
            </a:effectLst>
          </p:spPr>
        </p:pic>
        <p:pic>
          <p:nvPicPr>
            <p:cNvPr descr="http://previews.123rf.com/images/mistac/mistac1207/mistac120700017/14524015-A-cartoon-boy-with-a-good-idea-Stock-Vector-thinking.jpg" id="229" name="Google Shape;229;p6"/>
            <p:cNvPicPr preferRelativeResize="0"/>
            <p:nvPr/>
          </p:nvPicPr>
          <p:blipFill rotWithShape="1">
            <a:blip r:embed="rId8">
              <a:alphaModFix/>
            </a:blip>
            <a:srcRect b="81605" l="32065" r="45098" t="0"/>
            <a:stretch/>
          </p:blipFill>
          <p:spPr>
            <a:xfrm rot="1019582">
              <a:off x="1011253" y="3259179"/>
              <a:ext cx="573887" cy="462251"/>
            </a:xfrm>
            <a:prstGeom prst="rect">
              <a:avLst/>
            </a:prstGeom>
            <a:noFill/>
            <a:ln>
              <a:noFill/>
            </a:ln>
            <a:effectLst>
              <a:reflection blurRad="0" dir="5400000" dist="5000" endA="0" endPos="30000" kx="0" rotWithShape="0" algn="bl" stA="30000" stPos="0" sy="-100000" ky="0"/>
            </a:effectLst>
          </p:spPr>
        </p:pic>
      </p:grpSp>
      <p:sp>
        <p:nvSpPr>
          <p:cNvPr id="230" name="Google Shape;230;p6"/>
          <p:cNvSpPr txBox="1"/>
          <p:nvPr/>
        </p:nvSpPr>
        <p:spPr>
          <a:xfrm>
            <a:off x="452586" y="1295399"/>
            <a:ext cx="4729013" cy="830997"/>
          </a:xfrm>
          <a:prstGeom prst="rect">
            <a:avLst/>
          </a:prstGeom>
          <a:solidFill>
            <a:srgbClr val="FFFF00"/>
          </a:solid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400" u="none" cap="none" strike="noStrike">
                <a:solidFill>
                  <a:srgbClr val="CC0000"/>
                </a:solidFill>
                <a:latin typeface="Times New Roman"/>
                <a:ea typeface="Times New Roman"/>
                <a:cs typeface="Times New Roman"/>
                <a:sym typeface="Times New Roman"/>
              </a:rPr>
              <a:t>a. Ảnh hưởng của khí hậu đối với sản xuất nông nghiệp</a:t>
            </a:r>
            <a:endParaRPr b="1" i="0" sz="2400" u="none" cap="none" strike="noStrike">
              <a:solidFill>
                <a:srgbClr val="CC0000"/>
              </a:solidFill>
              <a:latin typeface="Times New Roman"/>
              <a:ea typeface="Times New Roman"/>
              <a:cs typeface="Times New Roman"/>
              <a:sym typeface="Times New Roman"/>
            </a:endParaRPr>
          </a:p>
        </p:txBody>
      </p:sp>
      <p:sp>
        <p:nvSpPr>
          <p:cNvPr id="231" name="Google Shape;231;p6"/>
          <p:cNvSpPr txBox="1"/>
          <p:nvPr/>
        </p:nvSpPr>
        <p:spPr>
          <a:xfrm>
            <a:off x="5410200" y="3316069"/>
            <a:ext cx="327660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Cambria"/>
                <a:ea typeface="Cambria"/>
                <a:cs typeface="Cambria"/>
                <a:sym typeface="Cambria"/>
              </a:rPr>
              <a:t>Trồng chè ở Trung du và </a:t>
            </a:r>
            <a:br>
              <a:rPr b="0" i="0" lang="en-US" sz="1800" u="none" cap="none" strike="noStrike">
                <a:solidFill>
                  <a:schemeClr val="dk1"/>
                </a:solidFill>
                <a:latin typeface="Cambria"/>
                <a:ea typeface="Cambria"/>
                <a:cs typeface="Cambria"/>
                <a:sym typeface="Cambria"/>
              </a:rPr>
            </a:br>
            <a:r>
              <a:rPr b="0" i="0" lang="en-US" sz="1800" u="none" cap="none" strike="noStrike">
                <a:solidFill>
                  <a:schemeClr val="dk1"/>
                </a:solidFill>
                <a:latin typeface="Cambria"/>
                <a:ea typeface="Cambria"/>
                <a:cs typeface="Cambria"/>
                <a:sym typeface="Cambria"/>
              </a:rPr>
              <a:t>miền núi Bắc Bộ</a:t>
            </a:r>
            <a:endParaRPr b="0" i="0" sz="1800" u="none" cap="none" strike="noStrike">
              <a:solidFill>
                <a:schemeClr val="dk1"/>
              </a:solidFill>
              <a:latin typeface="Cambria"/>
              <a:ea typeface="Cambria"/>
              <a:cs typeface="Cambria"/>
              <a:sym typeface="Cambria"/>
            </a:endParaRPr>
          </a:p>
        </p:txBody>
      </p:sp>
      <p:sp>
        <p:nvSpPr>
          <p:cNvPr id="232" name="Google Shape;232;p6"/>
          <p:cNvSpPr txBox="1"/>
          <p:nvPr/>
        </p:nvSpPr>
        <p:spPr>
          <a:xfrm>
            <a:off x="5433373" y="6059269"/>
            <a:ext cx="327660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Cambria"/>
                <a:ea typeface="Cambria"/>
                <a:cs typeface="Cambria"/>
                <a:sym typeface="Cambria"/>
              </a:rPr>
              <a:t>Trồng lúa ở Đồng bằng </a:t>
            </a:r>
            <a:endParaRPr/>
          </a:p>
          <a:p>
            <a:pPr indent="0" lvl="0" marL="0" marR="0" rtl="0" algn="ctr">
              <a:spcBef>
                <a:spcPts val="0"/>
              </a:spcBef>
              <a:spcAft>
                <a:spcPts val="0"/>
              </a:spcAft>
              <a:buNone/>
            </a:pPr>
            <a:r>
              <a:rPr b="0" i="0" lang="en-US" sz="1800" u="none" cap="none" strike="noStrike">
                <a:solidFill>
                  <a:schemeClr val="dk1"/>
                </a:solidFill>
                <a:latin typeface="Cambria"/>
                <a:ea typeface="Cambria"/>
                <a:cs typeface="Cambria"/>
                <a:sym typeface="Cambria"/>
              </a:rPr>
              <a:t>sông Cử Long</a:t>
            </a:r>
            <a:endParaRPr b="0" i="0" sz="1800" u="none" cap="none" strike="noStrike">
              <a:solidFill>
                <a:schemeClr val="dk1"/>
              </a:solidFill>
              <a:latin typeface="Cambria"/>
              <a:ea typeface="Cambria"/>
              <a:cs typeface="Cambria"/>
              <a:sym typeface="Cambria"/>
            </a:endParaRPr>
          </a:p>
        </p:txBody>
      </p:sp>
      <p:grpSp>
        <p:nvGrpSpPr>
          <p:cNvPr id="233" name="Google Shape;233;p6"/>
          <p:cNvGrpSpPr/>
          <p:nvPr/>
        </p:nvGrpSpPr>
        <p:grpSpPr>
          <a:xfrm>
            <a:off x="1339343" y="3701534"/>
            <a:ext cx="3814244" cy="2927866"/>
            <a:chOff x="272544" y="0"/>
            <a:chExt cx="3814244" cy="2927866"/>
          </a:xfrm>
        </p:grpSpPr>
        <p:sp>
          <p:nvSpPr>
            <p:cNvPr id="234" name="Google Shape;234;p6"/>
            <p:cNvSpPr/>
            <p:nvPr/>
          </p:nvSpPr>
          <p:spPr>
            <a:xfrm>
              <a:off x="272544" y="0"/>
              <a:ext cx="2927866" cy="2927866"/>
            </a:xfrm>
            <a:prstGeom prst="triangle">
              <a:avLst>
                <a:gd fmla="val 50000" name="adj"/>
              </a:avLst>
            </a:prstGeom>
            <a:blipFill rotWithShape="1">
              <a:blip r:embed="rId9">
                <a:alphaModFix/>
              </a:blip>
              <a:stretch>
                <a:fillRect b="0" l="0" r="0"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6"/>
            <p:cNvSpPr/>
            <p:nvPr/>
          </p:nvSpPr>
          <p:spPr>
            <a:xfrm>
              <a:off x="1568618" y="293089"/>
              <a:ext cx="2511766" cy="721770"/>
            </a:xfrm>
            <a:prstGeom prst="roundRect">
              <a:avLst>
                <a:gd fmla="val 16667" name="adj"/>
              </a:avLst>
            </a:prstGeom>
            <a:solidFill>
              <a:schemeClr val="lt1">
                <a:alpha val="89803"/>
              </a:schemeClr>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6"/>
            <p:cNvSpPr txBox="1"/>
            <p:nvPr/>
          </p:nvSpPr>
          <p:spPr>
            <a:xfrm>
              <a:off x="1603852" y="328323"/>
              <a:ext cx="2441298" cy="651302"/>
            </a:xfrm>
            <a:prstGeom prst="rect">
              <a:avLst/>
            </a:prstGeom>
            <a:noFill/>
            <a:ln>
              <a:noFill/>
            </a:ln>
          </p:spPr>
          <p:txBody>
            <a:bodyPr anchorCtr="0" anchor="ctr" bIns="60950" lIns="60950" spcFirstLastPara="1" rIns="60950" wrap="square" tIns="60950">
              <a:noAutofit/>
            </a:bodyPr>
            <a:lstStyle/>
            <a:p>
              <a:pPr indent="0" lvl="0" marL="0" marR="0" rtl="0" algn="just">
                <a:lnSpc>
                  <a:spcPct val="90000"/>
                </a:lnSpc>
                <a:spcBef>
                  <a:spcPts val="0"/>
                </a:spcBef>
                <a:spcAft>
                  <a:spcPts val="0"/>
                </a:spcAft>
                <a:buNone/>
              </a:pPr>
              <a:r>
                <a:rPr b="0" i="0" lang="en-US" sz="1600" u="none" cap="none" strike="noStrike">
                  <a:solidFill>
                    <a:schemeClr val="dk1"/>
                  </a:solidFill>
                  <a:latin typeface="Cambria"/>
                  <a:ea typeface="Cambria"/>
                  <a:cs typeface="Cambria"/>
                  <a:sym typeface="Cambria"/>
                </a:rPr>
                <a:t>Trung du và miền núi Bắc Bộ: chè, quế, hồi,…</a:t>
              </a:r>
              <a:endParaRPr b="0" i="0" sz="1600" u="none" cap="none" strike="noStrike">
                <a:solidFill>
                  <a:schemeClr val="dk1"/>
                </a:solidFill>
                <a:latin typeface="Cambria"/>
                <a:ea typeface="Cambria"/>
                <a:cs typeface="Cambria"/>
                <a:sym typeface="Cambria"/>
              </a:endParaRPr>
            </a:p>
          </p:txBody>
        </p:sp>
        <p:sp>
          <p:nvSpPr>
            <p:cNvPr id="237" name="Google Shape;237;p6"/>
            <p:cNvSpPr/>
            <p:nvPr/>
          </p:nvSpPr>
          <p:spPr>
            <a:xfrm>
              <a:off x="1562214" y="1076333"/>
              <a:ext cx="2524574" cy="716006"/>
            </a:xfrm>
            <a:prstGeom prst="roundRect">
              <a:avLst>
                <a:gd fmla="val 16667" name="adj"/>
              </a:avLst>
            </a:prstGeom>
            <a:solidFill>
              <a:schemeClr val="lt1">
                <a:alpha val="89803"/>
              </a:schemeClr>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6"/>
            <p:cNvSpPr txBox="1"/>
            <p:nvPr/>
          </p:nvSpPr>
          <p:spPr>
            <a:xfrm>
              <a:off x="1597167" y="1111286"/>
              <a:ext cx="2454668" cy="646100"/>
            </a:xfrm>
            <a:prstGeom prst="rect">
              <a:avLst/>
            </a:prstGeom>
            <a:noFill/>
            <a:ln>
              <a:noFill/>
            </a:ln>
          </p:spPr>
          <p:txBody>
            <a:bodyPr anchorCtr="0" anchor="ctr" bIns="60950" lIns="60950" spcFirstLastPara="1" rIns="60950" wrap="square" tIns="60950">
              <a:noAutofit/>
            </a:bodyPr>
            <a:lstStyle/>
            <a:p>
              <a:pPr indent="0" lvl="0" marL="0" marR="0" rtl="0" algn="just">
                <a:lnSpc>
                  <a:spcPct val="90000"/>
                </a:lnSpc>
                <a:spcBef>
                  <a:spcPts val="0"/>
                </a:spcBef>
                <a:spcAft>
                  <a:spcPts val="0"/>
                </a:spcAft>
                <a:buNone/>
              </a:pPr>
              <a:r>
                <a:rPr b="0" i="0" lang="en-US" sz="1600" u="none" cap="none" strike="noStrike">
                  <a:solidFill>
                    <a:schemeClr val="dk1"/>
                  </a:solidFill>
                  <a:latin typeface="Cambria"/>
                  <a:ea typeface="Cambria"/>
                  <a:cs typeface="Cambria"/>
                  <a:sym typeface="Cambria"/>
                </a:rPr>
                <a:t>Đông Nam Bộ, Tây Nguyên: cao su, cà phê, điều,…</a:t>
              </a:r>
              <a:endParaRPr b="0" i="0" sz="1600" u="none" cap="none" strike="noStrike">
                <a:solidFill>
                  <a:schemeClr val="dk1"/>
                </a:solidFill>
                <a:latin typeface="Cambria"/>
                <a:ea typeface="Cambria"/>
                <a:cs typeface="Cambria"/>
                <a:sym typeface="Cambria"/>
              </a:endParaRPr>
            </a:p>
          </p:txBody>
        </p:sp>
        <p:sp>
          <p:nvSpPr>
            <p:cNvPr id="239" name="Google Shape;239;p6"/>
            <p:cNvSpPr/>
            <p:nvPr/>
          </p:nvSpPr>
          <p:spPr>
            <a:xfrm>
              <a:off x="1565421" y="1853814"/>
              <a:ext cx="2518160" cy="719488"/>
            </a:xfrm>
            <a:prstGeom prst="roundRect">
              <a:avLst>
                <a:gd fmla="val 16667" name="adj"/>
              </a:avLst>
            </a:prstGeom>
            <a:solidFill>
              <a:schemeClr val="lt1">
                <a:alpha val="89803"/>
              </a:schemeClr>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6"/>
            <p:cNvSpPr txBox="1"/>
            <p:nvPr/>
          </p:nvSpPr>
          <p:spPr>
            <a:xfrm>
              <a:off x="1600544" y="1888937"/>
              <a:ext cx="2447914" cy="649242"/>
            </a:xfrm>
            <a:prstGeom prst="rect">
              <a:avLst/>
            </a:prstGeom>
            <a:noFill/>
            <a:ln>
              <a:noFill/>
            </a:ln>
          </p:spPr>
          <p:txBody>
            <a:bodyPr anchorCtr="0" anchor="ctr" bIns="60950" lIns="60950" spcFirstLastPara="1" rIns="60950" wrap="square" tIns="60950">
              <a:noAutofit/>
            </a:bodyPr>
            <a:lstStyle/>
            <a:p>
              <a:pPr indent="0" lvl="0" marL="0" marR="0" rtl="0" algn="just">
                <a:lnSpc>
                  <a:spcPct val="90000"/>
                </a:lnSpc>
                <a:spcBef>
                  <a:spcPts val="0"/>
                </a:spcBef>
                <a:spcAft>
                  <a:spcPts val="0"/>
                </a:spcAft>
                <a:buNone/>
              </a:pPr>
              <a:r>
                <a:rPr b="0" i="0" lang="en-US" sz="1600" u="none" cap="none" strike="noStrike">
                  <a:solidFill>
                    <a:schemeClr val="dk1"/>
                  </a:solidFill>
                  <a:latin typeface="Cambria"/>
                  <a:ea typeface="Cambria"/>
                  <a:cs typeface="Cambria"/>
                  <a:sym typeface="Cambria"/>
                </a:rPr>
                <a:t>ĐB. Sông Hồng, ĐB. Sông Cửu Long: cây lúa.</a:t>
              </a:r>
              <a:endParaRPr b="0" i="0" sz="1600" u="none" cap="none" strike="noStrike">
                <a:solidFill>
                  <a:schemeClr val="dk1"/>
                </a:solidFill>
                <a:latin typeface="Cambria"/>
                <a:ea typeface="Cambria"/>
                <a:cs typeface="Cambria"/>
                <a:sym typeface="Cambria"/>
              </a:endParaRPr>
            </a:p>
          </p:txBody>
        </p:sp>
      </p:grpSp>
      <p:pic>
        <p:nvPicPr>
          <p:cNvPr id="241" name="Google Shape;241;p6"/>
          <p:cNvPicPr preferRelativeResize="0"/>
          <p:nvPr/>
        </p:nvPicPr>
        <p:blipFill rotWithShape="1">
          <a:blip r:embed="rId10">
            <a:alphaModFix/>
          </a:blip>
          <a:srcRect b="0" l="0" r="0" t="0"/>
          <a:stretch/>
        </p:blipFill>
        <p:spPr>
          <a:xfrm>
            <a:off x="5314122" y="1295399"/>
            <a:ext cx="3525077" cy="2057402"/>
          </a:xfrm>
          <a:prstGeom prst="rect">
            <a:avLst/>
          </a:prstGeom>
          <a:noFill/>
          <a:ln cap="flat" cmpd="sng" w="9525">
            <a:solidFill>
              <a:srgbClr val="FF0000"/>
            </a:solidFill>
            <a:prstDash val="solid"/>
            <a:miter lim="800000"/>
            <a:headEnd len="sm" w="sm" type="none"/>
            <a:tailEnd len="sm" w="sm" type="none"/>
          </a:ln>
        </p:spPr>
      </p:pic>
      <p:pic>
        <p:nvPicPr>
          <p:cNvPr id="242" name="Google Shape;242;p6"/>
          <p:cNvPicPr preferRelativeResize="0"/>
          <p:nvPr/>
        </p:nvPicPr>
        <p:blipFill rotWithShape="1">
          <a:blip r:embed="rId11">
            <a:alphaModFix/>
          </a:blip>
          <a:srcRect b="0" l="0" r="0" t="0"/>
          <a:stretch/>
        </p:blipFill>
        <p:spPr>
          <a:xfrm>
            <a:off x="5314121" y="4038599"/>
            <a:ext cx="3525077" cy="2020669"/>
          </a:xfrm>
          <a:prstGeom prst="rect">
            <a:avLst/>
          </a:prstGeom>
          <a:noFill/>
          <a:ln cap="flat" cmpd="sng" w="9525">
            <a:solidFill>
              <a:srgbClr val="FF0000"/>
            </a:solidFill>
            <a:prstDash val="solid"/>
            <a:miter lim="800000"/>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500"/>
                                        <p:tgtEl>
                                          <p:spTgt spid="226"/>
                                        </p:tgtEl>
                                      </p:cBhvr>
                                    </p:animEffect>
                                  </p:childTnLst>
                                </p:cTn>
                              </p:par>
                              <p:par>
                                <p:cTn fill="hold" nodeType="withEffect" presetClass="entr" presetID="10" presetSubtype="0">
                                  <p:stCondLst>
                                    <p:cond delay="0"/>
                                  </p:stCondLst>
                                  <p:childTnLst>
                                    <p:set>
                                      <p:cBhvr>
                                        <p:cTn dur="1" fill="hold">
                                          <p:stCondLst>
                                            <p:cond delay="0"/>
                                          </p:stCondLst>
                                        </p:cTn>
                                        <p:tgtEl>
                                          <p:spTgt spid="224"/>
                                        </p:tgtEl>
                                        <p:attrNameLst>
                                          <p:attrName>style.visibility</p:attrName>
                                        </p:attrNameLst>
                                      </p:cBhvr>
                                      <p:to>
                                        <p:strVal val="visible"/>
                                      </p:to>
                                    </p:set>
                                    <p:animEffect filter="fade" transition="in">
                                      <p:cBhvr>
                                        <p:cTn dur="500"/>
                                        <p:tgtEl>
                                          <p:spTgt spid="2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500"/>
                                        <p:tgtEl>
                                          <p:spTgt spid="241"/>
                                        </p:tgtEl>
                                      </p:cBhvr>
                                    </p:animEffect>
                                  </p:childTnLst>
                                </p:cTn>
                              </p:par>
                              <p:par>
                                <p:cTn fill="hold" nodeType="with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500"/>
                                        <p:tgtEl>
                                          <p:spTgt spid="242"/>
                                        </p:tgtEl>
                                      </p:cBhvr>
                                    </p:animEffect>
                                  </p:childTnLst>
                                </p:cTn>
                              </p:par>
                              <p:par>
                                <p:cTn fill="hold" nodeType="withEffect" presetClass="entr" presetID="10" presetSubtype="0">
                                  <p:stCondLst>
                                    <p:cond delay="0"/>
                                  </p:stCondLst>
                                  <p:childTnLst>
                                    <p:set>
                                      <p:cBhvr>
                                        <p:cTn dur="1" fill="hold">
                                          <p:stCondLst>
                                            <p:cond delay="0"/>
                                          </p:stCondLst>
                                        </p:cTn>
                                        <p:tgtEl>
                                          <p:spTgt spid="231"/>
                                        </p:tgtEl>
                                        <p:attrNameLst>
                                          <p:attrName>style.visibility</p:attrName>
                                        </p:attrNameLst>
                                      </p:cBhvr>
                                      <p:to>
                                        <p:strVal val="visible"/>
                                      </p:to>
                                    </p:set>
                                    <p:animEffect filter="fade" transition="in">
                                      <p:cBhvr>
                                        <p:cTn dur="500"/>
                                        <p:tgtEl>
                                          <p:spTgt spid="231"/>
                                        </p:tgtEl>
                                      </p:cBhvr>
                                    </p:animEffect>
                                  </p:childTnLst>
                                </p:cTn>
                              </p:par>
                              <p:par>
                                <p:cTn fill="hold" nodeType="withEffect" presetClass="entr" presetID="10" presetSubtype="0">
                                  <p:stCondLst>
                                    <p:cond delay="0"/>
                                  </p:stCondLst>
                                  <p:childTnLst>
                                    <p:set>
                                      <p:cBhvr>
                                        <p:cTn dur="1" fill="hold">
                                          <p:stCondLst>
                                            <p:cond delay="0"/>
                                          </p:stCondLst>
                                        </p:cTn>
                                        <p:tgtEl>
                                          <p:spTgt spid="232"/>
                                        </p:tgtEl>
                                        <p:attrNameLst>
                                          <p:attrName>style.visibility</p:attrName>
                                        </p:attrNameLst>
                                      </p:cBhvr>
                                      <p:to>
                                        <p:strVal val="visible"/>
                                      </p:to>
                                    </p:set>
                                    <p:animEffect filter="fade" transition="in">
                                      <p:cBhvr>
                                        <p:cTn dur="500"/>
                                        <p:tgtEl>
                                          <p:spTgt spid="2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500"/>
                                        <p:tgtEl>
                                          <p:spTgt spid="2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7"/>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248" name="Google Shape;248;p7"/>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249" name="Google Shape;249;p7"/>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250" name="Google Shape;250;p7"/>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251" name="Google Shape;251;p7"/>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52" name="Google Shape;252;p7"/>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800" u="none" cap="none" strike="noStrike">
                <a:solidFill>
                  <a:srgbClr val="00B050"/>
                </a:solidFill>
                <a:latin typeface="Cambria"/>
                <a:ea typeface="Cambria"/>
                <a:cs typeface="Cambria"/>
                <a:sym typeface="Cambria"/>
              </a:rPr>
              <a:t>BÀI 10</a:t>
            </a:r>
            <a:endParaRPr b="0" i="0" sz="2800" u="none" cap="none" strike="noStrike">
              <a:solidFill>
                <a:srgbClr val="00B050"/>
              </a:solidFill>
              <a:latin typeface="Cambria"/>
              <a:ea typeface="Cambria"/>
              <a:cs typeface="Cambria"/>
              <a:sym typeface="Cambria"/>
            </a:endParaRPr>
          </a:p>
        </p:txBody>
      </p:sp>
      <p:sp>
        <p:nvSpPr>
          <p:cNvPr id="253" name="Google Shape;253;p7"/>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254" name="Google Shape;254;p7"/>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255" name="Google Shape;255;p7"/>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56" name="Google Shape;256;p7"/>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3000" u="none" cap="none" strike="noStrike">
                <a:solidFill>
                  <a:schemeClr val="lt1"/>
                </a:solidFill>
                <a:latin typeface="Cambria"/>
                <a:ea typeface="Cambria"/>
                <a:cs typeface="Cambria"/>
                <a:sym typeface="Cambria"/>
              </a:rPr>
              <a:t>1</a:t>
            </a:r>
            <a:endParaRPr b="1" i="0" sz="3000" u="none" cap="none" strike="noStrike">
              <a:solidFill>
                <a:schemeClr val="lt1"/>
              </a:solidFill>
              <a:latin typeface="Cambria"/>
              <a:ea typeface="Cambria"/>
              <a:cs typeface="Cambria"/>
              <a:sym typeface="Cambria"/>
            </a:endParaRPr>
          </a:p>
        </p:txBody>
      </p:sp>
      <p:sp>
        <p:nvSpPr>
          <p:cNvPr id="257" name="Google Shape;257;p7"/>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58" name="Google Shape;258;p7"/>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59" name="Google Shape;259;p7"/>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60" name="Google Shape;260;p7"/>
          <p:cNvSpPr/>
          <p:nvPr/>
        </p:nvSpPr>
        <p:spPr>
          <a:xfrm>
            <a:off x="1523999" y="2348805"/>
            <a:ext cx="3657601" cy="1384995"/>
          </a:xfrm>
          <a:prstGeom prst="rect">
            <a:avLst/>
          </a:prstGeom>
          <a:solidFill>
            <a:srgbClr val="BCFCD4"/>
          </a:solidFill>
          <a:ln cap="flat" cmpd="sng" w="12700">
            <a:solidFill>
              <a:srgbClr val="00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b="0" i="1" lang="en-US" sz="2100" u="none" cap="none" strike="noStrike">
                <a:solidFill>
                  <a:srgbClr val="FF0000"/>
                </a:solidFill>
                <a:latin typeface="Cambria"/>
                <a:ea typeface="Cambria"/>
                <a:cs typeface="Cambria"/>
                <a:sym typeface="Cambria"/>
              </a:rPr>
              <a:t>Quan sát các hình ảnh và kênh chữ SGK, cho biết khí hậu gây ra những khó khăn gì cho sản xuất nông nghiệp?</a:t>
            </a:r>
            <a:endParaRPr b="0" i="1" sz="2100" u="none" cap="none" strike="noStrike">
              <a:solidFill>
                <a:srgbClr val="FF0000"/>
              </a:solidFill>
              <a:latin typeface="Cambria"/>
              <a:ea typeface="Cambria"/>
              <a:cs typeface="Cambria"/>
              <a:sym typeface="Cambria"/>
            </a:endParaRPr>
          </a:p>
        </p:txBody>
      </p:sp>
      <p:sp>
        <p:nvSpPr>
          <p:cNvPr id="261" name="Google Shape;261;p7"/>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i="0" lang="en-US" sz="2400" u="none" cap="none" strike="noStrike">
                <a:solidFill>
                  <a:srgbClr val="0D30DD"/>
                </a:solidFill>
                <a:latin typeface="Cambria"/>
                <a:ea typeface="Cambria"/>
                <a:cs typeface="Cambria"/>
                <a:sym typeface="Cambria"/>
              </a:rPr>
              <a:t>VAI TRÒ CỦA KHÍ HẬU</a:t>
            </a:r>
            <a:endParaRPr/>
          </a:p>
        </p:txBody>
      </p:sp>
      <p:pic>
        <p:nvPicPr>
          <p:cNvPr id="262" name="Google Shape;262;p7"/>
          <p:cNvPicPr preferRelativeResize="0"/>
          <p:nvPr/>
        </p:nvPicPr>
        <p:blipFill rotWithShape="1">
          <a:blip r:embed="rId6">
            <a:alphaModFix/>
          </a:blip>
          <a:srcRect b="0" l="0" r="0" t="0"/>
          <a:stretch/>
        </p:blipFill>
        <p:spPr>
          <a:xfrm>
            <a:off x="286339" y="2430520"/>
            <a:ext cx="1167904" cy="1227080"/>
          </a:xfrm>
          <a:prstGeom prst="rect">
            <a:avLst/>
          </a:prstGeom>
          <a:noFill/>
          <a:ln>
            <a:noFill/>
          </a:ln>
          <a:effectLst>
            <a:reflection blurRad="0" dir="5400000" dist="5000" endA="0" endPos="30000" kx="0" rotWithShape="0" algn="bl" stA="30000" stPos="0" sy="-100000" ky="0"/>
          </a:effectLst>
        </p:spPr>
      </p:pic>
      <p:grpSp>
        <p:nvGrpSpPr>
          <p:cNvPr id="263" name="Google Shape;263;p7"/>
          <p:cNvGrpSpPr/>
          <p:nvPr/>
        </p:nvGrpSpPr>
        <p:grpSpPr>
          <a:xfrm>
            <a:off x="191254" y="4429703"/>
            <a:ext cx="1391102" cy="1378918"/>
            <a:chOff x="328593" y="3185409"/>
            <a:chExt cx="1311567" cy="1538991"/>
          </a:xfrm>
        </p:grpSpPr>
        <p:pic>
          <p:nvPicPr>
            <p:cNvPr id="264" name="Google Shape;264;p7"/>
            <p:cNvPicPr preferRelativeResize="0"/>
            <p:nvPr/>
          </p:nvPicPr>
          <p:blipFill rotWithShape="1">
            <a:blip r:embed="rId7">
              <a:alphaModFix/>
            </a:blip>
            <a:srcRect b="0" l="0" r="0" t="0"/>
            <a:stretch/>
          </p:blipFill>
          <p:spPr>
            <a:xfrm>
              <a:off x="328593" y="3383619"/>
              <a:ext cx="1167903" cy="1340781"/>
            </a:xfrm>
            <a:prstGeom prst="rect">
              <a:avLst/>
            </a:prstGeom>
            <a:noFill/>
            <a:ln>
              <a:noFill/>
            </a:ln>
            <a:effectLst>
              <a:reflection blurRad="0" dir="5400000" dist="5000" endA="0" endPos="30000" kx="0" rotWithShape="0" algn="bl" stA="30000" stPos="0" sy="-100000" ky="0"/>
            </a:effectLst>
          </p:spPr>
        </p:pic>
        <p:pic>
          <p:nvPicPr>
            <p:cNvPr descr="http://previews.123rf.com/images/mistac/mistac1207/mistac120700017/14524015-A-cartoon-boy-with-a-good-idea-Stock-Vector-thinking.jpg" id="265" name="Google Shape;265;p7"/>
            <p:cNvPicPr preferRelativeResize="0"/>
            <p:nvPr/>
          </p:nvPicPr>
          <p:blipFill rotWithShape="1">
            <a:blip r:embed="rId8">
              <a:alphaModFix/>
            </a:blip>
            <a:srcRect b="81605" l="32065" r="45098" t="0"/>
            <a:stretch/>
          </p:blipFill>
          <p:spPr>
            <a:xfrm rot="1019582">
              <a:off x="1011253" y="3259179"/>
              <a:ext cx="573887" cy="462251"/>
            </a:xfrm>
            <a:prstGeom prst="rect">
              <a:avLst/>
            </a:prstGeom>
            <a:noFill/>
            <a:ln>
              <a:noFill/>
            </a:ln>
            <a:effectLst>
              <a:reflection blurRad="0" dir="5400000" dist="5000" endA="0" endPos="30000" kx="0" rotWithShape="0" algn="bl" stA="30000" stPos="0" sy="-100000" ky="0"/>
            </a:effectLst>
          </p:spPr>
        </p:pic>
      </p:grpSp>
      <p:sp>
        <p:nvSpPr>
          <p:cNvPr id="266" name="Google Shape;266;p7"/>
          <p:cNvSpPr/>
          <p:nvPr/>
        </p:nvSpPr>
        <p:spPr>
          <a:xfrm>
            <a:off x="1523998" y="4046309"/>
            <a:ext cx="3657601" cy="2354491"/>
          </a:xfrm>
          <a:prstGeom prst="rect">
            <a:avLst/>
          </a:prstGeom>
          <a:solidFill>
            <a:srgbClr val="FFCCFF"/>
          </a:solidFill>
          <a:ln cap="flat" cmpd="sng" w="12700">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100" u="none" cap="none" strike="noStrike">
                <a:solidFill>
                  <a:schemeClr val="dk1"/>
                </a:solidFill>
                <a:latin typeface="Cambria"/>
                <a:ea typeface="Cambria"/>
                <a:cs typeface="Cambria"/>
                <a:sym typeface="Cambria"/>
              </a:rPr>
              <a:t>- Nhiều thiên tai thường xuyên xảy ra: bão, lũ lụt, hạn hán, sương muối,…gây thiệt hại cho sản xuất nông nghiệp.</a:t>
            </a:r>
            <a:endParaRPr/>
          </a:p>
          <a:p>
            <a:pPr indent="0" lvl="0" marL="0" marR="0" rtl="0" algn="just">
              <a:spcBef>
                <a:spcPts val="0"/>
              </a:spcBef>
              <a:spcAft>
                <a:spcPts val="0"/>
              </a:spcAft>
              <a:buNone/>
            </a:pPr>
            <a:r>
              <a:rPr b="0" i="0" lang="en-US" sz="2100" u="none" cap="none" strike="noStrike">
                <a:solidFill>
                  <a:schemeClr val="dk1"/>
                </a:solidFill>
                <a:latin typeface="Cambria"/>
                <a:ea typeface="Cambria"/>
                <a:cs typeface="Cambria"/>
                <a:sym typeface="Cambria"/>
              </a:rPr>
              <a:t>- Khí hậu nóng ẩm tạo điều kiện cho sâu bệnh gây hại cho cây trồng, vật nuôi.</a:t>
            </a:r>
            <a:endParaRPr b="0" i="0" sz="2100" u="none" cap="none" strike="noStrike">
              <a:solidFill>
                <a:schemeClr val="dk1"/>
              </a:solidFill>
              <a:latin typeface="Cambria"/>
              <a:ea typeface="Cambria"/>
              <a:cs typeface="Cambria"/>
              <a:sym typeface="Cambria"/>
            </a:endParaRPr>
          </a:p>
        </p:txBody>
      </p:sp>
      <p:sp>
        <p:nvSpPr>
          <p:cNvPr id="267" name="Google Shape;267;p7"/>
          <p:cNvSpPr txBox="1"/>
          <p:nvPr/>
        </p:nvSpPr>
        <p:spPr>
          <a:xfrm>
            <a:off x="452586" y="1295399"/>
            <a:ext cx="4729013" cy="830997"/>
          </a:xfrm>
          <a:prstGeom prst="rect">
            <a:avLst/>
          </a:prstGeom>
          <a:solidFill>
            <a:srgbClr val="FFFF00"/>
          </a:solid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400" u="none" cap="none" strike="noStrike">
                <a:solidFill>
                  <a:srgbClr val="CC0000"/>
                </a:solidFill>
                <a:latin typeface="Times New Roman"/>
                <a:ea typeface="Times New Roman"/>
                <a:cs typeface="Times New Roman"/>
                <a:sym typeface="Times New Roman"/>
              </a:rPr>
              <a:t>a. Ảnh hưởng của khí hậu đối với sản xuất nông nghiệp</a:t>
            </a:r>
            <a:endParaRPr b="1" i="0" sz="2400" u="none" cap="none" strike="noStrike">
              <a:solidFill>
                <a:srgbClr val="CC0000"/>
              </a:solidFill>
              <a:latin typeface="Times New Roman"/>
              <a:ea typeface="Times New Roman"/>
              <a:cs typeface="Times New Roman"/>
              <a:sym typeface="Times New Roman"/>
            </a:endParaRPr>
          </a:p>
        </p:txBody>
      </p:sp>
      <p:sp>
        <p:nvSpPr>
          <p:cNvPr id="268" name="Google Shape;268;p7"/>
          <p:cNvSpPr txBox="1"/>
          <p:nvPr/>
        </p:nvSpPr>
        <p:spPr>
          <a:xfrm>
            <a:off x="5410200" y="3516868"/>
            <a:ext cx="32766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Cambria"/>
                <a:ea typeface="Cambria"/>
                <a:cs typeface="Cambria"/>
                <a:sym typeface="Cambria"/>
              </a:rPr>
              <a:t>Lũ lụt gây ngập úng cây trồng</a:t>
            </a:r>
            <a:endParaRPr b="0" i="0" sz="1800" u="none" cap="none" strike="noStrike">
              <a:solidFill>
                <a:schemeClr val="dk1"/>
              </a:solidFill>
              <a:latin typeface="Cambria"/>
              <a:ea typeface="Cambria"/>
              <a:cs typeface="Cambria"/>
              <a:sym typeface="Cambria"/>
            </a:endParaRPr>
          </a:p>
        </p:txBody>
      </p:sp>
      <p:sp>
        <p:nvSpPr>
          <p:cNvPr id="269" name="Google Shape;269;p7"/>
          <p:cNvSpPr txBox="1"/>
          <p:nvPr/>
        </p:nvSpPr>
        <p:spPr>
          <a:xfrm>
            <a:off x="5433373" y="6260068"/>
            <a:ext cx="32766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Cambria"/>
                <a:ea typeface="Cambria"/>
                <a:cs typeface="Cambria"/>
                <a:sym typeface="Cambria"/>
              </a:rPr>
              <a:t>Sâu bệnh hại cây trồng</a:t>
            </a:r>
            <a:endParaRPr b="0" i="0" sz="1800" u="none" cap="none" strike="noStrike">
              <a:solidFill>
                <a:schemeClr val="dk1"/>
              </a:solidFill>
              <a:latin typeface="Cambria"/>
              <a:ea typeface="Cambria"/>
              <a:cs typeface="Cambria"/>
              <a:sym typeface="Cambria"/>
            </a:endParaRPr>
          </a:p>
        </p:txBody>
      </p:sp>
      <p:pic>
        <p:nvPicPr>
          <p:cNvPr id="270" name="Google Shape;270;p7"/>
          <p:cNvPicPr preferRelativeResize="0"/>
          <p:nvPr/>
        </p:nvPicPr>
        <p:blipFill rotWithShape="1">
          <a:blip r:embed="rId9">
            <a:alphaModFix/>
          </a:blip>
          <a:srcRect b="0" l="0" r="0" t="0"/>
          <a:stretch/>
        </p:blipFill>
        <p:spPr>
          <a:xfrm>
            <a:off x="5322241" y="1295399"/>
            <a:ext cx="3516959" cy="2221469"/>
          </a:xfrm>
          <a:prstGeom prst="rect">
            <a:avLst/>
          </a:prstGeom>
          <a:noFill/>
          <a:ln cap="flat" cmpd="sng" w="9525">
            <a:solidFill>
              <a:srgbClr val="FF0000"/>
            </a:solidFill>
            <a:prstDash val="solid"/>
            <a:miter lim="800000"/>
            <a:headEnd len="sm" w="sm" type="none"/>
            <a:tailEnd len="sm" w="sm" type="none"/>
          </a:ln>
        </p:spPr>
      </p:pic>
      <p:pic>
        <p:nvPicPr>
          <p:cNvPr id="271" name="Google Shape;271;p7"/>
          <p:cNvPicPr preferRelativeResize="0"/>
          <p:nvPr/>
        </p:nvPicPr>
        <p:blipFill rotWithShape="1">
          <a:blip r:embed="rId10">
            <a:alphaModFix/>
          </a:blip>
          <a:srcRect b="0" l="0" r="0" t="0"/>
          <a:stretch/>
        </p:blipFill>
        <p:spPr>
          <a:xfrm>
            <a:off x="5346624" y="4038600"/>
            <a:ext cx="3492575" cy="2206114"/>
          </a:xfrm>
          <a:prstGeom prst="rect">
            <a:avLst/>
          </a:prstGeom>
          <a:noFill/>
          <a:ln cap="flat" cmpd="sng" w="9525">
            <a:solidFill>
              <a:srgbClr val="FF0000"/>
            </a:solidFill>
            <a:prstDash val="solid"/>
            <a:miter lim="800000"/>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500"/>
                                        <p:tgtEl>
                                          <p:spTgt spid="262"/>
                                        </p:tgtEl>
                                      </p:cBhvr>
                                    </p:animEffect>
                                  </p:childTnLst>
                                </p:cTn>
                              </p:par>
                              <p:par>
                                <p:cTn fill="hold" nodeType="withEffect" presetClass="entr" presetID="10" presetSubtype="0">
                                  <p:stCondLst>
                                    <p:cond delay="0"/>
                                  </p:stCondLst>
                                  <p:childTnLst>
                                    <p:set>
                                      <p:cBhvr>
                                        <p:cTn dur="1" fill="hold">
                                          <p:stCondLst>
                                            <p:cond delay="0"/>
                                          </p:stCondLst>
                                        </p:cTn>
                                        <p:tgtEl>
                                          <p:spTgt spid="260"/>
                                        </p:tgtEl>
                                        <p:attrNameLst>
                                          <p:attrName>style.visibility</p:attrName>
                                        </p:attrNameLst>
                                      </p:cBhvr>
                                      <p:to>
                                        <p:strVal val="visible"/>
                                      </p:to>
                                    </p:set>
                                    <p:animEffect filter="fade" transition="in">
                                      <p:cBhvr>
                                        <p:cTn dur="500"/>
                                        <p:tgtEl>
                                          <p:spTgt spid="2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500"/>
                                        <p:tgtEl>
                                          <p:spTgt spid="270"/>
                                        </p:tgtEl>
                                      </p:cBhvr>
                                    </p:animEffect>
                                  </p:childTnLst>
                                </p:cTn>
                              </p:par>
                              <p:par>
                                <p:cTn fill="hold" nodeType="with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500"/>
                                        <p:tgtEl>
                                          <p:spTgt spid="268"/>
                                        </p:tgtEl>
                                      </p:cBhvr>
                                    </p:animEffect>
                                  </p:childTnLst>
                                </p:cTn>
                              </p:par>
                              <p:par>
                                <p:cTn fill="hold" nodeType="withEffect" presetClass="entr" presetID="10" presetSubtype="0">
                                  <p:stCondLst>
                                    <p:cond delay="0"/>
                                  </p:stCondLst>
                                  <p:childTnLst>
                                    <p:set>
                                      <p:cBhvr>
                                        <p:cTn dur="1" fill="hold">
                                          <p:stCondLst>
                                            <p:cond delay="0"/>
                                          </p:stCondLst>
                                        </p:cTn>
                                        <p:tgtEl>
                                          <p:spTgt spid="271"/>
                                        </p:tgtEl>
                                        <p:attrNameLst>
                                          <p:attrName>style.visibility</p:attrName>
                                        </p:attrNameLst>
                                      </p:cBhvr>
                                      <p:to>
                                        <p:strVal val="visible"/>
                                      </p:to>
                                    </p:set>
                                    <p:animEffect filter="fade" transition="in">
                                      <p:cBhvr>
                                        <p:cTn dur="500"/>
                                        <p:tgtEl>
                                          <p:spTgt spid="271"/>
                                        </p:tgtEl>
                                      </p:cBhvr>
                                    </p:animEffect>
                                  </p:childTnLst>
                                </p:cTn>
                              </p:par>
                              <p:par>
                                <p:cTn fill="hold" nodeType="with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500"/>
                                        <p:tgtEl>
                                          <p:spTgt spid="2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
                                        </p:tgtEl>
                                        <p:attrNameLst>
                                          <p:attrName>style.visibility</p:attrName>
                                        </p:attrNameLst>
                                      </p:cBhvr>
                                      <p:to>
                                        <p:strVal val="visible"/>
                                      </p:to>
                                    </p:set>
                                    <p:animEffect filter="fade" transition="in">
                                      <p:cBhvr>
                                        <p:cTn dur="500"/>
                                        <p:tgtEl>
                                          <p:spTgt spid="263"/>
                                        </p:tgtEl>
                                      </p:cBhvr>
                                    </p:animEffect>
                                  </p:childTnLst>
                                </p:cTn>
                              </p:par>
                              <p:par>
                                <p:cTn fill="hold" nodeType="with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500"/>
                                        <p:tgtEl>
                                          <p:spTgt spid="2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6">
                                            <p:txEl>
                                              <p:pRg end="0" st="0"/>
                                            </p:txEl>
                                          </p:spTgt>
                                        </p:tgtEl>
                                        <p:attrNameLst>
                                          <p:attrName>style.visibility</p:attrName>
                                        </p:attrNameLst>
                                      </p:cBhvr>
                                      <p:to>
                                        <p:strVal val="visible"/>
                                      </p:to>
                                    </p:set>
                                    <p:animEffect filter="fade" transition="in">
                                      <p:cBhvr>
                                        <p:cTn dur="500"/>
                                        <p:tgtEl>
                                          <p:spTgt spid="26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6">
                                            <p:txEl>
                                              <p:pRg end="1" st="1"/>
                                            </p:txEl>
                                          </p:spTgt>
                                        </p:tgtEl>
                                        <p:attrNameLst>
                                          <p:attrName>style.visibility</p:attrName>
                                        </p:attrNameLst>
                                      </p:cBhvr>
                                      <p:to>
                                        <p:strVal val="visible"/>
                                      </p:to>
                                    </p:set>
                                    <p:animEffect filter="fade" transition="in">
                                      <p:cBhvr>
                                        <p:cTn dur="500"/>
                                        <p:tgtEl>
                                          <p:spTgt spid="266">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8"/>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277" name="Google Shape;277;p8"/>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278" name="Google Shape;278;p8"/>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279" name="Google Shape;279;p8"/>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280" name="Google Shape;280;p8"/>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81" name="Google Shape;281;p8"/>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800" u="none" cap="none" strike="noStrike">
                <a:solidFill>
                  <a:srgbClr val="00B050"/>
                </a:solidFill>
                <a:latin typeface="Cambria"/>
                <a:ea typeface="Cambria"/>
                <a:cs typeface="Cambria"/>
                <a:sym typeface="Cambria"/>
              </a:rPr>
              <a:t>BÀI 10</a:t>
            </a:r>
            <a:endParaRPr b="0" i="0" sz="2800" u="none" cap="none" strike="noStrike">
              <a:solidFill>
                <a:srgbClr val="00B050"/>
              </a:solidFill>
              <a:latin typeface="Cambria"/>
              <a:ea typeface="Cambria"/>
              <a:cs typeface="Cambria"/>
              <a:sym typeface="Cambria"/>
            </a:endParaRPr>
          </a:p>
        </p:txBody>
      </p:sp>
      <p:sp>
        <p:nvSpPr>
          <p:cNvPr id="282" name="Google Shape;282;p8"/>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283" name="Google Shape;283;p8"/>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284" name="Google Shape;284;p8"/>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85" name="Google Shape;285;p8"/>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3000" u="none" cap="none" strike="noStrike">
                <a:solidFill>
                  <a:schemeClr val="lt1"/>
                </a:solidFill>
                <a:latin typeface="Cambria"/>
                <a:ea typeface="Cambria"/>
                <a:cs typeface="Cambria"/>
                <a:sym typeface="Cambria"/>
              </a:rPr>
              <a:t>1</a:t>
            </a:r>
            <a:endParaRPr b="1" i="0" sz="3000" u="none" cap="none" strike="noStrike">
              <a:solidFill>
                <a:schemeClr val="lt1"/>
              </a:solidFill>
              <a:latin typeface="Cambria"/>
              <a:ea typeface="Cambria"/>
              <a:cs typeface="Cambria"/>
              <a:sym typeface="Cambria"/>
            </a:endParaRPr>
          </a:p>
        </p:txBody>
      </p:sp>
      <p:sp>
        <p:nvSpPr>
          <p:cNvPr id="286" name="Google Shape;286;p8"/>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87" name="Google Shape;287;p8"/>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88" name="Google Shape;288;p8"/>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pic>
        <p:nvPicPr>
          <p:cNvPr descr="http://thumbs.dreamstime.com/z/%E6%9C%89%E7%99%BD%E8%89%B2%E6%B3%A1%E5%BD%B1%E7%9A%84thinking%E6%95%99%E6%8E%88-36777654.jpg" id="289" name="Google Shape;289;p8"/>
          <p:cNvPicPr preferRelativeResize="0"/>
          <p:nvPr/>
        </p:nvPicPr>
        <p:blipFill rotWithShape="1">
          <a:blip r:embed="rId6">
            <a:alphaModFix/>
          </a:blip>
          <a:srcRect b="19564" l="36138" r="8351" t="20400"/>
          <a:stretch/>
        </p:blipFill>
        <p:spPr>
          <a:xfrm>
            <a:off x="6948424" y="4422043"/>
            <a:ext cx="2019364" cy="2253337"/>
          </a:xfrm>
          <a:prstGeom prst="rect">
            <a:avLst/>
          </a:prstGeom>
          <a:noFill/>
          <a:ln>
            <a:noFill/>
          </a:ln>
        </p:spPr>
      </p:pic>
      <p:sp>
        <p:nvSpPr>
          <p:cNvPr id="290" name="Google Shape;290;p8"/>
          <p:cNvSpPr/>
          <p:nvPr/>
        </p:nvSpPr>
        <p:spPr>
          <a:xfrm>
            <a:off x="446490" y="2133600"/>
            <a:ext cx="6792509" cy="3415111"/>
          </a:xfrm>
          <a:prstGeom prst="wedgeRoundRectCallout">
            <a:avLst>
              <a:gd fmla="val 47893" name="adj1"/>
              <a:gd fmla="val 57486" name="adj2"/>
              <a:gd fmla="val 16667" name="adj3"/>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http://previews.123rf.com/images/mistac/mistac1207/mistac120700017/14524015-A-cartoon-boy-with-a-good-idea-Stock-Vector-thinking.jpg" id="291" name="Google Shape;291;p8"/>
          <p:cNvPicPr preferRelativeResize="0"/>
          <p:nvPr/>
        </p:nvPicPr>
        <p:blipFill rotWithShape="1">
          <a:blip r:embed="rId7">
            <a:alphaModFix/>
          </a:blip>
          <a:srcRect b="81605" l="32065" r="45098" t="0"/>
          <a:stretch/>
        </p:blipFill>
        <p:spPr>
          <a:xfrm rot="1019582">
            <a:off x="7778141" y="3732296"/>
            <a:ext cx="990752" cy="798025"/>
          </a:xfrm>
          <a:prstGeom prst="rect">
            <a:avLst/>
          </a:prstGeom>
          <a:noFill/>
          <a:ln>
            <a:noFill/>
          </a:ln>
        </p:spPr>
      </p:pic>
      <p:sp>
        <p:nvSpPr>
          <p:cNvPr id="292" name="Google Shape;292;p8"/>
          <p:cNvSpPr/>
          <p:nvPr/>
        </p:nvSpPr>
        <p:spPr>
          <a:xfrm>
            <a:off x="609600" y="2286000"/>
            <a:ext cx="6553198" cy="309315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000">
                <a:solidFill>
                  <a:schemeClr val="dk1"/>
                </a:solidFill>
                <a:latin typeface="Cambria"/>
                <a:ea typeface="Cambria"/>
                <a:cs typeface="Cambria"/>
                <a:sym typeface="Cambria"/>
              </a:rPr>
              <a:t>- Tích cực: </a:t>
            </a:r>
            <a:endParaRPr/>
          </a:p>
          <a:p>
            <a:pPr indent="0" lvl="0" marL="0" marR="0" rtl="0" algn="just">
              <a:spcBef>
                <a:spcPts val="600"/>
              </a:spcBef>
              <a:spcAft>
                <a:spcPts val="0"/>
              </a:spcAft>
              <a:buNone/>
            </a:pPr>
            <a:r>
              <a:rPr lang="en-US" sz="2000">
                <a:solidFill>
                  <a:schemeClr val="dk1"/>
                </a:solidFill>
                <a:latin typeface="Cambria"/>
                <a:ea typeface="Cambria"/>
                <a:cs typeface="Cambria"/>
                <a:sym typeface="Cambria"/>
              </a:rPr>
              <a:t>+ Phát triển nông nghiệp nhiệt đới gồm các cây trồng và vật nuôi có giá trị kinh tế và năng suất cao như lúa, ngô, cao su, hồ tiêu…</a:t>
            </a:r>
            <a:endParaRPr/>
          </a:p>
          <a:p>
            <a:pPr indent="0" lvl="0" marL="0" marR="0" rtl="0" algn="just">
              <a:spcBef>
                <a:spcPts val="600"/>
              </a:spcBef>
              <a:spcAft>
                <a:spcPts val="0"/>
              </a:spcAft>
              <a:buNone/>
            </a:pPr>
            <a:r>
              <a:rPr lang="en-US" sz="2000">
                <a:solidFill>
                  <a:schemeClr val="dk1"/>
                </a:solidFill>
                <a:latin typeface="Cambria"/>
                <a:ea typeface="Cambria"/>
                <a:cs typeface="Cambria"/>
                <a:sym typeface="Cambria"/>
              </a:rPr>
              <a:t>+ Tạo nên sự đa dạng về sản phẩm nông nghiệp: nhiệt đới, cận nhiệt và ôn đới thúc đẩy hình thành các vùng chuyên canh nông nghiệp.</a:t>
            </a:r>
            <a:endParaRPr/>
          </a:p>
          <a:p>
            <a:pPr indent="0" lvl="0" marL="0" marR="0" rtl="0" algn="just">
              <a:spcBef>
                <a:spcPts val="600"/>
              </a:spcBef>
              <a:spcAft>
                <a:spcPts val="0"/>
              </a:spcAft>
              <a:buNone/>
            </a:pPr>
            <a:r>
              <a:rPr b="1" lang="en-US" sz="2000">
                <a:solidFill>
                  <a:schemeClr val="dk1"/>
                </a:solidFill>
                <a:latin typeface="Cambria"/>
                <a:ea typeface="Cambria"/>
                <a:cs typeface="Cambria"/>
                <a:sym typeface="Cambria"/>
              </a:rPr>
              <a:t>- Hạn chế: </a:t>
            </a:r>
            <a:r>
              <a:rPr lang="en-US" sz="2000">
                <a:solidFill>
                  <a:schemeClr val="dk1"/>
                </a:solidFill>
                <a:latin typeface="Cambria"/>
                <a:ea typeface="Cambria"/>
                <a:cs typeface="Cambria"/>
                <a:sym typeface="Cambria"/>
              </a:rPr>
              <a:t>Nhiều thiên tai: bão, lũ, hạn hán và sâu bệnh phát triển gây hại cho cây trồng, vật nuôi.</a:t>
            </a:r>
            <a:endParaRPr sz="2000">
              <a:solidFill>
                <a:schemeClr val="dk1"/>
              </a:solidFill>
              <a:latin typeface="Cambria"/>
              <a:ea typeface="Cambria"/>
              <a:cs typeface="Cambria"/>
              <a:sym typeface="Cambria"/>
            </a:endParaRPr>
          </a:p>
        </p:txBody>
      </p:sp>
      <p:sp>
        <p:nvSpPr>
          <p:cNvPr id="293" name="Google Shape;293;p8"/>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u="none">
                <a:solidFill>
                  <a:srgbClr val="0D30DD"/>
                </a:solidFill>
                <a:latin typeface="Cambria"/>
                <a:ea typeface="Cambria"/>
                <a:cs typeface="Cambria"/>
                <a:sym typeface="Cambria"/>
              </a:rPr>
              <a:t>VAI TRÒ CỦA KHÍ HẬU</a:t>
            </a:r>
            <a:endParaRPr/>
          </a:p>
        </p:txBody>
      </p:sp>
      <p:sp>
        <p:nvSpPr>
          <p:cNvPr id="294" name="Google Shape;294;p8"/>
          <p:cNvSpPr txBox="1"/>
          <p:nvPr/>
        </p:nvSpPr>
        <p:spPr>
          <a:xfrm>
            <a:off x="452586" y="1295399"/>
            <a:ext cx="8310414" cy="461665"/>
          </a:xfrm>
          <a:prstGeom prst="rect">
            <a:avLst/>
          </a:prstGeom>
          <a:solidFill>
            <a:srgbClr val="FFFF00"/>
          </a:solid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CC0000"/>
                </a:solidFill>
                <a:latin typeface="Times New Roman"/>
                <a:ea typeface="Times New Roman"/>
                <a:cs typeface="Times New Roman"/>
                <a:sym typeface="Times New Roman"/>
              </a:rPr>
              <a:t>a. Ảnh hưởng của khí hậu đối với sản xuất nông nghiệp</a:t>
            </a:r>
            <a:endParaRPr b="1" sz="2400">
              <a:solidFill>
                <a:srgbClr val="CC00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1"/>
                                        </p:tgtEl>
                                        <p:attrNameLst>
                                          <p:attrName>style.visibility</p:attrName>
                                        </p:attrNameLst>
                                      </p:cBhvr>
                                      <p:to>
                                        <p:strVal val="visible"/>
                                      </p:to>
                                    </p:set>
                                    <p:animEffect filter="fade" transition="in">
                                      <p:cBhvr>
                                        <p:cTn dur="500"/>
                                        <p:tgtEl>
                                          <p:spTgt spid="291"/>
                                        </p:tgtEl>
                                      </p:cBhvr>
                                    </p:animEffect>
                                  </p:childTnLst>
                                </p:cTn>
                              </p:par>
                              <p:par>
                                <p:cTn fill="hold" nodeType="withEffect" presetClass="entr" presetID="10" presetSubtype="0">
                                  <p:stCondLst>
                                    <p:cond delay="0"/>
                                  </p:stCondLst>
                                  <p:childTnLst>
                                    <p:set>
                                      <p:cBhvr>
                                        <p:cTn dur="1" fill="hold">
                                          <p:stCondLst>
                                            <p:cond delay="0"/>
                                          </p:stCondLst>
                                        </p:cTn>
                                        <p:tgtEl>
                                          <p:spTgt spid="289"/>
                                        </p:tgtEl>
                                        <p:attrNameLst>
                                          <p:attrName>style.visibility</p:attrName>
                                        </p:attrNameLst>
                                      </p:cBhvr>
                                      <p:to>
                                        <p:strVal val="visible"/>
                                      </p:to>
                                    </p:set>
                                    <p:animEffect filter="fade" transition="in">
                                      <p:cBhvr>
                                        <p:cTn dur="500"/>
                                        <p:tgtEl>
                                          <p:spTgt spid="2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gtEl>
                                        <p:attrNameLst>
                                          <p:attrName>style.visibility</p:attrName>
                                        </p:attrNameLst>
                                      </p:cBhvr>
                                      <p:to>
                                        <p:strVal val="visible"/>
                                      </p:to>
                                    </p:set>
                                    <p:animEffect filter="fade" transition="in">
                                      <p:cBhvr>
                                        <p:cTn dur="500"/>
                                        <p:tgtEl>
                                          <p:spTgt spid="290"/>
                                        </p:tgtEl>
                                      </p:cBhvr>
                                    </p:animEffect>
                                  </p:childTnLst>
                                </p:cTn>
                              </p:par>
                              <p:par>
                                <p:cTn fill="hold" nodeType="with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500"/>
                                        <p:tgtEl>
                                          <p:spTgt spid="2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2">
                                            <p:txEl>
                                              <p:pRg end="0" st="0"/>
                                            </p:txEl>
                                          </p:spTgt>
                                        </p:tgtEl>
                                        <p:attrNameLst>
                                          <p:attrName>style.visibility</p:attrName>
                                        </p:attrNameLst>
                                      </p:cBhvr>
                                      <p:to>
                                        <p:strVal val="visible"/>
                                      </p:to>
                                    </p:set>
                                    <p:animEffect filter="fade" transition="in">
                                      <p:cBhvr>
                                        <p:cTn dur="500"/>
                                        <p:tgtEl>
                                          <p:spTgt spid="29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2">
                                            <p:txEl>
                                              <p:pRg end="1" st="1"/>
                                            </p:txEl>
                                          </p:spTgt>
                                        </p:tgtEl>
                                        <p:attrNameLst>
                                          <p:attrName>style.visibility</p:attrName>
                                        </p:attrNameLst>
                                      </p:cBhvr>
                                      <p:to>
                                        <p:strVal val="visible"/>
                                      </p:to>
                                    </p:set>
                                    <p:animEffect filter="fade" transition="in">
                                      <p:cBhvr>
                                        <p:cTn dur="500"/>
                                        <p:tgtEl>
                                          <p:spTgt spid="29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2">
                                            <p:txEl>
                                              <p:pRg end="2" st="2"/>
                                            </p:txEl>
                                          </p:spTgt>
                                        </p:tgtEl>
                                        <p:attrNameLst>
                                          <p:attrName>style.visibility</p:attrName>
                                        </p:attrNameLst>
                                      </p:cBhvr>
                                      <p:to>
                                        <p:strVal val="visible"/>
                                      </p:to>
                                    </p:set>
                                    <p:animEffect filter="fade" transition="in">
                                      <p:cBhvr>
                                        <p:cTn dur="500"/>
                                        <p:tgtEl>
                                          <p:spTgt spid="29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2">
                                            <p:txEl>
                                              <p:pRg end="3" st="3"/>
                                            </p:txEl>
                                          </p:spTgt>
                                        </p:tgtEl>
                                        <p:attrNameLst>
                                          <p:attrName>style.visibility</p:attrName>
                                        </p:attrNameLst>
                                      </p:cBhvr>
                                      <p:to>
                                        <p:strVal val="visible"/>
                                      </p:to>
                                    </p:set>
                                    <p:animEffect filter="fade" transition="in">
                                      <p:cBhvr>
                                        <p:cTn dur="500"/>
                                        <p:tgtEl>
                                          <p:spTgt spid="292">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9"/>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300" name="Google Shape;300;p9"/>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301" name="Google Shape;301;p9"/>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302" name="Google Shape;302;p9"/>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303" name="Google Shape;303;p9"/>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04" name="Google Shape;304;p9"/>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10</a:t>
            </a:r>
            <a:endParaRPr sz="2800">
              <a:solidFill>
                <a:srgbClr val="00B050"/>
              </a:solidFill>
              <a:latin typeface="Cambria"/>
              <a:ea typeface="Cambria"/>
              <a:cs typeface="Cambria"/>
              <a:sym typeface="Cambria"/>
            </a:endParaRPr>
          </a:p>
        </p:txBody>
      </p:sp>
      <p:sp>
        <p:nvSpPr>
          <p:cNvPr id="305" name="Google Shape;305;p9"/>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306" name="Google Shape;306;p9"/>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307" name="Google Shape;307;p9"/>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08" name="Google Shape;308;p9"/>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1</a:t>
            </a:r>
            <a:endParaRPr b="1" sz="3000">
              <a:solidFill>
                <a:schemeClr val="lt1"/>
              </a:solidFill>
              <a:latin typeface="Cambria"/>
              <a:ea typeface="Cambria"/>
              <a:cs typeface="Cambria"/>
              <a:sym typeface="Cambria"/>
            </a:endParaRPr>
          </a:p>
        </p:txBody>
      </p:sp>
      <p:sp>
        <p:nvSpPr>
          <p:cNvPr id="309" name="Google Shape;309;p9"/>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10" name="Google Shape;310;p9"/>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11" name="Google Shape;311;p9"/>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12" name="Google Shape;312;p9"/>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VAI TRÒ CỦA KHÍ HẬU</a:t>
            </a:r>
            <a:endParaRPr/>
          </a:p>
        </p:txBody>
      </p:sp>
      <p:sp>
        <p:nvSpPr>
          <p:cNvPr id="313" name="Google Shape;313;p9"/>
          <p:cNvSpPr/>
          <p:nvPr/>
        </p:nvSpPr>
        <p:spPr>
          <a:xfrm>
            <a:off x="228600" y="1524000"/>
            <a:ext cx="3998335" cy="4893647"/>
          </a:xfrm>
          <a:prstGeom prst="rect">
            <a:avLst/>
          </a:prstGeom>
          <a:solidFill>
            <a:srgbClr val="BCFCD4"/>
          </a:solidFill>
          <a:ln cap="flat" cmpd="sng" w="9525">
            <a:solidFill>
              <a:srgbClr val="00B05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rgbClr val="00B050"/>
                </a:solidFill>
                <a:latin typeface="Cambria"/>
                <a:ea typeface="Cambria"/>
                <a:cs typeface="Cambria"/>
                <a:sym typeface="Cambria"/>
              </a:rPr>
              <a:t>HOẠT ĐỘNG NHÓM</a:t>
            </a:r>
            <a:endParaRPr/>
          </a:p>
          <a:p>
            <a:pPr indent="0" lvl="0" marL="0" marR="0" rtl="0" algn="ctr">
              <a:spcBef>
                <a:spcPts val="0"/>
              </a:spcBef>
              <a:spcAft>
                <a:spcPts val="0"/>
              </a:spcAft>
              <a:buNone/>
            </a:pPr>
            <a:r>
              <a:rPr b="1" lang="en-US" sz="2400">
                <a:solidFill>
                  <a:srgbClr val="00B050"/>
                </a:solidFill>
                <a:latin typeface="Cambria"/>
                <a:ea typeface="Cambria"/>
                <a:cs typeface="Cambria"/>
                <a:sym typeface="Cambria"/>
              </a:rPr>
              <a:t>Thời gian: 10 phút</a:t>
            </a:r>
            <a:endParaRPr b="1" sz="2400">
              <a:solidFill>
                <a:srgbClr val="00B050"/>
              </a:solidFill>
              <a:latin typeface="Cambria"/>
              <a:ea typeface="Cambria"/>
              <a:cs typeface="Cambria"/>
              <a:sym typeface="Cambria"/>
            </a:endParaRPr>
          </a:p>
          <a:p>
            <a:pPr indent="0" lvl="0" marL="0" marR="0" rtl="0" algn="ctr">
              <a:spcBef>
                <a:spcPts val="0"/>
              </a:spcBef>
              <a:spcAft>
                <a:spcPts val="0"/>
              </a:spcAft>
              <a:buNone/>
            </a:pPr>
            <a:r>
              <a:rPr b="1" lang="en-US" sz="2400">
                <a:solidFill>
                  <a:srgbClr val="FF0000"/>
                </a:solidFill>
                <a:latin typeface="Cambria"/>
                <a:ea typeface="Cambria"/>
                <a:cs typeface="Cambria"/>
                <a:sym typeface="Cambria"/>
              </a:rPr>
              <a:t>NHIỆM VỤ</a:t>
            </a:r>
            <a:endParaRPr/>
          </a:p>
          <a:p>
            <a:pPr indent="0" lvl="0" marL="0" marR="0" rtl="0" algn="just">
              <a:spcBef>
                <a:spcPts val="0"/>
              </a:spcBef>
              <a:spcAft>
                <a:spcPts val="0"/>
              </a:spcAft>
              <a:buNone/>
            </a:pPr>
            <a:r>
              <a:rPr b="1" lang="en-US" sz="2400">
                <a:solidFill>
                  <a:srgbClr val="00B050"/>
                </a:solidFill>
                <a:latin typeface="Cambria"/>
                <a:ea typeface="Cambria"/>
                <a:cs typeface="Cambria"/>
                <a:sym typeface="Cambria"/>
              </a:rPr>
              <a:t>* NHÓM 1, 2, 3 VÀ 4: </a:t>
            </a:r>
            <a:r>
              <a:rPr i="1" lang="en-US" sz="2400">
                <a:solidFill>
                  <a:srgbClr val="FF0000"/>
                </a:solidFill>
                <a:latin typeface="Cambria"/>
                <a:ea typeface="Cambria"/>
                <a:cs typeface="Cambria"/>
                <a:sym typeface="Cambria"/>
              </a:rPr>
              <a:t>Quan sát các hình ảnh và kênh chữ SGK, cho biết khí hậu có vai trò như thế nào đến hoạt động du lịch.</a:t>
            </a:r>
            <a:endParaRPr/>
          </a:p>
          <a:p>
            <a:pPr indent="0" lvl="0" marL="0" marR="0" rtl="0" algn="just">
              <a:spcBef>
                <a:spcPts val="0"/>
              </a:spcBef>
              <a:spcAft>
                <a:spcPts val="0"/>
              </a:spcAft>
              <a:buNone/>
            </a:pPr>
            <a:r>
              <a:rPr b="1" lang="en-US" sz="2400">
                <a:solidFill>
                  <a:srgbClr val="00B050"/>
                </a:solidFill>
                <a:latin typeface="Cambria"/>
                <a:ea typeface="Cambria"/>
                <a:cs typeface="Cambria"/>
                <a:sym typeface="Cambria"/>
              </a:rPr>
              <a:t>* NHÓM 5, 6, 7 VÀ 8: </a:t>
            </a:r>
            <a:r>
              <a:rPr i="1" lang="en-US" sz="2400">
                <a:solidFill>
                  <a:srgbClr val="FF0000"/>
                </a:solidFill>
                <a:latin typeface="Cambria"/>
                <a:ea typeface="Cambria"/>
                <a:cs typeface="Cambria"/>
                <a:sym typeface="Cambria"/>
              </a:rPr>
              <a:t>Quan sát các hình ảnh và kênh chữ SGK, cho biết tài nguyên khí hậu ở các địa điểm du lịch: Sa Pa, Tam Đảo, Đà Lạt. </a:t>
            </a:r>
            <a:endParaRPr i="1" sz="2400">
              <a:solidFill>
                <a:srgbClr val="FF0000"/>
              </a:solidFill>
              <a:latin typeface="Cambria"/>
              <a:ea typeface="Cambria"/>
              <a:cs typeface="Cambria"/>
              <a:sym typeface="Cambria"/>
            </a:endParaRPr>
          </a:p>
        </p:txBody>
      </p:sp>
      <p:pic>
        <p:nvPicPr>
          <p:cNvPr id="314" name="Google Shape;314;p9"/>
          <p:cNvPicPr preferRelativeResize="0"/>
          <p:nvPr/>
        </p:nvPicPr>
        <p:blipFill rotWithShape="1">
          <a:blip r:embed="rId6">
            <a:alphaModFix/>
          </a:blip>
          <a:srcRect b="0" l="0" r="0" t="0"/>
          <a:stretch/>
        </p:blipFill>
        <p:spPr>
          <a:xfrm>
            <a:off x="283610" y="1697967"/>
            <a:ext cx="567872" cy="767042"/>
          </a:xfrm>
          <a:prstGeom prst="rect">
            <a:avLst/>
          </a:prstGeom>
          <a:noFill/>
          <a:ln>
            <a:noFill/>
          </a:ln>
          <a:effectLst>
            <a:outerShdw blurRad="292100" rotWithShape="0" algn="tl" dir="2700000" dist="139700">
              <a:srgbClr val="333333">
                <a:alpha val="64705"/>
              </a:srgbClr>
            </a:outerShdw>
          </a:effectLst>
        </p:spPr>
      </p:pic>
      <p:sp>
        <p:nvSpPr>
          <p:cNvPr id="315" name="Google Shape;315;p9"/>
          <p:cNvSpPr txBox="1"/>
          <p:nvPr/>
        </p:nvSpPr>
        <p:spPr>
          <a:xfrm>
            <a:off x="4267200" y="3547646"/>
            <a:ext cx="2282072"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Du lịch nghỉ dưỡng</a:t>
            </a:r>
            <a:endParaRPr sz="1800">
              <a:solidFill>
                <a:schemeClr val="dk1"/>
              </a:solidFill>
              <a:latin typeface="Cambria"/>
              <a:ea typeface="Cambria"/>
              <a:cs typeface="Cambria"/>
              <a:sym typeface="Cambria"/>
            </a:endParaRPr>
          </a:p>
        </p:txBody>
      </p:sp>
      <p:sp>
        <p:nvSpPr>
          <p:cNvPr id="316" name="Google Shape;316;p9"/>
          <p:cNvSpPr txBox="1"/>
          <p:nvPr/>
        </p:nvSpPr>
        <p:spPr>
          <a:xfrm>
            <a:off x="6553200" y="3547646"/>
            <a:ext cx="23622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Sa Pa</a:t>
            </a:r>
            <a:endParaRPr sz="1800">
              <a:solidFill>
                <a:schemeClr val="dk1"/>
              </a:solidFill>
              <a:latin typeface="Cambria"/>
              <a:ea typeface="Cambria"/>
              <a:cs typeface="Cambria"/>
              <a:sym typeface="Cambria"/>
            </a:endParaRPr>
          </a:p>
        </p:txBody>
      </p:sp>
      <p:sp>
        <p:nvSpPr>
          <p:cNvPr id="317" name="Google Shape;317;p9"/>
          <p:cNvSpPr txBox="1"/>
          <p:nvPr/>
        </p:nvSpPr>
        <p:spPr>
          <a:xfrm>
            <a:off x="4478338" y="6096000"/>
            <a:ext cx="1846262"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Tam Đảo</a:t>
            </a:r>
            <a:endParaRPr sz="1800">
              <a:solidFill>
                <a:schemeClr val="dk1"/>
              </a:solidFill>
              <a:latin typeface="Cambria"/>
              <a:ea typeface="Cambria"/>
              <a:cs typeface="Cambria"/>
              <a:sym typeface="Cambria"/>
            </a:endParaRPr>
          </a:p>
        </p:txBody>
      </p:sp>
      <p:pic>
        <p:nvPicPr>
          <p:cNvPr descr="https://media.baosonla.org.vn/public/hieupt/2023-02-16/14.jpg" id="318" name="Google Shape;318;p9"/>
          <p:cNvPicPr preferRelativeResize="0"/>
          <p:nvPr/>
        </p:nvPicPr>
        <p:blipFill rotWithShape="1">
          <a:blip r:embed="rId7">
            <a:alphaModFix/>
          </a:blip>
          <a:srcRect b="0" l="0" r="0" t="0"/>
          <a:stretch/>
        </p:blipFill>
        <p:spPr>
          <a:xfrm>
            <a:off x="8494122" y="7239000"/>
            <a:ext cx="8269878" cy="5514975"/>
          </a:xfrm>
          <a:prstGeom prst="rect">
            <a:avLst/>
          </a:prstGeom>
          <a:noFill/>
          <a:ln>
            <a:noFill/>
          </a:ln>
        </p:spPr>
      </p:pic>
      <p:sp>
        <p:nvSpPr>
          <p:cNvPr id="319" name="Google Shape;319;p9"/>
          <p:cNvSpPr txBox="1"/>
          <p:nvPr/>
        </p:nvSpPr>
        <p:spPr>
          <a:xfrm>
            <a:off x="6324600" y="6096000"/>
            <a:ext cx="2743199"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Đà Lạt</a:t>
            </a:r>
            <a:endParaRPr sz="1800">
              <a:solidFill>
                <a:schemeClr val="dk1"/>
              </a:solidFill>
              <a:latin typeface="Cambria"/>
              <a:ea typeface="Cambria"/>
              <a:cs typeface="Cambria"/>
              <a:sym typeface="Cambria"/>
            </a:endParaRPr>
          </a:p>
        </p:txBody>
      </p:sp>
      <p:pic>
        <p:nvPicPr>
          <p:cNvPr id="320" name="Google Shape;320;p9"/>
          <p:cNvPicPr preferRelativeResize="0"/>
          <p:nvPr/>
        </p:nvPicPr>
        <p:blipFill rotWithShape="1">
          <a:blip r:embed="rId8">
            <a:alphaModFix/>
          </a:blip>
          <a:srcRect b="0" l="0" r="0" t="0"/>
          <a:stretch/>
        </p:blipFill>
        <p:spPr>
          <a:xfrm>
            <a:off x="4393935" y="1424818"/>
            <a:ext cx="2015067" cy="2080382"/>
          </a:xfrm>
          <a:prstGeom prst="rect">
            <a:avLst/>
          </a:prstGeom>
          <a:noFill/>
          <a:ln cap="flat" cmpd="sng" w="9525">
            <a:solidFill>
              <a:srgbClr val="FF0000"/>
            </a:solidFill>
            <a:prstDash val="solid"/>
            <a:miter lim="800000"/>
            <a:headEnd len="sm" w="sm" type="none"/>
            <a:tailEnd len="sm" w="sm" type="none"/>
          </a:ln>
        </p:spPr>
      </p:pic>
      <p:pic>
        <p:nvPicPr>
          <p:cNvPr descr="Sa Pa nghĩa là gì? Sa Pa hay Sapa?" id="321" name="Google Shape;321;p9"/>
          <p:cNvPicPr preferRelativeResize="0"/>
          <p:nvPr/>
        </p:nvPicPr>
        <p:blipFill rotWithShape="1">
          <a:blip r:embed="rId9">
            <a:alphaModFix/>
          </a:blip>
          <a:srcRect b="0" l="0" r="0" t="0"/>
          <a:stretch/>
        </p:blipFill>
        <p:spPr>
          <a:xfrm>
            <a:off x="6705600" y="1424818"/>
            <a:ext cx="2133600" cy="2080382"/>
          </a:xfrm>
          <a:prstGeom prst="rect">
            <a:avLst/>
          </a:prstGeom>
          <a:noFill/>
          <a:ln cap="flat" cmpd="sng" w="9525">
            <a:solidFill>
              <a:srgbClr val="FF0000"/>
            </a:solidFill>
            <a:prstDash val="solid"/>
            <a:round/>
            <a:headEnd len="sm" w="sm" type="none"/>
            <a:tailEnd len="sm" w="sm" type="none"/>
          </a:ln>
        </p:spPr>
      </p:pic>
      <p:pic>
        <p:nvPicPr>
          <p:cNvPr id="322" name="Google Shape;322;p9"/>
          <p:cNvPicPr preferRelativeResize="0"/>
          <p:nvPr/>
        </p:nvPicPr>
        <p:blipFill rotWithShape="1">
          <a:blip r:embed="rId10">
            <a:alphaModFix/>
          </a:blip>
          <a:srcRect b="0" l="0" r="0" t="0"/>
          <a:stretch/>
        </p:blipFill>
        <p:spPr>
          <a:xfrm>
            <a:off x="4444300" y="4038600"/>
            <a:ext cx="1964702" cy="1981200"/>
          </a:xfrm>
          <a:prstGeom prst="rect">
            <a:avLst/>
          </a:prstGeom>
          <a:noFill/>
          <a:ln cap="flat" cmpd="sng" w="9525">
            <a:solidFill>
              <a:srgbClr val="FF0000"/>
            </a:solidFill>
            <a:prstDash val="solid"/>
            <a:miter lim="800000"/>
            <a:headEnd len="sm" w="sm" type="none"/>
            <a:tailEnd len="sm" w="sm" type="none"/>
          </a:ln>
        </p:spPr>
      </p:pic>
      <p:pic>
        <p:nvPicPr>
          <p:cNvPr id="323" name="Google Shape;323;p9"/>
          <p:cNvPicPr preferRelativeResize="0"/>
          <p:nvPr/>
        </p:nvPicPr>
        <p:blipFill rotWithShape="1">
          <a:blip r:embed="rId11">
            <a:alphaModFix/>
          </a:blip>
          <a:srcRect b="0" l="0" r="0" t="0"/>
          <a:stretch/>
        </p:blipFill>
        <p:spPr>
          <a:xfrm>
            <a:off x="6650653" y="4038600"/>
            <a:ext cx="2188547" cy="1981200"/>
          </a:xfrm>
          <a:prstGeom prst="rect">
            <a:avLst/>
          </a:prstGeom>
          <a:noFill/>
          <a:ln cap="flat" cmpd="sng" w="9525">
            <a:solidFill>
              <a:srgbClr val="FF0000"/>
            </a:solidFill>
            <a:prstDash val="solid"/>
            <a:miter lim="800000"/>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4"/>
                                        </p:tgtEl>
                                        <p:attrNameLst>
                                          <p:attrName>style.visibility</p:attrName>
                                        </p:attrNameLst>
                                      </p:cBhvr>
                                      <p:to>
                                        <p:strVal val="visible"/>
                                      </p:to>
                                    </p:set>
                                    <p:animEffect filter="fade" transition="in">
                                      <p:cBhvr>
                                        <p:cTn dur="500"/>
                                        <p:tgtEl>
                                          <p:spTgt spid="314"/>
                                        </p:tgtEl>
                                      </p:cBhvr>
                                    </p:animEffect>
                                  </p:childTnLst>
                                </p:cTn>
                              </p:par>
                              <p:par>
                                <p:cTn fill="hold" nodeType="withEffect" presetClass="entr" presetID="10" presetSubtype="0">
                                  <p:stCondLst>
                                    <p:cond delay="0"/>
                                  </p:stCondLst>
                                  <p:childTnLst>
                                    <p:set>
                                      <p:cBhvr>
                                        <p:cTn dur="1" fill="hold">
                                          <p:stCondLst>
                                            <p:cond delay="0"/>
                                          </p:stCondLst>
                                        </p:cTn>
                                        <p:tgtEl>
                                          <p:spTgt spid="313"/>
                                        </p:tgtEl>
                                        <p:attrNameLst>
                                          <p:attrName>style.visibility</p:attrName>
                                        </p:attrNameLst>
                                      </p:cBhvr>
                                      <p:to>
                                        <p:strVal val="visible"/>
                                      </p:to>
                                    </p:set>
                                    <p:animEffect filter="fade" transition="in">
                                      <p:cBhvr>
                                        <p:cTn dur="500"/>
                                        <p:tgtEl>
                                          <p:spTgt spid="3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3">
                                            <p:txEl>
                                              <p:pRg end="0" st="0"/>
                                            </p:txEl>
                                          </p:spTgt>
                                        </p:tgtEl>
                                        <p:attrNameLst>
                                          <p:attrName>style.visibility</p:attrName>
                                        </p:attrNameLst>
                                      </p:cBhvr>
                                      <p:to>
                                        <p:strVal val="visible"/>
                                      </p:to>
                                    </p:set>
                                    <p:animEffect filter="fade" transition="in">
                                      <p:cBhvr>
                                        <p:cTn dur="500"/>
                                        <p:tgtEl>
                                          <p:spTgt spid="31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3">
                                            <p:txEl>
                                              <p:pRg end="1" st="1"/>
                                            </p:txEl>
                                          </p:spTgt>
                                        </p:tgtEl>
                                        <p:attrNameLst>
                                          <p:attrName>style.visibility</p:attrName>
                                        </p:attrNameLst>
                                      </p:cBhvr>
                                      <p:to>
                                        <p:strVal val="visible"/>
                                      </p:to>
                                    </p:set>
                                    <p:animEffect filter="fade" transition="in">
                                      <p:cBhvr>
                                        <p:cTn dur="500"/>
                                        <p:tgtEl>
                                          <p:spTgt spid="31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3">
                                            <p:txEl>
                                              <p:pRg end="2" st="2"/>
                                            </p:txEl>
                                          </p:spTgt>
                                        </p:tgtEl>
                                        <p:attrNameLst>
                                          <p:attrName>style.visibility</p:attrName>
                                        </p:attrNameLst>
                                      </p:cBhvr>
                                      <p:to>
                                        <p:strVal val="visible"/>
                                      </p:to>
                                    </p:set>
                                    <p:animEffect filter="fade" transition="in">
                                      <p:cBhvr>
                                        <p:cTn dur="500"/>
                                        <p:tgtEl>
                                          <p:spTgt spid="31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3">
                                            <p:txEl>
                                              <p:pRg end="3" st="3"/>
                                            </p:txEl>
                                          </p:spTgt>
                                        </p:tgtEl>
                                        <p:attrNameLst>
                                          <p:attrName>style.visibility</p:attrName>
                                        </p:attrNameLst>
                                      </p:cBhvr>
                                      <p:to>
                                        <p:strVal val="visible"/>
                                      </p:to>
                                    </p:set>
                                    <p:animEffect filter="fade" transition="in">
                                      <p:cBhvr>
                                        <p:cTn dur="500"/>
                                        <p:tgtEl>
                                          <p:spTgt spid="31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3">
                                            <p:txEl>
                                              <p:pRg end="4" st="4"/>
                                            </p:txEl>
                                          </p:spTgt>
                                        </p:tgtEl>
                                        <p:attrNameLst>
                                          <p:attrName>style.visibility</p:attrName>
                                        </p:attrNameLst>
                                      </p:cBhvr>
                                      <p:to>
                                        <p:strVal val="visible"/>
                                      </p:to>
                                    </p:set>
                                    <p:animEffect filter="fade" transition="in">
                                      <p:cBhvr>
                                        <p:cTn dur="500"/>
                                        <p:tgtEl>
                                          <p:spTgt spid="31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500"/>
                                        <p:tgtEl>
                                          <p:spTgt spid="320"/>
                                        </p:tgtEl>
                                      </p:cBhvr>
                                    </p:animEffect>
                                  </p:childTnLst>
                                </p:cTn>
                              </p:par>
                              <p:par>
                                <p:cTn fill="hold" nodeType="with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500"/>
                                        <p:tgtEl>
                                          <p:spTgt spid="321"/>
                                        </p:tgtEl>
                                      </p:cBhvr>
                                    </p:animEffect>
                                  </p:childTnLst>
                                </p:cTn>
                              </p:par>
                              <p:par>
                                <p:cTn fill="hold" nodeType="withEffect" presetClass="entr" presetID="10" presetSubtype="0">
                                  <p:stCondLst>
                                    <p:cond delay="0"/>
                                  </p:stCondLst>
                                  <p:childTnLst>
                                    <p:set>
                                      <p:cBhvr>
                                        <p:cTn dur="1" fill="hold">
                                          <p:stCondLst>
                                            <p:cond delay="0"/>
                                          </p:stCondLst>
                                        </p:cTn>
                                        <p:tgtEl>
                                          <p:spTgt spid="316"/>
                                        </p:tgtEl>
                                        <p:attrNameLst>
                                          <p:attrName>style.visibility</p:attrName>
                                        </p:attrNameLst>
                                      </p:cBhvr>
                                      <p:to>
                                        <p:strVal val="visible"/>
                                      </p:to>
                                    </p:set>
                                    <p:animEffect filter="fade" transition="in">
                                      <p:cBhvr>
                                        <p:cTn dur="500"/>
                                        <p:tgtEl>
                                          <p:spTgt spid="316"/>
                                        </p:tgtEl>
                                      </p:cBhvr>
                                    </p:animEffect>
                                  </p:childTnLst>
                                </p:cTn>
                              </p:par>
                              <p:par>
                                <p:cTn fill="hold" nodeType="withEffect" presetClass="entr" presetID="10" presetSubtype="0">
                                  <p:stCondLst>
                                    <p:cond delay="0"/>
                                  </p:stCondLst>
                                  <p:childTnLst>
                                    <p:set>
                                      <p:cBhvr>
                                        <p:cTn dur="1" fill="hold">
                                          <p:stCondLst>
                                            <p:cond delay="0"/>
                                          </p:stCondLst>
                                        </p:cTn>
                                        <p:tgtEl>
                                          <p:spTgt spid="315"/>
                                        </p:tgtEl>
                                        <p:attrNameLst>
                                          <p:attrName>style.visibility</p:attrName>
                                        </p:attrNameLst>
                                      </p:cBhvr>
                                      <p:to>
                                        <p:strVal val="visible"/>
                                      </p:to>
                                    </p:set>
                                    <p:animEffect filter="fade" transition="in">
                                      <p:cBhvr>
                                        <p:cTn dur="500"/>
                                        <p:tgtEl>
                                          <p:spTgt spid="315"/>
                                        </p:tgtEl>
                                      </p:cBhvr>
                                    </p:animEffect>
                                  </p:childTnLst>
                                </p:cTn>
                              </p:par>
                              <p:par>
                                <p:cTn fill="hold" nodeType="withEffect" presetClass="entr" presetID="10" presetSubtype="0">
                                  <p:stCondLst>
                                    <p:cond delay="0"/>
                                  </p:stCondLst>
                                  <p:childTnLst>
                                    <p:set>
                                      <p:cBhvr>
                                        <p:cTn dur="1" fill="hold">
                                          <p:stCondLst>
                                            <p:cond delay="0"/>
                                          </p:stCondLst>
                                        </p:cTn>
                                        <p:tgtEl>
                                          <p:spTgt spid="317"/>
                                        </p:tgtEl>
                                        <p:attrNameLst>
                                          <p:attrName>style.visibility</p:attrName>
                                        </p:attrNameLst>
                                      </p:cBhvr>
                                      <p:to>
                                        <p:strVal val="visible"/>
                                      </p:to>
                                    </p:set>
                                    <p:animEffect filter="fade" transition="in">
                                      <p:cBhvr>
                                        <p:cTn dur="500"/>
                                        <p:tgtEl>
                                          <p:spTgt spid="317"/>
                                        </p:tgtEl>
                                      </p:cBhvr>
                                    </p:animEffect>
                                  </p:childTnLst>
                                </p:cTn>
                              </p:par>
                              <p:par>
                                <p:cTn fill="hold" nodeType="withEffect" presetClass="entr" presetID="10" presetSubtype="0">
                                  <p:stCondLst>
                                    <p:cond delay="0"/>
                                  </p:stCondLst>
                                  <p:childTnLst>
                                    <p:set>
                                      <p:cBhvr>
                                        <p:cTn dur="1" fill="hold">
                                          <p:stCondLst>
                                            <p:cond delay="0"/>
                                          </p:stCondLst>
                                        </p:cTn>
                                        <p:tgtEl>
                                          <p:spTgt spid="322"/>
                                        </p:tgtEl>
                                        <p:attrNameLst>
                                          <p:attrName>style.visibility</p:attrName>
                                        </p:attrNameLst>
                                      </p:cBhvr>
                                      <p:to>
                                        <p:strVal val="visible"/>
                                      </p:to>
                                    </p:set>
                                    <p:animEffect filter="fade" transition="in">
                                      <p:cBhvr>
                                        <p:cTn dur="500"/>
                                        <p:tgtEl>
                                          <p:spTgt spid="322"/>
                                        </p:tgtEl>
                                      </p:cBhvr>
                                    </p:animEffect>
                                  </p:childTnLst>
                                </p:cTn>
                              </p:par>
                              <p:par>
                                <p:cTn fill="hold" nodeType="with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500"/>
                                        <p:tgtEl>
                                          <p:spTgt spid="323"/>
                                        </p:tgtEl>
                                      </p:cBhvr>
                                    </p:animEffect>
                                  </p:childTnLst>
                                </p:cTn>
                              </p:par>
                              <p:par>
                                <p:cTn fill="hold" nodeType="with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500"/>
                                        <p:tgtEl>
                                          <p:spTgt spid="3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2016-02-15T14:28:12Z</dcterms:created>
  <dc:creator>ASUSS</dc:creator>
</cp:coreProperties>
</file>