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61" r:id="rId2"/>
    <p:sldId id="562" r:id="rId3"/>
    <p:sldId id="563" r:id="rId4"/>
    <p:sldId id="353" r:id="rId5"/>
    <p:sldId id="354" r:id="rId6"/>
    <p:sldId id="564" r:id="rId7"/>
    <p:sldId id="349" r:id="rId8"/>
    <p:sldId id="565" r:id="rId9"/>
    <p:sldId id="566" r:id="rId10"/>
    <p:sldId id="567" r:id="rId11"/>
    <p:sldId id="575" r:id="rId12"/>
    <p:sldId id="568" r:id="rId13"/>
    <p:sldId id="569" r:id="rId14"/>
    <p:sldId id="571" r:id="rId15"/>
    <p:sldId id="573" r:id="rId16"/>
    <p:sldId id="574" r:id="rId17"/>
    <p:sldId id="576" r:id="rId18"/>
    <p:sldId id="5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35058028475296E-2"/>
          <c:y val="8.8011695906432749E-2"/>
          <c:w val="0.34783528924062312"/>
          <c:h val="0.8010832527513008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351824"/>
        <c:axId val="480859984"/>
      </c:barChart>
      <c:catAx>
        <c:axId val="393351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80859984"/>
        <c:crosses val="autoZero"/>
        <c:auto val="1"/>
        <c:lblAlgn val="ctr"/>
        <c:lblOffset val="100"/>
        <c:noMultiLvlLbl val="0"/>
      </c:catAx>
      <c:valAx>
        <c:axId val="480859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33518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0.04934</cdr:x>
      <cdr:y>0.8353</cdr:y>
    </cdr:from>
    <cdr:to>
      <cdr:x>0.07812</cdr:x>
      <cdr:y>0.88794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99EB8624-B5B2-4D16-8F3C-55A4786AC4EA}"/>
            </a:ext>
          </a:extLst>
        </cdr:cNvPr>
        <cdr:cNvSpPr/>
      </cdr:nvSpPr>
      <cdr:spPr>
        <a:xfrm xmlns:a="http://schemas.openxmlformats.org/drawingml/2006/main">
          <a:off x="327115" y="3628061"/>
          <a:ext cx="190749" cy="228600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0.07822</cdr:x>
      <cdr:y>0.83125</cdr:y>
    </cdr:from>
    <cdr:to>
      <cdr:x>0.10699</cdr:x>
      <cdr:y>0.88794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9539A9B-331D-4017-8FF0-06DD5C16B407}"/>
            </a:ext>
          </a:extLst>
        </cdr:cNvPr>
        <cdr:cNvSpPr/>
      </cdr:nvSpPr>
      <cdr:spPr>
        <a:xfrm xmlns:a="http://schemas.openxmlformats.org/drawingml/2006/main">
          <a:off x="518544" y="3610439"/>
          <a:ext cx="190749" cy="246222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0.10713</cdr:x>
      <cdr:y>0.78947</cdr:y>
    </cdr:from>
    <cdr:to>
      <cdr:x>0.13591</cdr:x>
      <cdr:y>0.88794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8FAB7C46-D549-4BB1-90A7-02D2C83FFAA5}"/>
            </a:ext>
          </a:extLst>
        </cdr:cNvPr>
        <cdr:cNvSpPr/>
      </cdr:nvSpPr>
      <cdr:spPr>
        <a:xfrm xmlns:a="http://schemas.openxmlformats.org/drawingml/2006/main">
          <a:off x="710227" y="3429002"/>
          <a:ext cx="190749" cy="427659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0.2222</cdr:x>
      <cdr:y>0.55109</cdr:y>
    </cdr:from>
    <cdr:to>
      <cdr:x>0.25287</cdr:x>
      <cdr:y>0.88794</cdr:y>
    </cdr:to>
    <cdr:sp macro="" textlink="">
      <cdr:nvSpPr>
        <cdr:cNvPr id="8" name="Rectangle 7">
          <a:extLst xmlns:a="http://schemas.openxmlformats.org/drawingml/2006/main">
            <a:ext uri="{FF2B5EF4-FFF2-40B4-BE49-F238E27FC236}">
              <a16:creationId xmlns:a16="http://schemas.microsoft.com/office/drawing/2014/main" id="{77A81EA4-0392-4BF5-805B-25F5D73C5B70}"/>
            </a:ext>
          </a:extLst>
        </cdr:cNvPr>
        <cdr:cNvSpPr/>
      </cdr:nvSpPr>
      <cdr:spPr>
        <a:xfrm xmlns:a="http://schemas.openxmlformats.org/drawingml/2006/main">
          <a:off x="1874300" y="3023517"/>
          <a:ext cx="258763" cy="1848048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0.25287</cdr:x>
      <cdr:y>0.24561</cdr:y>
    </cdr:from>
    <cdr:to>
      <cdr:x>0.28165</cdr:x>
      <cdr:y>0.88794</cdr:y>
    </cdr:to>
    <cdr:sp macro="" textlink="">
      <cdr:nvSpPr>
        <cdr:cNvPr id="9" name="Rectangle 8">
          <a:extLst xmlns:a="http://schemas.openxmlformats.org/drawingml/2006/main">
            <a:ext uri="{FF2B5EF4-FFF2-40B4-BE49-F238E27FC236}">
              <a16:creationId xmlns:a16="http://schemas.microsoft.com/office/drawing/2014/main" id="{0BA58F18-F200-4A2E-BC1D-641309DC51F2}"/>
            </a:ext>
          </a:extLst>
        </cdr:cNvPr>
        <cdr:cNvSpPr/>
      </cdr:nvSpPr>
      <cdr:spPr>
        <a:xfrm xmlns:a="http://schemas.openxmlformats.org/drawingml/2006/main">
          <a:off x="2493032" y="1347513"/>
          <a:ext cx="283741" cy="3524074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0.27989</cdr:x>
      <cdr:y>0.38899</cdr:y>
    </cdr:from>
    <cdr:to>
      <cdr:x>0.30866</cdr:x>
      <cdr:y>0.88794</cdr:y>
    </cdr:to>
    <cdr:sp macro="" textlink="">
      <cdr:nvSpPr>
        <cdr:cNvPr id="11" name="Rectangle 10">
          <a:extLst xmlns:a="http://schemas.openxmlformats.org/drawingml/2006/main">
            <a:ext uri="{FF2B5EF4-FFF2-40B4-BE49-F238E27FC236}">
              <a16:creationId xmlns:a16="http://schemas.microsoft.com/office/drawing/2014/main" id="{49746EA2-0707-4407-B201-E7139F04BC83}"/>
            </a:ext>
          </a:extLst>
        </cdr:cNvPr>
        <cdr:cNvSpPr/>
      </cdr:nvSpPr>
      <cdr:spPr>
        <a:xfrm xmlns:a="http://schemas.openxmlformats.org/drawingml/2006/main">
          <a:off x="1855487" y="1689533"/>
          <a:ext cx="190749" cy="2167128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0.33601</cdr:x>
      <cdr:y>0.69846</cdr:y>
    </cdr:from>
    <cdr:to>
      <cdr:x>0.36478</cdr:x>
      <cdr:y>0.88794</cdr:y>
    </cdr:to>
    <cdr:sp macro="" textlink="">
      <cdr:nvSpPr>
        <cdr:cNvPr id="13" name="Rectangle 12">
          <a:extLst xmlns:a="http://schemas.openxmlformats.org/drawingml/2006/main">
            <a:ext uri="{FF2B5EF4-FFF2-40B4-BE49-F238E27FC236}">
              <a16:creationId xmlns:a16="http://schemas.microsoft.com/office/drawing/2014/main" id="{0BF74DDE-2217-45F3-9F60-79FD105AF63B}"/>
            </a:ext>
          </a:extLst>
        </cdr:cNvPr>
        <cdr:cNvSpPr/>
      </cdr:nvSpPr>
      <cdr:spPr>
        <a:xfrm xmlns:a="http://schemas.openxmlformats.org/drawingml/2006/main">
          <a:off x="2227517" y="3033701"/>
          <a:ext cx="190749" cy="822960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0.30817</cdr:x>
      <cdr:y>0.48373</cdr:y>
    </cdr:from>
    <cdr:to>
      <cdr:x>0.33695</cdr:x>
      <cdr:y>0.88794</cdr:y>
    </cdr:to>
    <cdr:sp macro="" textlink="">
      <cdr:nvSpPr>
        <cdr:cNvPr id="15" name="Rectangle 14">
          <a:extLst xmlns:a="http://schemas.openxmlformats.org/drawingml/2006/main">
            <a:ext uri="{FF2B5EF4-FFF2-40B4-BE49-F238E27FC236}">
              <a16:creationId xmlns:a16="http://schemas.microsoft.com/office/drawing/2014/main" id="{0914A080-02F4-4272-80AE-1F470D8AC894}"/>
            </a:ext>
          </a:extLst>
        </cdr:cNvPr>
        <cdr:cNvSpPr/>
      </cdr:nvSpPr>
      <cdr:spPr>
        <a:xfrm xmlns:a="http://schemas.openxmlformats.org/drawingml/2006/main">
          <a:off x="2043012" y="2101013"/>
          <a:ext cx="190749" cy="1755648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0.05821</cdr:x>
      <cdr:y>0.51789</cdr:y>
    </cdr:from>
    <cdr:to>
      <cdr:x>0.06925</cdr:x>
      <cdr:y>0.53474</cdr:y>
    </cdr:to>
    <cdr:sp macro="" textlink="">
      <cdr:nvSpPr>
        <cdr:cNvPr id="19" name="Oval 18">
          <a:extLst xmlns:a="http://schemas.openxmlformats.org/drawingml/2006/main">
            <a:ext uri="{FF2B5EF4-FFF2-40B4-BE49-F238E27FC236}">
              <a16:creationId xmlns:a16="http://schemas.microsoft.com/office/drawing/2014/main" id="{9BD9ACA8-0DC5-4593-B033-69285AC18777}"/>
            </a:ext>
          </a:extLst>
        </cdr:cNvPr>
        <cdr:cNvSpPr/>
      </cdr:nvSpPr>
      <cdr:spPr>
        <a:xfrm xmlns:a="http://schemas.openxmlformats.org/drawingml/2006/main">
          <a:off x="385913" y="2249424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0.08709</cdr:x>
      <cdr:y>0.49193</cdr:y>
    </cdr:from>
    <cdr:to>
      <cdr:x>0.09812</cdr:x>
      <cdr:y>0.50877</cdr:y>
    </cdr:to>
    <cdr:sp macro="" textlink="">
      <cdr:nvSpPr>
        <cdr:cNvPr id="20" name="Oval 19">
          <a:extLst xmlns:a="http://schemas.openxmlformats.org/drawingml/2006/main">
            <a:ext uri="{FF2B5EF4-FFF2-40B4-BE49-F238E27FC236}">
              <a16:creationId xmlns:a16="http://schemas.microsoft.com/office/drawing/2014/main" id="{989D1C37-794A-4F00-A92B-4CD8934FE1D0}"/>
            </a:ext>
          </a:extLst>
        </cdr:cNvPr>
        <cdr:cNvSpPr/>
      </cdr:nvSpPr>
      <cdr:spPr>
        <a:xfrm xmlns:a="http://schemas.openxmlformats.org/drawingml/2006/main">
          <a:off x="577342" y="2136648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0.116</cdr:x>
      <cdr:y>0.43432</cdr:y>
    </cdr:from>
    <cdr:to>
      <cdr:x>0.12704</cdr:x>
      <cdr:y>0.45116</cdr:y>
    </cdr:to>
    <cdr:sp macro="" textlink="">
      <cdr:nvSpPr>
        <cdr:cNvPr id="21" name="Oval 20">
          <a:extLst xmlns:a="http://schemas.openxmlformats.org/drawingml/2006/main">
            <a:ext uri="{FF2B5EF4-FFF2-40B4-BE49-F238E27FC236}">
              <a16:creationId xmlns:a16="http://schemas.microsoft.com/office/drawing/2014/main" id="{3325D31D-2A25-445B-8107-F14419A0FC38}"/>
            </a:ext>
          </a:extLst>
        </cdr:cNvPr>
        <cdr:cNvSpPr/>
      </cdr:nvSpPr>
      <cdr:spPr>
        <a:xfrm xmlns:a="http://schemas.openxmlformats.org/drawingml/2006/main">
          <a:off x="769025" y="1886438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0.13517</cdr:x>
      <cdr:y>0.70688</cdr:y>
    </cdr:from>
    <cdr:to>
      <cdr:x>0.16395</cdr:x>
      <cdr:y>0.88794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7C45F4F3-228E-4F3C-9039-27BF395ECC2A}"/>
            </a:ext>
          </a:extLst>
        </cdr:cNvPr>
        <cdr:cNvSpPr/>
      </cdr:nvSpPr>
      <cdr:spPr>
        <a:xfrm xmlns:a="http://schemas.openxmlformats.org/drawingml/2006/main">
          <a:off x="896115" y="3070277"/>
          <a:ext cx="190749" cy="786384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0.14404</cdr:x>
      <cdr:y>0.35441</cdr:y>
    </cdr:from>
    <cdr:to>
      <cdr:x>0.15508</cdr:x>
      <cdr:y>0.37125</cdr:y>
    </cdr:to>
    <cdr:sp macro="" textlink="">
      <cdr:nvSpPr>
        <cdr:cNvPr id="22" name="Oval 21">
          <a:extLst xmlns:a="http://schemas.openxmlformats.org/drawingml/2006/main">
            <a:ext uri="{FF2B5EF4-FFF2-40B4-BE49-F238E27FC236}">
              <a16:creationId xmlns:a16="http://schemas.microsoft.com/office/drawing/2014/main" id="{5E2D6A4D-B121-42A9-8381-8018AD68A223}"/>
            </a:ext>
          </a:extLst>
        </cdr:cNvPr>
        <cdr:cNvSpPr/>
      </cdr:nvSpPr>
      <cdr:spPr>
        <a:xfrm xmlns:a="http://schemas.openxmlformats.org/drawingml/2006/main">
          <a:off x="954913" y="1539349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0.16473</cdr:x>
      <cdr:y>0.4753</cdr:y>
    </cdr:from>
    <cdr:to>
      <cdr:x>0.1954</cdr:x>
      <cdr:y>0.88794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D18DE20A-D60E-43A0-9DA2-A3C93B861A9F}"/>
            </a:ext>
          </a:extLst>
        </cdr:cNvPr>
        <cdr:cNvSpPr/>
      </cdr:nvSpPr>
      <cdr:spPr>
        <a:xfrm xmlns:a="http://schemas.openxmlformats.org/drawingml/2006/main">
          <a:off x="1092034" y="2064437"/>
          <a:ext cx="203366" cy="1792224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0.17418</cdr:x>
      <cdr:y>0.28077</cdr:y>
    </cdr:from>
    <cdr:to>
      <cdr:x>0.18595</cdr:x>
      <cdr:y>0.29762</cdr:y>
    </cdr:to>
    <cdr:sp macro="" textlink="">
      <cdr:nvSpPr>
        <cdr:cNvPr id="23" name="Oval 22">
          <a:extLst xmlns:a="http://schemas.openxmlformats.org/drawingml/2006/main">
            <a:ext uri="{FF2B5EF4-FFF2-40B4-BE49-F238E27FC236}">
              <a16:creationId xmlns:a16="http://schemas.microsoft.com/office/drawing/2014/main" id="{B8E3F47A-89CA-487E-84D5-A53A349B891E}"/>
            </a:ext>
          </a:extLst>
        </cdr:cNvPr>
        <cdr:cNvSpPr/>
      </cdr:nvSpPr>
      <cdr:spPr>
        <a:xfrm xmlns:a="http://schemas.openxmlformats.org/drawingml/2006/main">
          <a:off x="1154721" y="1219517"/>
          <a:ext cx="77991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0.1954</cdr:x>
      <cdr:y>0.37846</cdr:y>
    </cdr:from>
    <cdr:to>
      <cdr:x>0.22418</cdr:x>
      <cdr:y>0.88794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A86C7C2B-F9CE-4E9F-A588-DF9F86449100}"/>
            </a:ext>
          </a:extLst>
        </cdr:cNvPr>
        <cdr:cNvSpPr/>
      </cdr:nvSpPr>
      <cdr:spPr>
        <a:xfrm xmlns:a="http://schemas.openxmlformats.org/drawingml/2006/main">
          <a:off x="1295400" y="1643813"/>
          <a:ext cx="190749" cy="2212848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0.20427</cdr:x>
      <cdr:y>0.26313</cdr:y>
    </cdr:from>
    <cdr:to>
      <cdr:x>0.21531</cdr:x>
      <cdr:y>0.27997</cdr:y>
    </cdr:to>
    <cdr:sp macro="" textlink="">
      <cdr:nvSpPr>
        <cdr:cNvPr id="24" name="Oval 23">
          <a:extLst xmlns:a="http://schemas.openxmlformats.org/drawingml/2006/main">
            <a:ext uri="{FF2B5EF4-FFF2-40B4-BE49-F238E27FC236}">
              <a16:creationId xmlns:a16="http://schemas.microsoft.com/office/drawing/2014/main" id="{20777890-3831-4051-8B60-5185C10C6393}"/>
            </a:ext>
          </a:extLst>
        </cdr:cNvPr>
        <cdr:cNvSpPr/>
      </cdr:nvSpPr>
      <cdr:spPr>
        <a:xfrm xmlns:a="http://schemas.openxmlformats.org/drawingml/2006/main">
          <a:off x="1354198" y="1142865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0.23668</cdr:x>
      <cdr:y>0.24719</cdr:y>
    </cdr:from>
    <cdr:to>
      <cdr:x>0.24788</cdr:x>
      <cdr:y>0.26404</cdr:y>
    </cdr:to>
    <cdr:sp macro="" textlink="">
      <cdr:nvSpPr>
        <cdr:cNvPr id="25" name="Oval 24">
          <a:extLst xmlns:a="http://schemas.openxmlformats.org/drawingml/2006/main">
            <a:ext uri="{FF2B5EF4-FFF2-40B4-BE49-F238E27FC236}">
              <a16:creationId xmlns:a16="http://schemas.microsoft.com/office/drawing/2014/main" id="{6C3EA0DF-5B7D-41F6-9DCD-D38E22E2FB95}"/>
            </a:ext>
          </a:extLst>
        </cdr:cNvPr>
        <cdr:cNvSpPr/>
      </cdr:nvSpPr>
      <cdr:spPr>
        <a:xfrm xmlns:a="http://schemas.openxmlformats.org/drawingml/2006/main">
          <a:off x="1569053" y="1073664"/>
          <a:ext cx="74214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0.26174</cdr:x>
      <cdr:y>0.25205</cdr:y>
    </cdr:from>
    <cdr:to>
      <cdr:x>0.27278</cdr:x>
      <cdr:y>0.26889</cdr:y>
    </cdr:to>
    <cdr:sp macro="" textlink="">
      <cdr:nvSpPr>
        <cdr:cNvPr id="26" name="Oval 25">
          <a:extLst xmlns:a="http://schemas.openxmlformats.org/drawingml/2006/main">
            <a:ext uri="{FF2B5EF4-FFF2-40B4-BE49-F238E27FC236}">
              <a16:creationId xmlns:a16="http://schemas.microsoft.com/office/drawing/2014/main" id="{C889AAC4-A48C-4A6C-AC0D-6F9887C9EDC3}"/>
            </a:ext>
          </a:extLst>
        </cdr:cNvPr>
        <cdr:cNvSpPr/>
      </cdr:nvSpPr>
      <cdr:spPr>
        <a:xfrm xmlns:a="http://schemas.openxmlformats.org/drawingml/2006/main">
          <a:off x="1735198" y="1094755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0.31704</cdr:x>
      <cdr:y>0.33571</cdr:y>
    </cdr:from>
    <cdr:to>
      <cdr:x>0.32808</cdr:x>
      <cdr:y>0.35255</cdr:y>
    </cdr:to>
    <cdr:sp macro="" textlink="">
      <cdr:nvSpPr>
        <cdr:cNvPr id="28" name="Oval 27">
          <a:extLst xmlns:a="http://schemas.openxmlformats.org/drawingml/2006/main">
            <a:ext uri="{FF2B5EF4-FFF2-40B4-BE49-F238E27FC236}">
              <a16:creationId xmlns:a16="http://schemas.microsoft.com/office/drawing/2014/main" id="{9396D402-E10D-4783-ACFD-F2B99629E29D}"/>
            </a:ext>
          </a:extLst>
        </cdr:cNvPr>
        <cdr:cNvSpPr/>
      </cdr:nvSpPr>
      <cdr:spPr>
        <a:xfrm xmlns:a="http://schemas.openxmlformats.org/drawingml/2006/main">
          <a:off x="2101810" y="1458134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0.34488</cdr:x>
      <cdr:y>0.41871</cdr:y>
    </cdr:from>
    <cdr:to>
      <cdr:x>0.35591</cdr:x>
      <cdr:y>0.43555</cdr:y>
    </cdr:to>
    <cdr:sp macro="" textlink="">
      <cdr:nvSpPr>
        <cdr:cNvPr id="29" name="Oval 28">
          <a:extLst xmlns:a="http://schemas.openxmlformats.org/drawingml/2006/main">
            <a:ext uri="{FF2B5EF4-FFF2-40B4-BE49-F238E27FC236}">
              <a16:creationId xmlns:a16="http://schemas.microsoft.com/office/drawing/2014/main" id="{DE6EA62C-A176-43C3-BBB5-00B672EC33F8}"/>
            </a:ext>
          </a:extLst>
        </cdr:cNvPr>
        <cdr:cNvSpPr/>
      </cdr:nvSpPr>
      <cdr:spPr>
        <a:xfrm xmlns:a="http://schemas.openxmlformats.org/drawingml/2006/main">
          <a:off x="2286315" y="1818605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0.36414</cdr:x>
      <cdr:y>0.80794</cdr:y>
    </cdr:from>
    <cdr:to>
      <cdr:x>0.39292</cdr:x>
      <cdr:y>0.88794</cdr:y>
    </cdr:to>
    <cdr:sp macro="" textlink="">
      <cdr:nvSpPr>
        <cdr:cNvPr id="14" name="Rectangle 13">
          <a:extLst xmlns:a="http://schemas.openxmlformats.org/drawingml/2006/main">
            <a:ext uri="{FF2B5EF4-FFF2-40B4-BE49-F238E27FC236}">
              <a16:creationId xmlns:a16="http://schemas.microsoft.com/office/drawing/2014/main" id="{55FDC021-1680-49CC-94A1-7E7CA886471F}"/>
            </a:ext>
          </a:extLst>
        </cdr:cNvPr>
        <cdr:cNvSpPr/>
      </cdr:nvSpPr>
      <cdr:spPr>
        <a:xfrm xmlns:a="http://schemas.openxmlformats.org/drawingml/2006/main">
          <a:off x="2414050" y="3509189"/>
          <a:ext cx="190749" cy="347472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0.37444</cdr:x>
      <cdr:y>0.48316</cdr:y>
    </cdr:from>
    <cdr:to>
      <cdr:x>0.38547</cdr:x>
      <cdr:y>0.5</cdr:y>
    </cdr:to>
    <cdr:sp macro="" textlink="">
      <cdr:nvSpPr>
        <cdr:cNvPr id="30" name="Oval 29">
          <a:extLst xmlns:a="http://schemas.openxmlformats.org/drawingml/2006/main">
            <a:ext uri="{FF2B5EF4-FFF2-40B4-BE49-F238E27FC236}">
              <a16:creationId xmlns:a16="http://schemas.microsoft.com/office/drawing/2014/main" id="{B632819E-BC13-4BA1-9C56-49D2DE85E77E}"/>
            </a:ext>
          </a:extLst>
        </cdr:cNvPr>
        <cdr:cNvSpPr/>
      </cdr:nvSpPr>
      <cdr:spPr>
        <a:xfrm xmlns:a="http://schemas.openxmlformats.org/drawingml/2006/main">
          <a:off x="2482283" y="2098548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0.28876</cdr:x>
      <cdr:y>0.2898</cdr:y>
    </cdr:from>
    <cdr:to>
      <cdr:x>0.29979</cdr:x>
      <cdr:y>0.30664</cdr:y>
    </cdr:to>
    <cdr:sp macro="" textlink="">
      <cdr:nvSpPr>
        <cdr:cNvPr id="34" name="Oval 33">
          <a:extLst xmlns:a="http://schemas.openxmlformats.org/drawingml/2006/main">
            <a:ext uri="{FF2B5EF4-FFF2-40B4-BE49-F238E27FC236}">
              <a16:creationId xmlns:a16="http://schemas.microsoft.com/office/drawing/2014/main" id="{66B41029-034A-45A1-8562-DDC6E099D957}"/>
            </a:ext>
          </a:extLst>
        </cdr:cNvPr>
        <cdr:cNvSpPr/>
      </cdr:nvSpPr>
      <cdr:spPr>
        <a:xfrm xmlns:a="http://schemas.openxmlformats.org/drawingml/2006/main">
          <a:off x="1914285" y="1258705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0.06763</cdr:x>
      <cdr:y>0.50631</cdr:y>
    </cdr:from>
    <cdr:to>
      <cdr:x>0.0887</cdr:x>
      <cdr:y>0.52036</cdr:y>
    </cdr:to>
    <cdr:cxnSp macro="">
      <cdr:nvCxnSpPr>
        <cdr:cNvPr id="40" name="Straight Connector 39">
          <a:extLst xmlns:a="http://schemas.openxmlformats.org/drawingml/2006/main">
            <a:ext uri="{FF2B5EF4-FFF2-40B4-BE49-F238E27FC236}">
              <a16:creationId xmlns:a16="http://schemas.microsoft.com/office/drawing/2014/main" id="{A4597482-845B-4CE8-92DF-B7D6CD166C0D}"/>
            </a:ext>
          </a:extLst>
        </cdr:cNvPr>
        <cdr:cNvCxnSpPr>
          <a:stCxn xmlns:a="http://schemas.openxmlformats.org/drawingml/2006/main" id="19" idx="7"/>
          <a:endCxn xmlns:a="http://schemas.openxmlformats.org/drawingml/2006/main" id="20" idx="3"/>
        </cdr:cNvCxnSpPr>
      </cdr:nvCxnSpPr>
      <cdr:spPr>
        <a:xfrm xmlns:a="http://schemas.openxmlformats.org/drawingml/2006/main" flipV="1">
          <a:off x="448352" y="2199087"/>
          <a:ext cx="139703" cy="6105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0.09651</cdr:x>
      <cdr:y>0.4487</cdr:y>
    </cdr:from>
    <cdr:to>
      <cdr:x>0.11762</cdr:x>
      <cdr:y>0.4944</cdr:y>
    </cdr:to>
    <cdr:cxnSp macro="">
      <cdr:nvCxnSpPr>
        <cdr:cNvPr id="46" name="Straight Connector 45">
          <a:extLst xmlns:a="http://schemas.openxmlformats.org/drawingml/2006/main">
            <a:ext uri="{FF2B5EF4-FFF2-40B4-BE49-F238E27FC236}">
              <a16:creationId xmlns:a16="http://schemas.microsoft.com/office/drawing/2014/main" id="{D8FC93B0-ECB1-4165-9029-447D26654945}"/>
            </a:ext>
          </a:extLst>
        </cdr:cNvPr>
        <cdr:cNvCxnSpPr>
          <a:stCxn xmlns:a="http://schemas.openxmlformats.org/drawingml/2006/main" id="20" idx="7"/>
          <a:endCxn xmlns:a="http://schemas.openxmlformats.org/drawingml/2006/main" id="21" idx="3"/>
        </cdr:cNvCxnSpPr>
      </cdr:nvCxnSpPr>
      <cdr:spPr>
        <a:xfrm xmlns:a="http://schemas.openxmlformats.org/drawingml/2006/main" flipV="1">
          <a:off x="639781" y="1948877"/>
          <a:ext cx="139957" cy="19848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0.12542</cdr:x>
      <cdr:y>0.36879</cdr:y>
    </cdr:from>
    <cdr:to>
      <cdr:x>0.14566</cdr:x>
      <cdr:y>0.43679</cdr:y>
    </cdr:to>
    <cdr:cxnSp macro="">
      <cdr:nvCxnSpPr>
        <cdr:cNvPr id="49" name="Straight Connector 48">
          <a:extLst xmlns:a="http://schemas.openxmlformats.org/drawingml/2006/main">
            <a:ext uri="{FF2B5EF4-FFF2-40B4-BE49-F238E27FC236}">
              <a16:creationId xmlns:a16="http://schemas.microsoft.com/office/drawing/2014/main" id="{86D6A6E0-4128-40FE-86BE-B65C073F68DC}"/>
            </a:ext>
          </a:extLst>
        </cdr:cNvPr>
        <cdr:cNvCxnSpPr>
          <a:stCxn xmlns:a="http://schemas.openxmlformats.org/drawingml/2006/main" id="21" idx="7"/>
          <a:endCxn xmlns:a="http://schemas.openxmlformats.org/drawingml/2006/main" id="22" idx="3"/>
        </cdr:cNvCxnSpPr>
      </cdr:nvCxnSpPr>
      <cdr:spPr>
        <a:xfrm xmlns:a="http://schemas.openxmlformats.org/drawingml/2006/main" flipV="1">
          <a:off x="831464" y="1601788"/>
          <a:ext cx="134162" cy="29536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0.14956</cdr:x>
      <cdr:y>0.29515</cdr:y>
    </cdr:from>
    <cdr:to>
      <cdr:x>0.1759</cdr:x>
      <cdr:y>0.35441</cdr:y>
    </cdr:to>
    <cdr:cxnSp macro="">
      <cdr:nvCxnSpPr>
        <cdr:cNvPr id="53" name="Straight Connector 52">
          <a:extLst xmlns:a="http://schemas.openxmlformats.org/drawingml/2006/main">
            <a:ext uri="{FF2B5EF4-FFF2-40B4-BE49-F238E27FC236}">
              <a16:creationId xmlns:a16="http://schemas.microsoft.com/office/drawing/2014/main" id="{08538B20-54CD-49E3-87A2-27F72CC27C8E}"/>
            </a:ext>
          </a:extLst>
        </cdr:cNvPr>
        <cdr:cNvCxnSpPr>
          <a:stCxn xmlns:a="http://schemas.openxmlformats.org/drawingml/2006/main" id="22" idx="0"/>
          <a:endCxn xmlns:a="http://schemas.openxmlformats.org/drawingml/2006/main" id="23" idx="3"/>
        </cdr:cNvCxnSpPr>
      </cdr:nvCxnSpPr>
      <cdr:spPr>
        <a:xfrm xmlns:a="http://schemas.openxmlformats.org/drawingml/2006/main" flipV="1">
          <a:off x="991489" y="1281956"/>
          <a:ext cx="174654" cy="25739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0.18422</cdr:x>
      <cdr:y>0.27155</cdr:y>
    </cdr:from>
    <cdr:to>
      <cdr:x>0.20427</cdr:x>
      <cdr:y>0.28324</cdr:y>
    </cdr:to>
    <cdr:cxnSp macro="">
      <cdr:nvCxnSpPr>
        <cdr:cNvPr id="58" name="Straight Connector 57">
          <a:extLst xmlns:a="http://schemas.openxmlformats.org/drawingml/2006/main">
            <a:ext uri="{FF2B5EF4-FFF2-40B4-BE49-F238E27FC236}">
              <a16:creationId xmlns:a16="http://schemas.microsoft.com/office/drawing/2014/main" id="{6EF17707-23FD-433D-B194-D00B5F494D9D}"/>
            </a:ext>
          </a:extLst>
        </cdr:cNvPr>
        <cdr:cNvCxnSpPr>
          <a:stCxn xmlns:a="http://schemas.openxmlformats.org/drawingml/2006/main" id="23" idx="7"/>
          <a:endCxn xmlns:a="http://schemas.openxmlformats.org/drawingml/2006/main" id="24" idx="2"/>
        </cdr:cNvCxnSpPr>
      </cdr:nvCxnSpPr>
      <cdr:spPr>
        <a:xfrm xmlns:a="http://schemas.openxmlformats.org/drawingml/2006/main" flipV="1">
          <a:off x="1221290" y="1179441"/>
          <a:ext cx="132908" cy="5078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0.21369</cdr:x>
      <cdr:y>0.25562</cdr:y>
    </cdr:from>
    <cdr:to>
      <cdr:x>0.23668</cdr:x>
      <cdr:y>0.26559</cdr:y>
    </cdr:to>
    <cdr:cxnSp macro="">
      <cdr:nvCxnSpPr>
        <cdr:cNvPr id="61" name="Straight Connector 60">
          <a:extLst xmlns:a="http://schemas.openxmlformats.org/drawingml/2006/main">
            <a:ext uri="{FF2B5EF4-FFF2-40B4-BE49-F238E27FC236}">
              <a16:creationId xmlns:a16="http://schemas.microsoft.com/office/drawing/2014/main" id="{24C95DB8-4707-4D14-AEF5-CA48A4F09697}"/>
            </a:ext>
          </a:extLst>
        </cdr:cNvPr>
        <cdr:cNvCxnSpPr>
          <a:stCxn xmlns:a="http://schemas.openxmlformats.org/drawingml/2006/main" id="24" idx="7"/>
          <a:endCxn xmlns:a="http://schemas.openxmlformats.org/drawingml/2006/main" id="25" idx="2"/>
        </cdr:cNvCxnSpPr>
      </cdr:nvCxnSpPr>
      <cdr:spPr>
        <a:xfrm xmlns:a="http://schemas.openxmlformats.org/drawingml/2006/main" flipV="1">
          <a:off x="1416637" y="1110240"/>
          <a:ext cx="152416" cy="4333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0.24788</cdr:x>
      <cdr:y>0.25562</cdr:y>
    </cdr:from>
    <cdr:to>
      <cdr:x>0.26174</cdr:x>
      <cdr:y>0.26047</cdr:y>
    </cdr:to>
    <cdr:cxnSp macro="">
      <cdr:nvCxnSpPr>
        <cdr:cNvPr id="64" name="Straight Connector 63">
          <a:extLst xmlns:a="http://schemas.openxmlformats.org/drawingml/2006/main">
            <a:ext uri="{FF2B5EF4-FFF2-40B4-BE49-F238E27FC236}">
              <a16:creationId xmlns:a16="http://schemas.microsoft.com/office/drawing/2014/main" id="{A6FBC56E-C898-462C-8ECF-6E1D5EE237A1}"/>
            </a:ext>
          </a:extLst>
        </cdr:cNvPr>
        <cdr:cNvCxnSpPr>
          <a:stCxn xmlns:a="http://schemas.openxmlformats.org/drawingml/2006/main" id="25" idx="6"/>
          <a:endCxn xmlns:a="http://schemas.openxmlformats.org/drawingml/2006/main" id="26" idx="2"/>
        </cdr:cNvCxnSpPr>
      </cdr:nvCxnSpPr>
      <cdr:spPr>
        <a:xfrm xmlns:a="http://schemas.openxmlformats.org/drawingml/2006/main">
          <a:off x="1643267" y="1110240"/>
          <a:ext cx="91931" cy="2109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0.27116</cdr:x>
      <cdr:y>0.26643</cdr:y>
    </cdr:from>
    <cdr:to>
      <cdr:x>0.29037</cdr:x>
      <cdr:y>0.29226</cdr:y>
    </cdr:to>
    <cdr:cxnSp macro="">
      <cdr:nvCxnSpPr>
        <cdr:cNvPr id="67" name="Straight Connector 66">
          <a:extLst xmlns:a="http://schemas.openxmlformats.org/drawingml/2006/main">
            <a:ext uri="{FF2B5EF4-FFF2-40B4-BE49-F238E27FC236}">
              <a16:creationId xmlns:a16="http://schemas.microsoft.com/office/drawing/2014/main" id="{BFF6CF3C-CF26-4E4B-A320-EF59918DEC94}"/>
            </a:ext>
          </a:extLst>
        </cdr:cNvPr>
        <cdr:cNvCxnSpPr>
          <a:stCxn xmlns:a="http://schemas.openxmlformats.org/drawingml/2006/main" id="26" idx="5"/>
          <a:endCxn xmlns:a="http://schemas.openxmlformats.org/drawingml/2006/main" id="34" idx="1"/>
        </cdr:cNvCxnSpPr>
      </cdr:nvCxnSpPr>
      <cdr:spPr>
        <a:xfrm xmlns:a="http://schemas.openxmlformats.org/drawingml/2006/main">
          <a:off x="1797637" y="1157194"/>
          <a:ext cx="127361" cy="11222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0.29818</cdr:x>
      <cdr:y>0.30417</cdr:y>
    </cdr:from>
    <cdr:to>
      <cdr:x>0.31866</cdr:x>
      <cdr:y>0.33818</cdr:y>
    </cdr:to>
    <cdr:cxnSp macro="">
      <cdr:nvCxnSpPr>
        <cdr:cNvPr id="70" name="Straight Connector 69">
          <a:extLst xmlns:a="http://schemas.openxmlformats.org/drawingml/2006/main">
            <a:ext uri="{FF2B5EF4-FFF2-40B4-BE49-F238E27FC236}">
              <a16:creationId xmlns:a16="http://schemas.microsoft.com/office/drawing/2014/main" id="{226234F5-1B62-4342-94D3-743A17260FC9}"/>
            </a:ext>
          </a:extLst>
        </cdr:cNvPr>
        <cdr:cNvCxnSpPr>
          <a:stCxn xmlns:a="http://schemas.openxmlformats.org/drawingml/2006/main" id="34" idx="5"/>
          <a:endCxn xmlns:a="http://schemas.openxmlformats.org/drawingml/2006/main" id="28" idx="1"/>
        </cdr:cNvCxnSpPr>
      </cdr:nvCxnSpPr>
      <cdr:spPr>
        <a:xfrm xmlns:a="http://schemas.openxmlformats.org/drawingml/2006/main">
          <a:off x="1976724" y="1321144"/>
          <a:ext cx="135799" cy="14770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0.32184</cdr:x>
      <cdr:y>0.34413</cdr:y>
    </cdr:from>
    <cdr:to>
      <cdr:x>0.34649</cdr:x>
      <cdr:y>0.42117</cdr:y>
    </cdr:to>
    <cdr:cxnSp macro="">
      <cdr:nvCxnSpPr>
        <cdr:cNvPr id="73" name="Straight Connector 72">
          <a:extLst xmlns:a="http://schemas.openxmlformats.org/drawingml/2006/main">
            <a:ext uri="{FF2B5EF4-FFF2-40B4-BE49-F238E27FC236}">
              <a16:creationId xmlns:a16="http://schemas.microsoft.com/office/drawing/2014/main" id="{AACB5CA5-68B5-4044-B587-B1FC5DC72F59}"/>
            </a:ext>
          </a:extLst>
        </cdr:cNvPr>
        <cdr:cNvCxnSpPr>
          <a:endCxn xmlns:a="http://schemas.openxmlformats.org/drawingml/2006/main" id="29" idx="1"/>
        </cdr:cNvCxnSpPr>
      </cdr:nvCxnSpPr>
      <cdr:spPr>
        <a:xfrm xmlns:a="http://schemas.openxmlformats.org/drawingml/2006/main">
          <a:off x="2133600" y="1494710"/>
          <a:ext cx="163428" cy="33460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0.35429</cdr:x>
      <cdr:y>0.43308</cdr:y>
    </cdr:from>
    <cdr:to>
      <cdr:x>0.37605</cdr:x>
      <cdr:y>0.48562</cdr:y>
    </cdr:to>
    <cdr:cxnSp macro="">
      <cdr:nvCxnSpPr>
        <cdr:cNvPr id="75" name="Straight Connector 74">
          <a:extLst xmlns:a="http://schemas.openxmlformats.org/drawingml/2006/main">
            <a:ext uri="{FF2B5EF4-FFF2-40B4-BE49-F238E27FC236}">
              <a16:creationId xmlns:a16="http://schemas.microsoft.com/office/drawing/2014/main" id="{47FF1047-A3EA-4DD5-ABF6-4F92E7EAA88A}"/>
            </a:ext>
          </a:extLst>
        </cdr:cNvPr>
        <cdr:cNvCxnSpPr>
          <a:stCxn xmlns:a="http://schemas.openxmlformats.org/drawingml/2006/main" id="29" idx="5"/>
          <a:endCxn xmlns:a="http://schemas.openxmlformats.org/drawingml/2006/main" id="30" idx="1"/>
        </cdr:cNvCxnSpPr>
      </cdr:nvCxnSpPr>
      <cdr:spPr>
        <a:xfrm xmlns:a="http://schemas.openxmlformats.org/drawingml/2006/main">
          <a:off x="2348754" y="1881044"/>
          <a:ext cx="144242" cy="22821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EEED3-88ED-4A20-B40B-3554DAF1D163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7553D-5603-4B4A-829F-47F1B1D91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5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28319-1D47-4DB5-A083-897E335DAC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7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DBAE5-3A7C-4196-8706-65211346A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7BD25-2B49-4F0F-862E-34ECE524B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084F5-5BE2-41E9-B2C4-36D71035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927-0F07-4419-9DEB-8C5DB956C8C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A18E-2475-4C61-92DC-B78D3540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87C35-31B5-416D-8BA7-841D7EB9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83E7-6779-4DAB-AD7F-44507254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0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4E37-E421-4D87-BB17-D4573317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50D8A-2CA0-4841-903E-F83EF93CC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D469D-2A23-4294-8D5B-7A084BC9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927-0F07-4419-9DEB-8C5DB956C8C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07B9F-350C-470D-AA20-1DE2FCAF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FFEA-4098-4AA2-94C9-5D71709D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83E7-6779-4DAB-AD7F-44507254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97F452-6673-4295-84A9-1D427E63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17856-B0E4-43D0-8409-1B9BF3C03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A4D7E-3066-47CA-AC64-885C43AB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927-0F07-4419-9DEB-8C5DB956C8C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E2261-FC41-4855-A070-7F0EFA2D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BC32-C00B-479C-9064-47581D4D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83E7-6779-4DAB-AD7F-44507254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7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1522-CA00-451E-BE16-FD76F8FD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6D57-5C7B-4C3F-8FE1-6710C7084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3B97F-AE50-40F3-80C4-F23966FC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927-0F07-4419-9DEB-8C5DB956C8C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F89C-2C62-4805-9AA0-CDAF9C9C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570EA-B4D5-4EFE-886A-639B90B9A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83E7-6779-4DAB-AD7F-44507254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8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78CF-3131-4D85-9ACD-F46314CD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E6B56-3C3F-4F30-A9F4-11B122D7D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480E5-D60E-41AD-A1A4-26BDDEE3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927-0F07-4419-9DEB-8C5DB956C8C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14FA4-2135-4DC3-8604-EBF309A0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9B262-AF8D-425F-9B43-61619480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83E7-6779-4DAB-AD7F-44507254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2646-0FA6-478F-B644-22E73935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9ACBF-C5EC-412B-81E3-109CE28DE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C2815-600C-4AD7-B672-58325C4B6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DDDD1-BF26-4AC2-9E1C-48D2B848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927-0F07-4419-9DEB-8C5DB956C8C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DC859-71D0-44F8-B5C7-48F44D96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D92A0-8055-4C5B-9C5C-FF93289E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83E7-6779-4DAB-AD7F-44507254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6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6976-46CB-466B-A9C7-A77F3B87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CA485-B20D-4479-AD04-2107000C2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141A6-4D6A-4F15-A4C3-96DC887BC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091DD-A99F-4097-9801-E361AD263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D56F0-E6D9-485B-99FB-C92C46CC9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1DCBB-CB0D-40B1-8CF8-3D449348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927-0F07-4419-9DEB-8C5DB956C8C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34B41-16E0-45A9-966A-8CD75FE5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8564C0-030F-4142-BC97-5847399F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83E7-6779-4DAB-AD7F-44507254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1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B6B1F-C99C-4524-A045-2C870D72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4DC741-6290-41BF-86E2-704D925DB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927-0F07-4419-9DEB-8C5DB956C8C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17F28-BEBE-41EA-8697-0D2F8C5B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71E10-1D36-4909-A670-86815AB4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83E7-6779-4DAB-AD7F-44507254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7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3646D-3084-40F4-B26E-5D537E93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927-0F07-4419-9DEB-8C5DB956C8C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4E3FB1-B233-4195-95E8-63295541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F328E-8C96-4734-9693-DAB75CD8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83E7-6779-4DAB-AD7F-44507254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90D5-B022-4650-BD67-4BB7C32E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7709F-75BE-476B-807F-D49D1BCF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91031-065C-4946-BC48-9623209F2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305E4-7452-447F-9538-498ED635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927-0F07-4419-9DEB-8C5DB956C8C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CA945-84FD-4CBD-9F85-C11CC615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A72AC-4F5B-4FE0-90B1-F35CFDFC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83E7-6779-4DAB-AD7F-44507254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6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9888-F78F-4CB0-BCF4-5143E9AF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12032C-8B5F-4045-A64A-189CD5E66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7CFF9-76CF-44DF-AEA3-757A5FF47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C223E-D081-4B35-A5D4-5DE10971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927-0F07-4419-9DEB-8C5DB956C8C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F0EE6-20E7-4B30-885E-6F1E1E6A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CBD74-A0A1-4AB6-84DF-3D7A078C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83E7-6779-4DAB-AD7F-44507254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27FB3-6F1F-4B74-8227-A60FC155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F538A-8F64-42D2-B380-4B986696C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1979B-1195-43A9-8798-AE0BC9AC1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5E927-0F07-4419-9DEB-8C5DB956C8C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FFBD0-5E44-401C-B7D0-7A22855FF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99A3F-4DAF-4C91-868A-121F5696E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283E7-6779-4DAB-AD7F-44507254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7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67428" y="-155492"/>
            <a:ext cx="12390067" cy="714872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9953289" y="949981"/>
            <a:ext cx="2415832" cy="327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9181569" y="-1371373"/>
            <a:ext cx="1715789" cy="299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138544" y="1319361"/>
            <a:ext cx="6884621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28 - BÀI 7. THỰC HÀNH: VẼ VÀ PHÂN TÍCH BIỂU ĐỒ KHÍ HẬU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121920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04455" y="238187"/>
            <a:ext cx="3517241" cy="850744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D30D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8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249" y="889312"/>
            <a:ext cx="2376252" cy="22474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-167428" y="5642545"/>
            <a:ext cx="6392374" cy="1034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Giáo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viên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: </a:t>
            </a:r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Trần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Thị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Thúy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Vân</a:t>
            </a:r>
            <a:endParaRPr lang="en-US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2" y="2374853"/>
            <a:ext cx="5070441" cy="316378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95" y="4054344"/>
            <a:ext cx="4543785" cy="2773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Google Shape;112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2409" y="93511"/>
            <a:ext cx="1496656" cy="104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B6B0-9FF5-40C1-85AD-847D592A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937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  <a:b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</a:t>
            </a:r>
            <a:r>
              <a:rPr 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b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</a:t>
            </a:r>
            <a:b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1 ,2,3,4: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b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5,6,7,8: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b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6.1,</a:t>
            </a:r>
            <a:r>
              <a:rPr lang="nl-NL" sz="24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kết hợp với biểu đồ đã vẽ ở tiết trước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b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143051-56D4-41F0-A1B5-4D4598B6F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44" y="555675"/>
            <a:ext cx="2306705" cy="1913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4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0692A8-9306-4855-97FA-DD46F8FA0E9B}"/>
              </a:ext>
            </a:extLst>
          </p:cNvPr>
          <p:cNvSpPr/>
          <p:nvPr/>
        </p:nvSpPr>
        <p:spPr>
          <a:xfrm>
            <a:off x="757311" y="495886"/>
            <a:ext cx="10677378" cy="58662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36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CÔNG THỨC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12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45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079A42-0A90-44D7-85BD-29DF001CB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37215"/>
              </p:ext>
            </p:extLst>
          </p:nvPr>
        </p:nvGraphicFramePr>
        <p:xfrm>
          <a:off x="604910" y="815926"/>
          <a:ext cx="10818055" cy="5486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0807">
                  <a:extLst>
                    <a:ext uri="{9D8B030D-6E8A-4147-A177-3AD203B41FA5}">
                      <a16:colId xmlns:a16="http://schemas.microsoft.com/office/drawing/2014/main" val="3499491747"/>
                    </a:ext>
                  </a:extLst>
                </a:gridCol>
                <a:gridCol w="5247248">
                  <a:extLst>
                    <a:ext uri="{9D8B030D-6E8A-4147-A177-3AD203B41FA5}">
                      <a16:colId xmlns:a16="http://schemas.microsoft.com/office/drawing/2014/main" val="1364970652"/>
                    </a:ext>
                  </a:extLst>
                </a:gridCol>
              </a:tblGrid>
              <a:tr h="7161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dirty="0" err="1">
                          <a:effectLst/>
                        </a:rPr>
                        <a:t>Phần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hỏi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dirty="0" err="1">
                          <a:effectLst/>
                        </a:rPr>
                        <a:t>Phần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lời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1080339"/>
                  </a:ext>
                </a:extLst>
              </a:tr>
              <a:tr h="10600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 err="1">
                          <a:effectLst/>
                        </a:rPr>
                        <a:t>Xác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định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vị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trạm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Đông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n-US" sz="2400" dirty="0" err="1">
                          <a:effectLst/>
                        </a:rPr>
                        <a:t>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Nội</a:t>
                      </a:r>
                      <a:r>
                        <a:rPr lang="en-US" sz="2400" dirty="0">
                          <a:effectLst/>
                        </a:rPr>
                        <a:t>) </a:t>
                      </a:r>
                      <a:r>
                        <a:rPr lang="en-US" sz="2400" dirty="0" err="1">
                          <a:effectLst/>
                        </a:rPr>
                        <a:t>trên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hình</a:t>
                      </a:r>
                      <a:r>
                        <a:rPr lang="en-US" sz="2400" dirty="0">
                          <a:effectLst/>
                        </a:rPr>
                        <a:t> 6.1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4930619"/>
                  </a:ext>
                </a:extLst>
              </a:tr>
              <a:tr h="159007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>
                          <a:effectLst/>
                        </a:rPr>
                        <a:t>Cho biết nhiệt độ tháng cao nhất và nhiệt độ tháng thấp nhất của Hà Đông (Hà Nội) là bao nhiêu?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3456656"/>
                  </a:ext>
                </a:extLst>
              </a:tr>
              <a:tr h="10600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>
                          <a:effectLst/>
                        </a:rPr>
                        <a:t>Cho biết biên độ nhiệt năm của Hà Đông (Hà Nội) là bao nhiêu?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9291278"/>
                  </a:ext>
                </a:extLst>
              </a:tr>
              <a:tr h="10600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>
                          <a:effectLst/>
                        </a:rPr>
                        <a:t>Cho biết nhiệt độ trung bình năm của Hà Đông (Hà Nội) là bao nhiêu?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07129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E2F87C3-B3CC-488E-9F0C-52F38A771303}"/>
              </a:ext>
            </a:extLst>
          </p:cNvPr>
          <p:cNvSpPr txBox="1"/>
          <p:nvPr/>
        </p:nvSpPr>
        <p:spPr>
          <a:xfrm>
            <a:off x="3909953" y="231151"/>
            <a:ext cx="4372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</p:spTree>
    <p:extLst>
      <p:ext uri="{BB962C8B-B14F-4D97-AF65-F5344CB8AC3E}">
        <p14:creationId xmlns:p14="http://schemas.microsoft.com/office/powerpoint/2010/main" val="27266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9D2E6D-7CD6-4857-B559-6F84A6F89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84826"/>
              </p:ext>
            </p:extLst>
          </p:nvPr>
        </p:nvGraphicFramePr>
        <p:xfrm>
          <a:off x="379827" y="928468"/>
          <a:ext cx="11366695" cy="56705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739619">
                  <a:extLst>
                    <a:ext uri="{9D8B030D-6E8A-4147-A177-3AD203B41FA5}">
                      <a16:colId xmlns:a16="http://schemas.microsoft.com/office/drawing/2014/main" val="2966853608"/>
                    </a:ext>
                  </a:extLst>
                </a:gridCol>
                <a:gridCol w="5627076">
                  <a:extLst>
                    <a:ext uri="{9D8B030D-6E8A-4147-A177-3AD203B41FA5}">
                      <a16:colId xmlns:a16="http://schemas.microsoft.com/office/drawing/2014/main" val="2510024306"/>
                    </a:ext>
                  </a:extLst>
                </a:gridCol>
              </a:tblGrid>
              <a:tr h="8069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800" dirty="0" err="1">
                          <a:effectLst/>
                        </a:rPr>
                        <a:t>Phần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800" dirty="0" err="1">
                          <a:effectLst/>
                        </a:rPr>
                        <a:t>Phần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7540735"/>
                  </a:ext>
                </a:extLst>
              </a:tr>
              <a:tr h="17917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800">
                          <a:effectLst/>
                        </a:rPr>
                        <a:t>Cho biết lượng mưa tháng cao nhất và lượng mưa tháng thấp nhất của Hà Đông (Hà Nội) là bao nhiêu?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2257432"/>
                  </a:ext>
                </a:extLst>
              </a:tr>
              <a:tr h="17917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800">
                          <a:effectLst/>
                        </a:rPr>
                        <a:t>Cho biết những tháng có lượng mưa trên 100mm và những tháng có lượng mưa dưới 100mm của Hà Đông (Hà Nội)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3141139"/>
                  </a:ext>
                </a:extLst>
              </a:tr>
              <a:tr h="119447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800">
                          <a:effectLst/>
                        </a:rPr>
                        <a:t>Cho biết tổng lượng mưa trung bình năm của Hà Đông (Hà Nội) là bao nhiêu?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15298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FBC1D8-F0FC-42B9-8597-4B11310FD8A2}"/>
              </a:ext>
            </a:extLst>
          </p:cNvPr>
          <p:cNvSpPr txBox="1"/>
          <p:nvPr/>
        </p:nvSpPr>
        <p:spPr>
          <a:xfrm>
            <a:off x="3909953" y="231151"/>
            <a:ext cx="4372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12484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D1AC56-FAC2-47E2-802E-DDA2D4065C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602524"/>
              </p:ext>
            </p:extLst>
          </p:nvPr>
        </p:nvGraphicFramePr>
        <p:xfrm>
          <a:off x="6096000" y="242668"/>
          <a:ext cx="9858949" cy="548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18D77A-3B49-4675-B588-C6A2928DBA5B}"/>
              </a:ext>
            </a:extLst>
          </p:cNvPr>
          <p:cNvCxnSpPr>
            <a:cxnSpLocks/>
          </p:cNvCxnSpPr>
          <p:nvPr/>
        </p:nvCxnSpPr>
        <p:spPr>
          <a:xfrm flipV="1">
            <a:off x="9979762" y="699869"/>
            <a:ext cx="33369" cy="4415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0DC877-F70D-4863-B852-268072201F8B}"/>
              </a:ext>
            </a:extLst>
          </p:cNvPr>
          <p:cNvSpPr txBox="1"/>
          <p:nvPr/>
        </p:nvSpPr>
        <p:spPr>
          <a:xfrm>
            <a:off x="10135272" y="970205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35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3B2E5-22E9-43DE-A7F8-80124B81C823}"/>
              </a:ext>
            </a:extLst>
          </p:cNvPr>
          <p:cNvCxnSpPr>
            <a:cxnSpLocks/>
          </p:cNvCxnSpPr>
          <p:nvPr/>
        </p:nvCxnSpPr>
        <p:spPr>
          <a:xfrm>
            <a:off x="9979761" y="1115793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F9A9011-ACC3-4A0A-AFE7-96AA8FC3DF41}"/>
              </a:ext>
            </a:extLst>
          </p:cNvPr>
          <p:cNvSpPr txBox="1"/>
          <p:nvPr/>
        </p:nvSpPr>
        <p:spPr>
          <a:xfrm>
            <a:off x="10157257" y="1566351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30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E5481C-7F6A-4349-9454-39BDFAD463F2}"/>
              </a:ext>
            </a:extLst>
          </p:cNvPr>
          <p:cNvCxnSpPr>
            <a:cxnSpLocks/>
          </p:cNvCxnSpPr>
          <p:nvPr/>
        </p:nvCxnSpPr>
        <p:spPr>
          <a:xfrm>
            <a:off x="9979761" y="1711939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AFCB3C-54CA-4693-AA11-D4BAE3F8E9B1}"/>
              </a:ext>
            </a:extLst>
          </p:cNvPr>
          <p:cNvSpPr txBox="1"/>
          <p:nvPr/>
        </p:nvSpPr>
        <p:spPr>
          <a:xfrm>
            <a:off x="10157257" y="214166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74290-DE45-4DB4-9512-7AA03CD7EEB5}"/>
              </a:ext>
            </a:extLst>
          </p:cNvPr>
          <p:cNvCxnSpPr>
            <a:cxnSpLocks/>
          </p:cNvCxnSpPr>
          <p:nvPr/>
        </p:nvCxnSpPr>
        <p:spPr>
          <a:xfrm>
            <a:off x="9979761" y="2287248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0774BDE-7D82-4028-ABB6-C3F368E68DC5}"/>
              </a:ext>
            </a:extLst>
          </p:cNvPr>
          <p:cNvSpPr txBox="1"/>
          <p:nvPr/>
        </p:nvSpPr>
        <p:spPr>
          <a:xfrm>
            <a:off x="10160920" y="2682354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20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4A1DF7-C6B7-4000-AC82-050394EB3B2A}"/>
              </a:ext>
            </a:extLst>
          </p:cNvPr>
          <p:cNvCxnSpPr>
            <a:cxnSpLocks/>
          </p:cNvCxnSpPr>
          <p:nvPr/>
        </p:nvCxnSpPr>
        <p:spPr>
          <a:xfrm>
            <a:off x="9979761" y="2827942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F0AB8E-BAF4-4694-9280-08CD883867D8}"/>
              </a:ext>
            </a:extLst>
          </p:cNvPr>
          <p:cNvSpPr txBox="1"/>
          <p:nvPr/>
        </p:nvSpPr>
        <p:spPr>
          <a:xfrm>
            <a:off x="10157257" y="3223003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15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A49354-94C9-426A-9F52-42948DFDC404}"/>
              </a:ext>
            </a:extLst>
          </p:cNvPr>
          <p:cNvCxnSpPr>
            <a:cxnSpLocks/>
          </p:cNvCxnSpPr>
          <p:nvPr/>
        </p:nvCxnSpPr>
        <p:spPr>
          <a:xfrm>
            <a:off x="9979761" y="3368591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5BFD5FB-1318-4893-9B7D-CFCFE098C7F2}"/>
              </a:ext>
            </a:extLst>
          </p:cNvPr>
          <p:cNvSpPr txBox="1"/>
          <p:nvPr/>
        </p:nvSpPr>
        <p:spPr>
          <a:xfrm>
            <a:off x="10123888" y="3798358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862E46-ADF0-4CE0-8135-1893A6559A96}"/>
              </a:ext>
            </a:extLst>
          </p:cNvPr>
          <p:cNvCxnSpPr>
            <a:cxnSpLocks/>
          </p:cNvCxnSpPr>
          <p:nvPr/>
        </p:nvCxnSpPr>
        <p:spPr>
          <a:xfrm>
            <a:off x="9979761" y="3943945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3485483-2A26-43DC-ADD9-FB07AEB9DAF2}"/>
              </a:ext>
            </a:extLst>
          </p:cNvPr>
          <p:cNvSpPr txBox="1"/>
          <p:nvPr/>
        </p:nvSpPr>
        <p:spPr>
          <a:xfrm>
            <a:off x="10211584" y="4394147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EFAF48E-172B-4403-9D68-3295565D955F}"/>
              </a:ext>
            </a:extLst>
          </p:cNvPr>
          <p:cNvCxnSpPr>
            <a:cxnSpLocks/>
          </p:cNvCxnSpPr>
          <p:nvPr/>
        </p:nvCxnSpPr>
        <p:spPr>
          <a:xfrm>
            <a:off x="9979761" y="4540047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2C6266D-C8AB-4A43-8CE4-F1F16E4CBDBE}"/>
              </a:ext>
            </a:extLst>
          </p:cNvPr>
          <p:cNvSpPr txBox="1"/>
          <p:nvPr/>
        </p:nvSpPr>
        <p:spPr>
          <a:xfrm>
            <a:off x="10161086" y="493484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488EFA-A7E2-4C8B-8470-BC683213165B}"/>
              </a:ext>
            </a:extLst>
          </p:cNvPr>
          <p:cNvCxnSpPr>
            <a:cxnSpLocks/>
          </p:cNvCxnSpPr>
          <p:nvPr/>
        </p:nvCxnSpPr>
        <p:spPr>
          <a:xfrm flipV="1">
            <a:off x="6567496" y="699869"/>
            <a:ext cx="25117" cy="4424104"/>
          </a:xfrm>
          <a:prstGeom prst="straightConnector1">
            <a:avLst/>
          </a:prstGeom>
          <a:ln w="28575">
            <a:solidFill>
              <a:srgbClr val="0D3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DAB5EA6-1BED-46B2-8813-BC90FC192A0A}"/>
              </a:ext>
            </a:extLst>
          </p:cNvPr>
          <p:cNvSpPr txBox="1"/>
          <p:nvPr/>
        </p:nvSpPr>
        <p:spPr>
          <a:xfrm>
            <a:off x="6020380" y="970732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350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E23422-9A47-4672-8015-F10F6571CADF}"/>
              </a:ext>
            </a:extLst>
          </p:cNvPr>
          <p:cNvCxnSpPr>
            <a:cxnSpLocks/>
          </p:cNvCxnSpPr>
          <p:nvPr/>
        </p:nvCxnSpPr>
        <p:spPr>
          <a:xfrm>
            <a:off x="6457674" y="1116604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4D8128B-FD7A-4275-94FF-54FC8C4FBDE7}"/>
              </a:ext>
            </a:extLst>
          </p:cNvPr>
          <p:cNvSpPr txBox="1"/>
          <p:nvPr/>
        </p:nvSpPr>
        <p:spPr>
          <a:xfrm>
            <a:off x="6036929" y="1568042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300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24D68A-8445-40BF-825F-C8D3FE4C46B9}"/>
              </a:ext>
            </a:extLst>
          </p:cNvPr>
          <p:cNvCxnSpPr>
            <a:cxnSpLocks/>
          </p:cNvCxnSpPr>
          <p:nvPr/>
        </p:nvCxnSpPr>
        <p:spPr>
          <a:xfrm>
            <a:off x="6457674" y="1713914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CA01753-A777-4005-984D-60CBDC3F1FBF}"/>
              </a:ext>
            </a:extLst>
          </p:cNvPr>
          <p:cNvSpPr txBox="1"/>
          <p:nvPr/>
        </p:nvSpPr>
        <p:spPr>
          <a:xfrm>
            <a:off x="6036929" y="2144474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250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1ABDE-F8CB-425E-BDD9-951EE72080CF}"/>
              </a:ext>
            </a:extLst>
          </p:cNvPr>
          <p:cNvCxnSpPr>
            <a:cxnSpLocks/>
          </p:cNvCxnSpPr>
          <p:nvPr/>
        </p:nvCxnSpPr>
        <p:spPr>
          <a:xfrm>
            <a:off x="6457674" y="2290346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71E21F4-EFC8-4CD8-96A5-C1A96B8B2EF6}"/>
              </a:ext>
            </a:extLst>
          </p:cNvPr>
          <p:cNvSpPr txBox="1"/>
          <p:nvPr/>
        </p:nvSpPr>
        <p:spPr>
          <a:xfrm>
            <a:off x="6039686" y="2686224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200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2CDD1C-34FA-4859-9720-169066C89EFF}"/>
              </a:ext>
            </a:extLst>
          </p:cNvPr>
          <p:cNvCxnSpPr>
            <a:cxnSpLocks/>
          </p:cNvCxnSpPr>
          <p:nvPr/>
        </p:nvCxnSpPr>
        <p:spPr>
          <a:xfrm>
            <a:off x="6457674" y="2832096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D74CEFF-DD55-4DE4-9950-AAD9ABFD3675}"/>
              </a:ext>
            </a:extLst>
          </p:cNvPr>
          <p:cNvSpPr txBox="1"/>
          <p:nvPr/>
        </p:nvSpPr>
        <p:spPr>
          <a:xfrm>
            <a:off x="6036929" y="32279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150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55476E8-4360-4759-80FA-49708BC61BE9}"/>
              </a:ext>
            </a:extLst>
          </p:cNvPr>
          <p:cNvCxnSpPr>
            <a:cxnSpLocks/>
          </p:cNvCxnSpPr>
          <p:nvPr/>
        </p:nvCxnSpPr>
        <p:spPr>
          <a:xfrm>
            <a:off x="6457674" y="3373800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D6493DC-ADE3-4F03-AE95-4596DC5084C4}"/>
              </a:ext>
            </a:extLst>
          </p:cNvPr>
          <p:cNvSpPr txBox="1"/>
          <p:nvPr/>
        </p:nvSpPr>
        <p:spPr>
          <a:xfrm>
            <a:off x="6011812" y="3804405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100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97ABD8D-4125-4E41-A16F-D9E74E1B581B}"/>
              </a:ext>
            </a:extLst>
          </p:cNvPr>
          <p:cNvCxnSpPr>
            <a:cxnSpLocks/>
          </p:cNvCxnSpPr>
          <p:nvPr/>
        </p:nvCxnSpPr>
        <p:spPr>
          <a:xfrm>
            <a:off x="6457674" y="3950277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6D34734-FC47-4DBC-B6F8-57594176094B}"/>
              </a:ext>
            </a:extLst>
          </p:cNvPr>
          <p:cNvSpPr txBox="1"/>
          <p:nvPr/>
        </p:nvSpPr>
        <p:spPr>
          <a:xfrm>
            <a:off x="6077823" y="4401357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50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CEA868C-576C-460C-ACB7-6F26EE2A34FB}"/>
              </a:ext>
            </a:extLst>
          </p:cNvPr>
          <p:cNvCxnSpPr>
            <a:cxnSpLocks/>
          </p:cNvCxnSpPr>
          <p:nvPr/>
        </p:nvCxnSpPr>
        <p:spPr>
          <a:xfrm>
            <a:off x="6455124" y="4547542"/>
            <a:ext cx="1316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2F16390-33EC-4402-B30D-A1486B3523A0}"/>
              </a:ext>
            </a:extLst>
          </p:cNvPr>
          <p:cNvSpPr txBox="1"/>
          <p:nvPr/>
        </p:nvSpPr>
        <p:spPr>
          <a:xfrm>
            <a:off x="6156870" y="4943107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0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372BB85-D768-4B9F-A074-4992E294BCB8}"/>
              </a:ext>
            </a:extLst>
          </p:cNvPr>
          <p:cNvCxnSpPr>
            <a:cxnSpLocks/>
          </p:cNvCxnSpPr>
          <p:nvPr/>
        </p:nvCxnSpPr>
        <p:spPr>
          <a:xfrm>
            <a:off x="6570874" y="5119469"/>
            <a:ext cx="3519858" cy="4505"/>
          </a:xfrm>
          <a:prstGeom prst="straightConnector1">
            <a:avLst/>
          </a:prstGeom>
          <a:ln w="28575">
            <a:solidFill>
              <a:srgbClr val="0D3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3F6AC7-CD4A-4BBB-82A0-3B972763D3B0}"/>
              </a:ext>
            </a:extLst>
          </p:cNvPr>
          <p:cNvSpPr txBox="1"/>
          <p:nvPr/>
        </p:nvSpPr>
        <p:spPr>
          <a:xfrm>
            <a:off x="6106297" y="35084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D30DD"/>
                </a:solidFill>
              </a:rPr>
              <a:t>mm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E80BC6-658A-47FB-9B88-F8493816413E}"/>
              </a:ext>
            </a:extLst>
          </p:cNvPr>
          <p:cNvSpPr txBox="1"/>
          <p:nvPr/>
        </p:nvSpPr>
        <p:spPr>
          <a:xfrm>
            <a:off x="9872563" y="32603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D30DD"/>
                </a:solidFill>
              </a:rPr>
              <a:t>0</a:t>
            </a:r>
            <a:r>
              <a:rPr lang="en-US" dirty="0">
                <a:solidFill>
                  <a:srgbClr val="0D30DD"/>
                </a:solidFill>
              </a:rPr>
              <a:t>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6916DB2-5ED0-493A-BCD9-FF0545056674}"/>
              </a:ext>
            </a:extLst>
          </p:cNvPr>
          <p:cNvSpPr txBox="1"/>
          <p:nvPr/>
        </p:nvSpPr>
        <p:spPr>
          <a:xfrm>
            <a:off x="6577977" y="5115355"/>
            <a:ext cx="39950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1     2      3     4      5      6      7     8     9    10     11  12   </a:t>
            </a:r>
            <a:r>
              <a:rPr lang="en-US" sz="1100" dirty="0" err="1">
                <a:solidFill>
                  <a:srgbClr val="0D30DD"/>
                </a:solidFill>
              </a:rPr>
              <a:t>Tháng</a:t>
            </a:r>
            <a:endParaRPr lang="en-US" sz="1100" dirty="0">
              <a:solidFill>
                <a:srgbClr val="0D30DD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A7C6CA1-1EAB-45C6-9DE2-B29669965BB9}"/>
              </a:ext>
            </a:extLst>
          </p:cNvPr>
          <p:cNvGrpSpPr/>
          <p:nvPr/>
        </p:nvGrpSpPr>
        <p:grpSpPr>
          <a:xfrm>
            <a:off x="6707277" y="5455377"/>
            <a:ext cx="3894536" cy="400110"/>
            <a:chOff x="2247900" y="5454452"/>
            <a:chExt cx="4533900" cy="434235"/>
          </a:xfrm>
        </p:grpSpPr>
        <p:sp>
          <p:nvSpPr>
            <p:cNvPr id="67" name="Text Box 99">
              <a:extLst>
                <a:ext uri="{FF2B5EF4-FFF2-40B4-BE49-F238E27FC236}">
                  <a16:creationId xmlns:a16="http://schemas.microsoft.com/office/drawing/2014/main" id="{5E0ECA00-4C4F-4163-9F84-A9D2AD27E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9900" y="5454452"/>
              <a:ext cx="2438400" cy="434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err="1">
                  <a:solidFill>
                    <a:srgbClr val="000066"/>
                  </a:solidFill>
                </a:rPr>
                <a:t>Nhiệt</a:t>
              </a:r>
              <a:r>
                <a:rPr lang="en-US" dirty="0">
                  <a:solidFill>
                    <a:srgbClr val="000066"/>
                  </a:solidFill>
                </a:rPr>
                <a:t> </a:t>
              </a:r>
              <a:r>
                <a:rPr lang="en-US" dirty="0" err="1">
                  <a:solidFill>
                    <a:srgbClr val="000066"/>
                  </a:solidFill>
                </a:rPr>
                <a:t>độ</a:t>
              </a:r>
              <a:endParaRPr lang="en-US" dirty="0">
                <a:solidFill>
                  <a:srgbClr val="000066"/>
                </a:solidFill>
              </a:endParaRPr>
            </a:p>
          </p:txBody>
        </p:sp>
        <p:sp>
          <p:nvSpPr>
            <p:cNvPr id="68" name="Line 102">
              <a:extLst>
                <a:ext uri="{FF2B5EF4-FFF2-40B4-BE49-F238E27FC236}">
                  <a16:creationId xmlns:a16="http://schemas.microsoft.com/office/drawing/2014/main" id="{8F849DC4-7EE9-4144-AD65-A57B072B6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900" y="5628573"/>
              <a:ext cx="685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74">
              <a:extLst>
                <a:ext uri="{FF2B5EF4-FFF2-40B4-BE49-F238E27FC236}">
                  <a16:creationId xmlns:a16="http://schemas.microsoft.com/office/drawing/2014/main" id="{B01A2696-96B5-4682-80DE-313CD5603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638" y="5543411"/>
              <a:ext cx="170324" cy="17032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97">
              <a:extLst>
                <a:ext uri="{FF2B5EF4-FFF2-40B4-BE49-F238E27FC236}">
                  <a16:creationId xmlns:a16="http://schemas.microsoft.com/office/drawing/2014/main" id="{634D1C84-2546-47CF-98ED-9E5516A62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5470327"/>
              <a:ext cx="304800" cy="304800"/>
            </a:xfrm>
            <a:prstGeom prst="rect">
              <a:avLst/>
            </a:prstGeom>
            <a:solidFill>
              <a:srgbClr val="0D30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Text Box 98">
              <a:extLst>
                <a:ext uri="{FF2B5EF4-FFF2-40B4-BE49-F238E27FC236}">
                  <a16:creationId xmlns:a16="http://schemas.microsoft.com/office/drawing/2014/main" id="{22E9E7EF-10DF-4F04-93A6-E4B4D33BE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5454452"/>
              <a:ext cx="2133600" cy="434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err="1">
                  <a:solidFill>
                    <a:srgbClr val="000066"/>
                  </a:solidFill>
                </a:rPr>
                <a:t>Lượng</a:t>
              </a:r>
              <a:r>
                <a:rPr lang="en-US" dirty="0">
                  <a:solidFill>
                    <a:srgbClr val="000066"/>
                  </a:solidFill>
                </a:rPr>
                <a:t> </a:t>
              </a:r>
              <a:r>
                <a:rPr lang="en-US" dirty="0" err="1">
                  <a:solidFill>
                    <a:srgbClr val="000066"/>
                  </a:solidFill>
                </a:rPr>
                <a:t>mưa</a:t>
              </a:r>
              <a:endParaRPr lang="en-US" dirty="0">
                <a:solidFill>
                  <a:srgbClr val="000066"/>
                </a:solidFill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C01131D4-7836-4035-8F01-5B0861AFE0DC}"/>
              </a:ext>
            </a:extLst>
          </p:cNvPr>
          <p:cNvSpPr/>
          <p:nvPr/>
        </p:nvSpPr>
        <p:spPr>
          <a:xfrm>
            <a:off x="4742314" y="5948890"/>
            <a:ext cx="717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mưa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Đông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8FAD6F1-7FF8-41F3-AA25-AEADFB16BC2E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" y="47753"/>
            <a:ext cx="5256758" cy="6810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0440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079A42-0A90-44D7-85BD-29DF001CB837}"/>
              </a:ext>
            </a:extLst>
          </p:cNvPr>
          <p:cNvGraphicFramePr>
            <a:graphicFrameLocks noGrp="1"/>
          </p:cNvGraphicFramePr>
          <p:nvPr/>
        </p:nvGraphicFramePr>
        <p:xfrm>
          <a:off x="604910" y="815926"/>
          <a:ext cx="10818055" cy="5486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0807">
                  <a:extLst>
                    <a:ext uri="{9D8B030D-6E8A-4147-A177-3AD203B41FA5}">
                      <a16:colId xmlns:a16="http://schemas.microsoft.com/office/drawing/2014/main" val="3499491747"/>
                    </a:ext>
                  </a:extLst>
                </a:gridCol>
                <a:gridCol w="5247248">
                  <a:extLst>
                    <a:ext uri="{9D8B030D-6E8A-4147-A177-3AD203B41FA5}">
                      <a16:colId xmlns:a16="http://schemas.microsoft.com/office/drawing/2014/main" val="1364970652"/>
                    </a:ext>
                  </a:extLst>
                </a:gridCol>
              </a:tblGrid>
              <a:tr h="7161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dirty="0" err="1">
                          <a:effectLst/>
                        </a:rPr>
                        <a:t>Phần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hỏi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dirty="0" err="1">
                          <a:effectLst/>
                        </a:rPr>
                        <a:t>Phần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lời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1080339"/>
                  </a:ext>
                </a:extLst>
              </a:tr>
              <a:tr h="10600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 err="1">
                          <a:effectLst/>
                        </a:rPr>
                        <a:t>Xác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định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vị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trạm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Đông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n-US" sz="2400" dirty="0" err="1">
                          <a:effectLst/>
                        </a:rPr>
                        <a:t>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Nội</a:t>
                      </a:r>
                      <a:r>
                        <a:rPr lang="en-US" sz="2400" dirty="0">
                          <a:effectLst/>
                        </a:rPr>
                        <a:t>) </a:t>
                      </a:r>
                      <a:r>
                        <a:rPr lang="en-US" sz="2400" dirty="0" err="1">
                          <a:effectLst/>
                        </a:rPr>
                        <a:t>trên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hình</a:t>
                      </a:r>
                      <a:r>
                        <a:rPr lang="en-US" sz="2400" dirty="0">
                          <a:effectLst/>
                        </a:rPr>
                        <a:t> 6.1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4930619"/>
                  </a:ext>
                </a:extLst>
              </a:tr>
              <a:tr h="159007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effectLst/>
                        </a:rPr>
                        <a:t>Cho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nhiệt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độ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cao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nhất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nhiệt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độ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thấp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nhất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Đông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n-US" sz="2400" dirty="0" err="1">
                          <a:effectLst/>
                        </a:rPr>
                        <a:t>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Nội</a:t>
                      </a:r>
                      <a:r>
                        <a:rPr lang="en-US" sz="2400" dirty="0">
                          <a:effectLst/>
                        </a:rPr>
                        <a:t>)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bao </a:t>
                      </a:r>
                      <a:r>
                        <a:rPr lang="en-US" sz="2400" dirty="0" err="1">
                          <a:effectLst/>
                        </a:rPr>
                        <a:t>nhiêu</a:t>
                      </a: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3456656"/>
                  </a:ext>
                </a:extLst>
              </a:tr>
              <a:tr h="10600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>
                          <a:effectLst/>
                        </a:rPr>
                        <a:t>Cho biết biên độ nhiệt năm của Hà Đông (Hà Nội) là bao nhiêu?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9291278"/>
                  </a:ext>
                </a:extLst>
              </a:tr>
              <a:tr h="10600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>
                          <a:effectLst/>
                        </a:rPr>
                        <a:t>Cho biết nhiệt độ trung bình năm của Hà Đông (Hà Nội) là bao nhiêu?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07129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E2F87C3-B3CC-488E-9F0C-52F38A771303}"/>
              </a:ext>
            </a:extLst>
          </p:cNvPr>
          <p:cNvSpPr txBox="1"/>
          <p:nvPr/>
        </p:nvSpPr>
        <p:spPr>
          <a:xfrm>
            <a:off x="3909953" y="231151"/>
            <a:ext cx="4372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sp>
        <p:nvSpPr>
          <p:cNvPr id="2" name="Action Button: Go Forward or Next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A9F5F37-0C91-49BA-9971-0A3732B30F32}"/>
              </a:ext>
            </a:extLst>
          </p:cNvPr>
          <p:cNvSpPr/>
          <p:nvPr/>
        </p:nvSpPr>
        <p:spPr>
          <a:xfrm>
            <a:off x="10958731" y="2138289"/>
            <a:ext cx="464233" cy="40189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C420E-E9B2-4ACE-88AE-33BFB6550EFD}"/>
              </a:ext>
            </a:extLst>
          </p:cNvPr>
          <p:cNvSpPr txBox="1"/>
          <p:nvPr/>
        </p:nvSpPr>
        <p:spPr>
          <a:xfrm>
            <a:off x="6274191" y="2616590"/>
            <a:ext cx="4965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Nhiệt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độ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tháng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cao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nhất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29,1</a:t>
            </a:r>
            <a:r>
              <a:rPr lang="en-US" sz="2400" b="1" i="1" baseline="30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C (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tháng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7)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Nhiệt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độ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tháng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thấp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nhất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16,5</a:t>
            </a:r>
            <a:r>
              <a:rPr lang="en-US" sz="2400" b="1" i="1" baseline="30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C (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tháng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1)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6796C-066F-4584-A7A8-118D5EDC96DD}"/>
              </a:ext>
            </a:extLst>
          </p:cNvPr>
          <p:cNvSpPr txBox="1"/>
          <p:nvPr/>
        </p:nvSpPr>
        <p:spPr>
          <a:xfrm>
            <a:off x="6274191" y="4521478"/>
            <a:ext cx="496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Biên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độ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nhiệt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năm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12,6</a:t>
            </a:r>
            <a:r>
              <a:rPr lang="en-US" sz="2400" b="1" i="1" baseline="30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4ECA3-DB6E-47F9-BE03-398543E45CF3}"/>
              </a:ext>
            </a:extLst>
          </p:cNvPr>
          <p:cNvSpPr txBox="1"/>
          <p:nvPr/>
        </p:nvSpPr>
        <p:spPr>
          <a:xfrm>
            <a:off x="6274191" y="5552274"/>
            <a:ext cx="447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Nhiệt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độ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trung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bình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năm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23,7</a:t>
            </a:r>
            <a:r>
              <a:rPr lang="en-US" sz="2400" b="1" i="1" baseline="30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9D2E6D-7CD6-4857-B559-6F84A6F89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38961"/>
              </p:ext>
            </p:extLst>
          </p:nvPr>
        </p:nvGraphicFramePr>
        <p:xfrm>
          <a:off x="379827" y="928468"/>
          <a:ext cx="11366695" cy="56705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416062">
                  <a:extLst>
                    <a:ext uri="{9D8B030D-6E8A-4147-A177-3AD203B41FA5}">
                      <a16:colId xmlns:a16="http://schemas.microsoft.com/office/drawing/2014/main" val="2966853608"/>
                    </a:ext>
                  </a:extLst>
                </a:gridCol>
                <a:gridCol w="5950633">
                  <a:extLst>
                    <a:ext uri="{9D8B030D-6E8A-4147-A177-3AD203B41FA5}">
                      <a16:colId xmlns:a16="http://schemas.microsoft.com/office/drawing/2014/main" val="2510024306"/>
                    </a:ext>
                  </a:extLst>
                </a:gridCol>
              </a:tblGrid>
              <a:tr h="8069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800" dirty="0" err="1">
                          <a:effectLst/>
                        </a:rPr>
                        <a:t>Phần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800" dirty="0" err="1">
                          <a:effectLst/>
                        </a:rPr>
                        <a:t>Phần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7540735"/>
                  </a:ext>
                </a:extLst>
              </a:tr>
              <a:tr h="17917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800">
                          <a:effectLst/>
                        </a:rPr>
                        <a:t>Cho biết lượng mưa tháng cao nhất và lượng mưa tháng thấp nhất của Hà Đông (Hà Nội) là bao nhiêu?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2257432"/>
                  </a:ext>
                </a:extLst>
              </a:tr>
              <a:tr h="17917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800">
                          <a:effectLst/>
                        </a:rPr>
                        <a:t>Cho biết những tháng có lượng mưa trên 100mm và những tháng có lượng mưa dưới 100mm của Hà Đông (Hà Nội)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3141139"/>
                  </a:ext>
                </a:extLst>
              </a:tr>
              <a:tr h="119447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800">
                          <a:effectLst/>
                        </a:rPr>
                        <a:t>Cho biết tổng lượng mưa trung bình năm của Hà Đông (Hà Nội) là bao nhiêu?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15298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FBC1D8-F0FC-42B9-8597-4B11310FD8A2}"/>
              </a:ext>
            </a:extLst>
          </p:cNvPr>
          <p:cNvSpPr txBox="1"/>
          <p:nvPr/>
        </p:nvSpPr>
        <p:spPr>
          <a:xfrm>
            <a:off x="3909953" y="231151"/>
            <a:ext cx="4372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83583-F48D-4902-9B54-FA09743F8182}"/>
              </a:ext>
            </a:extLst>
          </p:cNvPr>
          <p:cNvSpPr txBox="1"/>
          <p:nvPr/>
        </p:nvSpPr>
        <p:spPr>
          <a:xfrm>
            <a:off x="5908431" y="1786597"/>
            <a:ext cx="5514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Lượng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mưa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tháng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cao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nhất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293,5mm (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tháng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8) 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Lượng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mưa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tháng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thấp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nhất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26,5mm (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tháng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2)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9D81A-C98E-4035-855E-DD1EAEB8C165}"/>
              </a:ext>
            </a:extLst>
          </p:cNvPr>
          <p:cNvSpPr txBox="1"/>
          <p:nvPr/>
        </p:nvSpPr>
        <p:spPr>
          <a:xfrm>
            <a:off x="5908431" y="3601329"/>
            <a:ext cx="5514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Tháng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lượng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mưa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100mm: </a:t>
            </a:r>
          </a:p>
          <a:p>
            <a:pPr lvl="0"/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     5, 6, 7, 8, 9, 10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Tháng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lượng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mưa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d</a:t>
            </a:r>
            <a:r>
              <a:rPr lang="vi-VN" sz="2400" b="1" i="1" dirty="0">
                <a:solidFill>
                  <a:schemeClr val="accent6">
                    <a:lumMod val="50000"/>
                  </a:schemeClr>
                </a:solidFill>
              </a:rPr>
              <a:t>ư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ới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100mm: </a:t>
            </a:r>
          </a:p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    1, 2, 3, 4, 11, 12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08679-D3BE-424B-9CB5-E887024900E1}"/>
              </a:ext>
            </a:extLst>
          </p:cNvPr>
          <p:cNvSpPr txBox="1"/>
          <p:nvPr/>
        </p:nvSpPr>
        <p:spPr>
          <a:xfrm>
            <a:off x="7629379" y="5745541"/>
            <a:ext cx="514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1590,7mm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Chevron 3">
            <a:extLst>
              <a:ext uri="{FF2B5EF4-FFF2-40B4-BE49-F238E27FC236}">
                <a16:creationId xmlns:a16="http://schemas.microsoft.com/office/drawing/2014/main" id="{AD835678-388F-4749-A9E2-9A6ED1874987}"/>
              </a:ext>
            </a:extLst>
          </p:cNvPr>
          <p:cNvSpPr/>
          <p:nvPr/>
        </p:nvSpPr>
        <p:spPr>
          <a:xfrm>
            <a:off x="6095999" y="0"/>
            <a:ext cx="533400" cy="8382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D68E97D-2DE8-437A-A7AF-D5FAE3650A83}"/>
              </a:ext>
            </a:extLst>
          </p:cNvPr>
          <p:cNvSpPr/>
          <p:nvPr/>
        </p:nvSpPr>
        <p:spPr>
          <a:xfrm>
            <a:off x="6553199" y="0"/>
            <a:ext cx="533400" cy="8382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3EA1C34-94E5-42B6-A5D3-8E388A1556DF}"/>
              </a:ext>
            </a:extLst>
          </p:cNvPr>
          <p:cNvSpPr/>
          <p:nvPr/>
        </p:nvSpPr>
        <p:spPr>
          <a:xfrm>
            <a:off x="0" y="0"/>
            <a:ext cx="6172199" cy="838200"/>
          </a:xfrm>
          <a:prstGeom prst="homePlate">
            <a:avLst>
              <a:gd name="adj" fmla="val 285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C89A1-5C20-4FAC-8BEB-9EBEEB7176A0}"/>
              </a:ext>
            </a:extLst>
          </p:cNvPr>
          <p:cNvSpPr txBox="1"/>
          <p:nvPr/>
        </p:nvSpPr>
        <p:spPr>
          <a:xfrm>
            <a:off x="405618" y="970670"/>
            <a:ext cx="11380762" cy="1322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  <a:p>
            <a:pPr>
              <a:lnSpc>
                <a:spcPct val="114000"/>
              </a:lnSpc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28754F-8E4E-4ABF-912E-45FA85D292D8}"/>
              </a:ext>
            </a:extLst>
          </p:cNvPr>
          <p:cNvSpPr/>
          <p:nvPr/>
        </p:nvSpPr>
        <p:spPr>
          <a:xfrm>
            <a:off x="162949" y="2292955"/>
            <a:ext cx="5849815" cy="43649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70C0"/>
                </a:solidFill>
              </a:rPr>
              <a:t>Trạm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Huế</a:t>
            </a:r>
            <a:r>
              <a:rPr lang="en-US" sz="2100" b="1" dirty="0">
                <a:solidFill>
                  <a:srgbClr val="0070C0"/>
                </a:solidFill>
              </a:rPr>
              <a:t> (</a:t>
            </a:r>
            <a:r>
              <a:rPr lang="en-US" sz="2100" b="1" dirty="0" err="1">
                <a:solidFill>
                  <a:srgbClr val="0070C0"/>
                </a:solidFill>
              </a:rPr>
              <a:t>Thừa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Thiên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Huế</a:t>
            </a:r>
            <a:r>
              <a:rPr lang="en-US" sz="2100" b="1" dirty="0">
                <a:solidFill>
                  <a:srgbClr val="0070C0"/>
                </a:solidFill>
              </a:rPr>
              <a:t>):</a:t>
            </a:r>
          </a:p>
          <a:p>
            <a:pPr lvl="0"/>
            <a:r>
              <a:rPr lang="en-US" sz="2000" b="1" dirty="0"/>
              <a:t>-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: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tháng</a:t>
            </a:r>
            <a:r>
              <a:rPr lang="en-US" sz="2000" b="1" dirty="0"/>
              <a:t> </a:t>
            </a:r>
            <a:r>
              <a:rPr lang="en-US" sz="2000" b="1" dirty="0" err="1"/>
              <a:t>cao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29,3</a:t>
            </a:r>
            <a:r>
              <a:rPr lang="en-US" sz="2000" b="1" baseline="30000" dirty="0"/>
              <a:t>0</a:t>
            </a:r>
            <a:r>
              <a:rPr lang="en-US" sz="2000" b="1" dirty="0"/>
              <a:t>C (</a:t>
            </a:r>
            <a:r>
              <a:rPr lang="en-US" sz="2000" b="1" dirty="0" err="1"/>
              <a:t>tháng</a:t>
            </a:r>
            <a:r>
              <a:rPr lang="en-US" sz="2000" b="1" dirty="0"/>
              <a:t> 6)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tháng</a:t>
            </a:r>
            <a:r>
              <a:rPr lang="en-US" sz="2000" b="1" dirty="0"/>
              <a:t> </a:t>
            </a:r>
            <a:r>
              <a:rPr lang="en-US" sz="2000" b="1" dirty="0" err="1"/>
              <a:t>thấp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19,9</a:t>
            </a:r>
            <a:r>
              <a:rPr lang="en-US" sz="2000" b="1" baseline="30000" dirty="0"/>
              <a:t>0</a:t>
            </a:r>
            <a:r>
              <a:rPr lang="en-US" sz="2000" b="1" dirty="0"/>
              <a:t>C (</a:t>
            </a:r>
            <a:r>
              <a:rPr lang="en-US" sz="2000" b="1" dirty="0" err="1"/>
              <a:t>tháng</a:t>
            </a:r>
            <a:r>
              <a:rPr lang="en-US" sz="2000" b="1" dirty="0"/>
              <a:t> 1)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Biên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: 9,4</a:t>
            </a:r>
            <a:r>
              <a:rPr lang="en-US" sz="2000" b="1" baseline="30000" dirty="0"/>
              <a:t>0</a:t>
            </a:r>
            <a:r>
              <a:rPr lang="en-US" sz="2000" b="1" dirty="0"/>
              <a:t>C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trung</a:t>
            </a:r>
            <a:r>
              <a:rPr lang="en-US" sz="2000" b="1" dirty="0"/>
              <a:t> </a:t>
            </a:r>
            <a:r>
              <a:rPr lang="en-US" sz="2000" b="1" dirty="0" err="1"/>
              <a:t>bình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r>
              <a:rPr lang="en-US" sz="2000" b="1" dirty="0"/>
              <a:t>: 25,1</a:t>
            </a:r>
            <a:r>
              <a:rPr lang="en-US" sz="2000" b="1" baseline="30000" dirty="0"/>
              <a:t>0</a:t>
            </a:r>
            <a:r>
              <a:rPr lang="en-US" sz="2000" b="1" dirty="0"/>
              <a:t>C</a:t>
            </a:r>
          </a:p>
          <a:p>
            <a:pPr lvl="0"/>
            <a:r>
              <a:rPr lang="en-US" sz="2000" b="1" dirty="0"/>
              <a:t>- </a:t>
            </a:r>
            <a:r>
              <a:rPr lang="en-US" sz="2000" b="1" dirty="0" err="1"/>
              <a:t>Lượng</a:t>
            </a:r>
            <a:r>
              <a:rPr lang="en-US" sz="2000" b="1" dirty="0"/>
              <a:t> </a:t>
            </a:r>
            <a:r>
              <a:rPr lang="en-US" sz="2000" b="1" dirty="0" err="1"/>
              <a:t>mưa</a:t>
            </a:r>
            <a:r>
              <a:rPr lang="en-US" sz="2000" b="1" dirty="0"/>
              <a:t>: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Lượng</a:t>
            </a:r>
            <a:r>
              <a:rPr lang="en-US" sz="2000" b="1" dirty="0"/>
              <a:t> </a:t>
            </a:r>
            <a:r>
              <a:rPr lang="en-US" sz="2000" b="1" dirty="0" err="1"/>
              <a:t>mưa</a:t>
            </a:r>
            <a:r>
              <a:rPr lang="en-US" sz="2000" b="1" dirty="0"/>
              <a:t> </a:t>
            </a:r>
            <a:r>
              <a:rPr lang="en-US" sz="2000" b="1" dirty="0" err="1"/>
              <a:t>tháng</a:t>
            </a:r>
            <a:r>
              <a:rPr lang="en-US" sz="2000" b="1" dirty="0"/>
              <a:t> </a:t>
            </a:r>
            <a:r>
              <a:rPr lang="en-US" sz="2000" b="1" dirty="0" err="1"/>
              <a:t>cao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772,7mm (</a:t>
            </a:r>
            <a:r>
              <a:rPr lang="en-US" sz="2000" b="1" dirty="0" err="1"/>
              <a:t>tháng</a:t>
            </a:r>
            <a:r>
              <a:rPr lang="en-US" sz="2000" b="1" dirty="0"/>
              <a:t> 10)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Lượng</a:t>
            </a:r>
            <a:r>
              <a:rPr lang="en-US" sz="2000" b="1" dirty="0"/>
              <a:t> </a:t>
            </a:r>
            <a:r>
              <a:rPr lang="en-US" sz="2000" b="1" dirty="0" err="1"/>
              <a:t>mưa</a:t>
            </a:r>
            <a:r>
              <a:rPr lang="en-US" sz="2000" b="1" dirty="0"/>
              <a:t> </a:t>
            </a:r>
            <a:r>
              <a:rPr lang="en-US" sz="2000" b="1" dirty="0" err="1"/>
              <a:t>tháng</a:t>
            </a:r>
            <a:r>
              <a:rPr lang="en-US" sz="2000" b="1" dirty="0"/>
              <a:t> </a:t>
            </a:r>
            <a:r>
              <a:rPr lang="en-US" sz="2000" b="1" dirty="0" err="1"/>
              <a:t>thấp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51,3mm (</a:t>
            </a:r>
            <a:r>
              <a:rPr lang="en-US" sz="2000" b="1" dirty="0" err="1"/>
              <a:t>tháng</a:t>
            </a:r>
            <a:r>
              <a:rPr lang="en-US" sz="2000" b="1" dirty="0"/>
              <a:t> 3)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Những</a:t>
            </a:r>
            <a:r>
              <a:rPr lang="en-US" sz="2000" b="1" dirty="0"/>
              <a:t> </a:t>
            </a:r>
            <a:r>
              <a:rPr lang="en-US" sz="2000" b="1" dirty="0" err="1"/>
              <a:t>tháng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lượng</a:t>
            </a:r>
            <a:r>
              <a:rPr lang="en-US" sz="2000" b="1" dirty="0"/>
              <a:t> </a:t>
            </a:r>
            <a:r>
              <a:rPr lang="en-US" sz="2000" b="1" dirty="0" err="1"/>
              <a:t>mưa</a:t>
            </a:r>
            <a:r>
              <a:rPr lang="en-US" sz="2000" b="1" dirty="0"/>
              <a:t> </a:t>
            </a:r>
            <a:r>
              <a:rPr lang="en-US" sz="2000" b="1" dirty="0" err="1"/>
              <a:t>trên</a:t>
            </a:r>
            <a:r>
              <a:rPr lang="en-US" sz="2000" b="1" dirty="0"/>
              <a:t> 100mm:   </a:t>
            </a:r>
          </a:p>
          <a:p>
            <a:pPr lvl="0"/>
            <a:r>
              <a:rPr lang="en-US" sz="2000" b="1" dirty="0"/>
              <a:t>    1,5,6,8,9,10,11,12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Những</a:t>
            </a:r>
            <a:r>
              <a:rPr lang="en-US" sz="2000" b="1" dirty="0"/>
              <a:t> </a:t>
            </a:r>
            <a:r>
              <a:rPr lang="en-US" sz="2000" b="1" dirty="0" err="1"/>
              <a:t>tháng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lượng</a:t>
            </a:r>
            <a:r>
              <a:rPr lang="en-US" sz="2000" b="1" dirty="0"/>
              <a:t> </a:t>
            </a:r>
            <a:r>
              <a:rPr lang="en-US" sz="2000" b="1" dirty="0" err="1"/>
              <a:t>mưa</a:t>
            </a:r>
            <a:r>
              <a:rPr lang="en-US" sz="2000" b="1" dirty="0"/>
              <a:t> </a:t>
            </a:r>
            <a:r>
              <a:rPr lang="en-US" sz="2000" b="1" dirty="0" err="1"/>
              <a:t>dưới</a:t>
            </a:r>
            <a:r>
              <a:rPr lang="en-US" sz="2000" b="1" dirty="0"/>
              <a:t> 100mm: 2,3,4,7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Tổng</a:t>
            </a:r>
            <a:r>
              <a:rPr lang="en-US" sz="2000" b="1" dirty="0"/>
              <a:t> </a:t>
            </a:r>
            <a:r>
              <a:rPr lang="en-US" sz="2000" b="1" dirty="0" err="1"/>
              <a:t>lượng</a:t>
            </a:r>
            <a:r>
              <a:rPr lang="en-US" sz="2000" b="1" dirty="0"/>
              <a:t> </a:t>
            </a:r>
            <a:r>
              <a:rPr lang="en-US" sz="2000" b="1" dirty="0" err="1"/>
              <a:t>mưa</a:t>
            </a:r>
            <a:r>
              <a:rPr lang="en-US" sz="2000" b="1" dirty="0"/>
              <a:t> </a:t>
            </a:r>
            <a:r>
              <a:rPr lang="en-US" sz="2000" b="1" dirty="0" err="1"/>
              <a:t>trung</a:t>
            </a:r>
            <a:r>
              <a:rPr lang="en-US" sz="2000" b="1" dirty="0"/>
              <a:t> </a:t>
            </a:r>
            <a:r>
              <a:rPr lang="en-US" sz="2000" b="1" dirty="0" err="1"/>
              <a:t>bình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r>
              <a:rPr lang="en-US" sz="2000" b="1" dirty="0"/>
              <a:t>: 2925,9mm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A17D0C-4F92-4067-BC1A-1068931409A8}"/>
              </a:ext>
            </a:extLst>
          </p:cNvPr>
          <p:cNvSpPr/>
          <p:nvPr/>
        </p:nvSpPr>
        <p:spPr>
          <a:xfrm>
            <a:off x="6172199" y="2292955"/>
            <a:ext cx="5849815" cy="43649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70C0"/>
                </a:solidFill>
              </a:rPr>
              <a:t>Trạm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Mỹ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Tho</a:t>
            </a:r>
            <a:r>
              <a:rPr lang="en-US" sz="2100" b="1" dirty="0">
                <a:solidFill>
                  <a:srgbClr val="0070C0"/>
                </a:solidFill>
              </a:rPr>
              <a:t> (</a:t>
            </a:r>
            <a:r>
              <a:rPr lang="en-US" sz="2100" b="1" dirty="0" err="1">
                <a:solidFill>
                  <a:srgbClr val="0070C0"/>
                </a:solidFill>
              </a:rPr>
              <a:t>Tiền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Giang</a:t>
            </a:r>
            <a:r>
              <a:rPr lang="en-US" sz="2100" b="1" dirty="0">
                <a:solidFill>
                  <a:srgbClr val="0070C0"/>
                </a:solidFill>
              </a:rPr>
              <a:t>):</a:t>
            </a:r>
          </a:p>
          <a:p>
            <a:pPr lvl="0"/>
            <a:r>
              <a:rPr lang="en-US" sz="2000" b="1" dirty="0"/>
              <a:t>-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: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tháng</a:t>
            </a:r>
            <a:r>
              <a:rPr lang="en-US" sz="2000" b="1" dirty="0"/>
              <a:t> </a:t>
            </a:r>
            <a:r>
              <a:rPr lang="en-US" sz="2000" b="1" dirty="0" err="1"/>
              <a:t>cao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28,6</a:t>
            </a:r>
            <a:r>
              <a:rPr lang="en-US" sz="2000" b="1" baseline="30000" dirty="0"/>
              <a:t>0</a:t>
            </a:r>
            <a:r>
              <a:rPr lang="en-US" sz="2000" b="1" dirty="0"/>
              <a:t>C (</a:t>
            </a:r>
            <a:r>
              <a:rPr lang="en-US" sz="2000" b="1" dirty="0" err="1"/>
              <a:t>tháng</a:t>
            </a:r>
            <a:r>
              <a:rPr lang="en-US" sz="2000" b="1" dirty="0"/>
              <a:t> 4)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tháng</a:t>
            </a:r>
            <a:r>
              <a:rPr lang="en-US" sz="2000" b="1" dirty="0"/>
              <a:t> </a:t>
            </a:r>
            <a:r>
              <a:rPr lang="en-US" sz="2000" b="1" dirty="0" err="1"/>
              <a:t>thấp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25,5</a:t>
            </a:r>
            <a:r>
              <a:rPr lang="en-US" sz="2000" b="1" baseline="30000" dirty="0"/>
              <a:t>0</a:t>
            </a:r>
            <a:r>
              <a:rPr lang="en-US" sz="2000" b="1" dirty="0"/>
              <a:t>C (</a:t>
            </a:r>
            <a:r>
              <a:rPr lang="en-US" sz="2000" b="1" dirty="0" err="1"/>
              <a:t>tháng</a:t>
            </a:r>
            <a:r>
              <a:rPr lang="en-US" sz="2000" b="1" dirty="0"/>
              <a:t> 1)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Biên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: 3,1</a:t>
            </a:r>
            <a:r>
              <a:rPr lang="en-US" sz="2000" b="1" baseline="30000" dirty="0"/>
              <a:t>0</a:t>
            </a:r>
            <a:r>
              <a:rPr lang="en-US" sz="2000" b="1" dirty="0"/>
              <a:t>C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Nhiệt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trung</a:t>
            </a:r>
            <a:r>
              <a:rPr lang="en-US" sz="2000" b="1" dirty="0"/>
              <a:t> </a:t>
            </a:r>
            <a:r>
              <a:rPr lang="en-US" sz="2000" b="1" dirty="0" err="1"/>
              <a:t>bình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r>
              <a:rPr lang="en-US" sz="2000" b="1" dirty="0"/>
              <a:t>: 27</a:t>
            </a:r>
            <a:r>
              <a:rPr lang="en-US" sz="2000" b="1" baseline="30000" dirty="0"/>
              <a:t>0</a:t>
            </a:r>
            <a:r>
              <a:rPr lang="en-US" sz="2000" b="1" dirty="0"/>
              <a:t>C</a:t>
            </a:r>
          </a:p>
          <a:p>
            <a:pPr lvl="0"/>
            <a:r>
              <a:rPr lang="en-US" sz="2000" b="1" dirty="0"/>
              <a:t>- </a:t>
            </a:r>
            <a:r>
              <a:rPr lang="en-US" sz="2000" b="1" dirty="0" err="1"/>
              <a:t>Lượng</a:t>
            </a:r>
            <a:r>
              <a:rPr lang="en-US" sz="2000" b="1" dirty="0"/>
              <a:t> </a:t>
            </a:r>
            <a:r>
              <a:rPr lang="en-US" sz="2000" b="1" dirty="0" err="1"/>
              <a:t>mưa</a:t>
            </a:r>
            <a:r>
              <a:rPr lang="en-US" sz="2000" b="1" dirty="0"/>
              <a:t>: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Lượng</a:t>
            </a:r>
            <a:r>
              <a:rPr lang="en-US" sz="2000" b="1" dirty="0"/>
              <a:t> </a:t>
            </a:r>
            <a:r>
              <a:rPr lang="en-US" sz="2000" b="1" dirty="0" err="1"/>
              <a:t>mưa</a:t>
            </a:r>
            <a:r>
              <a:rPr lang="en-US" sz="2000" b="1" dirty="0"/>
              <a:t> </a:t>
            </a:r>
            <a:r>
              <a:rPr lang="en-US" sz="2000" b="1" dirty="0" err="1"/>
              <a:t>tháng</a:t>
            </a:r>
            <a:r>
              <a:rPr lang="en-US" sz="2000" b="1" dirty="0"/>
              <a:t> </a:t>
            </a:r>
            <a:r>
              <a:rPr lang="en-US" sz="2000" b="1" dirty="0" err="1"/>
              <a:t>cao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263,7mm (</a:t>
            </a:r>
            <a:r>
              <a:rPr lang="en-US" sz="2000" b="1" dirty="0" err="1"/>
              <a:t>tháng</a:t>
            </a:r>
            <a:r>
              <a:rPr lang="en-US" sz="2000" b="1" dirty="0"/>
              <a:t> 10)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Lượng</a:t>
            </a:r>
            <a:r>
              <a:rPr lang="en-US" sz="2000" b="1" dirty="0"/>
              <a:t> </a:t>
            </a:r>
            <a:r>
              <a:rPr lang="en-US" sz="2000" b="1" dirty="0" err="1"/>
              <a:t>mưa</a:t>
            </a:r>
            <a:r>
              <a:rPr lang="en-US" sz="2000" b="1" dirty="0"/>
              <a:t> </a:t>
            </a:r>
            <a:r>
              <a:rPr lang="en-US" sz="2000" b="1" dirty="0" err="1"/>
              <a:t>tháng</a:t>
            </a:r>
            <a:r>
              <a:rPr lang="en-US" sz="2000" b="1" dirty="0"/>
              <a:t> </a:t>
            </a:r>
            <a:r>
              <a:rPr lang="en-US" sz="2000" b="1" dirty="0" err="1"/>
              <a:t>thấp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1,8mm (</a:t>
            </a:r>
            <a:r>
              <a:rPr lang="en-US" sz="2000" b="1" dirty="0" err="1"/>
              <a:t>tháng</a:t>
            </a:r>
            <a:r>
              <a:rPr lang="en-US" sz="2000" b="1" dirty="0"/>
              <a:t> 2)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Những</a:t>
            </a:r>
            <a:r>
              <a:rPr lang="en-US" sz="2000" b="1" dirty="0"/>
              <a:t> </a:t>
            </a:r>
            <a:r>
              <a:rPr lang="en-US" sz="2000" b="1" dirty="0" err="1"/>
              <a:t>tháng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lượng</a:t>
            </a:r>
            <a:r>
              <a:rPr lang="en-US" sz="2000" b="1" dirty="0"/>
              <a:t> </a:t>
            </a:r>
            <a:r>
              <a:rPr lang="en-US" sz="2000" b="1" dirty="0" err="1"/>
              <a:t>mưa</a:t>
            </a:r>
            <a:r>
              <a:rPr lang="en-US" sz="2000" b="1" dirty="0"/>
              <a:t> </a:t>
            </a:r>
            <a:r>
              <a:rPr lang="en-US" sz="2000" b="1" dirty="0" err="1"/>
              <a:t>trên</a:t>
            </a:r>
            <a:r>
              <a:rPr lang="en-US" sz="2000" b="1" dirty="0"/>
              <a:t> 100mm: </a:t>
            </a:r>
          </a:p>
          <a:p>
            <a:pPr lvl="0"/>
            <a:r>
              <a:rPr lang="en-US" sz="2000" b="1" dirty="0"/>
              <a:t>    5,6,7,8,9,10</a:t>
            </a:r>
          </a:p>
          <a:p>
            <a:pPr lvl="0"/>
            <a:r>
              <a:rPr lang="en-US" sz="2000" b="1" dirty="0"/>
              <a:t>  + </a:t>
            </a:r>
            <a:r>
              <a:rPr lang="en-US" sz="2000" b="1" dirty="0" err="1"/>
              <a:t>Những</a:t>
            </a:r>
            <a:r>
              <a:rPr lang="en-US" sz="2000" b="1" dirty="0"/>
              <a:t> </a:t>
            </a:r>
            <a:r>
              <a:rPr lang="en-US" sz="2000" b="1" dirty="0" err="1"/>
              <a:t>tháng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lượng</a:t>
            </a:r>
            <a:r>
              <a:rPr lang="en-US" sz="2000" b="1" dirty="0"/>
              <a:t> </a:t>
            </a:r>
            <a:r>
              <a:rPr lang="en-US" sz="2000" b="1" dirty="0" err="1"/>
              <a:t>mưa</a:t>
            </a:r>
            <a:r>
              <a:rPr lang="en-US" sz="2000" b="1" dirty="0"/>
              <a:t> </a:t>
            </a:r>
            <a:r>
              <a:rPr lang="en-US" sz="2000" b="1" dirty="0" err="1"/>
              <a:t>dưới</a:t>
            </a:r>
            <a:r>
              <a:rPr lang="en-US" sz="2000" b="1" dirty="0"/>
              <a:t> 100mm:   </a:t>
            </a:r>
          </a:p>
          <a:p>
            <a:pPr lvl="0"/>
            <a:r>
              <a:rPr lang="en-US" sz="2000" b="1" dirty="0"/>
              <a:t>     1,2,3,4,11,12</a:t>
            </a:r>
          </a:p>
          <a:p>
            <a:pPr lvl="0"/>
            <a:r>
              <a:rPr lang="en-US" sz="2000" b="1" dirty="0"/>
              <a:t> + </a:t>
            </a:r>
            <a:r>
              <a:rPr lang="en-US" sz="2000" b="1" dirty="0" err="1"/>
              <a:t>Tổng</a:t>
            </a:r>
            <a:r>
              <a:rPr lang="en-US" sz="2000" b="1" dirty="0"/>
              <a:t> </a:t>
            </a:r>
            <a:r>
              <a:rPr lang="en-US" sz="2000" b="1" dirty="0" err="1"/>
              <a:t>lượng</a:t>
            </a:r>
            <a:r>
              <a:rPr lang="en-US" sz="2000" b="1" dirty="0"/>
              <a:t> </a:t>
            </a:r>
            <a:r>
              <a:rPr lang="en-US" sz="2000" b="1" dirty="0" err="1"/>
              <a:t>mưa</a:t>
            </a:r>
            <a:r>
              <a:rPr lang="en-US" sz="2000" b="1" dirty="0"/>
              <a:t> </a:t>
            </a:r>
            <a:r>
              <a:rPr lang="en-US" sz="2000" b="1" dirty="0" err="1"/>
              <a:t>trung</a:t>
            </a:r>
            <a:r>
              <a:rPr lang="en-US" sz="2000" b="1" dirty="0"/>
              <a:t> </a:t>
            </a:r>
            <a:r>
              <a:rPr lang="en-US" sz="2000" b="1" dirty="0" err="1"/>
              <a:t>bình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r>
              <a:rPr lang="en-US" sz="2000" b="1" dirty="0"/>
              <a:t>: 1418,5mm</a:t>
            </a:r>
          </a:p>
        </p:txBody>
      </p:sp>
    </p:spTree>
    <p:extLst>
      <p:ext uri="{BB962C8B-B14F-4D97-AF65-F5344CB8AC3E}">
        <p14:creationId xmlns:p14="http://schemas.microsoft.com/office/powerpoint/2010/main" val="212438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DF030533-579E-46D6-9D65-16FFB8C8464E}"/>
              </a:ext>
            </a:extLst>
          </p:cNvPr>
          <p:cNvSpPr/>
          <p:nvPr/>
        </p:nvSpPr>
        <p:spPr>
          <a:xfrm>
            <a:off x="2107809" y="182880"/>
            <a:ext cx="7976381" cy="1055077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DẪN TỰ HỌC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AB015-0059-4B96-9D2A-0FC4DED24BD0}"/>
              </a:ext>
            </a:extLst>
          </p:cNvPr>
          <p:cNvSpPr/>
          <p:nvPr/>
        </p:nvSpPr>
        <p:spPr>
          <a:xfrm>
            <a:off x="361070" y="1576679"/>
            <a:ext cx="11596467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2B5B1-4443-43C6-8895-6F5A82A42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Ai là triệu phú/Phiên bản 11 (2020) | Ai là triệu phú Wiki | Fandom">
            <a:extLst>
              <a:ext uri="{FF2B5EF4-FFF2-40B4-BE49-F238E27FC236}">
                <a16:creationId xmlns:a16="http://schemas.microsoft.com/office/drawing/2014/main" id="{F54F2F80-7DE0-4A05-8D1E-B1EEA3DEF0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ướng dẫn Download game Ai là triệu phú cho PC">
            <a:extLst>
              <a:ext uri="{FF2B5EF4-FFF2-40B4-BE49-F238E27FC236}">
                <a16:creationId xmlns:a16="http://schemas.microsoft.com/office/drawing/2014/main" id="{E6F5610B-719D-45A6-8919-EC46E0BED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32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A1A80E-4F2A-4424-8C1A-22F07335E3E7}"/>
              </a:ext>
            </a:extLst>
          </p:cNvPr>
          <p:cNvSpPr txBox="1"/>
          <p:nvPr/>
        </p:nvSpPr>
        <p:spPr>
          <a:xfrm>
            <a:off x="640476" y="484882"/>
            <a:ext cx="1135183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AiLaTrieuPhu-VA_43vp2">
            <a:hlinkClick r:id="" action="ppaction://media"/>
            <a:extLst>
              <a:ext uri="{FF2B5EF4-FFF2-40B4-BE49-F238E27FC236}">
                <a16:creationId xmlns:a16="http://schemas.microsoft.com/office/drawing/2014/main" id="{3F6ECFB5-DA65-4362-899F-52AF3A728C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1594" y="2844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8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52400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808891" y="3584278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524000" y="3762916"/>
            <a:ext cx="9311210" cy="9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1.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265374" y="5071792"/>
            <a:ext cx="525589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707860" y="5958222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623538" y="5177286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29,1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707860" y="5104890"/>
            <a:ext cx="5257188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265374" y="5943956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008186" y="5197162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29,0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623538" y="6060425"/>
            <a:ext cx="456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29,3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52400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808891" y="3584278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71600" y="3887733"/>
            <a:ext cx="9463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707860" y="5134773"/>
            <a:ext cx="525589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707860" y="5958222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066024" y="5236974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16,5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18,0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265374" y="5134773"/>
            <a:ext cx="5257188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265374" y="5943956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565700" y="5236974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17,8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623538" y="6060425"/>
            <a:ext cx="481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16,0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7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52400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808891" y="3584278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071361" y="3974346"/>
            <a:ext cx="9463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3.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707860" y="5134773"/>
            <a:ext cx="525589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707860" y="5958222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066024" y="5236974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12,8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265374" y="5134773"/>
            <a:ext cx="5257188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265374" y="5943956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565700" y="5236974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623538" y="6060425"/>
            <a:ext cx="481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13,0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61018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>
            <a:cxnSpLocks/>
          </p:cNvCxnSpPr>
          <p:nvPr/>
        </p:nvCxnSpPr>
        <p:spPr>
          <a:xfrm>
            <a:off x="1541583" y="5120003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832337" y="3343974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524000" y="3524068"/>
            <a:ext cx="9317073" cy="9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4.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100mm/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8889" y="5757080"/>
            <a:ext cx="5255897" cy="70265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49368" y="4745775"/>
            <a:ext cx="5315800" cy="74845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008186" y="5908353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6365" y="4919948"/>
            <a:ext cx="483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792932" y="4754411"/>
            <a:ext cx="5257188" cy="7311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95033" y="5758413"/>
            <a:ext cx="5315800" cy="69999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913789" y="4919948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6366" y="5908353"/>
            <a:ext cx="483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52400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808891" y="3584278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524000" y="3762916"/>
            <a:ext cx="9311210" cy="9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5.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265374" y="5071792"/>
            <a:ext cx="525589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707860" y="5958222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623538" y="5177286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772,7mm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641,7mm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707860" y="5104890"/>
            <a:ext cx="5257188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265374" y="5943956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008186" y="5197162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410,7mm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623538" y="6060425"/>
            <a:ext cx="456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800mm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52400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808891" y="3584278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71600" y="3887733"/>
            <a:ext cx="9463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6. </a:t>
            </a:r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mưa tháng thấp nhất của trạm Mỹ Tho (Tiền Giang) là bao nhiêu?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707860" y="5134773"/>
            <a:ext cx="525589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707860" y="5958222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066024" y="5236974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1,8mm 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6,6mm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265374" y="5134773"/>
            <a:ext cx="5257188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265374" y="5943956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565700" y="5236974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8,1mm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623538" y="6060425"/>
            <a:ext cx="481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180mm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1233</Words>
  <Application>Microsoft Office PowerPoint</Application>
  <PresentationFormat>Widescreen</PresentationFormat>
  <Paragraphs>152</Paragraphs>
  <Slides>18</Slides>
  <Notes>2</Notes>
  <HiddenSlides>0</HiddenSlides>
  <MMClips>25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Office Theme</vt:lpstr>
      <vt:lpstr>Tiết 28 - BÀI 7. THỰC HÀNH: VẼ VÀ PHÂN TÍCH BIỂU ĐỒ KHÍ HẬU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 Thời gian: 10 phút NHIỆM VỤ * NHÓM 1 ,2,3,4: Thực hiện phiếu học tập số 1 * NHÓM 5,6,7,8: Thực hiện phiếu học tập số 2. * Gợi ý: quan sát bản đồ hình 6.1, kết hợp với biểu đồ đã vẽ ở tiết trước và thông tin trong bài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28 - BÀI 7. THỰC HÀNH: VẼ VÀ PHÂN TÍCH BIỂU ĐỒ KHÍ HẬU</dc:title>
  <dc:creator>Admin</dc:creator>
  <cp:lastModifiedBy>Admin</cp:lastModifiedBy>
  <cp:revision>17</cp:revision>
  <dcterms:created xsi:type="dcterms:W3CDTF">2024-12-08T13:34:25Z</dcterms:created>
  <dcterms:modified xsi:type="dcterms:W3CDTF">2024-12-08T15:43:27Z</dcterms:modified>
</cp:coreProperties>
</file>