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61" r:id="rId2"/>
    <p:sldId id="562" r:id="rId3"/>
    <p:sldId id="544" r:id="rId4"/>
    <p:sldId id="525" r:id="rId5"/>
    <p:sldId id="546" r:id="rId6"/>
    <p:sldId id="563" r:id="rId7"/>
    <p:sldId id="564" r:id="rId8"/>
    <p:sldId id="557" r:id="rId9"/>
    <p:sldId id="567" r:id="rId10"/>
    <p:sldId id="560" r:id="rId11"/>
    <p:sldId id="568" r:id="rId12"/>
    <p:sldId id="569" r:id="rId13"/>
    <p:sldId id="5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66"/>
    <a:srgbClr val="009900"/>
    <a:srgbClr val="0D30DD"/>
    <a:srgbClr val="11C1FF"/>
    <a:srgbClr val="FFCCFF"/>
    <a:srgbClr val="BCFCD4"/>
    <a:srgbClr val="33CCFF"/>
    <a:srgbClr val="F11BA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033" autoAdjust="0"/>
  </p:normalViewPr>
  <p:slideViewPr>
    <p:cSldViewPr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35058028475296E-2"/>
          <c:y val="8.8011695906432749E-2"/>
          <c:w val="0.34783528924062312"/>
          <c:h val="0.801083252751300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351824"/>
        <c:axId val="480859984"/>
      </c:barChart>
      <c:catAx>
        <c:axId val="393351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80859984"/>
        <c:crosses val="autoZero"/>
        <c:auto val="1"/>
        <c:lblAlgn val="ctr"/>
        <c:lblOffset val="100"/>
        <c:noMultiLvlLbl val="0"/>
      </c:catAx>
      <c:valAx>
        <c:axId val="48085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3351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0.04934</cdr:x>
      <cdr:y>0.8353</cdr:y>
    </cdr:from>
    <cdr:to>
      <cdr:x>0.07812</cdr:x>
      <cdr:y>0.88794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9EB8624-B5B2-4D16-8F3C-55A4786AC4EA}"/>
            </a:ext>
          </a:extLst>
        </cdr:cNvPr>
        <cdr:cNvSpPr/>
      </cdr:nvSpPr>
      <cdr:spPr>
        <a:xfrm xmlns:a="http://schemas.openxmlformats.org/drawingml/2006/main">
          <a:off x="327115" y="3628061"/>
          <a:ext cx="190749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0.07822</cdr:x>
      <cdr:y>0.83125</cdr:y>
    </cdr:from>
    <cdr:to>
      <cdr:x>0.10699</cdr:x>
      <cdr:y>0.88794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9539A9B-331D-4017-8FF0-06DD5C16B407}"/>
            </a:ext>
          </a:extLst>
        </cdr:cNvPr>
        <cdr:cNvSpPr/>
      </cdr:nvSpPr>
      <cdr:spPr>
        <a:xfrm xmlns:a="http://schemas.openxmlformats.org/drawingml/2006/main">
          <a:off x="518544" y="3610439"/>
          <a:ext cx="190749" cy="246222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0.10713</cdr:x>
      <cdr:y>0.78947</cdr:y>
    </cdr:from>
    <cdr:to>
      <cdr:x>0.13591</cdr:x>
      <cdr:y>0.88794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8FAB7C46-D549-4BB1-90A7-02D2C83FFAA5}"/>
            </a:ext>
          </a:extLst>
        </cdr:cNvPr>
        <cdr:cNvSpPr/>
      </cdr:nvSpPr>
      <cdr:spPr>
        <a:xfrm xmlns:a="http://schemas.openxmlformats.org/drawingml/2006/main">
          <a:off x="710227" y="3429002"/>
          <a:ext cx="190749" cy="427659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0.2222</cdr:x>
      <cdr:y>0.55109</cdr:y>
    </cdr:from>
    <cdr:to>
      <cdr:x>0.25287</cdr:x>
      <cdr:y>0.88794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:a16="http://schemas.microsoft.com/office/drawing/2014/main" id="{77A81EA4-0392-4BF5-805B-25F5D73C5B70}"/>
            </a:ext>
          </a:extLst>
        </cdr:cNvPr>
        <cdr:cNvSpPr/>
      </cdr:nvSpPr>
      <cdr:spPr>
        <a:xfrm xmlns:a="http://schemas.openxmlformats.org/drawingml/2006/main">
          <a:off x="1874300" y="3023517"/>
          <a:ext cx="258763" cy="18480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0.25287</cdr:x>
      <cdr:y>0.24561</cdr:y>
    </cdr:from>
    <cdr:to>
      <cdr:x>0.28165</cdr:x>
      <cdr:y>0.88794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0BA58F18-F200-4A2E-BC1D-641309DC51F2}"/>
            </a:ext>
          </a:extLst>
        </cdr:cNvPr>
        <cdr:cNvSpPr/>
      </cdr:nvSpPr>
      <cdr:spPr>
        <a:xfrm xmlns:a="http://schemas.openxmlformats.org/drawingml/2006/main">
          <a:off x="1676400" y="1066800"/>
          <a:ext cx="190749" cy="2789861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0.27989</cdr:x>
      <cdr:y>0.38899</cdr:y>
    </cdr:from>
    <cdr:to>
      <cdr:x>0.30866</cdr:x>
      <cdr:y>0.88794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49746EA2-0707-4407-B201-E7139F04BC83}"/>
            </a:ext>
          </a:extLst>
        </cdr:cNvPr>
        <cdr:cNvSpPr/>
      </cdr:nvSpPr>
      <cdr:spPr>
        <a:xfrm xmlns:a="http://schemas.openxmlformats.org/drawingml/2006/main">
          <a:off x="1855487" y="1689533"/>
          <a:ext cx="190749" cy="216712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0.33601</cdr:x>
      <cdr:y>0.69846</cdr:y>
    </cdr:from>
    <cdr:to>
      <cdr:x>0.36478</cdr:x>
      <cdr:y>0.88794</cdr:y>
    </cdr:to>
    <cdr:sp macro="" textlink="">
      <cdr:nvSpPr>
        <cdr:cNvPr id="13" name="Rectangle 12">
          <a:extLst xmlns:a="http://schemas.openxmlformats.org/drawingml/2006/main">
            <a:ext uri="{FF2B5EF4-FFF2-40B4-BE49-F238E27FC236}">
              <a16:creationId xmlns:a16="http://schemas.microsoft.com/office/drawing/2014/main" id="{0BF74DDE-2217-45F3-9F60-79FD105AF63B}"/>
            </a:ext>
          </a:extLst>
        </cdr:cNvPr>
        <cdr:cNvSpPr/>
      </cdr:nvSpPr>
      <cdr:spPr>
        <a:xfrm xmlns:a="http://schemas.openxmlformats.org/drawingml/2006/main">
          <a:off x="2227517" y="3033701"/>
          <a:ext cx="190749" cy="822960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0.30817</cdr:x>
      <cdr:y>0.48373</cdr:y>
    </cdr:from>
    <cdr:to>
      <cdr:x>0.33695</cdr:x>
      <cdr:y>0.88794</cdr:y>
    </cdr:to>
    <cdr:sp macro="" textlink="">
      <cdr:nvSpPr>
        <cdr:cNvPr id="15" name="Rectangle 14">
          <a:extLst xmlns:a="http://schemas.openxmlformats.org/drawingml/2006/main">
            <a:ext uri="{FF2B5EF4-FFF2-40B4-BE49-F238E27FC236}">
              <a16:creationId xmlns:a16="http://schemas.microsoft.com/office/drawing/2014/main" id="{0914A080-02F4-4272-80AE-1F470D8AC894}"/>
            </a:ext>
          </a:extLst>
        </cdr:cNvPr>
        <cdr:cNvSpPr/>
      </cdr:nvSpPr>
      <cdr:spPr>
        <a:xfrm xmlns:a="http://schemas.openxmlformats.org/drawingml/2006/main">
          <a:off x="2043012" y="2101013"/>
          <a:ext cx="190749" cy="17556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0.05821</cdr:x>
      <cdr:y>0.51789</cdr:y>
    </cdr:from>
    <cdr:to>
      <cdr:x>0.06925</cdr:x>
      <cdr:y>0.53474</cdr:y>
    </cdr:to>
    <cdr:sp macro="" textlink="">
      <cdr:nvSpPr>
        <cdr:cNvPr id="19" name="Oval 18">
          <a:extLst xmlns:a="http://schemas.openxmlformats.org/drawingml/2006/main">
            <a:ext uri="{FF2B5EF4-FFF2-40B4-BE49-F238E27FC236}">
              <a16:creationId xmlns:a16="http://schemas.microsoft.com/office/drawing/2014/main" id="{9BD9ACA8-0DC5-4593-B033-69285AC18777}"/>
            </a:ext>
          </a:extLst>
        </cdr:cNvPr>
        <cdr:cNvSpPr/>
      </cdr:nvSpPr>
      <cdr:spPr>
        <a:xfrm xmlns:a="http://schemas.openxmlformats.org/drawingml/2006/main">
          <a:off x="385913" y="2249424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0.08709</cdr:x>
      <cdr:y>0.49193</cdr:y>
    </cdr:from>
    <cdr:to>
      <cdr:x>0.09812</cdr:x>
      <cdr:y>0.50877</cdr:y>
    </cdr:to>
    <cdr:sp macro="" textlink="">
      <cdr:nvSpPr>
        <cdr:cNvPr id="20" name="Oval 19">
          <a:extLst xmlns:a="http://schemas.openxmlformats.org/drawingml/2006/main">
            <a:ext uri="{FF2B5EF4-FFF2-40B4-BE49-F238E27FC236}">
              <a16:creationId xmlns:a16="http://schemas.microsoft.com/office/drawing/2014/main" id="{989D1C37-794A-4F00-A92B-4CD8934FE1D0}"/>
            </a:ext>
          </a:extLst>
        </cdr:cNvPr>
        <cdr:cNvSpPr/>
      </cdr:nvSpPr>
      <cdr:spPr>
        <a:xfrm xmlns:a="http://schemas.openxmlformats.org/drawingml/2006/main">
          <a:off x="577342" y="213664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0.116</cdr:x>
      <cdr:y>0.43432</cdr:y>
    </cdr:from>
    <cdr:to>
      <cdr:x>0.12704</cdr:x>
      <cdr:y>0.45116</cdr:y>
    </cdr:to>
    <cdr:sp macro="" textlink="">
      <cdr:nvSpPr>
        <cdr:cNvPr id="21" name="Oval 20">
          <a:extLst xmlns:a="http://schemas.openxmlformats.org/drawingml/2006/main">
            <a:ext uri="{FF2B5EF4-FFF2-40B4-BE49-F238E27FC236}">
              <a16:creationId xmlns:a16="http://schemas.microsoft.com/office/drawing/2014/main" id="{3325D31D-2A25-445B-8107-F14419A0FC38}"/>
            </a:ext>
          </a:extLst>
        </cdr:cNvPr>
        <cdr:cNvSpPr/>
      </cdr:nvSpPr>
      <cdr:spPr>
        <a:xfrm xmlns:a="http://schemas.openxmlformats.org/drawingml/2006/main">
          <a:off x="769025" y="188643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0.13517</cdr:x>
      <cdr:y>0.70688</cdr:y>
    </cdr:from>
    <cdr:to>
      <cdr:x>0.16395</cdr:x>
      <cdr:y>0.88794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7C45F4F3-228E-4F3C-9039-27BF395ECC2A}"/>
            </a:ext>
          </a:extLst>
        </cdr:cNvPr>
        <cdr:cNvSpPr/>
      </cdr:nvSpPr>
      <cdr:spPr>
        <a:xfrm xmlns:a="http://schemas.openxmlformats.org/drawingml/2006/main">
          <a:off x="896115" y="3070277"/>
          <a:ext cx="190749" cy="786384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0.14404</cdr:x>
      <cdr:y>0.35441</cdr:y>
    </cdr:from>
    <cdr:to>
      <cdr:x>0.15508</cdr:x>
      <cdr:y>0.37125</cdr:y>
    </cdr:to>
    <cdr:sp macro="" textlink="">
      <cdr:nvSpPr>
        <cdr:cNvPr id="22" name="Oval 21">
          <a:extLst xmlns:a="http://schemas.openxmlformats.org/drawingml/2006/main">
            <a:ext uri="{FF2B5EF4-FFF2-40B4-BE49-F238E27FC236}">
              <a16:creationId xmlns:a16="http://schemas.microsoft.com/office/drawing/2014/main" id="{5E2D6A4D-B121-42A9-8381-8018AD68A223}"/>
            </a:ext>
          </a:extLst>
        </cdr:cNvPr>
        <cdr:cNvSpPr/>
      </cdr:nvSpPr>
      <cdr:spPr>
        <a:xfrm xmlns:a="http://schemas.openxmlformats.org/drawingml/2006/main">
          <a:off x="954913" y="1539349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0.16473</cdr:x>
      <cdr:y>0.4753</cdr:y>
    </cdr:from>
    <cdr:to>
      <cdr:x>0.1954</cdr:x>
      <cdr:y>0.88794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D18DE20A-D60E-43A0-9DA2-A3C93B861A9F}"/>
            </a:ext>
          </a:extLst>
        </cdr:cNvPr>
        <cdr:cNvSpPr/>
      </cdr:nvSpPr>
      <cdr:spPr>
        <a:xfrm xmlns:a="http://schemas.openxmlformats.org/drawingml/2006/main">
          <a:off x="1092034" y="2064437"/>
          <a:ext cx="203366" cy="1792224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0.17418</cdr:x>
      <cdr:y>0.28077</cdr:y>
    </cdr:from>
    <cdr:to>
      <cdr:x>0.18595</cdr:x>
      <cdr:y>0.29762</cdr:y>
    </cdr:to>
    <cdr:sp macro="" textlink="">
      <cdr:nvSpPr>
        <cdr:cNvPr id="23" name="Oval 22">
          <a:extLst xmlns:a="http://schemas.openxmlformats.org/drawingml/2006/main">
            <a:ext uri="{FF2B5EF4-FFF2-40B4-BE49-F238E27FC236}">
              <a16:creationId xmlns:a16="http://schemas.microsoft.com/office/drawing/2014/main" id="{B8E3F47A-89CA-487E-84D5-A53A349B891E}"/>
            </a:ext>
          </a:extLst>
        </cdr:cNvPr>
        <cdr:cNvSpPr/>
      </cdr:nvSpPr>
      <cdr:spPr>
        <a:xfrm xmlns:a="http://schemas.openxmlformats.org/drawingml/2006/main">
          <a:off x="1154721" y="1219517"/>
          <a:ext cx="77991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0.1954</cdr:x>
      <cdr:y>0.37846</cdr:y>
    </cdr:from>
    <cdr:to>
      <cdr:x>0.22418</cdr:x>
      <cdr:y>0.88794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A86C7C2B-F9CE-4E9F-A588-DF9F86449100}"/>
            </a:ext>
          </a:extLst>
        </cdr:cNvPr>
        <cdr:cNvSpPr/>
      </cdr:nvSpPr>
      <cdr:spPr>
        <a:xfrm xmlns:a="http://schemas.openxmlformats.org/drawingml/2006/main">
          <a:off x="1295400" y="1643813"/>
          <a:ext cx="190749" cy="2212848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0.20427</cdr:x>
      <cdr:y>0.26313</cdr:y>
    </cdr:from>
    <cdr:to>
      <cdr:x>0.21531</cdr:x>
      <cdr:y>0.27997</cdr:y>
    </cdr:to>
    <cdr:sp macro="" textlink="">
      <cdr:nvSpPr>
        <cdr:cNvPr id="24" name="Oval 23">
          <a:extLst xmlns:a="http://schemas.openxmlformats.org/drawingml/2006/main">
            <a:ext uri="{FF2B5EF4-FFF2-40B4-BE49-F238E27FC236}">
              <a16:creationId xmlns:a16="http://schemas.microsoft.com/office/drawing/2014/main" id="{20777890-3831-4051-8B60-5185C10C6393}"/>
            </a:ext>
          </a:extLst>
        </cdr:cNvPr>
        <cdr:cNvSpPr/>
      </cdr:nvSpPr>
      <cdr:spPr>
        <a:xfrm xmlns:a="http://schemas.openxmlformats.org/drawingml/2006/main">
          <a:off x="1354198" y="114286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0.23668</cdr:x>
      <cdr:y>0.24719</cdr:y>
    </cdr:from>
    <cdr:to>
      <cdr:x>0.24788</cdr:x>
      <cdr:y>0.26404</cdr:y>
    </cdr:to>
    <cdr:sp macro="" textlink="">
      <cdr:nvSpPr>
        <cdr:cNvPr id="25" name="Oval 24">
          <a:extLst xmlns:a="http://schemas.openxmlformats.org/drawingml/2006/main">
            <a:ext uri="{FF2B5EF4-FFF2-40B4-BE49-F238E27FC236}">
              <a16:creationId xmlns:a16="http://schemas.microsoft.com/office/drawing/2014/main" id="{6C3EA0DF-5B7D-41F6-9DCD-D38E22E2FB95}"/>
            </a:ext>
          </a:extLst>
        </cdr:cNvPr>
        <cdr:cNvSpPr/>
      </cdr:nvSpPr>
      <cdr:spPr>
        <a:xfrm xmlns:a="http://schemas.openxmlformats.org/drawingml/2006/main">
          <a:off x="1569053" y="1073664"/>
          <a:ext cx="74214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0.26174</cdr:x>
      <cdr:y>0.25205</cdr:y>
    </cdr:from>
    <cdr:to>
      <cdr:x>0.27278</cdr:x>
      <cdr:y>0.26889</cdr:y>
    </cdr:to>
    <cdr:sp macro="" textlink="">
      <cdr:nvSpPr>
        <cdr:cNvPr id="26" name="Oval 25">
          <a:extLst xmlns:a="http://schemas.openxmlformats.org/drawingml/2006/main">
            <a:ext uri="{FF2B5EF4-FFF2-40B4-BE49-F238E27FC236}">
              <a16:creationId xmlns:a16="http://schemas.microsoft.com/office/drawing/2014/main" id="{C889AAC4-A48C-4A6C-AC0D-6F9887C9EDC3}"/>
            </a:ext>
          </a:extLst>
        </cdr:cNvPr>
        <cdr:cNvSpPr/>
      </cdr:nvSpPr>
      <cdr:spPr>
        <a:xfrm xmlns:a="http://schemas.openxmlformats.org/drawingml/2006/main">
          <a:off x="1735198" y="109475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0.31704</cdr:x>
      <cdr:y>0.33571</cdr:y>
    </cdr:from>
    <cdr:to>
      <cdr:x>0.32808</cdr:x>
      <cdr:y>0.35255</cdr:y>
    </cdr:to>
    <cdr:sp macro="" textlink="">
      <cdr:nvSpPr>
        <cdr:cNvPr id="28" name="Oval 27">
          <a:extLst xmlns:a="http://schemas.openxmlformats.org/drawingml/2006/main">
            <a:ext uri="{FF2B5EF4-FFF2-40B4-BE49-F238E27FC236}">
              <a16:creationId xmlns:a16="http://schemas.microsoft.com/office/drawing/2014/main" id="{9396D402-E10D-4783-ACFD-F2B99629E29D}"/>
            </a:ext>
          </a:extLst>
        </cdr:cNvPr>
        <cdr:cNvSpPr/>
      </cdr:nvSpPr>
      <cdr:spPr>
        <a:xfrm xmlns:a="http://schemas.openxmlformats.org/drawingml/2006/main">
          <a:off x="2101810" y="1458134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0.34488</cdr:x>
      <cdr:y>0.41871</cdr:y>
    </cdr:from>
    <cdr:to>
      <cdr:x>0.35591</cdr:x>
      <cdr:y>0.43555</cdr:y>
    </cdr:to>
    <cdr:sp macro="" textlink="">
      <cdr:nvSpPr>
        <cdr:cNvPr id="29" name="Oval 28">
          <a:extLst xmlns:a="http://schemas.openxmlformats.org/drawingml/2006/main">
            <a:ext uri="{FF2B5EF4-FFF2-40B4-BE49-F238E27FC236}">
              <a16:creationId xmlns:a16="http://schemas.microsoft.com/office/drawing/2014/main" id="{DE6EA62C-A176-43C3-BBB5-00B672EC33F8}"/>
            </a:ext>
          </a:extLst>
        </cdr:cNvPr>
        <cdr:cNvSpPr/>
      </cdr:nvSpPr>
      <cdr:spPr>
        <a:xfrm xmlns:a="http://schemas.openxmlformats.org/drawingml/2006/main">
          <a:off x="2286315" y="181860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0.36414</cdr:x>
      <cdr:y>0.80794</cdr:y>
    </cdr:from>
    <cdr:to>
      <cdr:x>0.39292</cdr:x>
      <cdr:y>0.88794</cdr:y>
    </cdr:to>
    <cdr:sp macro="" textlink="">
      <cdr:nvSpPr>
        <cdr:cNvPr id="14" name="Rectangle 13">
          <a:extLst xmlns:a="http://schemas.openxmlformats.org/drawingml/2006/main">
            <a:ext uri="{FF2B5EF4-FFF2-40B4-BE49-F238E27FC236}">
              <a16:creationId xmlns:a16="http://schemas.microsoft.com/office/drawing/2014/main" id="{55FDC021-1680-49CC-94A1-7E7CA886471F}"/>
            </a:ext>
          </a:extLst>
        </cdr:cNvPr>
        <cdr:cNvSpPr/>
      </cdr:nvSpPr>
      <cdr:spPr>
        <a:xfrm xmlns:a="http://schemas.openxmlformats.org/drawingml/2006/main">
          <a:off x="2414050" y="3509189"/>
          <a:ext cx="190749" cy="347472"/>
        </a:xfrm>
        <a:prstGeom xmlns:a="http://schemas.openxmlformats.org/drawingml/2006/main" prst="rect">
          <a:avLst/>
        </a:prstGeom>
        <a:solidFill xmlns:a="http://schemas.openxmlformats.org/drawingml/2006/main">
          <a:srgbClr val="0D30DD"/>
        </a:solidFill>
        <a:ln xmlns:a="http://schemas.openxmlformats.org/drawingml/2006/main" w="6350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0.37444</cdr:x>
      <cdr:y>0.48316</cdr:y>
    </cdr:from>
    <cdr:to>
      <cdr:x>0.38547</cdr:x>
      <cdr:y>0.5</cdr:y>
    </cdr:to>
    <cdr:sp macro="" textlink="">
      <cdr:nvSpPr>
        <cdr:cNvPr id="30" name="Oval 29">
          <a:extLst xmlns:a="http://schemas.openxmlformats.org/drawingml/2006/main">
            <a:ext uri="{FF2B5EF4-FFF2-40B4-BE49-F238E27FC236}">
              <a16:creationId xmlns:a16="http://schemas.microsoft.com/office/drawing/2014/main" id="{B632819E-BC13-4BA1-9C56-49D2DE85E77E}"/>
            </a:ext>
          </a:extLst>
        </cdr:cNvPr>
        <cdr:cNvSpPr/>
      </cdr:nvSpPr>
      <cdr:spPr>
        <a:xfrm xmlns:a="http://schemas.openxmlformats.org/drawingml/2006/main">
          <a:off x="2482283" y="2098548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0.28876</cdr:x>
      <cdr:y>0.2898</cdr:y>
    </cdr:from>
    <cdr:to>
      <cdr:x>0.29979</cdr:x>
      <cdr:y>0.30664</cdr:y>
    </cdr:to>
    <cdr:sp macro="" textlink="">
      <cdr:nvSpPr>
        <cdr:cNvPr id="34" name="Oval 33">
          <a:extLst xmlns:a="http://schemas.openxmlformats.org/drawingml/2006/main">
            <a:ext uri="{FF2B5EF4-FFF2-40B4-BE49-F238E27FC236}">
              <a16:creationId xmlns:a16="http://schemas.microsoft.com/office/drawing/2014/main" id="{66B41029-034A-45A1-8562-DDC6E099D957}"/>
            </a:ext>
          </a:extLst>
        </cdr:cNvPr>
        <cdr:cNvSpPr/>
      </cdr:nvSpPr>
      <cdr:spPr>
        <a:xfrm xmlns:a="http://schemas.openxmlformats.org/drawingml/2006/main">
          <a:off x="1914285" y="1258705"/>
          <a:ext cx="73152" cy="731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0.06763</cdr:x>
      <cdr:y>0.50631</cdr:y>
    </cdr:from>
    <cdr:to>
      <cdr:x>0.0887</cdr:x>
      <cdr:y>0.52036</cdr:y>
    </cdr:to>
    <cdr:cxnSp macro="">
      <cdr:nvCxnSpPr>
        <cdr:cNvPr id="40" name="Straight Connector 39">
          <a:extLst xmlns:a="http://schemas.openxmlformats.org/drawingml/2006/main">
            <a:ext uri="{FF2B5EF4-FFF2-40B4-BE49-F238E27FC236}">
              <a16:creationId xmlns:a16="http://schemas.microsoft.com/office/drawing/2014/main" id="{A4597482-845B-4CE8-92DF-B7D6CD166C0D}"/>
            </a:ext>
          </a:extLst>
        </cdr:cNvPr>
        <cdr:cNvCxnSpPr>
          <a:stCxn xmlns:a="http://schemas.openxmlformats.org/drawingml/2006/main" id="19" idx="7"/>
          <a:endCxn xmlns:a="http://schemas.openxmlformats.org/drawingml/2006/main" id="20" idx="3"/>
        </cdr:cNvCxnSpPr>
      </cdr:nvCxnSpPr>
      <cdr:spPr>
        <a:xfrm xmlns:a="http://schemas.openxmlformats.org/drawingml/2006/main" flipV="1">
          <a:off x="448352" y="2199087"/>
          <a:ext cx="139703" cy="610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0.09651</cdr:x>
      <cdr:y>0.4487</cdr:y>
    </cdr:from>
    <cdr:to>
      <cdr:x>0.11762</cdr:x>
      <cdr:y>0.4944</cdr:y>
    </cdr:to>
    <cdr:cxnSp macro="">
      <cdr:nvCxnSpPr>
        <cdr:cNvPr id="46" name="Straight Connector 45">
          <a:extLst xmlns:a="http://schemas.openxmlformats.org/drawingml/2006/main">
            <a:ext uri="{FF2B5EF4-FFF2-40B4-BE49-F238E27FC236}">
              <a16:creationId xmlns:a16="http://schemas.microsoft.com/office/drawing/2014/main" id="{D8FC93B0-ECB1-4165-9029-447D26654945}"/>
            </a:ext>
          </a:extLst>
        </cdr:cNvPr>
        <cdr:cNvCxnSpPr>
          <a:stCxn xmlns:a="http://schemas.openxmlformats.org/drawingml/2006/main" id="20" idx="7"/>
          <a:endCxn xmlns:a="http://schemas.openxmlformats.org/drawingml/2006/main" id="21" idx="3"/>
        </cdr:cNvCxnSpPr>
      </cdr:nvCxnSpPr>
      <cdr:spPr>
        <a:xfrm xmlns:a="http://schemas.openxmlformats.org/drawingml/2006/main" flipV="1">
          <a:off x="639781" y="1948877"/>
          <a:ext cx="139957" cy="19848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0.12542</cdr:x>
      <cdr:y>0.36879</cdr:y>
    </cdr:from>
    <cdr:to>
      <cdr:x>0.14566</cdr:x>
      <cdr:y>0.43679</cdr:y>
    </cdr:to>
    <cdr:cxnSp macro="">
      <cdr:nvCxnSpPr>
        <cdr:cNvPr id="49" name="Straight Connector 48">
          <a:extLst xmlns:a="http://schemas.openxmlformats.org/drawingml/2006/main">
            <a:ext uri="{FF2B5EF4-FFF2-40B4-BE49-F238E27FC236}">
              <a16:creationId xmlns:a16="http://schemas.microsoft.com/office/drawing/2014/main" id="{86D6A6E0-4128-40FE-86BE-B65C073F68DC}"/>
            </a:ext>
          </a:extLst>
        </cdr:cNvPr>
        <cdr:cNvCxnSpPr>
          <a:stCxn xmlns:a="http://schemas.openxmlformats.org/drawingml/2006/main" id="21" idx="7"/>
          <a:endCxn xmlns:a="http://schemas.openxmlformats.org/drawingml/2006/main" id="22" idx="3"/>
        </cdr:cNvCxnSpPr>
      </cdr:nvCxnSpPr>
      <cdr:spPr>
        <a:xfrm xmlns:a="http://schemas.openxmlformats.org/drawingml/2006/main" flipV="1">
          <a:off x="831464" y="1601788"/>
          <a:ext cx="134162" cy="29536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0.14956</cdr:x>
      <cdr:y>0.29515</cdr:y>
    </cdr:from>
    <cdr:to>
      <cdr:x>0.1759</cdr:x>
      <cdr:y>0.35441</cdr:y>
    </cdr:to>
    <cdr:cxnSp macro="">
      <cdr:nvCxnSpPr>
        <cdr:cNvPr id="53" name="Straight Connector 52">
          <a:extLst xmlns:a="http://schemas.openxmlformats.org/drawingml/2006/main">
            <a:ext uri="{FF2B5EF4-FFF2-40B4-BE49-F238E27FC236}">
              <a16:creationId xmlns:a16="http://schemas.microsoft.com/office/drawing/2014/main" id="{08538B20-54CD-49E3-87A2-27F72CC27C8E}"/>
            </a:ext>
          </a:extLst>
        </cdr:cNvPr>
        <cdr:cNvCxnSpPr>
          <a:stCxn xmlns:a="http://schemas.openxmlformats.org/drawingml/2006/main" id="22" idx="0"/>
          <a:endCxn xmlns:a="http://schemas.openxmlformats.org/drawingml/2006/main" id="23" idx="3"/>
        </cdr:cNvCxnSpPr>
      </cdr:nvCxnSpPr>
      <cdr:spPr>
        <a:xfrm xmlns:a="http://schemas.openxmlformats.org/drawingml/2006/main" flipV="1">
          <a:off x="991489" y="1281956"/>
          <a:ext cx="174654" cy="25739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0.18422</cdr:x>
      <cdr:y>0.27155</cdr:y>
    </cdr:from>
    <cdr:to>
      <cdr:x>0.20427</cdr:x>
      <cdr:y>0.28324</cdr:y>
    </cdr:to>
    <cdr:cxnSp macro="">
      <cdr:nvCxnSpPr>
        <cdr:cNvPr id="58" name="Straight Connector 57">
          <a:extLst xmlns:a="http://schemas.openxmlformats.org/drawingml/2006/main">
            <a:ext uri="{FF2B5EF4-FFF2-40B4-BE49-F238E27FC236}">
              <a16:creationId xmlns:a16="http://schemas.microsoft.com/office/drawing/2014/main" id="{6EF17707-23FD-433D-B194-D00B5F494D9D}"/>
            </a:ext>
          </a:extLst>
        </cdr:cNvPr>
        <cdr:cNvCxnSpPr>
          <a:stCxn xmlns:a="http://schemas.openxmlformats.org/drawingml/2006/main" id="23" idx="7"/>
          <a:endCxn xmlns:a="http://schemas.openxmlformats.org/drawingml/2006/main" id="24" idx="2"/>
        </cdr:cNvCxnSpPr>
      </cdr:nvCxnSpPr>
      <cdr:spPr>
        <a:xfrm xmlns:a="http://schemas.openxmlformats.org/drawingml/2006/main" flipV="1">
          <a:off x="1221290" y="1179441"/>
          <a:ext cx="132908" cy="507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0.21369</cdr:x>
      <cdr:y>0.25562</cdr:y>
    </cdr:from>
    <cdr:to>
      <cdr:x>0.23668</cdr:x>
      <cdr:y>0.26559</cdr:y>
    </cdr:to>
    <cdr:cxnSp macro="">
      <cdr:nvCxnSpPr>
        <cdr:cNvPr id="61" name="Straight Connector 60">
          <a:extLst xmlns:a="http://schemas.openxmlformats.org/drawingml/2006/main">
            <a:ext uri="{FF2B5EF4-FFF2-40B4-BE49-F238E27FC236}">
              <a16:creationId xmlns:a16="http://schemas.microsoft.com/office/drawing/2014/main" id="{24C95DB8-4707-4D14-AEF5-CA48A4F09697}"/>
            </a:ext>
          </a:extLst>
        </cdr:cNvPr>
        <cdr:cNvCxnSpPr>
          <a:stCxn xmlns:a="http://schemas.openxmlformats.org/drawingml/2006/main" id="24" idx="7"/>
          <a:endCxn xmlns:a="http://schemas.openxmlformats.org/drawingml/2006/main" id="25" idx="2"/>
        </cdr:cNvCxnSpPr>
      </cdr:nvCxnSpPr>
      <cdr:spPr>
        <a:xfrm xmlns:a="http://schemas.openxmlformats.org/drawingml/2006/main" flipV="1">
          <a:off x="1416637" y="1110240"/>
          <a:ext cx="152416" cy="4333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0.24788</cdr:x>
      <cdr:y>0.25562</cdr:y>
    </cdr:from>
    <cdr:to>
      <cdr:x>0.26174</cdr:x>
      <cdr:y>0.26047</cdr:y>
    </cdr:to>
    <cdr:cxnSp macro="">
      <cdr:nvCxnSpPr>
        <cdr:cNvPr id="64" name="Straight Connector 63">
          <a:extLst xmlns:a="http://schemas.openxmlformats.org/drawingml/2006/main">
            <a:ext uri="{FF2B5EF4-FFF2-40B4-BE49-F238E27FC236}">
              <a16:creationId xmlns:a16="http://schemas.microsoft.com/office/drawing/2014/main" id="{A6FBC56E-C898-462C-8ECF-6E1D5EE237A1}"/>
            </a:ext>
          </a:extLst>
        </cdr:cNvPr>
        <cdr:cNvCxnSpPr>
          <a:stCxn xmlns:a="http://schemas.openxmlformats.org/drawingml/2006/main" id="25" idx="6"/>
          <a:endCxn xmlns:a="http://schemas.openxmlformats.org/drawingml/2006/main" id="26" idx="2"/>
        </cdr:cNvCxnSpPr>
      </cdr:nvCxnSpPr>
      <cdr:spPr>
        <a:xfrm xmlns:a="http://schemas.openxmlformats.org/drawingml/2006/main">
          <a:off x="1643267" y="1110240"/>
          <a:ext cx="91931" cy="2109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0.27116</cdr:x>
      <cdr:y>0.26643</cdr:y>
    </cdr:from>
    <cdr:to>
      <cdr:x>0.29037</cdr:x>
      <cdr:y>0.29226</cdr:y>
    </cdr:to>
    <cdr:cxnSp macro="">
      <cdr:nvCxnSpPr>
        <cdr:cNvPr id="67" name="Straight Connector 66">
          <a:extLst xmlns:a="http://schemas.openxmlformats.org/drawingml/2006/main">
            <a:ext uri="{FF2B5EF4-FFF2-40B4-BE49-F238E27FC236}">
              <a16:creationId xmlns:a16="http://schemas.microsoft.com/office/drawing/2014/main" id="{BFF6CF3C-CF26-4E4B-A320-EF59918DEC94}"/>
            </a:ext>
          </a:extLst>
        </cdr:cNvPr>
        <cdr:cNvCxnSpPr>
          <a:stCxn xmlns:a="http://schemas.openxmlformats.org/drawingml/2006/main" id="26" idx="5"/>
          <a:endCxn xmlns:a="http://schemas.openxmlformats.org/drawingml/2006/main" id="34" idx="1"/>
        </cdr:cNvCxnSpPr>
      </cdr:nvCxnSpPr>
      <cdr:spPr>
        <a:xfrm xmlns:a="http://schemas.openxmlformats.org/drawingml/2006/main">
          <a:off x="1797637" y="1157194"/>
          <a:ext cx="127361" cy="1122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0.29818</cdr:x>
      <cdr:y>0.30417</cdr:y>
    </cdr:from>
    <cdr:to>
      <cdr:x>0.31866</cdr:x>
      <cdr:y>0.33818</cdr:y>
    </cdr:to>
    <cdr:cxnSp macro="">
      <cdr:nvCxnSpPr>
        <cdr:cNvPr id="70" name="Straight Connector 69">
          <a:extLst xmlns:a="http://schemas.openxmlformats.org/drawingml/2006/main">
            <a:ext uri="{FF2B5EF4-FFF2-40B4-BE49-F238E27FC236}">
              <a16:creationId xmlns:a16="http://schemas.microsoft.com/office/drawing/2014/main" id="{226234F5-1B62-4342-94D3-743A17260FC9}"/>
            </a:ext>
          </a:extLst>
        </cdr:cNvPr>
        <cdr:cNvCxnSpPr>
          <a:stCxn xmlns:a="http://schemas.openxmlformats.org/drawingml/2006/main" id="34" idx="5"/>
          <a:endCxn xmlns:a="http://schemas.openxmlformats.org/drawingml/2006/main" id="28" idx="1"/>
        </cdr:cNvCxnSpPr>
      </cdr:nvCxnSpPr>
      <cdr:spPr>
        <a:xfrm xmlns:a="http://schemas.openxmlformats.org/drawingml/2006/main">
          <a:off x="1976724" y="1321144"/>
          <a:ext cx="135799" cy="14770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0.32184</cdr:x>
      <cdr:y>0.34413</cdr:y>
    </cdr:from>
    <cdr:to>
      <cdr:x>0.34649</cdr:x>
      <cdr:y>0.42117</cdr:y>
    </cdr:to>
    <cdr:cxnSp macro="">
      <cdr:nvCxnSpPr>
        <cdr:cNvPr id="73" name="Straight Connector 72">
          <a:extLst xmlns:a="http://schemas.openxmlformats.org/drawingml/2006/main">
            <a:ext uri="{FF2B5EF4-FFF2-40B4-BE49-F238E27FC236}">
              <a16:creationId xmlns:a16="http://schemas.microsoft.com/office/drawing/2014/main" id="{AACB5CA5-68B5-4044-B587-B1FC5DC72F59}"/>
            </a:ext>
          </a:extLst>
        </cdr:cNvPr>
        <cdr:cNvCxnSpPr>
          <a:endCxn xmlns:a="http://schemas.openxmlformats.org/drawingml/2006/main" id="29" idx="1"/>
        </cdr:cNvCxnSpPr>
      </cdr:nvCxnSpPr>
      <cdr:spPr>
        <a:xfrm xmlns:a="http://schemas.openxmlformats.org/drawingml/2006/main">
          <a:off x="2133600" y="1494710"/>
          <a:ext cx="163428" cy="33460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0.35429</cdr:x>
      <cdr:y>0.43308</cdr:y>
    </cdr:from>
    <cdr:to>
      <cdr:x>0.37605</cdr:x>
      <cdr:y>0.48562</cdr:y>
    </cdr:to>
    <cdr:cxnSp macro="">
      <cdr:nvCxnSpPr>
        <cdr:cNvPr id="75" name="Straight Connector 74">
          <a:extLst xmlns:a="http://schemas.openxmlformats.org/drawingml/2006/main">
            <a:ext uri="{FF2B5EF4-FFF2-40B4-BE49-F238E27FC236}">
              <a16:creationId xmlns:a16="http://schemas.microsoft.com/office/drawing/2014/main" id="{47FF1047-A3EA-4DD5-ABF6-4F92E7EAA88A}"/>
            </a:ext>
          </a:extLst>
        </cdr:cNvPr>
        <cdr:cNvCxnSpPr>
          <a:stCxn xmlns:a="http://schemas.openxmlformats.org/drawingml/2006/main" id="29" idx="5"/>
          <a:endCxn xmlns:a="http://schemas.openxmlformats.org/drawingml/2006/main" id="30" idx="1"/>
        </cdr:cNvCxnSpPr>
      </cdr:nvCxnSpPr>
      <cdr:spPr>
        <a:xfrm xmlns:a="http://schemas.openxmlformats.org/drawingml/2006/main">
          <a:off x="2348754" y="1881044"/>
          <a:ext cx="144242" cy="22821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28319-1D47-4DB5-A083-897E335DA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94067" y="-381002"/>
            <a:ext cx="13595665" cy="777240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10190961" y="822533"/>
            <a:ext cx="2415832" cy="34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9445694" y="-1450528"/>
            <a:ext cx="1715789" cy="31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38544" y="1319361"/>
            <a:ext cx="6884621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27 - BÀI 7.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1219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04455" y="238187"/>
            <a:ext cx="3517241" cy="8507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D30DD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8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90" y="847530"/>
            <a:ext cx="2525893" cy="22474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8544" y="5642545"/>
            <a:ext cx="6086402" cy="1034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Giáo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viên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Trần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Thị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Thúy</a:t>
            </a:r>
            <a:r>
              <a:rPr lang="en-US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</a:rPr>
              <a:t>Vân</a:t>
            </a:r>
            <a:endParaRPr lang="en-US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2" y="2374853"/>
            <a:ext cx="5070441" cy="316378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95" y="4054344"/>
            <a:ext cx="4543785" cy="2773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oogle Shape;112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409" y="93511"/>
            <a:ext cx="1496656" cy="104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9727"/>
            <a:ext cx="11582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7. THỰC HÀNH: VẼ VÀ PHÂN TÍCH BIỂU ĐỒ KHÍ HẬU</a:t>
            </a:r>
          </a:p>
          <a:p>
            <a:endParaRPr lang="nl-NL" sz="3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1. Vẽ biểu đồ khí hậu</a:t>
            </a:r>
            <a:endParaRPr lang="nl-NL" sz="24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1: Xác định các giá trị cao nhất trong bảng số liệu để tiến hành xây dựng hệ trục tọa độ.</a:t>
            </a:r>
            <a:endParaRPr lang="en-US" sz="27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2: Xây dựng hệ trục tọa độ, bao gồm 1 trục hoành và 2 trục tung</a:t>
            </a:r>
            <a:endParaRPr lang="en-US" sz="27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Trục hoành 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 hiện </a:t>
            </a: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 tháng 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 năm (12 tháng).</a:t>
            </a:r>
            <a:endParaRPr lang="en-US" sz="27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Trục tung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Một trục </a:t>
            </a: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nhiệt độ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; Một trục </a:t>
            </a:r>
            <a:r>
              <a:rPr lang="nl-NL" sz="27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lượng mưa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3276600"/>
            <a:ext cx="11582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3: Vẽ biểu đồ lượng mưa</a:t>
            </a:r>
            <a:endParaRPr lang="en-US" sz="27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Vẽ lần lượt tuần tự các cột lượng mưa từ tháng 1 cho đến tháng 12 (Tháng 1 và tháng 12 sẽ vẽ liền với trục).</a:t>
            </a:r>
            <a:endParaRPr lang="en-US" sz="27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4: Vẽ đường biểu diễn nhiệt độ</a:t>
            </a:r>
            <a:endParaRPr lang="en-US" sz="27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Xác định các điểm nhiệt độ giữa các tháng.</a:t>
            </a:r>
            <a:r>
              <a:rPr lang="en-US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Nối các điểm lại thành một đường liên tục.</a:t>
            </a:r>
            <a:endParaRPr lang="en-US" sz="27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en-US" sz="27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nl-NL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5: Hoàn thiện biểu đồ</a:t>
            </a:r>
            <a:r>
              <a:rPr lang="en-US" sz="27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nl-NL" sz="27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Bổ sung bảng chú giải, tên biểu đồ.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3272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hevron 2">
            <a:extLst>
              <a:ext uri="{FF2B5EF4-FFF2-40B4-BE49-F238E27FC236}">
                <a16:creationId xmlns:a16="http://schemas.microsoft.com/office/drawing/2014/main" id="{90415772-6604-45C4-B7E1-F5FB3B98FCC0}"/>
              </a:ext>
            </a:extLst>
          </p:cNvPr>
          <p:cNvSpPr/>
          <p:nvPr/>
        </p:nvSpPr>
        <p:spPr>
          <a:xfrm>
            <a:off x="6095999" y="200084"/>
            <a:ext cx="533400" cy="8382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67A46E3-BFBF-4F20-8AAA-F39E1F6E37F2}"/>
              </a:ext>
            </a:extLst>
          </p:cNvPr>
          <p:cNvSpPr/>
          <p:nvPr/>
        </p:nvSpPr>
        <p:spPr>
          <a:xfrm>
            <a:off x="6553199" y="200084"/>
            <a:ext cx="533400" cy="8382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1DD1933-01BD-4E7A-8F05-03E08871A924}"/>
              </a:ext>
            </a:extLst>
          </p:cNvPr>
          <p:cNvSpPr/>
          <p:nvPr/>
        </p:nvSpPr>
        <p:spPr>
          <a:xfrm>
            <a:off x="0" y="200084"/>
            <a:ext cx="6172199" cy="838200"/>
          </a:xfrm>
          <a:prstGeom prst="homePlate">
            <a:avLst>
              <a:gd name="adj" fmla="val 285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86E21-B2BE-46B4-A34E-A9D0CE1E3772}"/>
              </a:ext>
            </a:extLst>
          </p:cNvPr>
          <p:cNvSpPr txBox="1"/>
          <p:nvPr/>
        </p:nvSpPr>
        <p:spPr>
          <a:xfrm>
            <a:off x="381000" y="1295401"/>
            <a:ext cx="1143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b="1" i="1" dirty="0" err="1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rgbClr val="0D30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9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693A78-94A8-4DB8-88E5-9B87BC8FFB09}"/>
              </a:ext>
            </a:extLst>
          </p:cNvPr>
          <p:cNvSpPr/>
          <p:nvPr/>
        </p:nvSpPr>
        <p:spPr>
          <a:xfrm>
            <a:off x="1617517" y="3015632"/>
            <a:ext cx="3588328" cy="3489884"/>
          </a:xfrm>
          <a:prstGeom prst="rect">
            <a:avLst/>
          </a:prstGeom>
          <a:solidFill>
            <a:srgbClr val="99FFCC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8EEFD1D-1A0C-400B-8293-D33D98855B55}"/>
              </a:ext>
            </a:extLst>
          </p:cNvPr>
          <p:cNvSpPr/>
          <p:nvPr/>
        </p:nvSpPr>
        <p:spPr>
          <a:xfrm>
            <a:off x="6095999" y="200084"/>
            <a:ext cx="533400" cy="8382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BD210201-5A75-43E8-A82A-07962B057403}"/>
              </a:ext>
            </a:extLst>
          </p:cNvPr>
          <p:cNvSpPr/>
          <p:nvPr/>
        </p:nvSpPr>
        <p:spPr>
          <a:xfrm>
            <a:off x="6553199" y="200084"/>
            <a:ext cx="533400" cy="8382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FA4DA0C-E771-4129-B92E-00FBA30F8983}"/>
              </a:ext>
            </a:extLst>
          </p:cNvPr>
          <p:cNvSpPr/>
          <p:nvPr/>
        </p:nvSpPr>
        <p:spPr>
          <a:xfrm>
            <a:off x="0" y="200084"/>
            <a:ext cx="6172199" cy="838200"/>
          </a:xfrm>
          <a:prstGeom prst="homePlate">
            <a:avLst>
              <a:gd name="adj" fmla="val 285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D90A-CCEE-4C3E-8D4E-B8A95A2B34DF}"/>
              </a:ext>
            </a:extLst>
          </p:cNvPr>
          <p:cNvSpPr/>
          <p:nvPr/>
        </p:nvSpPr>
        <p:spPr>
          <a:xfrm>
            <a:off x="450272" y="1524000"/>
            <a:ext cx="11208328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3BB77-ED04-49BD-BEFD-3C19D2C1731E}"/>
              </a:ext>
            </a:extLst>
          </p:cNvPr>
          <p:cNvSpPr txBox="1"/>
          <p:nvPr/>
        </p:nvSpPr>
        <p:spPr>
          <a:xfrm>
            <a:off x="1776845" y="3281323"/>
            <a:ext cx="342900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1D7EE-FDBB-4836-8ED7-95D3EA54DE55}"/>
              </a:ext>
            </a:extLst>
          </p:cNvPr>
          <p:cNvSpPr/>
          <p:nvPr/>
        </p:nvSpPr>
        <p:spPr>
          <a:xfrm>
            <a:off x="6934200" y="3015632"/>
            <a:ext cx="3588328" cy="3489884"/>
          </a:xfrm>
          <a:prstGeom prst="rect">
            <a:avLst/>
          </a:prstGeom>
          <a:solidFill>
            <a:srgbClr val="99FFCC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8FE67-2728-4C3B-993F-D85338F6AACF}"/>
              </a:ext>
            </a:extLst>
          </p:cNvPr>
          <p:cNvSpPr txBox="1"/>
          <p:nvPr/>
        </p:nvSpPr>
        <p:spPr>
          <a:xfrm>
            <a:off x="7093528" y="3281323"/>
            <a:ext cx="34290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 nhay nháy, gà gáy thì mưa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DF030533-579E-46D6-9D65-16FFB8C8464E}"/>
              </a:ext>
            </a:extLst>
          </p:cNvPr>
          <p:cNvSpPr/>
          <p:nvPr/>
        </p:nvSpPr>
        <p:spPr>
          <a:xfrm>
            <a:off x="2107809" y="182880"/>
            <a:ext cx="7976381" cy="1055077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TỰ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AB015-0059-4B96-9D2A-0FC4DED24BD0}"/>
              </a:ext>
            </a:extLst>
          </p:cNvPr>
          <p:cNvSpPr/>
          <p:nvPr/>
        </p:nvSpPr>
        <p:spPr>
          <a:xfrm>
            <a:off x="361070" y="1576679"/>
            <a:ext cx="115964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443656" y="304800"/>
            <a:ext cx="6356465" cy="587325"/>
          </a:xfrm>
          <a:prstGeom prst="rect">
            <a:avLst/>
          </a:prstGeom>
          <a:solidFill>
            <a:srgbClr val="BCFC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2486294"/>
            <a:ext cx="11277600" cy="437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UẬT CHƠI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ồm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ô chữ được đánh số từ 1 đến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6,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tương ứng với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6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câu 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 em dựa vào kiến thức đã học để trả lời, mỗi câu hỏi có </a:t>
            </a:r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lượt trả lời.</a:t>
            </a: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 nào trả lời đúng sẽ nhận được 1 phần quà nhỏ và ô chữ sẽ hiện ra chữ cái tương ứng, trả lời sai ô chữ sẽ bị khóa lại</a:t>
            </a:r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T</a:t>
            </a:r>
            <a:r>
              <a:rPr lang="vi-VN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rong quá trình trả lời, em nào trả lời đúng tên từ khóa thì sẽ nhận được phần quà lớn hơn</a:t>
            </a:r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D30DD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0591" y="1563354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9455" y="1563354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D30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8319" y="1563354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7183" y="1563354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D30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6047" y="1563354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50541" y="961882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7891" y="961882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5745" y="961882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6124" y="961882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83978" y="986201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44911" y="1561927"/>
            <a:ext cx="1578864" cy="7409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4356" y="1021467"/>
            <a:ext cx="922713" cy="71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427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609109" y="304800"/>
            <a:ext cx="4724400" cy="4572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92773" y="21739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C?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2200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1000-2000mm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B. 1500-2000mm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C. 2000-2500mm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D. 2500-3000mm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60%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    B. 70%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 C. 80%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   D. 90%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ây nam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B.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Tây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bắc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C.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 nam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D.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 bắc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tháng 5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10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B. tháng 6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10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  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C. tháng 7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10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D. tháng 8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10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vị trí địa lí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hình dạng lãnh thổ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C. địa hình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D. Cả A, B, 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17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85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53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21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89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6967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491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1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2365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1456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30888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3925694" y="35238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88577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5" name="Oval 44"/>
          <p:cNvSpPr/>
          <p:nvPr/>
        </p:nvSpPr>
        <p:spPr>
          <a:xfrm>
            <a:off x="1730537" y="289054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728856" y="42302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029201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8091055" y="489804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44491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692774" y="55626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47339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15745" y="1220809"/>
            <a:ext cx="1066800" cy="8304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6746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8389050" y="62378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89448" y="132248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256360-BC92-4630-8935-77282711B56E}"/>
              </a:ext>
            </a:extLst>
          </p:cNvPr>
          <p:cNvSpPr txBox="1"/>
          <p:nvPr/>
        </p:nvSpPr>
        <p:spPr>
          <a:xfrm>
            <a:off x="5227270" y="1133481"/>
            <a:ext cx="79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CAFB49-FCD7-4F9B-AD30-E0AD0AD6AA5D}"/>
              </a:ext>
            </a:extLst>
          </p:cNvPr>
          <p:cNvSpPr txBox="1"/>
          <p:nvPr/>
        </p:nvSpPr>
        <p:spPr>
          <a:xfrm rot="20007597">
            <a:off x="8536176" y="1224822"/>
            <a:ext cx="6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wis721 Blk BT" panose="020B0904030502020204" pitchFamily="34" charset="0"/>
                <a:ea typeface="Cambria" panose="02040503050406030204" pitchFamily="18" charset="0"/>
                <a:cs typeface="Times New Roman" pitchFamily="18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3" grpId="0"/>
      <p:bldP spid="38" grpId="0"/>
      <p:bldP spid="39" grpId="0"/>
      <p:bldP spid="40" grpId="0"/>
      <p:bldP spid="41" grpId="0"/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28" grpId="0" animBg="1"/>
      <p:bldP spid="29" grpId="0"/>
      <p:bldP spid="30" grpId="0" animBg="1"/>
      <p:bldP spid="31" grpId="0"/>
      <p:bldP spid="32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3355" y="4317785"/>
            <a:ext cx="571136" cy="9465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1248" y="2935607"/>
            <a:ext cx="571136" cy="9465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81504" y="609591"/>
            <a:ext cx="2247331" cy="7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" y="457199"/>
            <a:ext cx="11201400" cy="1232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VẼ VÀ PHÂN TÍCH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KHÍ HẬU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8532" y="3181397"/>
            <a:ext cx="6050561" cy="76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BIỂU ĐỒ KHÍ HẬU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15631" y="4571747"/>
            <a:ext cx="7472651" cy="76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TÍCH BIỂU ĐỒ KHÍ HẬU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70188" y="1964673"/>
            <a:ext cx="8785022" cy="4774935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1841944" y="3051619"/>
            <a:ext cx="840883" cy="1021515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1781566" y="4441970"/>
            <a:ext cx="840883" cy="1021515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08271" y="3181397"/>
            <a:ext cx="1508228" cy="76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57697" y="4536738"/>
            <a:ext cx="1508228" cy="76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18391"/>
            <a:ext cx="1460949" cy="102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0" y="0"/>
            <a:ext cx="12023916" cy="685800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5" y="126813"/>
            <a:ext cx="1619499" cy="81602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0030" y="127006"/>
            <a:ext cx="1850541" cy="815831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920" y="126813"/>
            <a:ext cx="1937651" cy="8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12268200" cy="6857999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23006" y="204898"/>
            <a:ext cx="655401" cy="65314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294575" y="630784"/>
            <a:ext cx="226990" cy="305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94785" y="1214221"/>
            <a:ext cx="295549" cy="234975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69599" y="908198"/>
            <a:ext cx="560507" cy="311624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3314" y="1001672"/>
            <a:ext cx="10476494" cy="980714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SGK,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lựa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trạm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24123" y="204897"/>
            <a:ext cx="5081081" cy="58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Times New Roman" pitchFamily="18" charset="0"/>
                <a:cs typeface="Times New Roman" pitchFamily="18" charset="0"/>
              </a:rPr>
              <a:t>VẼ BIỂU ĐỒ KHÍ HẬU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483"/>
            <a:ext cx="1290167" cy="1041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53381" y="5792513"/>
            <a:ext cx="877192" cy="705556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968691" y="5505818"/>
            <a:ext cx="10949649" cy="523220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" name="Picture 19" descr="Cho bảng số liệu dưới đây:Hãy lựa chọn và vẽ biểu đồ khí hậu thể hiện nhiệt  độ và lượng mưa của một trạm khí tượng.">
            <a:extLst>
              <a:ext uri="{FF2B5EF4-FFF2-40B4-BE49-F238E27FC236}">
                <a16:creationId xmlns:a16="http://schemas.microsoft.com/office/drawing/2014/main" id="{B77BB831-2895-4D89-8C20-B9D8D647E12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5" y="2175389"/>
            <a:ext cx="11631530" cy="32242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645AF-7F66-40A8-9A4C-91CE001201B5}"/>
              </a:ext>
            </a:extLst>
          </p:cNvPr>
          <p:cNvSpPr/>
          <p:nvPr/>
        </p:nvSpPr>
        <p:spPr>
          <a:xfrm>
            <a:off x="334675" y="2926120"/>
            <a:ext cx="11564288" cy="8299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33" grpId="0" animBg="1"/>
      <p:bldP spid="9" grpId="0" animBg="1"/>
      <p:bldP spid="10" grpId="0" animBg="1"/>
      <p:bldP spid="16" grpId="0" animBg="1"/>
      <p:bldP spid="31" grpId="0"/>
      <p:bldP spid="3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A85D6-2290-43A4-803C-2F09DF22005E}"/>
              </a:ext>
            </a:extLst>
          </p:cNvPr>
          <p:cNvSpPr/>
          <p:nvPr/>
        </p:nvSpPr>
        <p:spPr>
          <a:xfrm>
            <a:off x="457200" y="152401"/>
            <a:ext cx="112899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 BƯỚC VẼ BIỂU ĐỒ KHÍ HẬU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nl-NL" sz="7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32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1: </a:t>
            </a:r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Xác định các giá trị cao nhất trong bảng số liệu để tiến hành xây dựng hệ trục tọa độ.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8" descr="Cho bảng số liệu dưới đây:Hãy lựa chọn và vẽ biểu đồ khí hậu thể hiện nhiệt  độ và lượng mưa của một trạm khí tượng.">
            <a:extLst>
              <a:ext uri="{FF2B5EF4-FFF2-40B4-BE49-F238E27FC236}">
                <a16:creationId xmlns:a16="http://schemas.microsoft.com/office/drawing/2014/main" id="{3C0FD506-D5BD-4C8D-80BC-B9F017C460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" y="1881006"/>
            <a:ext cx="11585496" cy="497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10AB6-F090-43CB-856C-6ED53EBA442A}"/>
              </a:ext>
            </a:extLst>
          </p:cNvPr>
          <p:cNvSpPr/>
          <p:nvPr/>
        </p:nvSpPr>
        <p:spPr>
          <a:xfrm>
            <a:off x="228600" y="3026023"/>
            <a:ext cx="11518520" cy="128109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62802-C40F-4B16-8F13-DD741DBED77D}"/>
              </a:ext>
            </a:extLst>
          </p:cNvPr>
          <p:cNvSpPr/>
          <p:nvPr/>
        </p:nvSpPr>
        <p:spPr>
          <a:xfrm>
            <a:off x="7414966" y="3053507"/>
            <a:ext cx="711047" cy="613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F2437C-F346-4180-9570-F3C3D6B9D384}"/>
              </a:ext>
            </a:extLst>
          </p:cNvPr>
          <p:cNvSpPr/>
          <p:nvPr/>
        </p:nvSpPr>
        <p:spPr>
          <a:xfrm>
            <a:off x="8199116" y="3632168"/>
            <a:ext cx="711047" cy="613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8B3F0-4812-4379-8446-43419D2C2736}"/>
              </a:ext>
            </a:extLst>
          </p:cNvPr>
          <p:cNvSpPr/>
          <p:nvPr/>
        </p:nvSpPr>
        <p:spPr>
          <a:xfrm>
            <a:off x="228600" y="304801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2: Xây dựng hệ trục tọa độ, bao gồm 1 trục hoành và 2 trục tung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BE40E-496D-4187-8F27-CAC4CBB6D126}"/>
              </a:ext>
            </a:extLst>
          </p:cNvPr>
          <p:cNvSpPr txBox="1"/>
          <p:nvPr/>
        </p:nvSpPr>
        <p:spPr>
          <a:xfrm>
            <a:off x="228600" y="1600200"/>
            <a:ext cx="65091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Trục hoành 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 hiện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 tháng 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trong năm (12 tháng).</a:t>
            </a:r>
          </a:p>
          <a:p>
            <a:pPr algn="just"/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Trục tung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(2 trục).</a:t>
            </a:r>
            <a:endParaRPr lang="en-US" sz="24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+ Một trục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nhiệt độ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Ta sẽ lấy giá trị cao nhất trên trục thể hiện nhiệt độ là khoảng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35°C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để cân xứng với trục lượng mưa.</a:t>
            </a:r>
          </a:p>
          <a:p>
            <a:pPr algn="just"/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+ Một trục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lượng mưa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Ta sẽ lấy giá trị cao</a:t>
            </a:r>
            <a:r>
              <a:rPr lang="nl-NL" sz="24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nhất trên trục thể hiện lượng mưa là khoảng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350 mm</a:t>
            </a:r>
            <a:r>
              <a:rPr lang="nl-NL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21A66B-8089-4599-8EB1-048FCA860BB5}"/>
              </a:ext>
            </a:extLst>
          </p:cNvPr>
          <p:cNvCxnSpPr>
            <a:cxnSpLocks/>
          </p:cNvCxnSpPr>
          <p:nvPr/>
        </p:nvCxnSpPr>
        <p:spPr>
          <a:xfrm flipV="1">
            <a:off x="11076845" y="1509909"/>
            <a:ext cx="33369" cy="441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AAC53C1-7FF6-4236-96BA-A94B1C8C1111}"/>
              </a:ext>
            </a:extLst>
          </p:cNvPr>
          <p:cNvSpPr txBox="1"/>
          <p:nvPr/>
        </p:nvSpPr>
        <p:spPr>
          <a:xfrm>
            <a:off x="11232355" y="178024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04A5E0-501A-49A3-80D0-8E6B201BB246}"/>
              </a:ext>
            </a:extLst>
          </p:cNvPr>
          <p:cNvCxnSpPr>
            <a:cxnSpLocks/>
          </p:cNvCxnSpPr>
          <p:nvPr/>
        </p:nvCxnSpPr>
        <p:spPr>
          <a:xfrm>
            <a:off x="11076844" y="1925833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ED515-CB2E-4977-8A0F-512D2B548243}"/>
              </a:ext>
            </a:extLst>
          </p:cNvPr>
          <p:cNvSpPr txBox="1"/>
          <p:nvPr/>
        </p:nvSpPr>
        <p:spPr>
          <a:xfrm>
            <a:off x="11254340" y="237639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770389-5726-4485-8DBD-D8438A3F1C8E}"/>
              </a:ext>
            </a:extLst>
          </p:cNvPr>
          <p:cNvCxnSpPr>
            <a:cxnSpLocks/>
          </p:cNvCxnSpPr>
          <p:nvPr/>
        </p:nvCxnSpPr>
        <p:spPr>
          <a:xfrm>
            <a:off x="11076844" y="2521979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18FCEB1-B2B2-476A-B503-A5295420DE76}"/>
              </a:ext>
            </a:extLst>
          </p:cNvPr>
          <p:cNvSpPr txBox="1"/>
          <p:nvPr/>
        </p:nvSpPr>
        <p:spPr>
          <a:xfrm>
            <a:off x="11254340" y="2951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48BBD1-6450-4F6C-A768-C5798EEF206D}"/>
              </a:ext>
            </a:extLst>
          </p:cNvPr>
          <p:cNvCxnSpPr>
            <a:cxnSpLocks/>
          </p:cNvCxnSpPr>
          <p:nvPr/>
        </p:nvCxnSpPr>
        <p:spPr>
          <a:xfrm>
            <a:off x="11076844" y="309728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E7A2AC-5AF0-4300-99F1-9304E5796D80}"/>
              </a:ext>
            </a:extLst>
          </p:cNvPr>
          <p:cNvSpPr txBox="1"/>
          <p:nvPr/>
        </p:nvSpPr>
        <p:spPr>
          <a:xfrm>
            <a:off x="11258003" y="349239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45BA95-158C-4516-941C-D7A1DF23833E}"/>
              </a:ext>
            </a:extLst>
          </p:cNvPr>
          <p:cNvCxnSpPr>
            <a:cxnSpLocks/>
          </p:cNvCxnSpPr>
          <p:nvPr/>
        </p:nvCxnSpPr>
        <p:spPr>
          <a:xfrm>
            <a:off x="11076844" y="3637982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79FA311-AAE2-4D0A-AEE6-A4DC07ED5377}"/>
              </a:ext>
            </a:extLst>
          </p:cNvPr>
          <p:cNvSpPr txBox="1"/>
          <p:nvPr/>
        </p:nvSpPr>
        <p:spPr>
          <a:xfrm>
            <a:off x="11254340" y="403304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AAB82B-0C14-4BE8-A0D3-D3B7C78A48A1}"/>
              </a:ext>
            </a:extLst>
          </p:cNvPr>
          <p:cNvCxnSpPr>
            <a:cxnSpLocks/>
          </p:cNvCxnSpPr>
          <p:nvPr/>
        </p:nvCxnSpPr>
        <p:spPr>
          <a:xfrm>
            <a:off x="11076844" y="4178631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951AE9-DB23-483A-A767-DD350DA2F12C}"/>
              </a:ext>
            </a:extLst>
          </p:cNvPr>
          <p:cNvSpPr txBox="1"/>
          <p:nvPr/>
        </p:nvSpPr>
        <p:spPr>
          <a:xfrm>
            <a:off x="11220971" y="460839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7CE93F-26BA-4A75-A4CB-59625DDB0757}"/>
              </a:ext>
            </a:extLst>
          </p:cNvPr>
          <p:cNvCxnSpPr>
            <a:cxnSpLocks/>
          </p:cNvCxnSpPr>
          <p:nvPr/>
        </p:nvCxnSpPr>
        <p:spPr>
          <a:xfrm>
            <a:off x="11076844" y="4753985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464C2BA-C518-446D-A4BC-620303EB5748}"/>
              </a:ext>
            </a:extLst>
          </p:cNvPr>
          <p:cNvSpPr txBox="1"/>
          <p:nvPr/>
        </p:nvSpPr>
        <p:spPr>
          <a:xfrm>
            <a:off x="11308667" y="520418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5553884-49F4-42F1-B977-52E1DBC1BCF2}"/>
              </a:ext>
            </a:extLst>
          </p:cNvPr>
          <p:cNvCxnSpPr>
            <a:cxnSpLocks/>
          </p:cNvCxnSpPr>
          <p:nvPr/>
        </p:nvCxnSpPr>
        <p:spPr>
          <a:xfrm>
            <a:off x="11076844" y="5350087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9E33250-018F-42DC-B211-D9B81946D2CF}"/>
              </a:ext>
            </a:extLst>
          </p:cNvPr>
          <p:cNvSpPr txBox="1"/>
          <p:nvPr/>
        </p:nvSpPr>
        <p:spPr>
          <a:xfrm>
            <a:off x="11258169" y="574488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DD2914-9ED1-46C1-BB5D-2E4A823E2B6B}"/>
              </a:ext>
            </a:extLst>
          </p:cNvPr>
          <p:cNvCxnSpPr>
            <a:cxnSpLocks/>
          </p:cNvCxnSpPr>
          <p:nvPr/>
        </p:nvCxnSpPr>
        <p:spPr>
          <a:xfrm flipV="1">
            <a:off x="7664579" y="1509909"/>
            <a:ext cx="25117" cy="4424104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470A3F-61FE-4BF9-89FC-CAADE619EDD3}"/>
              </a:ext>
            </a:extLst>
          </p:cNvPr>
          <p:cNvSpPr txBox="1"/>
          <p:nvPr/>
        </p:nvSpPr>
        <p:spPr>
          <a:xfrm>
            <a:off x="7117463" y="178077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350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26C50A-9641-42BD-9667-7D07DD82D56E}"/>
              </a:ext>
            </a:extLst>
          </p:cNvPr>
          <p:cNvCxnSpPr>
            <a:cxnSpLocks/>
          </p:cNvCxnSpPr>
          <p:nvPr/>
        </p:nvCxnSpPr>
        <p:spPr>
          <a:xfrm>
            <a:off x="7554757" y="1926644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AD1414-7B1D-4927-9D6E-B1AEDCAE5355}"/>
              </a:ext>
            </a:extLst>
          </p:cNvPr>
          <p:cNvSpPr txBox="1"/>
          <p:nvPr/>
        </p:nvSpPr>
        <p:spPr>
          <a:xfrm>
            <a:off x="7134012" y="237808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300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B77A1B-3663-49CD-9694-6AECD0E95449}"/>
              </a:ext>
            </a:extLst>
          </p:cNvPr>
          <p:cNvCxnSpPr>
            <a:cxnSpLocks/>
          </p:cNvCxnSpPr>
          <p:nvPr/>
        </p:nvCxnSpPr>
        <p:spPr>
          <a:xfrm>
            <a:off x="7554757" y="2523954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2599E28-FE3A-4B79-B9E0-A9F5B4F864C5}"/>
              </a:ext>
            </a:extLst>
          </p:cNvPr>
          <p:cNvSpPr txBox="1"/>
          <p:nvPr/>
        </p:nvSpPr>
        <p:spPr>
          <a:xfrm>
            <a:off x="7134012" y="295451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250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000CB9-4D90-404C-B6BF-3EC7B80E897B}"/>
              </a:ext>
            </a:extLst>
          </p:cNvPr>
          <p:cNvCxnSpPr>
            <a:cxnSpLocks/>
          </p:cNvCxnSpPr>
          <p:nvPr/>
        </p:nvCxnSpPr>
        <p:spPr>
          <a:xfrm>
            <a:off x="7554757" y="310038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F940441-A881-41E7-ABFE-C90C30E04851}"/>
              </a:ext>
            </a:extLst>
          </p:cNvPr>
          <p:cNvSpPr txBox="1"/>
          <p:nvPr/>
        </p:nvSpPr>
        <p:spPr>
          <a:xfrm>
            <a:off x="7136769" y="349626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200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46B04-67F0-4516-82EB-4360E793F7FC}"/>
              </a:ext>
            </a:extLst>
          </p:cNvPr>
          <p:cNvCxnSpPr>
            <a:cxnSpLocks/>
          </p:cNvCxnSpPr>
          <p:nvPr/>
        </p:nvCxnSpPr>
        <p:spPr>
          <a:xfrm>
            <a:off x="7554757" y="364213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0580D00-0D5E-433F-B934-C925D083AE1D}"/>
              </a:ext>
            </a:extLst>
          </p:cNvPr>
          <p:cNvSpPr txBox="1"/>
          <p:nvPr/>
        </p:nvSpPr>
        <p:spPr>
          <a:xfrm>
            <a:off x="7134012" y="403796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150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E244D9-A6B2-474D-892E-FD7A957ABA55}"/>
              </a:ext>
            </a:extLst>
          </p:cNvPr>
          <p:cNvCxnSpPr>
            <a:cxnSpLocks/>
          </p:cNvCxnSpPr>
          <p:nvPr/>
        </p:nvCxnSpPr>
        <p:spPr>
          <a:xfrm>
            <a:off x="7554757" y="4183840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79DA2B3-94E3-4B41-9F1D-8D1D11FEAE79}"/>
              </a:ext>
            </a:extLst>
          </p:cNvPr>
          <p:cNvSpPr txBox="1"/>
          <p:nvPr/>
        </p:nvSpPr>
        <p:spPr>
          <a:xfrm>
            <a:off x="7108895" y="461444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100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020287-24A2-40E0-9FE3-400FEA44F9B8}"/>
              </a:ext>
            </a:extLst>
          </p:cNvPr>
          <p:cNvCxnSpPr>
            <a:cxnSpLocks/>
          </p:cNvCxnSpPr>
          <p:nvPr/>
        </p:nvCxnSpPr>
        <p:spPr>
          <a:xfrm>
            <a:off x="7554757" y="4760317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DFE72F7-4949-45F4-B646-04B89BCA67F9}"/>
              </a:ext>
            </a:extLst>
          </p:cNvPr>
          <p:cNvSpPr txBox="1"/>
          <p:nvPr/>
        </p:nvSpPr>
        <p:spPr>
          <a:xfrm>
            <a:off x="7174906" y="521139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50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BA84A6-8E19-426A-801B-7241FD575A03}"/>
              </a:ext>
            </a:extLst>
          </p:cNvPr>
          <p:cNvCxnSpPr>
            <a:cxnSpLocks/>
          </p:cNvCxnSpPr>
          <p:nvPr/>
        </p:nvCxnSpPr>
        <p:spPr>
          <a:xfrm>
            <a:off x="7552207" y="5357582"/>
            <a:ext cx="1316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6A336D0-AF00-47EB-AE26-87B319AE8325}"/>
              </a:ext>
            </a:extLst>
          </p:cNvPr>
          <p:cNvSpPr txBox="1"/>
          <p:nvPr/>
        </p:nvSpPr>
        <p:spPr>
          <a:xfrm>
            <a:off x="7253953" y="575314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0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A66C982-EF0E-4D17-A86E-7587C94DA30C}"/>
              </a:ext>
            </a:extLst>
          </p:cNvPr>
          <p:cNvCxnSpPr>
            <a:cxnSpLocks/>
          </p:cNvCxnSpPr>
          <p:nvPr/>
        </p:nvCxnSpPr>
        <p:spPr>
          <a:xfrm>
            <a:off x="7667957" y="5929509"/>
            <a:ext cx="3519858" cy="4505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B1E018B-1369-41E3-BD18-4D7ED2C31143}"/>
              </a:ext>
            </a:extLst>
          </p:cNvPr>
          <p:cNvSpPr txBox="1"/>
          <p:nvPr/>
        </p:nvSpPr>
        <p:spPr>
          <a:xfrm>
            <a:off x="7203380" y="11608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30DD"/>
                </a:solidFill>
              </a:rPr>
              <a:t>mm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479649-6F88-44FE-81F3-0274455E1AF6}"/>
              </a:ext>
            </a:extLst>
          </p:cNvPr>
          <p:cNvSpPr txBox="1"/>
          <p:nvPr/>
        </p:nvSpPr>
        <p:spPr>
          <a:xfrm>
            <a:off x="10969646" y="113607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D30DD"/>
                </a:solidFill>
              </a:rPr>
              <a:t>0</a:t>
            </a:r>
            <a:r>
              <a:rPr lang="en-US" dirty="0">
                <a:solidFill>
                  <a:srgbClr val="0D30DD"/>
                </a:solidFill>
              </a:rPr>
              <a:t>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E30457-767E-4196-92E9-3C748EA4A0DF}"/>
              </a:ext>
            </a:extLst>
          </p:cNvPr>
          <p:cNvSpPr txBox="1"/>
          <p:nvPr/>
        </p:nvSpPr>
        <p:spPr>
          <a:xfrm>
            <a:off x="7675060" y="5925395"/>
            <a:ext cx="3995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1     2      3     4      5      6      7     8     9    10     11  12   </a:t>
            </a:r>
            <a:r>
              <a:rPr lang="en-US" sz="1100" dirty="0" err="1">
                <a:solidFill>
                  <a:srgbClr val="0D30DD"/>
                </a:solidFill>
              </a:rPr>
              <a:t>Tháng</a:t>
            </a:r>
            <a:endParaRPr lang="en-US" sz="1100" dirty="0">
              <a:solidFill>
                <a:srgbClr val="0D3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1143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CÁC BƯỚC VẼ BIỂU ĐỒ KHÍ HẬU</a:t>
            </a:r>
            <a:endParaRPr lang="nl-NL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1: Xác định các giá trị cao nhất trong bảng số liệu để tiến hành xây dựng hệ trục tọa độ.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2: Xây dựng hệ trục tọa độ, bao gồm 1 trục hoành và 2 trục tung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49828"/>
            <a:ext cx="1143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3: Vẽ biểu đồ lượng mưa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Vẽ lần lượt tuần tự các cột lượng mưa từ tháng 1 cho đến tháng 12.</a:t>
            </a:r>
            <a:endParaRPr lang="en-US" sz="28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Tháng 1 và tháng 12 sẽ vẽ liền với trục.</a:t>
            </a:r>
            <a:endParaRPr lang="en-US" sz="28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Ví dụ: Tháng 1 lượng mưa là 28,2 mm, tháng 2 là 26,5 mm,...</a:t>
            </a:r>
            <a:endParaRPr lang="en-US" sz="28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4: Vẽ đường biểu diễn nhiệt độ</a:t>
            </a:r>
            <a:endParaRPr lang="en-US" sz="2800" b="1" dirty="0">
              <a:solidFill>
                <a:srgbClr val="0099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Xác định các điểm nhiệt độ giữa các tháng.</a:t>
            </a:r>
            <a:r>
              <a:rPr lang="en-US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Nối các điểm lại thành một đường liên tục.</a:t>
            </a:r>
            <a:endParaRPr lang="en-US" sz="28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Bước 5: Hoàn thiện biểu đồ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nl-NL" sz="28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Bổ sung bảng chú giải, tên biểu đồ.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31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D1AC56-FAC2-47E2-802E-DDA2D4065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516284"/>
              </p:ext>
            </p:extLst>
          </p:nvPr>
        </p:nvGraphicFramePr>
        <p:xfrm>
          <a:off x="3455624" y="228600"/>
          <a:ext cx="9858949" cy="54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18D77A-3B49-4675-B588-C6A2928DBA5B}"/>
              </a:ext>
            </a:extLst>
          </p:cNvPr>
          <p:cNvCxnSpPr>
            <a:cxnSpLocks/>
          </p:cNvCxnSpPr>
          <p:nvPr/>
        </p:nvCxnSpPr>
        <p:spPr>
          <a:xfrm flipV="1">
            <a:off x="7339386" y="685801"/>
            <a:ext cx="33369" cy="441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0DC877-F70D-4863-B852-268072201F8B}"/>
              </a:ext>
            </a:extLst>
          </p:cNvPr>
          <p:cNvSpPr txBox="1"/>
          <p:nvPr/>
        </p:nvSpPr>
        <p:spPr>
          <a:xfrm>
            <a:off x="7494896" y="95613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3B2E5-22E9-43DE-A7F8-80124B81C823}"/>
              </a:ext>
            </a:extLst>
          </p:cNvPr>
          <p:cNvCxnSpPr>
            <a:cxnSpLocks/>
          </p:cNvCxnSpPr>
          <p:nvPr/>
        </p:nvCxnSpPr>
        <p:spPr>
          <a:xfrm>
            <a:off x="7339385" y="1101725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F9A9011-ACC3-4A0A-AFE7-96AA8FC3DF41}"/>
              </a:ext>
            </a:extLst>
          </p:cNvPr>
          <p:cNvSpPr txBox="1"/>
          <p:nvPr/>
        </p:nvSpPr>
        <p:spPr>
          <a:xfrm>
            <a:off x="7516881" y="155228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E5481C-7F6A-4349-9454-39BDFAD463F2}"/>
              </a:ext>
            </a:extLst>
          </p:cNvPr>
          <p:cNvCxnSpPr>
            <a:cxnSpLocks/>
          </p:cNvCxnSpPr>
          <p:nvPr/>
        </p:nvCxnSpPr>
        <p:spPr>
          <a:xfrm>
            <a:off x="7339385" y="1697871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AFCB3C-54CA-4693-AA11-D4BAE3F8E9B1}"/>
              </a:ext>
            </a:extLst>
          </p:cNvPr>
          <p:cNvSpPr txBox="1"/>
          <p:nvPr/>
        </p:nvSpPr>
        <p:spPr>
          <a:xfrm>
            <a:off x="7516881" y="2127592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74290-DE45-4DB4-9512-7AA03CD7EEB5}"/>
              </a:ext>
            </a:extLst>
          </p:cNvPr>
          <p:cNvCxnSpPr>
            <a:cxnSpLocks/>
          </p:cNvCxnSpPr>
          <p:nvPr/>
        </p:nvCxnSpPr>
        <p:spPr>
          <a:xfrm>
            <a:off x="7339385" y="227318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774BDE-7D82-4028-ABB6-C3F368E68DC5}"/>
              </a:ext>
            </a:extLst>
          </p:cNvPr>
          <p:cNvSpPr txBox="1"/>
          <p:nvPr/>
        </p:nvSpPr>
        <p:spPr>
          <a:xfrm>
            <a:off x="7520544" y="266828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A1DF7-C6B7-4000-AC82-050394EB3B2A}"/>
              </a:ext>
            </a:extLst>
          </p:cNvPr>
          <p:cNvCxnSpPr>
            <a:cxnSpLocks/>
          </p:cNvCxnSpPr>
          <p:nvPr/>
        </p:nvCxnSpPr>
        <p:spPr>
          <a:xfrm>
            <a:off x="7339385" y="2813874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F0AB8E-BAF4-4694-9280-08CD883867D8}"/>
              </a:ext>
            </a:extLst>
          </p:cNvPr>
          <p:cNvSpPr txBox="1"/>
          <p:nvPr/>
        </p:nvSpPr>
        <p:spPr>
          <a:xfrm>
            <a:off x="7516881" y="320893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A49354-94C9-426A-9F52-42948DFDC404}"/>
              </a:ext>
            </a:extLst>
          </p:cNvPr>
          <p:cNvCxnSpPr>
            <a:cxnSpLocks/>
          </p:cNvCxnSpPr>
          <p:nvPr/>
        </p:nvCxnSpPr>
        <p:spPr>
          <a:xfrm>
            <a:off x="7339385" y="3354523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BFD5FB-1318-4893-9B7D-CFCFE098C7F2}"/>
              </a:ext>
            </a:extLst>
          </p:cNvPr>
          <p:cNvSpPr txBox="1"/>
          <p:nvPr/>
        </p:nvSpPr>
        <p:spPr>
          <a:xfrm>
            <a:off x="7483512" y="378429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862E46-ADF0-4CE0-8135-1893A6559A96}"/>
              </a:ext>
            </a:extLst>
          </p:cNvPr>
          <p:cNvCxnSpPr>
            <a:cxnSpLocks/>
          </p:cNvCxnSpPr>
          <p:nvPr/>
        </p:nvCxnSpPr>
        <p:spPr>
          <a:xfrm>
            <a:off x="7339385" y="3929877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485483-2A26-43DC-ADD9-FB07AEB9DAF2}"/>
              </a:ext>
            </a:extLst>
          </p:cNvPr>
          <p:cNvSpPr txBox="1"/>
          <p:nvPr/>
        </p:nvSpPr>
        <p:spPr>
          <a:xfrm>
            <a:off x="7571208" y="438007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FAF48E-172B-4403-9D68-3295565D955F}"/>
              </a:ext>
            </a:extLst>
          </p:cNvPr>
          <p:cNvCxnSpPr>
            <a:cxnSpLocks/>
          </p:cNvCxnSpPr>
          <p:nvPr/>
        </p:nvCxnSpPr>
        <p:spPr>
          <a:xfrm>
            <a:off x="7339385" y="4525979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C6266D-C8AB-4A43-8CE4-F1F16E4CBDBE}"/>
              </a:ext>
            </a:extLst>
          </p:cNvPr>
          <p:cNvSpPr txBox="1"/>
          <p:nvPr/>
        </p:nvSpPr>
        <p:spPr>
          <a:xfrm>
            <a:off x="7520710" y="492077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488EFA-A7E2-4C8B-8470-BC683213165B}"/>
              </a:ext>
            </a:extLst>
          </p:cNvPr>
          <p:cNvCxnSpPr>
            <a:cxnSpLocks/>
          </p:cNvCxnSpPr>
          <p:nvPr/>
        </p:nvCxnSpPr>
        <p:spPr>
          <a:xfrm flipV="1">
            <a:off x="3927120" y="685801"/>
            <a:ext cx="25117" cy="4424104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AB5EA6-1BED-46B2-8813-BC90FC192A0A}"/>
              </a:ext>
            </a:extLst>
          </p:cNvPr>
          <p:cNvSpPr txBox="1"/>
          <p:nvPr/>
        </p:nvSpPr>
        <p:spPr>
          <a:xfrm>
            <a:off x="3380004" y="95666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350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E23422-9A47-4672-8015-F10F6571CADF}"/>
              </a:ext>
            </a:extLst>
          </p:cNvPr>
          <p:cNvCxnSpPr>
            <a:cxnSpLocks/>
          </p:cNvCxnSpPr>
          <p:nvPr/>
        </p:nvCxnSpPr>
        <p:spPr>
          <a:xfrm>
            <a:off x="3817298" y="110253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D8128B-FD7A-4275-94FF-54FC8C4FBDE7}"/>
              </a:ext>
            </a:extLst>
          </p:cNvPr>
          <p:cNvSpPr txBox="1"/>
          <p:nvPr/>
        </p:nvSpPr>
        <p:spPr>
          <a:xfrm>
            <a:off x="3396553" y="155397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300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24D68A-8445-40BF-825F-C8D3FE4C46B9}"/>
              </a:ext>
            </a:extLst>
          </p:cNvPr>
          <p:cNvCxnSpPr>
            <a:cxnSpLocks/>
          </p:cNvCxnSpPr>
          <p:nvPr/>
        </p:nvCxnSpPr>
        <p:spPr>
          <a:xfrm>
            <a:off x="3817298" y="1699846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A01753-A777-4005-984D-60CBDC3F1FBF}"/>
              </a:ext>
            </a:extLst>
          </p:cNvPr>
          <p:cNvSpPr txBox="1"/>
          <p:nvPr/>
        </p:nvSpPr>
        <p:spPr>
          <a:xfrm>
            <a:off x="3396553" y="213040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250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1ABDE-F8CB-425E-BDD9-951EE72080CF}"/>
              </a:ext>
            </a:extLst>
          </p:cNvPr>
          <p:cNvCxnSpPr>
            <a:cxnSpLocks/>
          </p:cNvCxnSpPr>
          <p:nvPr/>
        </p:nvCxnSpPr>
        <p:spPr>
          <a:xfrm>
            <a:off x="3817298" y="2276278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1E21F4-EFC8-4CD8-96A5-C1A96B8B2EF6}"/>
              </a:ext>
            </a:extLst>
          </p:cNvPr>
          <p:cNvSpPr txBox="1"/>
          <p:nvPr/>
        </p:nvSpPr>
        <p:spPr>
          <a:xfrm>
            <a:off x="3399310" y="267215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200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2CDD1C-34FA-4859-9720-169066C89EFF}"/>
              </a:ext>
            </a:extLst>
          </p:cNvPr>
          <p:cNvCxnSpPr>
            <a:cxnSpLocks/>
          </p:cNvCxnSpPr>
          <p:nvPr/>
        </p:nvCxnSpPr>
        <p:spPr>
          <a:xfrm>
            <a:off x="3817298" y="2818028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D74CEFF-DD55-4DE4-9950-AAD9ABFD3675}"/>
              </a:ext>
            </a:extLst>
          </p:cNvPr>
          <p:cNvSpPr txBox="1"/>
          <p:nvPr/>
        </p:nvSpPr>
        <p:spPr>
          <a:xfrm>
            <a:off x="3396553" y="321386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150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55476E8-4360-4759-80FA-49708BC61BE9}"/>
              </a:ext>
            </a:extLst>
          </p:cNvPr>
          <p:cNvCxnSpPr>
            <a:cxnSpLocks/>
          </p:cNvCxnSpPr>
          <p:nvPr/>
        </p:nvCxnSpPr>
        <p:spPr>
          <a:xfrm>
            <a:off x="3817298" y="3359732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D6493DC-ADE3-4F03-AE95-4596DC5084C4}"/>
              </a:ext>
            </a:extLst>
          </p:cNvPr>
          <p:cNvSpPr txBox="1"/>
          <p:nvPr/>
        </p:nvSpPr>
        <p:spPr>
          <a:xfrm>
            <a:off x="3371436" y="3790337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100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7ABD8D-4125-4E41-A16F-D9E74E1B581B}"/>
              </a:ext>
            </a:extLst>
          </p:cNvPr>
          <p:cNvCxnSpPr>
            <a:cxnSpLocks/>
          </p:cNvCxnSpPr>
          <p:nvPr/>
        </p:nvCxnSpPr>
        <p:spPr>
          <a:xfrm>
            <a:off x="3817298" y="3936209"/>
            <a:ext cx="1265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6D34734-FC47-4DBC-B6F8-57594176094B}"/>
              </a:ext>
            </a:extLst>
          </p:cNvPr>
          <p:cNvSpPr txBox="1"/>
          <p:nvPr/>
        </p:nvSpPr>
        <p:spPr>
          <a:xfrm>
            <a:off x="3437447" y="438728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50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EA868C-576C-460C-ACB7-6F26EE2A34FB}"/>
              </a:ext>
            </a:extLst>
          </p:cNvPr>
          <p:cNvCxnSpPr>
            <a:cxnSpLocks/>
          </p:cNvCxnSpPr>
          <p:nvPr/>
        </p:nvCxnSpPr>
        <p:spPr>
          <a:xfrm>
            <a:off x="3814748" y="4533474"/>
            <a:ext cx="131678" cy="0"/>
          </a:xfrm>
          <a:prstGeom prst="line">
            <a:avLst/>
          </a:prstGeom>
          <a:ln w="19050">
            <a:solidFill>
              <a:srgbClr val="0D3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2F16390-33EC-4402-B30D-A1486B3523A0}"/>
              </a:ext>
            </a:extLst>
          </p:cNvPr>
          <p:cNvSpPr txBox="1"/>
          <p:nvPr/>
        </p:nvSpPr>
        <p:spPr>
          <a:xfrm>
            <a:off x="3516494" y="492903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0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372BB85-D768-4B9F-A074-4992E294BCB8}"/>
              </a:ext>
            </a:extLst>
          </p:cNvPr>
          <p:cNvCxnSpPr>
            <a:cxnSpLocks/>
          </p:cNvCxnSpPr>
          <p:nvPr/>
        </p:nvCxnSpPr>
        <p:spPr>
          <a:xfrm>
            <a:off x="3930498" y="5105401"/>
            <a:ext cx="3519858" cy="4505"/>
          </a:xfrm>
          <a:prstGeom prst="straightConnector1">
            <a:avLst/>
          </a:prstGeom>
          <a:ln w="28575">
            <a:solidFill>
              <a:srgbClr val="0D3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3F6AC7-CD4A-4BBB-82A0-3B972763D3B0}"/>
              </a:ext>
            </a:extLst>
          </p:cNvPr>
          <p:cNvSpPr txBox="1"/>
          <p:nvPr/>
        </p:nvSpPr>
        <p:spPr>
          <a:xfrm>
            <a:off x="3465921" y="3367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30DD"/>
                </a:solidFill>
              </a:rPr>
              <a:t>mm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E80BC6-658A-47FB-9B88-F8493816413E}"/>
              </a:ext>
            </a:extLst>
          </p:cNvPr>
          <p:cNvSpPr txBox="1"/>
          <p:nvPr/>
        </p:nvSpPr>
        <p:spPr>
          <a:xfrm>
            <a:off x="7232187" y="31196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D30DD"/>
                </a:solidFill>
              </a:rPr>
              <a:t>0</a:t>
            </a:r>
            <a:r>
              <a:rPr lang="en-US" dirty="0">
                <a:solidFill>
                  <a:srgbClr val="0D30DD"/>
                </a:solidFill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916DB2-5ED0-493A-BCD9-FF0545056674}"/>
              </a:ext>
            </a:extLst>
          </p:cNvPr>
          <p:cNvSpPr txBox="1"/>
          <p:nvPr/>
        </p:nvSpPr>
        <p:spPr>
          <a:xfrm>
            <a:off x="3937601" y="5101287"/>
            <a:ext cx="3995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D30DD"/>
                </a:solidFill>
              </a:rPr>
              <a:t>1     2      3     4      5      6      7     8     9    10     11  12   </a:t>
            </a:r>
            <a:r>
              <a:rPr lang="en-US" sz="1100" dirty="0" err="1">
                <a:solidFill>
                  <a:srgbClr val="0D30DD"/>
                </a:solidFill>
              </a:rPr>
              <a:t>Tháng</a:t>
            </a:r>
            <a:endParaRPr lang="en-US" sz="1100" dirty="0">
              <a:solidFill>
                <a:srgbClr val="0D30DD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7C6CA1-1EAB-45C6-9DE2-B29669965BB9}"/>
              </a:ext>
            </a:extLst>
          </p:cNvPr>
          <p:cNvGrpSpPr/>
          <p:nvPr/>
        </p:nvGrpSpPr>
        <p:grpSpPr>
          <a:xfrm>
            <a:off x="4066901" y="5441309"/>
            <a:ext cx="3894536" cy="400110"/>
            <a:chOff x="2247900" y="5454452"/>
            <a:chExt cx="4533900" cy="434235"/>
          </a:xfrm>
        </p:grpSpPr>
        <p:sp>
          <p:nvSpPr>
            <p:cNvPr id="67" name="Text Box 99">
              <a:extLst>
                <a:ext uri="{FF2B5EF4-FFF2-40B4-BE49-F238E27FC236}">
                  <a16:creationId xmlns:a16="http://schemas.microsoft.com/office/drawing/2014/main" id="{5E0ECA00-4C4F-4163-9F84-A9D2AD27E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900" y="5454452"/>
              <a:ext cx="2438400" cy="43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0066"/>
                  </a:solidFill>
                </a:rPr>
                <a:t>Nhiệt</a:t>
              </a:r>
              <a:r>
                <a:rPr lang="en-US" dirty="0">
                  <a:solidFill>
                    <a:srgbClr val="000066"/>
                  </a:solidFill>
                </a:rPr>
                <a:t> </a:t>
              </a:r>
              <a:r>
                <a:rPr lang="en-US" dirty="0" err="1">
                  <a:solidFill>
                    <a:srgbClr val="000066"/>
                  </a:solidFill>
                </a:rPr>
                <a:t>độ</a:t>
              </a:r>
              <a:endParaRPr lang="en-US" dirty="0">
                <a:solidFill>
                  <a:srgbClr val="000066"/>
                </a:solidFill>
              </a:endParaRPr>
            </a:p>
          </p:txBody>
        </p:sp>
        <p:sp>
          <p:nvSpPr>
            <p:cNvPr id="68" name="Line 102">
              <a:extLst>
                <a:ext uri="{FF2B5EF4-FFF2-40B4-BE49-F238E27FC236}">
                  <a16:creationId xmlns:a16="http://schemas.microsoft.com/office/drawing/2014/main" id="{8F849DC4-7EE9-4144-AD65-A57B072B6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900" y="5628573"/>
              <a:ext cx="685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74">
              <a:extLst>
                <a:ext uri="{FF2B5EF4-FFF2-40B4-BE49-F238E27FC236}">
                  <a16:creationId xmlns:a16="http://schemas.microsoft.com/office/drawing/2014/main" id="{B01A2696-96B5-4682-80DE-313CD5603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638" y="5543411"/>
              <a:ext cx="170324" cy="17032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634D1C84-2546-47CF-98ED-9E5516A6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5470327"/>
              <a:ext cx="304800" cy="304800"/>
            </a:xfrm>
            <a:prstGeom prst="rect">
              <a:avLst/>
            </a:prstGeom>
            <a:solidFill>
              <a:srgbClr val="0D30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98">
              <a:extLst>
                <a:ext uri="{FF2B5EF4-FFF2-40B4-BE49-F238E27FC236}">
                  <a16:creationId xmlns:a16="http://schemas.microsoft.com/office/drawing/2014/main" id="{22E9E7EF-10DF-4F04-93A6-E4B4D33BE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5454452"/>
              <a:ext cx="2133600" cy="43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0066"/>
                  </a:solidFill>
                </a:rPr>
                <a:t>Lượng</a:t>
              </a:r>
              <a:r>
                <a:rPr lang="en-US" dirty="0">
                  <a:solidFill>
                    <a:srgbClr val="000066"/>
                  </a:solidFill>
                </a:rPr>
                <a:t> </a:t>
              </a:r>
              <a:r>
                <a:rPr lang="en-US" dirty="0" err="1">
                  <a:solidFill>
                    <a:srgbClr val="000066"/>
                  </a:solidFill>
                </a:rPr>
                <a:t>mưa</a:t>
              </a:r>
              <a:endParaRPr lang="en-US" dirty="0">
                <a:solidFill>
                  <a:srgbClr val="000066"/>
                </a:solidFill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C01131D4-7836-4035-8F01-5B0861AFE0DC}"/>
              </a:ext>
            </a:extLst>
          </p:cNvPr>
          <p:cNvSpPr/>
          <p:nvPr/>
        </p:nvSpPr>
        <p:spPr>
          <a:xfrm>
            <a:off x="2101938" y="5934822"/>
            <a:ext cx="717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4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7768</TotalTime>
  <Words>1237</Words>
  <Application>Microsoft Office PowerPoint</Application>
  <PresentationFormat>Widescreen</PresentationFormat>
  <Paragraphs>145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Swis721 Blk BT</vt:lpstr>
      <vt:lpstr>Times New Roman</vt:lpstr>
      <vt:lpstr>Essential</vt:lpstr>
      <vt:lpstr>Tiết 27 - BÀI 7. thực hành: vẽ và phân tích biểu đồ khí hậu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Admin</cp:lastModifiedBy>
  <cp:revision>462</cp:revision>
  <dcterms:created xsi:type="dcterms:W3CDTF">2016-02-15T14:28:12Z</dcterms:created>
  <dcterms:modified xsi:type="dcterms:W3CDTF">2024-12-08T15:43:25Z</dcterms:modified>
</cp:coreProperties>
</file>