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64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97" r:id="rId11"/>
    <p:sldId id="299" r:id="rId12"/>
    <p:sldId id="300" r:id="rId13"/>
    <p:sldId id="267" r:id="rId14"/>
    <p:sldId id="269" r:id="rId15"/>
    <p:sldId id="271" r:id="rId16"/>
    <p:sldId id="272" r:id="rId17"/>
    <p:sldId id="273" r:id="rId18"/>
    <p:sldId id="276" r:id="rId19"/>
    <p:sldId id="277" r:id="rId20"/>
    <p:sldId id="283" r:id="rId21"/>
    <p:sldId id="285" r:id="rId22"/>
    <p:sldId id="286" r:id="rId23"/>
    <p:sldId id="287" r:id="rId24"/>
    <p:sldId id="288" r:id="rId25"/>
    <p:sldId id="289" r:id="rId26"/>
    <p:sldId id="290" r:id="rId27"/>
    <p:sldId id="291" r:id="rId28"/>
    <p:sldId id="293" r:id="rId29"/>
    <p:sldId id="294" r:id="rId30"/>
    <p:sldId id="295" r:id="rId31"/>
    <p:sldId id="301" r:id="rId32"/>
    <p:sldId id="296" r:id="rId33"/>
    <p:sldId id="284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1" autoAdjust="0"/>
    <p:restoredTop sz="94660"/>
  </p:normalViewPr>
  <p:slideViewPr>
    <p:cSldViewPr snapToGrid="0">
      <p:cViewPr varScale="1">
        <p:scale>
          <a:sx n="74" d="100"/>
          <a:sy n="74" d="100"/>
        </p:scale>
        <p:origin x="54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331393-FEE1-4238-A53B-6B8A09D1134B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550335-F2A9-4DF1-85BF-82F3838F3A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7178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007371-8868-4589-AC6F-FE52F710792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6062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81113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EB20A-403F-44E9-9F40-29DD8395CE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09610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81113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EB20A-403F-44E9-9F40-29DD8395CE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80135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Hoàn</a:t>
            </a:r>
            <a:r>
              <a:rPr lang="en-US" baseline="0"/>
              <a:t> thành bài nào GV linh động viết vào nhé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0B64C-F99D-4875-B5C8-ED5FC3D30133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0492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9D909-0CFB-4DFC-9D77-6C29B72AFBB8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6DB79-C5C0-4D91-ADD8-B622BB3C66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7176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9D909-0CFB-4DFC-9D77-6C29B72AFBB8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6DB79-C5C0-4D91-ADD8-B622BB3C66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8544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9D909-0CFB-4DFC-9D77-6C29B72AFBB8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6DB79-C5C0-4D91-ADD8-B622BB3C66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104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92908F-8CFD-45DD-8FF6-1ECA13B3B2C6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474386954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9D909-0CFB-4DFC-9D77-6C29B72AFBB8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6DB79-C5C0-4D91-ADD8-B622BB3C66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2760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9D909-0CFB-4DFC-9D77-6C29B72AFBB8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6DB79-C5C0-4D91-ADD8-B622BB3C66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9435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9D909-0CFB-4DFC-9D77-6C29B72AFBB8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6DB79-C5C0-4D91-ADD8-B622BB3C66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412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9D909-0CFB-4DFC-9D77-6C29B72AFBB8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6DB79-C5C0-4D91-ADD8-B622BB3C66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8538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9D909-0CFB-4DFC-9D77-6C29B72AFBB8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6DB79-C5C0-4D91-ADD8-B622BB3C66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5739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9D909-0CFB-4DFC-9D77-6C29B72AFBB8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6DB79-C5C0-4D91-ADD8-B622BB3C66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3704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9D909-0CFB-4DFC-9D77-6C29B72AFBB8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6DB79-C5C0-4D91-ADD8-B622BB3C66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3177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9D909-0CFB-4DFC-9D77-6C29B72AFBB8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6DB79-C5C0-4D91-ADD8-B622BB3C66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2029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69D909-0CFB-4DFC-9D77-6C29B72AFBB8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46DB79-C5C0-4D91-ADD8-B622BB3C66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639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7.xml"/><Relationship Id="rId7" Type="http://schemas.microsoft.com/office/2007/relationships/hdphoto" Target="../media/hdphoto2.wdp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7.png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openxmlformats.org/officeDocument/2006/relationships/image" Target="../media/image25.jpeg"/><Relationship Id="rId18" Type="http://schemas.openxmlformats.org/officeDocument/2006/relationships/image" Target="../media/image28.gif"/><Relationship Id="rId3" Type="http://schemas.openxmlformats.org/officeDocument/2006/relationships/image" Target="../media/image19.jpeg"/><Relationship Id="rId7" Type="http://schemas.openxmlformats.org/officeDocument/2006/relationships/slide" Target="slide14.xml"/><Relationship Id="rId12" Type="http://schemas.openxmlformats.org/officeDocument/2006/relationships/image" Target="../media/image24.jpeg"/><Relationship Id="rId17" Type="http://schemas.openxmlformats.org/officeDocument/2006/relationships/image" Target="../media/image27.gif"/><Relationship Id="rId2" Type="http://schemas.openxmlformats.org/officeDocument/2006/relationships/audio" Target="../media/audio1.wav"/><Relationship Id="rId16" Type="http://schemas.openxmlformats.org/officeDocument/2006/relationships/image" Target="../media/image26.gif"/><Relationship Id="rId1" Type="http://schemas.openxmlformats.org/officeDocument/2006/relationships/slideLayout" Target="../slideLayouts/slideLayout1.xml"/><Relationship Id="rId6" Type="http://schemas.openxmlformats.org/officeDocument/2006/relationships/slide" Target="slide26.xml"/><Relationship Id="rId11" Type="http://schemas.openxmlformats.org/officeDocument/2006/relationships/slide" Target="slide13.xml"/><Relationship Id="rId5" Type="http://schemas.openxmlformats.org/officeDocument/2006/relationships/image" Target="../media/image21.gif"/><Relationship Id="rId15" Type="http://schemas.openxmlformats.org/officeDocument/2006/relationships/slide" Target="slide15.xml"/><Relationship Id="rId10" Type="http://schemas.openxmlformats.org/officeDocument/2006/relationships/slide" Target="slide25.xml"/><Relationship Id="rId19" Type="http://schemas.openxmlformats.org/officeDocument/2006/relationships/slide" Target="slide16.xml"/><Relationship Id="rId4" Type="http://schemas.openxmlformats.org/officeDocument/2006/relationships/image" Target="../media/image20.jpeg"/><Relationship Id="rId9" Type="http://schemas.openxmlformats.org/officeDocument/2006/relationships/image" Target="../media/image23.gif"/><Relationship Id="rId14" Type="http://schemas.openxmlformats.org/officeDocument/2006/relationships/slide" Target="slide2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gif"/><Relationship Id="rId3" Type="http://schemas.openxmlformats.org/officeDocument/2006/relationships/audio" Target="../media/audio3.wav"/><Relationship Id="rId7" Type="http://schemas.openxmlformats.org/officeDocument/2006/relationships/image" Target="../media/image31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10" Type="http://schemas.openxmlformats.org/officeDocument/2006/relationships/slide" Target="slide17.xml"/><Relationship Id="rId4" Type="http://schemas.openxmlformats.org/officeDocument/2006/relationships/audio" Target="../media/audio1.wav"/><Relationship Id="rId9" Type="http://schemas.openxmlformats.org/officeDocument/2006/relationships/slide" Target="slide1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gif"/><Relationship Id="rId3" Type="http://schemas.openxmlformats.org/officeDocument/2006/relationships/audio" Target="../media/audio3.wav"/><Relationship Id="rId7" Type="http://schemas.openxmlformats.org/officeDocument/2006/relationships/image" Target="../media/image31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audio" Target="../media/audio4.wav"/><Relationship Id="rId10" Type="http://schemas.openxmlformats.org/officeDocument/2006/relationships/slide" Target="slide17.xml"/><Relationship Id="rId4" Type="http://schemas.openxmlformats.org/officeDocument/2006/relationships/audio" Target="../media/audio1.wav"/><Relationship Id="rId9" Type="http://schemas.openxmlformats.org/officeDocument/2006/relationships/slide" Target="slide1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gif"/><Relationship Id="rId3" Type="http://schemas.openxmlformats.org/officeDocument/2006/relationships/audio" Target="../media/audio3.wav"/><Relationship Id="rId7" Type="http://schemas.openxmlformats.org/officeDocument/2006/relationships/image" Target="../media/image31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jpeg"/><Relationship Id="rId5" Type="http://schemas.openxmlformats.org/officeDocument/2006/relationships/audio" Target="../media/audio4.wav"/><Relationship Id="rId10" Type="http://schemas.openxmlformats.org/officeDocument/2006/relationships/slide" Target="slide17.xml"/><Relationship Id="rId4" Type="http://schemas.openxmlformats.org/officeDocument/2006/relationships/audio" Target="../media/audio1.wav"/><Relationship Id="rId9" Type="http://schemas.openxmlformats.org/officeDocument/2006/relationships/slide" Target="slide1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3" Type="http://schemas.openxmlformats.org/officeDocument/2006/relationships/audio" Target="../media/audio3.wav"/><Relationship Id="rId7" Type="http://schemas.openxmlformats.org/officeDocument/2006/relationships/slide" Target="slide12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jpeg"/><Relationship Id="rId5" Type="http://schemas.openxmlformats.org/officeDocument/2006/relationships/audio" Target="../media/audio4.wav"/><Relationship Id="rId10" Type="http://schemas.openxmlformats.org/officeDocument/2006/relationships/image" Target="../media/image32.gif"/><Relationship Id="rId4" Type="http://schemas.openxmlformats.org/officeDocument/2006/relationships/audio" Target="../media/audio1.wav"/><Relationship Id="rId9" Type="http://schemas.openxmlformats.org/officeDocument/2006/relationships/image" Target="../media/image31.gi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6.gi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gif"/><Relationship Id="rId4" Type="http://schemas.openxmlformats.org/officeDocument/2006/relationships/image" Target="../media/image52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gif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gif"/><Relationship Id="rId4" Type="http://schemas.openxmlformats.org/officeDocument/2006/relationships/image" Target="../media/image59.gi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11763" y="0"/>
            <a:ext cx="12306300" cy="68580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  <a:effectLst/>
        </p:spPr>
      </p:pic>
      <p:pic>
        <p:nvPicPr>
          <p:cNvPr id="3076" name="Picture 4" descr="C:\Users\Asus\Pictures\bai mau\hands_zps712c7fb9.jpg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632"/>
          <a:stretch/>
        </p:blipFill>
        <p:spPr bwMode="auto">
          <a:xfrm rot="15616060">
            <a:off x="9445281" y="1138517"/>
            <a:ext cx="2234565" cy="3964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C:\Documents and Settings\Welcome\Desktop\chs1348666969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343400"/>
            <a:ext cx="12306300" cy="2514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4" name="Picture 2" descr="C:\Users\Asus\Pictures\bai mau\hands_zps712c7fb9.jpg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14"/>
          <a:stretch/>
        </p:blipFill>
        <p:spPr bwMode="auto">
          <a:xfrm rot="13972696">
            <a:off x="8864699" y="-1391747"/>
            <a:ext cx="1587048" cy="3624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838200" y="1219200"/>
            <a:ext cx="6705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5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Cambria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5873" y="2428418"/>
            <a:ext cx="1828800" cy="4571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15873" y="2535099"/>
            <a:ext cx="1155509" cy="4571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-19384" y="3060877"/>
            <a:ext cx="5289884" cy="4571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6919231" y="-17604"/>
            <a:ext cx="45719" cy="8382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6791294" y="-17604"/>
            <a:ext cx="45719" cy="43054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930272" y="412943"/>
            <a:ext cx="4294507" cy="1411129"/>
          </a:xfrm>
          <a:prstGeom prst="rect">
            <a:avLst/>
          </a:prstGeom>
        </p:spPr>
        <p:txBody>
          <a:bodyPr vert="horz" lIns="91440" tIns="45720" rIns="91440" bIns="45720" numCol="1" rtlCol="0" anchor="ctr">
            <a:prstTxWarp prst="textPlain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mbria" pitchFamily="18" charset="0"/>
              </a:rPr>
              <a:t>ĐỊA LÍ 8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288847" y="3153498"/>
            <a:ext cx="543067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25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Cambria" pitchFamily="18" charset="0"/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877" y="1209217"/>
            <a:ext cx="2393157" cy="239940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9122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4.20907E-6 L -0.00486 0.07678 " pathEditMode="relative" rAng="0" ptsTypes="AA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" y="38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xit" presetSubtype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2"/>
                                    </p:cond>
                                  </p:end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" presetClass="exit" presetSubtype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4"/>
                                    </p:cond>
                                  </p:end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 animBg="1"/>
      <p:bldP spid="17" grpId="0" animBg="1"/>
      <p:bldP spid="17" grpId="1" animBg="1"/>
      <p:bldP spid="18" grpId="0" animBg="1"/>
      <p:bldP spid="18" grpId="1" animBg="1"/>
      <p:bldP spid="2" grpId="0" animBg="1"/>
      <p:bldP spid="15" grpId="0" animBg="1"/>
      <p:bldP spid="23" grpId="0"/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WordArt 2"/>
          <p:cNvSpPr>
            <a:spLocks noChangeArrowheads="1" noChangeShapeType="1" noTextEdit="1"/>
          </p:cNvSpPr>
          <p:nvPr/>
        </p:nvSpPr>
        <p:spPr bwMode="auto">
          <a:xfrm>
            <a:off x="1524000" y="1"/>
            <a:ext cx="9144000" cy="70802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b="1" kern="10" dirty="0">
                <a:gradFill rotWithShape="1">
                  <a:gsLst>
                    <a:gs pos="0">
                      <a:srgbClr val="FF0066"/>
                    </a:gs>
                    <a:gs pos="100000">
                      <a:srgbClr val="0000FF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6: ĐẶC ĐIỂM KHÍ HẬU </a:t>
            </a:r>
          </a:p>
        </p:txBody>
      </p:sp>
      <p:sp>
        <p:nvSpPr>
          <p:cNvPr id="11267" name="Text Box 4"/>
          <p:cNvSpPr txBox="1">
            <a:spLocks noChangeArrowheads="1"/>
          </p:cNvSpPr>
          <p:nvPr/>
        </p:nvSpPr>
        <p:spPr bwMode="auto">
          <a:xfrm>
            <a:off x="280027" y="1436209"/>
            <a:ext cx="51816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1.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Khí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hậu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nhiệt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đới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ẩm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gió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mùa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278" name="Text Box 16"/>
          <p:cNvSpPr txBox="1">
            <a:spLocks noChangeArrowheads="1"/>
          </p:cNvSpPr>
          <p:nvPr/>
        </p:nvSpPr>
        <p:spPr bwMode="auto">
          <a:xfrm>
            <a:off x="294775" y="1994187"/>
            <a:ext cx="44958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CC3300"/>
                </a:solidFill>
                <a:latin typeface="Times New Roman" panose="02020603050405020304" pitchFamily="18" charset="0"/>
              </a:rPr>
              <a:t>a) </a:t>
            </a:r>
            <a:r>
              <a:rPr lang="en-US" altLang="en-US" sz="2800" b="1" dirty="0" err="1">
                <a:solidFill>
                  <a:srgbClr val="CC3300"/>
                </a:solidFill>
                <a:latin typeface="Times New Roman" panose="02020603050405020304" pitchFamily="18" charset="0"/>
              </a:rPr>
              <a:t>Tính</a:t>
            </a:r>
            <a:r>
              <a:rPr lang="en-US" altLang="en-US" sz="2800" b="1" dirty="0">
                <a:solidFill>
                  <a:srgbClr val="CC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C3300"/>
                </a:solidFill>
                <a:latin typeface="Times New Roman" panose="02020603050405020304" pitchFamily="18" charset="0"/>
              </a:rPr>
              <a:t>chất</a:t>
            </a:r>
            <a:r>
              <a:rPr lang="en-US" altLang="en-US" sz="2800" b="1" dirty="0">
                <a:solidFill>
                  <a:srgbClr val="CC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C3300"/>
                </a:solidFill>
                <a:latin typeface="Times New Roman" panose="02020603050405020304" pitchFamily="18" charset="0"/>
              </a:rPr>
              <a:t>nhiệt</a:t>
            </a:r>
            <a:r>
              <a:rPr lang="en-US" altLang="en-US" sz="2800" b="1" dirty="0">
                <a:solidFill>
                  <a:srgbClr val="CC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C3300"/>
                </a:solidFill>
                <a:latin typeface="Times New Roman" panose="02020603050405020304" pitchFamily="18" charset="0"/>
              </a:rPr>
              <a:t>đới</a:t>
            </a:r>
            <a:endParaRPr lang="en-US" altLang="en-US" sz="2800" b="1" dirty="0">
              <a:solidFill>
                <a:srgbClr val="CC33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9346420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71883" y="2954059"/>
            <a:ext cx="1186322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nhiệt đới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</a:t>
            </a:r>
          </a:p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………………..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.....................................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thổ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F79D769-640E-4145-A4CB-735E47020711}"/>
              </a:ext>
            </a:extLst>
          </p:cNvPr>
          <p:cNvSpPr/>
          <p:nvPr/>
        </p:nvSpPr>
        <p:spPr>
          <a:xfrm>
            <a:off x="195605" y="1742515"/>
            <a:ext cx="11816821" cy="584775"/>
          </a:xfrm>
          <a:prstGeom prst="rect">
            <a:avLst/>
          </a:prstGeom>
          <a:ln>
            <a:solidFill>
              <a:srgbClr val="5516F2"/>
            </a:solidFill>
            <a:prstDash val="sysDash"/>
          </a:ln>
        </p:spPr>
        <p:txBody>
          <a:bodyPr wrap="square">
            <a:spAutoFit/>
          </a:bodyPr>
          <a:lstStyle/>
          <a:p>
            <a:pPr algn="just"/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Dựa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kênh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SGK,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2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3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phiếu</a:t>
            </a:r>
            <a:r>
              <a:rPr lang="en-US" sz="3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endParaRPr lang="en-US" sz="3200" dirty="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77EA6FF-FF8F-418C-9AC4-B3D84285221F}"/>
              </a:ext>
            </a:extLst>
          </p:cNvPr>
          <p:cNvGrpSpPr/>
          <p:nvPr/>
        </p:nvGrpSpPr>
        <p:grpSpPr>
          <a:xfrm>
            <a:off x="4141262" y="293395"/>
            <a:ext cx="3810866" cy="827835"/>
            <a:chOff x="3222881" y="908516"/>
            <a:chExt cx="3514971" cy="682233"/>
          </a:xfrm>
        </p:grpSpPr>
        <p:sp>
          <p:nvSpPr>
            <p:cNvPr id="6" name="Rectangle: Rounded Corners 10">
              <a:extLst>
                <a:ext uri="{FF2B5EF4-FFF2-40B4-BE49-F238E27FC236}">
                  <a16:creationId xmlns:a16="http://schemas.microsoft.com/office/drawing/2014/main" id="{04F93930-AEB2-44D0-978C-A727E6BBD84E}"/>
                </a:ext>
              </a:extLst>
            </p:cNvPr>
            <p:cNvSpPr/>
            <p:nvPr/>
          </p:nvSpPr>
          <p:spPr>
            <a:xfrm>
              <a:off x="3222881" y="908516"/>
              <a:ext cx="3198589" cy="682233"/>
            </a:xfrm>
            <a:prstGeom prst="roundRect">
              <a:avLst/>
            </a:prstGeom>
            <a:solidFill>
              <a:srgbClr val="00B05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7FA76"/>
                </a:solidFill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7688A35-7E16-4276-AAAD-ADD9143F57C3}"/>
                </a:ext>
              </a:extLst>
            </p:cNvPr>
            <p:cNvSpPr txBox="1"/>
            <p:nvPr/>
          </p:nvSpPr>
          <p:spPr>
            <a:xfrm>
              <a:off x="3284825" y="1008670"/>
              <a:ext cx="3453027" cy="4819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AI NHANH H</a:t>
              </a:r>
              <a:r>
                <a:rPr lang="vi-VN" sz="32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</a:t>
              </a:r>
              <a:r>
                <a:rPr lang="en-US" sz="32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E9DBE4B6-EA73-4B2D-A74C-CC9DC2C69641}"/>
              </a:ext>
            </a:extLst>
          </p:cNvPr>
          <p:cNvGrpSpPr/>
          <p:nvPr/>
        </p:nvGrpSpPr>
        <p:grpSpPr>
          <a:xfrm>
            <a:off x="166109" y="147111"/>
            <a:ext cx="1268591" cy="796469"/>
            <a:chOff x="3634055" y="3302115"/>
            <a:chExt cx="848449" cy="79646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AD25DBF-DF7A-4EE1-90E7-0CCBE452C7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1486" b="41386" l="40674" r="578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127" t="11421" r="42158" b="58658"/>
            <a:stretch/>
          </p:blipFill>
          <p:spPr>
            <a:xfrm>
              <a:off x="3634055" y="3302116"/>
              <a:ext cx="444923" cy="796468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F2370DE-4BC1-4E0F-BF38-BF9D379668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942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46" t="26255"/>
            <a:stretch/>
          </p:blipFill>
          <p:spPr>
            <a:xfrm>
              <a:off x="4122720" y="3302115"/>
              <a:ext cx="359784" cy="796469"/>
            </a:xfrm>
            <a:prstGeom prst="rect">
              <a:avLst/>
            </a:prstGeom>
          </p:spPr>
        </p:pic>
      </p:grpSp>
      <p:pic>
        <p:nvPicPr>
          <p:cNvPr id="11" name="3 Minute Timer (Nho)">
            <a:hlinkClick r:id="" action="ppaction://media"/>
            <a:extLst>
              <a:ext uri="{FF2B5EF4-FFF2-40B4-BE49-F238E27FC236}">
                <a16:creationId xmlns:a16="http://schemas.microsoft.com/office/drawing/2014/main" id="{B8DB0A4A-A25E-4660-93DE-1D3A92A80C5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503442" y="294896"/>
            <a:ext cx="1688558" cy="112654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02D0B42-5FBD-492F-9A3B-48B397E0D12D}"/>
              </a:ext>
            </a:extLst>
          </p:cNvPr>
          <p:cNvSpPr/>
          <p:nvPr/>
        </p:nvSpPr>
        <p:spPr>
          <a:xfrm>
            <a:off x="1391064" y="411072"/>
            <a:ext cx="41202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2B26F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HĐ:</a:t>
            </a:r>
            <a:r>
              <a:rPr lang="en-US" sz="2800" b="1" dirty="0">
                <a:solidFill>
                  <a:srgbClr val="2B26F6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5A76074-739F-45C6-BD4F-9D46A719A62D}"/>
              </a:ext>
            </a:extLst>
          </p:cNvPr>
          <p:cNvSpPr/>
          <p:nvPr/>
        </p:nvSpPr>
        <p:spPr>
          <a:xfrm>
            <a:off x="7609113" y="615092"/>
            <a:ext cx="34179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solidFill>
                  <a:srgbClr val="2B26F6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Thời</a:t>
            </a:r>
            <a:r>
              <a:rPr lang="en-US" sz="2400" b="1" dirty="0">
                <a:solidFill>
                  <a:srgbClr val="2B26F6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B26F6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gian</a:t>
            </a:r>
            <a:r>
              <a:rPr lang="en-US" sz="2400" b="1" dirty="0">
                <a:solidFill>
                  <a:srgbClr val="2B26F6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(3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4" name="AutoShape 4">
            <a:extLst>
              <a:ext uri="{FF2B5EF4-FFF2-40B4-BE49-F238E27FC236}">
                <a16:creationId xmlns:a16="http://schemas.microsoft.com/office/drawing/2014/main" id="{FAD8697C-CB3C-4562-A6A8-59E089BCA33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74542" y="363056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7004589" y="2892163"/>
            <a:ext cx="330411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xạ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408765" y="3381771"/>
            <a:ext cx="91403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05073" y="3891116"/>
            <a:ext cx="290496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xạ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0012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13" grpId="0"/>
      <p:bldP spid="3" grpId="0"/>
      <p:bldP spid="15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hinh_anh_vu_tr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714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5635" name="AutoShape 3"/>
          <p:cNvSpPr>
            <a:spLocks noChangeAspect="1" noChangeArrowheads="1" noTextEdit="1"/>
          </p:cNvSpPr>
          <p:nvPr/>
        </p:nvSpPr>
        <p:spPr bwMode="auto">
          <a:xfrm>
            <a:off x="3411307" y="2362200"/>
            <a:ext cx="2598738" cy="4038600"/>
          </a:xfrm>
          <a:prstGeom prst="rect">
            <a:avLst/>
          </a:prstGeom>
          <a:gradFill rotWithShape="1">
            <a:gsLst>
              <a:gs pos="0">
                <a:srgbClr val="FF9900"/>
              </a:gs>
              <a:gs pos="100000">
                <a:srgbClr val="764700"/>
              </a:gs>
            </a:gsLst>
            <a:lin ang="5400000" scaled="1"/>
          </a:gradFill>
          <a:ln w="28575" algn="ctr">
            <a:solidFill>
              <a:srgbClr val="0000FF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325636" name="Group 4"/>
          <p:cNvGrpSpPr>
            <a:grpSpLocks/>
          </p:cNvGrpSpPr>
          <p:nvPr/>
        </p:nvGrpSpPr>
        <p:grpSpPr bwMode="auto">
          <a:xfrm>
            <a:off x="3411307" y="2362200"/>
            <a:ext cx="2598738" cy="4038600"/>
            <a:chOff x="288" y="480"/>
            <a:chExt cx="1960" cy="3046"/>
          </a:xfrm>
        </p:grpSpPr>
        <p:sp>
          <p:nvSpPr>
            <p:cNvPr id="41104" name="Rectangle 5"/>
            <p:cNvSpPr>
              <a:spLocks noChangeArrowheads="1"/>
            </p:cNvSpPr>
            <p:nvPr/>
          </p:nvSpPr>
          <p:spPr bwMode="auto">
            <a:xfrm>
              <a:off x="288" y="480"/>
              <a:ext cx="1960" cy="3046"/>
            </a:xfrm>
            <a:prstGeom prst="rect">
              <a:avLst/>
            </a:prstGeom>
            <a:solidFill>
              <a:srgbClr val="E0E0E0"/>
            </a:solidFill>
            <a:ln w="9525">
              <a:solidFill>
                <a:srgbClr val="0000FF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1105" name="Rectangle 6"/>
            <p:cNvSpPr>
              <a:spLocks noChangeArrowheads="1"/>
            </p:cNvSpPr>
            <p:nvPr/>
          </p:nvSpPr>
          <p:spPr bwMode="auto">
            <a:xfrm>
              <a:off x="432" y="660"/>
              <a:ext cx="1621" cy="2812"/>
            </a:xfrm>
            <a:prstGeom prst="rect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FFFFFF"/>
                </a:gs>
              </a:gsLst>
              <a:lin ang="5400000" scaled="1"/>
            </a:gradFill>
            <a:ln w="9525">
              <a:solidFill>
                <a:srgbClr val="0000FF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1106" name="Freeform 7"/>
            <p:cNvSpPr>
              <a:spLocks/>
            </p:cNvSpPr>
            <p:nvPr/>
          </p:nvSpPr>
          <p:spPr bwMode="auto">
            <a:xfrm>
              <a:off x="334" y="528"/>
              <a:ext cx="160" cy="2935"/>
            </a:xfrm>
            <a:custGeom>
              <a:avLst/>
              <a:gdLst>
                <a:gd name="T0" fmla="*/ 0 w 160"/>
                <a:gd name="T1" fmla="*/ 0 h 2935"/>
                <a:gd name="T2" fmla="*/ 160 w 160"/>
                <a:gd name="T3" fmla="*/ 169 h 2935"/>
                <a:gd name="T4" fmla="*/ 160 w 160"/>
                <a:gd name="T5" fmla="*/ 2935 h 2935"/>
                <a:gd name="T6" fmla="*/ 0 w 160"/>
                <a:gd name="T7" fmla="*/ 2935 h 2935"/>
                <a:gd name="T8" fmla="*/ 0 w 160"/>
                <a:gd name="T9" fmla="*/ 0 h 29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0" h="2935">
                  <a:moveTo>
                    <a:pt x="0" y="0"/>
                  </a:moveTo>
                  <a:lnTo>
                    <a:pt x="160" y="169"/>
                  </a:lnTo>
                  <a:lnTo>
                    <a:pt x="160" y="2935"/>
                  </a:lnTo>
                  <a:lnTo>
                    <a:pt x="0" y="29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9900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107" name="Freeform 8"/>
            <p:cNvSpPr>
              <a:spLocks/>
            </p:cNvSpPr>
            <p:nvPr/>
          </p:nvSpPr>
          <p:spPr bwMode="auto">
            <a:xfrm>
              <a:off x="334" y="527"/>
              <a:ext cx="1878" cy="169"/>
            </a:xfrm>
            <a:custGeom>
              <a:avLst/>
              <a:gdLst>
                <a:gd name="T0" fmla="*/ 0 w 1878"/>
                <a:gd name="T1" fmla="*/ 1 h 169"/>
                <a:gd name="T2" fmla="*/ 1878 w 1878"/>
                <a:gd name="T3" fmla="*/ 0 h 169"/>
                <a:gd name="T4" fmla="*/ 1700 w 1878"/>
                <a:gd name="T5" fmla="*/ 169 h 169"/>
                <a:gd name="T6" fmla="*/ 150 w 1878"/>
                <a:gd name="T7" fmla="*/ 169 h 169"/>
                <a:gd name="T8" fmla="*/ 0 w 1878"/>
                <a:gd name="T9" fmla="*/ 1 h 16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878" h="169">
                  <a:moveTo>
                    <a:pt x="0" y="1"/>
                  </a:moveTo>
                  <a:lnTo>
                    <a:pt x="1878" y="0"/>
                  </a:lnTo>
                  <a:lnTo>
                    <a:pt x="1700" y="169"/>
                  </a:lnTo>
                  <a:lnTo>
                    <a:pt x="15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9900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108" name="Freeform 9"/>
            <p:cNvSpPr>
              <a:spLocks/>
            </p:cNvSpPr>
            <p:nvPr/>
          </p:nvSpPr>
          <p:spPr bwMode="auto">
            <a:xfrm>
              <a:off x="2034" y="528"/>
              <a:ext cx="171" cy="2933"/>
            </a:xfrm>
            <a:custGeom>
              <a:avLst/>
              <a:gdLst>
                <a:gd name="T0" fmla="*/ 0 w 171"/>
                <a:gd name="T1" fmla="*/ 168 h 2933"/>
                <a:gd name="T2" fmla="*/ 171 w 171"/>
                <a:gd name="T3" fmla="*/ 0 h 2933"/>
                <a:gd name="T4" fmla="*/ 169 w 171"/>
                <a:gd name="T5" fmla="*/ 2933 h 2933"/>
                <a:gd name="T6" fmla="*/ 0 w 171"/>
                <a:gd name="T7" fmla="*/ 2933 h 2933"/>
                <a:gd name="T8" fmla="*/ 0 w 171"/>
                <a:gd name="T9" fmla="*/ 168 h 293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1" h="2933">
                  <a:moveTo>
                    <a:pt x="0" y="168"/>
                  </a:moveTo>
                  <a:lnTo>
                    <a:pt x="171" y="0"/>
                  </a:lnTo>
                  <a:lnTo>
                    <a:pt x="169" y="2933"/>
                  </a:lnTo>
                  <a:lnTo>
                    <a:pt x="0" y="2933"/>
                  </a:lnTo>
                  <a:lnTo>
                    <a:pt x="0" y="168"/>
                  </a:lnTo>
                  <a:close/>
                </a:path>
              </a:pathLst>
            </a:custGeom>
            <a:solidFill>
              <a:srgbClr val="FF9900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25642" name="Group 10"/>
          <p:cNvGrpSpPr>
            <a:grpSpLocks/>
          </p:cNvGrpSpPr>
          <p:nvPr/>
        </p:nvGrpSpPr>
        <p:grpSpPr bwMode="auto">
          <a:xfrm>
            <a:off x="3674832" y="2590800"/>
            <a:ext cx="1798638" cy="3663950"/>
            <a:chOff x="503" y="707"/>
            <a:chExt cx="1345" cy="2746"/>
          </a:xfrm>
        </p:grpSpPr>
        <p:sp>
          <p:nvSpPr>
            <p:cNvPr id="41085" name="Freeform 11"/>
            <p:cNvSpPr>
              <a:spLocks/>
            </p:cNvSpPr>
            <p:nvPr/>
          </p:nvSpPr>
          <p:spPr bwMode="auto">
            <a:xfrm>
              <a:off x="600" y="707"/>
              <a:ext cx="1248" cy="2736"/>
            </a:xfrm>
            <a:custGeom>
              <a:avLst/>
              <a:gdLst>
                <a:gd name="T0" fmla="*/ 1 w 1248"/>
                <a:gd name="T1" fmla="*/ 0 h 2736"/>
                <a:gd name="T2" fmla="*/ 0 w 1248"/>
                <a:gd name="T3" fmla="*/ 2736 h 2736"/>
                <a:gd name="T4" fmla="*/ 1248 w 1248"/>
                <a:gd name="T5" fmla="*/ 2426 h 2736"/>
                <a:gd name="T6" fmla="*/ 1248 w 1248"/>
                <a:gd name="T7" fmla="*/ 273 h 2736"/>
                <a:gd name="T8" fmla="*/ 1 w 1248"/>
                <a:gd name="T9" fmla="*/ 0 h 27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48" h="2736">
                  <a:moveTo>
                    <a:pt x="1" y="0"/>
                  </a:moveTo>
                  <a:lnTo>
                    <a:pt x="0" y="2736"/>
                  </a:lnTo>
                  <a:lnTo>
                    <a:pt x="1248" y="2426"/>
                  </a:lnTo>
                  <a:lnTo>
                    <a:pt x="1248" y="27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8000"/>
            </a:solidFill>
            <a:ln w="142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41086" name="Group 12"/>
            <p:cNvGrpSpPr>
              <a:grpSpLocks/>
            </p:cNvGrpSpPr>
            <p:nvPr/>
          </p:nvGrpSpPr>
          <p:grpSpPr bwMode="auto">
            <a:xfrm>
              <a:off x="824" y="970"/>
              <a:ext cx="867" cy="1030"/>
              <a:chOff x="824" y="970"/>
              <a:chExt cx="867" cy="1030"/>
            </a:xfrm>
          </p:grpSpPr>
          <p:sp>
            <p:nvSpPr>
              <p:cNvPr id="41101" name="Freeform 13"/>
              <p:cNvSpPr>
                <a:spLocks/>
              </p:cNvSpPr>
              <p:nvPr/>
            </p:nvSpPr>
            <p:spPr bwMode="auto">
              <a:xfrm>
                <a:off x="877" y="980"/>
                <a:ext cx="814" cy="1020"/>
              </a:xfrm>
              <a:custGeom>
                <a:avLst/>
                <a:gdLst>
                  <a:gd name="T0" fmla="*/ 0 w 814"/>
                  <a:gd name="T1" fmla="*/ 0 h 1020"/>
                  <a:gd name="T2" fmla="*/ 814 w 814"/>
                  <a:gd name="T3" fmla="*/ 164 h 1020"/>
                  <a:gd name="T4" fmla="*/ 812 w 814"/>
                  <a:gd name="T5" fmla="*/ 1020 h 1020"/>
                  <a:gd name="T6" fmla="*/ 0 w 814"/>
                  <a:gd name="T7" fmla="*/ 997 h 1020"/>
                  <a:gd name="T8" fmla="*/ 0 w 814"/>
                  <a:gd name="T9" fmla="*/ 0 h 10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14" h="1020">
                    <a:moveTo>
                      <a:pt x="0" y="0"/>
                    </a:moveTo>
                    <a:lnTo>
                      <a:pt x="814" y="164"/>
                    </a:lnTo>
                    <a:lnTo>
                      <a:pt x="812" y="1020"/>
                    </a:lnTo>
                    <a:lnTo>
                      <a:pt x="0" y="99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102" name="Freeform 14" descr="Canh_dep"/>
              <p:cNvSpPr>
                <a:spLocks/>
              </p:cNvSpPr>
              <p:nvPr/>
            </p:nvSpPr>
            <p:spPr bwMode="auto">
              <a:xfrm>
                <a:off x="882" y="1017"/>
                <a:ext cx="776" cy="927"/>
              </a:xfrm>
              <a:custGeom>
                <a:avLst/>
                <a:gdLst>
                  <a:gd name="T0" fmla="*/ 0 w 776"/>
                  <a:gd name="T1" fmla="*/ 0 h 927"/>
                  <a:gd name="T2" fmla="*/ 776 w 776"/>
                  <a:gd name="T3" fmla="*/ 155 h 927"/>
                  <a:gd name="T4" fmla="*/ 774 w 776"/>
                  <a:gd name="T5" fmla="*/ 927 h 927"/>
                  <a:gd name="T6" fmla="*/ 0 w 776"/>
                  <a:gd name="T7" fmla="*/ 921 h 927"/>
                  <a:gd name="T8" fmla="*/ 0 w 776"/>
                  <a:gd name="T9" fmla="*/ 0 h 92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76" h="927">
                    <a:moveTo>
                      <a:pt x="0" y="0"/>
                    </a:moveTo>
                    <a:lnTo>
                      <a:pt x="776" y="155"/>
                    </a:lnTo>
                    <a:lnTo>
                      <a:pt x="774" y="927"/>
                    </a:lnTo>
                    <a:lnTo>
                      <a:pt x="0" y="921"/>
                    </a:lnTo>
                    <a:lnTo>
                      <a:pt x="0" y="0"/>
                    </a:lnTo>
                    <a:close/>
                  </a:path>
                </a:pathLst>
              </a:custGeom>
              <a:blipFill dpi="0" rotWithShape="1">
                <a:blip r:embed="rId4"/>
                <a:srcRect/>
                <a:stretch>
                  <a:fillRect/>
                </a:stretch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103" name="Freeform 15"/>
              <p:cNvSpPr>
                <a:spLocks/>
              </p:cNvSpPr>
              <p:nvPr/>
            </p:nvSpPr>
            <p:spPr bwMode="auto">
              <a:xfrm>
                <a:off x="824" y="970"/>
                <a:ext cx="44" cy="1007"/>
              </a:xfrm>
              <a:custGeom>
                <a:avLst/>
                <a:gdLst>
                  <a:gd name="T0" fmla="*/ 0 w 44"/>
                  <a:gd name="T1" fmla="*/ 0 h 1007"/>
                  <a:gd name="T2" fmla="*/ 44 w 44"/>
                  <a:gd name="T3" fmla="*/ 19 h 1007"/>
                  <a:gd name="T4" fmla="*/ 44 w 44"/>
                  <a:gd name="T5" fmla="*/ 1007 h 1007"/>
                  <a:gd name="T6" fmla="*/ 0 w 44"/>
                  <a:gd name="T7" fmla="*/ 1007 h 1007"/>
                  <a:gd name="T8" fmla="*/ 0 w 44"/>
                  <a:gd name="T9" fmla="*/ 0 h 100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4" h="1007">
                    <a:moveTo>
                      <a:pt x="0" y="0"/>
                    </a:moveTo>
                    <a:lnTo>
                      <a:pt x="44" y="19"/>
                    </a:lnTo>
                    <a:lnTo>
                      <a:pt x="44" y="1007"/>
                    </a:lnTo>
                    <a:lnTo>
                      <a:pt x="0" y="100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0606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1087" name="Group 16"/>
            <p:cNvGrpSpPr>
              <a:grpSpLocks/>
            </p:cNvGrpSpPr>
            <p:nvPr/>
          </p:nvGrpSpPr>
          <p:grpSpPr bwMode="auto">
            <a:xfrm>
              <a:off x="823" y="2125"/>
              <a:ext cx="859" cy="1065"/>
              <a:chOff x="823" y="2125"/>
              <a:chExt cx="859" cy="1065"/>
            </a:xfrm>
          </p:grpSpPr>
          <p:sp>
            <p:nvSpPr>
              <p:cNvPr id="41098" name="Freeform 17"/>
              <p:cNvSpPr>
                <a:spLocks/>
              </p:cNvSpPr>
              <p:nvPr/>
            </p:nvSpPr>
            <p:spPr bwMode="auto">
              <a:xfrm>
                <a:off x="868" y="2125"/>
                <a:ext cx="814" cy="1065"/>
              </a:xfrm>
              <a:custGeom>
                <a:avLst/>
                <a:gdLst>
                  <a:gd name="T0" fmla="*/ 0 w 814"/>
                  <a:gd name="T1" fmla="*/ 40 h 1065"/>
                  <a:gd name="T2" fmla="*/ 813 w 814"/>
                  <a:gd name="T3" fmla="*/ 0 h 1065"/>
                  <a:gd name="T4" fmla="*/ 814 w 814"/>
                  <a:gd name="T5" fmla="*/ 905 h 1065"/>
                  <a:gd name="T6" fmla="*/ 0 w 814"/>
                  <a:gd name="T7" fmla="*/ 1065 h 1065"/>
                  <a:gd name="T8" fmla="*/ 0 w 814"/>
                  <a:gd name="T9" fmla="*/ 40 h 106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14" h="1065">
                    <a:moveTo>
                      <a:pt x="0" y="40"/>
                    </a:moveTo>
                    <a:lnTo>
                      <a:pt x="813" y="0"/>
                    </a:lnTo>
                    <a:lnTo>
                      <a:pt x="814" y="905"/>
                    </a:lnTo>
                    <a:lnTo>
                      <a:pt x="0" y="1065"/>
                    </a:lnTo>
                    <a:lnTo>
                      <a:pt x="0" y="40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099" name="Freeform 18" descr="Hinh_nen_dong"/>
              <p:cNvSpPr>
                <a:spLocks/>
              </p:cNvSpPr>
              <p:nvPr/>
            </p:nvSpPr>
            <p:spPr bwMode="auto">
              <a:xfrm>
                <a:off x="888" y="2160"/>
                <a:ext cx="754" cy="972"/>
              </a:xfrm>
              <a:custGeom>
                <a:avLst/>
                <a:gdLst>
                  <a:gd name="T0" fmla="*/ 0 w 754"/>
                  <a:gd name="T1" fmla="*/ 42 h 972"/>
                  <a:gd name="T2" fmla="*/ 753 w 754"/>
                  <a:gd name="T3" fmla="*/ 0 h 972"/>
                  <a:gd name="T4" fmla="*/ 754 w 754"/>
                  <a:gd name="T5" fmla="*/ 835 h 972"/>
                  <a:gd name="T6" fmla="*/ 0 w 754"/>
                  <a:gd name="T7" fmla="*/ 972 h 972"/>
                  <a:gd name="T8" fmla="*/ 0 w 754"/>
                  <a:gd name="T9" fmla="*/ 42 h 9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54" h="972">
                    <a:moveTo>
                      <a:pt x="0" y="42"/>
                    </a:moveTo>
                    <a:lnTo>
                      <a:pt x="753" y="0"/>
                    </a:lnTo>
                    <a:lnTo>
                      <a:pt x="754" y="835"/>
                    </a:lnTo>
                    <a:lnTo>
                      <a:pt x="0" y="972"/>
                    </a:lnTo>
                    <a:lnTo>
                      <a:pt x="0" y="42"/>
                    </a:lnTo>
                    <a:close/>
                  </a:path>
                </a:pathLst>
              </a:custGeom>
              <a:blipFill dpi="0" rotWithShape="1">
                <a:blip r:embed="rId5"/>
                <a:srcRect/>
                <a:stretch>
                  <a:fillRect/>
                </a:stretch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100" name="Freeform 19"/>
              <p:cNvSpPr>
                <a:spLocks/>
              </p:cNvSpPr>
              <p:nvPr/>
            </p:nvSpPr>
            <p:spPr bwMode="auto">
              <a:xfrm>
                <a:off x="823" y="2165"/>
                <a:ext cx="46" cy="1018"/>
              </a:xfrm>
              <a:custGeom>
                <a:avLst/>
                <a:gdLst>
                  <a:gd name="T0" fmla="*/ 1 w 46"/>
                  <a:gd name="T1" fmla="*/ 0 h 1018"/>
                  <a:gd name="T2" fmla="*/ 46 w 46"/>
                  <a:gd name="T3" fmla="*/ 2 h 1018"/>
                  <a:gd name="T4" fmla="*/ 46 w 46"/>
                  <a:gd name="T5" fmla="*/ 1018 h 1018"/>
                  <a:gd name="T6" fmla="*/ 0 w 46"/>
                  <a:gd name="T7" fmla="*/ 1011 h 1018"/>
                  <a:gd name="T8" fmla="*/ 1 w 46"/>
                  <a:gd name="T9" fmla="*/ 0 h 101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6" h="1018">
                    <a:moveTo>
                      <a:pt x="1" y="0"/>
                    </a:moveTo>
                    <a:lnTo>
                      <a:pt x="46" y="2"/>
                    </a:lnTo>
                    <a:lnTo>
                      <a:pt x="46" y="1018"/>
                    </a:lnTo>
                    <a:lnTo>
                      <a:pt x="0" y="101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60606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1088" name="Freeform 20"/>
            <p:cNvSpPr>
              <a:spLocks/>
            </p:cNvSpPr>
            <p:nvPr/>
          </p:nvSpPr>
          <p:spPr bwMode="auto">
            <a:xfrm>
              <a:off x="503" y="716"/>
              <a:ext cx="98" cy="2737"/>
            </a:xfrm>
            <a:custGeom>
              <a:avLst/>
              <a:gdLst>
                <a:gd name="T0" fmla="*/ 98 w 98"/>
                <a:gd name="T1" fmla="*/ 0 h 2737"/>
                <a:gd name="T2" fmla="*/ 0 w 98"/>
                <a:gd name="T3" fmla="*/ 38 h 2737"/>
                <a:gd name="T4" fmla="*/ 0 w 98"/>
                <a:gd name="T5" fmla="*/ 2737 h 2737"/>
                <a:gd name="T6" fmla="*/ 98 w 98"/>
                <a:gd name="T7" fmla="*/ 2737 h 2737"/>
                <a:gd name="T8" fmla="*/ 98 w 98"/>
                <a:gd name="T9" fmla="*/ 0 h 27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8" h="2737">
                  <a:moveTo>
                    <a:pt x="98" y="0"/>
                  </a:moveTo>
                  <a:lnTo>
                    <a:pt x="0" y="38"/>
                  </a:lnTo>
                  <a:lnTo>
                    <a:pt x="0" y="2737"/>
                  </a:lnTo>
                  <a:lnTo>
                    <a:pt x="98" y="2737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41089" name="Group 21"/>
            <p:cNvGrpSpPr>
              <a:grpSpLocks/>
            </p:cNvGrpSpPr>
            <p:nvPr/>
          </p:nvGrpSpPr>
          <p:grpSpPr bwMode="auto">
            <a:xfrm>
              <a:off x="1644" y="1886"/>
              <a:ext cx="193" cy="329"/>
              <a:chOff x="1644" y="1886"/>
              <a:chExt cx="193" cy="329"/>
            </a:xfrm>
          </p:grpSpPr>
          <p:sp>
            <p:nvSpPr>
              <p:cNvPr id="41090" name="Oval 22"/>
              <p:cNvSpPr>
                <a:spLocks noChangeArrowheads="1"/>
              </p:cNvSpPr>
              <p:nvPr/>
            </p:nvSpPr>
            <p:spPr bwMode="auto">
              <a:xfrm>
                <a:off x="1644" y="1974"/>
                <a:ext cx="156" cy="191"/>
              </a:xfrm>
              <a:prstGeom prst="ellipse">
                <a:avLst/>
              </a:prstGeom>
              <a:solidFill>
                <a:srgbClr val="A0A0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41091" name="Rectangle 23"/>
              <p:cNvSpPr>
                <a:spLocks noChangeArrowheads="1"/>
              </p:cNvSpPr>
              <p:nvPr/>
            </p:nvSpPr>
            <p:spPr bwMode="auto">
              <a:xfrm>
                <a:off x="1703" y="1886"/>
                <a:ext cx="114" cy="329"/>
              </a:xfrm>
              <a:prstGeom prst="rect">
                <a:avLst/>
              </a:prstGeom>
              <a:solidFill>
                <a:srgbClr val="FF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41092" name="Rectangle 24"/>
              <p:cNvSpPr>
                <a:spLocks noChangeArrowheads="1"/>
              </p:cNvSpPr>
              <p:nvPr/>
            </p:nvSpPr>
            <p:spPr bwMode="auto">
              <a:xfrm>
                <a:off x="1713" y="1892"/>
                <a:ext cx="97" cy="316"/>
              </a:xfrm>
              <a:prstGeom prst="rect">
                <a:avLst/>
              </a:prstGeom>
              <a:solidFill>
                <a:srgbClr val="E07000"/>
              </a:solidFill>
              <a:ln w="14288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grpSp>
            <p:nvGrpSpPr>
              <p:cNvPr id="41093" name="Group 25"/>
              <p:cNvGrpSpPr>
                <a:grpSpLocks/>
              </p:cNvGrpSpPr>
              <p:nvPr/>
            </p:nvGrpSpPr>
            <p:grpSpPr bwMode="auto">
              <a:xfrm>
                <a:off x="1720" y="1911"/>
                <a:ext cx="117" cy="165"/>
                <a:chOff x="1720" y="1911"/>
                <a:chExt cx="117" cy="165"/>
              </a:xfrm>
            </p:grpSpPr>
            <p:sp>
              <p:nvSpPr>
                <p:cNvPr id="41095" name="Oval 26"/>
                <p:cNvSpPr>
                  <a:spLocks noChangeArrowheads="1"/>
                </p:cNvSpPr>
                <p:nvPr/>
              </p:nvSpPr>
              <p:spPr bwMode="auto">
                <a:xfrm>
                  <a:off x="1720" y="1911"/>
                  <a:ext cx="115" cy="165"/>
                </a:xfrm>
                <a:prstGeom prst="ellipse">
                  <a:avLst/>
                </a:prstGeom>
                <a:solidFill>
                  <a:srgbClr val="A05000"/>
                </a:solidFill>
                <a:ln w="952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41096" name="Oval 27"/>
                <p:cNvSpPr>
                  <a:spLocks noChangeArrowheads="1"/>
                </p:cNvSpPr>
                <p:nvPr/>
              </p:nvSpPr>
              <p:spPr bwMode="auto">
                <a:xfrm>
                  <a:off x="1744" y="1918"/>
                  <a:ext cx="93" cy="153"/>
                </a:xfrm>
                <a:prstGeom prst="ellipse">
                  <a:avLst/>
                </a:prstGeom>
                <a:solidFill>
                  <a:srgbClr val="E07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41097" name="Freeform 28"/>
                <p:cNvSpPr>
                  <a:spLocks/>
                </p:cNvSpPr>
                <p:nvPr/>
              </p:nvSpPr>
              <p:spPr bwMode="auto">
                <a:xfrm>
                  <a:off x="1769" y="1951"/>
                  <a:ext cx="12" cy="48"/>
                </a:xfrm>
                <a:custGeom>
                  <a:avLst/>
                  <a:gdLst>
                    <a:gd name="T0" fmla="*/ 1 w 12"/>
                    <a:gd name="T1" fmla="*/ 0 h 48"/>
                    <a:gd name="T2" fmla="*/ 0 w 12"/>
                    <a:gd name="T3" fmla="*/ 47 h 48"/>
                    <a:gd name="T4" fmla="*/ 12 w 12"/>
                    <a:gd name="T5" fmla="*/ 48 h 48"/>
                    <a:gd name="T6" fmla="*/ 8 w 12"/>
                    <a:gd name="T7" fmla="*/ 2 h 48"/>
                    <a:gd name="T8" fmla="*/ 1 w 12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2" h="48">
                      <a:moveTo>
                        <a:pt x="1" y="0"/>
                      </a:moveTo>
                      <a:lnTo>
                        <a:pt x="0" y="47"/>
                      </a:lnTo>
                      <a:lnTo>
                        <a:pt x="12" y="48"/>
                      </a:lnTo>
                      <a:lnTo>
                        <a:pt x="8" y="2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FFC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41094" name="Rectangle 29"/>
              <p:cNvSpPr>
                <a:spLocks noChangeArrowheads="1"/>
              </p:cNvSpPr>
              <p:nvPr/>
            </p:nvSpPr>
            <p:spPr bwMode="auto">
              <a:xfrm>
                <a:off x="1756" y="2080"/>
                <a:ext cx="20" cy="46"/>
              </a:xfrm>
              <a:prstGeom prst="rect">
                <a:avLst/>
              </a:prstGeom>
              <a:solidFill>
                <a:srgbClr val="2020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</p:grpSp>
      <p:sp>
        <p:nvSpPr>
          <p:cNvPr id="325662" name="Rectangle 30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3692295" y="2608263"/>
            <a:ext cx="2057400" cy="3657600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81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grpSp>
        <p:nvGrpSpPr>
          <p:cNvPr id="325663" name="Group 31"/>
          <p:cNvGrpSpPr>
            <a:grpSpLocks/>
          </p:cNvGrpSpPr>
          <p:nvPr/>
        </p:nvGrpSpPr>
        <p:grpSpPr bwMode="auto">
          <a:xfrm>
            <a:off x="5444895" y="4208463"/>
            <a:ext cx="241300" cy="411162"/>
            <a:chOff x="1644" y="1886"/>
            <a:chExt cx="193" cy="329"/>
          </a:xfrm>
        </p:grpSpPr>
        <p:sp>
          <p:nvSpPr>
            <p:cNvPr id="41077" name="Oval 32"/>
            <p:cNvSpPr>
              <a:spLocks noChangeArrowheads="1"/>
            </p:cNvSpPr>
            <p:nvPr/>
          </p:nvSpPr>
          <p:spPr bwMode="auto">
            <a:xfrm>
              <a:off x="1644" y="1974"/>
              <a:ext cx="156" cy="191"/>
            </a:xfrm>
            <a:prstGeom prst="ellipse">
              <a:avLst/>
            </a:prstGeom>
            <a:solidFill>
              <a:srgbClr val="A0A0A0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1078" name="Rectangle 33"/>
            <p:cNvSpPr>
              <a:spLocks noChangeArrowheads="1"/>
            </p:cNvSpPr>
            <p:nvPr/>
          </p:nvSpPr>
          <p:spPr bwMode="auto">
            <a:xfrm>
              <a:off x="1703" y="1886"/>
              <a:ext cx="114" cy="329"/>
            </a:xfrm>
            <a:prstGeom prst="rect">
              <a:avLst/>
            </a:prstGeom>
            <a:solidFill>
              <a:srgbClr val="FF8000"/>
            </a:solidFill>
            <a:ln w="9525">
              <a:solidFill>
                <a:srgbClr val="0000FF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1079" name="Rectangle 34"/>
            <p:cNvSpPr>
              <a:spLocks noChangeArrowheads="1"/>
            </p:cNvSpPr>
            <p:nvPr/>
          </p:nvSpPr>
          <p:spPr bwMode="auto">
            <a:xfrm>
              <a:off x="1713" y="1892"/>
              <a:ext cx="97" cy="316"/>
            </a:xfrm>
            <a:prstGeom prst="rect">
              <a:avLst/>
            </a:prstGeom>
            <a:solidFill>
              <a:srgbClr val="E07000"/>
            </a:solidFill>
            <a:ln w="14288">
              <a:solidFill>
                <a:srgbClr val="0000FF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grpSp>
          <p:nvGrpSpPr>
            <p:cNvPr id="41080" name="Group 35"/>
            <p:cNvGrpSpPr>
              <a:grpSpLocks/>
            </p:cNvGrpSpPr>
            <p:nvPr/>
          </p:nvGrpSpPr>
          <p:grpSpPr bwMode="auto">
            <a:xfrm>
              <a:off x="1720" y="1911"/>
              <a:ext cx="117" cy="165"/>
              <a:chOff x="1720" y="1911"/>
              <a:chExt cx="117" cy="165"/>
            </a:xfrm>
          </p:grpSpPr>
          <p:sp>
            <p:nvSpPr>
              <p:cNvPr id="41082" name="Oval 36"/>
              <p:cNvSpPr>
                <a:spLocks noChangeArrowheads="1"/>
              </p:cNvSpPr>
              <p:nvPr/>
            </p:nvSpPr>
            <p:spPr bwMode="auto">
              <a:xfrm>
                <a:off x="1720" y="1911"/>
                <a:ext cx="115" cy="165"/>
              </a:xfrm>
              <a:prstGeom prst="ellipse">
                <a:avLst/>
              </a:prstGeom>
              <a:solidFill>
                <a:srgbClr val="A05000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41083" name="Oval 37"/>
              <p:cNvSpPr>
                <a:spLocks noChangeArrowheads="1"/>
              </p:cNvSpPr>
              <p:nvPr/>
            </p:nvSpPr>
            <p:spPr bwMode="auto">
              <a:xfrm>
                <a:off x="1744" y="1918"/>
                <a:ext cx="93" cy="153"/>
              </a:xfrm>
              <a:prstGeom prst="ellipse">
                <a:avLst/>
              </a:prstGeom>
              <a:solidFill>
                <a:srgbClr val="E07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FF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41084" name="Freeform 38"/>
              <p:cNvSpPr>
                <a:spLocks/>
              </p:cNvSpPr>
              <p:nvPr/>
            </p:nvSpPr>
            <p:spPr bwMode="auto">
              <a:xfrm>
                <a:off x="1769" y="1951"/>
                <a:ext cx="12" cy="48"/>
              </a:xfrm>
              <a:custGeom>
                <a:avLst/>
                <a:gdLst>
                  <a:gd name="T0" fmla="*/ 1 w 12"/>
                  <a:gd name="T1" fmla="*/ 0 h 48"/>
                  <a:gd name="T2" fmla="*/ 0 w 12"/>
                  <a:gd name="T3" fmla="*/ 47 h 48"/>
                  <a:gd name="T4" fmla="*/ 12 w 12"/>
                  <a:gd name="T5" fmla="*/ 48 h 48"/>
                  <a:gd name="T6" fmla="*/ 8 w 12"/>
                  <a:gd name="T7" fmla="*/ 2 h 48"/>
                  <a:gd name="T8" fmla="*/ 1 w 12"/>
                  <a:gd name="T9" fmla="*/ 0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2" h="48">
                    <a:moveTo>
                      <a:pt x="1" y="0"/>
                    </a:moveTo>
                    <a:lnTo>
                      <a:pt x="0" y="47"/>
                    </a:lnTo>
                    <a:lnTo>
                      <a:pt x="12" y="48"/>
                    </a:lnTo>
                    <a:lnTo>
                      <a:pt x="8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C080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1081" name="Rectangle 39"/>
            <p:cNvSpPr>
              <a:spLocks noChangeArrowheads="1"/>
            </p:cNvSpPr>
            <p:nvPr/>
          </p:nvSpPr>
          <p:spPr bwMode="auto">
            <a:xfrm>
              <a:off x="1756" y="2080"/>
              <a:ext cx="20" cy="46"/>
            </a:xfrm>
            <a:prstGeom prst="rect">
              <a:avLst/>
            </a:prstGeom>
            <a:solidFill>
              <a:srgbClr val="202020"/>
            </a:solidFill>
            <a:ln w="9525">
              <a:solidFill>
                <a:srgbClr val="0000FF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325672" name="Group 40"/>
          <p:cNvGrpSpPr>
            <a:grpSpLocks/>
          </p:cNvGrpSpPr>
          <p:nvPr/>
        </p:nvGrpSpPr>
        <p:grpSpPr bwMode="auto">
          <a:xfrm>
            <a:off x="3962170" y="4560889"/>
            <a:ext cx="1524000" cy="1400175"/>
            <a:chOff x="4416" y="2208"/>
            <a:chExt cx="816" cy="720"/>
          </a:xfrm>
        </p:grpSpPr>
        <p:sp>
          <p:nvSpPr>
            <p:cNvPr id="41073" name="Rectangle 41"/>
            <p:cNvSpPr>
              <a:spLocks noChangeArrowheads="1"/>
            </p:cNvSpPr>
            <p:nvPr/>
          </p:nvSpPr>
          <p:spPr bwMode="auto">
            <a:xfrm>
              <a:off x="4416" y="2208"/>
              <a:ext cx="816" cy="72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1074" name="Rectangle 42" descr="Hinh_nen_dong">
              <a:hlinkClick r:id="rId7" action="ppaction://hlinksldjump"/>
            </p:cNvPr>
            <p:cNvSpPr>
              <a:spLocks noChangeArrowheads="1"/>
            </p:cNvSpPr>
            <p:nvPr/>
          </p:nvSpPr>
          <p:spPr bwMode="auto">
            <a:xfrm>
              <a:off x="4464" y="2256"/>
              <a:ext cx="720" cy="624"/>
            </a:xfrm>
            <a:prstGeom prst="rect">
              <a:avLst/>
            </a:prstGeom>
            <a:blipFill dpi="0" rotWithShape="1">
              <a:blip r:embed="rId5"/>
              <a:srcRect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1075" name="Rectangle 43"/>
            <p:cNvSpPr>
              <a:spLocks noChangeArrowheads="1"/>
            </p:cNvSpPr>
            <p:nvPr/>
          </p:nvSpPr>
          <p:spPr bwMode="auto">
            <a:xfrm>
              <a:off x="4464" y="2880"/>
              <a:ext cx="768" cy="48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1076" name="Rectangle 44"/>
            <p:cNvSpPr>
              <a:spLocks noChangeArrowheads="1"/>
            </p:cNvSpPr>
            <p:nvPr/>
          </p:nvSpPr>
          <p:spPr bwMode="auto">
            <a:xfrm>
              <a:off x="4416" y="2208"/>
              <a:ext cx="48" cy="71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325677" name="Group 45"/>
          <p:cNvGrpSpPr>
            <a:grpSpLocks/>
          </p:cNvGrpSpPr>
          <p:nvPr/>
        </p:nvGrpSpPr>
        <p:grpSpPr bwMode="auto">
          <a:xfrm>
            <a:off x="3955820" y="2913063"/>
            <a:ext cx="1524000" cy="1382712"/>
            <a:chOff x="4416" y="2208"/>
            <a:chExt cx="816" cy="720"/>
          </a:xfrm>
        </p:grpSpPr>
        <p:sp>
          <p:nvSpPr>
            <p:cNvPr id="41069" name="Rectangle 46"/>
            <p:cNvSpPr>
              <a:spLocks noChangeArrowheads="1"/>
            </p:cNvSpPr>
            <p:nvPr/>
          </p:nvSpPr>
          <p:spPr bwMode="auto">
            <a:xfrm>
              <a:off x="4416" y="2208"/>
              <a:ext cx="816" cy="72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1070" name="Rectangle 47" descr="Canh_dep"/>
            <p:cNvSpPr>
              <a:spLocks noChangeArrowheads="1"/>
            </p:cNvSpPr>
            <p:nvPr/>
          </p:nvSpPr>
          <p:spPr bwMode="auto">
            <a:xfrm>
              <a:off x="4464" y="2256"/>
              <a:ext cx="720" cy="624"/>
            </a:xfrm>
            <a:prstGeom prst="rect">
              <a:avLst/>
            </a:prstGeom>
            <a:blipFill dpi="0" rotWithShape="1">
              <a:blip r:embed="rId4"/>
              <a:srcRect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1071" name="Rectangle 48"/>
            <p:cNvSpPr>
              <a:spLocks noChangeArrowheads="1"/>
            </p:cNvSpPr>
            <p:nvPr/>
          </p:nvSpPr>
          <p:spPr bwMode="auto">
            <a:xfrm>
              <a:off x="4464" y="2880"/>
              <a:ext cx="768" cy="48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1072" name="Rectangle 49"/>
            <p:cNvSpPr>
              <a:spLocks noChangeArrowheads="1"/>
            </p:cNvSpPr>
            <p:nvPr/>
          </p:nvSpPr>
          <p:spPr bwMode="auto">
            <a:xfrm>
              <a:off x="4416" y="2208"/>
              <a:ext cx="48" cy="71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325682" name="AutoShape 50"/>
          <p:cNvSpPr>
            <a:spLocks noChangeAspect="1" noChangeArrowheads="1" noTextEdit="1"/>
          </p:cNvSpPr>
          <p:nvPr/>
        </p:nvSpPr>
        <p:spPr bwMode="auto">
          <a:xfrm>
            <a:off x="550632" y="2320925"/>
            <a:ext cx="2598738" cy="4038600"/>
          </a:xfrm>
          <a:prstGeom prst="rect">
            <a:avLst/>
          </a:prstGeom>
          <a:gradFill rotWithShape="1">
            <a:gsLst>
              <a:gs pos="0">
                <a:srgbClr val="FF9900"/>
              </a:gs>
              <a:gs pos="100000">
                <a:srgbClr val="764700"/>
              </a:gs>
            </a:gsLst>
            <a:lin ang="5400000" scaled="1"/>
          </a:gradFill>
          <a:ln w="28575" algn="ctr">
            <a:solidFill>
              <a:srgbClr val="0000FF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325683" name="Group 51"/>
          <p:cNvGrpSpPr>
            <a:grpSpLocks/>
          </p:cNvGrpSpPr>
          <p:nvPr/>
        </p:nvGrpSpPr>
        <p:grpSpPr bwMode="auto">
          <a:xfrm>
            <a:off x="550632" y="2320925"/>
            <a:ext cx="2598738" cy="4038600"/>
            <a:chOff x="288" y="480"/>
            <a:chExt cx="1960" cy="3046"/>
          </a:xfrm>
        </p:grpSpPr>
        <p:sp>
          <p:nvSpPr>
            <p:cNvPr id="41064" name="Rectangle 52"/>
            <p:cNvSpPr>
              <a:spLocks noChangeArrowheads="1"/>
            </p:cNvSpPr>
            <p:nvPr/>
          </p:nvSpPr>
          <p:spPr bwMode="auto">
            <a:xfrm>
              <a:off x="288" y="480"/>
              <a:ext cx="1960" cy="3046"/>
            </a:xfrm>
            <a:prstGeom prst="rect">
              <a:avLst/>
            </a:prstGeom>
            <a:solidFill>
              <a:srgbClr val="E0E0E0"/>
            </a:solidFill>
            <a:ln w="9525">
              <a:solidFill>
                <a:srgbClr val="0000FF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1065" name="Rectangle 53"/>
            <p:cNvSpPr>
              <a:spLocks noChangeArrowheads="1"/>
            </p:cNvSpPr>
            <p:nvPr/>
          </p:nvSpPr>
          <p:spPr bwMode="auto">
            <a:xfrm>
              <a:off x="432" y="660"/>
              <a:ext cx="1621" cy="2812"/>
            </a:xfrm>
            <a:prstGeom prst="rect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FFFFFF"/>
                </a:gs>
              </a:gsLst>
              <a:lin ang="5400000" scaled="1"/>
            </a:gradFill>
            <a:ln w="9525">
              <a:solidFill>
                <a:srgbClr val="0000FF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1066" name="Freeform 54"/>
            <p:cNvSpPr>
              <a:spLocks/>
            </p:cNvSpPr>
            <p:nvPr/>
          </p:nvSpPr>
          <p:spPr bwMode="auto">
            <a:xfrm>
              <a:off x="334" y="528"/>
              <a:ext cx="160" cy="2935"/>
            </a:xfrm>
            <a:custGeom>
              <a:avLst/>
              <a:gdLst>
                <a:gd name="T0" fmla="*/ 0 w 160"/>
                <a:gd name="T1" fmla="*/ 0 h 2935"/>
                <a:gd name="T2" fmla="*/ 160 w 160"/>
                <a:gd name="T3" fmla="*/ 169 h 2935"/>
                <a:gd name="T4" fmla="*/ 160 w 160"/>
                <a:gd name="T5" fmla="*/ 2935 h 2935"/>
                <a:gd name="T6" fmla="*/ 0 w 160"/>
                <a:gd name="T7" fmla="*/ 2935 h 2935"/>
                <a:gd name="T8" fmla="*/ 0 w 160"/>
                <a:gd name="T9" fmla="*/ 0 h 29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0" h="2935">
                  <a:moveTo>
                    <a:pt x="0" y="0"/>
                  </a:moveTo>
                  <a:lnTo>
                    <a:pt x="160" y="169"/>
                  </a:lnTo>
                  <a:lnTo>
                    <a:pt x="160" y="2935"/>
                  </a:lnTo>
                  <a:lnTo>
                    <a:pt x="0" y="29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9900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067" name="Freeform 55"/>
            <p:cNvSpPr>
              <a:spLocks/>
            </p:cNvSpPr>
            <p:nvPr/>
          </p:nvSpPr>
          <p:spPr bwMode="auto">
            <a:xfrm>
              <a:off x="334" y="527"/>
              <a:ext cx="1878" cy="169"/>
            </a:xfrm>
            <a:custGeom>
              <a:avLst/>
              <a:gdLst>
                <a:gd name="T0" fmla="*/ 0 w 1878"/>
                <a:gd name="T1" fmla="*/ 1 h 169"/>
                <a:gd name="T2" fmla="*/ 1878 w 1878"/>
                <a:gd name="T3" fmla="*/ 0 h 169"/>
                <a:gd name="T4" fmla="*/ 1700 w 1878"/>
                <a:gd name="T5" fmla="*/ 169 h 169"/>
                <a:gd name="T6" fmla="*/ 150 w 1878"/>
                <a:gd name="T7" fmla="*/ 169 h 169"/>
                <a:gd name="T8" fmla="*/ 0 w 1878"/>
                <a:gd name="T9" fmla="*/ 1 h 16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878" h="169">
                  <a:moveTo>
                    <a:pt x="0" y="1"/>
                  </a:moveTo>
                  <a:lnTo>
                    <a:pt x="1878" y="0"/>
                  </a:lnTo>
                  <a:lnTo>
                    <a:pt x="1700" y="169"/>
                  </a:lnTo>
                  <a:lnTo>
                    <a:pt x="15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9900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068" name="Freeform 56"/>
            <p:cNvSpPr>
              <a:spLocks/>
            </p:cNvSpPr>
            <p:nvPr/>
          </p:nvSpPr>
          <p:spPr bwMode="auto">
            <a:xfrm>
              <a:off x="2034" y="528"/>
              <a:ext cx="171" cy="2933"/>
            </a:xfrm>
            <a:custGeom>
              <a:avLst/>
              <a:gdLst>
                <a:gd name="T0" fmla="*/ 0 w 171"/>
                <a:gd name="T1" fmla="*/ 168 h 2933"/>
                <a:gd name="T2" fmla="*/ 171 w 171"/>
                <a:gd name="T3" fmla="*/ 0 h 2933"/>
                <a:gd name="T4" fmla="*/ 169 w 171"/>
                <a:gd name="T5" fmla="*/ 2933 h 2933"/>
                <a:gd name="T6" fmla="*/ 0 w 171"/>
                <a:gd name="T7" fmla="*/ 2933 h 2933"/>
                <a:gd name="T8" fmla="*/ 0 w 171"/>
                <a:gd name="T9" fmla="*/ 168 h 293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1" h="2933">
                  <a:moveTo>
                    <a:pt x="0" y="168"/>
                  </a:moveTo>
                  <a:lnTo>
                    <a:pt x="171" y="0"/>
                  </a:lnTo>
                  <a:lnTo>
                    <a:pt x="169" y="2933"/>
                  </a:lnTo>
                  <a:lnTo>
                    <a:pt x="0" y="2933"/>
                  </a:lnTo>
                  <a:lnTo>
                    <a:pt x="0" y="168"/>
                  </a:lnTo>
                  <a:close/>
                </a:path>
              </a:pathLst>
            </a:custGeom>
            <a:solidFill>
              <a:srgbClr val="FF9900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25689" name="Group 57"/>
          <p:cNvGrpSpPr>
            <a:grpSpLocks/>
          </p:cNvGrpSpPr>
          <p:nvPr/>
        </p:nvGrpSpPr>
        <p:grpSpPr bwMode="auto">
          <a:xfrm>
            <a:off x="796696" y="2555875"/>
            <a:ext cx="1798637" cy="3663950"/>
            <a:chOff x="657" y="658"/>
            <a:chExt cx="1133" cy="2308"/>
          </a:xfrm>
        </p:grpSpPr>
        <p:sp>
          <p:nvSpPr>
            <p:cNvPr id="41045" name="Freeform 58" descr="Hinh_nen_46"/>
            <p:cNvSpPr>
              <a:spLocks/>
            </p:cNvSpPr>
            <p:nvPr/>
          </p:nvSpPr>
          <p:spPr bwMode="auto">
            <a:xfrm>
              <a:off x="739" y="658"/>
              <a:ext cx="1051" cy="2300"/>
            </a:xfrm>
            <a:custGeom>
              <a:avLst/>
              <a:gdLst>
                <a:gd name="T0" fmla="*/ 1 w 1248"/>
                <a:gd name="T1" fmla="*/ 0 h 2736"/>
                <a:gd name="T2" fmla="*/ 0 w 1248"/>
                <a:gd name="T3" fmla="*/ 1933 h 2736"/>
                <a:gd name="T4" fmla="*/ 885 w 1248"/>
                <a:gd name="T5" fmla="*/ 1714 h 2736"/>
                <a:gd name="T6" fmla="*/ 885 w 1248"/>
                <a:gd name="T7" fmla="*/ 193 h 2736"/>
                <a:gd name="T8" fmla="*/ 1 w 1248"/>
                <a:gd name="T9" fmla="*/ 0 h 27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48" h="2736">
                  <a:moveTo>
                    <a:pt x="1" y="0"/>
                  </a:moveTo>
                  <a:lnTo>
                    <a:pt x="0" y="2736"/>
                  </a:lnTo>
                  <a:lnTo>
                    <a:pt x="1248" y="2426"/>
                  </a:lnTo>
                  <a:lnTo>
                    <a:pt x="1248" y="273"/>
                  </a:lnTo>
                  <a:lnTo>
                    <a:pt x="1" y="0"/>
                  </a:lnTo>
                  <a:close/>
                </a:path>
              </a:pathLst>
            </a:custGeom>
            <a:blipFill dpi="0" rotWithShape="1">
              <a:blip r:embed="rId8"/>
              <a:srcRect/>
              <a:stretch>
                <a:fillRect/>
              </a:stretch>
            </a:blipFill>
            <a:ln w="142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41046" name="Group 59"/>
            <p:cNvGrpSpPr>
              <a:grpSpLocks/>
            </p:cNvGrpSpPr>
            <p:nvPr/>
          </p:nvGrpSpPr>
          <p:grpSpPr bwMode="auto">
            <a:xfrm>
              <a:off x="927" y="879"/>
              <a:ext cx="731" cy="866"/>
              <a:chOff x="824" y="970"/>
              <a:chExt cx="867" cy="1030"/>
            </a:xfrm>
          </p:grpSpPr>
          <p:sp>
            <p:nvSpPr>
              <p:cNvPr id="41061" name="Freeform 60"/>
              <p:cNvSpPr>
                <a:spLocks/>
              </p:cNvSpPr>
              <p:nvPr/>
            </p:nvSpPr>
            <p:spPr bwMode="auto">
              <a:xfrm>
                <a:off x="877" y="980"/>
                <a:ext cx="814" cy="1020"/>
              </a:xfrm>
              <a:custGeom>
                <a:avLst/>
                <a:gdLst>
                  <a:gd name="T0" fmla="*/ 0 w 814"/>
                  <a:gd name="T1" fmla="*/ 0 h 1020"/>
                  <a:gd name="T2" fmla="*/ 814 w 814"/>
                  <a:gd name="T3" fmla="*/ 164 h 1020"/>
                  <a:gd name="T4" fmla="*/ 812 w 814"/>
                  <a:gd name="T5" fmla="*/ 1020 h 1020"/>
                  <a:gd name="T6" fmla="*/ 0 w 814"/>
                  <a:gd name="T7" fmla="*/ 997 h 1020"/>
                  <a:gd name="T8" fmla="*/ 0 w 814"/>
                  <a:gd name="T9" fmla="*/ 0 h 10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14" h="1020">
                    <a:moveTo>
                      <a:pt x="0" y="0"/>
                    </a:moveTo>
                    <a:lnTo>
                      <a:pt x="814" y="164"/>
                    </a:lnTo>
                    <a:lnTo>
                      <a:pt x="812" y="1020"/>
                    </a:lnTo>
                    <a:lnTo>
                      <a:pt x="0" y="99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062" name="Freeform 61" descr="Picture1"/>
              <p:cNvSpPr>
                <a:spLocks/>
              </p:cNvSpPr>
              <p:nvPr/>
            </p:nvSpPr>
            <p:spPr bwMode="auto">
              <a:xfrm>
                <a:off x="882" y="1017"/>
                <a:ext cx="776" cy="927"/>
              </a:xfrm>
              <a:custGeom>
                <a:avLst/>
                <a:gdLst>
                  <a:gd name="T0" fmla="*/ 0 w 776"/>
                  <a:gd name="T1" fmla="*/ 0 h 927"/>
                  <a:gd name="T2" fmla="*/ 776 w 776"/>
                  <a:gd name="T3" fmla="*/ 155 h 927"/>
                  <a:gd name="T4" fmla="*/ 774 w 776"/>
                  <a:gd name="T5" fmla="*/ 927 h 927"/>
                  <a:gd name="T6" fmla="*/ 0 w 776"/>
                  <a:gd name="T7" fmla="*/ 921 h 927"/>
                  <a:gd name="T8" fmla="*/ 0 w 776"/>
                  <a:gd name="T9" fmla="*/ 0 h 92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76" h="927">
                    <a:moveTo>
                      <a:pt x="0" y="0"/>
                    </a:moveTo>
                    <a:lnTo>
                      <a:pt x="776" y="155"/>
                    </a:lnTo>
                    <a:lnTo>
                      <a:pt x="774" y="927"/>
                    </a:lnTo>
                    <a:lnTo>
                      <a:pt x="0" y="921"/>
                    </a:lnTo>
                    <a:lnTo>
                      <a:pt x="0" y="0"/>
                    </a:lnTo>
                    <a:close/>
                  </a:path>
                </a:pathLst>
              </a:custGeom>
              <a:blipFill dpi="0" rotWithShape="1">
                <a:blip r:embed="rId9"/>
                <a:srcRect/>
                <a:stretch>
                  <a:fillRect/>
                </a:stretch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063" name="Freeform 62"/>
              <p:cNvSpPr>
                <a:spLocks/>
              </p:cNvSpPr>
              <p:nvPr/>
            </p:nvSpPr>
            <p:spPr bwMode="auto">
              <a:xfrm>
                <a:off x="824" y="970"/>
                <a:ext cx="44" cy="1007"/>
              </a:xfrm>
              <a:custGeom>
                <a:avLst/>
                <a:gdLst>
                  <a:gd name="T0" fmla="*/ 0 w 44"/>
                  <a:gd name="T1" fmla="*/ 0 h 1007"/>
                  <a:gd name="T2" fmla="*/ 44 w 44"/>
                  <a:gd name="T3" fmla="*/ 19 h 1007"/>
                  <a:gd name="T4" fmla="*/ 44 w 44"/>
                  <a:gd name="T5" fmla="*/ 1007 h 1007"/>
                  <a:gd name="T6" fmla="*/ 0 w 44"/>
                  <a:gd name="T7" fmla="*/ 1007 h 1007"/>
                  <a:gd name="T8" fmla="*/ 0 w 44"/>
                  <a:gd name="T9" fmla="*/ 0 h 100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4" h="1007">
                    <a:moveTo>
                      <a:pt x="0" y="0"/>
                    </a:moveTo>
                    <a:lnTo>
                      <a:pt x="44" y="19"/>
                    </a:lnTo>
                    <a:lnTo>
                      <a:pt x="44" y="1007"/>
                    </a:lnTo>
                    <a:lnTo>
                      <a:pt x="0" y="100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1047" name="Group 63"/>
            <p:cNvGrpSpPr>
              <a:grpSpLocks/>
            </p:cNvGrpSpPr>
            <p:nvPr/>
          </p:nvGrpSpPr>
          <p:grpSpPr bwMode="auto">
            <a:xfrm>
              <a:off x="927" y="1850"/>
              <a:ext cx="723" cy="895"/>
              <a:chOff x="823" y="2125"/>
              <a:chExt cx="859" cy="1065"/>
            </a:xfrm>
          </p:grpSpPr>
          <p:sp>
            <p:nvSpPr>
              <p:cNvPr id="41058" name="Freeform 64"/>
              <p:cNvSpPr>
                <a:spLocks/>
              </p:cNvSpPr>
              <p:nvPr/>
            </p:nvSpPr>
            <p:spPr bwMode="auto">
              <a:xfrm>
                <a:off x="868" y="2125"/>
                <a:ext cx="814" cy="1065"/>
              </a:xfrm>
              <a:custGeom>
                <a:avLst/>
                <a:gdLst>
                  <a:gd name="T0" fmla="*/ 0 w 814"/>
                  <a:gd name="T1" fmla="*/ 40 h 1065"/>
                  <a:gd name="T2" fmla="*/ 813 w 814"/>
                  <a:gd name="T3" fmla="*/ 0 h 1065"/>
                  <a:gd name="T4" fmla="*/ 814 w 814"/>
                  <a:gd name="T5" fmla="*/ 905 h 1065"/>
                  <a:gd name="T6" fmla="*/ 0 w 814"/>
                  <a:gd name="T7" fmla="*/ 1065 h 1065"/>
                  <a:gd name="T8" fmla="*/ 0 w 814"/>
                  <a:gd name="T9" fmla="*/ 40 h 106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14" h="1065">
                    <a:moveTo>
                      <a:pt x="0" y="40"/>
                    </a:moveTo>
                    <a:lnTo>
                      <a:pt x="813" y="0"/>
                    </a:lnTo>
                    <a:lnTo>
                      <a:pt x="814" y="905"/>
                    </a:lnTo>
                    <a:lnTo>
                      <a:pt x="0" y="1065"/>
                    </a:lnTo>
                    <a:lnTo>
                      <a:pt x="0" y="40"/>
                    </a:lnTo>
                    <a:close/>
                  </a:path>
                </a:pathLst>
              </a:custGeom>
              <a:solidFill>
                <a:srgbClr val="FF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059" name="Freeform 65"/>
              <p:cNvSpPr>
                <a:spLocks/>
              </p:cNvSpPr>
              <p:nvPr/>
            </p:nvSpPr>
            <p:spPr bwMode="auto">
              <a:xfrm>
                <a:off x="888" y="2160"/>
                <a:ext cx="754" cy="972"/>
              </a:xfrm>
              <a:custGeom>
                <a:avLst/>
                <a:gdLst>
                  <a:gd name="T0" fmla="*/ 0 w 754"/>
                  <a:gd name="T1" fmla="*/ 42 h 972"/>
                  <a:gd name="T2" fmla="*/ 753 w 754"/>
                  <a:gd name="T3" fmla="*/ 0 h 972"/>
                  <a:gd name="T4" fmla="*/ 754 w 754"/>
                  <a:gd name="T5" fmla="*/ 835 h 972"/>
                  <a:gd name="T6" fmla="*/ 0 w 754"/>
                  <a:gd name="T7" fmla="*/ 972 h 972"/>
                  <a:gd name="T8" fmla="*/ 0 w 754"/>
                  <a:gd name="T9" fmla="*/ 42 h 9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54" h="972">
                    <a:moveTo>
                      <a:pt x="0" y="42"/>
                    </a:moveTo>
                    <a:lnTo>
                      <a:pt x="753" y="0"/>
                    </a:lnTo>
                    <a:lnTo>
                      <a:pt x="754" y="835"/>
                    </a:lnTo>
                    <a:lnTo>
                      <a:pt x="0" y="972"/>
                    </a:lnTo>
                    <a:lnTo>
                      <a:pt x="0" y="42"/>
                    </a:lnTo>
                    <a:close/>
                  </a:path>
                </a:pathLst>
              </a:custGeom>
              <a:solidFill>
                <a:srgbClr val="FF9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060" name="Freeform 66"/>
              <p:cNvSpPr>
                <a:spLocks/>
              </p:cNvSpPr>
              <p:nvPr/>
            </p:nvSpPr>
            <p:spPr bwMode="auto">
              <a:xfrm>
                <a:off x="823" y="2165"/>
                <a:ext cx="46" cy="1018"/>
              </a:xfrm>
              <a:custGeom>
                <a:avLst/>
                <a:gdLst>
                  <a:gd name="T0" fmla="*/ 1 w 46"/>
                  <a:gd name="T1" fmla="*/ 0 h 1018"/>
                  <a:gd name="T2" fmla="*/ 46 w 46"/>
                  <a:gd name="T3" fmla="*/ 2 h 1018"/>
                  <a:gd name="T4" fmla="*/ 46 w 46"/>
                  <a:gd name="T5" fmla="*/ 1018 h 1018"/>
                  <a:gd name="T6" fmla="*/ 0 w 46"/>
                  <a:gd name="T7" fmla="*/ 1011 h 1018"/>
                  <a:gd name="T8" fmla="*/ 1 w 46"/>
                  <a:gd name="T9" fmla="*/ 0 h 101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6" h="1018">
                    <a:moveTo>
                      <a:pt x="1" y="0"/>
                    </a:moveTo>
                    <a:lnTo>
                      <a:pt x="46" y="2"/>
                    </a:lnTo>
                    <a:lnTo>
                      <a:pt x="46" y="1018"/>
                    </a:lnTo>
                    <a:lnTo>
                      <a:pt x="0" y="101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1048" name="Freeform 67" descr="Hinh_nen_46"/>
            <p:cNvSpPr>
              <a:spLocks/>
            </p:cNvSpPr>
            <p:nvPr/>
          </p:nvSpPr>
          <p:spPr bwMode="auto">
            <a:xfrm>
              <a:off x="657" y="666"/>
              <a:ext cx="83" cy="2300"/>
            </a:xfrm>
            <a:custGeom>
              <a:avLst/>
              <a:gdLst>
                <a:gd name="T0" fmla="*/ 70 w 98"/>
                <a:gd name="T1" fmla="*/ 0 h 2737"/>
                <a:gd name="T2" fmla="*/ 0 w 98"/>
                <a:gd name="T3" fmla="*/ 27 h 2737"/>
                <a:gd name="T4" fmla="*/ 0 w 98"/>
                <a:gd name="T5" fmla="*/ 1933 h 2737"/>
                <a:gd name="T6" fmla="*/ 70 w 98"/>
                <a:gd name="T7" fmla="*/ 1933 h 2737"/>
                <a:gd name="T8" fmla="*/ 70 w 98"/>
                <a:gd name="T9" fmla="*/ 0 h 27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8" h="2737">
                  <a:moveTo>
                    <a:pt x="98" y="0"/>
                  </a:moveTo>
                  <a:lnTo>
                    <a:pt x="0" y="38"/>
                  </a:lnTo>
                  <a:lnTo>
                    <a:pt x="0" y="2737"/>
                  </a:lnTo>
                  <a:lnTo>
                    <a:pt x="98" y="2737"/>
                  </a:lnTo>
                  <a:lnTo>
                    <a:pt x="98" y="0"/>
                  </a:lnTo>
                  <a:close/>
                </a:path>
              </a:pathLst>
            </a:custGeom>
            <a:blipFill dpi="0" rotWithShape="1">
              <a:blip r:embed="rId8"/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41049" name="Group 68"/>
            <p:cNvGrpSpPr>
              <a:grpSpLocks/>
            </p:cNvGrpSpPr>
            <p:nvPr/>
          </p:nvGrpSpPr>
          <p:grpSpPr bwMode="auto">
            <a:xfrm>
              <a:off x="1618" y="1649"/>
              <a:ext cx="163" cy="276"/>
              <a:chOff x="1644" y="1886"/>
              <a:chExt cx="193" cy="329"/>
            </a:xfrm>
          </p:grpSpPr>
          <p:sp>
            <p:nvSpPr>
              <p:cNvPr id="41050" name="Oval 69" descr="Hinh_nen_46"/>
              <p:cNvSpPr>
                <a:spLocks noChangeArrowheads="1"/>
              </p:cNvSpPr>
              <p:nvPr/>
            </p:nvSpPr>
            <p:spPr bwMode="auto">
              <a:xfrm>
                <a:off x="1644" y="1974"/>
                <a:ext cx="156" cy="191"/>
              </a:xfrm>
              <a:prstGeom prst="ellipse">
                <a:avLst/>
              </a:prstGeom>
              <a:blipFill dpi="0" rotWithShape="1">
                <a:blip r:embed="rId8"/>
                <a:srcRect/>
                <a:stretch>
                  <a:fillRect/>
                </a:stretch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41051" name="Rectangle 70" descr="Hinh_nen_46"/>
              <p:cNvSpPr>
                <a:spLocks noChangeArrowheads="1"/>
              </p:cNvSpPr>
              <p:nvPr/>
            </p:nvSpPr>
            <p:spPr bwMode="auto">
              <a:xfrm>
                <a:off x="1703" y="1886"/>
                <a:ext cx="114" cy="329"/>
              </a:xfrm>
              <a:prstGeom prst="rect">
                <a:avLst/>
              </a:prstGeom>
              <a:blipFill dpi="0" rotWithShape="1">
                <a:blip r:embed="rId8"/>
                <a:srcRect/>
                <a:stretch>
                  <a:fillRect/>
                </a:stretch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41052" name="Rectangle 71"/>
              <p:cNvSpPr>
                <a:spLocks noChangeArrowheads="1"/>
              </p:cNvSpPr>
              <p:nvPr/>
            </p:nvSpPr>
            <p:spPr bwMode="auto">
              <a:xfrm>
                <a:off x="1713" y="1892"/>
                <a:ext cx="97" cy="316"/>
              </a:xfrm>
              <a:prstGeom prst="rect">
                <a:avLst/>
              </a:prstGeom>
              <a:solidFill>
                <a:srgbClr val="FF3300"/>
              </a:solidFill>
              <a:ln w="14288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grpSp>
            <p:nvGrpSpPr>
              <p:cNvPr id="41053" name="Group 72"/>
              <p:cNvGrpSpPr>
                <a:grpSpLocks/>
              </p:cNvGrpSpPr>
              <p:nvPr/>
            </p:nvGrpSpPr>
            <p:grpSpPr bwMode="auto">
              <a:xfrm>
                <a:off x="1720" y="1911"/>
                <a:ext cx="117" cy="165"/>
                <a:chOff x="1720" y="1911"/>
                <a:chExt cx="117" cy="165"/>
              </a:xfrm>
            </p:grpSpPr>
            <p:sp>
              <p:nvSpPr>
                <p:cNvPr id="41055" name="Oval 73" descr="Hinh_nen_46"/>
                <p:cNvSpPr>
                  <a:spLocks noChangeArrowheads="1"/>
                </p:cNvSpPr>
                <p:nvPr/>
              </p:nvSpPr>
              <p:spPr bwMode="auto">
                <a:xfrm>
                  <a:off x="1720" y="1911"/>
                  <a:ext cx="115" cy="165"/>
                </a:xfrm>
                <a:prstGeom prst="ellipse">
                  <a:avLst/>
                </a:prstGeom>
                <a:blipFill dpi="0" rotWithShape="1">
                  <a:blip r:embed="rId8"/>
                  <a:srcRect/>
                  <a:stretch>
                    <a:fillRect/>
                  </a:stretch>
                </a:blipFill>
                <a:ln w="952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41056" name="Oval 74"/>
                <p:cNvSpPr>
                  <a:spLocks noChangeArrowheads="1"/>
                </p:cNvSpPr>
                <p:nvPr/>
              </p:nvSpPr>
              <p:spPr bwMode="auto">
                <a:xfrm>
                  <a:off x="1744" y="1918"/>
                  <a:ext cx="93" cy="153"/>
                </a:xfrm>
                <a:prstGeom prst="ellipse">
                  <a:avLst/>
                </a:prstGeom>
                <a:solidFill>
                  <a:srgbClr val="FF33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41057" name="Freeform 75" descr="Hinh_nen_46"/>
                <p:cNvSpPr>
                  <a:spLocks/>
                </p:cNvSpPr>
                <p:nvPr/>
              </p:nvSpPr>
              <p:spPr bwMode="auto">
                <a:xfrm>
                  <a:off x="1769" y="1951"/>
                  <a:ext cx="12" cy="48"/>
                </a:xfrm>
                <a:custGeom>
                  <a:avLst/>
                  <a:gdLst>
                    <a:gd name="T0" fmla="*/ 1 w 12"/>
                    <a:gd name="T1" fmla="*/ 0 h 48"/>
                    <a:gd name="T2" fmla="*/ 0 w 12"/>
                    <a:gd name="T3" fmla="*/ 47 h 48"/>
                    <a:gd name="T4" fmla="*/ 12 w 12"/>
                    <a:gd name="T5" fmla="*/ 48 h 48"/>
                    <a:gd name="T6" fmla="*/ 8 w 12"/>
                    <a:gd name="T7" fmla="*/ 2 h 48"/>
                    <a:gd name="T8" fmla="*/ 1 w 12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2" h="48">
                      <a:moveTo>
                        <a:pt x="1" y="0"/>
                      </a:moveTo>
                      <a:lnTo>
                        <a:pt x="0" y="47"/>
                      </a:lnTo>
                      <a:lnTo>
                        <a:pt x="12" y="48"/>
                      </a:lnTo>
                      <a:lnTo>
                        <a:pt x="8" y="2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blipFill dpi="0" rotWithShape="1">
                  <a:blip r:embed="rId8"/>
                  <a:srcRect/>
                  <a:stretch>
                    <a:fillRect/>
                  </a:stretch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41054" name="Rectangle 76" descr="Hinh_nen_46"/>
              <p:cNvSpPr>
                <a:spLocks noChangeArrowheads="1"/>
              </p:cNvSpPr>
              <p:nvPr/>
            </p:nvSpPr>
            <p:spPr bwMode="auto">
              <a:xfrm>
                <a:off x="1756" y="2080"/>
                <a:ext cx="20" cy="46"/>
              </a:xfrm>
              <a:prstGeom prst="rect">
                <a:avLst/>
              </a:prstGeom>
              <a:blipFill dpi="0" rotWithShape="1">
                <a:blip r:embed="rId8"/>
                <a:srcRect/>
                <a:stretch>
                  <a:fillRect/>
                </a:stretch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</p:grpSp>
      <p:sp>
        <p:nvSpPr>
          <p:cNvPr id="325709" name="Rectangle 77" descr="Hinh_nen_46">
            <a:hlinkClick r:id="rId10" action="ppaction://hlinksldjump"/>
          </p:cNvPr>
          <p:cNvSpPr>
            <a:spLocks noChangeArrowheads="1"/>
          </p:cNvSpPr>
          <p:nvPr/>
        </p:nvSpPr>
        <p:spPr bwMode="auto">
          <a:xfrm>
            <a:off x="855432" y="2560638"/>
            <a:ext cx="2057400" cy="3657600"/>
          </a:xfrm>
          <a:prstGeom prst="rect">
            <a:avLst/>
          </a:prstGeom>
          <a:blipFill dpi="0" rotWithShape="1">
            <a:blip r:embed="rId8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81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grpSp>
        <p:nvGrpSpPr>
          <p:cNvPr id="325710" name="Group 78"/>
          <p:cNvGrpSpPr>
            <a:grpSpLocks/>
          </p:cNvGrpSpPr>
          <p:nvPr/>
        </p:nvGrpSpPr>
        <p:grpSpPr bwMode="auto">
          <a:xfrm>
            <a:off x="2608032" y="4230688"/>
            <a:ext cx="241300" cy="411162"/>
            <a:chOff x="1644" y="1886"/>
            <a:chExt cx="193" cy="329"/>
          </a:xfrm>
        </p:grpSpPr>
        <p:sp>
          <p:nvSpPr>
            <p:cNvPr id="41037" name="Oval 79"/>
            <p:cNvSpPr>
              <a:spLocks noChangeArrowheads="1"/>
            </p:cNvSpPr>
            <p:nvPr/>
          </p:nvSpPr>
          <p:spPr bwMode="auto">
            <a:xfrm>
              <a:off x="1644" y="1974"/>
              <a:ext cx="156" cy="191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1038" name="Rectangle 80"/>
            <p:cNvSpPr>
              <a:spLocks noChangeArrowheads="1"/>
            </p:cNvSpPr>
            <p:nvPr/>
          </p:nvSpPr>
          <p:spPr bwMode="auto">
            <a:xfrm>
              <a:off x="1703" y="1886"/>
              <a:ext cx="114" cy="329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FF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1039" name="Rectangle 81"/>
            <p:cNvSpPr>
              <a:spLocks noChangeArrowheads="1"/>
            </p:cNvSpPr>
            <p:nvPr/>
          </p:nvSpPr>
          <p:spPr bwMode="auto">
            <a:xfrm>
              <a:off x="1713" y="1892"/>
              <a:ext cx="97" cy="316"/>
            </a:xfrm>
            <a:prstGeom prst="rect">
              <a:avLst/>
            </a:prstGeom>
            <a:solidFill>
              <a:srgbClr val="FF3300"/>
            </a:solidFill>
            <a:ln w="14288">
              <a:solidFill>
                <a:srgbClr val="0000FF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grpSp>
          <p:nvGrpSpPr>
            <p:cNvPr id="41040" name="Group 82"/>
            <p:cNvGrpSpPr>
              <a:grpSpLocks/>
            </p:cNvGrpSpPr>
            <p:nvPr/>
          </p:nvGrpSpPr>
          <p:grpSpPr bwMode="auto">
            <a:xfrm>
              <a:off x="1720" y="1911"/>
              <a:ext cx="117" cy="165"/>
              <a:chOff x="1720" y="1911"/>
              <a:chExt cx="117" cy="165"/>
            </a:xfrm>
          </p:grpSpPr>
          <p:sp>
            <p:nvSpPr>
              <p:cNvPr id="41042" name="Oval 83"/>
              <p:cNvSpPr>
                <a:spLocks noChangeArrowheads="1"/>
              </p:cNvSpPr>
              <p:nvPr/>
            </p:nvSpPr>
            <p:spPr bwMode="auto">
              <a:xfrm>
                <a:off x="1720" y="1911"/>
                <a:ext cx="115" cy="165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41043" name="Oval 84"/>
              <p:cNvSpPr>
                <a:spLocks noChangeArrowheads="1"/>
              </p:cNvSpPr>
              <p:nvPr/>
            </p:nvSpPr>
            <p:spPr bwMode="auto">
              <a:xfrm>
                <a:off x="1744" y="1918"/>
                <a:ext cx="93" cy="153"/>
              </a:xfrm>
              <a:prstGeom prst="ellipse">
                <a:avLst/>
              </a:prstGeom>
              <a:solidFill>
                <a:srgbClr val="FF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FF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41044" name="Freeform 85"/>
              <p:cNvSpPr>
                <a:spLocks/>
              </p:cNvSpPr>
              <p:nvPr/>
            </p:nvSpPr>
            <p:spPr bwMode="auto">
              <a:xfrm>
                <a:off x="1769" y="1951"/>
                <a:ext cx="12" cy="48"/>
              </a:xfrm>
              <a:custGeom>
                <a:avLst/>
                <a:gdLst>
                  <a:gd name="T0" fmla="*/ 1 w 12"/>
                  <a:gd name="T1" fmla="*/ 0 h 48"/>
                  <a:gd name="T2" fmla="*/ 0 w 12"/>
                  <a:gd name="T3" fmla="*/ 47 h 48"/>
                  <a:gd name="T4" fmla="*/ 12 w 12"/>
                  <a:gd name="T5" fmla="*/ 48 h 48"/>
                  <a:gd name="T6" fmla="*/ 8 w 12"/>
                  <a:gd name="T7" fmla="*/ 2 h 48"/>
                  <a:gd name="T8" fmla="*/ 1 w 12"/>
                  <a:gd name="T9" fmla="*/ 0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2" h="48">
                    <a:moveTo>
                      <a:pt x="1" y="0"/>
                    </a:moveTo>
                    <a:lnTo>
                      <a:pt x="0" y="47"/>
                    </a:lnTo>
                    <a:lnTo>
                      <a:pt x="12" y="48"/>
                    </a:lnTo>
                    <a:lnTo>
                      <a:pt x="8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3300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1041" name="Rectangle 86"/>
            <p:cNvSpPr>
              <a:spLocks noChangeArrowheads="1"/>
            </p:cNvSpPr>
            <p:nvPr/>
          </p:nvSpPr>
          <p:spPr bwMode="auto">
            <a:xfrm>
              <a:off x="1756" y="2080"/>
              <a:ext cx="20" cy="4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FF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325719" name="Group 87"/>
          <p:cNvGrpSpPr>
            <a:grpSpLocks/>
          </p:cNvGrpSpPr>
          <p:nvPr/>
        </p:nvGrpSpPr>
        <p:grpSpPr bwMode="auto">
          <a:xfrm>
            <a:off x="1125307" y="4583114"/>
            <a:ext cx="1524000" cy="1400175"/>
            <a:chOff x="4416" y="2208"/>
            <a:chExt cx="816" cy="720"/>
          </a:xfrm>
        </p:grpSpPr>
        <p:sp>
          <p:nvSpPr>
            <p:cNvPr id="41033" name="Rectangle 88"/>
            <p:cNvSpPr>
              <a:spLocks noChangeArrowheads="1"/>
            </p:cNvSpPr>
            <p:nvPr/>
          </p:nvSpPr>
          <p:spPr bwMode="auto">
            <a:xfrm>
              <a:off x="4416" y="2208"/>
              <a:ext cx="816" cy="720"/>
            </a:xfrm>
            <a:prstGeom prst="rect">
              <a:avLst/>
            </a:prstGeom>
            <a:solidFill>
              <a:srgbClr val="FF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1034" name="Rectangle 89">
              <a:hlinkClick r:id="rId11" action="ppaction://hlinksldjump"/>
            </p:cNvPr>
            <p:cNvSpPr>
              <a:spLocks noChangeArrowheads="1"/>
            </p:cNvSpPr>
            <p:nvPr/>
          </p:nvSpPr>
          <p:spPr bwMode="auto">
            <a:xfrm>
              <a:off x="4464" y="2256"/>
              <a:ext cx="720" cy="624"/>
            </a:xfrm>
            <a:prstGeom prst="rect">
              <a:avLst/>
            </a:prstGeom>
            <a:solidFill>
              <a:srgbClr val="FF99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1035" name="Rectangle 90"/>
            <p:cNvSpPr>
              <a:spLocks noChangeArrowheads="1"/>
            </p:cNvSpPr>
            <p:nvPr/>
          </p:nvSpPr>
          <p:spPr bwMode="auto">
            <a:xfrm>
              <a:off x="4464" y="2880"/>
              <a:ext cx="768" cy="48"/>
            </a:xfrm>
            <a:prstGeom prst="rect">
              <a:avLst/>
            </a:prstGeom>
            <a:solidFill>
              <a:srgbClr val="FF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1036" name="Rectangle 91"/>
            <p:cNvSpPr>
              <a:spLocks noChangeArrowheads="1"/>
            </p:cNvSpPr>
            <p:nvPr/>
          </p:nvSpPr>
          <p:spPr bwMode="auto">
            <a:xfrm>
              <a:off x="4416" y="2208"/>
              <a:ext cx="48" cy="712"/>
            </a:xfrm>
            <a:prstGeom prst="rect">
              <a:avLst/>
            </a:prstGeom>
            <a:solidFill>
              <a:srgbClr val="FF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325724" name="Group 92"/>
          <p:cNvGrpSpPr>
            <a:grpSpLocks/>
          </p:cNvGrpSpPr>
          <p:nvPr/>
        </p:nvGrpSpPr>
        <p:grpSpPr bwMode="auto">
          <a:xfrm>
            <a:off x="1118957" y="2935288"/>
            <a:ext cx="1524000" cy="1382712"/>
            <a:chOff x="4416" y="2208"/>
            <a:chExt cx="816" cy="720"/>
          </a:xfrm>
        </p:grpSpPr>
        <p:sp>
          <p:nvSpPr>
            <p:cNvPr id="41029" name="Rectangle 93"/>
            <p:cNvSpPr>
              <a:spLocks noChangeArrowheads="1"/>
            </p:cNvSpPr>
            <p:nvPr/>
          </p:nvSpPr>
          <p:spPr bwMode="auto">
            <a:xfrm>
              <a:off x="4416" y="2208"/>
              <a:ext cx="816" cy="720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1030" name="Rectangle 94" descr="Picture1"/>
            <p:cNvSpPr>
              <a:spLocks noChangeArrowheads="1"/>
            </p:cNvSpPr>
            <p:nvPr/>
          </p:nvSpPr>
          <p:spPr bwMode="auto">
            <a:xfrm>
              <a:off x="4464" y="2256"/>
              <a:ext cx="720" cy="624"/>
            </a:xfrm>
            <a:prstGeom prst="rect">
              <a:avLst/>
            </a:prstGeom>
            <a:blipFill dpi="0" rotWithShape="1">
              <a:blip r:embed="rId9"/>
              <a:srcRect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1031" name="Rectangle 95"/>
            <p:cNvSpPr>
              <a:spLocks noChangeArrowheads="1"/>
            </p:cNvSpPr>
            <p:nvPr/>
          </p:nvSpPr>
          <p:spPr bwMode="auto">
            <a:xfrm>
              <a:off x="4464" y="2880"/>
              <a:ext cx="768" cy="48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1032" name="Rectangle 96"/>
            <p:cNvSpPr>
              <a:spLocks noChangeArrowheads="1"/>
            </p:cNvSpPr>
            <p:nvPr/>
          </p:nvSpPr>
          <p:spPr bwMode="auto">
            <a:xfrm>
              <a:off x="4416" y="2208"/>
              <a:ext cx="48" cy="712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325729" name="AutoShape 97"/>
          <p:cNvSpPr>
            <a:spLocks noChangeAspect="1" noChangeArrowheads="1" noTextEdit="1"/>
          </p:cNvSpPr>
          <p:nvPr/>
        </p:nvSpPr>
        <p:spPr bwMode="auto">
          <a:xfrm>
            <a:off x="6306907" y="2286000"/>
            <a:ext cx="2598738" cy="4038600"/>
          </a:xfrm>
          <a:prstGeom prst="rect">
            <a:avLst/>
          </a:prstGeom>
          <a:gradFill rotWithShape="1">
            <a:gsLst>
              <a:gs pos="0">
                <a:srgbClr val="FF9900"/>
              </a:gs>
              <a:gs pos="100000">
                <a:srgbClr val="764700"/>
              </a:gs>
            </a:gsLst>
            <a:lin ang="5400000" scaled="1"/>
          </a:gradFill>
          <a:ln w="28575" algn="ctr">
            <a:solidFill>
              <a:srgbClr val="0000FF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325730" name="Group 98"/>
          <p:cNvGrpSpPr>
            <a:grpSpLocks/>
          </p:cNvGrpSpPr>
          <p:nvPr/>
        </p:nvGrpSpPr>
        <p:grpSpPr bwMode="auto">
          <a:xfrm>
            <a:off x="6306907" y="2286000"/>
            <a:ext cx="2598738" cy="4038600"/>
            <a:chOff x="288" y="480"/>
            <a:chExt cx="1960" cy="3046"/>
          </a:xfrm>
        </p:grpSpPr>
        <p:sp>
          <p:nvSpPr>
            <p:cNvPr id="41024" name="Rectangle 99"/>
            <p:cNvSpPr>
              <a:spLocks noChangeArrowheads="1"/>
            </p:cNvSpPr>
            <p:nvPr/>
          </p:nvSpPr>
          <p:spPr bwMode="auto">
            <a:xfrm>
              <a:off x="288" y="480"/>
              <a:ext cx="1960" cy="3046"/>
            </a:xfrm>
            <a:prstGeom prst="rect">
              <a:avLst/>
            </a:prstGeom>
            <a:solidFill>
              <a:srgbClr val="E0E0E0"/>
            </a:solidFill>
            <a:ln w="9525">
              <a:solidFill>
                <a:srgbClr val="0000FF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1025" name="Rectangle 100"/>
            <p:cNvSpPr>
              <a:spLocks noChangeArrowheads="1"/>
            </p:cNvSpPr>
            <p:nvPr/>
          </p:nvSpPr>
          <p:spPr bwMode="auto">
            <a:xfrm>
              <a:off x="432" y="660"/>
              <a:ext cx="1621" cy="2812"/>
            </a:xfrm>
            <a:prstGeom prst="rect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FFFFFF"/>
                </a:gs>
              </a:gsLst>
              <a:lin ang="5400000" scaled="1"/>
            </a:gradFill>
            <a:ln w="9525">
              <a:solidFill>
                <a:srgbClr val="0000FF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1026" name="Freeform 101"/>
            <p:cNvSpPr>
              <a:spLocks/>
            </p:cNvSpPr>
            <p:nvPr/>
          </p:nvSpPr>
          <p:spPr bwMode="auto">
            <a:xfrm>
              <a:off x="334" y="528"/>
              <a:ext cx="160" cy="2935"/>
            </a:xfrm>
            <a:custGeom>
              <a:avLst/>
              <a:gdLst>
                <a:gd name="T0" fmla="*/ 0 w 160"/>
                <a:gd name="T1" fmla="*/ 0 h 2935"/>
                <a:gd name="T2" fmla="*/ 160 w 160"/>
                <a:gd name="T3" fmla="*/ 169 h 2935"/>
                <a:gd name="T4" fmla="*/ 160 w 160"/>
                <a:gd name="T5" fmla="*/ 2935 h 2935"/>
                <a:gd name="T6" fmla="*/ 0 w 160"/>
                <a:gd name="T7" fmla="*/ 2935 h 2935"/>
                <a:gd name="T8" fmla="*/ 0 w 160"/>
                <a:gd name="T9" fmla="*/ 0 h 29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0" h="2935">
                  <a:moveTo>
                    <a:pt x="0" y="0"/>
                  </a:moveTo>
                  <a:lnTo>
                    <a:pt x="160" y="169"/>
                  </a:lnTo>
                  <a:lnTo>
                    <a:pt x="160" y="2935"/>
                  </a:lnTo>
                  <a:lnTo>
                    <a:pt x="0" y="29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9900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027" name="Freeform 102"/>
            <p:cNvSpPr>
              <a:spLocks/>
            </p:cNvSpPr>
            <p:nvPr/>
          </p:nvSpPr>
          <p:spPr bwMode="auto">
            <a:xfrm>
              <a:off x="334" y="527"/>
              <a:ext cx="1878" cy="169"/>
            </a:xfrm>
            <a:custGeom>
              <a:avLst/>
              <a:gdLst>
                <a:gd name="T0" fmla="*/ 0 w 1878"/>
                <a:gd name="T1" fmla="*/ 1 h 169"/>
                <a:gd name="T2" fmla="*/ 1878 w 1878"/>
                <a:gd name="T3" fmla="*/ 0 h 169"/>
                <a:gd name="T4" fmla="*/ 1700 w 1878"/>
                <a:gd name="T5" fmla="*/ 169 h 169"/>
                <a:gd name="T6" fmla="*/ 150 w 1878"/>
                <a:gd name="T7" fmla="*/ 169 h 169"/>
                <a:gd name="T8" fmla="*/ 0 w 1878"/>
                <a:gd name="T9" fmla="*/ 1 h 16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878" h="169">
                  <a:moveTo>
                    <a:pt x="0" y="1"/>
                  </a:moveTo>
                  <a:lnTo>
                    <a:pt x="1878" y="0"/>
                  </a:lnTo>
                  <a:lnTo>
                    <a:pt x="1700" y="169"/>
                  </a:lnTo>
                  <a:lnTo>
                    <a:pt x="15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9900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028" name="Freeform 103"/>
            <p:cNvSpPr>
              <a:spLocks/>
            </p:cNvSpPr>
            <p:nvPr/>
          </p:nvSpPr>
          <p:spPr bwMode="auto">
            <a:xfrm>
              <a:off x="2034" y="528"/>
              <a:ext cx="171" cy="2933"/>
            </a:xfrm>
            <a:custGeom>
              <a:avLst/>
              <a:gdLst>
                <a:gd name="T0" fmla="*/ 0 w 171"/>
                <a:gd name="T1" fmla="*/ 168 h 2933"/>
                <a:gd name="T2" fmla="*/ 171 w 171"/>
                <a:gd name="T3" fmla="*/ 0 h 2933"/>
                <a:gd name="T4" fmla="*/ 169 w 171"/>
                <a:gd name="T5" fmla="*/ 2933 h 2933"/>
                <a:gd name="T6" fmla="*/ 0 w 171"/>
                <a:gd name="T7" fmla="*/ 2933 h 2933"/>
                <a:gd name="T8" fmla="*/ 0 w 171"/>
                <a:gd name="T9" fmla="*/ 168 h 293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1" h="2933">
                  <a:moveTo>
                    <a:pt x="0" y="168"/>
                  </a:moveTo>
                  <a:lnTo>
                    <a:pt x="171" y="0"/>
                  </a:lnTo>
                  <a:lnTo>
                    <a:pt x="169" y="2933"/>
                  </a:lnTo>
                  <a:lnTo>
                    <a:pt x="0" y="2933"/>
                  </a:lnTo>
                  <a:lnTo>
                    <a:pt x="0" y="168"/>
                  </a:lnTo>
                  <a:close/>
                </a:path>
              </a:pathLst>
            </a:custGeom>
            <a:solidFill>
              <a:srgbClr val="FF9900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25736" name="Group 104"/>
          <p:cNvGrpSpPr>
            <a:grpSpLocks/>
          </p:cNvGrpSpPr>
          <p:nvPr/>
        </p:nvGrpSpPr>
        <p:grpSpPr bwMode="auto">
          <a:xfrm>
            <a:off x="6552971" y="2555875"/>
            <a:ext cx="1798637" cy="3663950"/>
            <a:chOff x="503" y="707"/>
            <a:chExt cx="1345" cy="2746"/>
          </a:xfrm>
        </p:grpSpPr>
        <p:sp>
          <p:nvSpPr>
            <p:cNvPr id="41005" name="Freeform 105" descr="Hinh_nen_26"/>
            <p:cNvSpPr>
              <a:spLocks/>
            </p:cNvSpPr>
            <p:nvPr/>
          </p:nvSpPr>
          <p:spPr bwMode="auto">
            <a:xfrm>
              <a:off x="600" y="707"/>
              <a:ext cx="1248" cy="2736"/>
            </a:xfrm>
            <a:custGeom>
              <a:avLst/>
              <a:gdLst>
                <a:gd name="T0" fmla="*/ 1 w 1248"/>
                <a:gd name="T1" fmla="*/ 0 h 2736"/>
                <a:gd name="T2" fmla="*/ 0 w 1248"/>
                <a:gd name="T3" fmla="*/ 2736 h 2736"/>
                <a:gd name="T4" fmla="*/ 1248 w 1248"/>
                <a:gd name="T5" fmla="*/ 2426 h 2736"/>
                <a:gd name="T6" fmla="*/ 1248 w 1248"/>
                <a:gd name="T7" fmla="*/ 273 h 2736"/>
                <a:gd name="T8" fmla="*/ 1 w 1248"/>
                <a:gd name="T9" fmla="*/ 0 h 27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48" h="2736">
                  <a:moveTo>
                    <a:pt x="1" y="0"/>
                  </a:moveTo>
                  <a:lnTo>
                    <a:pt x="0" y="2736"/>
                  </a:lnTo>
                  <a:lnTo>
                    <a:pt x="1248" y="2426"/>
                  </a:lnTo>
                  <a:lnTo>
                    <a:pt x="1248" y="273"/>
                  </a:lnTo>
                  <a:lnTo>
                    <a:pt x="1" y="0"/>
                  </a:lnTo>
                  <a:close/>
                </a:path>
              </a:pathLst>
            </a:custGeom>
            <a:blipFill dpi="0" rotWithShape="1">
              <a:blip r:embed="rId12"/>
              <a:srcRect/>
              <a:stretch>
                <a:fillRect/>
              </a:stretch>
            </a:blipFill>
            <a:ln w="142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41006" name="Group 106"/>
            <p:cNvGrpSpPr>
              <a:grpSpLocks/>
            </p:cNvGrpSpPr>
            <p:nvPr/>
          </p:nvGrpSpPr>
          <p:grpSpPr bwMode="auto">
            <a:xfrm>
              <a:off x="824" y="970"/>
              <a:ext cx="867" cy="1030"/>
              <a:chOff x="824" y="970"/>
              <a:chExt cx="867" cy="1030"/>
            </a:xfrm>
          </p:grpSpPr>
          <p:sp>
            <p:nvSpPr>
              <p:cNvPr id="41021" name="Freeform 107"/>
              <p:cNvSpPr>
                <a:spLocks/>
              </p:cNvSpPr>
              <p:nvPr/>
            </p:nvSpPr>
            <p:spPr bwMode="auto">
              <a:xfrm>
                <a:off x="877" y="980"/>
                <a:ext cx="814" cy="1020"/>
              </a:xfrm>
              <a:custGeom>
                <a:avLst/>
                <a:gdLst>
                  <a:gd name="T0" fmla="*/ 0 w 814"/>
                  <a:gd name="T1" fmla="*/ 0 h 1020"/>
                  <a:gd name="T2" fmla="*/ 814 w 814"/>
                  <a:gd name="T3" fmla="*/ 164 h 1020"/>
                  <a:gd name="T4" fmla="*/ 812 w 814"/>
                  <a:gd name="T5" fmla="*/ 1020 h 1020"/>
                  <a:gd name="T6" fmla="*/ 0 w 814"/>
                  <a:gd name="T7" fmla="*/ 997 h 1020"/>
                  <a:gd name="T8" fmla="*/ 0 w 814"/>
                  <a:gd name="T9" fmla="*/ 0 h 10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14" h="1020">
                    <a:moveTo>
                      <a:pt x="0" y="0"/>
                    </a:moveTo>
                    <a:lnTo>
                      <a:pt x="814" y="164"/>
                    </a:lnTo>
                    <a:lnTo>
                      <a:pt x="812" y="1020"/>
                    </a:lnTo>
                    <a:lnTo>
                      <a:pt x="0" y="99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022" name="Freeform 108" descr="Hinh_nen"/>
              <p:cNvSpPr>
                <a:spLocks/>
              </p:cNvSpPr>
              <p:nvPr/>
            </p:nvSpPr>
            <p:spPr bwMode="auto">
              <a:xfrm>
                <a:off x="882" y="1017"/>
                <a:ext cx="776" cy="927"/>
              </a:xfrm>
              <a:custGeom>
                <a:avLst/>
                <a:gdLst>
                  <a:gd name="T0" fmla="*/ 0 w 776"/>
                  <a:gd name="T1" fmla="*/ 0 h 927"/>
                  <a:gd name="T2" fmla="*/ 776 w 776"/>
                  <a:gd name="T3" fmla="*/ 155 h 927"/>
                  <a:gd name="T4" fmla="*/ 774 w 776"/>
                  <a:gd name="T5" fmla="*/ 927 h 927"/>
                  <a:gd name="T6" fmla="*/ 0 w 776"/>
                  <a:gd name="T7" fmla="*/ 921 h 927"/>
                  <a:gd name="T8" fmla="*/ 0 w 776"/>
                  <a:gd name="T9" fmla="*/ 0 h 92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76" h="927">
                    <a:moveTo>
                      <a:pt x="0" y="0"/>
                    </a:moveTo>
                    <a:lnTo>
                      <a:pt x="776" y="155"/>
                    </a:lnTo>
                    <a:lnTo>
                      <a:pt x="774" y="927"/>
                    </a:lnTo>
                    <a:lnTo>
                      <a:pt x="0" y="921"/>
                    </a:lnTo>
                    <a:lnTo>
                      <a:pt x="0" y="0"/>
                    </a:lnTo>
                    <a:close/>
                  </a:path>
                </a:pathLst>
              </a:custGeom>
              <a:blipFill dpi="0" rotWithShape="1">
                <a:blip r:embed="rId13"/>
                <a:srcRect/>
                <a:stretch>
                  <a:fillRect/>
                </a:stretch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023" name="Freeform 109"/>
              <p:cNvSpPr>
                <a:spLocks/>
              </p:cNvSpPr>
              <p:nvPr/>
            </p:nvSpPr>
            <p:spPr bwMode="auto">
              <a:xfrm>
                <a:off x="824" y="970"/>
                <a:ext cx="44" cy="1007"/>
              </a:xfrm>
              <a:custGeom>
                <a:avLst/>
                <a:gdLst>
                  <a:gd name="T0" fmla="*/ 0 w 44"/>
                  <a:gd name="T1" fmla="*/ 0 h 1007"/>
                  <a:gd name="T2" fmla="*/ 44 w 44"/>
                  <a:gd name="T3" fmla="*/ 19 h 1007"/>
                  <a:gd name="T4" fmla="*/ 44 w 44"/>
                  <a:gd name="T5" fmla="*/ 1007 h 1007"/>
                  <a:gd name="T6" fmla="*/ 0 w 44"/>
                  <a:gd name="T7" fmla="*/ 1007 h 1007"/>
                  <a:gd name="T8" fmla="*/ 0 w 44"/>
                  <a:gd name="T9" fmla="*/ 0 h 100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4" h="1007">
                    <a:moveTo>
                      <a:pt x="0" y="0"/>
                    </a:moveTo>
                    <a:lnTo>
                      <a:pt x="44" y="19"/>
                    </a:lnTo>
                    <a:lnTo>
                      <a:pt x="44" y="1007"/>
                    </a:lnTo>
                    <a:lnTo>
                      <a:pt x="0" y="100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1007" name="Group 110"/>
            <p:cNvGrpSpPr>
              <a:grpSpLocks/>
            </p:cNvGrpSpPr>
            <p:nvPr/>
          </p:nvGrpSpPr>
          <p:grpSpPr bwMode="auto">
            <a:xfrm>
              <a:off x="823" y="2125"/>
              <a:ext cx="859" cy="1065"/>
              <a:chOff x="823" y="2125"/>
              <a:chExt cx="859" cy="1065"/>
            </a:xfrm>
          </p:grpSpPr>
          <p:sp>
            <p:nvSpPr>
              <p:cNvPr id="41018" name="Freeform 111"/>
              <p:cNvSpPr>
                <a:spLocks/>
              </p:cNvSpPr>
              <p:nvPr/>
            </p:nvSpPr>
            <p:spPr bwMode="auto">
              <a:xfrm>
                <a:off x="868" y="2125"/>
                <a:ext cx="814" cy="1065"/>
              </a:xfrm>
              <a:custGeom>
                <a:avLst/>
                <a:gdLst>
                  <a:gd name="T0" fmla="*/ 0 w 814"/>
                  <a:gd name="T1" fmla="*/ 40 h 1065"/>
                  <a:gd name="T2" fmla="*/ 813 w 814"/>
                  <a:gd name="T3" fmla="*/ 0 h 1065"/>
                  <a:gd name="T4" fmla="*/ 814 w 814"/>
                  <a:gd name="T5" fmla="*/ 905 h 1065"/>
                  <a:gd name="T6" fmla="*/ 0 w 814"/>
                  <a:gd name="T7" fmla="*/ 1065 h 1065"/>
                  <a:gd name="T8" fmla="*/ 0 w 814"/>
                  <a:gd name="T9" fmla="*/ 40 h 106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14" h="1065">
                    <a:moveTo>
                      <a:pt x="0" y="40"/>
                    </a:moveTo>
                    <a:lnTo>
                      <a:pt x="813" y="0"/>
                    </a:lnTo>
                    <a:lnTo>
                      <a:pt x="814" y="905"/>
                    </a:lnTo>
                    <a:lnTo>
                      <a:pt x="0" y="1065"/>
                    </a:lnTo>
                    <a:lnTo>
                      <a:pt x="0" y="40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019" name="Freeform 112"/>
              <p:cNvSpPr>
                <a:spLocks/>
              </p:cNvSpPr>
              <p:nvPr/>
            </p:nvSpPr>
            <p:spPr bwMode="auto">
              <a:xfrm>
                <a:off x="888" y="2160"/>
                <a:ext cx="754" cy="972"/>
              </a:xfrm>
              <a:custGeom>
                <a:avLst/>
                <a:gdLst>
                  <a:gd name="T0" fmla="*/ 0 w 754"/>
                  <a:gd name="T1" fmla="*/ 42 h 972"/>
                  <a:gd name="T2" fmla="*/ 753 w 754"/>
                  <a:gd name="T3" fmla="*/ 0 h 972"/>
                  <a:gd name="T4" fmla="*/ 754 w 754"/>
                  <a:gd name="T5" fmla="*/ 835 h 972"/>
                  <a:gd name="T6" fmla="*/ 0 w 754"/>
                  <a:gd name="T7" fmla="*/ 972 h 972"/>
                  <a:gd name="T8" fmla="*/ 0 w 754"/>
                  <a:gd name="T9" fmla="*/ 42 h 9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54" h="972">
                    <a:moveTo>
                      <a:pt x="0" y="42"/>
                    </a:moveTo>
                    <a:lnTo>
                      <a:pt x="753" y="0"/>
                    </a:lnTo>
                    <a:lnTo>
                      <a:pt x="754" y="835"/>
                    </a:lnTo>
                    <a:lnTo>
                      <a:pt x="0" y="972"/>
                    </a:lnTo>
                    <a:lnTo>
                      <a:pt x="0" y="42"/>
                    </a:lnTo>
                    <a:close/>
                  </a:path>
                </a:pathLst>
              </a:custGeom>
              <a:solidFill>
                <a:srgbClr val="FF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020" name="Freeform 113"/>
              <p:cNvSpPr>
                <a:spLocks/>
              </p:cNvSpPr>
              <p:nvPr/>
            </p:nvSpPr>
            <p:spPr bwMode="auto">
              <a:xfrm>
                <a:off x="823" y="2165"/>
                <a:ext cx="46" cy="1018"/>
              </a:xfrm>
              <a:custGeom>
                <a:avLst/>
                <a:gdLst>
                  <a:gd name="T0" fmla="*/ 1 w 46"/>
                  <a:gd name="T1" fmla="*/ 0 h 1018"/>
                  <a:gd name="T2" fmla="*/ 46 w 46"/>
                  <a:gd name="T3" fmla="*/ 2 h 1018"/>
                  <a:gd name="T4" fmla="*/ 46 w 46"/>
                  <a:gd name="T5" fmla="*/ 1018 h 1018"/>
                  <a:gd name="T6" fmla="*/ 0 w 46"/>
                  <a:gd name="T7" fmla="*/ 1011 h 1018"/>
                  <a:gd name="T8" fmla="*/ 1 w 46"/>
                  <a:gd name="T9" fmla="*/ 0 h 101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6" h="1018">
                    <a:moveTo>
                      <a:pt x="1" y="0"/>
                    </a:moveTo>
                    <a:lnTo>
                      <a:pt x="46" y="2"/>
                    </a:lnTo>
                    <a:lnTo>
                      <a:pt x="46" y="1018"/>
                    </a:lnTo>
                    <a:lnTo>
                      <a:pt x="0" y="101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1008" name="Freeform 114" descr="Hinh_nen_26"/>
            <p:cNvSpPr>
              <a:spLocks/>
            </p:cNvSpPr>
            <p:nvPr/>
          </p:nvSpPr>
          <p:spPr bwMode="auto">
            <a:xfrm>
              <a:off x="503" y="716"/>
              <a:ext cx="98" cy="2737"/>
            </a:xfrm>
            <a:custGeom>
              <a:avLst/>
              <a:gdLst>
                <a:gd name="T0" fmla="*/ 98 w 98"/>
                <a:gd name="T1" fmla="*/ 0 h 2737"/>
                <a:gd name="T2" fmla="*/ 0 w 98"/>
                <a:gd name="T3" fmla="*/ 38 h 2737"/>
                <a:gd name="T4" fmla="*/ 0 w 98"/>
                <a:gd name="T5" fmla="*/ 2737 h 2737"/>
                <a:gd name="T6" fmla="*/ 98 w 98"/>
                <a:gd name="T7" fmla="*/ 2737 h 2737"/>
                <a:gd name="T8" fmla="*/ 98 w 98"/>
                <a:gd name="T9" fmla="*/ 0 h 27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8" h="2737">
                  <a:moveTo>
                    <a:pt x="98" y="0"/>
                  </a:moveTo>
                  <a:lnTo>
                    <a:pt x="0" y="38"/>
                  </a:lnTo>
                  <a:lnTo>
                    <a:pt x="0" y="2737"/>
                  </a:lnTo>
                  <a:lnTo>
                    <a:pt x="98" y="2737"/>
                  </a:lnTo>
                  <a:lnTo>
                    <a:pt x="98" y="0"/>
                  </a:lnTo>
                  <a:close/>
                </a:path>
              </a:pathLst>
            </a:custGeom>
            <a:blipFill dpi="0" rotWithShape="1">
              <a:blip r:embed="rId12"/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41009" name="Group 115"/>
            <p:cNvGrpSpPr>
              <a:grpSpLocks/>
            </p:cNvGrpSpPr>
            <p:nvPr/>
          </p:nvGrpSpPr>
          <p:grpSpPr bwMode="auto">
            <a:xfrm>
              <a:off x="1644" y="1886"/>
              <a:ext cx="193" cy="329"/>
              <a:chOff x="1644" y="1886"/>
              <a:chExt cx="193" cy="329"/>
            </a:xfrm>
          </p:grpSpPr>
          <p:sp>
            <p:nvSpPr>
              <p:cNvPr id="41010" name="Oval 116" descr="Hinh_nen_26"/>
              <p:cNvSpPr>
                <a:spLocks noChangeArrowheads="1"/>
              </p:cNvSpPr>
              <p:nvPr/>
            </p:nvSpPr>
            <p:spPr bwMode="auto">
              <a:xfrm>
                <a:off x="1644" y="1974"/>
                <a:ext cx="156" cy="191"/>
              </a:xfrm>
              <a:prstGeom prst="ellipse">
                <a:avLst/>
              </a:prstGeom>
              <a:blipFill dpi="0" rotWithShape="1">
                <a:blip r:embed="rId12"/>
                <a:srcRect/>
                <a:stretch>
                  <a:fillRect/>
                </a:stretch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41011" name="Rectangle 117" descr="Hinh_nen_26"/>
              <p:cNvSpPr>
                <a:spLocks noChangeArrowheads="1"/>
              </p:cNvSpPr>
              <p:nvPr/>
            </p:nvSpPr>
            <p:spPr bwMode="auto">
              <a:xfrm>
                <a:off x="1703" y="1886"/>
                <a:ext cx="114" cy="329"/>
              </a:xfrm>
              <a:prstGeom prst="rect">
                <a:avLst/>
              </a:prstGeom>
              <a:blipFill dpi="0" rotWithShape="1">
                <a:blip r:embed="rId12"/>
                <a:srcRect/>
                <a:stretch>
                  <a:fillRect/>
                </a:stretch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41012" name="Rectangle 118"/>
              <p:cNvSpPr>
                <a:spLocks noChangeArrowheads="1"/>
              </p:cNvSpPr>
              <p:nvPr/>
            </p:nvSpPr>
            <p:spPr bwMode="auto">
              <a:xfrm>
                <a:off x="1713" y="1892"/>
                <a:ext cx="97" cy="316"/>
              </a:xfrm>
              <a:prstGeom prst="rect">
                <a:avLst/>
              </a:prstGeom>
              <a:solidFill>
                <a:srgbClr val="FF3300"/>
              </a:solidFill>
              <a:ln w="14288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grpSp>
            <p:nvGrpSpPr>
              <p:cNvPr id="41013" name="Group 119"/>
              <p:cNvGrpSpPr>
                <a:grpSpLocks/>
              </p:cNvGrpSpPr>
              <p:nvPr/>
            </p:nvGrpSpPr>
            <p:grpSpPr bwMode="auto">
              <a:xfrm>
                <a:off x="1720" y="1911"/>
                <a:ext cx="117" cy="165"/>
                <a:chOff x="1720" y="1911"/>
                <a:chExt cx="117" cy="165"/>
              </a:xfrm>
            </p:grpSpPr>
            <p:sp>
              <p:nvSpPr>
                <p:cNvPr id="41015" name="Oval 120"/>
                <p:cNvSpPr>
                  <a:spLocks noChangeArrowheads="1"/>
                </p:cNvSpPr>
                <p:nvPr/>
              </p:nvSpPr>
              <p:spPr bwMode="auto">
                <a:xfrm>
                  <a:off x="1720" y="1911"/>
                  <a:ext cx="115" cy="165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41016" name="Oval 121"/>
                <p:cNvSpPr>
                  <a:spLocks noChangeArrowheads="1"/>
                </p:cNvSpPr>
                <p:nvPr/>
              </p:nvSpPr>
              <p:spPr bwMode="auto">
                <a:xfrm>
                  <a:off x="1744" y="1918"/>
                  <a:ext cx="93" cy="153"/>
                </a:xfrm>
                <a:prstGeom prst="ellipse">
                  <a:avLst/>
                </a:prstGeom>
                <a:solidFill>
                  <a:srgbClr val="FF33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41017" name="Freeform 122"/>
                <p:cNvSpPr>
                  <a:spLocks/>
                </p:cNvSpPr>
                <p:nvPr/>
              </p:nvSpPr>
              <p:spPr bwMode="auto">
                <a:xfrm>
                  <a:off x="1769" y="1951"/>
                  <a:ext cx="12" cy="48"/>
                </a:xfrm>
                <a:custGeom>
                  <a:avLst/>
                  <a:gdLst>
                    <a:gd name="T0" fmla="*/ 1 w 12"/>
                    <a:gd name="T1" fmla="*/ 0 h 48"/>
                    <a:gd name="T2" fmla="*/ 0 w 12"/>
                    <a:gd name="T3" fmla="*/ 47 h 48"/>
                    <a:gd name="T4" fmla="*/ 12 w 12"/>
                    <a:gd name="T5" fmla="*/ 48 h 48"/>
                    <a:gd name="T6" fmla="*/ 8 w 12"/>
                    <a:gd name="T7" fmla="*/ 2 h 48"/>
                    <a:gd name="T8" fmla="*/ 1 w 12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2" h="48">
                      <a:moveTo>
                        <a:pt x="1" y="0"/>
                      </a:moveTo>
                      <a:lnTo>
                        <a:pt x="0" y="47"/>
                      </a:lnTo>
                      <a:lnTo>
                        <a:pt x="12" y="48"/>
                      </a:lnTo>
                      <a:lnTo>
                        <a:pt x="8" y="2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FF33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41014" name="Rectangle 123" descr="Hinh_nen_26"/>
              <p:cNvSpPr>
                <a:spLocks noChangeArrowheads="1"/>
              </p:cNvSpPr>
              <p:nvPr/>
            </p:nvSpPr>
            <p:spPr bwMode="auto">
              <a:xfrm>
                <a:off x="1756" y="2080"/>
                <a:ext cx="20" cy="46"/>
              </a:xfrm>
              <a:prstGeom prst="rect">
                <a:avLst/>
              </a:prstGeom>
              <a:blipFill dpi="0" rotWithShape="1">
                <a:blip r:embed="rId12"/>
                <a:srcRect/>
                <a:stretch>
                  <a:fillRect/>
                </a:stretch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</p:grpSp>
      <p:sp>
        <p:nvSpPr>
          <p:cNvPr id="325756" name="Rectangle 124" descr="Hinh_nen_26">
            <a:hlinkClick r:id="rId14" action="ppaction://hlinksldjump"/>
          </p:cNvPr>
          <p:cNvSpPr>
            <a:spLocks noChangeArrowheads="1"/>
          </p:cNvSpPr>
          <p:nvPr/>
        </p:nvSpPr>
        <p:spPr bwMode="auto">
          <a:xfrm>
            <a:off x="6629170" y="2525713"/>
            <a:ext cx="2057400" cy="3657600"/>
          </a:xfrm>
          <a:prstGeom prst="rect">
            <a:avLst/>
          </a:prstGeom>
          <a:blipFill dpi="0" rotWithShape="1">
            <a:blip r:embed="rId1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81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grpSp>
        <p:nvGrpSpPr>
          <p:cNvPr id="325757" name="Group 125"/>
          <p:cNvGrpSpPr>
            <a:grpSpLocks/>
          </p:cNvGrpSpPr>
          <p:nvPr/>
        </p:nvGrpSpPr>
        <p:grpSpPr bwMode="auto">
          <a:xfrm>
            <a:off x="8381770" y="4125913"/>
            <a:ext cx="241300" cy="411162"/>
            <a:chOff x="1644" y="1886"/>
            <a:chExt cx="193" cy="329"/>
          </a:xfrm>
        </p:grpSpPr>
        <p:sp>
          <p:nvSpPr>
            <p:cNvPr id="40997" name="Oval 126"/>
            <p:cNvSpPr>
              <a:spLocks noChangeArrowheads="1"/>
            </p:cNvSpPr>
            <p:nvPr/>
          </p:nvSpPr>
          <p:spPr bwMode="auto">
            <a:xfrm>
              <a:off x="1644" y="1974"/>
              <a:ext cx="156" cy="191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0998" name="Rectangle 127"/>
            <p:cNvSpPr>
              <a:spLocks noChangeArrowheads="1"/>
            </p:cNvSpPr>
            <p:nvPr/>
          </p:nvSpPr>
          <p:spPr bwMode="auto">
            <a:xfrm>
              <a:off x="1703" y="1886"/>
              <a:ext cx="114" cy="329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FF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0999" name="Rectangle 128"/>
            <p:cNvSpPr>
              <a:spLocks noChangeArrowheads="1"/>
            </p:cNvSpPr>
            <p:nvPr/>
          </p:nvSpPr>
          <p:spPr bwMode="auto">
            <a:xfrm>
              <a:off x="1713" y="1892"/>
              <a:ext cx="97" cy="316"/>
            </a:xfrm>
            <a:prstGeom prst="rect">
              <a:avLst/>
            </a:prstGeom>
            <a:solidFill>
              <a:srgbClr val="FF3300"/>
            </a:solidFill>
            <a:ln w="14288">
              <a:solidFill>
                <a:srgbClr val="0000FF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grpSp>
          <p:nvGrpSpPr>
            <p:cNvPr id="41000" name="Group 129"/>
            <p:cNvGrpSpPr>
              <a:grpSpLocks/>
            </p:cNvGrpSpPr>
            <p:nvPr/>
          </p:nvGrpSpPr>
          <p:grpSpPr bwMode="auto">
            <a:xfrm>
              <a:off x="1720" y="1911"/>
              <a:ext cx="117" cy="165"/>
              <a:chOff x="1720" y="1911"/>
              <a:chExt cx="117" cy="165"/>
            </a:xfrm>
          </p:grpSpPr>
          <p:sp>
            <p:nvSpPr>
              <p:cNvPr id="41002" name="Oval 130"/>
              <p:cNvSpPr>
                <a:spLocks noChangeArrowheads="1"/>
              </p:cNvSpPr>
              <p:nvPr/>
            </p:nvSpPr>
            <p:spPr bwMode="auto">
              <a:xfrm>
                <a:off x="1720" y="1911"/>
                <a:ext cx="115" cy="165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41003" name="Oval 131"/>
              <p:cNvSpPr>
                <a:spLocks noChangeArrowheads="1"/>
              </p:cNvSpPr>
              <p:nvPr/>
            </p:nvSpPr>
            <p:spPr bwMode="auto">
              <a:xfrm>
                <a:off x="1744" y="1918"/>
                <a:ext cx="93" cy="153"/>
              </a:xfrm>
              <a:prstGeom prst="ellipse">
                <a:avLst/>
              </a:prstGeom>
              <a:solidFill>
                <a:srgbClr val="FF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FF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41004" name="Freeform 132"/>
              <p:cNvSpPr>
                <a:spLocks/>
              </p:cNvSpPr>
              <p:nvPr/>
            </p:nvSpPr>
            <p:spPr bwMode="auto">
              <a:xfrm>
                <a:off x="1769" y="1951"/>
                <a:ext cx="12" cy="48"/>
              </a:xfrm>
              <a:custGeom>
                <a:avLst/>
                <a:gdLst>
                  <a:gd name="T0" fmla="*/ 1 w 12"/>
                  <a:gd name="T1" fmla="*/ 0 h 48"/>
                  <a:gd name="T2" fmla="*/ 0 w 12"/>
                  <a:gd name="T3" fmla="*/ 47 h 48"/>
                  <a:gd name="T4" fmla="*/ 12 w 12"/>
                  <a:gd name="T5" fmla="*/ 48 h 48"/>
                  <a:gd name="T6" fmla="*/ 8 w 12"/>
                  <a:gd name="T7" fmla="*/ 2 h 48"/>
                  <a:gd name="T8" fmla="*/ 1 w 12"/>
                  <a:gd name="T9" fmla="*/ 0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2" h="48">
                    <a:moveTo>
                      <a:pt x="1" y="0"/>
                    </a:moveTo>
                    <a:lnTo>
                      <a:pt x="0" y="47"/>
                    </a:lnTo>
                    <a:lnTo>
                      <a:pt x="12" y="48"/>
                    </a:lnTo>
                    <a:lnTo>
                      <a:pt x="8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3300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1001" name="Rectangle 133"/>
            <p:cNvSpPr>
              <a:spLocks noChangeArrowheads="1"/>
            </p:cNvSpPr>
            <p:nvPr/>
          </p:nvSpPr>
          <p:spPr bwMode="auto">
            <a:xfrm>
              <a:off x="1756" y="2080"/>
              <a:ext cx="20" cy="4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FF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325766" name="Group 134"/>
          <p:cNvGrpSpPr>
            <a:grpSpLocks/>
          </p:cNvGrpSpPr>
          <p:nvPr/>
        </p:nvGrpSpPr>
        <p:grpSpPr bwMode="auto">
          <a:xfrm>
            <a:off x="6933970" y="4443414"/>
            <a:ext cx="1524000" cy="1400175"/>
            <a:chOff x="4416" y="2208"/>
            <a:chExt cx="816" cy="720"/>
          </a:xfrm>
        </p:grpSpPr>
        <p:sp>
          <p:nvSpPr>
            <p:cNvPr id="40993" name="Rectangle 135"/>
            <p:cNvSpPr>
              <a:spLocks noChangeArrowheads="1"/>
            </p:cNvSpPr>
            <p:nvPr/>
          </p:nvSpPr>
          <p:spPr bwMode="auto">
            <a:xfrm>
              <a:off x="4416" y="2208"/>
              <a:ext cx="816" cy="72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0994" name="Rectangle 136">
              <a:hlinkClick r:id="rId15" action="ppaction://hlinksldjump"/>
            </p:cNvPr>
            <p:cNvSpPr>
              <a:spLocks noChangeArrowheads="1"/>
            </p:cNvSpPr>
            <p:nvPr/>
          </p:nvSpPr>
          <p:spPr bwMode="auto">
            <a:xfrm>
              <a:off x="4464" y="2256"/>
              <a:ext cx="720" cy="624"/>
            </a:xfrm>
            <a:prstGeom prst="rect">
              <a:avLst/>
            </a:prstGeom>
            <a:solidFill>
              <a:srgbClr val="FF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0995" name="Rectangle 137"/>
            <p:cNvSpPr>
              <a:spLocks noChangeArrowheads="1"/>
            </p:cNvSpPr>
            <p:nvPr/>
          </p:nvSpPr>
          <p:spPr bwMode="auto">
            <a:xfrm>
              <a:off x="4464" y="2880"/>
              <a:ext cx="768" cy="48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0996" name="Rectangle 138"/>
            <p:cNvSpPr>
              <a:spLocks noChangeArrowheads="1"/>
            </p:cNvSpPr>
            <p:nvPr/>
          </p:nvSpPr>
          <p:spPr bwMode="auto">
            <a:xfrm>
              <a:off x="4416" y="2208"/>
              <a:ext cx="48" cy="71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325771" name="Group 139"/>
          <p:cNvGrpSpPr>
            <a:grpSpLocks/>
          </p:cNvGrpSpPr>
          <p:nvPr/>
        </p:nvGrpSpPr>
        <p:grpSpPr bwMode="auto">
          <a:xfrm>
            <a:off x="6910157" y="2830513"/>
            <a:ext cx="1524000" cy="1382712"/>
            <a:chOff x="4416" y="2208"/>
            <a:chExt cx="816" cy="720"/>
          </a:xfrm>
        </p:grpSpPr>
        <p:sp>
          <p:nvSpPr>
            <p:cNvPr id="40989" name="Rectangle 140"/>
            <p:cNvSpPr>
              <a:spLocks noChangeArrowheads="1"/>
            </p:cNvSpPr>
            <p:nvPr/>
          </p:nvSpPr>
          <p:spPr bwMode="auto">
            <a:xfrm>
              <a:off x="4416" y="2208"/>
              <a:ext cx="816" cy="720"/>
            </a:xfrm>
            <a:prstGeom prst="rect">
              <a:avLst/>
            </a:prstGeom>
            <a:solidFill>
              <a:srgbClr val="FF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0990" name="Rectangle 141" descr="Hinh_nen"/>
            <p:cNvSpPr>
              <a:spLocks noChangeArrowheads="1"/>
            </p:cNvSpPr>
            <p:nvPr/>
          </p:nvSpPr>
          <p:spPr bwMode="auto">
            <a:xfrm>
              <a:off x="4464" y="2256"/>
              <a:ext cx="720" cy="624"/>
            </a:xfrm>
            <a:prstGeom prst="rect">
              <a:avLst/>
            </a:prstGeom>
            <a:blipFill dpi="0" rotWithShape="1">
              <a:blip r:embed="rId13"/>
              <a:srcRect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0991" name="Rectangle 142"/>
            <p:cNvSpPr>
              <a:spLocks noChangeArrowheads="1"/>
            </p:cNvSpPr>
            <p:nvPr/>
          </p:nvSpPr>
          <p:spPr bwMode="auto">
            <a:xfrm>
              <a:off x="4464" y="2880"/>
              <a:ext cx="768" cy="48"/>
            </a:xfrm>
            <a:prstGeom prst="rect">
              <a:avLst/>
            </a:prstGeom>
            <a:solidFill>
              <a:srgbClr val="FF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0992" name="Rectangle 143"/>
            <p:cNvSpPr>
              <a:spLocks noChangeArrowheads="1"/>
            </p:cNvSpPr>
            <p:nvPr/>
          </p:nvSpPr>
          <p:spPr bwMode="auto">
            <a:xfrm>
              <a:off x="4416" y="2208"/>
              <a:ext cx="48" cy="712"/>
            </a:xfrm>
            <a:prstGeom prst="rect">
              <a:avLst/>
            </a:prstGeom>
            <a:solidFill>
              <a:srgbClr val="FF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325776" name="WordArt 144" descr="GH7EA2~1"/>
          <p:cNvSpPr>
            <a:spLocks noChangeArrowheads="1" noChangeShapeType="1" noTextEdit="1"/>
          </p:cNvSpPr>
          <p:nvPr/>
        </p:nvSpPr>
        <p:spPr bwMode="auto">
          <a:xfrm>
            <a:off x="1865313" y="304800"/>
            <a:ext cx="8610600" cy="19812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32292"/>
              </a:avLst>
            </a:prstTxWarp>
          </a:bodyPr>
          <a:lstStyle/>
          <a:p>
            <a:pPr algn="ctr"/>
            <a:r>
              <a:rPr lang="en-US" sz="4000" b="1" kern="10" dirty="0">
                <a:ln w="38100">
                  <a:solidFill>
                    <a:srgbClr val="FFFF00"/>
                  </a:solidFill>
                  <a:round/>
                  <a:headEnd/>
                  <a:tailEnd/>
                </a:ln>
                <a:blipFill dpi="0" rotWithShape="1">
                  <a:blip r:embed="rId16"/>
                  <a:srcRect/>
                  <a:stretch>
                    <a:fillRect/>
                  </a:stretch>
                </a:blipFill>
                <a:effectLst>
                  <a:outerShdw dist="45791" dir="2021404" algn="ctr" rotWithShape="0">
                    <a:srgbClr val="80808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Ô CỬA BÍ MẬT</a:t>
            </a:r>
          </a:p>
        </p:txBody>
      </p:sp>
      <p:sp>
        <p:nvSpPr>
          <p:cNvPr id="325777" name="WordArt 145" descr="N7"/>
          <p:cNvSpPr>
            <a:spLocks noChangeArrowheads="1" noChangeShapeType="1" noTextEdit="1"/>
          </p:cNvSpPr>
          <p:nvPr/>
        </p:nvSpPr>
        <p:spPr bwMode="auto">
          <a:xfrm>
            <a:off x="1465032" y="3779838"/>
            <a:ext cx="685800" cy="1219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blipFill dpi="0" rotWithShape="0">
                  <a:blip r:embed="rId17"/>
                  <a:srcRect/>
                  <a:stretch>
                    <a:fillRect/>
                  </a:stretch>
                </a:blip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25778" name="WordArt 146" descr="N7"/>
          <p:cNvSpPr>
            <a:spLocks noChangeArrowheads="1" noChangeShapeType="1" noTextEdit="1"/>
          </p:cNvSpPr>
          <p:nvPr/>
        </p:nvSpPr>
        <p:spPr bwMode="auto">
          <a:xfrm>
            <a:off x="4436832" y="3733800"/>
            <a:ext cx="685800" cy="1219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blipFill dpi="0" rotWithShape="0">
                  <a:blip r:embed="rId17"/>
                  <a:srcRect/>
                  <a:stretch>
                    <a:fillRect/>
                  </a:stretch>
                </a:blip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25779" name="WordArt 147" descr="N7"/>
          <p:cNvSpPr>
            <a:spLocks noChangeArrowheads="1" noChangeShapeType="1" noTextEdit="1"/>
          </p:cNvSpPr>
          <p:nvPr/>
        </p:nvSpPr>
        <p:spPr bwMode="auto">
          <a:xfrm>
            <a:off x="7278457" y="3581400"/>
            <a:ext cx="685800" cy="1219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blipFill dpi="0" rotWithShape="0">
                  <a:blip r:embed="rId17"/>
                  <a:srcRect/>
                  <a:stretch>
                    <a:fillRect/>
                  </a:stretch>
                </a:blip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40988" name="Picture 148" descr="Rotating_earth_(large)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0" y="6172200"/>
            <a:ext cx="10668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9" name="AutoShape 97"/>
          <p:cNvSpPr>
            <a:spLocks noChangeAspect="1" noChangeArrowheads="1" noTextEdit="1"/>
          </p:cNvSpPr>
          <p:nvPr/>
        </p:nvSpPr>
        <p:spPr bwMode="auto">
          <a:xfrm>
            <a:off x="9288869" y="2276019"/>
            <a:ext cx="2598738" cy="4038600"/>
          </a:xfrm>
          <a:prstGeom prst="rect">
            <a:avLst/>
          </a:prstGeom>
          <a:gradFill rotWithShape="1">
            <a:gsLst>
              <a:gs pos="0">
                <a:srgbClr val="FF9900"/>
              </a:gs>
              <a:gs pos="100000">
                <a:srgbClr val="764700"/>
              </a:gs>
            </a:gsLst>
            <a:lin ang="5400000" scaled="1"/>
          </a:gradFill>
          <a:ln w="28575" algn="ctr">
            <a:solidFill>
              <a:srgbClr val="0000FF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150" name="Group 98"/>
          <p:cNvGrpSpPr>
            <a:grpSpLocks/>
          </p:cNvGrpSpPr>
          <p:nvPr/>
        </p:nvGrpSpPr>
        <p:grpSpPr bwMode="auto">
          <a:xfrm>
            <a:off x="9288869" y="2276019"/>
            <a:ext cx="2598738" cy="4038600"/>
            <a:chOff x="288" y="480"/>
            <a:chExt cx="1960" cy="3046"/>
          </a:xfrm>
        </p:grpSpPr>
        <p:sp>
          <p:nvSpPr>
            <p:cNvPr id="151" name="Rectangle 99"/>
            <p:cNvSpPr>
              <a:spLocks noChangeArrowheads="1"/>
            </p:cNvSpPr>
            <p:nvPr/>
          </p:nvSpPr>
          <p:spPr bwMode="auto">
            <a:xfrm>
              <a:off x="288" y="480"/>
              <a:ext cx="1960" cy="3046"/>
            </a:xfrm>
            <a:prstGeom prst="rect">
              <a:avLst/>
            </a:prstGeom>
            <a:solidFill>
              <a:srgbClr val="E0E0E0"/>
            </a:solidFill>
            <a:ln w="9525">
              <a:solidFill>
                <a:srgbClr val="0000FF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52" name="Rectangle 100"/>
            <p:cNvSpPr>
              <a:spLocks noChangeArrowheads="1"/>
            </p:cNvSpPr>
            <p:nvPr/>
          </p:nvSpPr>
          <p:spPr bwMode="auto">
            <a:xfrm>
              <a:off x="432" y="660"/>
              <a:ext cx="1621" cy="2812"/>
            </a:xfrm>
            <a:prstGeom prst="rect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FFFFFF"/>
                </a:gs>
              </a:gsLst>
              <a:lin ang="5400000" scaled="1"/>
            </a:gradFill>
            <a:ln w="9525">
              <a:solidFill>
                <a:srgbClr val="0000FF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53" name="Freeform 101"/>
            <p:cNvSpPr>
              <a:spLocks/>
            </p:cNvSpPr>
            <p:nvPr/>
          </p:nvSpPr>
          <p:spPr bwMode="auto">
            <a:xfrm>
              <a:off x="334" y="528"/>
              <a:ext cx="160" cy="2935"/>
            </a:xfrm>
            <a:custGeom>
              <a:avLst/>
              <a:gdLst>
                <a:gd name="T0" fmla="*/ 0 w 160"/>
                <a:gd name="T1" fmla="*/ 0 h 2935"/>
                <a:gd name="T2" fmla="*/ 160 w 160"/>
                <a:gd name="T3" fmla="*/ 169 h 2935"/>
                <a:gd name="T4" fmla="*/ 160 w 160"/>
                <a:gd name="T5" fmla="*/ 2935 h 2935"/>
                <a:gd name="T6" fmla="*/ 0 w 160"/>
                <a:gd name="T7" fmla="*/ 2935 h 2935"/>
                <a:gd name="T8" fmla="*/ 0 w 160"/>
                <a:gd name="T9" fmla="*/ 0 h 29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0" h="2935">
                  <a:moveTo>
                    <a:pt x="0" y="0"/>
                  </a:moveTo>
                  <a:lnTo>
                    <a:pt x="160" y="169"/>
                  </a:lnTo>
                  <a:lnTo>
                    <a:pt x="160" y="2935"/>
                  </a:lnTo>
                  <a:lnTo>
                    <a:pt x="0" y="29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9900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4" name="Freeform 102"/>
            <p:cNvSpPr>
              <a:spLocks/>
            </p:cNvSpPr>
            <p:nvPr/>
          </p:nvSpPr>
          <p:spPr bwMode="auto">
            <a:xfrm>
              <a:off x="334" y="527"/>
              <a:ext cx="1878" cy="169"/>
            </a:xfrm>
            <a:custGeom>
              <a:avLst/>
              <a:gdLst>
                <a:gd name="T0" fmla="*/ 0 w 1878"/>
                <a:gd name="T1" fmla="*/ 1 h 169"/>
                <a:gd name="T2" fmla="*/ 1878 w 1878"/>
                <a:gd name="T3" fmla="*/ 0 h 169"/>
                <a:gd name="T4" fmla="*/ 1700 w 1878"/>
                <a:gd name="T5" fmla="*/ 169 h 169"/>
                <a:gd name="T6" fmla="*/ 150 w 1878"/>
                <a:gd name="T7" fmla="*/ 169 h 169"/>
                <a:gd name="T8" fmla="*/ 0 w 1878"/>
                <a:gd name="T9" fmla="*/ 1 h 16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878" h="169">
                  <a:moveTo>
                    <a:pt x="0" y="1"/>
                  </a:moveTo>
                  <a:lnTo>
                    <a:pt x="1878" y="0"/>
                  </a:lnTo>
                  <a:lnTo>
                    <a:pt x="1700" y="169"/>
                  </a:lnTo>
                  <a:lnTo>
                    <a:pt x="15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9900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5" name="Freeform 103"/>
            <p:cNvSpPr>
              <a:spLocks/>
            </p:cNvSpPr>
            <p:nvPr/>
          </p:nvSpPr>
          <p:spPr bwMode="auto">
            <a:xfrm>
              <a:off x="2034" y="528"/>
              <a:ext cx="171" cy="2933"/>
            </a:xfrm>
            <a:custGeom>
              <a:avLst/>
              <a:gdLst>
                <a:gd name="T0" fmla="*/ 0 w 171"/>
                <a:gd name="T1" fmla="*/ 168 h 2933"/>
                <a:gd name="T2" fmla="*/ 171 w 171"/>
                <a:gd name="T3" fmla="*/ 0 h 2933"/>
                <a:gd name="T4" fmla="*/ 169 w 171"/>
                <a:gd name="T5" fmla="*/ 2933 h 2933"/>
                <a:gd name="T6" fmla="*/ 0 w 171"/>
                <a:gd name="T7" fmla="*/ 2933 h 2933"/>
                <a:gd name="T8" fmla="*/ 0 w 171"/>
                <a:gd name="T9" fmla="*/ 168 h 293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1" h="2933">
                  <a:moveTo>
                    <a:pt x="0" y="168"/>
                  </a:moveTo>
                  <a:lnTo>
                    <a:pt x="171" y="0"/>
                  </a:lnTo>
                  <a:lnTo>
                    <a:pt x="169" y="2933"/>
                  </a:lnTo>
                  <a:lnTo>
                    <a:pt x="0" y="2933"/>
                  </a:lnTo>
                  <a:lnTo>
                    <a:pt x="0" y="168"/>
                  </a:lnTo>
                  <a:close/>
                </a:path>
              </a:pathLst>
            </a:custGeom>
            <a:solidFill>
              <a:srgbClr val="FF9900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6" name="Group 104"/>
          <p:cNvGrpSpPr>
            <a:grpSpLocks/>
          </p:cNvGrpSpPr>
          <p:nvPr/>
        </p:nvGrpSpPr>
        <p:grpSpPr bwMode="auto">
          <a:xfrm>
            <a:off x="9534933" y="2545894"/>
            <a:ext cx="1798637" cy="3663950"/>
            <a:chOff x="503" y="707"/>
            <a:chExt cx="1345" cy="2746"/>
          </a:xfrm>
        </p:grpSpPr>
        <p:sp>
          <p:nvSpPr>
            <p:cNvPr id="157" name="Freeform 105" descr="Hinh_nen_26"/>
            <p:cNvSpPr>
              <a:spLocks/>
            </p:cNvSpPr>
            <p:nvPr/>
          </p:nvSpPr>
          <p:spPr bwMode="auto">
            <a:xfrm>
              <a:off x="600" y="707"/>
              <a:ext cx="1248" cy="2736"/>
            </a:xfrm>
            <a:custGeom>
              <a:avLst/>
              <a:gdLst>
                <a:gd name="T0" fmla="*/ 1 w 1248"/>
                <a:gd name="T1" fmla="*/ 0 h 2736"/>
                <a:gd name="T2" fmla="*/ 0 w 1248"/>
                <a:gd name="T3" fmla="*/ 2736 h 2736"/>
                <a:gd name="T4" fmla="*/ 1248 w 1248"/>
                <a:gd name="T5" fmla="*/ 2426 h 2736"/>
                <a:gd name="T6" fmla="*/ 1248 w 1248"/>
                <a:gd name="T7" fmla="*/ 273 h 2736"/>
                <a:gd name="T8" fmla="*/ 1 w 1248"/>
                <a:gd name="T9" fmla="*/ 0 h 27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48" h="2736">
                  <a:moveTo>
                    <a:pt x="1" y="0"/>
                  </a:moveTo>
                  <a:lnTo>
                    <a:pt x="0" y="2736"/>
                  </a:lnTo>
                  <a:lnTo>
                    <a:pt x="1248" y="2426"/>
                  </a:lnTo>
                  <a:lnTo>
                    <a:pt x="1248" y="273"/>
                  </a:lnTo>
                  <a:lnTo>
                    <a:pt x="1" y="0"/>
                  </a:lnTo>
                  <a:close/>
                </a:path>
              </a:pathLst>
            </a:custGeom>
            <a:blipFill dpi="0" rotWithShape="1">
              <a:blip r:embed="rId12"/>
              <a:srcRect/>
              <a:stretch>
                <a:fillRect/>
              </a:stretch>
            </a:blipFill>
            <a:ln w="142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158" name="Group 106"/>
            <p:cNvGrpSpPr>
              <a:grpSpLocks/>
            </p:cNvGrpSpPr>
            <p:nvPr/>
          </p:nvGrpSpPr>
          <p:grpSpPr bwMode="auto">
            <a:xfrm>
              <a:off x="824" y="970"/>
              <a:ext cx="867" cy="1030"/>
              <a:chOff x="824" y="970"/>
              <a:chExt cx="867" cy="1030"/>
            </a:xfrm>
          </p:grpSpPr>
          <p:sp>
            <p:nvSpPr>
              <p:cNvPr id="173" name="Freeform 107"/>
              <p:cNvSpPr>
                <a:spLocks/>
              </p:cNvSpPr>
              <p:nvPr/>
            </p:nvSpPr>
            <p:spPr bwMode="auto">
              <a:xfrm>
                <a:off x="877" y="980"/>
                <a:ext cx="814" cy="1020"/>
              </a:xfrm>
              <a:custGeom>
                <a:avLst/>
                <a:gdLst>
                  <a:gd name="T0" fmla="*/ 0 w 814"/>
                  <a:gd name="T1" fmla="*/ 0 h 1020"/>
                  <a:gd name="T2" fmla="*/ 814 w 814"/>
                  <a:gd name="T3" fmla="*/ 164 h 1020"/>
                  <a:gd name="T4" fmla="*/ 812 w 814"/>
                  <a:gd name="T5" fmla="*/ 1020 h 1020"/>
                  <a:gd name="T6" fmla="*/ 0 w 814"/>
                  <a:gd name="T7" fmla="*/ 997 h 1020"/>
                  <a:gd name="T8" fmla="*/ 0 w 814"/>
                  <a:gd name="T9" fmla="*/ 0 h 10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14" h="1020">
                    <a:moveTo>
                      <a:pt x="0" y="0"/>
                    </a:moveTo>
                    <a:lnTo>
                      <a:pt x="814" y="164"/>
                    </a:lnTo>
                    <a:lnTo>
                      <a:pt x="812" y="1020"/>
                    </a:lnTo>
                    <a:lnTo>
                      <a:pt x="0" y="99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4" name="Freeform 108" descr="Hinh_nen"/>
              <p:cNvSpPr>
                <a:spLocks/>
              </p:cNvSpPr>
              <p:nvPr/>
            </p:nvSpPr>
            <p:spPr bwMode="auto">
              <a:xfrm>
                <a:off x="882" y="1017"/>
                <a:ext cx="776" cy="927"/>
              </a:xfrm>
              <a:custGeom>
                <a:avLst/>
                <a:gdLst>
                  <a:gd name="T0" fmla="*/ 0 w 776"/>
                  <a:gd name="T1" fmla="*/ 0 h 927"/>
                  <a:gd name="T2" fmla="*/ 776 w 776"/>
                  <a:gd name="T3" fmla="*/ 155 h 927"/>
                  <a:gd name="T4" fmla="*/ 774 w 776"/>
                  <a:gd name="T5" fmla="*/ 927 h 927"/>
                  <a:gd name="T6" fmla="*/ 0 w 776"/>
                  <a:gd name="T7" fmla="*/ 921 h 927"/>
                  <a:gd name="T8" fmla="*/ 0 w 776"/>
                  <a:gd name="T9" fmla="*/ 0 h 92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76" h="927">
                    <a:moveTo>
                      <a:pt x="0" y="0"/>
                    </a:moveTo>
                    <a:lnTo>
                      <a:pt x="776" y="155"/>
                    </a:lnTo>
                    <a:lnTo>
                      <a:pt x="774" y="927"/>
                    </a:lnTo>
                    <a:lnTo>
                      <a:pt x="0" y="921"/>
                    </a:lnTo>
                    <a:lnTo>
                      <a:pt x="0" y="0"/>
                    </a:lnTo>
                    <a:close/>
                  </a:path>
                </a:pathLst>
              </a:custGeom>
              <a:blipFill dpi="0" rotWithShape="1">
                <a:blip r:embed="rId13"/>
                <a:srcRect/>
                <a:stretch>
                  <a:fillRect/>
                </a:stretch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5" name="Freeform 109"/>
              <p:cNvSpPr>
                <a:spLocks/>
              </p:cNvSpPr>
              <p:nvPr/>
            </p:nvSpPr>
            <p:spPr bwMode="auto">
              <a:xfrm>
                <a:off x="824" y="970"/>
                <a:ext cx="44" cy="1007"/>
              </a:xfrm>
              <a:custGeom>
                <a:avLst/>
                <a:gdLst>
                  <a:gd name="T0" fmla="*/ 0 w 44"/>
                  <a:gd name="T1" fmla="*/ 0 h 1007"/>
                  <a:gd name="T2" fmla="*/ 44 w 44"/>
                  <a:gd name="T3" fmla="*/ 19 h 1007"/>
                  <a:gd name="T4" fmla="*/ 44 w 44"/>
                  <a:gd name="T5" fmla="*/ 1007 h 1007"/>
                  <a:gd name="T6" fmla="*/ 0 w 44"/>
                  <a:gd name="T7" fmla="*/ 1007 h 1007"/>
                  <a:gd name="T8" fmla="*/ 0 w 44"/>
                  <a:gd name="T9" fmla="*/ 0 h 100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4" h="1007">
                    <a:moveTo>
                      <a:pt x="0" y="0"/>
                    </a:moveTo>
                    <a:lnTo>
                      <a:pt x="44" y="19"/>
                    </a:lnTo>
                    <a:lnTo>
                      <a:pt x="44" y="1007"/>
                    </a:lnTo>
                    <a:lnTo>
                      <a:pt x="0" y="100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59" name="Group 110"/>
            <p:cNvGrpSpPr>
              <a:grpSpLocks/>
            </p:cNvGrpSpPr>
            <p:nvPr/>
          </p:nvGrpSpPr>
          <p:grpSpPr bwMode="auto">
            <a:xfrm>
              <a:off x="823" y="2125"/>
              <a:ext cx="859" cy="1065"/>
              <a:chOff x="823" y="2125"/>
              <a:chExt cx="859" cy="1065"/>
            </a:xfrm>
          </p:grpSpPr>
          <p:sp>
            <p:nvSpPr>
              <p:cNvPr id="170" name="Freeform 111"/>
              <p:cNvSpPr>
                <a:spLocks/>
              </p:cNvSpPr>
              <p:nvPr/>
            </p:nvSpPr>
            <p:spPr bwMode="auto">
              <a:xfrm>
                <a:off x="868" y="2125"/>
                <a:ext cx="814" cy="1065"/>
              </a:xfrm>
              <a:custGeom>
                <a:avLst/>
                <a:gdLst>
                  <a:gd name="T0" fmla="*/ 0 w 814"/>
                  <a:gd name="T1" fmla="*/ 40 h 1065"/>
                  <a:gd name="T2" fmla="*/ 813 w 814"/>
                  <a:gd name="T3" fmla="*/ 0 h 1065"/>
                  <a:gd name="T4" fmla="*/ 814 w 814"/>
                  <a:gd name="T5" fmla="*/ 905 h 1065"/>
                  <a:gd name="T6" fmla="*/ 0 w 814"/>
                  <a:gd name="T7" fmla="*/ 1065 h 1065"/>
                  <a:gd name="T8" fmla="*/ 0 w 814"/>
                  <a:gd name="T9" fmla="*/ 40 h 106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14" h="1065">
                    <a:moveTo>
                      <a:pt x="0" y="40"/>
                    </a:moveTo>
                    <a:lnTo>
                      <a:pt x="813" y="0"/>
                    </a:lnTo>
                    <a:lnTo>
                      <a:pt x="814" y="905"/>
                    </a:lnTo>
                    <a:lnTo>
                      <a:pt x="0" y="1065"/>
                    </a:lnTo>
                    <a:lnTo>
                      <a:pt x="0" y="40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" name="Freeform 112"/>
              <p:cNvSpPr>
                <a:spLocks/>
              </p:cNvSpPr>
              <p:nvPr/>
            </p:nvSpPr>
            <p:spPr bwMode="auto">
              <a:xfrm>
                <a:off x="888" y="2160"/>
                <a:ext cx="754" cy="972"/>
              </a:xfrm>
              <a:custGeom>
                <a:avLst/>
                <a:gdLst>
                  <a:gd name="T0" fmla="*/ 0 w 754"/>
                  <a:gd name="T1" fmla="*/ 42 h 972"/>
                  <a:gd name="T2" fmla="*/ 753 w 754"/>
                  <a:gd name="T3" fmla="*/ 0 h 972"/>
                  <a:gd name="T4" fmla="*/ 754 w 754"/>
                  <a:gd name="T5" fmla="*/ 835 h 972"/>
                  <a:gd name="T6" fmla="*/ 0 w 754"/>
                  <a:gd name="T7" fmla="*/ 972 h 972"/>
                  <a:gd name="T8" fmla="*/ 0 w 754"/>
                  <a:gd name="T9" fmla="*/ 42 h 9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54" h="972">
                    <a:moveTo>
                      <a:pt x="0" y="42"/>
                    </a:moveTo>
                    <a:lnTo>
                      <a:pt x="753" y="0"/>
                    </a:lnTo>
                    <a:lnTo>
                      <a:pt x="754" y="835"/>
                    </a:lnTo>
                    <a:lnTo>
                      <a:pt x="0" y="972"/>
                    </a:lnTo>
                    <a:lnTo>
                      <a:pt x="0" y="42"/>
                    </a:lnTo>
                    <a:close/>
                  </a:path>
                </a:pathLst>
              </a:custGeom>
              <a:solidFill>
                <a:srgbClr val="FF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" name="Freeform 113"/>
              <p:cNvSpPr>
                <a:spLocks/>
              </p:cNvSpPr>
              <p:nvPr/>
            </p:nvSpPr>
            <p:spPr bwMode="auto">
              <a:xfrm>
                <a:off x="823" y="2165"/>
                <a:ext cx="46" cy="1018"/>
              </a:xfrm>
              <a:custGeom>
                <a:avLst/>
                <a:gdLst>
                  <a:gd name="T0" fmla="*/ 1 w 46"/>
                  <a:gd name="T1" fmla="*/ 0 h 1018"/>
                  <a:gd name="T2" fmla="*/ 46 w 46"/>
                  <a:gd name="T3" fmla="*/ 2 h 1018"/>
                  <a:gd name="T4" fmla="*/ 46 w 46"/>
                  <a:gd name="T5" fmla="*/ 1018 h 1018"/>
                  <a:gd name="T6" fmla="*/ 0 w 46"/>
                  <a:gd name="T7" fmla="*/ 1011 h 1018"/>
                  <a:gd name="T8" fmla="*/ 1 w 46"/>
                  <a:gd name="T9" fmla="*/ 0 h 101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6" h="1018">
                    <a:moveTo>
                      <a:pt x="1" y="0"/>
                    </a:moveTo>
                    <a:lnTo>
                      <a:pt x="46" y="2"/>
                    </a:lnTo>
                    <a:lnTo>
                      <a:pt x="46" y="1018"/>
                    </a:lnTo>
                    <a:lnTo>
                      <a:pt x="0" y="101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60" name="Freeform 114" descr="Hinh_nen_26"/>
            <p:cNvSpPr>
              <a:spLocks/>
            </p:cNvSpPr>
            <p:nvPr/>
          </p:nvSpPr>
          <p:spPr bwMode="auto">
            <a:xfrm>
              <a:off x="503" y="716"/>
              <a:ext cx="98" cy="2737"/>
            </a:xfrm>
            <a:custGeom>
              <a:avLst/>
              <a:gdLst>
                <a:gd name="T0" fmla="*/ 98 w 98"/>
                <a:gd name="T1" fmla="*/ 0 h 2737"/>
                <a:gd name="T2" fmla="*/ 0 w 98"/>
                <a:gd name="T3" fmla="*/ 38 h 2737"/>
                <a:gd name="T4" fmla="*/ 0 w 98"/>
                <a:gd name="T5" fmla="*/ 2737 h 2737"/>
                <a:gd name="T6" fmla="*/ 98 w 98"/>
                <a:gd name="T7" fmla="*/ 2737 h 2737"/>
                <a:gd name="T8" fmla="*/ 98 w 98"/>
                <a:gd name="T9" fmla="*/ 0 h 27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8" h="2737">
                  <a:moveTo>
                    <a:pt x="98" y="0"/>
                  </a:moveTo>
                  <a:lnTo>
                    <a:pt x="0" y="38"/>
                  </a:lnTo>
                  <a:lnTo>
                    <a:pt x="0" y="2737"/>
                  </a:lnTo>
                  <a:lnTo>
                    <a:pt x="98" y="2737"/>
                  </a:lnTo>
                  <a:lnTo>
                    <a:pt x="98" y="0"/>
                  </a:lnTo>
                  <a:close/>
                </a:path>
              </a:pathLst>
            </a:custGeom>
            <a:blipFill dpi="0" rotWithShape="1">
              <a:blip r:embed="rId12"/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61" name="Group 115"/>
            <p:cNvGrpSpPr>
              <a:grpSpLocks/>
            </p:cNvGrpSpPr>
            <p:nvPr/>
          </p:nvGrpSpPr>
          <p:grpSpPr bwMode="auto">
            <a:xfrm>
              <a:off x="1644" y="1886"/>
              <a:ext cx="193" cy="329"/>
              <a:chOff x="1644" y="1886"/>
              <a:chExt cx="193" cy="329"/>
            </a:xfrm>
          </p:grpSpPr>
          <p:sp>
            <p:nvSpPr>
              <p:cNvPr id="162" name="Oval 116" descr="Hinh_nen_26"/>
              <p:cNvSpPr>
                <a:spLocks noChangeArrowheads="1"/>
              </p:cNvSpPr>
              <p:nvPr/>
            </p:nvSpPr>
            <p:spPr bwMode="auto">
              <a:xfrm>
                <a:off x="1644" y="1974"/>
                <a:ext cx="156" cy="191"/>
              </a:xfrm>
              <a:prstGeom prst="ellipse">
                <a:avLst/>
              </a:prstGeom>
              <a:blipFill dpi="0" rotWithShape="1">
                <a:blip r:embed="rId12"/>
                <a:srcRect/>
                <a:stretch>
                  <a:fillRect/>
                </a:stretch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63" name="Rectangle 117" descr="Hinh_nen_26"/>
              <p:cNvSpPr>
                <a:spLocks noChangeArrowheads="1"/>
              </p:cNvSpPr>
              <p:nvPr/>
            </p:nvSpPr>
            <p:spPr bwMode="auto">
              <a:xfrm>
                <a:off x="1703" y="1886"/>
                <a:ext cx="114" cy="329"/>
              </a:xfrm>
              <a:prstGeom prst="rect">
                <a:avLst/>
              </a:prstGeom>
              <a:blipFill dpi="0" rotWithShape="1">
                <a:blip r:embed="rId12"/>
                <a:srcRect/>
                <a:stretch>
                  <a:fillRect/>
                </a:stretch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64" name="Rectangle 118"/>
              <p:cNvSpPr>
                <a:spLocks noChangeArrowheads="1"/>
              </p:cNvSpPr>
              <p:nvPr/>
            </p:nvSpPr>
            <p:spPr bwMode="auto">
              <a:xfrm>
                <a:off x="1713" y="1892"/>
                <a:ext cx="97" cy="316"/>
              </a:xfrm>
              <a:prstGeom prst="rect">
                <a:avLst/>
              </a:prstGeom>
              <a:solidFill>
                <a:srgbClr val="FF3300"/>
              </a:solidFill>
              <a:ln w="14288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grpSp>
            <p:nvGrpSpPr>
              <p:cNvPr id="165" name="Group 119"/>
              <p:cNvGrpSpPr>
                <a:grpSpLocks/>
              </p:cNvGrpSpPr>
              <p:nvPr/>
            </p:nvGrpSpPr>
            <p:grpSpPr bwMode="auto">
              <a:xfrm>
                <a:off x="1720" y="1911"/>
                <a:ext cx="117" cy="165"/>
                <a:chOff x="1720" y="1911"/>
                <a:chExt cx="117" cy="165"/>
              </a:xfrm>
            </p:grpSpPr>
            <p:sp>
              <p:nvSpPr>
                <p:cNvPr id="167" name="Oval 120"/>
                <p:cNvSpPr>
                  <a:spLocks noChangeArrowheads="1"/>
                </p:cNvSpPr>
                <p:nvPr/>
              </p:nvSpPr>
              <p:spPr bwMode="auto">
                <a:xfrm>
                  <a:off x="1720" y="1911"/>
                  <a:ext cx="115" cy="165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168" name="Oval 121"/>
                <p:cNvSpPr>
                  <a:spLocks noChangeArrowheads="1"/>
                </p:cNvSpPr>
                <p:nvPr/>
              </p:nvSpPr>
              <p:spPr bwMode="auto">
                <a:xfrm>
                  <a:off x="1744" y="1918"/>
                  <a:ext cx="93" cy="153"/>
                </a:xfrm>
                <a:prstGeom prst="ellipse">
                  <a:avLst/>
                </a:prstGeom>
                <a:solidFill>
                  <a:srgbClr val="FF33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169" name="Freeform 122"/>
                <p:cNvSpPr>
                  <a:spLocks/>
                </p:cNvSpPr>
                <p:nvPr/>
              </p:nvSpPr>
              <p:spPr bwMode="auto">
                <a:xfrm>
                  <a:off x="1769" y="1951"/>
                  <a:ext cx="12" cy="48"/>
                </a:xfrm>
                <a:custGeom>
                  <a:avLst/>
                  <a:gdLst>
                    <a:gd name="T0" fmla="*/ 1 w 12"/>
                    <a:gd name="T1" fmla="*/ 0 h 48"/>
                    <a:gd name="T2" fmla="*/ 0 w 12"/>
                    <a:gd name="T3" fmla="*/ 47 h 48"/>
                    <a:gd name="T4" fmla="*/ 12 w 12"/>
                    <a:gd name="T5" fmla="*/ 48 h 48"/>
                    <a:gd name="T6" fmla="*/ 8 w 12"/>
                    <a:gd name="T7" fmla="*/ 2 h 48"/>
                    <a:gd name="T8" fmla="*/ 1 w 12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2" h="48">
                      <a:moveTo>
                        <a:pt x="1" y="0"/>
                      </a:moveTo>
                      <a:lnTo>
                        <a:pt x="0" y="47"/>
                      </a:lnTo>
                      <a:lnTo>
                        <a:pt x="12" y="48"/>
                      </a:lnTo>
                      <a:lnTo>
                        <a:pt x="8" y="2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FF33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66" name="Rectangle 123" descr="Hinh_nen_26"/>
              <p:cNvSpPr>
                <a:spLocks noChangeArrowheads="1"/>
              </p:cNvSpPr>
              <p:nvPr/>
            </p:nvSpPr>
            <p:spPr bwMode="auto">
              <a:xfrm>
                <a:off x="1756" y="2080"/>
                <a:ext cx="20" cy="46"/>
              </a:xfrm>
              <a:prstGeom prst="rect">
                <a:avLst/>
              </a:prstGeom>
              <a:blipFill dpi="0" rotWithShape="1">
                <a:blip r:embed="rId12"/>
                <a:srcRect/>
                <a:stretch>
                  <a:fillRect/>
                </a:stretch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</p:grpSp>
      <p:sp>
        <p:nvSpPr>
          <p:cNvPr id="176" name="Rectangle 124" descr="Hinh_nen_26">
            <a:hlinkClick r:id="rId14" action="ppaction://hlinksldjump"/>
          </p:cNvPr>
          <p:cNvSpPr>
            <a:spLocks noChangeArrowheads="1"/>
          </p:cNvSpPr>
          <p:nvPr/>
        </p:nvSpPr>
        <p:spPr bwMode="auto">
          <a:xfrm>
            <a:off x="9611132" y="2515732"/>
            <a:ext cx="2057400" cy="3657600"/>
          </a:xfrm>
          <a:prstGeom prst="rect">
            <a:avLst/>
          </a:prstGeom>
          <a:blipFill dpi="0" rotWithShape="1">
            <a:blip r:embed="rId1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81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grpSp>
        <p:nvGrpSpPr>
          <p:cNvPr id="177" name="Group 125"/>
          <p:cNvGrpSpPr>
            <a:grpSpLocks/>
          </p:cNvGrpSpPr>
          <p:nvPr/>
        </p:nvGrpSpPr>
        <p:grpSpPr bwMode="auto">
          <a:xfrm>
            <a:off x="11363732" y="4115932"/>
            <a:ext cx="241300" cy="411162"/>
            <a:chOff x="1644" y="1886"/>
            <a:chExt cx="193" cy="329"/>
          </a:xfrm>
        </p:grpSpPr>
        <p:sp>
          <p:nvSpPr>
            <p:cNvPr id="178" name="Oval 126"/>
            <p:cNvSpPr>
              <a:spLocks noChangeArrowheads="1"/>
            </p:cNvSpPr>
            <p:nvPr/>
          </p:nvSpPr>
          <p:spPr bwMode="auto">
            <a:xfrm>
              <a:off x="1644" y="1974"/>
              <a:ext cx="156" cy="191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79" name="Rectangle 127"/>
            <p:cNvSpPr>
              <a:spLocks noChangeArrowheads="1"/>
            </p:cNvSpPr>
            <p:nvPr/>
          </p:nvSpPr>
          <p:spPr bwMode="auto">
            <a:xfrm>
              <a:off x="1703" y="1886"/>
              <a:ext cx="114" cy="329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FF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80" name="Rectangle 128"/>
            <p:cNvSpPr>
              <a:spLocks noChangeArrowheads="1"/>
            </p:cNvSpPr>
            <p:nvPr/>
          </p:nvSpPr>
          <p:spPr bwMode="auto">
            <a:xfrm>
              <a:off x="1713" y="1892"/>
              <a:ext cx="97" cy="316"/>
            </a:xfrm>
            <a:prstGeom prst="rect">
              <a:avLst/>
            </a:prstGeom>
            <a:solidFill>
              <a:srgbClr val="FF3300"/>
            </a:solidFill>
            <a:ln w="14288">
              <a:solidFill>
                <a:srgbClr val="0000FF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grpSp>
          <p:nvGrpSpPr>
            <p:cNvPr id="181" name="Group 129"/>
            <p:cNvGrpSpPr>
              <a:grpSpLocks/>
            </p:cNvGrpSpPr>
            <p:nvPr/>
          </p:nvGrpSpPr>
          <p:grpSpPr bwMode="auto">
            <a:xfrm>
              <a:off x="1720" y="1911"/>
              <a:ext cx="117" cy="165"/>
              <a:chOff x="1720" y="1911"/>
              <a:chExt cx="117" cy="165"/>
            </a:xfrm>
          </p:grpSpPr>
          <p:sp>
            <p:nvSpPr>
              <p:cNvPr id="183" name="Oval 130"/>
              <p:cNvSpPr>
                <a:spLocks noChangeArrowheads="1"/>
              </p:cNvSpPr>
              <p:nvPr/>
            </p:nvSpPr>
            <p:spPr bwMode="auto">
              <a:xfrm>
                <a:off x="1720" y="1911"/>
                <a:ext cx="115" cy="165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84" name="Oval 131"/>
              <p:cNvSpPr>
                <a:spLocks noChangeArrowheads="1"/>
              </p:cNvSpPr>
              <p:nvPr/>
            </p:nvSpPr>
            <p:spPr bwMode="auto">
              <a:xfrm>
                <a:off x="1744" y="1918"/>
                <a:ext cx="93" cy="153"/>
              </a:xfrm>
              <a:prstGeom prst="ellipse">
                <a:avLst/>
              </a:prstGeom>
              <a:solidFill>
                <a:srgbClr val="FF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FF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85" name="Freeform 132"/>
              <p:cNvSpPr>
                <a:spLocks/>
              </p:cNvSpPr>
              <p:nvPr/>
            </p:nvSpPr>
            <p:spPr bwMode="auto">
              <a:xfrm>
                <a:off x="1769" y="1951"/>
                <a:ext cx="12" cy="48"/>
              </a:xfrm>
              <a:custGeom>
                <a:avLst/>
                <a:gdLst>
                  <a:gd name="T0" fmla="*/ 1 w 12"/>
                  <a:gd name="T1" fmla="*/ 0 h 48"/>
                  <a:gd name="T2" fmla="*/ 0 w 12"/>
                  <a:gd name="T3" fmla="*/ 47 h 48"/>
                  <a:gd name="T4" fmla="*/ 12 w 12"/>
                  <a:gd name="T5" fmla="*/ 48 h 48"/>
                  <a:gd name="T6" fmla="*/ 8 w 12"/>
                  <a:gd name="T7" fmla="*/ 2 h 48"/>
                  <a:gd name="T8" fmla="*/ 1 w 12"/>
                  <a:gd name="T9" fmla="*/ 0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2" h="48">
                    <a:moveTo>
                      <a:pt x="1" y="0"/>
                    </a:moveTo>
                    <a:lnTo>
                      <a:pt x="0" y="47"/>
                    </a:lnTo>
                    <a:lnTo>
                      <a:pt x="12" y="48"/>
                    </a:lnTo>
                    <a:lnTo>
                      <a:pt x="8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3300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82" name="Rectangle 133"/>
            <p:cNvSpPr>
              <a:spLocks noChangeArrowheads="1"/>
            </p:cNvSpPr>
            <p:nvPr/>
          </p:nvSpPr>
          <p:spPr bwMode="auto">
            <a:xfrm>
              <a:off x="1756" y="2080"/>
              <a:ext cx="20" cy="4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FF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186" name="Group 134"/>
          <p:cNvGrpSpPr>
            <a:grpSpLocks/>
          </p:cNvGrpSpPr>
          <p:nvPr/>
        </p:nvGrpSpPr>
        <p:grpSpPr bwMode="auto">
          <a:xfrm>
            <a:off x="9915932" y="4433433"/>
            <a:ext cx="1524000" cy="1400175"/>
            <a:chOff x="4416" y="2208"/>
            <a:chExt cx="816" cy="720"/>
          </a:xfrm>
        </p:grpSpPr>
        <p:sp>
          <p:nvSpPr>
            <p:cNvPr id="187" name="Rectangle 135"/>
            <p:cNvSpPr>
              <a:spLocks noChangeArrowheads="1"/>
            </p:cNvSpPr>
            <p:nvPr/>
          </p:nvSpPr>
          <p:spPr bwMode="auto">
            <a:xfrm>
              <a:off x="4416" y="2208"/>
              <a:ext cx="816" cy="72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88" name="Rectangle 136">
              <a:hlinkClick r:id="rId19" action="ppaction://hlinksldjump"/>
            </p:cNvPr>
            <p:cNvSpPr>
              <a:spLocks noChangeArrowheads="1"/>
            </p:cNvSpPr>
            <p:nvPr/>
          </p:nvSpPr>
          <p:spPr bwMode="auto">
            <a:xfrm>
              <a:off x="4464" y="2256"/>
              <a:ext cx="720" cy="624"/>
            </a:xfrm>
            <a:prstGeom prst="rect">
              <a:avLst/>
            </a:prstGeom>
            <a:solidFill>
              <a:srgbClr val="FF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89" name="Rectangle 137"/>
            <p:cNvSpPr>
              <a:spLocks noChangeArrowheads="1"/>
            </p:cNvSpPr>
            <p:nvPr/>
          </p:nvSpPr>
          <p:spPr bwMode="auto">
            <a:xfrm>
              <a:off x="4464" y="2880"/>
              <a:ext cx="768" cy="48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90" name="Rectangle 138"/>
            <p:cNvSpPr>
              <a:spLocks noChangeArrowheads="1"/>
            </p:cNvSpPr>
            <p:nvPr/>
          </p:nvSpPr>
          <p:spPr bwMode="auto">
            <a:xfrm>
              <a:off x="4416" y="2208"/>
              <a:ext cx="48" cy="71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191" name="Group 139"/>
          <p:cNvGrpSpPr>
            <a:grpSpLocks/>
          </p:cNvGrpSpPr>
          <p:nvPr/>
        </p:nvGrpSpPr>
        <p:grpSpPr bwMode="auto">
          <a:xfrm>
            <a:off x="9892119" y="2820532"/>
            <a:ext cx="1524000" cy="1382712"/>
            <a:chOff x="4416" y="2208"/>
            <a:chExt cx="816" cy="720"/>
          </a:xfrm>
        </p:grpSpPr>
        <p:sp>
          <p:nvSpPr>
            <p:cNvPr id="192" name="Rectangle 140"/>
            <p:cNvSpPr>
              <a:spLocks noChangeArrowheads="1"/>
            </p:cNvSpPr>
            <p:nvPr/>
          </p:nvSpPr>
          <p:spPr bwMode="auto">
            <a:xfrm>
              <a:off x="4416" y="2208"/>
              <a:ext cx="816" cy="720"/>
            </a:xfrm>
            <a:prstGeom prst="rect">
              <a:avLst/>
            </a:prstGeom>
            <a:solidFill>
              <a:srgbClr val="FF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93" name="Rectangle 141" descr="Hinh_nen"/>
            <p:cNvSpPr>
              <a:spLocks noChangeArrowheads="1"/>
            </p:cNvSpPr>
            <p:nvPr/>
          </p:nvSpPr>
          <p:spPr bwMode="auto">
            <a:xfrm>
              <a:off x="4464" y="2256"/>
              <a:ext cx="720" cy="624"/>
            </a:xfrm>
            <a:prstGeom prst="rect">
              <a:avLst/>
            </a:prstGeom>
            <a:blipFill dpi="0" rotWithShape="1">
              <a:blip r:embed="rId13"/>
              <a:srcRect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94" name="Rectangle 142"/>
            <p:cNvSpPr>
              <a:spLocks noChangeArrowheads="1"/>
            </p:cNvSpPr>
            <p:nvPr/>
          </p:nvSpPr>
          <p:spPr bwMode="auto">
            <a:xfrm>
              <a:off x="4464" y="2880"/>
              <a:ext cx="768" cy="48"/>
            </a:xfrm>
            <a:prstGeom prst="rect">
              <a:avLst/>
            </a:prstGeom>
            <a:solidFill>
              <a:srgbClr val="FF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95" name="Rectangle 143"/>
            <p:cNvSpPr>
              <a:spLocks noChangeArrowheads="1"/>
            </p:cNvSpPr>
            <p:nvPr/>
          </p:nvSpPr>
          <p:spPr bwMode="auto">
            <a:xfrm>
              <a:off x="4416" y="2208"/>
              <a:ext cx="48" cy="712"/>
            </a:xfrm>
            <a:prstGeom prst="rect">
              <a:avLst/>
            </a:prstGeom>
            <a:solidFill>
              <a:srgbClr val="FF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196" name="WordArt 147" descr="N7"/>
          <p:cNvSpPr>
            <a:spLocks noChangeArrowheads="1" noChangeShapeType="1" noTextEdit="1"/>
          </p:cNvSpPr>
          <p:nvPr/>
        </p:nvSpPr>
        <p:spPr bwMode="auto">
          <a:xfrm>
            <a:off x="10260419" y="3571419"/>
            <a:ext cx="685800" cy="1219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blipFill dpi="0" rotWithShape="0">
                  <a:blip r:embed="rId17"/>
                  <a:srcRect/>
                  <a:stretch>
                    <a:fillRect/>
                  </a:stretch>
                </a:blip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72628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257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325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000"/>
                                        <p:tgtEl>
                                          <p:spTgt spid="325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325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000"/>
                                        <p:tgtEl>
                                          <p:spTgt spid="325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000"/>
                                        <p:tgtEl>
                                          <p:spTgt spid="325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000"/>
                                        <p:tgtEl>
                                          <p:spTgt spid="325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2000"/>
                                        <p:tgtEl>
                                          <p:spTgt spid="325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2000"/>
                                        <p:tgtEl>
                                          <p:spTgt spid="325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000"/>
                                        <p:tgtEl>
                                          <p:spTgt spid="325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2000"/>
                                        <p:tgtEl>
                                          <p:spTgt spid="3256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2000"/>
                                        <p:tgtEl>
                                          <p:spTgt spid="325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2000"/>
                                        <p:tgtEl>
                                          <p:spTgt spid="325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2000"/>
                                        <p:tgtEl>
                                          <p:spTgt spid="3257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2000"/>
                                        <p:tgtEl>
                                          <p:spTgt spid="325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2000"/>
                                        <p:tgtEl>
                                          <p:spTgt spid="325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2000"/>
                                        <p:tgtEl>
                                          <p:spTgt spid="325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2000"/>
                                        <p:tgtEl>
                                          <p:spTgt spid="3257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2000"/>
                                        <p:tgtEl>
                                          <p:spTgt spid="325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2000"/>
                                        <p:tgtEl>
                                          <p:spTgt spid="325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2000"/>
                                        <p:tgtEl>
                                          <p:spTgt spid="3257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2000"/>
                                        <p:tgtEl>
                                          <p:spTgt spid="325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2000"/>
                                        <p:tgtEl>
                                          <p:spTgt spid="325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2000"/>
                                        <p:tgtEl>
                                          <p:spTgt spid="325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2000"/>
                                        <p:tgtEl>
                                          <p:spTgt spid="325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2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2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2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2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20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20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20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2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3257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 nodeType="clickPar">
                      <p:stCondLst>
                        <p:cond delay="0"/>
                      </p:stCondLst>
                      <p:childTnLst>
                        <p:par>
                          <p:cTn id="10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8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3257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3257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1000"/>
                                        <p:tgtEl>
                                          <p:spTgt spid="3257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5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4" dur="500"/>
                                        <p:tgtEl>
                                          <p:spTgt spid="3257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5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3257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3257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1000"/>
                                        <p:tgtEl>
                                          <p:spTgt spid="3257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5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5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3257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3257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4" dur="1000"/>
                                        <p:tgtEl>
                                          <p:spTgt spid="3257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5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3257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3257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9" dur="1000"/>
                                        <p:tgtEl>
                                          <p:spTgt spid="3257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5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5709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3256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 nodeType="clickPar">
                      <p:stCondLst>
                        <p:cond delay="0"/>
                      </p:stCondLst>
                      <p:childTnLst>
                        <p:par>
                          <p:cTn id="1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4" presetID="5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3256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3256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" dur="1000"/>
                                        <p:tgtEl>
                                          <p:spTgt spid="3256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5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0" dur="500"/>
                                        <p:tgtEl>
                                          <p:spTgt spid="3257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5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3256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3256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5" dur="1000"/>
                                        <p:tgtEl>
                                          <p:spTgt spid="3256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5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8" dur="1000"/>
                                        <p:tgtEl>
                                          <p:spTgt spid="3256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/>
                                        <p:tgtEl>
                                          <p:spTgt spid="3256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0" dur="1000"/>
                                        <p:tgtEl>
                                          <p:spTgt spid="3256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5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1000"/>
                                        <p:tgtEl>
                                          <p:spTgt spid="3256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/>
                                        <p:tgtEl>
                                          <p:spTgt spid="3256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1000"/>
                                        <p:tgtEl>
                                          <p:spTgt spid="3256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5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5662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3257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 nodeType="clickPar">
                      <p:stCondLst>
                        <p:cond delay="0"/>
                      </p:stCondLst>
                      <p:childTnLst>
                        <p:par>
                          <p:cTn id="1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0" presetID="5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1" dur="1000"/>
                                        <p:tgtEl>
                                          <p:spTgt spid="3257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3257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3" dur="1000"/>
                                        <p:tgtEl>
                                          <p:spTgt spid="3257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5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66" dur="1000"/>
                                        <p:tgtEl>
                                          <p:spTgt spid="3257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5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3257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3257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3257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5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3257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3257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6" dur="1000"/>
                                        <p:tgtEl>
                                          <p:spTgt spid="3257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5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9" dur="1000"/>
                                        <p:tgtEl>
                                          <p:spTgt spid="3257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3257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1" dur="1000"/>
                                        <p:tgtEl>
                                          <p:spTgt spid="3257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5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5756"/>
                  </p:tgtEl>
                </p:cond>
              </p:nextCondLst>
            </p:seq>
            <p:seq concurrent="1" nextAc="seek">
              <p:cTn id="183" restart="whenNotActive" fill="hold" evtFilter="cancelBubble" nodeType="interactiveSeq">
                <p:stCondLst>
                  <p:cond evt="onClick" delay="0">
                    <p:tgtEl>
                      <p:spTgt spid="1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4" fill="hold">
                      <p:stCondLst>
                        <p:cond delay="0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5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9" dur="1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92" dur="1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5" dur="1000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7" dur="10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000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2" dur="10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5" dur="1000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6"/>
                  </p:tgtEl>
                </p:cond>
              </p:nextCondLst>
            </p:seq>
          </p:childTnLst>
        </p:cTn>
      </p:par>
    </p:tnLst>
    <p:bldLst>
      <p:bldP spid="325662" grpId="0" animBg="1"/>
      <p:bldP spid="325662" grpId="1" animBg="1"/>
      <p:bldP spid="325709" grpId="0" animBg="1"/>
      <p:bldP spid="325709" grpId="1" animBg="1"/>
      <p:bldP spid="325756" grpId="0" animBg="1"/>
      <p:bldP spid="325756" grpId="1" animBg="1"/>
      <p:bldP spid="176" grpId="0" animBg="1"/>
      <p:bldP spid="176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" descr="Picture1 - Copy (5) - Copy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947" y="228600"/>
            <a:ext cx="36576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 descr="Ban do_ Phan bo nhiet do o Viet Nam - Copy (2)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947" y="355600"/>
            <a:ext cx="36576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Callout 4"/>
          <p:cNvSpPr/>
          <p:nvPr/>
        </p:nvSpPr>
        <p:spPr>
          <a:xfrm>
            <a:off x="2435947" y="5486400"/>
            <a:ext cx="1752600" cy="762000"/>
          </a:xfrm>
          <a:prstGeom prst="wedgeEllipseCallout">
            <a:avLst>
              <a:gd name="adj1" fmla="val -118745"/>
              <a:gd name="adj2" fmla="val -25660"/>
            </a:avLst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 err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b="1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b="1" dirty="0">
                <a:solidFill>
                  <a:srgbClr val="FF0000"/>
                </a:solidFill>
              </a:rPr>
              <a:t> 26,8</a:t>
            </a:r>
            <a:r>
              <a:rPr lang="en-US" b="1" baseline="30000" dirty="0">
                <a:solidFill>
                  <a:srgbClr val="FF0000"/>
                </a:solidFill>
              </a:rPr>
              <a:t>0</a:t>
            </a:r>
            <a:r>
              <a:rPr lang="en-US" b="1" dirty="0">
                <a:solidFill>
                  <a:srgbClr val="FF0000"/>
                </a:solidFill>
              </a:rPr>
              <a:t>C</a:t>
            </a:r>
            <a:endParaRPr lang="en-US" b="1" dirty="0">
              <a:solidFill>
                <a:srgbClr val="0099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Oval Callout 5"/>
          <p:cNvSpPr>
            <a:spLocks noChangeArrowheads="1"/>
          </p:cNvSpPr>
          <p:nvPr/>
        </p:nvSpPr>
        <p:spPr bwMode="auto">
          <a:xfrm>
            <a:off x="3578947" y="4267200"/>
            <a:ext cx="1981200" cy="1219200"/>
          </a:xfrm>
          <a:prstGeom prst="wedgeEllipseCallout">
            <a:avLst>
              <a:gd name="adj1" fmla="val -110977"/>
              <a:gd name="adj2" fmla="val 51667"/>
            </a:avLst>
          </a:prstGeom>
          <a:solidFill>
            <a:srgbClr val="FFFF99"/>
          </a:solidFill>
          <a:ln w="25400" algn="ctr">
            <a:solidFill>
              <a:srgbClr val="385D8A"/>
            </a:solidFill>
            <a:miter lim="800000"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TP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 Chí Minh</a:t>
            </a:r>
            <a:r>
              <a:rPr lang="en-US" altLang="en-US" sz="1800" b="1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  <a:latin typeface="Calibri" panose="020F0502020204030204" pitchFamily="34" charset="0"/>
              </a:rPr>
              <a:t>26,9</a:t>
            </a:r>
            <a:r>
              <a:rPr lang="en-US" altLang="en-US" sz="1800" b="1" baseline="30000">
                <a:solidFill>
                  <a:srgbClr val="FF0000"/>
                </a:solidFill>
                <a:latin typeface="Calibri" panose="020F0502020204030204" pitchFamily="34" charset="0"/>
              </a:rPr>
              <a:t>0</a:t>
            </a:r>
            <a:r>
              <a:rPr lang="en-US" altLang="en-US" sz="1800" b="1">
                <a:solidFill>
                  <a:srgbClr val="FF0000"/>
                </a:solidFill>
                <a:latin typeface="Calibri" panose="020F0502020204030204" pitchFamily="34" charset="0"/>
              </a:rPr>
              <a:t>C</a:t>
            </a:r>
            <a:endParaRPr lang="en-US" altLang="en-US" sz="1800" b="1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val Callout 6"/>
          <p:cNvSpPr/>
          <p:nvPr/>
        </p:nvSpPr>
        <p:spPr>
          <a:xfrm>
            <a:off x="3578947" y="3352800"/>
            <a:ext cx="1676400" cy="838200"/>
          </a:xfrm>
          <a:prstGeom prst="wedgeEllipseCallout">
            <a:avLst>
              <a:gd name="adj1" fmla="val -63329"/>
              <a:gd name="adj2" fmla="val 14355"/>
            </a:avLst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 err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Quảng</a:t>
            </a:r>
            <a:r>
              <a:rPr lang="en-US" b="1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Ngãi</a:t>
            </a:r>
            <a:r>
              <a:rPr lang="en-US" b="1" dirty="0">
                <a:solidFill>
                  <a:srgbClr val="FF0000"/>
                </a:solidFill>
              </a:rPr>
              <a:t> 26</a:t>
            </a:r>
            <a:r>
              <a:rPr lang="en-US" b="1" baseline="30000" dirty="0">
                <a:solidFill>
                  <a:srgbClr val="FF0000"/>
                </a:solidFill>
              </a:rPr>
              <a:t>0</a:t>
            </a:r>
            <a:r>
              <a:rPr lang="en-US" b="1" dirty="0">
                <a:solidFill>
                  <a:srgbClr val="FF0000"/>
                </a:solidFill>
              </a:rPr>
              <a:t>C</a:t>
            </a:r>
            <a:endParaRPr lang="en-US" b="1" dirty="0">
              <a:solidFill>
                <a:srgbClr val="0099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Oval Callout 7"/>
          <p:cNvSpPr/>
          <p:nvPr/>
        </p:nvSpPr>
        <p:spPr>
          <a:xfrm>
            <a:off x="3200995" y="2590801"/>
            <a:ext cx="1752600" cy="612775"/>
          </a:xfrm>
          <a:prstGeom prst="wedgeEllipseCallout">
            <a:avLst>
              <a:gd name="adj1" fmla="val -64913"/>
              <a:gd name="adj2" fmla="val 37251"/>
            </a:avLst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 err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Huế</a:t>
            </a:r>
            <a:r>
              <a:rPr lang="en-US" b="1" dirty="0">
                <a:solidFill>
                  <a:srgbClr val="FF0000"/>
                </a:solidFill>
              </a:rPr>
              <a:t> 25</a:t>
            </a:r>
            <a:r>
              <a:rPr lang="en-US" b="1" baseline="30000" dirty="0">
                <a:solidFill>
                  <a:srgbClr val="FF0000"/>
                </a:solidFill>
              </a:rPr>
              <a:t>0</a:t>
            </a:r>
            <a:r>
              <a:rPr lang="en-US" b="1" dirty="0">
                <a:solidFill>
                  <a:srgbClr val="FF0000"/>
                </a:solidFill>
              </a:rPr>
              <a:t>C</a:t>
            </a:r>
            <a:endParaRPr lang="en-US" b="1" dirty="0">
              <a:solidFill>
                <a:srgbClr val="0099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Oval Callout 8"/>
          <p:cNvSpPr/>
          <p:nvPr/>
        </p:nvSpPr>
        <p:spPr>
          <a:xfrm>
            <a:off x="2893147" y="1981200"/>
            <a:ext cx="1828800" cy="609600"/>
          </a:xfrm>
          <a:prstGeom prst="wedgeEllipseCallout">
            <a:avLst>
              <a:gd name="adj1" fmla="val -76452"/>
              <a:gd name="adj2" fmla="val 99320"/>
            </a:avLst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 err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Quảng</a:t>
            </a:r>
            <a:r>
              <a:rPr lang="en-US" b="1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b="1" dirty="0">
                <a:solidFill>
                  <a:srgbClr val="FF0000"/>
                </a:solidFill>
              </a:rPr>
              <a:t> 24,9</a:t>
            </a:r>
            <a:r>
              <a:rPr lang="en-US" b="1" baseline="30000" dirty="0">
                <a:solidFill>
                  <a:srgbClr val="FF0000"/>
                </a:solidFill>
              </a:rPr>
              <a:t>0</a:t>
            </a:r>
            <a:r>
              <a:rPr lang="en-US" b="1" dirty="0">
                <a:solidFill>
                  <a:srgbClr val="FF0000"/>
                </a:solidFill>
              </a:rPr>
              <a:t>C</a:t>
            </a:r>
            <a:endParaRPr lang="en-US" b="1" dirty="0">
              <a:solidFill>
                <a:srgbClr val="0099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Oval Callout 9"/>
          <p:cNvSpPr/>
          <p:nvPr/>
        </p:nvSpPr>
        <p:spPr>
          <a:xfrm>
            <a:off x="2816947" y="1193800"/>
            <a:ext cx="1828800" cy="685800"/>
          </a:xfrm>
          <a:prstGeom prst="wedgeEllipseCallout">
            <a:avLst>
              <a:gd name="adj1" fmla="val -100187"/>
              <a:gd name="adj2" fmla="val -17347"/>
            </a:avLst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 err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b="1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b="1" dirty="0">
                <a:solidFill>
                  <a:srgbClr val="FF0000"/>
                </a:solidFill>
              </a:rPr>
              <a:t> 23,4</a:t>
            </a:r>
            <a:r>
              <a:rPr lang="en-US" b="1" baseline="30000" dirty="0">
                <a:solidFill>
                  <a:srgbClr val="FF0000"/>
                </a:solidFill>
              </a:rPr>
              <a:t>0</a:t>
            </a:r>
            <a:r>
              <a:rPr lang="en-US" dirty="0">
                <a:solidFill>
                  <a:srgbClr val="FF0000"/>
                </a:solidFill>
              </a:rPr>
              <a:t>C</a:t>
            </a:r>
            <a:endParaRPr lang="en-US" dirty="0">
              <a:solidFill>
                <a:srgbClr val="0099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Oval Callout 10"/>
          <p:cNvSpPr/>
          <p:nvPr/>
        </p:nvSpPr>
        <p:spPr>
          <a:xfrm>
            <a:off x="2512147" y="508001"/>
            <a:ext cx="2057400" cy="612775"/>
          </a:xfrm>
          <a:prstGeom prst="wedgeEllipseCallout">
            <a:avLst>
              <a:gd name="adj1" fmla="val -69254"/>
              <a:gd name="adj2" fmla="val 48730"/>
            </a:avLst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 err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Lạng</a:t>
            </a:r>
            <a:r>
              <a:rPr lang="en-US" b="1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Sơn</a:t>
            </a:r>
            <a:r>
              <a:rPr lang="en-US" b="1" dirty="0">
                <a:solidFill>
                  <a:srgbClr val="FF0000"/>
                </a:solidFill>
              </a:rPr>
              <a:t> 21,5</a:t>
            </a:r>
            <a:r>
              <a:rPr lang="en-US" b="1" baseline="30000" dirty="0">
                <a:solidFill>
                  <a:srgbClr val="FF0000"/>
                </a:solidFill>
              </a:rPr>
              <a:t>0</a:t>
            </a:r>
            <a:r>
              <a:rPr lang="en-US" b="1" dirty="0">
                <a:solidFill>
                  <a:srgbClr val="FF0000"/>
                </a:solidFill>
              </a:rPr>
              <a:t>C</a:t>
            </a:r>
            <a:endParaRPr lang="en-US" b="1" dirty="0">
              <a:solidFill>
                <a:srgbClr val="0099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27" name="TextBox 1"/>
          <p:cNvSpPr txBox="1">
            <a:spLocks noChangeArrowheads="1"/>
          </p:cNvSpPr>
          <p:nvPr/>
        </p:nvSpPr>
        <p:spPr bwMode="auto">
          <a:xfrm>
            <a:off x="683347" y="6324600"/>
            <a:ext cx="5105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Lược đồ nhiệt độ trung bình năm ở nước ta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209184" y="228601"/>
            <a:ext cx="3779963" cy="2246769"/>
          </a:xfrm>
          <a:prstGeom prst="rect">
            <a:avLst/>
          </a:prstGeom>
          <a:solidFill>
            <a:schemeClr val="bg1"/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176924" y="2709181"/>
            <a:ext cx="3784533" cy="1815882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20°C,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</a:p>
        </p:txBody>
      </p:sp>
      <p:sp>
        <p:nvSpPr>
          <p:cNvPr id="14" name="Oval 19"/>
          <p:cNvSpPr>
            <a:spLocks noChangeArrowheads="1"/>
          </p:cNvSpPr>
          <p:nvPr/>
        </p:nvSpPr>
        <p:spPr bwMode="auto">
          <a:xfrm rot="20666588">
            <a:off x="9986856" y="235976"/>
            <a:ext cx="431800" cy="352425"/>
          </a:xfrm>
          <a:prstGeom prst="ellipse">
            <a:avLst/>
          </a:prstGeom>
          <a:gradFill rotWithShape="1">
            <a:gsLst>
              <a:gs pos="0">
                <a:srgbClr val="007400"/>
              </a:gs>
              <a:gs pos="50000">
                <a:srgbClr val="009900"/>
              </a:gs>
              <a:gs pos="100000">
                <a:srgbClr val="007400"/>
              </a:gs>
            </a:gsLst>
            <a:lin ang="0" scaled="1"/>
          </a:gradFill>
          <a:ln w="9525">
            <a:solidFill>
              <a:srgbClr val="00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5" name="Oval 20"/>
          <p:cNvSpPr>
            <a:spLocks noChangeArrowheads="1"/>
          </p:cNvSpPr>
          <p:nvPr/>
        </p:nvSpPr>
        <p:spPr bwMode="auto">
          <a:xfrm>
            <a:off x="9939231" y="2345763"/>
            <a:ext cx="1676400" cy="176212"/>
          </a:xfrm>
          <a:prstGeom prst="ellipse">
            <a:avLst/>
          </a:prstGeom>
          <a:gradFill rotWithShape="1">
            <a:gsLst>
              <a:gs pos="0">
                <a:srgbClr val="008000"/>
              </a:gs>
              <a:gs pos="50000">
                <a:srgbClr val="000000"/>
              </a:gs>
              <a:gs pos="100000">
                <a:srgbClr val="008000"/>
              </a:gs>
            </a:gsLst>
            <a:lin ang="5400000" scaled="1"/>
          </a:gradFill>
          <a:ln w="9525">
            <a:solidFill>
              <a:srgbClr val="008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6" name="Oval 21"/>
          <p:cNvSpPr>
            <a:spLocks noChangeArrowheads="1"/>
          </p:cNvSpPr>
          <p:nvPr/>
        </p:nvSpPr>
        <p:spPr bwMode="auto">
          <a:xfrm rot="546664">
            <a:off x="11088581" y="235976"/>
            <a:ext cx="431800" cy="352425"/>
          </a:xfrm>
          <a:prstGeom prst="ellipse">
            <a:avLst/>
          </a:prstGeom>
          <a:gradFill rotWithShape="1">
            <a:gsLst>
              <a:gs pos="0">
                <a:srgbClr val="007400"/>
              </a:gs>
              <a:gs pos="50000">
                <a:srgbClr val="009900"/>
              </a:gs>
              <a:gs pos="100000">
                <a:srgbClr val="007400"/>
              </a:gs>
            </a:gsLst>
            <a:lin ang="0" scaled="1"/>
          </a:gradFill>
          <a:ln w="9525">
            <a:solidFill>
              <a:srgbClr val="00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7" name="Oval 22"/>
          <p:cNvSpPr>
            <a:spLocks noChangeArrowheads="1"/>
          </p:cNvSpPr>
          <p:nvPr/>
        </p:nvSpPr>
        <p:spPr bwMode="gray">
          <a:xfrm>
            <a:off x="9699518" y="1140732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00CC66"/>
              </a:gs>
              <a:gs pos="100000">
                <a:srgbClr val="FFFFFF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algn="ctr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9250" dir="3267739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8" name="Oval 23"/>
          <p:cNvSpPr>
            <a:spLocks noChangeArrowheads="1"/>
          </p:cNvSpPr>
          <p:nvPr/>
        </p:nvSpPr>
        <p:spPr bwMode="gray">
          <a:xfrm>
            <a:off x="9699518" y="1215344"/>
            <a:ext cx="259766" cy="519351"/>
          </a:xfrm>
          <a:prstGeom prst="ellipse">
            <a:avLst/>
          </a:prstGeom>
          <a:gradFill rotWithShape="1">
            <a:gsLst>
              <a:gs pos="0">
                <a:srgbClr val="00CC66">
                  <a:alpha val="32001"/>
                </a:srgbClr>
              </a:gs>
              <a:gs pos="100000">
                <a:srgbClr val="000000">
                  <a:alpha val="89998"/>
                </a:srgbClr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algn="ctr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9250" dir="3267739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9" name="Oval 24"/>
          <p:cNvSpPr>
            <a:spLocks noChangeArrowheads="1"/>
          </p:cNvSpPr>
          <p:nvPr/>
        </p:nvSpPr>
        <p:spPr bwMode="gray">
          <a:xfrm>
            <a:off x="9837632" y="1140732"/>
            <a:ext cx="1857375" cy="519351"/>
          </a:xfrm>
          <a:prstGeom prst="ellipse">
            <a:avLst/>
          </a:prstGeom>
          <a:gradFill rotWithShape="1">
            <a:gsLst>
              <a:gs pos="0">
                <a:srgbClr val="006E37"/>
              </a:gs>
              <a:gs pos="50000">
                <a:srgbClr val="00CC66"/>
              </a:gs>
              <a:gs pos="100000">
                <a:srgbClr val="006E37"/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algn="ctr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9250" dir="3267739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0" name="Oval 25"/>
          <p:cNvSpPr>
            <a:spLocks noChangeArrowheads="1"/>
          </p:cNvSpPr>
          <p:nvPr/>
        </p:nvSpPr>
        <p:spPr bwMode="gray">
          <a:xfrm>
            <a:off x="9840806" y="1140732"/>
            <a:ext cx="1854200" cy="519351"/>
          </a:xfrm>
          <a:prstGeom prst="ellipse">
            <a:avLst/>
          </a:prstGeom>
          <a:gradFill rotWithShape="1">
            <a:gsLst>
              <a:gs pos="0">
                <a:srgbClr val="008241"/>
              </a:gs>
              <a:gs pos="100000">
                <a:srgbClr val="00CC66">
                  <a:alpha val="0"/>
                </a:srgbClr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algn="ctr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9250" dir="3267739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" name="Oval 26"/>
          <p:cNvSpPr>
            <a:spLocks noChangeArrowheads="1"/>
          </p:cNvSpPr>
          <p:nvPr/>
        </p:nvSpPr>
        <p:spPr bwMode="gray">
          <a:xfrm>
            <a:off x="9939231" y="1140732"/>
            <a:ext cx="1668462" cy="519351"/>
          </a:xfrm>
          <a:prstGeom prst="ellipse">
            <a:avLst/>
          </a:prstGeom>
          <a:solidFill>
            <a:srgbClr val="33333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algn="ctr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9250" dir="3267739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" name="Oval 27"/>
          <p:cNvSpPr>
            <a:spLocks noChangeArrowheads="1"/>
          </p:cNvSpPr>
          <p:nvPr/>
        </p:nvSpPr>
        <p:spPr bwMode="gray">
          <a:xfrm>
            <a:off x="9966219" y="609038"/>
            <a:ext cx="1617663" cy="1585912"/>
          </a:xfrm>
          <a:prstGeom prst="ellipse">
            <a:avLst/>
          </a:prstGeom>
          <a:gradFill rotWithShape="1">
            <a:gsLst>
              <a:gs pos="0">
                <a:srgbClr val="595959"/>
              </a:gs>
              <a:gs pos="100000">
                <a:srgbClr val="C0C0C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3" name="Oval 28"/>
          <p:cNvSpPr>
            <a:spLocks noChangeArrowheads="1"/>
          </p:cNvSpPr>
          <p:nvPr/>
        </p:nvSpPr>
        <p:spPr bwMode="gray">
          <a:xfrm>
            <a:off x="9986857" y="616976"/>
            <a:ext cx="1576387" cy="1546225"/>
          </a:xfrm>
          <a:prstGeom prst="ellipse">
            <a:avLst/>
          </a:prstGeom>
          <a:gradFill rotWithShape="1">
            <a:gsLst>
              <a:gs pos="0">
                <a:srgbClr val="C0C0C0">
                  <a:alpha val="0"/>
                </a:srgbClr>
              </a:gs>
              <a:gs pos="100000">
                <a:srgbClr val="E9E9E9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4" name="Oval 29"/>
          <p:cNvSpPr>
            <a:spLocks noChangeArrowheads="1"/>
          </p:cNvSpPr>
          <p:nvPr/>
        </p:nvSpPr>
        <p:spPr bwMode="gray">
          <a:xfrm>
            <a:off x="10004318" y="632851"/>
            <a:ext cx="1500188" cy="1444625"/>
          </a:xfrm>
          <a:prstGeom prst="ellipse">
            <a:avLst/>
          </a:prstGeom>
          <a:gradFill rotWithShape="1">
            <a:gsLst>
              <a:gs pos="0">
                <a:srgbClr val="989898"/>
              </a:gs>
              <a:gs pos="100000">
                <a:srgbClr val="C0C0C0">
                  <a:alpha val="48000"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5" name="Oval 30"/>
          <p:cNvSpPr>
            <a:spLocks noChangeArrowheads="1"/>
          </p:cNvSpPr>
          <p:nvPr/>
        </p:nvSpPr>
        <p:spPr bwMode="gray">
          <a:xfrm>
            <a:off x="10090043" y="674126"/>
            <a:ext cx="1335088" cy="1173163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C0C0C0">
                  <a:alpha val="37999"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6" name="Oval 31"/>
          <p:cNvSpPr>
            <a:spLocks noChangeArrowheads="1"/>
          </p:cNvSpPr>
          <p:nvPr/>
        </p:nvSpPr>
        <p:spPr bwMode="auto">
          <a:xfrm>
            <a:off x="9955107" y="604276"/>
            <a:ext cx="1628775" cy="1611313"/>
          </a:xfrm>
          <a:prstGeom prst="ellipse">
            <a:avLst/>
          </a:prstGeom>
          <a:solidFill>
            <a:schemeClr val="bg1">
              <a:alpha val="81175"/>
            </a:schemeClr>
          </a:solidFill>
          <a:ln w="76200">
            <a:solidFill>
              <a:srgbClr val="C0C0C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800">
                <a:solidFill>
                  <a:srgbClr val="FF3300"/>
                </a:solidFill>
                <a:latin typeface=".VnVogue" panose="020B7200000000000000" pitchFamily="34" charset="0"/>
              </a:rPr>
              <a:t>HÕt</a:t>
            </a:r>
          </a:p>
          <a:p>
            <a:pPr eaLnBrk="1" hangingPunct="1"/>
            <a:r>
              <a:rPr lang="en-US" altLang="en-US" sz="4800">
                <a:solidFill>
                  <a:srgbClr val="FF3300"/>
                </a:solidFill>
                <a:latin typeface=".VnVogue" panose="020B7200000000000000" pitchFamily="34" charset="0"/>
              </a:rPr>
              <a:t>giê</a:t>
            </a:r>
          </a:p>
        </p:txBody>
      </p:sp>
      <p:sp>
        <p:nvSpPr>
          <p:cNvPr id="27" name="Oval 32"/>
          <p:cNvSpPr>
            <a:spLocks noChangeArrowheads="1"/>
          </p:cNvSpPr>
          <p:nvPr/>
        </p:nvSpPr>
        <p:spPr bwMode="auto">
          <a:xfrm>
            <a:off x="9961457" y="616976"/>
            <a:ext cx="1628775" cy="1611313"/>
          </a:xfrm>
          <a:prstGeom prst="ellipse">
            <a:avLst/>
          </a:prstGeom>
          <a:solidFill>
            <a:schemeClr val="bg1">
              <a:alpha val="81175"/>
            </a:schemeClr>
          </a:solidFill>
          <a:ln w="76200">
            <a:solidFill>
              <a:srgbClr val="C0C0C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0000">
                <a:solidFill>
                  <a:srgbClr val="FF3300"/>
                </a:solidFill>
                <a:latin typeface=".VnVogue" panose="020B7200000000000000" pitchFamily="34" charset="0"/>
              </a:rPr>
              <a:t>1</a:t>
            </a:r>
          </a:p>
        </p:txBody>
      </p:sp>
      <p:sp>
        <p:nvSpPr>
          <p:cNvPr id="28" name="Oval 33"/>
          <p:cNvSpPr>
            <a:spLocks noChangeArrowheads="1"/>
          </p:cNvSpPr>
          <p:nvPr/>
        </p:nvSpPr>
        <p:spPr bwMode="auto">
          <a:xfrm>
            <a:off x="9961457" y="620151"/>
            <a:ext cx="1628775" cy="1611313"/>
          </a:xfrm>
          <a:prstGeom prst="ellipse">
            <a:avLst/>
          </a:prstGeom>
          <a:solidFill>
            <a:schemeClr val="bg1">
              <a:alpha val="81175"/>
            </a:schemeClr>
          </a:solidFill>
          <a:ln w="76200">
            <a:solidFill>
              <a:srgbClr val="C0C0C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0000">
                <a:solidFill>
                  <a:srgbClr val="FF3300"/>
                </a:solidFill>
                <a:latin typeface=".VnVogue" panose="020B7200000000000000" pitchFamily="34" charset="0"/>
              </a:rPr>
              <a:t>2</a:t>
            </a:r>
          </a:p>
        </p:txBody>
      </p:sp>
      <p:sp>
        <p:nvSpPr>
          <p:cNvPr id="29" name="Oval 34"/>
          <p:cNvSpPr>
            <a:spLocks noChangeArrowheads="1"/>
          </p:cNvSpPr>
          <p:nvPr/>
        </p:nvSpPr>
        <p:spPr bwMode="auto">
          <a:xfrm>
            <a:off x="9956694" y="616976"/>
            <a:ext cx="1628775" cy="1611313"/>
          </a:xfrm>
          <a:prstGeom prst="ellipse">
            <a:avLst/>
          </a:prstGeom>
          <a:solidFill>
            <a:schemeClr val="bg1">
              <a:alpha val="81175"/>
            </a:schemeClr>
          </a:solidFill>
          <a:ln w="76200">
            <a:solidFill>
              <a:srgbClr val="C0C0C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0000">
                <a:solidFill>
                  <a:srgbClr val="FF3300"/>
                </a:solidFill>
                <a:latin typeface=".VnVogue" panose="020B7200000000000000" pitchFamily="34" charset="0"/>
              </a:rPr>
              <a:t>3</a:t>
            </a:r>
          </a:p>
        </p:txBody>
      </p:sp>
      <p:sp>
        <p:nvSpPr>
          <p:cNvPr id="30" name="Oval 35"/>
          <p:cNvSpPr>
            <a:spLocks noChangeArrowheads="1"/>
          </p:cNvSpPr>
          <p:nvPr/>
        </p:nvSpPr>
        <p:spPr bwMode="auto">
          <a:xfrm>
            <a:off x="9970982" y="612213"/>
            <a:ext cx="1628775" cy="1611312"/>
          </a:xfrm>
          <a:prstGeom prst="ellipse">
            <a:avLst/>
          </a:prstGeom>
          <a:solidFill>
            <a:schemeClr val="bg1">
              <a:alpha val="81175"/>
            </a:schemeClr>
          </a:solidFill>
          <a:ln w="76200">
            <a:solidFill>
              <a:srgbClr val="C0C0C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0000">
                <a:solidFill>
                  <a:srgbClr val="FF3300"/>
                </a:solidFill>
                <a:latin typeface=".VnVogue" panose="020B7200000000000000" pitchFamily="34" charset="0"/>
              </a:rPr>
              <a:t>4</a:t>
            </a:r>
          </a:p>
        </p:txBody>
      </p:sp>
      <p:sp>
        <p:nvSpPr>
          <p:cNvPr id="31" name="Oval 36"/>
          <p:cNvSpPr>
            <a:spLocks noChangeArrowheads="1"/>
          </p:cNvSpPr>
          <p:nvPr/>
        </p:nvSpPr>
        <p:spPr bwMode="auto">
          <a:xfrm>
            <a:off x="9956694" y="607451"/>
            <a:ext cx="1628775" cy="1611313"/>
          </a:xfrm>
          <a:prstGeom prst="ellipse">
            <a:avLst/>
          </a:prstGeom>
          <a:solidFill>
            <a:schemeClr val="bg1">
              <a:alpha val="81175"/>
            </a:schemeClr>
          </a:solidFill>
          <a:ln w="76200">
            <a:solidFill>
              <a:srgbClr val="C0C0C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0000">
                <a:solidFill>
                  <a:srgbClr val="FF3300"/>
                </a:solidFill>
                <a:latin typeface=".VnVogue" panose="020B7200000000000000" pitchFamily="34" charset="0"/>
              </a:rPr>
              <a:t>5</a:t>
            </a:r>
          </a:p>
        </p:txBody>
      </p:sp>
      <p:sp>
        <p:nvSpPr>
          <p:cNvPr id="32" name="Oval 37"/>
          <p:cNvSpPr>
            <a:spLocks noChangeArrowheads="1"/>
          </p:cNvSpPr>
          <p:nvPr/>
        </p:nvSpPr>
        <p:spPr bwMode="auto">
          <a:xfrm>
            <a:off x="9970982" y="626501"/>
            <a:ext cx="1628775" cy="1611313"/>
          </a:xfrm>
          <a:prstGeom prst="ellipse">
            <a:avLst/>
          </a:prstGeom>
          <a:solidFill>
            <a:schemeClr val="bg1">
              <a:alpha val="81175"/>
            </a:schemeClr>
          </a:solidFill>
          <a:ln w="76200">
            <a:solidFill>
              <a:srgbClr val="C0C0C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0000">
                <a:solidFill>
                  <a:srgbClr val="FF3300"/>
                </a:solidFill>
                <a:latin typeface=".VnVogue" panose="020B7200000000000000" pitchFamily="34" charset="0"/>
              </a:rPr>
              <a:t>6</a:t>
            </a:r>
          </a:p>
        </p:txBody>
      </p:sp>
      <p:sp>
        <p:nvSpPr>
          <p:cNvPr id="33" name="Oval 38"/>
          <p:cNvSpPr>
            <a:spLocks noChangeArrowheads="1"/>
          </p:cNvSpPr>
          <p:nvPr/>
        </p:nvSpPr>
        <p:spPr bwMode="auto">
          <a:xfrm>
            <a:off x="9970982" y="616976"/>
            <a:ext cx="1628775" cy="1611313"/>
          </a:xfrm>
          <a:prstGeom prst="ellipse">
            <a:avLst/>
          </a:prstGeom>
          <a:solidFill>
            <a:schemeClr val="bg1">
              <a:alpha val="81175"/>
            </a:schemeClr>
          </a:solidFill>
          <a:ln w="76200">
            <a:solidFill>
              <a:srgbClr val="C0C0C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0000">
                <a:solidFill>
                  <a:srgbClr val="FF3300"/>
                </a:solidFill>
                <a:latin typeface=".VnVogue" panose="020B7200000000000000" pitchFamily="34" charset="0"/>
              </a:rPr>
              <a:t>7</a:t>
            </a:r>
          </a:p>
        </p:txBody>
      </p:sp>
      <p:sp>
        <p:nvSpPr>
          <p:cNvPr id="34" name="Oval 39"/>
          <p:cNvSpPr>
            <a:spLocks noChangeArrowheads="1"/>
          </p:cNvSpPr>
          <p:nvPr/>
        </p:nvSpPr>
        <p:spPr bwMode="auto">
          <a:xfrm>
            <a:off x="9956694" y="616976"/>
            <a:ext cx="1628775" cy="1611313"/>
          </a:xfrm>
          <a:prstGeom prst="ellipse">
            <a:avLst/>
          </a:prstGeom>
          <a:solidFill>
            <a:schemeClr val="bg1">
              <a:alpha val="81175"/>
            </a:schemeClr>
          </a:solidFill>
          <a:ln w="76200">
            <a:solidFill>
              <a:srgbClr val="C0C0C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0000">
                <a:solidFill>
                  <a:srgbClr val="FF3300"/>
                </a:solidFill>
                <a:latin typeface=".VnVogue" panose="020B7200000000000000" pitchFamily="34" charset="0"/>
              </a:rPr>
              <a:t>8</a:t>
            </a:r>
          </a:p>
        </p:txBody>
      </p:sp>
      <p:sp>
        <p:nvSpPr>
          <p:cNvPr id="35" name="Oval 40"/>
          <p:cNvSpPr>
            <a:spLocks noChangeArrowheads="1"/>
          </p:cNvSpPr>
          <p:nvPr/>
        </p:nvSpPr>
        <p:spPr bwMode="auto">
          <a:xfrm>
            <a:off x="9970982" y="626501"/>
            <a:ext cx="1628775" cy="1611313"/>
          </a:xfrm>
          <a:prstGeom prst="ellipse">
            <a:avLst/>
          </a:prstGeom>
          <a:solidFill>
            <a:schemeClr val="bg1">
              <a:alpha val="81175"/>
            </a:schemeClr>
          </a:solidFill>
          <a:ln w="76200">
            <a:solidFill>
              <a:srgbClr val="C0C0C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0000">
                <a:solidFill>
                  <a:srgbClr val="FF3300"/>
                </a:solidFill>
                <a:latin typeface=".VnVogue" panose="020B7200000000000000" pitchFamily="34" charset="0"/>
              </a:rPr>
              <a:t>9</a:t>
            </a:r>
          </a:p>
        </p:txBody>
      </p:sp>
      <p:sp>
        <p:nvSpPr>
          <p:cNvPr id="36" name="Oval 41"/>
          <p:cNvSpPr>
            <a:spLocks noChangeArrowheads="1"/>
          </p:cNvSpPr>
          <p:nvPr/>
        </p:nvSpPr>
        <p:spPr bwMode="auto">
          <a:xfrm>
            <a:off x="9975744" y="626501"/>
            <a:ext cx="1628775" cy="1611313"/>
          </a:xfrm>
          <a:prstGeom prst="ellipse">
            <a:avLst/>
          </a:prstGeom>
          <a:solidFill>
            <a:schemeClr val="bg1">
              <a:alpha val="81175"/>
            </a:schemeClr>
          </a:solidFill>
          <a:ln w="76200">
            <a:solidFill>
              <a:srgbClr val="C0C0C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0000" dirty="0">
                <a:solidFill>
                  <a:srgbClr val="FF3300"/>
                </a:solidFill>
                <a:latin typeface=".VnVogue" panose="020B7200000000000000" pitchFamily="34" charset="0"/>
              </a:rPr>
              <a:t>10</a:t>
            </a:r>
          </a:p>
        </p:txBody>
      </p:sp>
      <p:sp>
        <p:nvSpPr>
          <p:cNvPr id="37" name="Rectangle 30"/>
          <p:cNvSpPr>
            <a:spLocks noChangeArrowheads="1"/>
          </p:cNvSpPr>
          <p:nvPr/>
        </p:nvSpPr>
        <p:spPr bwMode="auto">
          <a:xfrm>
            <a:off x="10090043" y="4965700"/>
            <a:ext cx="1828800" cy="14478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66FF33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8" name="Text Box 31"/>
          <p:cNvSpPr txBox="1">
            <a:spLocks noChangeArrowheads="1"/>
          </p:cNvSpPr>
          <p:nvPr/>
        </p:nvSpPr>
        <p:spPr bwMode="auto">
          <a:xfrm>
            <a:off x="10089250" y="5244976"/>
            <a:ext cx="1676400" cy="954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5" tIns="45718" rIns="91435" bIns="4571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</a:t>
            </a:r>
          </a:p>
        </p:txBody>
      </p:sp>
      <p:sp>
        <p:nvSpPr>
          <p:cNvPr id="39" name="Rectangle 32"/>
          <p:cNvSpPr>
            <a:spLocks noChangeArrowheads="1"/>
          </p:cNvSpPr>
          <p:nvPr/>
        </p:nvSpPr>
        <p:spPr bwMode="auto">
          <a:xfrm>
            <a:off x="10110680" y="4918735"/>
            <a:ext cx="457200" cy="1752600"/>
          </a:xfrm>
          <a:prstGeom prst="rect">
            <a:avLst/>
          </a:prstGeom>
          <a:gradFill rotWithShape="1">
            <a:gsLst>
              <a:gs pos="0">
                <a:srgbClr val="FF6600"/>
              </a:gs>
              <a:gs pos="50000">
                <a:srgbClr val="FFFF00"/>
              </a:gs>
              <a:gs pos="100000">
                <a:srgbClr val="FF6600"/>
              </a:gs>
            </a:gsLst>
            <a:lin ang="0" scaled="1"/>
          </a:gradFill>
          <a:ln w="9525">
            <a:miter lim="800000"/>
            <a:headEnd/>
            <a:tailEnd/>
          </a:ln>
          <a:effectLst/>
          <a:scene3d>
            <a:camera prst="legacyPerspectiveBottom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FF6600"/>
            </a:extrusionClr>
            <a:contourClr>
              <a:srgbClr val="FF660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0" name="Rectangle 33"/>
          <p:cNvSpPr>
            <a:spLocks noChangeArrowheads="1"/>
          </p:cNvSpPr>
          <p:nvPr/>
        </p:nvSpPr>
        <p:spPr bwMode="auto">
          <a:xfrm>
            <a:off x="10383552" y="4891894"/>
            <a:ext cx="457200" cy="1752600"/>
          </a:xfrm>
          <a:prstGeom prst="rect">
            <a:avLst/>
          </a:prstGeom>
          <a:solidFill>
            <a:srgbClr val="FF00FF"/>
          </a:solidFill>
          <a:ln w="9525">
            <a:miter lim="800000"/>
            <a:headEnd/>
            <a:tailEnd/>
          </a:ln>
          <a:effectLst/>
          <a:scene3d>
            <a:camera prst="legacyPerspectiveBottom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FF00FF"/>
            </a:extrusionClr>
            <a:contourClr>
              <a:srgbClr val="FF00FF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1" name="Rectangle 34"/>
          <p:cNvSpPr>
            <a:spLocks noChangeArrowheads="1"/>
          </p:cNvSpPr>
          <p:nvPr/>
        </p:nvSpPr>
        <p:spPr bwMode="auto">
          <a:xfrm>
            <a:off x="10561530" y="4884713"/>
            <a:ext cx="457200" cy="1752600"/>
          </a:xfrm>
          <a:prstGeom prst="rect">
            <a:avLst/>
          </a:prstGeom>
          <a:solidFill>
            <a:schemeClr val="bg1"/>
          </a:solidFill>
          <a:ln w="9525">
            <a:miter lim="800000"/>
            <a:headEnd/>
            <a:tailEnd/>
          </a:ln>
          <a:effectLst/>
          <a:scene3d>
            <a:camera prst="legacyPerspectiveBottom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chemeClr val="bg1"/>
            </a:extrusionClr>
            <a:contourClr>
              <a:schemeClr val="bg1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2" name="Rectangle 35"/>
          <p:cNvSpPr>
            <a:spLocks noChangeArrowheads="1"/>
          </p:cNvSpPr>
          <p:nvPr/>
        </p:nvSpPr>
        <p:spPr bwMode="auto">
          <a:xfrm>
            <a:off x="10769165" y="4894287"/>
            <a:ext cx="457200" cy="1752600"/>
          </a:xfrm>
          <a:prstGeom prst="rect">
            <a:avLst/>
          </a:prstGeom>
          <a:solidFill>
            <a:srgbClr val="33CC33"/>
          </a:solidFill>
          <a:ln w="9525">
            <a:miter lim="800000"/>
            <a:headEnd/>
            <a:tailEnd/>
          </a:ln>
          <a:effectLst/>
          <a:scene3d>
            <a:camera prst="legacyPerspectiveBottom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33CC33"/>
            </a:extrusionClr>
            <a:contourClr>
              <a:srgbClr val="33CC33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3" name="Rectangle 36"/>
          <p:cNvSpPr>
            <a:spLocks noChangeArrowheads="1"/>
          </p:cNvSpPr>
          <p:nvPr/>
        </p:nvSpPr>
        <p:spPr bwMode="auto">
          <a:xfrm>
            <a:off x="10921565" y="4894287"/>
            <a:ext cx="457200" cy="1752600"/>
          </a:xfrm>
          <a:prstGeom prst="rect">
            <a:avLst/>
          </a:prstGeom>
          <a:gradFill rotWithShape="1">
            <a:gsLst>
              <a:gs pos="0">
                <a:srgbClr val="FF0000"/>
              </a:gs>
              <a:gs pos="50000">
                <a:schemeClr val="bg1"/>
              </a:gs>
              <a:gs pos="100000">
                <a:srgbClr val="FF0000"/>
              </a:gs>
            </a:gsLst>
            <a:lin ang="0" scaled="1"/>
          </a:gradFill>
          <a:ln w="9525">
            <a:miter lim="800000"/>
            <a:headEnd/>
            <a:tailEnd/>
          </a:ln>
          <a:effectLst/>
          <a:scene3d>
            <a:camera prst="legacyPerspectiveBottom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FF00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>
              <a:defRPr/>
            </a:pPr>
            <a:endParaRPr lang="en-US"/>
          </a:p>
        </p:txBody>
      </p:sp>
      <p:sp>
        <p:nvSpPr>
          <p:cNvPr id="44" name="Rectangle 37"/>
          <p:cNvSpPr>
            <a:spLocks noChangeArrowheads="1"/>
          </p:cNvSpPr>
          <p:nvPr/>
        </p:nvSpPr>
        <p:spPr bwMode="auto">
          <a:xfrm>
            <a:off x="10782002" y="4889500"/>
            <a:ext cx="457200" cy="1752600"/>
          </a:xfrm>
          <a:prstGeom prst="rect">
            <a:avLst/>
          </a:prstGeom>
          <a:solidFill>
            <a:srgbClr val="00FFFF"/>
          </a:solidFill>
          <a:ln w="9525">
            <a:miter lim="800000"/>
            <a:headEnd/>
            <a:tailEnd/>
          </a:ln>
          <a:effectLst/>
          <a:scene3d>
            <a:camera prst="legacyPerspectiveBottom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00FFFF"/>
            </a:extrusionClr>
            <a:contourClr>
              <a:srgbClr val="00FFFF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5" name="Rectangle 38"/>
          <p:cNvSpPr>
            <a:spLocks noChangeArrowheads="1"/>
          </p:cNvSpPr>
          <p:nvPr/>
        </p:nvSpPr>
        <p:spPr bwMode="auto">
          <a:xfrm>
            <a:off x="10959805" y="4894287"/>
            <a:ext cx="457200" cy="1752600"/>
          </a:xfrm>
          <a:prstGeom prst="rect">
            <a:avLst/>
          </a:prstGeom>
          <a:solidFill>
            <a:srgbClr val="008000"/>
          </a:solidFill>
          <a:ln w="9525">
            <a:miter lim="800000"/>
            <a:headEnd/>
            <a:tailEnd/>
          </a:ln>
          <a:effectLst/>
          <a:scene3d>
            <a:camera prst="legacyPerspectiveBottom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008000"/>
            </a:extrusionClr>
            <a:contourClr>
              <a:srgbClr val="00800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" name="Rectangle 39"/>
          <p:cNvSpPr>
            <a:spLocks noChangeArrowheads="1"/>
          </p:cNvSpPr>
          <p:nvPr/>
        </p:nvSpPr>
        <p:spPr bwMode="auto">
          <a:xfrm>
            <a:off x="11157895" y="4894287"/>
            <a:ext cx="457200" cy="1752600"/>
          </a:xfrm>
          <a:prstGeom prst="rect">
            <a:avLst/>
          </a:prstGeom>
          <a:solidFill>
            <a:srgbClr val="FF0000"/>
          </a:solidFill>
          <a:ln w="9525">
            <a:miter lim="800000"/>
            <a:headEnd/>
            <a:tailEnd/>
          </a:ln>
          <a:effectLst/>
          <a:scene3d>
            <a:camera prst="legacyPerspectiveBottom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FF0000"/>
            </a:extrusionClr>
            <a:contourClr>
              <a:srgbClr val="FF000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7" name="Rectangle 40"/>
          <p:cNvSpPr>
            <a:spLocks noChangeArrowheads="1"/>
          </p:cNvSpPr>
          <p:nvPr/>
        </p:nvSpPr>
        <p:spPr bwMode="auto">
          <a:xfrm>
            <a:off x="11287395" y="4906842"/>
            <a:ext cx="457200" cy="1752600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50000">
                <a:schemeClr val="bg1"/>
              </a:gs>
              <a:gs pos="100000">
                <a:srgbClr val="0000FF"/>
              </a:gs>
            </a:gsLst>
            <a:lin ang="0" scaled="1"/>
          </a:gradFill>
          <a:ln w="9525">
            <a:miter lim="800000"/>
            <a:headEnd/>
            <a:tailEnd/>
          </a:ln>
          <a:effectLst/>
          <a:scene3d>
            <a:camera prst="legacyPerspectiveBottom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0000FF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>
              <a:defRPr/>
            </a:pPr>
            <a:endParaRPr lang="en-US"/>
          </a:p>
        </p:txBody>
      </p:sp>
      <p:sp>
        <p:nvSpPr>
          <p:cNvPr id="48" name="Rectangle 41"/>
          <p:cNvSpPr>
            <a:spLocks noChangeArrowheads="1"/>
          </p:cNvSpPr>
          <p:nvPr/>
        </p:nvSpPr>
        <p:spPr bwMode="auto">
          <a:xfrm>
            <a:off x="11425131" y="4891894"/>
            <a:ext cx="457200" cy="1752600"/>
          </a:xfrm>
          <a:prstGeom prst="rect">
            <a:avLst/>
          </a:prstGeom>
          <a:gradFill rotWithShape="1">
            <a:gsLst>
              <a:gs pos="0">
                <a:srgbClr val="3366FF"/>
              </a:gs>
              <a:gs pos="25000">
                <a:srgbClr val="01A78F"/>
              </a:gs>
              <a:gs pos="50000">
                <a:srgbClr val="FFFF00"/>
              </a:gs>
              <a:gs pos="75000">
                <a:srgbClr val="FF6633"/>
              </a:gs>
              <a:gs pos="100000">
                <a:srgbClr val="FF3399"/>
              </a:gs>
            </a:gsLst>
            <a:lin ang="2700000" scaled="1"/>
          </a:gradFill>
          <a:ln w="9525">
            <a:miter lim="800000"/>
            <a:headEnd/>
            <a:tailEnd/>
          </a:ln>
          <a:effectLst/>
          <a:scene3d>
            <a:camera prst="legacyPerspectiveBottom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FF3399"/>
            </a:extrusionClr>
            <a:contourClr>
              <a:srgbClr val="3366FF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9" name="Oval 42"/>
          <p:cNvSpPr>
            <a:spLocks noChangeArrowheads="1"/>
          </p:cNvSpPr>
          <p:nvPr/>
        </p:nvSpPr>
        <p:spPr bwMode="auto">
          <a:xfrm>
            <a:off x="10183706" y="5372924"/>
            <a:ext cx="1600200" cy="914400"/>
          </a:xfrm>
          <a:prstGeom prst="ellipse">
            <a:avLst/>
          </a:prstGeom>
          <a:gradFill rotWithShape="1">
            <a:gsLst>
              <a:gs pos="0">
                <a:srgbClr val="008000"/>
              </a:gs>
              <a:gs pos="50000">
                <a:srgbClr val="FFFF00"/>
              </a:gs>
              <a:gs pos="100000">
                <a:srgbClr val="008000"/>
              </a:gs>
            </a:gsLst>
            <a:lin ang="189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b="1" dirty="0">
                <a:latin typeface=".VnBook-Antiqua" panose="020B7200000000000000" pitchFamily="34" charset="0"/>
              </a:rPr>
              <a:t>¤ </a:t>
            </a:r>
            <a:r>
              <a:rPr lang="en-US" altLang="en-US" b="1" dirty="0" err="1">
                <a:latin typeface=".VnBook-Antiqua" panose="020B7200000000000000" pitchFamily="34" charset="0"/>
              </a:rPr>
              <a:t>cöa</a:t>
            </a:r>
            <a:r>
              <a:rPr lang="en-US" altLang="en-US" b="1" dirty="0">
                <a:latin typeface=".VnBook-Antiqua" panose="020B7200000000000000" pitchFamily="34" charset="0"/>
              </a:rPr>
              <a:t> </a:t>
            </a:r>
            <a:r>
              <a:rPr lang="en-US" altLang="en-US" b="1" dirty="0" err="1">
                <a:latin typeface=".VnBook-Antiqua" panose="020B7200000000000000" pitchFamily="34" charset="0"/>
              </a:rPr>
              <a:t>sè</a:t>
            </a:r>
            <a:r>
              <a:rPr lang="en-US" altLang="en-US" b="1" dirty="0">
                <a:latin typeface=".VnBook-Antiqua" panose="020B7200000000000000" pitchFamily="34" charset="0"/>
              </a:rPr>
              <a:t> 1</a:t>
            </a:r>
          </a:p>
        </p:txBody>
      </p:sp>
      <p:sp>
        <p:nvSpPr>
          <p:cNvPr id="50" name="Rectangle 43"/>
          <p:cNvSpPr>
            <a:spLocks noChangeArrowheads="1"/>
          </p:cNvSpPr>
          <p:nvPr/>
        </p:nvSpPr>
        <p:spPr bwMode="auto">
          <a:xfrm>
            <a:off x="10175271" y="4229806"/>
            <a:ext cx="1744365" cy="884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5" tIns="45718" rIns="91435" bIns="45718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dirty="0">
                <a:solidFill>
                  <a:srgbClr val="006600"/>
                </a:solidFill>
                <a:latin typeface=".VnAristote" panose="020B7200000000000000" pitchFamily="34" charset="0"/>
              </a:rPr>
              <a:t>Quµ </a:t>
            </a:r>
            <a:r>
              <a:rPr lang="en-US" altLang="en-US" sz="2400" dirty="0" err="1">
                <a:solidFill>
                  <a:srgbClr val="006600"/>
                </a:solidFill>
                <a:latin typeface=".VnAristote" panose="020B7200000000000000" pitchFamily="34" charset="0"/>
              </a:rPr>
              <a:t>tÆng</a:t>
            </a:r>
            <a:endParaRPr lang="en-US" altLang="en-US" sz="2400" dirty="0">
              <a:solidFill>
                <a:srgbClr val="006600"/>
              </a:solidFill>
              <a:latin typeface=".VnAristote" panose="020B7200000000000000" pitchFamily="34" charset="0"/>
            </a:endParaRPr>
          </a:p>
        </p:txBody>
      </p:sp>
      <p:pic>
        <p:nvPicPr>
          <p:cNvPr id="51" name="Picture 4" descr="santwav[1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2310" y="5791495"/>
            <a:ext cx="2236386" cy="712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52" descr="Santa"/>
          <p:cNvPicPr>
            <a:picLocks noGrp="1"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7134" y="5256352"/>
            <a:ext cx="1509561" cy="1403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" name="Left Arrow 52">
            <a:hlinkClick r:id="rId9" action="ppaction://hlinksldjump"/>
          </p:cNvPr>
          <p:cNvSpPr/>
          <p:nvPr/>
        </p:nvSpPr>
        <p:spPr>
          <a:xfrm>
            <a:off x="10356813" y="3378558"/>
            <a:ext cx="724173" cy="49847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ight Arrow 53">
            <a:hlinkClick r:id="rId10" action="ppaction://hlinksldjump"/>
          </p:cNvPr>
          <p:cNvSpPr/>
          <p:nvPr/>
        </p:nvSpPr>
        <p:spPr>
          <a:xfrm>
            <a:off x="11459445" y="3381723"/>
            <a:ext cx="648922" cy="49847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344158"/>
      </p:ext>
    </p:extLst>
  </p:cSld>
  <p:clrMapOvr>
    <a:masterClrMapping/>
  </p:clrMapOvr>
  <p:transition spd="med"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withGroup">
                            <p:stCondLst>
                              <p:cond delay="1600"/>
                            </p:stCondLst>
                            <p:childTnLst>
                              <p:par>
                                <p:cTn id="1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withGroup">
                            <p:stCondLst>
                              <p:cond delay="2100"/>
                            </p:stCondLst>
                            <p:childTnLst>
                              <p:par>
                                <p:cTn id="2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withGroup">
                            <p:stCondLst>
                              <p:cond delay="2600"/>
                            </p:stCondLst>
                            <p:childTnLst>
                              <p:par>
                                <p:cTn id="2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withGroup">
                            <p:stCondLst>
                              <p:cond delay="3100"/>
                            </p:stCondLst>
                            <p:childTnLst>
                              <p:par>
                                <p:cTn id="3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withGroup">
                            <p:stCondLst>
                              <p:cond delay="3600"/>
                            </p:stCondLst>
                            <p:childTnLst>
                              <p:par>
                                <p:cTn id="36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4" presetClass="exit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4" presetClass="exit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4" presetClass="exit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" presetID="4" presetClass="exit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500"/>
                            </p:stCondLst>
                            <p:childTnLst>
                              <p:par>
                                <p:cTn id="63" presetID="4" presetClass="exit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8000"/>
                            </p:stCondLst>
                            <p:childTnLst>
                              <p:par>
                                <p:cTn id="67" presetID="4" presetClass="exit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500"/>
                            </p:stCondLst>
                            <p:childTnLst>
                              <p:par>
                                <p:cTn id="71" presetID="4" presetClass="exit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1000"/>
                            </p:stCondLst>
                            <p:childTnLst>
                              <p:par>
                                <p:cTn id="75" presetID="4" presetClass="exit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2500"/>
                            </p:stCondLst>
                            <p:childTnLst>
                              <p:par>
                                <p:cTn id="79" presetID="4" presetClass="exit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4000"/>
                            </p:stCondLst>
                            <p:childTnLst>
                              <p:par>
                                <p:cTn id="8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5" dur="2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FFFF00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FF0000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96" dur="2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2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"/>
                            </p:stCondLst>
                            <p:childTnLst>
                              <p:par>
                                <p:cTn id="105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0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"/>
                            </p:stCondLst>
                            <p:childTnLst>
                              <p:par>
                                <p:cTn id="109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13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1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17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500"/>
                            </p:stCondLst>
                            <p:childTnLst>
                              <p:par>
                                <p:cTn id="121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3000"/>
                            </p:stCondLst>
                            <p:childTnLst>
                              <p:par>
                                <p:cTn id="125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2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3500"/>
                            </p:stCondLst>
                            <p:childTnLst>
                              <p:par>
                                <p:cTn id="129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3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3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20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2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2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2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6000"/>
                            </p:stCondLst>
                            <p:childTnLst>
                              <p:par>
                                <p:cTn id="140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4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6500"/>
                            </p:stCondLst>
                            <p:childTnLst>
                              <p:par>
                                <p:cTn id="144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4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7000"/>
                            </p:stCondLst>
                            <p:childTnLst>
                              <p:par>
                                <p:cTn id="148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4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1" presetID="3" presetClass="emph" presetSubtype="6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52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8" grpId="0" build="allAtOnce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529820" y="728506"/>
            <a:ext cx="3429000" cy="954107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2800" dirty="0" err="1"/>
              <a:t>Vì</a:t>
            </a:r>
            <a:r>
              <a:rPr lang="en-US" sz="2800" dirty="0"/>
              <a:t> </a:t>
            </a:r>
            <a:r>
              <a:rPr lang="en-US" sz="2800" dirty="0" err="1"/>
              <a:t>sao</a:t>
            </a:r>
            <a:r>
              <a:rPr lang="en-US" sz="2800" dirty="0"/>
              <a:t> </a:t>
            </a:r>
            <a:r>
              <a:rPr lang="en-US" sz="2800" dirty="0" err="1"/>
              <a:t>nước</a:t>
            </a:r>
            <a:r>
              <a:rPr lang="en-US" sz="2800" dirty="0"/>
              <a:t> </a:t>
            </a:r>
            <a:r>
              <a:rPr lang="en-US" sz="2800" dirty="0" err="1"/>
              <a:t>ta</a:t>
            </a:r>
            <a:r>
              <a:rPr lang="en-US" sz="2800" dirty="0"/>
              <a:t> </a:t>
            </a:r>
            <a:r>
              <a:rPr lang="en-US" sz="2800" dirty="0" err="1"/>
              <a:t>lại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nhiệt</a:t>
            </a:r>
            <a:r>
              <a:rPr lang="en-US" sz="2800" dirty="0"/>
              <a:t> </a:t>
            </a:r>
            <a:r>
              <a:rPr lang="en-US" sz="2800" dirty="0" err="1"/>
              <a:t>độ</a:t>
            </a:r>
            <a:r>
              <a:rPr lang="en-US" sz="2800" dirty="0"/>
              <a:t> </a:t>
            </a:r>
            <a:r>
              <a:rPr lang="en-US" sz="2800" dirty="0" err="1"/>
              <a:t>cao</a:t>
            </a:r>
            <a:r>
              <a:rPr lang="en-US" sz="2800" dirty="0"/>
              <a:t> </a:t>
            </a:r>
            <a:r>
              <a:rPr lang="en-US" sz="2800" dirty="0" err="1"/>
              <a:t>như</a:t>
            </a:r>
            <a:r>
              <a:rPr lang="en-US" sz="2800" dirty="0"/>
              <a:t> </a:t>
            </a:r>
            <a:r>
              <a:rPr lang="en-US" sz="2800" dirty="0" err="1"/>
              <a:t>vậy</a:t>
            </a:r>
            <a:r>
              <a:rPr lang="en-US" sz="2800" dirty="0"/>
              <a:t>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64844" y="2416704"/>
            <a:ext cx="5675372" cy="2246769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2800" dirty="0"/>
              <a:t>_</a:t>
            </a:r>
            <a:r>
              <a:rPr lang="en-US" sz="2800" dirty="0" err="1"/>
              <a:t>Quanh</a:t>
            </a:r>
            <a:r>
              <a:rPr lang="en-US" sz="2800" dirty="0"/>
              <a:t> </a:t>
            </a:r>
            <a:r>
              <a:rPr lang="en-US" sz="2800" dirty="0" err="1"/>
              <a:t>năm</a:t>
            </a:r>
            <a:r>
              <a:rPr lang="en-US" sz="2800" dirty="0"/>
              <a:t> </a:t>
            </a:r>
            <a:r>
              <a:rPr lang="en-US" sz="2800" dirty="0" err="1"/>
              <a:t>nhận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</a:t>
            </a:r>
            <a:r>
              <a:rPr lang="en-US" sz="2800" dirty="0" err="1"/>
              <a:t>lượng</a:t>
            </a:r>
            <a:r>
              <a:rPr lang="en-US" sz="2800" dirty="0"/>
              <a:t> </a:t>
            </a:r>
            <a:r>
              <a:rPr lang="en-US" sz="2800" dirty="0" err="1"/>
              <a:t>nhiệt</a:t>
            </a:r>
            <a:r>
              <a:rPr lang="en-US" sz="2800" dirty="0"/>
              <a:t> </a:t>
            </a:r>
            <a:r>
              <a:rPr lang="en-US" sz="2800" dirty="0" err="1"/>
              <a:t>dồi</a:t>
            </a:r>
            <a:r>
              <a:rPr lang="en-US" sz="2800" dirty="0"/>
              <a:t> </a:t>
            </a:r>
            <a:r>
              <a:rPr lang="en-US" sz="2800" dirty="0" err="1"/>
              <a:t>dào</a:t>
            </a:r>
            <a:r>
              <a:rPr lang="en-US" sz="2800" dirty="0"/>
              <a:t> (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giờ</a:t>
            </a:r>
            <a:r>
              <a:rPr lang="en-US" sz="2800" dirty="0"/>
              <a:t> </a:t>
            </a:r>
            <a:r>
              <a:rPr lang="en-US" sz="2800" dirty="0" err="1"/>
              <a:t>nắng</a:t>
            </a:r>
            <a:r>
              <a:rPr lang="en-US" sz="2800" dirty="0"/>
              <a:t>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năm</a:t>
            </a:r>
            <a:r>
              <a:rPr lang="en-US" sz="2800" dirty="0"/>
              <a:t> </a:t>
            </a:r>
            <a:r>
              <a:rPr lang="en-US" sz="2800" dirty="0" err="1"/>
              <a:t>cao</a:t>
            </a:r>
            <a:r>
              <a:rPr lang="en-US" sz="2800" dirty="0"/>
              <a:t> 1400-&gt;3000 </a:t>
            </a:r>
            <a:r>
              <a:rPr lang="en-US" sz="2800" dirty="0" err="1"/>
              <a:t>giờ</a:t>
            </a:r>
            <a:r>
              <a:rPr lang="en-US" sz="2800" dirty="0"/>
              <a:t>/</a:t>
            </a:r>
            <a:r>
              <a:rPr lang="en-US" sz="2800" dirty="0" err="1"/>
              <a:t>năm</a:t>
            </a:r>
            <a:r>
              <a:rPr lang="en-US" sz="2800" dirty="0"/>
              <a:t>)</a:t>
            </a:r>
          </a:p>
          <a:p>
            <a:pPr>
              <a:defRPr/>
            </a:pPr>
            <a:r>
              <a:rPr lang="en-US" sz="2800" dirty="0" err="1"/>
              <a:t>Vì</a:t>
            </a:r>
            <a:r>
              <a:rPr lang="en-US" sz="2800" dirty="0"/>
              <a:t> </a:t>
            </a:r>
            <a:r>
              <a:rPr lang="en-US" sz="2800" dirty="0" err="1"/>
              <a:t>nước</a:t>
            </a:r>
            <a:r>
              <a:rPr lang="en-US" sz="2800" dirty="0"/>
              <a:t> ta </a:t>
            </a:r>
            <a:r>
              <a:rPr lang="en-US" sz="2800" dirty="0" err="1"/>
              <a:t>nằm</a:t>
            </a:r>
            <a:r>
              <a:rPr lang="en-US" sz="2800" dirty="0"/>
              <a:t> </a:t>
            </a:r>
            <a:r>
              <a:rPr lang="en-US" sz="2800" dirty="0" err="1"/>
              <a:t>hoàn</a:t>
            </a:r>
            <a:r>
              <a:rPr lang="en-US" sz="2800" dirty="0"/>
              <a:t> </a:t>
            </a:r>
            <a:r>
              <a:rPr lang="en-US" sz="2800" dirty="0" err="1"/>
              <a:t>toàn</a:t>
            </a:r>
            <a:r>
              <a:rPr lang="en-US" sz="2800" dirty="0"/>
              <a:t>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khu</a:t>
            </a:r>
            <a:r>
              <a:rPr lang="en-US" sz="2800" dirty="0"/>
              <a:t> </a:t>
            </a:r>
            <a:r>
              <a:rPr lang="en-US" sz="2800" dirty="0" err="1"/>
              <a:t>vực</a:t>
            </a:r>
            <a:r>
              <a:rPr lang="en-US" sz="2800" dirty="0"/>
              <a:t> </a:t>
            </a:r>
            <a:r>
              <a:rPr lang="en-US" sz="2800" dirty="0" err="1"/>
              <a:t>nội</a:t>
            </a:r>
            <a:r>
              <a:rPr lang="en-US" sz="2800" dirty="0"/>
              <a:t> </a:t>
            </a:r>
            <a:r>
              <a:rPr lang="en-US" sz="2800" dirty="0" err="1"/>
              <a:t>chí</a:t>
            </a:r>
            <a:r>
              <a:rPr lang="en-US" sz="2800" dirty="0"/>
              <a:t> </a:t>
            </a:r>
            <a:r>
              <a:rPr lang="en-US" sz="2800" dirty="0" err="1"/>
              <a:t>tuyến</a:t>
            </a:r>
            <a:r>
              <a:rPr lang="en-US" sz="2800" dirty="0"/>
              <a:t> </a:t>
            </a:r>
            <a:r>
              <a:rPr lang="en-US" sz="2800" dirty="0" err="1"/>
              <a:t>bán</a:t>
            </a:r>
            <a:r>
              <a:rPr lang="en-US" sz="2800" dirty="0"/>
              <a:t> </a:t>
            </a:r>
            <a:r>
              <a:rPr lang="en-US" sz="2800" dirty="0" err="1"/>
              <a:t>cầu</a:t>
            </a:r>
            <a:r>
              <a:rPr lang="en-US" sz="2800" dirty="0"/>
              <a:t> </a:t>
            </a:r>
            <a:r>
              <a:rPr lang="en-US" sz="2800" dirty="0" err="1"/>
              <a:t>Bắc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31805" y="127159"/>
            <a:ext cx="5966008" cy="6583361"/>
          </a:xfrm>
          <a:prstGeom prst="rect">
            <a:avLst/>
          </a:prstGeom>
        </p:spPr>
      </p:pic>
      <p:sp>
        <p:nvSpPr>
          <p:cNvPr id="8" name="Oval 19"/>
          <p:cNvSpPr>
            <a:spLocks noChangeArrowheads="1"/>
          </p:cNvSpPr>
          <p:nvPr/>
        </p:nvSpPr>
        <p:spPr bwMode="auto">
          <a:xfrm rot="20666588">
            <a:off x="134937" y="51448"/>
            <a:ext cx="431800" cy="352425"/>
          </a:xfrm>
          <a:prstGeom prst="ellipse">
            <a:avLst/>
          </a:prstGeom>
          <a:gradFill rotWithShape="1">
            <a:gsLst>
              <a:gs pos="0">
                <a:srgbClr val="007400"/>
              </a:gs>
              <a:gs pos="50000">
                <a:srgbClr val="009900"/>
              </a:gs>
              <a:gs pos="100000">
                <a:srgbClr val="007400"/>
              </a:gs>
            </a:gsLst>
            <a:lin ang="0" scaled="1"/>
          </a:gradFill>
          <a:ln w="9525">
            <a:solidFill>
              <a:srgbClr val="00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" name="Oval 20"/>
          <p:cNvSpPr>
            <a:spLocks noChangeArrowheads="1"/>
          </p:cNvSpPr>
          <p:nvPr/>
        </p:nvSpPr>
        <p:spPr bwMode="auto">
          <a:xfrm>
            <a:off x="87312" y="2161235"/>
            <a:ext cx="1676400" cy="176212"/>
          </a:xfrm>
          <a:prstGeom prst="ellipse">
            <a:avLst/>
          </a:prstGeom>
          <a:gradFill rotWithShape="1">
            <a:gsLst>
              <a:gs pos="0">
                <a:srgbClr val="008000"/>
              </a:gs>
              <a:gs pos="50000">
                <a:srgbClr val="000000"/>
              </a:gs>
              <a:gs pos="100000">
                <a:srgbClr val="008000"/>
              </a:gs>
            </a:gsLst>
            <a:lin ang="5400000" scaled="1"/>
          </a:gradFill>
          <a:ln w="9525">
            <a:solidFill>
              <a:srgbClr val="008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" name="Oval 21"/>
          <p:cNvSpPr>
            <a:spLocks noChangeArrowheads="1"/>
          </p:cNvSpPr>
          <p:nvPr/>
        </p:nvSpPr>
        <p:spPr bwMode="auto">
          <a:xfrm rot="546664">
            <a:off x="1236662" y="51448"/>
            <a:ext cx="431800" cy="352425"/>
          </a:xfrm>
          <a:prstGeom prst="ellipse">
            <a:avLst/>
          </a:prstGeom>
          <a:gradFill rotWithShape="1">
            <a:gsLst>
              <a:gs pos="0">
                <a:srgbClr val="007400"/>
              </a:gs>
              <a:gs pos="50000">
                <a:srgbClr val="009900"/>
              </a:gs>
              <a:gs pos="100000">
                <a:srgbClr val="007400"/>
              </a:gs>
            </a:gsLst>
            <a:lin ang="0" scaled="1"/>
          </a:gradFill>
          <a:ln w="9525">
            <a:solidFill>
              <a:srgbClr val="00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1" name="Oval 22"/>
          <p:cNvSpPr>
            <a:spLocks noChangeArrowheads="1"/>
          </p:cNvSpPr>
          <p:nvPr/>
        </p:nvSpPr>
        <p:spPr bwMode="gray">
          <a:xfrm>
            <a:off x="-152401" y="956204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00CC66"/>
              </a:gs>
              <a:gs pos="100000">
                <a:srgbClr val="FFFFFF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algn="ctr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9250" dir="3267739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2" name="Oval 23"/>
          <p:cNvSpPr>
            <a:spLocks noChangeArrowheads="1"/>
          </p:cNvSpPr>
          <p:nvPr/>
        </p:nvSpPr>
        <p:spPr bwMode="gray">
          <a:xfrm>
            <a:off x="-152401" y="1030816"/>
            <a:ext cx="259766" cy="519351"/>
          </a:xfrm>
          <a:prstGeom prst="ellipse">
            <a:avLst/>
          </a:prstGeom>
          <a:gradFill rotWithShape="1">
            <a:gsLst>
              <a:gs pos="0">
                <a:srgbClr val="00CC66">
                  <a:alpha val="32001"/>
                </a:srgbClr>
              </a:gs>
              <a:gs pos="100000">
                <a:srgbClr val="000000">
                  <a:alpha val="89998"/>
                </a:srgbClr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algn="ctr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9250" dir="3267739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3" name="Oval 24"/>
          <p:cNvSpPr>
            <a:spLocks noChangeArrowheads="1"/>
          </p:cNvSpPr>
          <p:nvPr/>
        </p:nvSpPr>
        <p:spPr bwMode="gray">
          <a:xfrm>
            <a:off x="-14287" y="956204"/>
            <a:ext cx="1857375" cy="519351"/>
          </a:xfrm>
          <a:prstGeom prst="ellipse">
            <a:avLst/>
          </a:prstGeom>
          <a:gradFill rotWithShape="1">
            <a:gsLst>
              <a:gs pos="0">
                <a:srgbClr val="006E37"/>
              </a:gs>
              <a:gs pos="50000">
                <a:srgbClr val="00CC66"/>
              </a:gs>
              <a:gs pos="100000">
                <a:srgbClr val="006E37"/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algn="ctr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9250" dir="3267739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4" name="Oval 25"/>
          <p:cNvSpPr>
            <a:spLocks noChangeArrowheads="1"/>
          </p:cNvSpPr>
          <p:nvPr/>
        </p:nvSpPr>
        <p:spPr bwMode="gray">
          <a:xfrm>
            <a:off x="-11113" y="956204"/>
            <a:ext cx="1854200" cy="519351"/>
          </a:xfrm>
          <a:prstGeom prst="ellipse">
            <a:avLst/>
          </a:prstGeom>
          <a:gradFill rotWithShape="1">
            <a:gsLst>
              <a:gs pos="0">
                <a:srgbClr val="008241"/>
              </a:gs>
              <a:gs pos="100000">
                <a:srgbClr val="00CC66">
                  <a:alpha val="0"/>
                </a:srgbClr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algn="ctr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9250" dir="3267739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5" name="Oval 26"/>
          <p:cNvSpPr>
            <a:spLocks noChangeArrowheads="1"/>
          </p:cNvSpPr>
          <p:nvPr/>
        </p:nvSpPr>
        <p:spPr bwMode="gray">
          <a:xfrm>
            <a:off x="87312" y="956204"/>
            <a:ext cx="1668462" cy="519351"/>
          </a:xfrm>
          <a:prstGeom prst="ellipse">
            <a:avLst/>
          </a:prstGeom>
          <a:solidFill>
            <a:srgbClr val="33333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algn="ctr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9250" dir="3267739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6" name="Oval 27"/>
          <p:cNvSpPr>
            <a:spLocks noChangeArrowheads="1"/>
          </p:cNvSpPr>
          <p:nvPr/>
        </p:nvSpPr>
        <p:spPr bwMode="gray">
          <a:xfrm>
            <a:off x="114300" y="424510"/>
            <a:ext cx="1617663" cy="1585912"/>
          </a:xfrm>
          <a:prstGeom prst="ellipse">
            <a:avLst/>
          </a:prstGeom>
          <a:gradFill rotWithShape="1">
            <a:gsLst>
              <a:gs pos="0">
                <a:srgbClr val="595959"/>
              </a:gs>
              <a:gs pos="100000">
                <a:srgbClr val="C0C0C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7" name="Oval 28"/>
          <p:cNvSpPr>
            <a:spLocks noChangeArrowheads="1"/>
          </p:cNvSpPr>
          <p:nvPr/>
        </p:nvSpPr>
        <p:spPr bwMode="gray">
          <a:xfrm>
            <a:off x="134938" y="432448"/>
            <a:ext cx="1576387" cy="1546225"/>
          </a:xfrm>
          <a:prstGeom prst="ellipse">
            <a:avLst/>
          </a:prstGeom>
          <a:gradFill rotWithShape="1">
            <a:gsLst>
              <a:gs pos="0">
                <a:srgbClr val="C0C0C0">
                  <a:alpha val="0"/>
                </a:srgbClr>
              </a:gs>
              <a:gs pos="100000">
                <a:srgbClr val="E9E9E9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8" name="Oval 29"/>
          <p:cNvSpPr>
            <a:spLocks noChangeArrowheads="1"/>
          </p:cNvSpPr>
          <p:nvPr/>
        </p:nvSpPr>
        <p:spPr bwMode="gray">
          <a:xfrm>
            <a:off x="152399" y="448323"/>
            <a:ext cx="1500188" cy="1444625"/>
          </a:xfrm>
          <a:prstGeom prst="ellipse">
            <a:avLst/>
          </a:prstGeom>
          <a:gradFill rotWithShape="1">
            <a:gsLst>
              <a:gs pos="0">
                <a:srgbClr val="989898"/>
              </a:gs>
              <a:gs pos="100000">
                <a:srgbClr val="C0C0C0">
                  <a:alpha val="48000"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9" name="Oval 30"/>
          <p:cNvSpPr>
            <a:spLocks noChangeArrowheads="1"/>
          </p:cNvSpPr>
          <p:nvPr/>
        </p:nvSpPr>
        <p:spPr bwMode="gray">
          <a:xfrm>
            <a:off x="238124" y="489598"/>
            <a:ext cx="1335088" cy="1173163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C0C0C0">
                  <a:alpha val="37999"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0" name="Oval 31"/>
          <p:cNvSpPr>
            <a:spLocks noChangeArrowheads="1"/>
          </p:cNvSpPr>
          <p:nvPr/>
        </p:nvSpPr>
        <p:spPr bwMode="auto">
          <a:xfrm>
            <a:off x="103188" y="419748"/>
            <a:ext cx="1628775" cy="1611313"/>
          </a:xfrm>
          <a:prstGeom prst="ellipse">
            <a:avLst/>
          </a:prstGeom>
          <a:solidFill>
            <a:schemeClr val="bg1">
              <a:alpha val="81175"/>
            </a:schemeClr>
          </a:solidFill>
          <a:ln w="76200">
            <a:solidFill>
              <a:srgbClr val="C0C0C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800">
                <a:solidFill>
                  <a:srgbClr val="FF3300"/>
                </a:solidFill>
                <a:latin typeface=".VnVogue" panose="020B7200000000000000" pitchFamily="34" charset="0"/>
              </a:rPr>
              <a:t>HÕt</a:t>
            </a:r>
          </a:p>
          <a:p>
            <a:pPr eaLnBrk="1" hangingPunct="1"/>
            <a:r>
              <a:rPr lang="en-US" altLang="en-US" sz="4800">
                <a:solidFill>
                  <a:srgbClr val="FF3300"/>
                </a:solidFill>
                <a:latin typeface=".VnVogue" panose="020B7200000000000000" pitchFamily="34" charset="0"/>
              </a:rPr>
              <a:t>giê</a:t>
            </a:r>
          </a:p>
        </p:txBody>
      </p:sp>
      <p:sp>
        <p:nvSpPr>
          <p:cNvPr id="21" name="Oval 32"/>
          <p:cNvSpPr>
            <a:spLocks noChangeArrowheads="1"/>
          </p:cNvSpPr>
          <p:nvPr/>
        </p:nvSpPr>
        <p:spPr bwMode="auto">
          <a:xfrm>
            <a:off x="109538" y="432448"/>
            <a:ext cx="1628775" cy="1611313"/>
          </a:xfrm>
          <a:prstGeom prst="ellipse">
            <a:avLst/>
          </a:prstGeom>
          <a:solidFill>
            <a:schemeClr val="bg1">
              <a:alpha val="81175"/>
            </a:schemeClr>
          </a:solidFill>
          <a:ln w="76200">
            <a:solidFill>
              <a:srgbClr val="C0C0C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0000">
                <a:solidFill>
                  <a:srgbClr val="FF3300"/>
                </a:solidFill>
                <a:latin typeface=".VnVogue" panose="020B7200000000000000" pitchFamily="34" charset="0"/>
              </a:rPr>
              <a:t>1</a:t>
            </a:r>
          </a:p>
        </p:txBody>
      </p:sp>
      <p:sp>
        <p:nvSpPr>
          <p:cNvPr id="22" name="Oval 33"/>
          <p:cNvSpPr>
            <a:spLocks noChangeArrowheads="1"/>
          </p:cNvSpPr>
          <p:nvPr/>
        </p:nvSpPr>
        <p:spPr bwMode="auto">
          <a:xfrm>
            <a:off x="109538" y="435623"/>
            <a:ext cx="1628775" cy="1611313"/>
          </a:xfrm>
          <a:prstGeom prst="ellipse">
            <a:avLst/>
          </a:prstGeom>
          <a:solidFill>
            <a:schemeClr val="bg1">
              <a:alpha val="81175"/>
            </a:schemeClr>
          </a:solidFill>
          <a:ln w="76200">
            <a:solidFill>
              <a:srgbClr val="C0C0C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0000">
                <a:solidFill>
                  <a:srgbClr val="FF3300"/>
                </a:solidFill>
                <a:latin typeface=".VnVogue" panose="020B7200000000000000" pitchFamily="34" charset="0"/>
              </a:rPr>
              <a:t>2</a:t>
            </a:r>
          </a:p>
        </p:txBody>
      </p:sp>
      <p:sp>
        <p:nvSpPr>
          <p:cNvPr id="23" name="Oval 34"/>
          <p:cNvSpPr>
            <a:spLocks noChangeArrowheads="1"/>
          </p:cNvSpPr>
          <p:nvPr/>
        </p:nvSpPr>
        <p:spPr bwMode="auto">
          <a:xfrm>
            <a:off x="104775" y="432448"/>
            <a:ext cx="1628775" cy="1611313"/>
          </a:xfrm>
          <a:prstGeom prst="ellipse">
            <a:avLst/>
          </a:prstGeom>
          <a:solidFill>
            <a:schemeClr val="bg1">
              <a:alpha val="81175"/>
            </a:schemeClr>
          </a:solidFill>
          <a:ln w="76200">
            <a:solidFill>
              <a:srgbClr val="C0C0C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0000">
                <a:solidFill>
                  <a:srgbClr val="FF3300"/>
                </a:solidFill>
                <a:latin typeface=".VnVogue" panose="020B7200000000000000" pitchFamily="34" charset="0"/>
              </a:rPr>
              <a:t>3</a:t>
            </a:r>
          </a:p>
        </p:txBody>
      </p:sp>
      <p:sp>
        <p:nvSpPr>
          <p:cNvPr id="24" name="Oval 35"/>
          <p:cNvSpPr>
            <a:spLocks noChangeArrowheads="1"/>
          </p:cNvSpPr>
          <p:nvPr/>
        </p:nvSpPr>
        <p:spPr bwMode="auto">
          <a:xfrm>
            <a:off x="119063" y="427685"/>
            <a:ext cx="1628775" cy="1611312"/>
          </a:xfrm>
          <a:prstGeom prst="ellipse">
            <a:avLst/>
          </a:prstGeom>
          <a:solidFill>
            <a:schemeClr val="bg1">
              <a:alpha val="81175"/>
            </a:schemeClr>
          </a:solidFill>
          <a:ln w="76200">
            <a:solidFill>
              <a:srgbClr val="C0C0C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0000">
                <a:solidFill>
                  <a:srgbClr val="FF3300"/>
                </a:solidFill>
                <a:latin typeface=".VnVogue" panose="020B7200000000000000" pitchFamily="34" charset="0"/>
              </a:rPr>
              <a:t>4</a:t>
            </a:r>
          </a:p>
        </p:txBody>
      </p:sp>
      <p:sp>
        <p:nvSpPr>
          <p:cNvPr id="25" name="Oval 36"/>
          <p:cNvSpPr>
            <a:spLocks noChangeArrowheads="1"/>
          </p:cNvSpPr>
          <p:nvPr/>
        </p:nvSpPr>
        <p:spPr bwMode="auto">
          <a:xfrm>
            <a:off x="104775" y="422923"/>
            <a:ext cx="1628775" cy="1611313"/>
          </a:xfrm>
          <a:prstGeom prst="ellipse">
            <a:avLst/>
          </a:prstGeom>
          <a:solidFill>
            <a:schemeClr val="bg1">
              <a:alpha val="81175"/>
            </a:schemeClr>
          </a:solidFill>
          <a:ln w="76200">
            <a:solidFill>
              <a:srgbClr val="C0C0C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0000">
                <a:solidFill>
                  <a:srgbClr val="FF3300"/>
                </a:solidFill>
                <a:latin typeface=".VnVogue" panose="020B7200000000000000" pitchFamily="34" charset="0"/>
              </a:rPr>
              <a:t>5</a:t>
            </a:r>
          </a:p>
        </p:txBody>
      </p:sp>
      <p:sp>
        <p:nvSpPr>
          <p:cNvPr id="26" name="Oval 37"/>
          <p:cNvSpPr>
            <a:spLocks noChangeArrowheads="1"/>
          </p:cNvSpPr>
          <p:nvPr/>
        </p:nvSpPr>
        <p:spPr bwMode="auto">
          <a:xfrm>
            <a:off x="119063" y="441973"/>
            <a:ext cx="1628775" cy="1611313"/>
          </a:xfrm>
          <a:prstGeom prst="ellipse">
            <a:avLst/>
          </a:prstGeom>
          <a:solidFill>
            <a:schemeClr val="bg1">
              <a:alpha val="81175"/>
            </a:schemeClr>
          </a:solidFill>
          <a:ln w="76200">
            <a:solidFill>
              <a:srgbClr val="C0C0C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0000">
                <a:solidFill>
                  <a:srgbClr val="FF3300"/>
                </a:solidFill>
                <a:latin typeface=".VnVogue" panose="020B7200000000000000" pitchFamily="34" charset="0"/>
              </a:rPr>
              <a:t>6</a:t>
            </a:r>
          </a:p>
        </p:txBody>
      </p:sp>
      <p:sp>
        <p:nvSpPr>
          <p:cNvPr id="27" name="Oval 38"/>
          <p:cNvSpPr>
            <a:spLocks noChangeArrowheads="1"/>
          </p:cNvSpPr>
          <p:nvPr/>
        </p:nvSpPr>
        <p:spPr bwMode="auto">
          <a:xfrm>
            <a:off x="119063" y="432448"/>
            <a:ext cx="1628775" cy="1611313"/>
          </a:xfrm>
          <a:prstGeom prst="ellipse">
            <a:avLst/>
          </a:prstGeom>
          <a:solidFill>
            <a:schemeClr val="bg1">
              <a:alpha val="81175"/>
            </a:schemeClr>
          </a:solidFill>
          <a:ln w="76200">
            <a:solidFill>
              <a:srgbClr val="C0C0C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0000">
                <a:solidFill>
                  <a:srgbClr val="FF3300"/>
                </a:solidFill>
                <a:latin typeface=".VnVogue" panose="020B7200000000000000" pitchFamily="34" charset="0"/>
              </a:rPr>
              <a:t>7</a:t>
            </a:r>
          </a:p>
        </p:txBody>
      </p:sp>
      <p:sp>
        <p:nvSpPr>
          <p:cNvPr id="28" name="Oval 39"/>
          <p:cNvSpPr>
            <a:spLocks noChangeArrowheads="1"/>
          </p:cNvSpPr>
          <p:nvPr/>
        </p:nvSpPr>
        <p:spPr bwMode="auto">
          <a:xfrm>
            <a:off x="104775" y="432448"/>
            <a:ext cx="1628775" cy="1611313"/>
          </a:xfrm>
          <a:prstGeom prst="ellipse">
            <a:avLst/>
          </a:prstGeom>
          <a:solidFill>
            <a:schemeClr val="bg1">
              <a:alpha val="81175"/>
            </a:schemeClr>
          </a:solidFill>
          <a:ln w="76200">
            <a:solidFill>
              <a:srgbClr val="C0C0C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0000">
                <a:solidFill>
                  <a:srgbClr val="FF3300"/>
                </a:solidFill>
                <a:latin typeface=".VnVogue" panose="020B7200000000000000" pitchFamily="34" charset="0"/>
              </a:rPr>
              <a:t>8</a:t>
            </a:r>
          </a:p>
        </p:txBody>
      </p:sp>
      <p:sp>
        <p:nvSpPr>
          <p:cNvPr id="29" name="Oval 40"/>
          <p:cNvSpPr>
            <a:spLocks noChangeArrowheads="1"/>
          </p:cNvSpPr>
          <p:nvPr/>
        </p:nvSpPr>
        <p:spPr bwMode="auto">
          <a:xfrm>
            <a:off x="119063" y="441973"/>
            <a:ext cx="1628775" cy="1611313"/>
          </a:xfrm>
          <a:prstGeom prst="ellipse">
            <a:avLst/>
          </a:prstGeom>
          <a:solidFill>
            <a:schemeClr val="bg1">
              <a:alpha val="81175"/>
            </a:schemeClr>
          </a:solidFill>
          <a:ln w="76200">
            <a:solidFill>
              <a:srgbClr val="C0C0C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0000">
                <a:solidFill>
                  <a:srgbClr val="FF3300"/>
                </a:solidFill>
                <a:latin typeface=".VnVogue" panose="020B7200000000000000" pitchFamily="34" charset="0"/>
              </a:rPr>
              <a:t>9</a:t>
            </a:r>
          </a:p>
        </p:txBody>
      </p:sp>
      <p:sp>
        <p:nvSpPr>
          <p:cNvPr id="30" name="Oval 41"/>
          <p:cNvSpPr>
            <a:spLocks noChangeArrowheads="1"/>
          </p:cNvSpPr>
          <p:nvPr/>
        </p:nvSpPr>
        <p:spPr bwMode="auto">
          <a:xfrm>
            <a:off x="123825" y="441973"/>
            <a:ext cx="1628775" cy="1611313"/>
          </a:xfrm>
          <a:prstGeom prst="ellipse">
            <a:avLst/>
          </a:prstGeom>
          <a:solidFill>
            <a:schemeClr val="bg1">
              <a:alpha val="81175"/>
            </a:schemeClr>
          </a:solidFill>
          <a:ln w="76200">
            <a:solidFill>
              <a:srgbClr val="C0C0C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0000">
                <a:solidFill>
                  <a:srgbClr val="FF3300"/>
                </a:solidFill>
                <a:latin typeface=".VnVogue" panose="020B7200000000000000" pitchFamily="34" charset="0"/>
              </a:rPr>
              <a:t>10</a:t>
            </a:r>
          </a:p>
        </p:txBody>
      </p:sp>
      <p:sp>
        <p:nvSpPr>
          <p:cNvPr id="31" name="Rectangle 17"/>
          <p:cNvSpPr>
            <a:spLocks noChangeArrowheads="1"/>
          </p:cNvSpPr>
          <p:nvPr/>
        </p:nvSpPr>
        <p:spPr bwMode="auto">
          <a:xfrm>
            <a:off x="251387" y="5119689"/>
            <a:ext cx="1828800" cy="14478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66FF99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2" name="Text Box 18"/>
          <p:cNvSpPr txBox="1">
            <a:spLocks noChangeArrowheads="1"/>
          </p:cNvSpPr>
          <p:nvPr/>
        </p:nvSpPr>
        <p:spPr bwMode="auto">
          <a:xfrm>
            <a:off x="238124" y="5396488"/>
            <a:ext cx="1676400" cy="1015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5" tIns="45718" rIns="91435" bIns="4571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endParaRPr lang="en-US" altLang="en-US" sz="2400" b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</a:t>
            </a:r>
          </a:p>
        </p:txBody>
      </p:sp>
      <p:sp>
        <p:nvSpPr>
          <p:cNvPr id="33" name="Rectangle 19"/>
          <p:cNvSpPr>
            <a:spLocks noChangeArrowheads="1"/>
          </p:cNvSpPr>
          <p:nvPr/>
        </p:nvSpPr>
        <p:spPr bwMode="auto">
          <a:xfrm>
            <a:off x="336244" y="4893520"/>
            <a:ext cx="457200" cy="1752600"/>
          </a:xfrm>
          <a:prstGeom prst="rect">
            <a:avLst/>
          </a:prstGeom>
          <a:gradFill rotWithShape="1"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0" scaled="1"/>
          </a:gradFill>
          <a:ln w="9525">
            <a:miter lim="800000"/>
            <a:headEnd/>
            <a:tailEnd/>
          </a:ln>
          <a:effectLst/>
          <a:scene3d>
            <a:camera prst="legacyPerspectiveBottomLeft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FF3399"/>
            </a:extrusionClr>
            <a:contourClr>
              <a:srgbClr val="FF3399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4" name="Rectangle 20"/>
          <p:cNvSpPr>
            <a:spLocks noChangeArrowheads="1"/>
          </p:cNvSpPr>
          <p:nvPr/>
        </p:nvSpPr>
        <p:spPr bwMode="auto">
          <a:xfrm>
            <a:off x="488644" y="4893520"/>
            <a:ext cx="457200" cy="1752600"/>
          </a:xfrm>
          <a:prstGeom prst="rect">
            <a:avLst/>
          </a:prstGeom>
          <a:solidFill>
            <a:srgbClr val="FF00FF"/>
          </a:solidFill>
          <a:ln w="9525">
            <a:miter lim="800000"/>
            <a:headEnd/>
            <a:tailEnd/>
          </a:ln>
          <a:effectLst/>
          <a:scene3d>
            <a:camera prst="legacyPerspectiveBottomLeft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FF00FF"/>
            </a:extrusionClr>
            <a:contourClr>
              <a:srgbClr val="FF00FF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5" name="Rectangle 21"/>
          <p:cNvSpPr>
            <a:spLocks noChangeArrowheads="1"/>
          </p:cNvSpPr>
          <p:nvPr/>
        </p:nvSpPr>
        <p:spPr bwMode="auto">
          <a:xfrm>
            <a:off x="641044" y="4893520"/>
            <a:ext cx="457200" cy="1752600"/>
          </a:xfrm>
          <a:prstGeom prst="rect">
            <a:avLst/>
          </a:prstGeom>
          <a:solidFill>
            <a:schemeClr val="bg1"/>
          </a:solidFill>
          <a:ln w="9525">
            <a:miter lim="800000"/>
            <a:headEnd/>
            <a:tailEnd/>
          </a:ln>
          <a:effectLst/>
          <a:scene3d>
            <a:camera prst="legacyPerspectiveBottomLeft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chemeClr val="bg1"/>
            </a:extrusionClr>
            <a:contourClr>
              <a:schemeClr val="bg1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6" name="Rectangle 22"/>
          <p:cNvSpPr>
            <a:spLocks noChangeArrowheads="1"/>
          </p:cNvSpPr>
          <p:nvPr/>
        </p:nvSpPr>
        <p:spPr bwMode="auto">
          <a:xfrm>
            <a:off x="793444" y="4893520"/>
            <a:ext cx="457200" cy="1752600"/>
          </a:xfrm>
          <a:prstGeom prst="rect">
            <a:avLst/>
          </a:prstGeom>
          <a:solidFill>
            <a:srgbClr val="33CC33"/>
          </a:solidFill>
          <a:ln w="9525">
            <a:miter lim="800000"/>
            <a:headEnd/>
            <a:tailEnd/>
          </a:ln>
          <a:effectLst/>
          <a:scene3d>
            <a:camera prst="legacyPerspectiveBottomLeft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33CC33"/>
            </a:extrusionClr>
            <a:contourClr>
              <a:srgbClr val="33CC33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" name="Rectangle 23"/>
          <p:cNvSpPr>
            <a:spLocks noChangeArrowheads="1"/>
          </p:cNvSpPr>
          <p:nvPr/>
        </p:nvSpPr>
        <p:spPr bwMode="auto">
          <a:xfrm>
            <a:off x="945844" y="4893520"/>
            <a:ext cx="457200" cy="1752600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50000">
                <a:schemeClr val="bg1"/>
              </a:gs>
              <a:gs pos="100000">
                <a:srgbClr val="0000FF"/>
              </a:gs>
            </a:gsLst>
            <a:lin ang="0" scaled="1"/>
          </a:gradFill>
          <a:ln w="9525">
            <a:miter lim="800000"/>
            <a:headEnd/>
            <a:tailEnd/>
          </a:ln>
          <a:effectLst/>
          <a:scene3d>
            <a:camera prst="legacyPerspectiveBottomLeft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0000FF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>
              <a:defRPr/>
            </a:pPr>
            <a:endParaRPr lang="en-US"/>
          </a:p>
        </p:txBody>
      </p:sp>
      <p:sp>
        <p:nvSpPr>
          <p:cNvPr id="38" name="Rectangle 24"/>
          <p:cNvSpPr>
            <a:spLocks noChangeArrowheads="1"/>
          </p:cNvSpPr>
          <p:nvPr/>
        </p:nvSpPr>
        <p:spPr bwMode="auto">
          <a:xfrm>
            <a:off x="1098244" y="4893520"/>
            <a:ext cx="457200" cy="1752600"/>
          </a:xfrm>
          <a:prstGeom prst="rect">
            <a:avLst/>
          </a:prstGeom>
          <a:solidFill>
            <a:schemeClr val="bg1"/>
          </a:solidFill>
          <a:ln w="9525">
            <a:miter lim="800000"/>
            <a:headEnd/>
            <a:tailEnd/>
          </a:ln>
          <a:effectLst/>
          <a:scene3d>
            <a:camera prst="legacyPerspectiveBottomLeft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chemeClr val="bg1"/>
            </a:extrusionClr>
            <a:contourClr>
              <a:schemeClr val="bg1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9" name="Rectangle 25"/>
          <p:cNvSpPr>
            <a:spLocks noChangeArrowheads="1"/>
          </p:cNvSpPr>
          <p:nvPr/>
        </p:nvSpPr>
        <p:spPr bwMode="auto">
          <a:xfrm>
            <a:off x="1241987" y="4893520"/>
            <a:ext cx="457200" cy="1752600"/>
          </a:xfrm>
          <a:prstGeom prst="rect">
            <a:avLst/>
          </a:prstGeom>
          <a:solidFill>
            <a:srgbClr val="66FF99"/>
          </a:solidFill>
          <a:ln w="9525">
            <a:miter lim="800000"/>
            <a:headEnd/>
            <a:tailEnd/>
          </a:ln>
          <a:effectLst/>
          <a:scene3d>
            <a:camera prst="legacyPerspectiveBottomLeft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66FF99"/>
            </a:extrusionClr>
            <a:contourClr>
              <a:srgbClr val="66FF99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0" name="Rectangle 26"/>
          <p:cNvSpPr>
            <a:spLocks noChangeArrowheads="1"/>
          </p:cNvSpPr>
          <p:nvPr/>
        </p:nvSpPr>
        <p:spPr bwMode="auto">
          <a:xfrm>
            <a:off x="1356288" y="4893520"/>
            <a:ext cx="457200" cy="1752600"/>
          </a:xfrm>
          <a:prstGeom prst="rect">
            <a:avLst/>
          </a:prstGeom>
          <a:solidFill>
            <a:srgbClr val="FF0000"/>
          </a:solidFill>
          <a:ln w="9525">
            <a:miter lim="800000"/>
            <a:headEnd/>
            <a:tailEnd/>
          </a:ln>
          <a:effectLst/>
          <a:scene3d>
            <a:camera prst="legacyPerspectiveBottomLeft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FF0000"/>
            </a:extrusionClr>
            <a:contourClr>
              <a:srgbClr val="FF000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1" name="Rectangle 27"/>
          <p:cNvSpPr>
            <a:spLocks noChangeArrowheads="1"/>
          </p:cNvSpPr>
          <p:nvPr/>
        </p:nvSpPr>
        <p:spPr bwMode="auto">
          <a:xfrm>
            <a:off x="1472121" y="4915232"/>
            <a:ext cx="457200" cy="1752600"/>
          </a:xfrm>
          <a:prstGeom prst="rect">
            <a:avLst/>
          </a:prstGeom>
          <a:solidFill>
            <a:srgbClr val="FF00FF"/>
          </a:solidFill>
          <a:ln w="9525">
            <a:miter lim="800000"/>
            <a:headEnd/>
            <a:tailEnd/>
          </a:ln>
          <a:effectLst/>
          <a:scene3d>
            <a:camera prst="legacyPerspectiveBottomLeft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FF00FF"/>
            </a:extrusionClr>
            <a:contourClr>
              <a:srgbClr val="FF00FF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2" name="Rectangle 28"/>
          <p:cNvSpPr>
            <a:spLocks noChangeArrowheads="1"/>
          </p:cNvSpPr>
          <p:nvPr/>
        </p:nvSpPr>
        <p:spPr bwMode="auto">
          <a:xfrm>
            <a:off x="1658985" y="4910050"/>
            <a:ext cx="457200" cy="1752600"/>
          </a:xfrm>
          <a:prstGeom prst="rect">
            <a:avLst/>
          </a:prstGeom>
          <a:gradFill rotWithShape="1">
            <a:gsLst>
              <a:gs pos="0">
                <a:srgbClr val="66FF99"/>
              </a:gs>
              <a:gs pos="50000">
                <a:schemeClr val="bg1"/>
              </a:gs>
              <a:gs pos="100000">
                <a:srgbClr val="66FF99"/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BottomLeft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66FF99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>
              <a:defRPr/>
            </a:pPr>
            <a:endParaRPr lang="en-US"/>
          </a:p>
        </p:txBody>
      </p:sp>
      <p:sp>
        <p:nvSpPr>
          <p:cNvPr id="43" name="Oval 29"/>
          <p:cNvSpPr>
            <a:spLocks noChangeArrowheads="1"/>
          </p:cNvSpPr>
          <p:nvPr/>
        </p:nvSpPr>
        <p:spPr bwMode="auto">
          <a:xfrm>
            <a:off x="4162907" y="5041464"/>
            <a:ext cx="1600200" cy="914400"/>
          </a:xfrm>
          <a:prstGeom prst="ellipse">
            <a:avLst/>
          </a:prstGeom>
          <a:gradFill rotWithShape="1">
            <a:gsLst>
              <a:gs pos="0">
                <a:srgbClr val="FF6600"/>
              </a:gs>
              <a:gs pos="50000">
                <a:schemeClr val="bg1"/>
              </a:gs>
              <a:gs pos="100000">
                <a:srgbClr val="FF6600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>
                <a:latin typeface=".VnBook-Antiqua" pitchFamily="34" charset="0"/>
              </a:rPr>
              <a:t>¤ cöa sè 2</a:t>
            </a:r>
          </a:p>
        </p:txBody>
      </p:sp>
      <p:pic>
        <p:nvPicPr>
          <p:cNvPr id="44" name="Picture 4" descr="santwav[1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601" y="5904318"/>
            <a:ext cx="2236386" cy="712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52" descr="Santa"/>
          <p:cNvPicPr>
            <a:picLocks noGrp="1"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2425" y="5369175"/>
            <a:ext cx="1509561" cy="1403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Left Arrow 45">
            <a:hlinkClick r:id="rId9" action="ppaction://hlinksldjump"/>
          </p:cNvPr>
          <p:cNvSpPr/>
          <p:nvPr/>
        </p:nvSpPr>
        <p:spPr>
          <a:xfrm>
            <a:off x="10246259" y="6270626"/>
            <a:ext cx="724173" cy="49847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ight Arrow 46">
            <a:hlinkClick r:id="rId10" action="ppaction://hlinksldjump"/>
          </p:cNvPr>
          <p:cNvSpPr/>
          <p:nvPr/>
        </p:nvSpPr>
        <p:spPr>
          <a:xfrm>
            <a:off x="11348891" y="6273791"/>
            <a:ext cx="648922" cy="49847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953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" presetClass="exit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" presetClass="exit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4" presetClass="exit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4" presetClass="exit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500"/>
                            </p:stCondLst>
                            <p:childTnLst>
                              <p:par>
                                <p:cTn id="30" presetID="4" presetClass="exit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8000"/>
                            </p:stCondLst>
                            <p:childTnLst>
                              <p:par>
                                <p:cTn id="34" presetID="4" presetClass="exit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9500"/>
                            </p:stCondLst>
                            <p:childTnLst>
                              <p:par>
                                <p:cTn id="38" presetID="4" presetClass="exit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1000"/>
                            </p:stCondLst>
                            <p:childTnLst>
                              <p:par>
                                <p:cTn id="42" presetID="4" presetClass="exit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2500"/>
                            </p:stCondLst>
                            <p:childTnLst>
                              <p:par>
                                <p:cTn id="46" presetID="4" presetClass="exit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4000"/>
                            </p:stCondLst>
                            <p:childTnLst>
                              <p:par>
                                <p:cTn id="5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7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500"/>
                            </p:stCondLst>
                            <p:childTnLst>
                              <p:par>
                                <p:cTn id="74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7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000"/>
                            </p:stCondLst>
                            <p:childTnLst>
                              <p:par>
                                <p:cTn id="78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7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500"/>
                            </p:stCondLst>
                            <p:childTnLst>
                              <p:par>
                                <p:cTn id="82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8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3000"/>
                            </p:stCondLst>
                            <p:childTnLst>
                              <p:par>
                                <p:cTn id="86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8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500"/>
                            </p:stCondLst>
                            <p:childTnLst>
                              <p:par>
                                <p:cTn id="90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9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4000"/>
                            </p:stCondLst>
                            <p:childTnLst>
                              <p:par>
                                <p:cTn id="94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20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6000"/>
                            </p:stCondLst>
                            <p:childTnLst>
                              <p:par>
                                <p:cTn id="101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0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2000" fill="hold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2000" fill="hold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2000" fill="hold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8000"/>
                            </p:stCondLst>
                            <p:childTnLst>
                              <p:par>
                                <p:cTn id="108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0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8500"/>
                            </p:stCondLst>
                            <p:childTnLst>
                              <p:par>
                                <p:cTn id="112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9000"/>
                            </p:stCondLst>
                            <p:childTnLst>
                              <p:par>
                                <p:cTn id="116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9" presetID="3" presetClass="emph" presetSubtype="6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20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1" presetID="3" presetClass="emph" presetSubtype="6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22" dur="500" fill="hold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2" grpId="0" build="p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Text Box 5"/>
          <p:cNvSpPr txBox="1">
            <a:spLocks noChangeArrowheads="1"/>
          </p:cNvSpPr>
          <p:nvPr/>
        </p:nvSpPr>
        <p:spPr bwMode="auto">
          <a:xfrm>
            <a:off x="258813" y="357042"/>
            <a:ext cx="46482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1.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Khí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hậu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nhiệt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đới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ẩm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gió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mùa</a:t>
            </a:r>
            <a:endParaRPr lang="en-US" altLang="en-US" sz="24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2292" name="Picture 6" descr="image_paste_12022618502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413" y="1347643"/>
            <a:ext cx="8686800" cy="241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3" name="Text Box 7"/>
          <p:cNvSpPr txBox="1">
            <a:spLocks noChangeArrowheads="1"/>
          </p:cNvSpPr>
          <p:nvPr/>
        </p:nvSpPr>
        <p:spPr bwMode="auto">
          <a:xfrm>
            <a:off x="258813" y="814242"/>
            <a:ext cx="9144000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Bảng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nhiệt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độ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trạm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khí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tượng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Hà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Nội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Huế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, TP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Hồ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Chí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Minh (</a:t>
            </a:r>
            <a:r>
              <a:rPr lang="en-US" alt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Đv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2200" b="1" baseline="30000" dirty="0">
                <a:solidFill>
                  <a:srgbClr val="0000FF"/>
                </a:solidFill>
                <a:latin typeface="Times New Roman" panose="02020603050405020304" pitchFamily="18" charset="0"/>
              </a:rPr>
              <a:t>0</a:t>
            </a:r>
            <a:r>
              <a:rPr lang="en-US" alt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C)</a:t>
            </a:r>
          </a:p>
        </p:txBody>
      </p:sp>
      <p:sp>
        <p:nvSpPr>
          <p:cNvPr id="12294" name="Rectangle 9"/>
          <p:cNvSpPr>
            <a:spLocks noChangeArrowheads="1"/>
          </p:cNvSpPr>
          <p:nvPr/>
        </p:nvSpPr>
        <p:spPr bwMode="auto">
          <a:xfrm>
            <a:off x="3992613" y="3252642"/>
            <a:ext cx="457200" cy="304800"/>
          </a:xfrm>
          <a:prstGeom prst="rect">
            <a:avLst/>
          </a:prstGeom>
          <a:solidFill>
            <a:srgbClr val="C4FBFC"/>
          </a:solidFill>
          <a:ln w="9525">
            <a:solidFill>
              <a:srgbClr val="C4FBF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0000"/>
                </a:solidFill>
                <a:latin typeface="Times New Roman" panose="02020603050405020304" pitchFamily="18" charset="0"/>
              </a:rPr>
              <a:t>28,3</a:t>
            </a:r>
          </a:p>
        </p:txBody>
      </p:sp>
      <p:sp>
        <p:nvSpPr>
          <p:cNvPr id="12295" name="Rectangle 10"/>
          <p:cNvSpPr>
            <a:spLocks noChangeArrowheads="1"/>
          </p:cNvSpPr>
          <p:nvPr/>
        </p:nvSpPr>
        <p:spPr bwMode="auto">
          <a:xfrm>
            <a:off x="4526013" y="3252642"/>
            <a:ext cx="381000" cy="304800"/>
          </a:xfrm>
          <a:prstGeom prst="rect">
            <a:avLst/>
          </a:prstGeom>
          <a:solidFill>
            <a:srgbClr val="C4FBFC"/>
          </a:solidFill>
          <a:ln w="9525">
            <a:solidFill>
              <a:srgbClr val="C4FBF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0000"/>
                </a:solidFill>
                <a:latin typeface="Times New Roman" panose="02020603050405020304" pitchFamily="18" charset="0"/>
              </a:rPr>
              <a:t>27,5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70546" y="4690738"/>
            <a:ext cx="6755296" cy="40011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2000" dirty="0"/>
              <a:t>A, </a:t>
            </a:r>
            <a:r>
              <a:rPr lang="en-US" sz="2000" dirty="0" err="1"/>
              <a:t>nhiệt</a:t>
            </a:r>
            <a:r>
              <a:rPr lang="en-US" sz="2000" dirty="0"/>
              <a:t> </a:t>
            </a:r>
            <a:r>
              <a:rPr lang="en-US" sz="2000" dirty="0" err="1"/>
              <a:t>độ</a:t>
            </a:r>
            <a:r>
              <a:rPr lang="en-US" sz="2000" dirty="0"/>
              <a:t> </a:t>
            </a:r>
            <a:r>
              <a:rPr lang="en-US" sz="2000" dirty="0" err="1"/>
              <a:t>giảm</a:t>
            </a:r>
            <a:r>
              <a:rPr lang="en-US" sz="2000" dirty="0"/>
              <a:t> </a:t>
            </a:r>
            <a:r>
              <a:rPr lang="en-US" sz="2000" dirty="0" err="1"/>
              <a:t>dần</a:t>
            </a:r>
            <a:r>
              <a:rPr lang="en-US" sz="2000" dirty="0"/>
              <a:t> </a:t>
            </a:r>
            <a:r>
              <a:rPr lang="en-US" sz="2000" dirty="0" err="1"/>
              <a:t>từ</a:t>
            </a:r>
            <a:r>
              <a:rPr lang="en-US" sz="2000" dirty="0"/>
              <a:t> </a:t>
            </a:r>
            <a:r>
              <a:rPr lang="en-US" sz="2000" dirty="0" err="1"/>
              <a:t>tháng</a:t>
            </a:r>
            <a:r>
              <a:rPr lang="en-US" sz="2000" dirty="0"/>
              <a:t> 9 </a:t>
            </a:r>
            <a:r>
              <a:rPr lang="en-US" sz="2000" dirty="0" err="1"/>
              <a:t>đến</a:t>
            </a:r>
            <a:r>
              <a:rPr lang="en-US" sz="2000" dirty="0"/>
              <a:t> </a:t>
            </a:r>
            <a:r>
              <a:rPr lang="en-US" sz="2000" dirty="0" err="1"/>
              <a:t>tháng</a:t>
            </a:r>
            <a:r>
              <a:rPr lang="en-US" sz="2000" dirty="0"/>
              <a:t> 2 </a:t>
            </a:r>
            <a:r>
              <a:rPr lang="en-US" sz="2000" dirty="0" err="1"/>
              <a:t>năm</a:t>
            </a:r>
            <a:r>
              <a:rPr lang="en-US" sz="2000" dirty="0"/>
              <a:t> </a:t>
            </a:r>
            <a:r>
              <a:rPr lang="en-US" sz="2000" dirty="0" err="1"/>
              <a:t>sau</a:t>
            </a:r>
            <a:r>
              <a:rPr lang="en-US" sz="2000" dirty="0"/>
              <a:t>. </a:t>
            </a:r>
          </a:p>
        </p:txBody>
      </p:sp>
      <p:sp>
        <p:nvSpPr>
          <p:cNvPr id="12297" name="Text Box 11"/>
          <p:cNvSpPr txBox="1">
            <a:spLocks noChangeArrowheads="1"/>
          </p:cNvSpPr>
          <p:nvPr/>
        </p:nvSpPr>
        <p:spPr bwMode="auto">
          <a:xfrm>
            <a:off x="411944" y="3721372"/>
            <a:ext cx="908500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Dựa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vào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bảng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liệu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trên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hãy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biết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tháng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nhiệt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độ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giảm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dần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từ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Nam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ra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Bắc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? </a:t>
            </a:r>
          </a:p>
        </p:txBody>
      </p:sp>
      <p:graphicFrame>
        <p:nvGraphicFramePr>
          <p:cNvPr id="109751" name="Group 183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32442266"/>
              </p:ext>
            </p:extLst>
          </p:nvPr>
        </p:nvGraphicFramePr>
        <p:xfrm>
          <a:off x="1782813" y="2054080"/>
          <a:ext cx="2133600" cy="1679576"/>
        </p:xfrm>
        <a:graphic>
          <a:graphicData uri="http://schemas.openxmlformats.org/drawingml/2006/table">
            <a:tbl>
              <a:tblPr/>
              <a:tblGrid>
                <a:gridCol w="533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19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16,4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17,0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20,2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23,7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73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20,0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20,9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23,1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26,0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30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25,8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26,7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27,9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28,9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09753" name="Group 18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7535042"/>
              </p:ext>
            </p:extLst>
          </p:nvPr>
        </p:nvGraphicFramePr>
        <p:xfrm>
          <a:off x="6507213" y="2033443"/>
          <a:ext cx="1600200" cy="1676401"/>
        </p:xfrm>
        <a:graphic>
          <a:graphicData uri="http://schemas.openxmlformats.org/drawingml/2006/table">
            <a:tbl>
              <a:tblPr/>
              <a:tblGrid>
                <a:gridCol w="533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286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24,6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21,4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18,2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14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25,1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23,1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20,8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62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26,7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26,4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25,7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09731" name="Group 163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4135520513"/>
              </p:ext>
            </p:extLst>
          </p:nvPr>
        </p:nvGraphicFramePr>
        <p:xfrm>
          <a:off x="8107413" y="2033442"/>
          <a:ext cx="1066800" cy="1676400"/>
        </p:xfrm>
        <a:graphic>
          <a:graphicData uri="http://schemas.openxmlformats.org/drawingml/2006/table">
            <a:tbl>
              <a:tblPr/>
              <a:tblGrid>
                <a:gridCol w="1066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58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23,5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8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25,2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8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27,1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570546" y="5176513"/>
            <a:ext cx="6755296" cy="40011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2000" dirty="0"/>
              <a:t>B, </a:t>
            </a:r>
            <a:r>
              <a:rPr lang="en-US" sz="2000" dirty="0" err="1"/>
              <a:t>nhiệt</a:t>
            </a:r>
            <a:r>
              <a:rPr lang="en-US" sz="2000" dirty="0"/>
              <a:t> </a:t>
            </a:r>
            <a:r>
              <a:rPr lang="en-US" sz="2000" dirty="0" err="1"/>
              <a:t>độ</a:t>
            </a:r>
            <a:r>
              <a:rPr lang="en-US" sz="2000" dirty="0"/>
              <a:t> </a:t>
            </a:r>
            <a:r>
              <a:rPr lang="en-US" sz="2000" dirty="0" err="1"/>
              <a:t>giảm</a:t>
            </a:r>
            <a:r>
              <a:rPr lang="en-US" sz="2000" dirty="0"/>
              <a:t> </a:t>
            </a:r>
            <a:r>
              <a:rPr lang="en-US" sz="2000" dirty="0" err="1"/>
              <a:t>dần</a:t>
            </a:r>
            <a:r>
              <a:rPr lang="en-US" sz="2000" dirty="0"/>
              <a:t> </a:t>
            </a:r>
            <a:r>
              <a:rPr lang="en-US" sz="2000" dirty="0" err="1"/>
              <a:t>từ</a:t>
            </a:r>
            <a:r>
              <a:rPr lang="en-US" sz="2000" dirty="0"/>
              <a:t> </a:t>
            </a:r>
            <a:r>
              <a:rPr lang="en-US" sz="2000" dirty="0" err="1"/>
              <a:t>tháng</a:t>
            </a:r>
            <a:r>
              <a:rPr lang="en-US" sz="2000" dirty="0"/>
              <a:t> 9 </a:t>
            </a:r>
            <a:r>
              <a:rPr lang="en-US" sz="2000" dirty="0" err="1"/>
              <a:t>đến</a:t>
            </a:r>
            <a:r>
              <a:rPr lang="en-US" sz="2000" dirty="0"/>
              <a:t> </a:t>
            </a:r>
            <a:r>
              <a:rPr lang="en-US" sz="2000" dirty="0" err="1"/>
              <a:t>tháng</a:t>
            </a:r>
            <a:r>
              <a:rPr lang="en-US" sz="2000" dirty="0"/>
              <a:t> 4 </a:t>
            </a:r>
            <a:r>
              <a:rPr lang="en-US" sz="2000" dirty="0" err="1"/>
              <a:t>năm</a:t>
            </a:r>
            <a:r>
              <a:rPr lang="en-US" sz="2000" dirty="0"/>
              <a:t> </a:t>
            </a:r>
            <a:r>
              <a:rPr lang="en-US" sz="2000" dirty="0" err="1"/>
              <a:t>sau</a:t>
            </a:r>
            <a:r>
              <a:rPr lang="en-US" sz="2000" dirty="0"/>
              <a:t>.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80071" y="5636888"/>
            <a:ext cx="6755296" cy="40011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2000" dirty="0"/>
              <a:t>C, </a:t>
            </a:r>
            <a:r>
              <a:rPr lang="en-US" sz="2000" dirty="0" err="1"/>
              <a:t>nhiệt</a:t>
            </a:r>
            <a:r>
              <a:rPr lang="en-US" sz="2000" dirty="0"/>
              <a:t> </a:t>
            </a:r>
            <a:r>
              <a:rPr lang="en-US" sz="2000" dirty="0" err="1"/>
              <a:t>độ</a:t>
            </a:r>
            <a:r>
              <a:rPr lang="en-US" sz="2000" dirty="0"/>
              <a:t> </a:t>
            </a:r>
            <a:r>
              <a:rPr lang="en-US" sz="2000" dirty="0" err="1"/>
              <a:t>giảm</a:t>
            </a:r>
            <a:r>
              <a:rPr lang="en-US" sz="2000" dirty="0"/>
              <a:t> </a:t>
            </a:r>
            <a:r>
              <a:rPr lang="en-US" sz="2000" dirty="0" err="1"/>
              <a:t>dần</a:t>
            </a:r>
            <a:r>
              <a:rPr lang="en-US" sz="2000" dirty="0"/>
              <a:t> </a:t>
            </a:r>
            <a:r>
              <a:rPr lang="en-US" sz="2000" dirty="0" err="1"/>
              <a:t>từ</a:t>
            </a:r>
            <a:r>
              <a:rPr lang="en-US" sz="2000" dirty="0"/>
              <a:t> </a:t>
            </a:r>
            <a:r>
              <a:rPr lang="en-US" sz="2000" dirty="0" err="1"/>
              <a:t>tháng</a:t>
            </a:r>
            <a:r>
              <a:rPr lang="en-US" sz="2000" dirty="0"/>
              <a:t> 10 </a:t>
            </a:r>
            <a:r>
              <a:rPr lang="en-US" sz="2000" dirty="0" err="1"/>
              <a:t>đến</a:t>
            </a:r>
            <a:r>
              <a:rPr lang="en-US" sz="2000" dirty="0"/>
              <a:t> </a:t>
            </a:r>
            <a:r>
              <a:rPr lang="en-US" sz="2000" dirty="0" err="1"/>
              <a:t>tháng</a:t>
            </a:r>
            <a:r>
              <a:rPr lang="en-US" sz="2000" dirty="0"/>
              <a:t> 2 </a:t>
            </a:r>
            <a:r>
              <a:rPr lang="en-US" sz="2000" dirty="0" err="1"/>
              <a:t>năm</a:t>
            </a:r>
            <a:r>
              <a:rPr lang="en-US" sz="2000" dirty="0"/>
              <a:t> </a:t>
            </a:r>
            <a:r>
              <a:rPr lang="en-US" sz="2000" dirty="0" err="1"/>
              <a:t>sau</a:t>
            </a:r>
            <a:r>
              <a:rPr lang="en-US" sz="2000" dirty="0"/>
              <a:t>.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70546" y="6119488"/>
            <a:ext cx="6755296" cy="40011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2000" dirty="0"/>
              <a:t>D, </a:t>
            </a:r>
            <a:r>
              <a:rPr lang="en-US" sz="2000" dirty="0" err="1"/>
              <a:t>nhiệt</a:t>
            </a:r>
            <a:r>
              <a:rPr lang="en-US" sz="2000" dirty="0"/>
              <a:t> </a:t>
            </a:r>
            <a:r>
              <a:rPr lang="en-US" sz="2000" dirty="0" err="1"/>
              <a:t>độ</a:t>
            </a:r>
            <a:r>
              <a:rPr lang="en-US" sz="2000" dirty="0"/>
              <a:t> </a:t>
            </a:r>
            <a:r>
              <a:rPr lang="en-US" sz="2000" dirty="0" err="1"/>
              <a:t>giảm</a:t>
            </a:r>
            <a:r>
              <a:rPr lang="en-US" sz="2000" dirty="0"/>
              <a:t> </a:t>
            </a:r>
            <a:r>
              <a:rPr lang="en-US" sz="2000" dirty="0" err="1"/>
              <a:t>dần</a:t>
            </a:r>
            <a:r>
              <a:rPr lang="en-US" sz="2000" dirty="0"/>
              <a:t> </a:t>
            </a:r>
            <a:r>
              <a:rPr lang="en-US" sz="2000" dirty="0" err="1"/>
              <a:t>từ</a:t>
            </a:r>
            <a:r>
              <a:rPr lang="en-US" sz="2000" dirty="0"/>
              <a:t> </a:t>
            </a:r>
            <a:r>
              <a:rPr lang="en-US" sz="2000" dirty="0" err="1"/>
              <a:t>tháng</a:t>
            </a:r>
            <a:r>
              <a:rPr lang="en-US" sz="2000" dirty="0"/>
              <a:t> 10 </a:t>
            </a:r>
            <a:r>
              <a:rPr lang="en-US" sz="2000" dirty="0" err="1"/>
              <a:t>đến</a:t>
            </a:r>
            <a:r>
              <a:rPr lang="en-US" sz="2000" dirty="0"/>
              <a:t> </a:t>
            </a:r>
            <a:r>
              <a:rPr lang="en-US" sz="2000" dirty="0" err="1"/>
              <a:t>tháng</a:t>
            </a:r>
            <a:r>
              <a:rPr lang="en-US" sz="2000" dirty="0"/>
              <a:t> 4 </a:t>
            </a:r>
            <a:r>
              <a:rPr lang="en-US" sz="2000" dirty="0" err="1"/>
              <a:t>năm</a:t>
            </a:r>
            <a:r>
              <a:rPr lang="en-US" sz="2000" dirty="0"/>
              <a:t> </a:t>
            </a:r>
            <a:r>
              <a:rPr lang="en-US" sz="2000" dirty="0" err="1"/>
              <a:t>sau</a:t>
            </a:r>
            <a:r>
              <a:rPr lang="en-US" sz="2000" dirty="0"/>
              <a:t>. </a:t>
            </a:r>
          </a:p>
        </p:txBody>
      </p:sp>
      <p:sp>
        <p:nvSpPr>
          <p:cNvPr id="16" name="Oval 19"/>
          <p:cNvSpPr>
            <a:spLocks noChangeArrowheads="1"/>
          </p:cNvSpPr>
          <p:nvPr/>
        </p:nvSpPr>
        <p:spPr bwMode="auto">
          <a:xfrm rot="20666588">
            <a:off x="10259476" y="122708"/>
            <a:ext cx="431800" cy="352425"/>
          </a:xfrm>
          <a:prstGeom prst="ellipse">
            <a:avLst/>
          </a:prstGeom>
          <a:gradFill rotWithShape="1">
            <a:gsLst>
              <a:gs pos="0">
                <a:srgbClr val="007400"/>
              </a:gs>
              <a:gs pos="50000">
                <a:srgbClr val="009900"/>
              </a:gs>
              <a:gs pos="100000">
                <a:srgbClr val="007400"/>
              </a:gs>
            </a:gsLst>
            <a:lin ang="0" scaled="1"/>
          </a:gradFill>
          <a:ln w="9525">
            <a:solidFill>
              <a:srgbClr val="00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7" name="Oval 20"/>
          <p:cNvSpPr>
            <a:spLocks noChangeArrowheads="1"/>
          </p:cNvSpPr>
          <p:nvPr/>
        </p:nvSpPr>
        <p:spPr bwMode="auto">
          <a:xfrm>
            <a:off x="10211851" y="2232495"/>
            <a:ext cx="1676400" cy="176212"/>
          </a:xfrm>
          <a:prstGeom prst="ellipse">
            <a:avLst/>
          </a:prstGeom>
          <a:gradFill rotWithShape="1">
            <a:gsLst>
              <a:gs pos="0">
                <a:srgbClr val="008000"/>
              </a:gs>
              <a:gs pos="50000">
                <a:srgbClr val="000000"/>
              </a:gs>
              <a:gs pos="100000">
                <a:srgbClr val="008000"/>
              </a:gs>
            </a:gsLst>
            <a:lin ang="5400000" scaled="1"/>
          </a:gradFill>
          <a:ln w="9525">
            <a:solidFill>
              <a:srgbClr val="008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8" name="Oval 21"/>
          <p:cNvSpPr>
            <a:spLocks noChangeArrowheads="1"/>
          </p:cNvSpPr>
          <p:nvPr/>
        </p:nvSpPr>
        <p:spPr bwMode="auto">
          <a:xfrm rot="546664">
            <a:off x="11361201" y="122708"/>
            <a:ext cx="431800" cy="352425"/>
          </a:xfrm>
          <a:prstGeom prst="ellipse">
            <a:avLst/>
          </a:prstGeom>
          <a:gradFill rotWithShape="1">
            <a:gsLst>
              <a:gs pos="0">
                <a:srgbClr val="007400"/>
              </a:gs>
              <a:gs pos="50000">
                <a:srgbClr val="009900"/>
              </a:gs>
              <a:gs pos="100000">
                <a:srgbClr val="007400"/>
              </a:gs>
            </a:gsLst>
            <a:lin ang="0" scaled="1"/>
          </a:gradFill>
          <a:ln w="9525">
            <a:solidFill>
              <a:srgbClr val="00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9" name="Oval 22"/>
          <p:cNvSpPr>
            <a:spLocks noChangeArrowheads="1"/>
          </p:cNvSpPr>
          <p:nvPr/>
        </p:nvSpPr>
        <p:spPr bwMode="gray">
          <a:xfrm>
            <a:off x="9960023" y="1001329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00CC66"/>
              </a:gs>
              <a:gs pos="100000">
                <a:srgbClr val="FFFFFF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algn="ctr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9250" dir="3267739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0" name="Oval 23"/>
          <p:cNvSpPr>
            <a:spLocks noChangeArrowheads="1"/>
          </p:cNvSpPr>
          <p:nvPr/>
        </p:nvSpPr>
        <p:spPr bwMode="gray">
          <a:xfrm>
            <a:off x="9960023" y="981604"/>
            <a:ext cx="259766" cy="519351"/>
          </a:xfrm>
          <a:prstGeom prst="ellipse">
            <a:avLst/>
          </a:prstGeom>
          <a:gradFill rotWithShape="1">
            <a:gsLst>
              <a:gs pos="0">
                <a:srgbClr val="00CC66">
                  <a:alpha val="32001"/>
                </a:srgbClr>
              </a:gs>
              <a:gs pos="100000">
                <a:srgbClr val="000000">
                  <a:alpha val="89998"/>
                </a:srgbClr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algn="ctr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9250" dir="3267739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" name="Oval 24"/>
          <p:cNvSpPr>
            <a:spLocks noChangeArrowheads="1"/>
          </p:cNvSpPr>
          <p:nvPr/>
        </p:nvSpPr>
        <p:spPr bwMode="gray">
          <a:xfrm>
            <a:off x="10110252" y="1027464"/>
            <a:ext cx="1857375" cy="519351"/>
          </a:xfrm>
          <a:prstGeom prst="ellipse">
            <a:avLst/>
          </a:prstGeom>
          <a:gradFill rotWithShape="1">
            <a:gsLst>
              <a:gs pos="0">
                <a:srgbClr val="006E37"/>
              </a:gs>
              <a:gs pos="50000">
                <a:srgbClr val="00CC66"/>
              </a:gs>
              <a:gs pos="100000">
                <a:srgbClr val="006E37"/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algn="ctr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9250" dir="3267739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" name="Oval 25"/>
          <p:cNvSpPr>
            <a:spLocks noChangeArrowheads="1"/>
          </p:cNvSpPr>
          <p:nvPr/>
        </p:nvSpPr>
        <p:spPr bwMode="gray">
          <a:xfrm>
            <a:off x="10113426" y="1027464"/>
            <a:ext cx="1854200" cy="519351"/>
          </a:xfrm>
          <a:prstGeom prst="ellipse">
            <a:avLst/>
          </a:prstGeom>
          <a:gradFill rotWithShape="1">
            <a:gsLst>
              <a:gs pos="0">
                <a:srgbClr val="008241"/>
              </a:gs>
              <a:gs pos="100000">
                <a:srgbClr val="00CC66">
                  <a:alpha val="0"/>
                </a:srgbClr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algn="ctr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9250" dir="3267739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3" name="Oval 26"/>
          <p:cNvSpPr>
            <a:spLocks noChangeArrowheads="1"/>
          </p:cNvSpPr>
          <p:nvPr/>
        </p:nvSpPr>
        <p:spPr bwMode="gray">
          <a:xfrm>
            <a:off x="10211851" y="1027464"/>
            <a:ext cx="1668462" cy="519351"/>
          </a:xfrm>
          <a:prstGeom prst="ellipse">
            <a:avLst/>
          </a:prstGeom>
          <a:solidFill>
            <a:srgbClr val="33333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algn="ctr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9250" dir="3267739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4" name="Oval 27"/>
          <p:cNvSpPr>
            <a:spLocks noChangeArrowheads="1"/>
          </p:cNvSpPr>
          <p:nvPr/>
        </p:nvSpPr>
        <p:spPr bwMode="gray">
          <a:xfrm>
            <a:off x="10238839" y="495770"/>
            <a:ext cx="1617663" cy="1585912"/>
          </a:xfrm>
          <a:prstGeom prst="ellipse">
            <a:avLst/>
          </a:prstGeom>
          <a:gradFill rotWithShape="1">
            <a:gsLst>
              <a:gs pos="0">
                <a:srgbClr val="595959"/>
              </a:gs>
              <a:gs pos="100000">
                <a:srgbClr val="C0C0C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5" name="Oval 28"/>
          <p:cNvSpPr>
            <a:spLocks noChangeArrowheads="1"/>
          </p:cNvSpPr>
          <p:nvPr/>
        </p:nvSpPr>
        <p:spPr bwMode="gray">
          <a:xfrm>
            <a:off x="10259477" y="503708"/>
            <a:ext cx="1576387" cy="1546225"/>
          </a:xfrm>
          <a:prstGeom prst="ellipse">
            <a:avLst/>
          </a:prstGeom>
          <a:gradFill rotWithShape="1">
            <a:gsLst>
              <a:gs pos="0">
                <a:srgbClr val="C0C0C0">
                  <a:alpha val="0"/>
                </a:srgbClr>
              </a:gs>
              <a:gs pos="100000">
                <a:srgbClr val="E9E9E9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6" name="Oval 29"/>
          <p:cNvSpPr>
            <a:spLocks noChangeArrowheads="1"/>
          </p:cNvSpPr>
          <p:nvPr/>
        </p:nvSpPr>
        <p:spPr bwMode="gray">
          <a:xfrm>
            <a:off x="10276938" y="519583"/>
            <a:ext cx="1500188" cy="1444625"/>
          </a:xfrm>
          <a:prstGeom prst="ellipse">
            <a:avLst/>
          </a:prstGeom>
          <a:gradFill rotWithShape="1">
            <a:gsLst>
              <a:gs pos="0">
                <a:srgbClr val="989898"/>
              </a:gs>
              <a:gs pos="100000">
                <a:srgbClr val="C0C0C0">
                  <a:alpha val="48000"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7" name="Oval 30"/>
          <p:cNvSpPr>
            <a:spLocks noChangeArrowheads="1"/>
          </p:cNvSpPr>
          <p:nvPr/>
        </p:nvSpPr>
        <p:spPr bwMode="gray">
          <a:xfrm>
            <a:off x="10362663" y="560858"/>
            <a:ext cx="1335088" cy="1173163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C0C0C0">
                  <a:alpha val="37999"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8" name="Oval 31"/>
          <p:cNvSpPr>
            <a:spLocks noChangeArrowheads="1"/>
          </p:cNvSpPr>
          <p:nvPr/>
        </p:nvSpPr>
        <p:spPr bwMode="auto">
          <a:xfrm>
            <a:off x="10227727" y="491008"/>
            <a:ext cx="1628775" cy="1611313"/>
          </a:xfrm>
          <a:prstGeom prst="ellipse">
            <a:avLst/>
          </a:prstGeom>
          <a:solidFill>
            <a:schemeClr val="bg1">
              <a:alpha val="81175"/>
            </a:schemeClr>
          </a:solidFill>
          <a:ln w="76200">
            <a:solidFill>
              <a:srgbClr val="C0C0C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800">
                <a:solidFill>
                  <a:srgbClr val="FF3300"/>
                </a:solidFill>
                <a:latin typeface=".VnVogue" panose="020B7200000000000000" pitchFamily="34" charset="0"/>
              </a:rPr>
              <a:t>HÕt</a:t>
            </a:r>
          </a:p>
          <a:p>
            <a:pPr eaLnBrk="1" hangingPunct="1"/>
            <a:r>
              <a:rPr lang="en-US" altLang="en-US" sz="4800">
                <a:solidFill>
                  <a:srgbClr val="FF3300"/>
                </a:solidFill>
                <a:latin typeface=".VnVogue" panose="020B7200000000000000" pitchFamily="34" charset="0"/>
              </a:rPr>
              <a:t>giê</a:t>
            </a:r>
          </a:p>
        </p:txBody>
      </p:sp>
      <p:sp>
        <p:nvSpPr>
          <p:cNvPr id="29" name="Oval 32"/>
          <p:cNvSpPr>
            <a:spLocks noChangeArrowheads="1"/>
          </p:cNvSpPr>
          <p:nvPr/>
        </p:nvSpPr>
        <p:spPr bwMode="auto">
          <a:xfrm>
            <a:off x="10234077" y="503708"/>
            <a:ext cx="1628775" cy="1611313"/>
          </a:xfrm>
          <a:prstGeom prst="ellipse">
            <a:avLst/>
          </a:prstGeom>
          <a:solidFill>
            <a:schemeClr val="bg1">
              <a:alpha val="81175"/>
            </a:schemeClr>
          </a:solidFill>
          <a:ln w="76200">
            <a:solidFill>
              <a:srgbClr val="C0C0C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0000">
                <a:solidFill>
                  <a:srgbClr val="FF3300"/>
                </a:solidFill>
                <a:latin typeface=".VnVogue" panose="020B7200000000000000" pitchFamily="34" charset="0"/>
              </a:rPr>
              <a:t>1</a:t>
            </a:r>
          </a:p>
        </p:txBody>
      </p:sp>
      <p:sp>
        <p:nvSpPr>
          <p:cNvPr id="30" name="Oval 33"/>
          <p:cNvSpPr>
            <a:spLocks noChangeArrowheads="1"/>
          </p:cNvSpPr>
          <p:nvPr/>
        </p:nvSpPr>
        <p:spPr bwMode="auto">
          <a:xfrm>
            <a:off x="10234077" y="506883"/>
            <a:ext cx="1628775" cy="1611313"/>
          </a:xfrm>
          <a:prstGeom prst="ellipse">
            <a:avLst/>
          </a:prstGeom>
          <a:solidFill>
            <a:schemeClr val="bg1">
              <a:alpha val="81175"/>
            </a:schemeClr>
          </a:solidFill>
          <a:ln w="76200">
            <a:solidFill>
              <a:srgbClr val="C0C0C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0000">
                <a:solidFill>
                  <a:srgbClr val="FF3300"/>
                </a:solidFill>
                <a:latin typeface=".VnVogue" panose="020B7200000000000000" pitchFamily="34" charset="0"/>
              </a:rPr>
              <a:t>2</a:t>
            </a:r>
          </a:p>
        </p:txBody>
      </p:sp>
      <p:sp>
        <p:nvSpPr>
          <p:cNvPr id="31" name="Oval 34"/>
          <p:cNvSpPr>
            <a:spLocks noChangeArrowheads="1"/>
          </p:cNvSpPr>
          <p:nvPr/>
        </p:nvSpPr>
        <p:spPr bwMode="auto">
          <a:xfrm>
            <a:off x="10229314" y="503708"/>
            <a:ext cx="1628775" cy="1611313"/>
          </a:xfrm>
          <a:prstGeom prst="ellipse">
            <a:avLst/>
          </a:prstGeom>
          <a:solidFill>
            <a:schemeClr val="bg1">
              <a:alpha val="81175"/>
            </a:schemeClr>
          </a:solidFill>
          <a:ln w="76200">
            <a:solidFill>
              <a:srgbClr val="C0C0C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0000">
                <a:solidFill>
                  <a:srgbClr val="FF3300"/>
                </a:solidFill>
                <a:latin typeface=".VnVogue" panose="020B7200000000000000" pitchFamily="34" charset="0"/>
              </a:rPr>
              <a:t>3</a:t>
            </a:r>
          </a:p>
        </p:txBody>
      </p:sp>
      <p:sp>
        <p:nvSpPr>
          <p:cNvPr id="32" name="Oval 35"/>
          <p:cNvSpPr>
            <a:spLocks noChangeArrowheads="1"/>
          </p:cNvSpPr>
          <p:nvPr/>
        </p:nvSpPr>
        <p:spPr bwMode="auto">
          <a:xfrm>
            <a:off x="10243602" y="498945"/>
            <a:ext cx="1628775" cy="1611312"/>
          </a:xfrm>
          <a:prstGeom prst="ellipse">
            <a:avLst/>
          </a:prstGeom>
          <a:solidFill>
            <a:schemeClr val="bg1">
              <a:alpha val="81175"/>
            </a:schemeClr>
          </a:solidFill>
          <a:ln w="76200">
            <a:solidFill>
              <a:srgbClr val="C0C0C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0000">
                <a:solidFill>
                  <a:srgbClr val="FF3300"/>
                </a:solidFill>
                <a:latin typeface=".VnVogue" panose="020B7200000000000000" pitchFamily="34" charset="0"/>
              </a:rPr>
              <a:t>4</a:t>
            </a:r>
          </a:p>
        </p:txBody>
      </p:sp>
      <p:sp>
        <p:nvSpPr>
          <p:cNvPr id="33" name="Oval 36"/>
          <p:cNvSpPr>
            <a:spLocks noChangeArrowheads="1"/>
          </p:cNvSpPr>
          <p:nvPr/>
        </p:nvSpPr>
        <p:spPr bwMode="auto">
          <a:xfrm>
            <a:off x="10229314" y="494183"/>
            <a:ext cx="1628775" cy="1611313"/>
          </a:xfrm>
          <a:prstGeom prst="ellipse">
            <a:avLst/>
          </a:prstGeom>
          <a:solidFill>
            <a:schemeClr val="bg1">
              <a:alpha val="81175"/>
            </a:schemeClr>
          </a:solidFill>
          <a:ln w="76200">
            <a:solidFill>
              <a:srgbClr val="C0C0C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0000">
                <a:solidFill>
                  <a:srgbClr val="FF3300"/>
                </a:solidFill>
                <a:latin typeface=".VnVogue" panose="020B7200000000000000" pitchFamily="34" charset="0"/>
              </a:rPr>
              <a:t>5</a:t>
            </a:r>
          </a:p>
        </p:txBody>
      </p:sp>
      <p:sp>
        <p:nvSpPr>
          <p:cNvPr id="34" name="Oval 37"/>
          <p:cNvSpPr>
            <a:spLocks noChangeArrowheads="1"/>
          </p:cNvSpPr>
          <p:nvPr/>
        </p:nvSpPr>
        <p:spPr bwMode="auto">
          <a:xfrm>
            <a:off x="10243602" y="513233"/>
            <a:ext cx="1628775" cy="1611313"/>
          </a:xfrm>
          <a:prstGeom prst="ellipse">
            <a:avLst/>
          </a:prstGeom>
          <a:solidFill>
            <a:schemeClr val="bg1">
              <a:alpha val="81175"/>
            </a:schemeClr>
          </a:solidFill>
          <a:ln w="76200">
            <a:solidFill>
              <a:srgbClr val="C0C0C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0000">
                <a:solidFill>
                  <a:srgbClr val="FF3300"/>
                </a:solidFill>
                <a:latin typeface=".VnVogue" panose="020B7200000000000000" pitchFamily="34" charset="0"/>
              </a:rPr>
              <a:t>6</a:t>
            </a:r>
          </a:p>
        </p:txBody>
      </p:sp>
      <p:sp>
        <p:nvSpPr>
          <p:cNvPr id="35" name="Oval 38"/>
          <p:cNvSpPr>
            <a:spLocks noChangeArrowheads="1"/>
          </p:cNvSpPr>
          <p:nvPr/>
        </p:nvSpPr>
        <p:spPr bwMode="auto">
          <a:xfrm>
            <a:off x="10243602" y="503708"/>
            <a:ext cx="1628775" cy="1611313"/>
          </a:xfrm>
          <a:prstGeom prst="ellipse">
            <a:avLst/>
          </a:prstGeom>
          <a:solidFill>
            <a:schemeClr val="bg1">
              <a:alpha val="81175"/>
            </a:schemeClr>
          </a:solidFill>
          <a:ln w="76200">
            <a:solidFill>
              <a:srgbClr val="C0C0C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0000">
                <a:solidFill>
                  <a:srgbClr val="FF3300"/>
                </a:solidFill>
                <a:latin typeface=".VnVogue" panose="020B7200000000000000" pitchFamily="34" charset="0"/>
              </a:rPr>
              <a:t>7</a:t>
            </a:r>
          </a:p>
        </p:txBody>
      </p:sp>
      <p:sp>
        <p:nvSpPr>
          <p:cNvPr id="36" name="Oval 39"/>
          <p:cNvSpPr>
            <a:spLocks noChangeArrowheads="1"/>
          </p:cNvSpPr>
          <p:nvPr/>
        </p:nvSpPr>
        <p:spPr bwMode="auto">
          <a:xfrm>
            <a:off x="10229314" y="503708"/>
            <a:ext cx="1628775" cy="1611313"/>
          </a:xfrm>
          <a:prstGeom prst="ellipse">
            <a:avLst/>
          </a:prstGeom>
          <a:solidFill>
            <a:schemeClr val="bg1">
              <a:alpha val="81175"/>
            </a:schemeClr>
          </a:solidFill>
          <a:ln w="76200">
            <a:solidFill>
              <a:srgbClr val="C0C0C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0000">
                <a:solidFill>
                  <a:srgbClr val="FF3300"/>
                </a:solidFill>
                <a:latin typeface=".VnVogue" panose="020B7200000000000000" pitchFamily="34" charset="0"/>
              </a:rPr>
              <a:t>8</a:t>
            </a:r>
          </a:p>
        </p:txBody>
      </p:sp>
      <p:sp>
        <p:nvSpPr>
          <p:cNvPr id="37" name="Oval 40"/>
          <p:cNvSpPr>
            <a:spLocks noChangeArrowheads="1"/>
          </p:cNvSpPr>
          <p:nvPr/>
        </p:nvSpPr>
        <p:spPr bwMode="auto">
          <a:xfrm>
            <a:off x="10243602" y="513233"/>
            <a:ext cx="1628775" cy="1611313"/>
          </a:xfrm>
          <a:prstGeom prst="ellipse">
            <a:avLst/>
          </a:prstGeom>
          <a:solidFill>
            <a:schemeClr val="bg1">
              <a:alpha val="81175"/>
            </a:schemeClr>
          </a:solidFill>
          <a:ln w="76200">
            <a:solidFill>
              <a:srgbClr val="C0C0C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0000">
                <a:solidFill>
                  <a:srgbClr val="FF3300"/>
                </a:solidFill>
                <a:latin typeface=".VnVogue" panose="020B7200000000000000" pitchFamily="34" charset="0"/>
              </a:rPr>
              <a:t>9</a:t>
            </a:r>
          </a:p>
        </p:txBody>
      </p:sp>
      <p:sp>
        <p:nvSpPr>
          <p:cNvPr id="38" name="Oval 41"/>
          <p:cNvSpPr>
            <a:spLocks noChangeArrowheads="1"/>
          </p:cNvSpPr>
          <p:nvPr/>
        </p:nvSpPr>
        <p:spPr bwMode="auto">
          <a:xfrm>
            <a:off x="10248364" y="513233"/>
            <a:ext cx="1628775" cy="1611313"/>
          </a:xfrm>
          <a:prstGeom prst="ellipse">
            <a:avLst/>
          </a:prstGeom>
          <a:solidFill>
            <a:schemeClr val="bg1">
              <a:alpha val="81175"/>
            </a:schemeClr>
          </a:solidFill>
          <a:ln w="76200">
            <a:solidFill>
              <a:srgbClr val="C0C0C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0000">
                <a:solidFill>
                  <a:srgbClr val="FF3300"/>
                </a:solidFill>
                <a:latin typeface=".VnVogue" panose="020B7200000000000000" pitchFamily="34" charset="0"/>
              </a:rPr>
              <a:t>10</a:t>
            </a:r>
          </a:p>
        </p:txBody>
      </p:sp>
      <p:sp>
        <p:nvSpPr>
          <p:cNvPr id="39" name="Rectangle 2"/>
          <p:cNvSpPr>
            <a:spLocks noChangeArrowheads="1"/>
          </p:cNvSpPr>
          <p:nvPr/>
        </p:nvSpPr>
        <p:spPr bwMode="auto">
          <a:xfrm>
            <a:off x="10066053" y="5069791"/>
            <a:ext cx="1828800" cy="14478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0" name="Text Box 3"/>
          <p:cNvSpPr txBox="1">
            <a:spLocks noChangeArrowheads="1"/>
          </p:cNvSpPr>
          <p:nvPr/>
        </p:nvSpPr>
        <p:spPr bwMode="auto">
          <a:xfrm>
            <a:off x="10141522" y="5377663"/>
            <a:ext cx="1676400" cy="830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5" tIns="45718" rIns="91435" bIns="4571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2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2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</a:t>
            </a:r>
          </a:p>
        </p:txBody>
      </p:sp>
      <p:sp>
        <p:nvSpPr>
          <p:cNvPr id="41" name="Rectangle 6"/>
          <p:cNvSpPr>
            <a:spLocks noChangeArrowheads="1"/>
          </p:cNvSpPr>
          <p:nvPr/>
        </p:nvSpPr>
        <p:spPr bwMode="auto">
          <a:xfrm>
            <a:off x="10131724" y="5019677"/>
            <a:ext cx="457200" cy="1752600"/>
          </a:xfrm>
          <a:prstGeom prst="rect">
            <a:avLst/>
          </a:prstGeom>
          <a:solidFill>
            <a:schemeClr val="accent1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  <a:contourClr>
              <a:schemeClr val="accent1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2" name="Rectangle 7"/>
          <p:cNvSpPr>
            <a:spLocks noChangeArrowheads="1"/>
          </p:cNvSpPr>
          <p:nvPr/>
        </p:nvSpPr>
        <p:spPr bwMode="auto">
          <a:xfrm>
            <a:off x="10345610" y="5021484"/>
            <a:ext cx="457200" cy="1752600"/>
          </a:xfrm>
          <a:prstGeom prst="rect">
            <a:avLst/>
          </a:prstGeom>
          <a:solidFill>
            <a:srgbClr val="FF00FF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00FF"/>
            </a:extrusionClr>
            <a:contourClr>
              <a:srgbClr val="FF00FF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3" name="Rectangle 8"/>
          <p:cNvSpPr>
            <a:spLocks noChangeArrowheads="1"/>
          </p:cNvSpPr>
          <p:nvPr/>
        </p:nvSpPr>
        <p:spPr bwMode="auto">
          <a:xfrm>
            <a:off x="10612196" y="5008147"/>
            <a:ext cx="457200" cy="1752600"/>
          </a:xfrm>
          <a:prstGeom prst="rect">
            <a:avLst/>
          </a:prstGeom>
          <a:solidFill>
            <a:schemeClr val="bg1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chemeClr val="bg1"/>
            </a:extrusionClr>
            <a:contourClr>
              <a:schemeClr val="bg1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4" name="Rectangle 9"/>
          <p:cNvSpPr>
            <a:spLocks noChangeArrowheads="1"/>
          </p:cNvSpPr>
          <p:nvPr/>
        </p:nvSpPr>
        <p:spPr bwMode="auto">
          <a:xfrm>
            <a:off x="10764596" y="5008147"/>
            <a:ext cx="457200" cy="1752600"/>
          </a:xfrm>
          <a:prstGeom prst="rect">
            <a:avLst/>
          </a:prstGeom>
          <a:solidFill>
            <a:srgbClr val="33CC33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33CC33"/>
            </a:extrusionClr>
            <a:contourClr>
              <a:srgbClr val="33CC33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5" name="Rectangle 10"/>
          <p:cNvSpPr>
            <a:spLocks noChangeArrowheads="1"/>
          </p:cNvSpPr>
          <p:nvPr/>
        </p:nvSpPr>
        <p:spPr bwMode="auto">
          <a:xfrm>
            <a:off x="10916996" y="5008147"/>
            <a:ext cx="457200" cy="1752600"/>
          </a:xfrm>
          <a:prstGeom prst="rect">
            <a:avLst/>
          </a:prstGeom>
          <a:solidFill>
            <a:srgbClr val="FF9900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9900"/>
            </a:extrusionClr>
            <a:contourClr>
              <a:srgbClr val="FF990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" name="Rectangle 11"/>
          <p:cNvSpPr>
            <a:spLocks noChangeArrowheads="1"/>
          </p:cNvSpPr>
          <p:nvPr/>
        </p:nvSpPr>
        <p:spPr bwMode="auto">
          <a:xfrm>
            <a:off x="11069396" y="5008147"/>
            <a:ext cx="457200" cy="1752600"/>
          </a:xfrm>
          <a:prstGeom prst="rect">
            <a:avLst/>
          </a:prstGeom>
          <a:solidFill>
            <a:srgbClr val="66FF99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66FF99"/>
            </a:extrusionClr>
            <a:contourClr>
              <a:srgbClr val="66FF99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7" name="Rectangle 12"/>
          <p:cNvSpPr>
            <a:spLocks noChangeArrowheads="1"/>
          </p:cNvSpPr>
          <p:nvPr/>
        </p:nvSpPr>
        <p:spPr bwMode="auto">
          <a:xfrm>
            <a:off x="11221324" y="5013912"/>
            <a:ext cx="457200" cy="1752600"/>
          </a:xfrm>
          <a:prstGeom prst="rect">
            <a:avLst/>
          </a:prstGeom>
          <a:solidFill>
            <a:srgbClr val="FFFF00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FF00"/>
            </a:extrusionClr>
            <a:contourClr>
              <a:srgbClr val="FFFF0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8" name="Rectangle 13"/>
          <p:cNvSpPr>
            <a:spLocks noChangeArrowheads="1"/>
          </p:cNvSpPr>
          <p:nvPr/>
        </p:nvSpPr>
        <p:spPr bwMode="auto">
          <a:xfrm>
            <a:off x="11403784" y="5013912"/>
            <a:ext cx="457200" cy="1752600"/>
          </a:xfrm>
          <a:prstGeom prst="rect">
            <a:avLst/>
          </a:prstGeom>
          <a:solidFill>
            <a:srgbClr val="FF9900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9900"/>
            </a:extrusionClr>
            <a:contourClr>
              <a:srgbClr val="FF990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9" name="Rectangle 14"/>
          <p:cNvSpPr>
            <a:spLocks noChangeArrowheads="1"/>
          </p:cNvSpPr>
          <p:nvPr/>
        </p:nvSpPr>
        <p:spPr bwMode="auto">
          <a:xfrm>
            <a:off x="11607264" y="5019677"/>
            <a:ext cx="457200" cy="1752600"/>
          </a:xfrm>
          <a:prstGeom prst="rect">
            <a:avLst/>
          </a:prstGeom>
          <a:solidFill>
            <a:srgbClr val="00CC00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00CC00"/>
            </a:extrusionClr>
            <a:contourClr>
              <a:srgbClr val="00CC0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0" name="Rectangle 15"/>
          <p:cNvSpPr>
            <a:spLocks noChangeArrowheads="1"/>
          </p:cNvSpPr>
          <p:nvPr/>
        </p:nvSpPr>
        <p:spPr bwMode="auto">
          <a:xfrm>
            <a:off x="11765253" y="5008147"/>
            <a:ext cx="457200" cy="1752600"/>
          </a:xfrm>
          <a:prstGeom prst="rect">
            <a:avLst/>
          </a:prstGeom>
          <a:solidFill>
            <a:srgbClr val="FF00FF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00FF"/>
            </a:extrusionClr>
            <a:contourClr>
              <a:srgbClr val="FF00FF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1" name="Oval 16"/>
          <p:cNvSpPr>
            <a:spLocks noChangeArrowheads="1"/>
          </p:cNvSpPr>
          <p:nvPr/>
        </p:nvSpPr>
        <p:spPr bwMode="auto">
          <a:xfrm>
            <a:off x="10417763" y="5281973"/>
            <a:ext cx="1600200" cy="914400"/>
          </a:xfrm>
          <a:prstGeom prst="ellipse">
            <a:avLst/>
          </a:prstGeom>
          <a:gradFill rotWithShape="1">
            <a:gsLst>
              <a:gs pos="0">
                <a:srgbClr val="66FF99"/>
              </a:gs>
              <a:gs pos="50000">
                <a:schemeClr val="bg1"/>
              </a:gs>
              <a:gs pos="100000">
                <a:srgbClr val="66FF99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dirty="0">
                <a:latin typeface=".VnBook-Antiqua" pitchFamily="34" charset="0"/>
              </a:rPr>
              <a:t>¤ </a:t>
            </a:r>
            <a:r>
              <a:rPr lang="en-US" dirty="0" err="1">
                <a:latin typeface=".VnBook-Antiqua" pitchFamily="34" charset="0"/>
              </a:rPr>
              <a:t>cöa</a:t>
            </a:r>
            <a:r>
              <a:rPr lang="en-US" dirty="0">
                <a:latin typeface=".VnBook-Antiqua" pitchFamily="34" charset="0"/>
              </a:rPr>
              <a:t> </a:t>
            </a:r>
            <a:r>
              <a:rPr lang="en-US" dirty="0" err="1">
                <a:latin typeface=".VnBook-Antiqua" pitchFamily="34" charset="0"/>
              </a:rPr>
              <a:t>sè</a:t>
            </a:r>
            <a:r>
              <a:rPr lang="en-US" dirty="0">
                <a:latin typeface=".VnBook-Antiqua" pitchFamily="34" charset="0"/>
              </a:rPr>
              <a:t> 3</a:t>
            </a:r>
          </a:p>
        </p:txBody>
      </p:sp>
      <p:pic>
        <p:nvPicPr>
          <p:cNvPr id="52" name="Picture 4" descr="santwav[1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0661" y="5877915"/>
            <a:ext cx="2236386" cy="712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52" descr="Santa"/>
          <p:cNvPicPr>
            <a:picLocks noGrp="1"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8404" y="5327946"/>
            <a:ext cx="1509561" cy="1403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Left Arrow 53">
            <a:hlinkClick r:id="rId9" action="ppaction://hlinksldjump"/>
          </p:cNvPr>
          <p:cNvSpPr/>
          <p:nvPr/>
        </p:nvSpPr>
        <p:spPr>
          <a:xfrm>
            <a:off x="7081577" y="171853"/>
            <a:ext cx="724173" cy="49847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ight Arrow 54">
            <a:hlinkClick r:id="rId10" action="ppaction://hlinksldjump"/>
          </p:cNvPr>
          <p:cNvSpPr/>
          <p:nvPr/>
        </p:nvSpPr>
        <p:spPr>
          <a:xfrm>
            <a:off x="8184209" y="175018"/>
            <a:ext cx="648922" cy="49847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141189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xit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" presetClass="exit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4" presetClass="exit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4" presetClass="exit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500"/>
                            </p:stCondLst>
                            <p:childTnLst>
                              <p:par>
                                <p:cTn id="25" presetID="4" presetClass="exit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4" presetClass="exit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9500"/>
                            </p:stCondLst>
                            <p:childTnLst>
                              <p:par>
                                <p:cTn id="33" presetID="4" presetClass="exit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1000"/>
                            </p:stCondLst>
                            <p:childTnLst>
                              <p:par>
                                <p:cTn id="37" presetID="4" presetClass="exit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500"/>
                            </p:stCondLst>
                            <p:childTnLst>
                              <p:par>
                                <p:cTn id="41" presetID="4" presetClass="exit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4000"/>
                            </p:stCondLst>
                            <p:childTnLst>
                              <p:par>
                                <p:cTn id="4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7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500"/>
                            </p:stCondLst>
                            <p:childTnLst>
                              <p:par>
                                <p:cTn id="77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7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8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500"/>
                            </p:stCondLst>
                            <p:childTnLst>
                              <p:par>
                                <p:cTn id="85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8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000"/>
                            </p:stCondLst>
                            <p:childTnLst>
                              <p:par>
                                <p:cTn id="89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20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0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0"/>
                            </p:stCondLst>
                            <p:childTnLst>
                              <p:par>
                                <p:cTn id="96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9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500"/>
                            </p:stCondLst>
                            <p:childTnLst>
                              <p:par>
                                <p:cTn id="100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0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6000"/>
                            </p:stCondLst>
                            <p:childTnLst>
                              <p:par>
                                <p:cTn id="104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0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6500"/>
                            </p:stCondLst>
                            <p:childTnLst>
                              <p:par>
                                <p:cTn id="108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0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7000"/>
                            </p:stCondLst>
                            <p:childTnLst>
                              <p:par>
                                <p:cTn id="112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5" presetID="3" presetClass="emph" presetSubtype="6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16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  <p:bldLst>
      <p:bldP spid="15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40" grpId="0" build="allAtOnce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Text Box 5"/>
          <p:cNvSpPr txBox="1">
            <a:spLocks noChangeArrowheads="1"/>
          </p:cNvSpPr>
          <p:nvPr/>
        </p:nvSpPr>
        <p:spPr bwMode="auto">
          <a:xfrm>
            <a:off x="108155" y="400664"/>
            <a:ext cx="4648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1. Tính chất nhiệt đới gió mùa ẩm</a:t>
            </a:r>
          </a:p>
        </p:txBody>
      </p:sp>
      <p:pic>
        <p:nvPicPr>
          <p:cNvPr id="13316" name="Picture 6" descr="image_paste_12022618502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755" y="1391265"/>
            <a:ext cx="8686800" cy="241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Text Box 7"/>
          <p:cNvSpPr txBox="1">
            <a:spLocks noChangeArrowheads="1"/>
          </p:cNvSpPr>
          <p:nvPr/>
        </p:nvSpPr>
        <p:spPr bwMode="auto">
          <a:xfrm>
            <a:off x="108155" y="781664"/>
            <a:ext cx="9144000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200" b="1">
                <a:solidFill>
                  <a:srgbClr val="0000FF"/>
                </a:solidFill>
                <a:latin typeface="Times New Roman" panose="02020603050405020304" pitchFamily="18" charset="0"/>
              </a:rPr>
              <a:t>Bảng nhiệt độ các trạm khí tượng Hà Nội, Huế, TP Hồ Chí Minh (Đv: </a:t>
            </a:r>
            <a:r>
              <a:rPr lang="en-US" altLang="en-US" sz="2200" b="1" baseline="30000">
                <a:solidFill>
                  <a:srgbClr val="0000FF"/>
                </a:solidFill>
                <a:latin typeface="Times New Roman" panose="02020603050405020304" pitchFamily="18" charset="0"/>
              </a:rPr>
              <a:t>0</a:t>
            </a:r>
            <a:r>
              <a:rPr lang="en-US" altLang="en-US" sz="2200" b="1">
                <a:solidFill>
                  <a:srgbClr val="0000FF"/>
                </a:solidFill>
                <a:latin typeface="Times New Roman" panose="02020603050405020304" pitchFamily="18" charset="0"/>
              </a:rPr>
              <a:t>C)</a:t>
            </a:r>
          </a:p>
        </p:txBody>
      </p:sp>
      <p:sp>
        <p:nvSpPr>
          <p:cNvPr id="13318" name="Rectangle 9"/>
          <p:cNvSpPr>
            <a:spLocks noChangeArrowheads="1"/>
          </p:cNvSpPr>
          <p:nvPr/>
        </p:nvSpPr>
        <p:spPr bwMode="auto">
          <a:xfrm>
            <a:off x="3841955" y="3296264"/>
            <a:ext cx="457200" cy="304800"/>
          </a:xfrm>
          <a:prstGeom prst="rect">
            <a:avLst/>
          </a:prstGeom>
          <a:solidFill>
            <a:srgbClr val="C4FBFC"/>
          </a:solidFill>
          <a:ln w="9525">
            <a:solidFill>
              <a:srgbClr val="C4FBF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0000"/>
                </a:solidFill>
                <a:latin typeface="Times New Roman" panose="02020603050405020304" pitchFamily="18" charset="0"/>
              </a:rPr>
              <a:t>28,3</a:t>
            </a:r>
          </a:p>
        </p:txBody>
      </p:sp>
      <p:sp>
        <p:nvSpPr>
          <p:cNvPr id="13319" name="Rectangle 10"/>
          <p:cNvSpPr>
            <a:spLocks noChangeArrowheads="1"/>
          </p:cNvSpPr>
          <p:nvPr/>
        </p:nvSpPr>
        <p:spPr bwMode="auto">
          <a:xfrm>
            <a:off x="4375355" y="3296264"/>
            <a:ext cx="381000" cy="304800"/>
          </a:xfrm>
          <a:prstGeom prst="rect">
            <a:avLst/>
          </a:prstGeom>
          <a:solidFill>
            <a:srgbClr val="C4FBFC"/>
          </a:solidFill>
          <a:ln w="9525">
            <a:solidFill>
              <a:srgbClr val="C4FBF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0000"/>
                </a:solidFill>
                <a:latin typeface="Times New Roman" panose="02020603050405020304" pitchFamily="18" charset="0"/>
              </a:rPr>
              <a:t>27,5</a:t>
            </a:r>
          </a:p>
        </p:txBody>
      </p:sp>
      <p:sp>
        <p:nvSpPr>
          <p:cNvPr id="109579" name="Text Box 11"/>
          <p:cNvSpPr txBox="1">
            <a:spLocks noChangeArrowheads="1"/>
          </p:cNvSpPr>
          <p:nvPr/>
        </p:nvSpPr>
        <p:spPr bwMode="auto">
          <a:xfrm>
            <a:off x="1479755" y="3870940"/>
            <a:ext cx="6172200" cy="4921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Vì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sao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nhiệt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độ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giảm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dần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từ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Nam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ra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Bắc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? </a:t>
            </a:r>
          </a:p>
        </p:txBody>
      </p:sp>
      <p:graphicFrame>
        <p:nvGraphicFramePr>
          <p:cNvPr id="109751" name="Group 183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815770878"/>
              </p:ext>
            </p:extLst>
          </p:nvPr>
        </p:nvGraphicFramePr>
        <p:xfrm>
          <a:off x="1632155" y="2097702"/>
          <a:ext cx="2133600" cy="1679576"/>
        </p:xfrm>
        <a:graphic>
          <a:graphicData uri="http://schemas.openxmlformats.org/drawingml/2006/table">
            <a:tbl>
              <a:tblPr/>
              <a:tblGrid>
                <a:gridCol w="533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19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16,4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17,0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20,2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23,7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73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20,0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20,9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23,1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26,0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30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25,8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26,7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27,9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28,9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09753" name="Group 18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5761917"/>
              </p:ext>
            </p:extLst>
          </p:nvPr>
        </p:nvGraphicFramePr>
        <p:xfrm>
          <a:off x="6356555" y="2077065"/>
          <a:ext cx="1600200" cy="1676401"/>
        </p:xfrm>
        <a:graphic>
          <a:graphicData uri="http://schemas.openxmlformats.org/drawingml/2006/table">
            <a:tbl>
              <a:tblPr/>
              <a:tblGrid>
                <a:gridCol w="533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286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24,6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21,4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18,2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14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25,1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23,1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20,8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62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26,7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26,4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25,7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09731" name="Group 163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616801993"/>
              </p:ext>
            </p:extLst>
          </p:nvPr>
        </p:nvGraphicFramePr>
        <p:xfrm>
          <a:off x="7956755" y="2077064"/>
          <a:ext cx="1066800" cy="1676400"/>
        </p:xfrm>
        <a:graphic>
          <a:graphicData uri="http://schemas.openxmlformats.org/drawingml/2006/table">
            <a:tbl>
              <a:tblPr/>
              <a:tblGrid>
                <a:gridCol w="1066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58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23,5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8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25,2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8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27,1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08155" y="4427643"/>
            <a:ext cx="8172960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None/>
            </a:pP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ra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ra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4" name="Oval 19"/>
          <p:cNvSpPr>
            <a:spLocks noChangeArrowheads="1"/>
          </p:cNvSpPr>
          <p:nvPr/>
        </p:nvSpPr>
        <p:spPr bwMode="auto">
          <a:xfrm rot="20666588">
            <a:off x="10259476" y="122708"/>
            <a:ext cx="431800" cy="352425"/>
          </a:xfrm>
          <a:prstGeom prst="ellipse">
            <a:avLst/>
          </a:prstGeom>
          <a:gradFill rotWithShape="1">
            <a:gsLst>
              <a:gs pos="0">
                <a:srgbClr val="007400"/>
              </a:gs>
              <a:gs pos="50000">
                <a:srgbClr val="009900"/>
              </a:gs>
              <a:gs pos="100000">
                <a:srgbClr val="007400"/>
              </a:gs>
            </a:gsLst>
            <a:lin ang="0" scaled="1"/>
          </a:gradFill>
          <a:ln w="9525">
            <a:solidFill>
              <a:srgbClr val="00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5" name="Oval 20"/>
          <p:cNvSpPr>
            <a:spLocks noChangeArrowheads="1"/>
          </p:cNvSpPr>
          <p:nvPr/>
        </p:nvSpPr>
        <p:spPr bwMode="auto">
          <a:xfrm>
            <a:off x="10211851" y="2232495"/>
            <a:ext cx="1676400" cy="176212"/>
          </a:xfrm>
          <a:prstGeom prst="ellipse">
            <a:avLst/>
          </a:prstGeom>
          <a:gradFill rotWithShape="1">
            <a:gsLst>
              <a:gs pos="0">
                <a:srgbClr val="008000"/>
              </a:gs>
              <a:gs pos="50000">
                <a:srgbClr val="000000"/>
              </a:gs>
              <a:gs pos="100000">
                <a:srgbClr val="008000"/>
              </a:gs>
            </a:gsLst>
            <a:lin ang="5400000" scaled="1"/>
          </a:gradFill>
          <a:ln w="9525">
            <a:solidFill>
              <a:srgbClr val="008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6" name="Oval 21"/>
          <p:cNvSpPr>
            <a:spLocks noChangeArrowheads="1"/>
          </p:cNvSpPr>
          <p:nvPr/>
        </p:nvSpPr>
        <p:spPr bwMode="auto">
          <a:xfrm rot="546664">
            <a:off x="11361201" y="122708"/>
            <a:ext cx="431800" cy="352425"/>
          </a:xfrm>
          <a:prstGeom prst="ellipse">
            <a:avLst/>
          </a:prstGeom>
          <a:gradFill rotWithShape="1">
            <a:gsLst>
              <a:gs pos="0">
                <a:srgbClr val="007400"/>
              </a:gs>
              <a:gs pos="50000">
                <a:srgbClr val="009900"/>
              </a:gs>
              <a:gs pos="100000">
                <a:srgbClr val="007400"/>
              </a:gs>
            </a:gsLst>
            <a:lin ang="0" scaled="1"/>
          </a:gradFill>
          <a:ln w="9525">
            <a:solidFill>
              <a:srgbClr val="00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7" name="Oval 22"/>
          <p:cNvSpPr>
            <a:spLocks noChangeArrowheads="1"/>
          </p:cNvSpPr>
          <p:nvPr/>
        </p:nvSpPr>
        <p:spPr bwMode="gray">
          <a:xfrm>
            <a:off x="9960023" y="1001329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00CC66"/>
              </a:gs>
              <a:gs pos="100000">
                <a:srgbClr val="FFFFFF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algn="ctr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9250" dir="3267739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8" name="Oval 23"/>
          <p:cNvSpPr>
            <a:spLocks noChangeArrowheads="1"/>
          </p:cNvSpPr>
          <p:nvPr/>
        </p:nvSpPr>
        <p:spPr bwMode="gray">
          <a:xfrm>
            <a:off x="9960023" y="981604"/>
            <a:ext cx="259766" cy="519351"/>
          </a:xfrm>
          <a:prstGeom prst="ellipse">
            <a:avLst/>
          </a:prstGeom>
          <a:gradFill rotWithShape="1">
            <a:gsLst>
              <a:gs pos="0">
                <a:srgbClr val="00CC66">
                  <a:alpha val="32001"/>
                </a:srgbClr>
              </a:gs>
              <a:gs pos="100000">
                <a:srgbClr val="000000">
                  <a:alpha val="89998"/>
                </a:srgbClr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algn="ctr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9250" dir="3267739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9" name="Oval 24"/>
          <p:cNvSpPr>
            <a:spLocks noChangeArrowheads="1"/>
          </p:cNvSpPr>
          <p:nvPr/>
        </p:nvSpPr>
        <p:spPr bwMode="gray">
          <a:xfrm>
            <a:off x="10110252" y="1027464"/>
            <a:ext cx="1857375" cy="519351"/>
          </a:xfrm>
          <a:prstGeom prst="ellipse">
            <a:avLst/>
          </a:prstGeom>
          <a:gradFill rotWithShape="1">
            <a:gsLst>
              <a:gs pos="0">
                <a:srgbClr val="006E37"/>
              </a:gs>
              <a:gs pos="50000">
                <a:srgbClr val="00CC66"/>
              </a:gs>
              <a:gs pos="100000">
                <a:srgbClr val="006E37"/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algn="ctr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9250" dir="3267739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0" name="Oval 25"/>
          <p:cNvSpPr>
            <a:spLocks noChangeArrowheads="1"/>
          </p:cNvSpPr>
          <p:nvPr/>
        </p:nvSpPr>
        <p:spPr bwMode="gray">
          <a:xfrm>
            <a:off x="10113426" y="1027464"/>
            <a:ext cx="1854200" cy="519351"/>
          </a:xfrm>
          <a:prstGeom prst="ellipse">
            <a:avLst/>
          </a:prstGeom>
          <a:gradFill rotWithShape="1">
            <a:gsLst>
              <a:gs pos="0">
                <a:srgbClr val="008241"/>
              </a:gs>
              <a:gs pos="100000">
                <a:srgbClr val="00CC66">
                  <a:alpha val="0"/>
                </a:srgbClr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algn="ctr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9250" dir="3267739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" name="Oval 26"/>
          <p:cNvSpPr>
            <a:spLocks noChangeArrowheads="1"/>
          </p:cNvSpPr>
          <p:nvPr/>
        </p:nvSpPr>
        <p:spPr bwMode="gray">
          <a:xfrm>
            <a:off x="10211851" y="1027464"/>
            <a:ext cx="1668462" cy="519351"/>
          </a:xfrm>
          <a:prstGeom prst="ellipse">
            <a:avLst/>
          </a:prstGeom>
          <a:solidFill>
            <a:srgbClr val="33333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algn="ctr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9250" dir="3267739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" name="Oval 27"/>
          <p:cNvSpPr>
            <a:spLocks noChangeArrowheads="1"/>
          </p:cNvSpPr>
          <p:nvPr/>
        </p:nvSpPr>
        <p:spPr bwMode="gray">
          <a:xfrm>
            <a:off x="10238839" y="495770"/>
            <a:ext cx="1617663" cy="1585912"/>
          </a:xfrm>
          <a:prstGeom prst="ellipse">
            <a:avLst/>
          </a:prstGeom>
          <a:gradFill rotWithShape="1">
            <a:gsLst>
              <a:gs pos="0">
                <a:srgbClr val="595959"/>
              </a:gs>
              <a:gs pos="100000">
                <a:srgbClr val="C0C0C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3" name="Oval 28"/>
          <p:cNvSpPr>
            <a:spLocks noChangeArrowheads="1"/>
          </p:cNvSpPr>
          <p:nvPr/>
        </p:nvSpPr>
        <p:spPr bwMode="gray">
          <a:xfrm>
            <a:off x="10259477" y="503708"/>
            <a:ext cx="1576387" cy="1546225"/>
          </a:xfrm>
          <a:prstGeom prst="ellipse">
            <a:avLst/>
          </a:prstGeom>
          <a:gradFill rotWithShape="1">
            <a:gsLst>
              <a:gs pos="0">
                <a:srgbClr val="C0C0C0">
                  <a:alpha val="0"/>
                </a:srgbClr>
              </a:gs>
              <a:gs pos="100000">
                <a:srgbClr val="E9E9E9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4" name="Oval 29"/>
          <p:cNvSpPr>
            <a:spLocks noChangeArrowheads="1"/>
          </p:cNvSpPr>
          <p:nvPr/>
        </p:nvSpPr>
        <p:spPr bwMode="gray">
          <a:xfrm>
            <a:off x="10276938" y="519583"/>
            <a:ext cx="1500188" cy="1444625"/>
          </a:xfrm>
          <a:prstGeom prst="ellipse">
            <a:avLst/>
          </a:prstGeom>
          <a:gradFill rotWithShape="1">
            <a:gsLst>
              <a:gs pos="0">
                <a:srgbClr val="989898"/>
              </a:gs>
              <a:gs pos="100000">
                <a:srgbClr val="C0C0C0">
                  <a:alpha val="48000"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5" name="Oval 30"/>
          <p:cNvSpPr>
            <a:spLocks noChangeArrowheads="1"/>
          </p:cNvSpPr>
          <p:nvPr/>
        </p:nvSpPr>
        <p:spPr bwMode="gray">
          <a:xfrm>
            <a:off x="10362663" y="560858"/>
            <a:ext cx="1335088" cy="1173163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C0C0C0">
                  <a:alpha val="37999"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6" name="Oval 31"/>
          <p:cNvSpPr>
            <a:spLocks noChangeArrowheads="1"/>
          </p:cNvSpPr>
          <p:nvPr/>
        </p:nvSpPr>
        <p:spPr bwMode="auto">
          <a:xfrm>
            <a:off x="10227727" y="491008"/>
            <a:ext cx="1628775" cy="1611313"/>
          </a:xfrm>
          <a:prstGeom prst="ellipse">
            <a:avLst/>
          </a:prstGeom>
          <a:solidFill>
            <a:schemeClr val="bg1">
              <a:alpha val="81175"/>
            </a:schemeClr>
          </a:solidFill>
          <a:ln w="76200">
            <a:solidFill>
              <a:srgbClr val="C0C0C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800">
                <a:solidFill>
                  <a:srgbClr val="FF3300"/>
                </a:solidFill>
                <a:latin typeface=".VnVogue" panose="020B7200000000000000" pitchFamily="34" charset="0"/>
              </a:rPr>
              <a:t>HÕt</a:t>
            </a:r>
          </a:p>
          <a:p>
            <a:pPr eaLnBrk="1" hangingPunct="1"/>
            <a:r>
              <a:rPr lang="en-US" altLang="en-US" sz="4800">
                <a:solidFill>
                  <a:srgbClr val="FF3300"/>
                </a:solidFill>
                <a:latin typeface=".VnVogue" panose="020B7200000000000000" pitchFamily="34" charset="0"/>
              </a:rPr>
              <a:t>giê</a:t>
            </a:r>
          </a:p>
        </p:txBody>
      </p:sp>
      <p:sp>
        <p:nvSpPr>
          <p:cNvPr id="27" name="Oval 32"/>
          <p:cNvSpPr>
            <a:spLocks noChangeArrowheads="1"/>
          </p:cNvSpPr>
          <p:nvPr/>
        </p:nvSpPr>
        <p:spPr bwMode="auto">
          <a:xfrm>
            <a:off x="10234077" y="503708"/>
            <a:ext cx="1628775" cy="1611313"/>
          </a:xfrm>
          <a:prstGeom prst="ellipse">
            <a:avLst/>
          </a:prstGeom>
          <a:solidFill>
            <a:schemeClr val="bg1">
              <a:alpha val="81175"/>
            </a:schemeClr>
          </a:solidFill>
          <a:ln w="76200">
            <a:solidFill>
              <a:srgbClr val="C0C0C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0000">
                <a:solidFill>
                  <a:srgbClr val="FF3300"/>
                </a:solidFill>
                <a:latin typeface=".VnVogue" panose="020B7200000000000000" pitchFamily="34" charset="0"/>
              </a:rPr>
              <a:t>1</a:t>
            </a:r>
          </a:p>
        </p:txBody>
      </p:sp>
      <p:sp>
        <p:nvSpPr>
          <p:cNvPr id="28" name="Oval 33"/>
          <p:cNvSpPr>
            <a:spLocks noChangeArrowheads="1"/>
          </p:cNvSpPr>
          <p:nvPr/>
        </p:nvSpPr>
        <p:spPr bwMode="auto">
          <a:xfrm>
            <a:off x="10234077" y="506883"/>
            <a:ext cx="1628775" cy="1611313"/>
          </a:xfrm>
          <a:prstGeom prst="ellipse">
            <a:avLst/>
          </a:prstGeom>
          <a:solidFill>
            <a:schemeClr val="bg1">
              <a:alpha val="81175"/>
            </a:schemeClr>
          </a:solidFill>
          <a:ln w="76200">
            <a:solidFill>
              <a:srgbClr val="C0C0C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0000">
                <a:solidFill>
                  <a:srgbClr val="FF3300"/>
                </a:solidFill>
                <a:latin typeface=".VnVogue" panose="020B7200000000000000" pitchFamily="34" charset="0"/>
              </a:rPr>
              <a:t>2</a:t>
            </a:r>
          </a:p>
        </p:txBody>
      </p:sp>
      <p:sp>
        <p:nvSpPr>
          <p:cNvPr id="29" name="Oval 34"/>
          <p:cNvSpPr>
            <a:spLocks noChangeArrowheads="1"/>
          </p:cNvSpPr>
          <p:nvPr/>
        </p:nvSpPr>
        <p:spPr bwMode="auto">
          <a:xfrm>
            <a:off x="10229314" y="503708"/>
            <a:ext cx="1628775" cy="1611313"/>
          </a:xfrm>
          <a:prstGeom prst="ellipse">
            <a:avLst/>
          </a:prstGeom>
          <a:solidFill>
            <a:schemeClr val="bg1">
              <a:alpha val="81175"/>
            </a:schemeClr>
          </a:solidFill>
          <a:ln w="76200">
            <a:solidFill>
              <a:srgbClr val="C0C0C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0000">
                <a:solidFill>
                  <a:srgbClr val="FF3300"/>
                </a:solidFill>
                <a:latin typeface=".VnVogue" panose="020B7200000000000000" pitchFamily="34" charset="0"/>
              </a:rPr>
              <a:t>3</a:t>
            </a:r>
          </a:p>
        </p:txBody>
      </p:sp>
      <p:sp>
        <p:nvSpPr>
          <p:cNvPr id="30" name="Oval 35"/>
          <p:cNvSpPr>
            <a:spLocks noChangeArrowheads="1"/>
          </p:cNvSpPr>
          <p:nvPr/>
        </p:nvSpPr>
        <p:spPr bwMode="auto">
          <a:xfrm>
            <a:off x="10243602" y="498945"/>
            <a:ext cx="1628775" cy="1611312"/>
          </a:xfrm>
          <a:prstGeom prst="ellipse">
            <a:avLst/>
          </a:prstGeom>
          <a:solidFill>
            <a:schemeClr val="bg1">
              <a:alpha val="81175"/>
            </a:schemeClr>
          </a:solidFill>
          <a:ln w="76200">
            <a:solidFill>
              <a:srgbClr val="C0C0C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0000">
                <a:solidFill>
                  <a:srgbClr val="FF3300"/>
                </a:solidFill>
                <a:latin typeface=".VnVogue" panose="020B7200000000000000" pitchFamily="34" charset="0"/>
              </a:rPr>
              <a:t>4</a:t>
            </a:r>
          </a:p>
        </p:txBody>
      </p:sp>
      <p:sp>
        <p:nvSpPr>
          <p:cNvPr id="31" name="Oval 36"/>
          <p:cNvSpPr>
            <a:spLocks noChangeArrowheads="1"/>
          </p:cNvSpPr>
          <p:nvPr/>
        </p:nvSpPr>
        <p:spPr bwMode="auto">
          <a:xfrm>
            <a:off x="10229314" y="494183"/>
            <a:ext cx="1628775" cy="1611313"/>
          </a:xfrm>
          <a:prstGeom prst="ellipse">
            <a:avLst/>
          </a:prstGeom>
          <a:solidFill>
            <a:schemeClr val="bg1">
              <a:alpha val="81175"/>
            </a:schemeClr>
          </a:solidFill>
          <a:ln w="76200">
            <a:solidFill>
              <a:srgbClr val="C0C0C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0000">
                <a:solidFill>
                  <a:srgbClr val="FF3300"/>
                </a:solidFill>
                <a:latin typeface=".VnVogue" panose="020B7200000000000000" pitchFamily="34" charset="0"/>
              </a:rPr>
              <a:t>5</a:t>
            </a:r>
          </a:p>
        </p:txBody>
      </p:sp>
      <p:sp>
        <p:nvSpPr>
          <p:cNvPr id="32" name="Oval 37"/>
          <p:cNvSpPr>
            <a:spLocks noChangeArrowheads="1"/>
          </p:cNvSpPr>
          <p:nvPr/>
        </p:nvSpPr>
        <p:spPr bwMode="auto">
          <a:xfrm>
            <a:off x="10243602" y="513233"/>
            <a:ext cx="1628775" cy="1611313"/>
          </a:xfrm>
          <a:prstGeom prst="ellipse">
            <a:avLst/>
          </a:prstGeom>
          <a:solidFill>
            <a:schemeClr val="bg1">
              <a:alpha val="81175"/>
            </a:schemeClr>
          </a:solidFill>
          <a:ln w="76200">
            <a:solidFill>
              <a:srgbClr val="C0C0C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0000">
                <a:solidFill>
                  <a:srgbClr val="FF3300"/>
                </a:solidFill>
                <a:latin typeface=".VnVogue" panose="020B7200000000000000" pitchFamily="34" charset="0"/>
              </a:rPr>
              <a:t>6</a:t>
            </a:r>
          </a:p>
        </p:txBody>
      </p:sp>
      <p:sp>
        <p:nvSpPr>
          <p:cNvPr id="33" name="Oval 38"/>
          <p:cNvSpPr>
            <a:spLocks noChangeArrowheads="1"/>
          </p:cNvSpPr>
          <p:nvPr/>
        </p:nvSpPr>
        <p:spPr bwMode="auto">
          <a:xfrm>
            <a:off x="10243602" y="503708"/>
            <a:ext cx="1628775" cy="1611313"/>
          </a:xfrm>
          <a:prstGeom prst="ellipse">
            <a:avLst/>
          </a:prstGeom>
          <a:solidFill>
            <a:schemeClr val="bg1">
              <a:alpha val="81175"/>
            </a:schemeClr>
          </a:solidFill>
          <a:ln w="76200">
            <a:solidFill>
              <a:srgbClr val="C0C0C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0000">
                <a:solidFill>
                  <a:srgbClr val="FF3300"/>
                </a:solidFill>
                <a:latin typeface=".VnVogue" panose="020B7200000000000000" pitchFamily="34" charset="0"/>
              </a:rPr>
              <a:t>7</a:t>
            </a:r>
          </a:p>
        </p:txBody>
      </p:sp>
      <p:sp>
        <p:nvSpPr>
          <p:cNvPr id="34" name="Oval 39"/>
          <p:cNvSpPr>
            <a:spLocks noChangeArrowheads="1"/>
          </p:cNvSpPr>
          <p:nvPr/>
        </p:nvSpPr>
        <p:spPr bwMode="auto">
          <a:xfrm>
            <a:off x="10229314" y="503708"/>
            <a:ext cx="1628775" cy="1611313"/>
          </a:xfrm>
          <a:prstGeom prst="ellipse">
            <a:avLst/>
          </a:prstGeom>
          <a:solidFill>
            <a:schemeClr val="bg1">
              <a:alpha val="81175"/>
            </a:schemeClr>
          </a:solidFill>
          <a:ln w="76200">
            <a:solidFill>
              <a:srgbClr val="C0C0C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0000">
                <a:solidFill>
                  <a:srgbClr val="FF3300"/>
                </a:solidFill>
                <a:latin typeface=".VnVogue" panose="020B7200000000000000" pitchFamily="34" charset="0"/>
              </a:rPr>
              <a:t>8</a:t>
            </a:r>
          </a:p>
        </p:txBody>
      </p:sp>
      <p:sp>
        <p:nvSpPr>
          <p:cNvPr id="35" name="Oval 40"/>
          <p:cNvSpPr>
            <a:spLocks noChangeArrowheads="1"/>
          </p:cNvSpPr>
          <p:nvPr/>
        </p:nvSpPr>
        <p:spPr bwMode="auto">
          <a:xfrm>
            <a:off x="10243602" y="513233"/>
            <a:ext cx="1628775" cy="1611313"/>
          </a:xfrm>
          <a:prstGeom prst="ellipse">
            <a:avLst/>
          </a:prstGeom>
          <a:solidFill>
            <a:schemeClr val="bg1">
              <a:alpha val="81175"/>
            </a:schemeClr>
          </a:solidFill>
          <a:ln w="76200">
            <a:solidFill>
              <a:srgbClr val="C0C0C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0000">
                <a:solidFill>
                  <a:srgbClr val="FF3300"/>
                </a:solidFill>
                <a:latin typeface=".VnVogue" panose="020B7200000000000000" pitchFamily="34" charset="0"/>
              </a:rPr>
              <a:t>9</a:t>
            </a:r>
          </a:p>
        </p:txBody>
      </p:sp>
      <p:sp>
        <p:nvSpPr>
          <p:cNvPr id="36" name="Oval 41"/>
          <p:cNvSpPr>
            <a:spLocks noChangeArrowheads="1"/>
          </p:cNvSpPr>
          <p:nvPr/>
        </p:nvSpPr>
        <p:spPr bwMode="auto">
          <a:xfrm>
            <a:off x="10248364" y="513233"/>
            <a:ext cx="1628775" cy="1611313"/>
          </a:xfrm>
          <a:prstGeom prst="ellipse">
            <a:avLst/>
          </a:prstGeom>
          <a:solidFill>
            <a:schemeClr val="bg1">
              <a:alpha val="81175"/>
            </a:schemeClr>
          </a:solidFill>
          <a:ln w="76200">
            <a:solidFill>
              <a:srgbClr val="C0C0C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0000">
                <a:solidFill>
                  <a:srgbClr val="FF3300"/>
                </a:solidFill>
                <a:latin typeface=".VnVogue" panose="020B7200000000000000" pitchFamily="34" charset="0"/>
              </a:rPr>
              <a:t>10</a:t>
            </a:r>
          </a:p>
        </p:txBody>
      </p:sp>
      <p:sp>
        <p:nvSpPr>
          <p:cNvPr id="37" name="Rectangle 2"/>
          <p:cNvSpPr>
            <a:spLocks noChangeArrowheads="1"/>
          </p:cNvSpPr>
          <p:nvPr/>
        </p:nvSpPr>
        <p:spPr bwMode="auto">
          <a:xfrm>
            <a:off x="10066053" y="5069791"/>
            <a:ext cx="1828800" cy="14478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8" name="Text Box 3"/>
          <p:cNvSpPr txBox="1">
            <a:spLocks noChangeArrowheads="1"/>
          </p:cNvSpPr>
          <p:nvPr/>
        </p:nvSpPr>
        <p:spPr bwMode="auto">
          <a:xfrm>
            <a:off x="10141522" y="5377663"/>
            <a:ext cx="1676400" cy="830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5" tIns="45718" rIns="91435" bIns="4571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tràng</a:t>
            </a:r>
            <a:r>
              <a:rPr lang="en-US" altLang="en-US" sz="2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pháo</a:t>
            </a:r>
            <a:r>
              <a:rPr lang="en-US" altLang="en-US" sz="2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endParaRPr lang="en-US" altLang="en-US" sz="2400" b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Rectangle 6"/>
          <p:cNvSpPr>
            <a:spLocks noChangeArrowheads="1"/>
          </p:cNvSpPr>
          <p:nvPr/>
        </p:nvSpPr>
        <p:spPr bwMode="auto">
          <a:xfrm>
            <a:off x="10131724" y="5019677"/>
            <a:ext cx="457200" cy="1752600"/>
          </a:xfrm>
          <a:prstGeom prst="rect">
            <a:avLst/>
          </a:prstGeom>
          <a:solidFill>
            <a:schemeClr val="accent1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  <a:contourClr>
              <a:schemeClr val="accent1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0" name="Rectangle 7"/>
          <p:cNvSpPr>
            <a:spLocks noChangeArrowheads="1"/>
          </p:cNvSpPr>
          <p:nvPr/>
        </p:nvSpPr>
        <p:spPr bwMode="auto">
          <a:xfrm>
            <a:off x="10284124" y="5019677"/>
            <a:ext cx="457200" cy="1752600"/>
          </a:xfrm>
          <a:prstGeom prst="rect">
            <a:avLst/>
          </a:prstGeom>
          <a:solidFill>
            <a:srgbClr val="FF00FF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00FF"/>
            </a:extrusionClr>
            <a:contourClr>
              <a:srgbClr val="FF00FF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1" name="Rectangle 8"/>
          <p:cNvSpPr>
            <a:spLocks noChangeArrowheads="1"/>
          </p:cNvSpPr>
          <p:nvPr/>
        </p:nvSpPr>
        <p:spPr bwMode="auto">
          <a:xfrm>
            <a:off x="10436524" y="5019677"/>
            <a:ext cx="457200" cy="1752600"/>
          </a:xfrm>
          <a:prstGeom prst="rect">
            <a:avLst/>
          </a:prstGeom>
          <a:solidFill>
            <a:schemeClr val="bg1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chemeClr val="bg1"/>
            </a:extrusionClr>
            <a:contourClr>
              <a:schemeClr val="bg1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2" name="Rectangle 9"/>
          <p:cNvSpPr>
            <a:spLocks noChangeArrowheads="1"/>
          </p:cNvSpPr>
          <p:nvPr/>
        </p:nvSpPr>
        <p:spPr bwMode="auto">
          <a:xfrm>
            <a:off x="10588924" y="5019677"/>
            <a:ext cx="457200" cy="1752600"/>
          </a:xfrm>
          <a:prstGeom prst="rect">
            <a:avLst/>
          </a:prstGeom>
          <a:solidFill>
            <a:srgbClr val="33CC33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33CC33"/>
            </a:extrusionClr>
            <a:contourClr>
              <a:srgbClr val="33CC33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3" name="Rectangle 10"/>
          <p:cNvSpPr>
            <a:spLocks noChangeArrowheads="1"/>
          </p:cNvSpPr>
          <p:nvPr/>
        </p:nvSpPr>
        <p:spPr bwMode="auto">
          <a:xfrm>
            <a:off x="10741324" y="5019677"/>
            <a:ext cx="457200" cy="1752600"/>
          </a:xfrm>
          <a:prstGeom prst="rect">
            <a:avLst/>
          </a:prstGeom>
          <a:solidFill>
            <a:srgbClr val="FF9900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9900"/>
            </a:extrusionClr>
            <a:contourClr>
              <a:srgbClr val="FF990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4" name="Rectangle 11"/>
          <p:cNvSpPr>
            <a:spLocks noChangeArrowheads="1"/>
          </p:cNvSpPr>
          <p:nvPr/>
        </p:nvSpPr>
        <p:spPr bwMode="auto">
          <a:xfrm>
            <a:off x="10893724" y="5019677"/>
            <a:ext cx="457200" cy="1752600"/>
          </a:xfrm>
          <a:prstGeom prst="rect">
            <a:avLst/>
          </a:prstGeom>
          <a:solidFill>
            <a:srgbClr val="66FF99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66FF99"/>
            </a:extrusionClr>
            <a:contourClr>
              <a:srgbClr val="66FF99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5" name="Rectangle 12"/>
          <p:cNvSpPr>
            <a:spLocks noChangeArrowheads="1"/>
          </p:cNvSpPr>
          <p:nvPr/>
        </p:nvSpPr>
        <p:spPr bwMode="auto">
          <a:xfrm>
            <a:off x="11045652" y="5025442"/>
            <a:ext cx="457200" cy="1752600"/>
          </a:xfrm>
          <a:prstGeom prst="rect">
            <a:avLst/>
          </a:prstGeom>
          <a:solidFill>
            <a:srgbClr val="FFFF00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FF00"/>
            </a:extrusionClr>
            <a:contourClr>
              <a:srgbClr val="FFFF0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" name="Rectangle 13"/>
          <p:cNvSpPr>
            <a:spLocks noChangeArrowheads="1"/>
          </p:cNvSpPr>
          <p:nvPr/>
        </p:nvSpPr>
        <p:spPr bwMode="auto">
          <a:xfrm>
            <a:off x="11228112" y="5025442"/>
            <a:ext cx="457200" cy="1752600"/>
          </a:xfrm>
          <a:prstGeom prst="rect">
            <a:avLst/>
          </a:prstGeom>
          <a:solidFill>
            <a:srgbClr val="FF9900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9900"/>
            </a:extrusionClr>
            <a:contourClr>
              <a:srgbClr val="FF990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7" name="Rectangle 14"/>
          <p:cNvSpPr>
            <a:spLocks noChangeArrowheads="1"/>
          </p:cNvSpPr>
          <p:nvPr/>
        </p:nvSpPr>
        <p:spPr bwMode="auto">
          <a:xfrm>
            <a:off x="11431592" y="5031207"/>
            <a:ext cx="457200" cy="1752600"/>
          </a:xfrm>
          <a:prstGeom prst="rect">
            <a:avLst/>
          </a:prstGeom>
          <a:solidFill>
            <a:srgbClr val="00CC00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00CC00"/>
            </a:extrusionClr>
            <a:contourClr>
              <a:srgbClr val="00CC0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8" name="Rectangle 15"/>
          <p:cNvSpPr>
            <a:spLocks noChangeArrowheads="1"/>
          </p:cNvSpPr>
          <p:nvPr/>
        </p:nvSpPr>
        <p:spPr bwMode="auto">
          <a:xfrm>
            <a:off x="11589581" y="5019677"/>
            <a:ext cx="457200" cy="1752600"/>
          </a:xfrm>
          <a:prstGeom prst="rect">
            <a:avLst/>
          </a:prstGeom>
          <a:solidFill>
            <a:srgbClr val="FF00FF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00FF"/>
            </a:extrusionClr>
            <a:contourClr>
              <a:srgbClr val="FF00FF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9" name="Oval 16"/>
          <p:cNvSpPr>
            <a:spLocks noChangeArrowheads="1"/>
          </p:cNvSpPr>
          <p:nvPr/>
        </p:nvSpPr>
        <p:spPr bwMode="auto">
          <a:xfrm>
            <a:off x="10169824" y="5390651"/>
            <a:ext cx="1600200" cy="914400"/>
          </a:xfrm>
          <a:prstGeom prst="ellipse">
            <a:avLst/>
          </a:prstGeom>
          <a:gradFill rotWithShape="1">
            <a:gsLst>
              <a:gs pos="0">
                <a:srgbClr val="66FF99"/>
              </a:gs>
              <a:gs pos="50000">
                <a:schemeClr val="bg1"/>
              </a:gs>
              <a:gs pos="100000">
                <a:srgbClr val="66FF99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dirty="0">
                <a:latin typeface=".VnBook-Antiqua" pitchFamily="34" charset="0"/>
              </a:rPr>
              <a:t>¤ </a:t>
            </a:r>
            <a:r>
              <a:rPr lang="en-US" dirty="0" err="1">
                <a:latin typeface=".VnBook-Antiqua" pitchFamily="34" charset="0"/>
              </a:rPr>
              <a:t>cöa</a:t>
            </a:r>
            <a:r>
              <a:rPr lang="en-US" dirty="0">
                <a:latin typeface=".VnBook-Antiqua" pitchFamily="34" charset="0"/>
              </a:rPr>
              <a:t> </a:t>
            </a:r>
            <a:r>
              <a:rPr lang="en-US" dirty="0" err="1">
                <a:latin typeface=".VnBook-Antiqua" pitchFamily="34" charset="0"/>
              </a:rPr>
              <a:t>sè</a:t>
            </a:r>
            <a:r>
              <a:rPr lang="en-US" dirty="0">
                <a:latin typeface=".VnBook-Antiqua" pitchFamily="34" charset="0"/>
              </a:rPr>
              <a:t> 4</a:t>
            </a:r>
          </a:p>
        </p:txBody>
      </p:sp>
      <p:sp>
        <p:nvSpPr>
          <p:cNvPr id="50" name="Left Arrow 49">
            <a:hlinkClick r:id="rId7" action="ppaction://hlinksldjump"/>
          </p:cNvPr>
          <p:cNvSpPr/>
          <p:nvPr/>
        </p:nvSpPr>
        <p:spPr>
          <a:xfrm>
            <a:off x="10460612" y="3348745"/>
            <a:ext cx="724173" cy="49847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ight Arrow 50">
            <a:hlinkClick r:id="rId8" action="ppaction://hlinksldjump"/>
          </p:cNvPr>
          <p:cNvSpPr/>
          <p:nvPr/>
        </p:nvSpPr>
        <p:spPr>
          <a:xfrm>
            <a:off x="11563244" y="3351910"/>
            <a:ext cx="648922" cy="49847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2" name="Picture 4" descr="santwav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2920" y="5919156"/>
            <a:ext cx="2236386" cy="712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52" descr="Santa"/>
          <p:cNvPicPr>
            <a:picLocks noGrp="1"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0663" y="5369187"/>
            <a:ext cx="1509561" cy="1403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7790026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9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" presetClass="exit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" presetClass="exit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4" presetClass="exit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4" presetClass="exit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500"/>
                            </p:stCondLst>
                            <p:childTnLst>
                              <p:par>
                                <p:cTn id="30" presetID="4" presetClass="exit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8000"/>
                            </p:stCondLst>
                            <p:childTnLst>
                              <p:par>
                                <p:cTn id="34" presetID="4" presetClass="exit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9500"/>
                            </p:stCondLst>
                            <p:childTnLst>
                              <p:par>
                                <p:cTn id="38" presetID="4" presetClass="exit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1000"/>
                            </p:stCondLst>
                            <p:childTnLst>
                              <p:par>
                                <p:cTn id="42" presetID="4" presetClass="exit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2500"/>
                            </p:stCondLst>
                            <p:childTnLst>
                              <p:par>
                                <p:cTn id="46" presetID="4" presetClass="exit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4000"/>
                            </p:stCondLst>
                            <p:childTnLst>
                              <p:par>
                                <p:cTn id="5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7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500"/>
                            </p:stCondLst>
                            <p:childTnLst>
                              <p:par>
                                <p:cTn id="73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7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000"/>
                            </p:stCondLst>
                            <p:childTnLst>
                              <p:par>
                                <p:cTn id="77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7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500"/>
                            </p:stCondLst>
                            <p:childTnLst>
                              <p:par>
                                <p:cTn id="81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8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000"/>
                            </p:stCondLst>
                            <p:childTnLst>
                              <p:par>
                                <p:cTn id="85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0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0"/>
                            </p:stCondLst>
                            <p:childTnLst>
                              <p:par>
                                <p:cTn id="92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9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500"/>
                            </p:stCondLst>
                            <p:childTnLst>
                              <p:par>
                                <p:cTn id="96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9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6000"/>
                            </p:stCondLst>
                            <p:childTnLst>
                              <p:par>
                                <p:cTn id="100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0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6500"/>
                            </p:stCondLst>
                            <p:childTnLst>
                              <p:par>
                                <p:cTn id="104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0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7000"/>
                            </p:stCondLst>
                            <p:childTnLst>
                              <p:par>
                                <p:cTn id="108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0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1" presetID="3" presetClass="emph" presetSubtype="6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12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109579" grpId="0" animBg="1" autoUpdateAnimBg="0"/>
      <p:bldP spid="13" grpId="0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8" grpId="0" build="allAtOnce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WordArt 2"/>
          <p:cNvSpPr>
            <a:spLocks noChangeArrowheads="1" noChangeShapeType="1" noTextEdit="1"/>
          </p:cNvSpPr>
          <p:nvPr/>
        </p:nvSpPr>
        <p:spPr bwMode="auto">
          <a:xfrm>
            <a:off x="1524000" y="1"/>
            <a:ext cx="9144000" cy="70802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b="1" kern="10" dirty="0">
                <a:gradFill rotWithShape="1">
                  <a:gsLst>
                    <a:gs pos="0">
                      <a:srgbClr val="FF0066"/>
                    </a:gs>
                    <a:gs pos="100000">
                      <a:srgbClr val="0000FF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31: ĐẶC ĐIỂM KHÍ HẬU </a:t>
            </a:r>
          </a:p>
        </p:txBody>
      </p:sp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280416" y="683567"/>
            <a:ext cx="46482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1.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Tính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chất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nhiệt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đới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ẩm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gió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mùa</a:t>
            </a:r>
            <a:endParaRPr lang="en-US" altLang="en-US" sz="24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280416" y="1079620"/>
            <a:ext cx="4495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CC3300"/>
                </a:solidFill>
                <a:latin typeface="Times New Roman" panose="02020603050405020304" pitchFamily="18" charset="0"/>
              </a:rPr>
              <a:t>a. </a:t>
            </a:r>
            <a:r>
              <a:rPr lang="en-US" altLang="en-US" sz="2400" b="1" dirty="0" err="1">
                <a:solidFill>
                  <a:srgbClr val="CC3300"/>
                </a:solidFill>
                <a:latin typeface="Times New Roman" panose="02020603050405020304" pitchFamily="18" charset="0"/>
              </a:rPr>
              <a:t>Tính</a:t>
            </a:r>
            <a:r>
              <a:rPr lang="en-US" altLang="en-US" sz="2400" b="1" dirty="0">
                <a:solidFill>
                  <a:srgbClr val="CC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C3300"/>
                </a:solidFill>
                <a:latin typeface="Times New Roman" panose="02020603050405020304" pitchFamily="18" charset="0"/>
              </a:rPr>
              <a:t>chất</a:t>
            </a:r>
            <a:r>
              <a:rPr lang="en-US" altLang="en-US" sz="2400" b="1" dirty="0">
                <a:solidFill>
                  <a:srgbClr val="CC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C3300"/>
                </a:solidFill>
                <a:latin typeface="Times New Roman" panose="02020603050405020304" pitchFamily="18" charset="0"/>
              </a:rPr>
              <a:t>nhiệt</a:t>
            </a:r>
            <a:r>
              <a:rPr lang="en-US" altLang="en-US" sz="2400" b="1" dirty="0">
                <a:solidFill>
                  <a:srgbClr val="CC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C3300"/>
                </a:solidFill>
                <a:latin typeface="Times New Roman" panose="02020603050405020304" pitchFamily="18" charset="0"/>
              </a:rPr>
              <a:t>đới</a:t>
            </a:r>
            <a:r>
              <a:rPr lang="en-US" altLang="en-US" sz="2400" b="1" dirty="0">
                <a:solidFill>
                  <a:srgbClr val="CC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C3300"/>
                </a:solidFill>
                <a:latin typeface="Times New Roman" panose="02020603050405020304" pitchFamily="18" charset="0"/>
              </a:rPr>
              <a:t>ẩm</a:t>
            </a:r>
            <a:endParaRPr lang="en-US" altLang="en-US" sz="2400" b="1" dirty="0">
              <a:solidFill>
                <a:srgbClr val="CC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318516" y="1979031"/>
            <a:ext cx="5181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Nhiệt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độ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trung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bình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năm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trên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20</a:t>
            </a:r>
            <a:r>
              <a:rPr lang="en-US" altLang="en-US" sz="2400" b="1" baseline="30000" dirty="0">
                <a:solidFill>
                  <a:srgbClr val="0000CC"/>
                </a:solidFill>
                <a:latin typeface="Times New Roman" panose="02020603050405020304" pitchFamily="18" charset="0"/>
              </a:rPr>
              <a:t>0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C</a:t>
            </a:r>
          </a:p>
        </p:txBody>
      </p:sp>
      <p:sp>
        <p:nvSpPr>
          <p:cNvPr id="14342" name="Text Box 6"/>
          <p:cNvSpPr txBox="1">
            <a:spLocks noChangeArrowheads="1"/>
          </p:cNvSpPr>
          <p:nvPr/>
        </p:nvSpPr>
        <p:spPr bwMode="auto">
          <a:xfrm>
            <a:off x="318519" y="2466871"/>
            <a:ext cx="622198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giờ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nắng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từ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1400- 3000h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năm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14343" name="Text Box 7"/>
          <p:cNvSpPr txBox="1">
            <a:spLocks noChangeArrowheads="1"/>
          </p:cNvSpPr>
          <p:nvPr/>
        </p:nvSpPr>
        <p:spPr bwMode="auto">
          <a:xfrm>
            <a:off x="318516" y="2997012"/>
            <a:ext cx="567588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Tính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chất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nhiệt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đới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tăng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dần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từ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bắc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vào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nam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14344" name="Line 8"/>
          <p:cNvSpPr>
            <a:spLocks noChangeShapeType="1"/>
          </p:cNvSpPr>
          <p:nvPr/>
        </p:nvSpPr>
        <p:spPr bwMode="auto">
          <a:xfrm flipH="1">
            <a:off x="6400800" y="914400"/>
            <a:ext cx="0" cy="5943600"/>
          </a:xfrm>
          <a:prstGeom prst="line">
            <a:avLst/>
          </a:prstGeom>
          <a:noFill/>
          <a:ln w="9525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5" name="Text Box 9"/>
          <p:cNvSpPr txBox="1">
            <a:spLocks noChangeArrowheads="1"/>
          </p:cNvSpPr>
          <p:nvPr/>
        </p:nvSpPr>
        <p:spPr bwMode="auto">
          <a:xfrm>
            <a:off x="318516" y="3886200"/>
            <a:ext cx="457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CC3300"/>
                </a:solidFill>
                <a:latin typeface="Times New Roman" panose="02020603050405020304" pitchFamily="18" charset="0"/>
              </a:rPr>
              <a:t>* </a:t>
            </a:r>
            <a:r>
              <a:rPr lang="en-US" altLang="en-US" sz="2400" b="1" dirty="0" err="1">
                <a:solidFill>
                  <a:srgbClr val="CC3300"/>
                </a:solidFill>
                <a:latin typeface="Times New Roman" panose="02020603050405020304" pitchFamily="18" charset="0"/>
              </a:rPr>
              <a:t>Tính</a:t>
            </a:r>
            <a:r>
              <a:rPr lang="en-US" altLang="en-US" sz="2400" b="1" dirty="0">
                <a:solidFill>
                  <a:srgbClr val="CC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C3300"/>
                </a:solidFill>
                <a:latin typeface="Times New Roman" panose="02020603050405020304" pitchFamily="18" charset="0"/>
              </a:rPr>
              <a:t>chất</a:t>
            </a:r>
            <a:r>
              <a:rPr lang="en-US" altLang="en-US" sz="2400" b="1" dirty="0">
                <a:solidFill>
                  <a:srgbClr val="CC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C3300"/>
                </a:solidFill>
                <a:latin typeface="Times New Roman" panose="02020603050405020304" pitchFamily="18" charset="0"/>
              </a:rPr>
              <a:t>ẩm</a:t>
            </a:r>
            <a:endParaRPr lang="en-US" altLang="en-US" sz="2400" b="1" dirty="0">
              <a:solidFill>
                <a:srgbClr val="CC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274574" y="1547185"/>
            <a:ext cx="4495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CC3300"/>
                </a:solidFill>
                <a:latin typeface="Times New Roman" panose="02020603050405020304" pitchFamily="18" charset="0"/>
              </a:rPr>
              <a:t>* </a:t>
            </a:r>
            <a:r>
              <a:rPr lang="en-US" altLang="en-US" sz="2400" b="1" dirty="0" err="1">
                <a:solidFill>
                  <a:srgbClr val="CC3300"/>
                </a:solidFill>
                <a:latin typeface="Times New Roman" panose="02020603050405020304" pitchFamily="18" charset="0"/>
              </a:rPr>
              <a:t>Tính</a:t>
            </a:r>
            <a:r>
              <a:rPr lang="en-US" altLang="en-US" sz="2400" b="1" dirty="0">
                <a:solidFill>
                  <a:srgbClr val="CC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C3300"/>
                </a:solidFill>
                <a:latin typeface="Times New Roman" panose="02020603050405020304" pitchFamily="18" charset="0"/>
              </a:rPr>
              <a:t>chất</a:t>
            </a:r>
            <a:r>
              <a:rPr lang="en-US" altLang="en-US" sz="2400" b="1" dirty="0">
                <a:solidFill>
                  <a:srgbClr val="CC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C3300"/>
                </a:solidFill>
                <a:latin typeface="Times New Roman" panose="02020603050405020304" pitchFamily="18" charset="0"/>
              </a:rPr>
              <a:t>nhiệt</a:t>
            </a:r>
            <a:r>
              <a:rPr lang="en-US" altLang="en-US" sz="2400" b="1" dirty="0">
                <a:solidFill>
                  <a:srgbClr val="CC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C3300"/>
                </a:solidFill>
                <a:latin typeface="Times New Roman" panose="02020603050405020304" pitchFamily="18" charset="0"/>
              </a:rPr>
              <a:t>đới</a:t>
            </a:r>
            <a:r>
              <a:rPr lang="en-US" altLang="en-US" sz="2400" b="1" dirty="0">
                <a:solidFill>
                  <a:srgbClr val="CC3300"/>
                </a:solidFill>
                <a:latin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7755379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4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4" name="Picture 14" descr="lac1275531753 - Cop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7300" y="228601"/>
            <a:ext cx="4330700" cy="583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Isosceles Triangle 23"/>
          <p:cNvSpPr/>
          <p:nvPr/>
        </p:nvSpPr>
        <p:spPr>
          <a:xfrm>
            <a:off x="9385300" y="2933700"/>
            <a:ext cx="76200" cy="152400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6" name="Isosceles Triangle 25"/>
          <p:cNvSpPr/>
          <p:nvPr/>
        </p:nvSpPr>
        <p:spPr>
          <a:xfrm>
            <a:off x="8534400" y="1295400"/>
            <a:ext cx="152400" cy="152400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8915400" y="5029200"/>
            <a:ext cx="152400" cy="152400"/>
          </a:xfrm>
          <a:prstGeom prst="ellipse">
            <a:avLst/>
          </a:prstGeom>
          <a:solidFill>
            <a:srgbClr val="FB0B3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2" name="Line 25"/>
          <p:cNvSpPr>
            <a:spLocks noChangeShapeType="1"/>
          </p:cNvSpPr>
          <p:nvPr/>
        </p:nvSpPr>
        <p:spPr bwMode="auto">
          <a:xfrm flipH="1">
            <a:off x="8686800" y="1304926"/>
            <a:ext cx="609600" cy="66675"/>
          </a:xfrm>
          <a:prstGeom prst="line">
            <a:avLst/>
          </a:prstGeom>
          <a:noFill/>
          <a:ln w="38100">
            <a:solidFill>
              <a:srgbClr val="FF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" name="Line 15"/>
          <p:cNvSpPr>
            <a:spLocks noChangeShapeType="1"/>
          </p:cNvSpPr>
          <p:nvPr/>
        </p:nvSpPr>
        <p:spPr bwMode="auto">
          <a:xfrm flipH="1">
            <a:off x="9728200" y="2743201"/>
            <a:ext cx="482600" cy="231775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" name="Line 15"/>
          <p:cNvSpPr>
            <a:spLocks noChangeShapeType="1"/>
          </p:cNvSpPr>
          <p:nvPr/>
        </p:nvSpPr>
        <p:spPr bwMode="auto">
          <a:xfrm flipH="1">
            <a:off x="9144000" y="4876800"/>
            <a:ext cx="838200" cy="2286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5609" name="Picture 5" descr="~LWF0004 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512764"/>
            <a:ext cx="4114800" cy="608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Text Box 6"/>
          <p:cNvSpPr txBox="1">
            <a:spLocks noChangeArrowheads="1"/>
          </p:cNvSpPr>
          <p:nvPr/>
        </p:nvSpPr>
        <p:spPr bwMode="auto">
          <a:xfrm>
            <a:off x="4876801" y="457201"/>
            <a:ext cx="1450975" cy="708025"/>
          </a:xfrm>
          <a:prstGeom prst="rect">
            <a:avLst/>
          </a:prstGeom>
          <a:solidFill>
            <a:srgbClr val="FF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FF0000"/>
                </a:solidFill>
                <a:latin typeface=".VnTime" panose="020B7200000000000000" pitchFamily="34" charset="0"/>
              </a:rPr>
              <a:t>Hà Nội 1676,2mm</a:t>
            </a:r>
          </a:p>
        </p:txBody>
      </p:sp>
      <p:sp>
        <p:nvSpPr>
          <p:cNvPr id="51" name="Text Box 8"/>
          <p:cNvSpPr txBox="1">
            <a:spLocks noChangeArrowheads="1"/>
          </p:cNvSpPr>
          <p:nvPr/>
        </p:nvSpPr>
        <p:spPr bwMode="auto">
          <a:xfrm>
            <a:off x="4956176" y="1860551"/>
            <a:ext cx="1444625" cy="708025"/>
          </a:xfrm>
          <a:prstGeom prst="rect">
            <a:avLst/>
          </a:prstGeom>
          <a:solidFill>
            <a:srgbClr val="FF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FF0000"/>
                </a:solidFill>
                <a:latin typeface=".VnTime" panose="020B7200000000000000" pitchFamily="34" charset="0"/>
              </a:rPr>
              <a:t>Huế 2867,7mm</a:t>
            </a:r>
          </a:p>
        </p:txBody>
      </p:sp>
      <p:sp>
        <p:nvSpPr>
          <p:cNvPr id="52" name="Text Box 9"/>
          <p:cNvSpPr txBox="1">
            <a:spLocks noChangeArrowheads="1"/>
          </p:cNvSpPr>
          <p:nvPr/>
        </p:nvSpPr>
        <p:spPr bwMode="auto">
          <a:xfrm>
            <a:off x="5410200" y="4572001"/>
            <a:ext cx="1600200" cy="862013"/>
          </a:xfrm>
          <a:prstGeom prst="rect">
            <a:avLst/>
          </a:prstGeom>
          <a:solidFill>
            <a:srgbClr val="FF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FF0000"/>
                </a:solidFill>
                <a:latin typeface=".VnTime" panose="020B7200000000000000" pitchFamily="34" charset="0"/>
              </a:rPr>
              <a:t>TP.HCM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FF0000"/>
                </a:solidFill>
                <a:latin typeface=".VnTime" panose="020B7200000000000000" pitchFamily="34" charset="0"/>
              </a:rPr>
              <a:t>1930mm</a:t>
            </a:r>
          </a:p>
        </p:txBody>
      </p:sp>
      <p:sp>
        <p:nvSpPr>
          <p:cNvPr id="54" name="Line 22"/>
          <p:cNvSpPr>
            <a:spLocks noChangeShapeType="1"/>
          </p:cNvSpPr>
          <p:nvPr/>
        </p:nvSpPr>
        <p:spPr bwMode="auto">
          <a:xfrm flipH="1">
            <a:off x="4267201" y="1219200"/>
            <a:ext cx="733425" cy="204788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" name="Line 24"/>
          <p:cNvSpPr>
            <a:spLocks noChangeShapeType="1"/>
          </p:cNvSpPr>
          <p:nvPr/>
        </p:nvSpPr>
        <p:spPr bwMode="auto">
          <a:xfrm flipH="1">
            <a:off x="4876800" y="2554288"/>
            <a:ext cx="381000" cy="6858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" name="Line 25"/>
          <p:cNvSpPr>
            <a:spLocks noChangeShapeType="1"/>
          </p:cNvSpPr>
          <p:nvPr/>
        </p:nvSpPr>
        <p:spPr bwMode="auto">
          <a:xfrm flipH="1">
            <a:off x="4495800" y="5181600"/>
            <a:ext cx="762000" cy="1524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762000" y="2649539"/>
            <a:ext cx="3124200" cy="1938992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alt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alt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alt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alt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c</a:t>
            </a:r>
            <a:r>
              <a:rPr lang="vi-V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ác địa điểm này đều là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sườn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những khu vực núi cao trên 2000m, đón gió thổi ẩm đến gây mưa lớn.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 Box 26"/>
          <p:cNvSpPr txBox="1">
            <a:spLocks noChangeArrowheads="1"/>
          </p:cNvSpPr>
          <p:nvPr/>
        </p:nvSpPr>
        <p:spPr bwMode="auto">
          <a:xfrm>
            <a:off x="6400800" y="5943600"/>
            <a:ext cx="4229100" cy="9540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6" name="Text Box 31"/>
          <p:cNvSpPr txBox="1">
            <a:spLocks noChangeArrowheads="1"/>
          </p:cNvSpPr>
          <p:nvPr/>
        </p:nvSpPr>
        <p:spPr bwMode="auto">
          <a:xfrm>
            <a:off x="7943850" y="317501"/>
            <a:ext cx="2400300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FF0066"/>
                </a:solidFill>
                <a:latin typeface="Times New Roman" panose="02020603050405020304" pitchFamily="18" charset="0"/>
              </a:rPr>
              <a:t>Bắc Quang 4802mm</a:t>
            </a:r>
          </a:p>
        </p:txBody>
      </p:sp>
      <p:sp>
        <p:nvSpPr>
          <p:cNvPr id="67" name="Text Box 32"/>
          <p:cNvSpPr txBox="1">
            <a:spLocks noChangeArrowheads="1"/>
          </p:cNvSpPr>
          <p:nvPr/>
        </p:nvSpPr>
        <p:spPr bwMode="auto">
          <a:xfrm>
            <a:off x="5943600" y="935039"/>
            <a:ext cx="3352800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FF0066"/>
                </a:solidFill>
                <a:latin typeface="Times New Roman" panose="02020603050405020304" pitchFamily="18" charset="0"/>
              </a:rPr>
              <a:t>Hoàng Liên Sơn 3552mm</a:t>
            </a:r>
          </a:p>
        </p:txBody>
      </p:sp>
      <p:sp>
        <p:nvSpPr>
          <p:cNvPr id="68" name="Text Box 35"/>
          <p:cNvSpPr txBox="1">
            <a:spLocks noChangeArrowheads="1"/>
          </p:cNvSpPr>
          <p:nvPr/>
        </p:nvSpPr>
        <p:spPr bwMode="auto">
          <a:xfrm>
            <a:off x="9742488" y="3240089"/>
            <a:ext cx="1422400" cy="7016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FF0066"/>
                </a:solidFill>
                <a:latin typeface="Times New Roman" panose="02020603050405020304" pitchFamily="18" charset="0"/>
              </a:rPr>
              <a:t>Hòn Ba 3752mm</a:t>
            </a:r>
          </a:p>
        </p:txBody>
      </p:sp>
    </p:spTree>
    <p:extLst>
      <p:ext uri="{BB962C8B-B14F-4D97-AF65-F5344CB8AC3E}">
        <p14:creationId xmlns:p14="http://schemas.microsoft.com/office/powerpoint/2010/main" val="1064977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decel="100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6" grpId="0" animBg="1"/>
      <p:bldP spid="27" grpId="0" animBg="1"/>
      <p:bldP spid="49" grpId="0" animBg="1"/>
      <p:bldP spid="51" grpId="0" animBg="1"/>
      <p:bldP spid="52" grpId="0" animBg="1"/>
      <p:bldP spid="20" grpId="0" animBg="1"/>
      <p:bldP spid="22" grpId="0" animBg="1"/>
      <p:bldP spid="66" grpId="0" animBg="1"/>
      <p:bldP spid="67" grpId="0" animBg="1"/>
      <p:bldP spid="6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WordArt 2"/>
          <p:cNvSpPr>
            <a:spLocks noChangeArrowheads="1" noChangeShapeType="1" noTextEdit="1"/>
          </p:cNvSpPr>
          <p:nvPr/>
        </p:nvSpPr>
        <p:spPr bwMode="auto">
          <a:xfrm>
            <a:off x="2362201" y="0"/>
            <a:ext cx="7496175" cy="6302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200" b="1" kern="10" dirty="0">
                <a:gradFill rotWithShape="1">
                  <a:gsLst>
                    <a:gs pos="0">
                      <a:srgbClr val="FF0066"/>
                    </a:gs>
                    <a:gs pos="100000">
                      <a:srgbClr val="0000FF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6: ĐẶC ĐIỂM KHÍ HẬU </a:t>
            </a:r>
          </a:p>
        </p:txBody>
      </p:sp>
      <p:sp>
        <p:nvSpPr>
          <p:cNvPr id="24579" name="Text Box 3"/>
          <p:cNvSpPr txBox="1">
            <a:spLocks noChangeArrowheads="1"/>
          </p:cNvSpPr>
          <p:nvPr/>
        </p:nvSpPr>
        <p:spPr bwMode="auto">
          <a:xfrm>
            <a:off x="114301" y="591794"/>
            <a:ext cx="46482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1.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Khí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hậu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nhiệt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đới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ẩm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gió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mùa</a:t>
            </a:r>
            <a:endParaRPr lang="en-US" altLang="en-US" sz="24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4580" name="Text Box 4"/>
          <p:cNvSpPr txBox="1">
            <a:spLocks noChangeArrowheads="1"/>
          </p:cNvSpPr>
          <p:nvPr/>
        </p:nvSpPr>
        <p:spPr bwMode="auto">
          <a:xfrm>
            <a:off x="114301" y="1028700"/>
            <a:ext cx="4495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CC3300"/>
                </a:solidFill>
                <a:latin typeface="Times New Roman" panose="02020603050405020304" pitchFamily="18" charset="0"/>
              </a:rPr>
              <a:t>a) </a:t>
            </a:r>
            <a:r>
              <a:rPr lang="en-US" altLang="en-US" sz="2400" b="1" dirty="0" err="1">
                <a:solidFill>
                  <a:srgbClr val="CC3300"/>
                </a:solidFill>
                <a:latin typeface="Times New Roman" panose="02020603050405020304" pitchFamily="18" charset="0"/>
              </a:rPr>
              <a:t>Tính</a:t>
            </a:r>
            <a:r>
              <a:rPr lang="en-US" altLang="en-US" sz="2400" b="1" dirty="0">
                <a:solidFill>
                  <a:srgbClr val="CC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C3300"/>
                </a:solidFill>
                <a:latin typeface="Times New Roman" panose="02020603050405020304" pitchFamily="18" charset="0"/>
              </a:rPr>
              <a:t>chất</a:t>
            </a:r>
            <a:r>
              <a:rPr lang="en-US" altLang="en-US" sz="2400" b="1" dirty="0">
                <a:solidFill>
                  <a:srgbClr val="CC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C3300"/>
                </a:solidFill>
                <a:latin typeface="Times New Roman" panose="02020603050405020304" pitchFamily="18" charset="0"/>
              </a:rPr>
              <a:t>nhiệt</a:t>
            </a:r>
            <a:r>
              <a:rPr lang="en-US" altLang="en-US" sz="2400" b="1" dirty="0">
                <a:solidFill>
                  <a:srgbClr val="CC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C3300"/>
                </a:solidFill>
                <a:latin typeface="Times New Roman" panose="02020603050405020304" pitchFamily="18" charset="0"/>
              </a:rPr>
              <a:t>đới</a:t>
            </a:r>
            <a:r>
              <a:rPr lang="en-US" altLang="en-US" sz="2400" b="1" dirty="0">
                <a:solidFill>
                  <a:srgbClr val="CC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C3300"/>
                </a:solidFill>
                <a:latin typeface="Times New Roman" panose="02020603050405020304" pitchFamily="18" charset="0"/>
              </a:rPr>
              <a:t>ẩm</a:t>
            </a:r>
            <a:endParaRPr lang="en-US" altLang="en-US" sz="2400" b="1" dirty="0">
              <a:solidFill>
                <a:srgbClr val="CC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4581" name="Text Box 5"/>
          <p:cNvSpPr txBox="1">
            <a:spLocks noChangeArrowheads="1"/>
          </p:cNvSpPr>
          <p:nvPr/>
        </p:nvSpPr>
        <p:spPr bwMode="auto">
          <a:xfrm>
            <a:off x="0" y="2411806"/>
            <a:ext cx="5181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Nhiệt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độ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trung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bình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năm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trên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20</a:t>
            </a:r>
            <a:r>
              <a:rPr lang="en-US" altLang="en-US" sz="2400" b="1" baseline="30000" dirty="0">
                <a:solidFill>
                  <a:srgbClr val="0000FF"/>
                </a:solidFill>
                <a:latin typeface="Times New Roman" panose="02020603050405020304" pitchFamily="18" charset="0"/>
              </a:rPr>
              <a:t>0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C</a:t>
            </a:r>
          </a:p>
        </p:txBody>
      </p:sp>
      <p:sp>
        <p:nvSpPr>
          <p:cNvPr id="24582" name="Text Box 6"/>
          <p:cNvSpPr txBox="1">
            <a:spLocks noChangeArrowheads="1"/>
          </p:cNvSpPr>
          <p:nvPr/>
        </p:nvSpPr>
        <p:spPr bwMode="auto">
          <a:xfrm>
            <a:off x="0" y="1976734"/>
            <a:ext cx="63246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giờ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nắng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từ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1400- 3000h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năm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24583" name="Text Box 7"/>
          <p:cNvSpPr txBox="1">
            <a:spLocks noChangeArrowheads="1"/>
          </p:cNvSpPr>
          <p:nvPr/>
        </p:nvSpPr>
        <p:spPr bwMode="auto">
          <a:xfrm>
            <a:off x="38100" y="2911493"/>
            <a:ext cx="63627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Tính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chất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nhiệt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đới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tăng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dần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từ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bắc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vào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nam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24584" name="Line 8"/>
          <p:cNvSpPr>
            <a:spLocks noChangeShapeType="1"/>
          </p:cNvSpPr>
          <p:nvPr/>
        </p:nvSpPr>
        <p:spPr bwMode="auto">
          <a:xfrm flipH="1">
            <a:off x="6400800" y="914400"/>
            <a:ext cx="0" cy="5943600"/>
          </a:xfrm>
          <a:prstGeom prst="line">
            <a:avLst/>
          </a:prstGeom>
          <a:noFill/>
          <a:ln w="9525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88" name="Text Box 12"/>
          <p:cNvSpPr txBox="1">
            <a:spLocks noChangeArrowheads="1"/>
          </p:cNvSpPr>
          <p:nvPr/>
        </p:nvSpPr>
        <p:spPr bwMode="auto">
          <a:xfrm>
            <a:off x="38100" y="3421288"/>
            <a:ext cx="3352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CC3300"/>
                </a:solidFill>
                <a:latin typeface="Times New Roman" panose="02020603050405020304" pitchFamily="18" charset="0"/>
              </a:rPr>
              <a:t>* </a:t>
            </a:r>
            <a:r>
              <a:rPr lang="en-US" altLang="en-US" sz="2400" b="1" dirty="0" err="1">
                <a:solidFill>
                  <a:srgbClr val="CC3300"/>
                </a:solidFill>
                <a:latin typeface="Times New Roman" panose="02020603050405020304" pitchFamily="18" charset="0"/>
              </a:rPr>
              <a:t>Tính</a:t>
            </a:r>
            <a:r>
              <a:rPr lang="en-US" altLang="en-US" sz="2400" b="1" dirty="0">
                <a:solidFill>
                  <a:srgbClr val="CC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C3300"/>
                </a:solidFill>
                <a:latin typeface="Times New Roman" panose="02020603050405020304" pitchFamily="18" charset="0"/>
              </a:rPr>
              <a:t>chất</a:t>
            </a:r>
            <a:r>
              <a:rPr lang="en-US" altLang="en-US" sz="2400" b="1" dirty="0">
                <a:solidFill>
                  <a:srgbClr val="CC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C3300"/>
                </a:solidFill>
                <a:latin typeface="Times New Roman" panose="02020603050405020304" pitchFamily="18" charset="0"/>
              </a:rPr>
              <a:t>ẩm</a:t>
            </a:r>
            <a:endParaRPr lang="vi-VN" altLang="en-US" sz="2400" b="1" dirty="0">
              <a:solidFill>
                <a:srgbClr val="CC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493" name="Text Box 13"/>
          <p:cNvSpPr txBox="1">
            <a:spLocks noChangeArrowheads="1"/>
          </p:cNvSpPr>
          <p:nvPr/>
        </p:nvSpPr>
        <p:spPr bwMode="auto">
          <a:xfrm>
            <a:off x="38099" y="3846252"/>
            <a:ext cx="608248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Lượng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mưa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trung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bình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từ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1500- 2000mm.</a:t>
            </a:r>
            <a:endParaRPr lang="vi-VN" altLang="en-US" sz="24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5182" name="Text Box 14"/>
          <p:cNvSpPr txBox="1">
            <a:spLocks noChangeArrowheads="1"/>
          </p:cNvSpPr>
          <p:nvPr/>
        </p:nvSpPr>
        <p:spPr bwMode="auto">
          <a:xfrm>
            <a:off x="28268" y="4350404"/>
            <a:ext cx="4800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Độ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ẩm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không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khí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cao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trên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80%.</a:t>
            </a:r>
            <a:endParaRPr lang="vi-VN" altLang="en-US" sz="24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114301" y="1424195"/>
            <a:ext cx="4495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CC3300"/>
                </a:solidFill>
                <a:latin typeface="Times New Roman" panose="02020603050405020304" pitchFamily="18" charset="0"/>
              </a:rPr>
              <a:t>* </a:t>
            </a:r>
            <a:r>
              <a:rPr lang="en-US" altLang="en-US" sz="2400" b="1" dirty="0" err="1">
                <a:solidFill>
                  <a:srgbClr val="CC3300"/>
                </a:solidFill>
                <a:latin typeface="Times New Roman" panose="02020603050405020304" pitchFamily="18" charset="0"/>
              </a:rPr>
              <a:t>Tính</a:t>
            </a:r>
            <a:r>
              <a:rPr lang="en-US" altLang="en-US" sz="2400" b="1" dirty="0">
                <a:solidFill>
                  <a:srgbClr val="CC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C3300"/>
                </a:solidFill>
                <a:latin typeface="Times New Roman" panose="02020603050405020304" pitchFamily="18" charset="0"/>
              </a:rPr>
              <a:t>chất</a:t>
            </a:r>
            <a:r>
              <a:rPr lang="en-US" altLang="en-US" sz="2400" b="1" dirty="0">
                <a:solidFill>
                  <a:srgbClr val="CC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C3300"/>
                </a:solidFill>
                <a:latin typeface="Times New Roman" panose="02020603050405020304" pitchFamily="18" charset="0"/>
              </a:rPr>
              <a:t>nhiệt</a:t>
            </a:r>
            <a:r>
              <a:rPr lang="en-US" altLang="en-US" sz="2400" b="1" dirty="0">
                <a:solidFill>
                  <a:srgbClr val="CC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C3300"/>
                </a:solidFill>
                <a:latin typeface="Times New Roman" panose="02020603050405020304" pitchFamily="18" charset="0"/>
              </a:rPr>
              <a:t>đới</a:t>
            </a:r>
            <a:r>
              <a:rPr lang="en-US" altLang="en-US" sz="2400" b="1" dirty="0">
                <a:solidFill>
                  <a:srgbClr val="CC3300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17" name="Text Box 9"/>
          <p:cNvSpPr txBox="1">
            <a:spLocks noChangeArrowheads="1"/>
          </p:cNvSpPr>
          <p:nvPr/>
        </p:nvSpPr>
        <p:spPr bwMode="auto">
          <a:xfrm>
            <a:off x="6553201" y="1028700"/>
            <a:ext cx="457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CC3300"/>
                </a:solidFill>
                <a:latin typeface="Times New Roman" panose="02020603050405020304" pitchFamily="18" charset="0"/>
              </a:rPr>
              <a:t>b) </a:t>
            </a:r>
            <a:r>
              <a:rPr lang="en-US" altLang="en-US" sz="2400" b="1" dirty="0" err="1">
                <a:solidFill>
                  <a:srgbClr val="CC3300"/>
                </a:solidFill>
                <a:latin typeface="Times New Roman" panose="02020603050405020304" pitchFamily="18" charset="0"/>
              </a:rPr>
              <a:t>Tính</a:t>
            </a:r>
            <a:r>
              <a:rPr lang="en-US" altLang="en-US" sz="2400" b="1" dirty="0">
                <a:solidFill>
                  <a:srgbClr val="CC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C3300"/>
                </a:solidFill>
                <a:latin typeface="Times New Roman" panose="02020603050405020304" pitchFamily="18" charset="0"/>
              </a:rPr>
              <a:t>chất</a:t>
            </a:r>
            <a:r>
              <a:rPr lang="en-US" altLang="en-US" sz="2400" b="1" dirty="0">
                <a:solidFill>
                  <a:srgbClr val="CC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C3300"/>
                </a:solidFill>
                <a:latin typeface="Times New Roman" panose="02020603050405020304" pitchFamily="18" charset="0"/>
              </a:rPr>
              <a:t>gió</a:t>
            </a:r>
            <a:r>
              <a:rPr lang="en-US" altLang="en-US" sz="2400" b="1" dirty="0">
                <a:solidFill>
                  <a:srgbClr val="CC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C3300"/>
                </a:solidFill>
                <a:latin typeface="Times New Roman" panose="02020603050405020304" pitchFamily="18" charset="0"/>
              </a:rPr>
              <a:t>mùa</a:t>
            </a:r>
            <a:endParaRPr lang="en-US" altLang="en-US" sz="2400" b="1" dirty="0">
              <a:solidFill>
                <a:srgbClr val="CC33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729179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5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5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5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4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4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4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51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5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5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8" grpId="0"/>
      <p:bldP spid="20493" grpId="0"/>
      <p:bldP spid="135182" grpId="0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7528" y="-259080"/>
            <a:ext cx="12706773" cy="7147560"/>
          </a:xfrm>
          <a:prstGeom prst="rect">
            <a:avLst/>
          </a:prstGeom>
        </p:spPr>
      </p:pic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4EBD89AB-E8E3-4B2B-A34E-B946030D5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C71654-96A5-4280-94F3-931C61A9F92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F75B955-4329-4754-86B0-99FDACF648E4}"/>
              </a:ext>
            </a:extLst>
          </p:cNvPr>
          <p:cNvSpPr/>
          <p:nvPr/>
        </p:nvSpPr>
        <p:spPr>
          <a:xfrm>
            <a:off x="2692400" y="2514600"/>
            <a:ext cx="685800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pic>
        <p:nvPicPr>
          <p:cNvPr id="12" name="Bike Rides - The Green Orbs">
            <a:hlinkClick r:id="" action="ppaction://media"/>
            <a:extLst>
              <a:ext uri="{FF2B5EF4-FFF2-40B4-BE49-F238E27FC236}">
                <a16:creationId xmlns:a16="http://schemas.microsoft.com/office/drawing/2014/main" id="{A39B2B10-AAEB-40F1-88FE-DF43FC10D4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1954922" y="6524385"/>
            <a:ext cx="184220" cy="18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843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27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5E-6 2.59259E-6 L 5E-6 -0.07222 " pathEditMode="relative" rAng="0" ptsTypes="AA">
                                      <p:cBhvr>
                                        <p:cTn id="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592" y="138114"/>
            <a:ext cx="5966008" cy="6583361"/>
          </a:xfrm>
          <a:prstGeom prst="rect">
            <a:avLst/>
          </a:prstGeom>
        </p:spPr>
      </p:pic>
      <p:sp>
        <p:nvSpPr>
          <p:cNvPr id="5" name="Oval 10"/>
          <p:cNvSpPr>
            <a:spLocks noChangeArrowheads="1"/>
          </p:cNvSpPr>
          <p:nvPr/>
        </p:nvSpPr>
        <p:spPr bwMode="auto">
          <a:xfrm>
            <a:off x="6934200" y="914400"/>
            <a:ext cx="3733800" cy="59436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4800">
              <a:solidFill>
                <a:schemeClr val="bg1"/>
              </a:solidFill>
              <a:latin typeface=".VnTime" panose="020B7200000000000000" pitchFamily="34" charset="0"/>
            </a:endParaRPr>
          </a:p>
        </p:txBody>
      </p:sp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7772400" y="914400"/>
            <a:ext cx="2057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SG" altLang="en-US" sz="2400">
              <a:solidFill>
                <a:schemeClr val="bg1"/>
              </a:solidFill>
              <a:latin typeface=".VnTime" panose="020B7200000000000000" pitchFamily="34" charset="0"/>
            </a:endParaRPr>
          </a:p>
        </p:txBody>
      </p:sp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7770350" y="2209800"/>
            <a:ext cx="3187700" cy="1384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grpSp>
        <p:nvGrpSpPr>
          <p:cNvPr id="8" name="Group 87"/>
          <p:cNvGrpSpPr>
            <a:grpSpLocks/>
          </p:cNvGrpSpPr>
          <p:nvPr/>
        </p:nvGrpSpPr>
        <p:grpSpPr bwMode="auto">
          <a:xfrm>
            <a:off x="3106994" y="-304800"/>
            <a:ext cx="2209800" cy="1863725"/>
            <a:chOff x="1584" y="0"/>
            <a:chExt cx="1392" cy="1174"/>
          </a:xfrm>
        </p:grpSpPr>
        <p:sp>
          <p:nvSpPr>
            <p:cNvPr id="9" name="Line 15"/>
            <p:cNvSpPr>
              <a:spLocks noChangeShapeType="1"/>
            </p:cNvSpPr>
            <p:nvPr/>
          </p:nvSpPr>
          <p:spPr bwMode="auto">
            <a:xfrm flipH="1">
              <a:off x="1968" y="192"/>
              <a:ext cx="576" cy="358"/>
            </a:xfrm>
            <a:prstGeom prst="line">
              <a:avLst/>
            </a:prstGeom>
            <a:noFill/>
            <a:ln w="76200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Line 16"/>
            <p:cNvSpPr>
              <a:spLocks noChangeShapeType="1"/>
            </p:cNvSpPr>
            <p:nvPr/>
          </p:nvSpPr>
          <p:spPr bwMode="auto">
            <a:xfrm flipH="1">
              <a:off x="1920" y="672"/>
              <a:ext cx="576" cy="358"/>
            </a:xfrm>
            <a:prstGeom prst="line">
              <a:avLst/>
            </a:prstGeom>
            <a:noFill/>
            <a:ln w="76200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Line 17"/>
            <p:cNvSpPr>
              <a:spLocks noChangeShapeType="1"/>
            </p:cNvSpPr>
            <p:nvPr/>
          </p:nvSpPr>
          <p:spPr bwMode="auto">
            <a:xfrm flipH="1">
              <a:off x="2400" y="816"/>
              <a:ext cx="576" cy="358"/>
            </a:xfrm>
            <a:prstGeom prst="line">
              <a:avLst/>
            </a:prstGeom>
            <a:noFill/>
            <a:ln w="76200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 Box 22"/>
            <p:cNvSpPr txBox="1">
              <a:spLocks noChangeArrowheads="1"/>
            </p:cNvSpPr>
            <p:nvPr/>
          </p:nvSpPr>
          <p:spPr bwMode="auto">
            <a:xfrm rot="-1618370">
              <a:off x="1584" y="0"/>
              <a:ext cx="134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endParaRPr lang="en-SG" altLang="en-US" sz="2000" b="1">
                <a:solidFill>
                  <a:srgbClr val="0000CC"/>
                </a:solidFill>
                <a:latin typeface=".VnTime" panose="020B7200000000000000" pitchFamily="34" charset="0"/>
              </a:endParaRPr>
            </a:p>
          </p:txBody>
        </p:sp>
      </p:grpSp>
      <p:grpSp>
        <p:nvGrpSpPr>
          <p:cNvPr id="13" name="Group 84"/>
          <p:cNvGrpSpPr>
            <a:grpSpLocks/>
          </p:cNvGrpSpPr>
          <p:nvPr/>
        </p:nvGrpSpPr>
        <p:grpSpPr bwMode="auto">
          <a:xfrm>
            <a:off x="919316" y="4525306"/>
            <a:ext cx="2133600" cy="990600"/>
            <a:chOff x="0" y="3696"/>
            <a:chExt cx="1344" cy="624"/>
          </a:xfrm>
        </p:grpSpPr>
        <p:sp>
          <p:nvSpPr>
            <p:cNvPr id="14" name="Text Box 23"/>
            <p:cNvSpPr txBox="1">
              <a:spLocks noChangeArrowheads="1"/>
            </p:cNvSpPr>
            <p:nvPr/>
          </p:nvSpPr>
          <p:spPr bwMode="auto">
            <a:xfrm rot="-1234940">
              <a:off x="0" y="3696"/>
              <a:ext cx="134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endParaRPr lang="en-SG" altLang="en-US" sz="2000" b="1">
                <a:solidFill>
                  <a:srgbClr val="FF0000"/>
                </a:solidFill>
                <a:latin typeface=".VnTime" panose="020B7200000000000000" pitchFamily="34" charset="0"/>
              </a:endParaRPr>
            </a:p>
          </p:txBody>
        </p:sp>
        <p:sp>
          <p:nvSpPr>
            <p:cNvPr id="15" name="Line 18"/>
            <p:cNvSpPr>
              <a:spLocks noChangeShapeType="1"/>
            </p:cNvSpPr>
            <p:nvPr/>
          </p:nvSpPr>
          <p:spPr bwMode="auto">
            <a:xfrm flipV="1">
              <a:off x="288" y="3984"/>
              <a:ext cx="542" cy="226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Line 20"/>
            <p:cNvSpPr>
              <a:spLocks noChangeShapeType="1"/>
            </p:cNvSpPr>
            <p:nvPr/>
          </p:nvSpPr>
          <p:spPr bwMode="auto">
            <a:xfrm flipV="1">
              <a:off x="672" y="4094"/>
              <a:ext cx="542" cy="226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8" name="Text Box 71"/>
          <p:cNvSpPr txBox="1">
            <a:spLocks noChangeArrowheads="1"/>
          </p:cNvSpPr>
          <p:nvPr/>
        </p:nvSpPr>
        <p:spPr bwMode="auto">
          <a:xfrm rot="19404202">
            <a:off x="3662620" y="1470025"/>
            <a:ext cx="2506663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2000" b="1">
                <a:solidFill>
                  <a:srgbClr val="0000FF"/>
                </a:solidFill>
                <a:cs typeface="Arial" panose="020B0604020202020204" pitchFamily="34" charset="0"/>
              </a:rPr>
              <a:t>Gió mùa mùa đông</a:t>
            </a:r>
          </a:p>
        </p:txBody>
      </p:sp>
      <p:sp>
        <p:nvSpPr>
          <p:cNvPr id="19" name="Text Box 73"/>
          <p:cNvSpPr txBox="1">
            <a:spLocks noChangeArrowheads="1"/>
          </p:cNvSpPr>
          <p:nvPr/>
        </p:nvSpPr>
        <p:spPr bwMode="auto">
          <a:xfrm rot="19868923">
            <a:off x="689129" y="4678984"/>
            <a:ext cx="2176463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2000" b="1">
                <a:solidFill>
                  <a:srgbClr val="FF0000"/>
                </a:solidFill>
                <a:cs typeface="Arial" panose="020B0604020202020204" pitchFamily="34" charset="0"/>
              </a:rPr>
              <a:t>Gió mùa mùa hạ</a:t>
            </a:r>
          </a:p>
        </p:txBody>
      </p:sp>
    </p:spTree>
    <p:extLst>
      <p:ext uri="{BB962C8B-B14F-4D97-AF65-F5344CB8AC3E}">
        <p14:creationId xmlns:p14="http://schemas.microsoft.com/office/powerpoint/2010/main" val="26255229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4167 -0.14445 L -2.70833E-6 4.81481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83" y="722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repeatCount="indefinite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5 0.00555 L 0.13333 -0.07223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17" y="-3889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El Trabajo Pareja El Amor Dia De San Valentin, De, Colega, Fácil PNG y PSD  para Descargar Gratis | Pngtre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18472" cy="141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448987" y="844059"/>
            <a:ext cx="10466364" cy="1125412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</a:pPr>
            <a:r>
              <a:rPr lang="en-US" sz="2600" b="1" i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Yêu</a:t>
            </a:r>
            <a:r>
              <a:rPr lang="en-US" sz="2600" b="1" i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cầu</a:t>
            </a:r>
            <a:r>
              <a:rPr lang="en-US" sz="2600" b="1" i="1" dirty="0">
                <a:solidFill>
                  <a:srgbClr val="0000FF"/>
                </a:solidFill>
                <a:cs typeface="Times New Roman" panose="02020603050405020304" pitchFamily="18" charset="0"/>
              </a:rPr>
              <a:t>: </a:t>
            </a:r>
            <a:r>
              <a:rPr lang="vi-VN" sz="2600" b="1" i="1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Khai thác thông tin mục 1</a:t>
            </a:r>
            <a:r>
              <a:rPr lang="en-US" sz="2600" b="1" i="1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.b, </a:t>
            </a:r>
            <a:r>
              <a:rPr lang="vi-VN" sz="2600" b="1" i="1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quan sát </a:t>
            </a:r>
            <a:r>
              <a:rPr lang="en-US" sz="2600" b="1" i="1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H.6.1 </a:t>
            </a:r>
            <a:r>
              <a:rPr lang="vi-VN" sz="2600" b="1" i="1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SGK</a:t>
            </a:r>
            <a:r>
              <a:rPr lang="en-US" sz="2600" b="1" i="1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 (</a:t>
            </a:r>
            <a:r>
              <a:rPr lang="vi-VN" sz="2600" b="1" i="1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các nhóm hãy trao đổi để hoàn thiện bài tập sau: </a:t>
            </a:r>
            <a:endParaRPr lang="en-US" sz="2600" b="1" i="1" dirty="0">
              <a:solidFill>
                <a:srgbClr val="0000FF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67293" y="2389594"/>
            <a:ext cx="4642332" cy="954107"/>
          </a:xfrm>
          <a:prstGeom prst="rect">
            <a:avLst/>
          </a:prstGeom>
          <a:solidFill>
            <a:schemeClr val="bg1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FF0000"/>
                </a:solidFill>
                <a:cs typeface="Times New Roman" panose="02020603050405020304" pitchFamily="18" charset="0"/>
              </a:rPr>
              <a:t>+ </a:t>
            </a:r>
            <a:r>
              <a:rPr lang="en-US" sz="28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Nhóm</a:t>
            </a:r>
            <a:r>
              <a:rPr lang="en-US" sz="2800" b="1" dirty="0">
                <a:solidFill>
                  <a:srgbClr val="FF0000"/>
                </a:solidFill>
                <a:cs typeface="Times New Roman" panose="02020603050405020304" pitchFamily="18" charset="0"/>
              </a:rPr>
              <a:t> 1,3: </a:t>
            </a:r>
            <a:r>
              <a:rPr lang="en-US" sz="28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Gió</a:t>
            </a:r>
            <a:r>
              <a:rPr lang="en-US" sz="28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mùa</a:t>
            </a:r>
            <a:r>
              <a:rPr lang="en-US" sz="28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mùa</a:t>
            </a:r>
            <a:r>
              <a:rPr lang="en-US" sz="28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đông</a:t>
            </a:r>
            <a:r>
              <a:rPr lang="en-US" sz="2800" b="1" dirty="0">
                <a:solidFill>
                  <a:srgbClr val="FF0000"/>
                </a:solidFill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267293" y="3560837"/>
            <a:ext cx="4670467" cy="523220"/>
          </a:xfrm>
          <a:prstGeom prst="rect">
            <a:avLst/>
          </a:prstGeom>
          <a:solidFill>
            <a:schemeClr val="bg1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6666"/>
                </a:solidFill>
                <a:cs typeface="Times New Roman" panose="02020603050405020304" pitchFamily="18" charset="0"/>
              </a:rPr>
              <a:t>+ </a:t>
            </a:r>
            <a:r>
              <a:rPr lang="en-US" sz="2800" b="1" dirty="0" err="1">
                <a:solidFill>
                  <a:srgbClr val="006666"/>
                </a:solidFill>
                <a:cs typeface="Times New Roman" panose="02020603050405020304" pitchFamily="18" charset="0"/>
              </a:rPr>
              <a:t>Nhóm</a:t>
            </a:r>
            <a:r>
              <a:rPr lang="en-US" sz="2800" b="1" dirty="0">
                <a:solidFill>
                  <a:srgbClr val="006666"/>
                </a:solidFill>
                <a:cs typeface="Times New Roman" panose="02020603050405020304" pitchFamily="18" charset="0"/>
              </a:rPr>
              <a:t> 2,4: </a:t>
            </a:r>
            <a:r>
              <a:rPr lang="en-US" sz="2800" b="1" dirty="0" err="1">
                <a:solidFill>
                  <a:srgbClr val="006666"/>
                </a:solidFill>
                <a:cs typeface="Times New Roman" panose="02020603050405020304" pitchFamily="18" charset="0"/>
              </a:rPr>
              <a:t>Gió</a:t>
            </a:r>
            <a:r>
              <a:rPr lang="en-US" sz="2800" b="1" dirty="0">
                <a:solidFill>
                  <a:srgbClr val="006666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66"/>
                </a:solidFill>
                <a:cs typeface="Times New Roman" panose="02020603050405020304" pitchFamily="18" charset="0"/>
              </a:rPr>
              <a:t>mùa</a:t>
            </a:r>
            <a:r>
              <a:rPr lang="en-US" sz="2800" b="1" dirty="0">
                <a:solidFill>
                  <a:srgbClr val="006666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66"/>
                </a:solidFill>
                <a:cs typeface="Times New Roman" panose="02020603050405020304" pitchFamily="18" charset="0"/>
              </a:rPr>
              <a:t>mùa</a:t>
            </a:r>
            <a:r>
              <a:rPr lang="en-US" sz="2800" b="1" dirty="0">
                <a:solidFill>
                  <a:srgbClr val="006666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66"/>
                </a:solidFill>
                <a:cs typeface="Times New Roman" panose="02020603050405020304" pitchFamily="18" charset="0"/>
              </a:rPr>
              <a:t>hạ</a:t>
            </a:r>
            <a:endParaRPr lang="en-US" sz="2800" b="1" dirty="0">
              <a:solidFill>
                <a:srgbClr val="006666"/>
              </a:solidFill>
              <a:cs typeface="Times New Roman" panose="02020603050405020304" pitchFamily="18" charset="0"/>
            </a:endParaRPr>
          </a:p>
        </p:txBody>
      </p:sp>
      <p:sp>
        <p:nvSpPr>
          <p:cNvPr id="30" name="WordArt 5"/>
          <p:cNvSpPr>
            <a:spLocks noChangeArrowheads="1" noChangeShapeType="1" noTextEdit="1"/>
          </p:cNvSpPr>
          <p:nvPr/>
        </p:nvSpPr>
        <p:spPr bwMode="auto">
          <a:xfrm>
            <a:off x="3586952" y="105617"/>
            <a:ext cx="3823855" cy="646177"/>
          </a:xfrm>
          <a:prstGeom prst="rect">
            <a:avLst/>
          </a:prstGeom>
          <a:solidFill>
            <a:schemeClr val="bg1"/>
          </a:solidFill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800" kern="10" dirty="0"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THẢO </a:t>
            </a:r>
            <a:r>
              <a:rPr lang="en-US" sz="2800" kern="10"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LUẬN NHÓM</a:t>
            </a:r>
            <a:endParaRPr lang="en-US" sz="2800" kern="10" dirty="0">
              <a:ln w="19050">
                <a:solidFill>
                  <a:srgbClr val="FF00FF"/>
                </a:solidFill>
                <a:round/>
                <a:headEnd/>
                <a:tailEnd/>
              </a:ln>
              <a:solidFill>
                <a:srgbClr val="00FF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1266864"/>
              </p:ext>
            </p:extLst>
          </p:nvPr>
        </p:nvGraphicFramePr>
        <p:xfrm>
          <a:off x="5513696" y="2405575"/>
          <a:ext cx="6369255" cy="4007338"/>
        </p:xfrm>
        <a:graphic>
          <a:graphicData uri="http://schemas.openxmlformats.org/drawingml/2006/table">
            <a:tbl>
              <a:tblPr/>
              <a:tblGrid>
                <a:gridCol w="19516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242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9332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45184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900" b="1">
                          <a:solidFill>
                            <a:schemeClr val="bg1"/>
                          </a:solidFill>
                          <a:latin typeface="+mn-lt"/>
                          <a:ea typeface="Cambria"/>
                          <a:cs typeface="Times New Roman"/>
                        </a:rPr>
                        <a:t>Yếu tố</a:t>
                      </a:r>
                      <a:endParaRPr lang="en-US" sz="2900" b="1">
                        <a:solidFill>
                          <a:schemeClr val="bg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chemeClr val="bg1"/>
                          </a:solidFill>
                          <a:latin typeface="+mn-lt"/>
                          <a:ea typeface="Cambria"/>
                          <a:cs typeface="Times New Roman"/>
                        </a:rPr>
                        <a:t>Gió</a:t>
                      </a:r>
                      <a:r>
                        <a:rPr lang="en-US" sz="2000" b="1" baseline="0" dirty="0">
                          <a:solidFill>
                            <a:schemeClr val="bg1"/>
                          </a:solidFill>
                          <a:latin typeface="+mn-lt"/>
                          <a:ea typeface="Cambria"/>
                          <a:cs typeface="Times New Roman"/>
                        </a:rPr>
                        <a:t> </a:t>
                      </a:r>
                      <a:r>
                        <a:rPr lang="en-US" sz="2000" b="1" baseline="0" dirty="0" err="1">
                          <a:solidFill>
                            <a:schemeClr val="bg1"/>
                          </a:solidFill>
                          <a:latin typeface="+mn-lt"/>
                          <a:ea typeface="Cambria"/>
                          <a:cs typeface="Times New Roman"/>
                        </a:rPr>
                        <a:t>mùa</a:t>
                      </a:r>
                      <a:r>
                        <a:rPr lang="en-US" sz="2000" b="1" baseline="0" dirty="0">
                          <a:solidFill>
                            <a:schemeClr val="bg1"/>
                          </a:solidFill>
                          <a:latin typeface="+mn-lt"/>
                          <a:ea typeface="Cambria"/>
                          <a:cs typeface="Times New Roman"/>
                        </a:rPr>
                        <a:t> </a:t>
                      </a:r>
                      <a:r>
                        <a:rPr lang="en-US" sz="2000" b="1" baseline="0" dirty="0" err="1">
                          <a:solidFill>
                            <a:schemeClr val="bg1"/>
                          </a:solidFill>
                          <a:latin typeface="+mn-lt"/>
                          <a:ea typeface="Cambria"/>
                          <a:cs typeface="Times New Roman"/>
                        </a:rPr>
                        <a:t>mùa</a:t>
                      </a:r>
                      <a:r>
                        <a:rPr lang="en-US" sz="2000" b="1" baseline="0" dirty="0">
                          <a:solidFill>
                            <a:schemeClr val="bg1"/>
                          </a:solidFill>
                          <a:latin typeface="+mn-lt"/>
                          <a:ea typeface="Cambria"/>
                          <a:cs typeface="Times New Roman"/>
                        </a:rPr>
                        <a:t> </a:t>
                      </a:r>
                      <a:r>
                        <a:rPr lang="en-US" sz="2000" b="1" baseline="0" dirty="0" err="1">
                          <a:solidFill>
                            <a:schemeClr val="bg1"/>
                          </a:solidFill>
                          <a:latin typeface="+mn-lt"/>
                          <a:ea typeface="Cambria"/>
                          <a:cs typeface="Times New Roman"/>
                        </a:rPr>
                        <a:t>đông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chemeClr val="bg1"/>
                          </a:solidFill>
                          <a:latin typeface="+mn-lt"/>
                          <a:ea typeface="Cambria"/>
                          <a:cs typeface="Times New Roman"/>
                        </a:rPr>
                        <a:t>Gió</a:t>
                      </a:r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+mn-lt"/>
                          <a:ea typeface="Cambria"/>
                          <a:cs typeface="Times New Roman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bg1"/>
                          </a:solidFill>
                          <a:latin typeface="+mn-lt"/>
                          <a:ea typeface="Cambria"/>
                          <a:cs typeface="Times New Roman"/>
                        </a:rPr>
                        <a:t>mùa</a:t>
                      </a:r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+mn-lt"/>
                          <a:ea typeface="Cambria"/>
                          <a:cs typeface="Times New Roman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bg1"/>
                          </a:solidFill>
                          <a:latin typeface="+mn-lt"/>
                          <a:ea typeface="Cambria"/>
                          <a:cs typeface="Times New Roman"/>
                        </a:rPr>
                        <a:t>mùa</a:t>
                      </a:r>
                      <a:r>
                        <a:rPr lang="en-US" sz="2000" b="1" baseline="0" dirty="0">
                          <a:solidFill>
                            <a:schemeClr val="bg1"/>
                          </a:solidFill>
                          <a:latin typeface="+mn-lt"/>
                          <a:ea typeface="Cambria"/>
                          <a:cs typeface="Times New Roman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bg1"/>
                          </a:solidFill>
                          <a:latin typeface="+mn-lt"/>
                          <a:ea typeface="Cambria"/>
                          <a:cs typeface="Times New Roman"/>
                        </a:rPr>
                        <a:t>hạ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90369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900" b="1">
                          <a:solidFill>
                            <a:srgbClr val="0000FF"/>
                          </a:solidFill>
                          <a:latin typeface="+mn-lt"/>
                          <a:ea typeface="Cambria"/>
                          <a:cs typeface="Times New Roman"/>
                        </a:rPr>
                        <a:t>Thời gian hoạt động</a:t>
                      </a:r>
                      <a:endParaRPr lang="en-US" sz="2900" b="1">
                        <a:solidFill>
                          <a:srgbClr val="0000FF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endParaRPr lang="en-US" sz="2900" b="1" dirty="0">
                        <a:solidFill>
                          <a:srgbClr val="0000FF"/>
                        </a:solidFill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endParaRPr lang="en-US" sz="2900" b="1">
                        <a:solidFill>
                          <a:srgbClr val="0000FF"/>
                        </a:solidFill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0708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900" b="1">
                          <a:solidFill>
                            <a:srgbClr val="0000FF"/>
                          </a:solidFill>
                          <a:latin typeface="+mn-lt"/>
                          <a:ea typeface="Cambria"/>
                          <a:cs typeface="Times New Roman"/>
                        </a:rPr>
                        <a:t>Nguồn gốc</a:t>
                      </a:r>
                      <a:endParaRPr lang="en-US" sz="2900" b="1">
                        <a:solidFill>
                          <a:srgbClr val="0000FF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900" b="1">
                        <a:solidFill>
                          <a:srgbClr val="0000FF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900" b="1">
                        <a:solidFill>
                          <a:srgbClr val="0000FF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0708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900" b="1">
                          <a:solidFill>
                            <a:srgbClr val="0000FF"/>
                          </a:solidFill>
                          <a:latin typeface="+mn-lt"/>
                          <a:ea typeface="Cambria"/>
                          <a:cs typeface="Times New Roman"/>
                        </a:rPr>
                        <a:t>Hướng gió</a:t>
                      </a:r>
                      <a:endParaRPr lang="en-US" sz="2900" b="1">
                        <a:solidFill>
                          <a:srgbClr val="0000FF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900" b="1">
                        <a:solidFill>
                          <a:srgbClr val="0000FF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900" b="1">
                        <a:solidFill>
                          <a:srgbClr val="0000FF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90369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900" b="1">
                          <a:solidFill>
                            <a:srgbClr val="0000FF"/>
                          </a:solidFill>
                          <a:latin typeface="+mn-lt"/>
                          <a:ea typeface="Cambria"/>
                          <a:cs typeface="Times New Roman"/>
                        </a:rPr>
                        <a:t>Đặc điểm nổi bật</a:t>
                      </a:r>
                      <a:endParaRPr lang="en-US" sz="2900" b="1">
                        <a:solidFill>
                          <a:srgbClr val="0000FF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900" b="1">
                        <a:solidFill>
                          <a:srgbClr val="0000FF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900" b="1" dirty="0">
                        <a:solidFill>
                          <a:srgbClr val="0000FF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98817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  <p:bldP spid="7" grpId="0" animBg="1"/>
      <p:bldP spid="3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62526" y="10573"/>
            <a:ext cx="5287597" cy="1015661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pPr algn="just"/>
            <a:r>
              <a:rPr lang="en-US" sz="3000" b="1" u="sng" dirty="0">
                <a:solidFill>
                  <a:srgbClr val="002060"/>
                </a:solidFill>
                <a:cs typeface="Arial" pitchFamily="34" charset="0"/>
              </a:rPr>
              <a:t>1. </a:t>
            </a:r>
            <a:r>
              <a:rPr lang="en-US" sz="3000" b="1" u="sng" dirty="0" err="1">
                <a:solidFill>
                  <a:srgbClr val="002060"/>
                </a:solidFill>
                <a:cs typeface="Arial" pitchFamily="34" charset="0"/>
              </a:rPr>
              <a:t>Khí</a:t>
            </a:r>
            <a:r>
              <a:rPr lang="en-US" sz="3000" b="1" u="sng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sz="3000" b="1" u="sng" dirty="0" err="1">
                <a:solidFill>
                  <a:srgbClr val="002060"/>
                </a:solidFill>
                <a:cs typeface="Arial" pitchFamily="34" charset="0"/>
              </a:rPr>
              <a:t>hậu</a:t>
            </a:r>
            <a:r>
              <a:rPr lang="en-US" sz="3000" b="1" u="sng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sz="3000" b="1" u="sng" dirty="0" err="1">
                <a:solidFill>
                  <a:srgbClr val="002060"/>
                </a:solidFill>
                <a:cs typeface="Arial" pitchFamily="34" charset="0"/>
              </a:rPr>
              <a:t>nhiệt</a:t>
            </a:r>
            <a:r>
              <a:rPr lang="en-US" sz="3000" b="1" u="sng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sz="3000" b="1" u="sng" dirty="0" err="1">
                <a:solidFill>
                  <a:srgbClr val="002060"/>
                </a:solidFill>
                <a:cs typeface="Arial" pitchFamily="34" charset="0"/>
              </a:rPr>
              <a:t>đới</a:t>
            </a:r>
            <a:r>
              <a:rPr lang="en-US" sz="3000" b="1" u="sng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sz="3000" b="1" u="sng" dirty="0" err="1">
                <a:solidFill>
                  <a:srgbClr val="002060"/>
                </a:solidFill>
                <a:cs typeface="Arial" pitchFamily="34" charset="0"/>
              </a:rPr>
              <a:t>ẩm</a:t>
            </a:r>
            <a:r>
              <a:rPr lang="en-US" sz="3000" b="1" u="sng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sz="3000" b="1" u="sng" dirty="0" err="1">
                <a:solidFill>
                  <a:srgbClr val="002060"/>
                </a:solidFill>
                <a:cs typeface="Arial" pitchFamily="34" charset="0"/>
              </a:rPr>
              <a:t>gió</a:t>
            </a:r>
            <a:r>
              <a:rPr lang="en-US" sz="3000" b="1" u="sng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sz="3000" b="1" u="sng" dirty="0" err="1">
                <a:solidFill>
                  <a:srgbClr val="002060"/>
                </a:solidFill>
                <a:cs typeface="Arial" pitchFamily="34" charset="0"/>
              </a:rPr>
              <a:t>mùa</a:t>
            </a:r>
            <a:endParaRPr lang="en-US" sz="3000" b="1" u="sng" dirty="0">
              <a:solidFill>
                <a:srgbClr val="002060"/>
              </a:solidFill>
              <a:cs typeface="Arial" pitchFamily="34" charset="0"/>
            </a:endParaRPr>
          </a:p>
          <a:p>
            <a:pPr algn="just"/>
            <a:r>
              <a:rPr lang="en-US" sz="3000" b="1" i="1" u="sng" dirty="0">
                <a:solidFill>
                  <a:srgbClr val="002060"/>
                </a:solidFill>
                <a:cs typeface="Arial" pitchFamily="34" charset="0"/>
              </a:rPr>
              <a:t>b) </a:t>
            </a:r>
            <a:r>
              <a:rPr lang="en-US" sz="3000" b="1" i="1" u="sng" dirty="0" err="1">
                <a:solidFill>
                  <a:srgbClr val="002060"/>
                </a:solidFill>
                <a:cs typeface="Arial" pitchFamily="34" charset="0"/>
              </a:rPr>
              <a:t>Tính</a:t>
            </a:r>
            <a:r>
              <a:rPr lang="en-US" sz="3000" b="1" i="1" u="sng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sz="3000" b="1" i="1" u="sng" dirty="0" err="1">
                <a:solidFill>
                  <a:srgbClr val="002060"/>
                </a:solidFill>
                <a:cs typeface="Arial" pitchFamily="34" charset="0"/>
              </a:rPr>
              <a:t>chất</a:t>
            </a:r>
            <a:r>
              <a:rPr lang="en-US" sz="3000" b="1" i="1" u="sng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sz="3000" b="1" i="1" u="sng" dirty="0" err="1">
                <a:solidFill>
                  <a:srgbClr val="002060"/>
                </a:solidFill>
                <a:cs typeface="Arial" pitchFamily="34" charset="0"/>
              </a:rPr>
              <a:t>gió</a:t>
            </a:r>
            <a:r>
              <a:rPr lang="en-US" sz="3000" b="1" i="1" u="sng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sz="3000" b="1" i="1" u="sng" dirty="0" err="1">
                <a:solidFill>
                  <a:srgbClr val="002060"/>
                </a:solidFill>
                <a:cs typeface="Arial" pitchFamily="34" charset="0"/>
              </a:rPr>
              <a:t>mùa</a:t>
            </a:r>
            <a:endParaRPr lang="en-US" sz="3000" b="1" i="1" u="sng" dirty="0">
              <a:solidFill>
                <a:srgbClr val="002060"/>
              </a:solidFill>
              <a:cs typeface="Arial" pitchFamily="34" charset="0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7491723"/>
              </p:ext>
            </p:extLst>
          </p:nvPr>
        </p:nvGraphicFramePr>
        <p:xfrm>
          <a:off x="239150" y="1113843"/>
          <a:ext cx="11320503" cy="5562401"/>
        </p:xfrm>
        <a:graphic>
          <a:graphicData uri="http://schemas.openxmlformats.org/drawingml/2006/table">
            <a:tbl>
              <a:tblPr/>
              <a:tblGrid>
                <a:gridCol w="21628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576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10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600" b="1">
                          <a:solidFill>
                            <a:schemeClr val="bg1"/>
                          </a:solidFill>
                          <a:latin typeface="+mn-lt"/>
                          <a:ea typeface="Cambria"/>
                          <a:cs typeface="Times New Roman"/>
                        </a:rPr>
                        <a:t>Yếu tố</a:t>
                      </a:r>
                      <a:endParaRPr lang="en-US" sz="2600" b="1">
                        <a:solidFill>
                          <a:schemeClr val="bg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600" b="1" dirty="0" err="1">
                          <a:solidFill>
                            <a:schemeClr val="bg1"/>
                          </a:solidFill>
                          <a:latin typeface="+mn-lt"/>
                          <a:ea typeface="Cambria"/>
                          <a:cs typeface="Times New Roman"/>
                        </a:rPr>
                        <a:t>Gió</a:t>
                      </a:r>
                      <a:r>
                        <a:rPr lang="en-US" sz="2600" b="1" dirty="0">
                          <a:solidFill>
                            <a:schemeClr val="bg1"/>
                          </a:solidFill>
                          <a:latin typeface="+mn-lt"/>
                          <a:ea typeface="Cambria"/>
                          <a:cs typeface="Times New Roman"/>
                        </a:rPr>
                        <a:t> </a:t>
                      </a:r>
                      <a:r>
                        <a:rPr lang="en-US" sz="2600" b="1" dirty="0" err="1">
                          <a:solidFill>
                            <a:schemeClr val="bg1"/>
                          </a:solidFill>
                          <a:latin typeface="+mn-lt"/>
                          <a:ea typeface="Cambria"/>
                          <a:cs typeface="Times New Roman"/>
                        </a:rPr>
                        <a:t>mùa</a:t>
                      </a:r>
                      <a:r>
                        <a:rPr lang="en-US" sz="2600" b="1" dirty="0">
                          <a:solidFill>
                            <a:schemeClr val="bg1"/>
                          </a:solidFill>
                          <a:latin typeface="+mn-lt"/>
                          <a:ea typeface="Cambria"/>
                          <a:cs typeface="Times New Roman"/>
                        </a:rPr>
                        <a:t> </a:t>
                      </a:r>
                      <a:r>
                        <a:rPr lang="en-US" sz="2600" b="1" dirty="0" err="1">
                          <a:solidFill>
                            <a:schemeClr val="bg1"/>
                          </a:solidFill>
                          <a:latin typeface="+mn-lt"/>
                          <a:ea typeface="Cambria"/>
                          <a:cs typeface="Times New Roman"/>
                        </a:rPr>
                        <a:t>mùa</a:t>
                      </a:r>
                      <a:r>
                        <a:rPr lang="en-US" sz="2600" b="1" baseline="0" dirty="0">
                          <a:solidFill>
                            <a:schemeClr val="bg1"/>
                          </a:solidFill>
                          <a:latin typeface="+mn-lt"/>
                          <a:ea typeface="Cambria"/>
                          <a:cs typeface="Times New Roman"/>
                        </a:rPr>
                        <a:t> </a:t>
                      </a:r>
                      <a:r>
                        <a:rPr lang="en-US" sz="2600" b="1" dirty="0">
                          <a:solidFill>
                            <a:schemeClr val="bg1"/>
                          </a:solidFill>
                          <a:latin typeface="+mn-lt"/>
                          <a:ea typeface="Cambria"/>
                          <a:cs typeface="Times New Roman"/>
                        </a:rPr>
                        <a:t> </a:t>
                      </a:r>
                      <a:r>
                        <a:rPr lang="en-US" sz="2600" b="1" dirty="0" err="1">
                          <a:solidFill>
                            <a:schemeClr val="bg1"/>
                          </a:solidFill>
                          <a:latin typeface="+mn-lt"/>
                          <a:ea typeface="Cambria"/>
                          <a:cs typeface="Times New Roman"/>
                        </a:rPr>
                        <a:t>đông</a:t>
                      </a:r>
                      <a:endParaRPr lang="en-US" sz="2600" b="1" dirty="0">
                        <a:solidFill>
                          <a:schemeClr val="bg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94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900" b="1">
                          <a:solidFill>
                            <a:srgbClr val="0000FF"/>
                          </a:solidFill>
                          <a:latin typeface="+mn-lt"/>
                          <a:ea typeface="Cambria"/>
                          <a:cs typeface="Times New Roman"/>
                        </a:rPr>
                        <a:t>Thời gian hoạt động</a:t>
                      </a:r>
                      <a:endParaRPr lang="en-US" sz="2900" b="1">
                        <a:solidFill>
                          <a:srgbClr val="0000FF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endParaRPr lang="en-US" sz="2900" b="1">
                        <a:solidFill>
                          <a:srgbClr val="0000FF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114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900" b="1">
                          <a:solidFill>
                            <a:srgbClr val="0000FF"/>
                          </a:solidFill>
                          <a:latin typeface="+mn-lt"/>
                          <a:ea typeface="Cambria"/>
                          <a:cs typeface="Times New Roman"/>
                        </a:rPr>
                        <a:t>Nguồn gốc</a:t>
                      </a:r>
                      <a:endParaRPr lang="en-US" sz="2900" b="1">
                        <a:solidFill>
                          <a:srgbClr val="0000FF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900" b="1">
                        <a:solidFill>
                          <a:srgbClr val="0000FF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90843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900" b="1">
                          <a:solidFill>
                            <a:srgbClr val="0000FF"/>
                          </a:solidFill>
                          <a:latin typeface="+mn-lt"/>
                          <a:ea typeface="Cambria"/>
                          <a:cs typeface="Times New Roman"/>
                        </a:rPr>
                        <a:t>Hướng gió</a:t>
                      </a:r>
                      <a:endParaRPr lang="en-US" sz="2900" b="1">
                        <a:solidFill>
                          <a:srgbClr val="0000FF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900" b="1">
                        <a:solidFill>
                          <a:srgbClr val="0000FF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94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900" b="1">
                          <a:solidFill>
                            <a:srgbClr val="0000FF"/>
                          </a:solidFill>
                          <a:latin typeface="+mn-lt"/>
                          <a:ea typeface="Cambria"/>
                          <a:cs typeface="Times New Roman"/>
                        </a:rPr>
                        <a:t>Đặc điểm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900" b="1">
                          <a:solidFill>
                            <a:srgbClr val="0000FF"/>
                          </a:solidFill>
                          <a:latin typeface="+mn-lt"/>
                          <a:ea typeface="Cambria"/>
                          <a:cs typeface="Times New Roman"/>
                        </a:rPr>
                        <a:t>nổi bật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endParaRPr lang="en-US" sz="2900" b="1">
                        <a:solidFill>
                          <a:srgbClr val="0000FF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endParaRPr lang="en-US" sz="2900" b="1">
                        <a:solidFill>
                          <a:srgbClr val="0000FF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endParaRPr lang="en-US" sz="2900" b="1">
                        <a:solidFill>
                          <a:srgbClr val="0000FF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endParaRPr lang="en-US" sz="2900" b="1">
                        <a:solidFill>
                          <a:srgbClr val="0000FF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900" b="1" dirty="0">
                        <a:solidFill>
                          <a:srgbClr val="0000FF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2416909" y="1758877"/>
            <a:ext cx="9045569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b="1">
                <a:solidFill>
                  <a:srgbClr val="0000FF"/>
                </a:solidFill>
                <a:ea typeface="Cambria"/>
                <a:cs typeface="Times New Roman"/>
              </a:rPr>
              <a:t>Từ tháng 11 đến tháng 4 năm sau</a:t>
            </a:r>
            <a:endParaRPr lang="en-US" sz="2900" b="1">
              <a:solidFill>
                <a:srgbClr val="0000FF"/>
              </a:solidFill>
              <a:ea typeface="Calibri"/>
              <a:cs typeface="Times New Roman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404100" y="2491237"/>
            <a:ext cx="8846765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b="1" dirty="0" err="1">
                <a:solidFill>
                  <a:srgbClr val="0000FF"/>
                </a:solidFill>
                <a:ea typeface="Calibri"/>
                <a:cs typeface="Times New Roman"/>
              </a:rPr>
              <a:t>Từ</a:t>
            </a:r>
            <a:r>
              <a:rPr lang="en-US" sz="2900" b="1" dirty="0">
                <a:solidFill>
                  <a:srgbClr val="0000FF"/>
                </a:solidFill>
                <a:ea typeface="Calibri"/>
                <a:cs typeface="Times New Roman"/>
              </a:rPr>
              <a:t> </a:t>
            </a:r>
            <a:r>
              <a:rPr lang="en-US" sz="2900" b="1" dirty="0" err="1">
                <a:solidFill>
                  <a:srgbClr val="0000FF"/>
                </a:solidFill>
                <a:ea typeface="Calibri"/>
                <a:cs typeface="Times New Roman"/>
              </a:rPr>
              <a:t>phương</a:t>
            </a:r>
            <a:r>
              <a:rPr lang="en-US" sz="2900" b="1" dirty="0">
                <a:solidFill>
                  <a:srgbClr val="0000FF"/>
                </a:solidFill>
                <a:ea typeface="Calibri"/>
                <a:cs typeface="Times New Roman"/>
              </a:rPr>
              <a:t> </a:t>
            </a:r>
            <a:r>
              <a:rPr lang="en-US" sz="2900" b="1" dirty="0" err="1">
                <a:solidFill>
                  <a:srgbClr val="0000FF"/>
                </a:solidFill>
                <a:ea typeface="Calibri"/>
                <a:cs typeface="Times New Roman"/>
              </a:rPr>
              <a:t>bắc</a:t>
            </a:r>
            <a:r>
              <a:rPr lang="en-US" sz="2900" b="1" dirty="0">
                <a:solidFill>
                  <a:srgbClr val="0000FF"/>
                </a:solidFill>
                <a:ea typeface="Calibri"/>
                <a:cs typeface="Times New Roman"/>
              </a:rPr>
              <a:t> di </a:t>
            </a:r>
            <a:r>
              <a:rPr lang="en-US" sz="2900" b="1" dirty="0" err="1">
                <a:solidFill>
                  <a:srgbClr val="0000FF"/>
                </a:solidFill>
                <a:ea typeface="Calibri"/>
                <a:cs typeface="Times New Roman"/>
              </a:rPr>
              <a:t>chuyển</a:t>
            </a:r>
            <a:r>
              <a:rPr lang="en-US" sz="2900" b="1" dirty="0">
                <a:solidFill>
                  <a:srgbClr val="0000FF"/>
                </a:solidFill>
                <a:ea typeface="Calibri"/>
                <a:cs typeface="Times New Roman"/>
              </a:rPr>
              <a:t> </a:t>
            </a:r>
            <a:r>
              <a:rPr lang="en-US" sz="2900" b="1" dirty="0" err="1">
                <a:solidFill>
                  <a:srgbClr val="0000FF"/>
                </a:solidFill>
                <a:ea typeface="Calibri"/>
                <a:cs typeface="Times New Roman"/>
              </a:rPr>
              <a:t>xuống</a:t>
            </a:r>
            <a:endParaRPr lang="en-US" sz="2900" b="1" dirty="0">
              <a:solidFill>
                <a:srgbClr val="0000FF"/>
              </a:solidFill>
              <a:ea typeface="Calibri"/>
              <a:cs typeface="Times New Roman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416917" y="3085860"/>
            <a:ext cx="5641056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b="1">
                <a:solidFill>
                  <a:srgbClr val="0000FF"/>
                </a:solidFill>
                <a:ea typeface="Calibri"/>
                <a:cs typeface="Times New Roman"/>
              </a:rPr>
              <a:t>Đông bắc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445047" y="3676704"/>
            <a:ext cx="9592288" cy="321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0000"/>
              </a:lnSpc>
              <a:spcAft>
                <a:spcPts val="0"/>
              </a:spcAft>
            </a:pPr>
            <a:r>
              <a:rPr lang="en-US" sz="2900" b="1" dirty="0">
                <a:solidFill>
                  <a:srgbClr val="0000FF"/>
                </a:solidFill>
                <a:ea typeface="Calibri"/>
                <a:cs typeface="Times New Roman"/>
              </a:rPr>
              <a:t>- </a:t>
            </a:r>
            <a:r>
              <a:rPr lang="en-US" sz="2900" b="1" dirty="0" err="1">
                <a:solidFill>
                  <a:srgbClr val="0000FF"/>
                </a:solidFill>
                <a:ea typeface="Calibri"/>
                <a:cs typeface="Times New Roman"/>
              </a:rPr>
              <a:t>Miền</a:t>
            </a:r>
            <a:r>
              <a:rPr lang="en-US" sz="2900" b="1" dirty="0">
                <a:solidFill>
                  <a:srgbClr val="0000FF"/>
                </a:solidFill>
                <a:ea typeface="Calibri"/>
                <a:cs typeface="Times New Roman"/>
              </a:rPr>
              <a:t> </a:t>
            </a:r>
            <a:r>
              <a:rPr lang="en-US" sz="2900" b="1" dirty="0" err="1">
                <a:solidFill>
                  <a:srgbClr val="0000FF"/>
                </a:solidFill>
                <a:ea typeface="Calibri"/>
                <a:cs typeface="Times New Roman"/>
              </a:rPr>
              <a:t>Bắc</a:t>
            </a:r>
            <a:r>
              <a:rPr lang="en-US" sz="2900" b="1" dirty="0">
                <a:solidFill>
                  <a:srgbClr val="0000FF"/>
                </a:solidFill>
                <a:ea typeface="Calibri"/>
                <a:cs typeface="Times New Roman"/>
              </a:rPr>
              <a:t> </a:t>
            </a:r>
            <a:r>
              <a:rPr lang="en-US" sz="2900" b="1" dirty="0" err="1">
                <a:solidFill>
                  <a:srgbClr val="0000FF"/>
                </a:solidFill>
                <a:ea typeface="Calibri"/>
                <a:cs typeface="Times New Roman"/>
              </a:rPr>
              <a:t>có</a:t>
            </a:r>
            <a:r>
              <a:rPr lang="en-US" sz="2900" b="1" dirty="0">
                <a:solidFill>
                  <a:srgbClr val="0000FF"/>
                </a:solidFill>
                <a:ea typeface="Calibri"/>
                <a:cs typeface="Times New Roman"/>
              </a:rPr>
              <a:t> </a:t>
            </a:r>
            <a:r>
              <a:rPr lang="en-US" sz="2900" b="1" dirty="0" err="1">
                <a:solidFill>
                  <a:srgbClr val="0000FF"/>
                </a:solidFill>
                <a:ea typeface="Calibri"/>
                <a:cs typeface="Times New Roman"/>
              </a:rPr>
              <a:t>mùa</a:t>
            </a:r>
            <a:r>
              <a:rPr lang="en-US" sz="2900" b="1" dirty="0">
                <a:solidFill>
                  <a:srgbClr val="0000FF"/>
                </a:solidFill>
                <a:ea typeface="Calibri"/>
                <a:cs typeface="Times New Roman"/>
              </a:rPr>
              <a:t> </a:t>
            </a:r>
            <a:r>
              <a:rPr lang="en-US" sz="2900" b="1" dirty="0" err="1">
                <a:solidFill>
                  <a:srgbClr val="0000FF"/>
                </a:solidFill>
                <a:ea typeface="Calibri"/>
                <a:cs typeface="Times New Roman"/>
              </a:rPr>
              <a:t>đông</a:t>
            </a:r>
            <a:r>
              <a:rPr lang="en-US" sz="2900" b="1" dirty="0">
                <a:solidFill>
                  <a:srgbClr val="0000FF"/>
                </a:solidFill>
                <a:ea typeface="Calibri"/>
                <a:cs typeface="Times New Roman"/>
              </a:rPr>
              <a:t> </a:t>
            </a:r>
            <a:r>
              <a:rPr lang="en-US" sz="2900" b="1" dirty="0" err="1">
                <a:solidFill>
                  <a:srgbClr val="0000FF"/>
                </a:solidFill>
                <a:ea typeface="Calibri"/>
                <a:cs typeface="Times New Roman"/>
              </a:rPr>
              <a:t>lạnh</a:t>
            </a:r>
            <a:r>
              <a:rPr lang="en-US" sz="2900" b="1" dirty="0">
                <a:solidFill>
                  <a:srgbClr val="0000FF"/>
                </a:solidFill>
                <a:ea typeface="Calibri"/>
                <a:cs typeface="Times New Roman"/>
              </a:rPr>
              <a:t>: </a:t>
            </a:r>
          </a:p>
          <a:p>
            <a:pPr algn="just">
              <a:lnSpc>
                <a:spcPct val="100000"/>
              </a:lnSpc>
              <a:spcAft>
                <a:spcPts val="0"/>
              </a:spcAft>
            </a:pPr>
            <a:r>
              <a:rPr lang="en-US" sz="2900" b="1" dirty="0">
                <a:solidFill>
                  <a:srgbClr val="0000FF"/>
                </a:solidFill>
                <a:ea typeface="Calibri"/>
                <a:cs typeface="Times New Roman"/>
              </a:rPr>
              <a:t>+ </a:t>
            </a:r>
            <a:r>
              <a:rPr lang="en-US" sz="2900" b="1" dirty="0" err="1">
                <a:solidFill>
                  <a:srgbClr val="0000FF"/>
                </a:solidFill>
                <a:ea typeface="Calibri"/>
                <a:cs typeface="Times New Roman"/>
              </a:rPr>
              <a:t>Nửa</a:t>
            </a:r>
            <a:r>
              <a:rPr lang="en-US" sz="2900" b="1" dirty="0">
                <a:solidFill>
                  <a:srgbClr val="0000FF"/>
                </a:solidFill>
                <a:ea typeface="Calibri"/>
                <a:cs typeface="Times New Roman"/>
              </a:rPr>
              <a:t> </a:t>
            </a:r>
            <a:r>
              <a:rPr lang="en-US" sz="2900" b="1" dirty="0" err="1">
                <a:solidFill>
                  <a:srgbClr val="0000FF"/>
                </a:solidFill>
                <a:ea typeface="Calibri"/>
                <a:cs typeface="Times New Roman"/>
              </a:rPr>
              <a:t>đầu</a:t>
            </a:r>
            <a:r>
              <a:rPr lang="en-US" sz="2900" b="1" dirty="0">
                <a:solidFill>
                  <a:srgbClr val="0000FF"/>
                </a:solidFill>
                <a:ea typeface="Calibri"/>
                <a:cs typeface="Times New Roman"/>
              </a:rPr>
              <a:t> </a:t>
            </a:r>
            <a:r>
              <a:rPr lang="en-US" sz="2900" b="1" dirty="0" err="1">
                <a:solidFill>
                  <a:srgbClr val="0000FF"/>
                </a:solidFill>
                <a:ea typeface="Calibri"/>
                <a:cs typeface="Times New Roman"/>
              </a:rPr>
              <a:t>mùa</a:t>
            </a:r>
            <a:r>
              <a:rPr lang="en-US" sz="2900" b="1" dirty="0">
                <a:solidFill>
                  <a:srgbClr val="0000FF"/>
                </a:solidFill>
                <a:ea typeface="Calibri"/>
                <a:cs typeface="Times New Roman"/>
              </a:rPr>
              <a:t> </a:t>
            </a:r>
            <a:r>
              <a:rPr lang="en-US" sz="2900" b="1" dirty="0" err="1">
                <a:solidFill>
                  <a:srgbClr val="0000FF"/>
                </a:solidFill>
                <a:ea typeface="Calibri"/>
                <a:cs typeface="Times New Roman"/>
              </a:rPr>
              <a:t>đông</a:t>
            </a:r>
            <a:r>
              <a:rPr lang="en-US" sz="2900" b="1" dirty="0">
                <a:solidFill>
                  <a:srgbClr val="0000FF"/>
                </a:solidFill>
                <a:ea typeface="Calibri"/>
                <a:cs typeface="Times New Roman"/>
              </a:rPr>
              <a:t>: </a:t>
            </a:r>
            <a:r>
              <a:rPr lang="en-US" sz="2900" b="1" dirty="0" err="1">
                <a:solidFill>
                  <a:srgbClr val="0000FF"/>
                </a:solidFill>
                <a:ea typeface="Calibri"/>
                <a:cs typeface="Times New Roman"/>
              </a:rPr>
              <a:t>lạnh</a:t>
            </a:r>
            <a:r>
              <a:rPr lang="en-US" sz="2900" b="1" dirty="0">
                <a:solidFill>
                  <a:srgbClr val="0000FF"/>
                </a:solidFill>
                <a:ea typeface="Calibri"/>
                <a:cs typeface="Times New Roman"/>
              </a:rPr>
              <a:t>, </a:t>
            </a:r>
            <a:r>
              <a:rPr lang="en-US" sz="2900" b="1" dirty="0" err="1">
                <a:solidFill>
                  <a:srgbClr val="0000FF"/>
                </a:solidFill>
                <a:ea typeface="Calibri"/>
                <a:cs typeface="Times New Roman"/>
              </a:rPr>
              <a:t>khô</a:t>
            </a:r>
            <a:r>
              <a:rPr lang="en-US" sz="2900" b="1" dirty="0">
                <a:solidFill>
                  <a:srgbClr val="0000FF"/>
                </a:solidFill>
                <a:ea typeface="Calibri"/>
                <a:cs typeface="Times New Roman"/>
              </a:rPr>
              <a:t>.</a:t>
            </a:r>
          </a:p>
          <a:p>
            <a:pPr algn="just">
              <a:lnSpc>
                <a:spcPct val="100000"/>
              </a:lnSpc>
              <a:spcAft>
                <a:spcPts val="0"/>
              </a:spcAft>
            </a:pPr>
            <a:r>
              <a:rPr lang="en-US" sz="2900" b="1" dirty="0">
                <a:solidFill>
                  <a:srgbClr val="0000FF"/>
                </a:solidFill>
                <a:ea typeface="Calibri"/>
                <a:cs typeface="Times New Roman"/>
              </a:rPr>
              <a:t>+ </a:t>
            </a:r>
            <a:r>
              <a:rPr lang="en-US" sz="2900" b="1" dirty="0" err="1">
                <a:solidFill>
                  <a:srgbClr val="0000FF"/>
                </a:solidFill>
                <a:ea typeface="Calibri"/>
                <a:cs typeface="Times New Roman"/>
              </a:rPr>
              <a:t>Nửa</a:t>
            </a:r>
            <a:r>
              <a:rPr lang="en-US" sz="2900" b="1" dirty="0">
                <a:solidFill>
                  <a:srgbClr val="0000FF"/>
                </a:solidFill>
                <a:ea typeface="Calibri"/>
                <a:cs typeface="Times New Roman"/>
              </a:rPr>
              <a:t> </a:t>
            </a:r>
            <a:r>
              <a:rPr lang="en-US" sz="2900" b="1" dirty="0" err="1">
                <a:solidFill>
                  <a:srgbClr val="0000FF"/>
                </a:solidFill>
                <a:ea typeface="Calibri"/>
                <a:cs typeface="Times New Roman"/>
              </a:rPr>
              <a:t>sau</a:t>
            </a:r>
            <a:r>
              <a:rPr lang="en-US" sz="2900" b="1" dirty="0">
                <a:solidFill>
                  <a:srgbClr val="0000FF"/>
                </a:solidFill>
                <a:ea typeface="Calibri"/>
                <a:cs typeface="Times New Roman"/>
              </a:rPr>
              <a:t> </a:t>
            </a:r>
            <a:r>
              <a:rPr lang="en-US" sz="2900" b="1" dirty="0" err="1">
                <a:solidFill>
                  <a:srgbClr val="0000FF"/>
                </a:solidFill>
                <a:ea typeface="Calibri"/>
                <a:cs typeface="Times New Roman"/>
              </a:rPr>
              <a:t>mùa</a:t>
            </a:r>
            <a:r>
              <a:rPr lang="en-US" sz="2900" b="1" dirty="0">
                <a:solidFill>
                  <a:srgbClr val="0000FF"/>
                </a:solidFill>
                <a:ea typeface="Calibri"/>
                <a:cs typeface="Times New Roman"/>
              </a:rPr>
              <a:t> </a:t>
            </a:r>
            <a:r>
              <a:rPr lang="en-US" sz="2900" b="1" dirty="0" err="1">
                <a:solidFill>
                  <a:srgbClr val="0000FF"/>
                </a:solidFill>
                <a:ea typeface="Calibri"/>
                <a:cs typeface="Times New Roman"/>
              </a:rPr>
              <a:t>đông</a:t>
            </a:r>
            <a:r>
              <a:rPr lang="en-US" sz="2900" b="1" dirty="0">
                <a:solidFill>
                  <a:srgbClr val="0000FF"/>
                </a:solidFill>
                <a:ea typeface="Calibri"/>
                <a:cs typeface="Times New Roman"/>
              </a:rPr>
              <a:t>: </a:t>
            </a:r>
            <a:r>
              <a:rPr lang="en-US" sz="2900" b="1" dirty="0" err="1">
                <a:solidFill>
                  <a:srgbClr val="0000FF"/>
                </a:solidFill>
                <a:ea typeface="Calibri"/>
                <a:cs typeface="Times New Roman"/>
              </a:rPr>
              <a:t>lạnh</a:t>
            </a:r>
            <a:r>
              <a:rPr lang="en-US" sz="2900" b="1" dirty="0">
                <a:solidFill>
                  <a:srgbClr val="0000FF"/>
                </a:solidFill>
                <a:ea typeface="Calibri"/>
                <a:cs typeface="Times New Roman"/>
              </a:rPr>
              <a:t>, </a:t>
            </a:r>
            <a:r>
              <a:rPr lang="en-US" sz="2900" b="1" dirty="0" err="1">
                <a:solidFill>
                  <a:srgbClr val="0000FF"/>
                </a:solidFill>
                <a:ea typeface="Calibri"/>
                <a:cs typeface="Times New Roman"/>
              </a:rPr>
              <a:t>ẩm</a:t>
            </a:r>
            <a:r>
              <a:rPr lang="en-US" sz="2900" b="1" dirty="0">
                <a:solidFill>
                  <a:srgbClr val="0000FF"/>
                </a:solidFill>
                <a:ea typeface="Calibri"/>
                <a:cs typeface="Times New Roman"/>
              </a:rPr>
              <a:t>, </a:t>
            </a:r>
            <a:r>
              <a:rPr lang="en-US" sz="2900" b="1" dirty="0" err="1">
                <a:solidFill>
                  <a:srgbClr val="0000FF"/>
                </a:solidFill>
                <a:ea typeface="Calibri"/>
                <a:cs typeface="Times New Roman"/>
              </a:rPr>
              <a:t>mưa</a:t>
            </a:r>
            <a:r>
              <a:rPr lang="en-US" sz="2900" b="1" dirty="0">
                <a:solidFill>
                  <a:srgbClr val="0000FF"/>
                </a:solidFill>
                <a:ea typeface="Calibri"/>
                <a:cs typeface="Times New Roman"/>
              </a:rPr>
              <a:t> </a:t>
            </a:r>
            <a:r>
              <a:rPr lang="en-US" sz="2900" b="1" dirty="0" err="1">
                <a:solidFill>
                  <a:srgbClr val="0000FF"/>
                </a:solidFill>
                <a:ea typeface="Calibri"/>
                <a:cs typeface="Times New Roman"/>
              </a:rPr>
              <a:t>phùn</a:t>
            </a:r>
            <a:r>
              <a:rPr lang="en-US" sz="2900" b="1" dirty="0">
                <a:solidFill>
                  <a:srgbClr val="0000FF"/>
                </a:solidFill>
                <a:ea typeface="Calibri"/>
                <a:cs typeface="Times New Roman"/>
              </a:rPr>
              <a:t>.</a:t>
            </a:r>
          </a:p>
          <a:p>
            <a:pPr algn="just">
              <a:lnSpc>
                <a:spcPct val="100000"/>
              </a:lnSpc>
              <a:spcAft>
                <a:spcPts val="0"/>
              </a:spcAft>
            </a:pPr>
            <a:r>
              <a:rPr lang="en-US" sz="2900" b="1" dirty="0">
                <a:solidFill>
                  <a:srgbClr val="0000FF"/>
                </a:solidFill>
                <a:ea typeface="Calibri"/>
                <a:cs typeface="Times New Roman"/>
              </a:rPr>
              <a:t>- </a:t>
            </a:r>
            <a:r>
              <a:rPr lang="en-US" sz="2900" b="1" dirty="0" err="1">
                <a:solidFill>
                  <a:srgbClr val="0000FF"/>
                </a:solidFill>
                <a:ea typeface="Calibri"/>
                <a:cs typeface="Times New Roman"/>
              </a:rPr>
              <a:t>Miền</a:t>
            </a:r>
            <a:r>
              <a:rPr lang="en-US" sz="2900" b="1" dirty="0">
                <a:solidFill>
                  <a:srgbClr val="0000FF"/>
                </a:solidFill>
                <a:ea typeface="Calibri"/>
                <a:cs typeface="Times New Roman"/>
              </a:rPr>
              <a:t> Nam: </a:t>
            </a:r>
          </a:p>
          <a:p>
            <a:pPr algn="just"/>
            <a:r>
              <a:rPr lang="en-US" sz="2900" b="1" dirty="0">
                <a:solidFill>
                  <a:srgbClr val="0000FF"/>
                </a:solidFill>
                <a:ea typeface="Calibri"/>
                <a:cs typeface="Times New Roman"/>
              </a:rPr>
              <a:t>+ </a:t>
            </a:r>
            <a:r>
              <a:rPr lang="en-US" sz="2900" b="1" dirty="0" err="1">
                <a:solidFill>
                  <a:srgbClr val="0000FF"/>
                </a:solidFill>
                <a:ea typeface="Calibri"/>
                <a:cs typeface="Times New Roman"/>
              </a:rPr>
              <a:t>Tây</a:t>
            </a:r>
            <a:r>
              <a:rPr lang="en-US" sz="2900" b="1" dirty="0">
                <a:solidFill>
                  <a:srgbClr val="0000FF"/>
                </a:solidFill>
                <a:ea typeface="Calibri"/>
                <a:cs typeface="Times New Roman"/>
              </a:rPr>
              <a:t> </a:t>
            </a:r>
            <a:r>
              <a:rPr lang="en-US" sz="2900" b="1" dirty="0" err="1">
                <a:solidFill>
                  <a:srgbClr val="0000FF"/>
                </a:solidFill>
                <a:ea typeface="Calibri"/>
                <a:cs typeface="Times New Roman"/>
              </a:rPr>
              <a:t>Nguyên</a:t>
            </a:r>
            <a:r>
              <a:rPr lang="en-US" sz="2900" b="1" dirty="0">
                <a:solidFill>
                  <a:srgbClr val="0000FF"/>
                </a:solidFill>
                <a:ea typeface="Calibri"/>
                <a:cs typeface="Times New Roman"/>
              </a:rPr>
              <a:t> </a:t>
            </a:r>
            <a:r>
              <a:rPr lang="en-US" sz="2900" b="1" dirty="0" err="1">
                <a:solidFill>
                  <a:srgbClr val="0000FF"/>
                </a:solidFill>
                <a:ea typeface="Calibri"/>
                <a:cs typeface="Times New Roman"/>
              </a:rPr>
              <a:t>và</a:t>
            </a:r>
            <a:r>
              <a:rPr lang="en-US" sz="2900" b="1" dirty="0">
                <a:solidFill>
                  <a:srgbClr val="0000FF"/>
                </a:solidFill>
                <a:ea typeface="Calibri"/>
                <a:cs typeface="Times New Roman"/>
              </a:rPr>
              <a:t> Nam </a:t>
            </a:r>
            <a:r>
              <a:rPr lang="en-US" sz="2900" b="1" dirty="0" err="1">
                <a:solidFill>
                  <a:srgbClr val="0000FF"/>
                </a:solidFill>
                <a:ea typeface="Calibri"/>
                <a:cs typeface="Times New Roman"/>
              </a:rPr>
              <a:t>Bộ</a:t>
            </a:r>
            <a:r>
              <a:rPr lang="en-US" sz="2900" b="1" dirty="0">
                <a:solidFill>
                  <a:srgbClr val="0000FF"/>
                </a:solidFill>
                <a:ea typeface="Calibri"/>
                <a:cs typeface="Times New Roman"/>
              </a:rPr>
              <a:t>: </a:t>
            </a:r>
            <a:r>
              <a:rPr lang="en-US" sz="2900" b="1" dirty="0" err="1">
                <a:solidFill>
                  <a:srgbClr val="0000FF"/>
                </a:solidFill>
                <a:ea typeface="Calibri"/>
                <a:cs typeface="Times New Roman"/>
              </a:rPr>
              <a:t>khô</a:t>
            </a:r>
            <a:r>
              <a:rPr lang="en-US" sz="2900" b="1" dirty="0">
                <a:solidFill>
                  <a:srgbClr val="0000FF"/>
                </a:solidFill>
                <a:ea typeface="Calibri"/>
                <a:cs typeface="Times New Roman"/>
              </a:rPr>
              <a:t>.</a:t>
            </a:r>
            <a:endParaRPr lang="en-US" sz="2900" dirty="0">
              <a:solidFill>
                <a:srgbClr val="0000FF"/>
              </a:solidFill>
            </a:endParaRPr>
          </a:p>
          <a:p>
            <a:pPr algn="just"/>
            <a:r>
              <a:rPr lang="en-US" sz="2900" b="1" dirty="0">
                <a:solidFill>
                  <a:srgbClr val="0000FF"/>
                </a:solidFill>
                <a:ea typeface="Calibri"/>
                <a:cs typeface="Times New Roman"/>
              </a:rPr>
              <a:t>+ </a:t>
            </a:r>
            <a:r>
              <a:rPr lang="en-US" sz="2900" b="1" dirty="0" err="1">
                <a:solidFill>
                  <a:srgbClr val="0000FF"/>
                </a:solidFill>
                <a:ea typeface="Calibri"/>
                <a:cs typeface="Times New Roman"/>
              </a:rPr>
              <a:t>Ven</a:t>
            </a:r>
            <a:r>
              <a:rPr lang="en-US" sz="2900" b="1" dirty="0">
                <a:solidFill>
                  <a:srgbClr val="0000FF"/>
                </a:solidFill>
                <a:ea typeface="Calibri"/>
                <a:cs typeface="Times New Roman"/>
              </a:rPr>
              <a:t> </a:t>
            </a:r>
            <a:r>
              <a:rPr lang="en-US" sz="2900" b="1" dirty="0" err="1">
                <a:solidFill>
                  <a:srgbClr val="0000FF"/>
                </a:solidFill>
                <a:ea typeface="Calibri"/>
                <a:cs typeface="Times New Roman"/>
              </a:rPr>
              <a:t>biển</a:t>
            </a:r>
            <a:r>
              <a:rPr lang="en-US" sz="2900" b="1" dirty="0">
                <a:solidFill>
                  <a:srgbClr val="0000FF"/>
                </a:solidFill>
                <a:ea typeface="Calibri"/>
                <a:cs typeface="Times New Roman"/>
              </a:rPr>
              <a:t> Nam </a:t>
            </a:r>
            <a:r>
              <a:rPr lang="en-US" sz="2900" b="1" dirty="0" err="1">
                <a:solidFill>
                  <a:srgbClr val="0000FF"/>
                </a:solidFill>
                <a:ea typeface="Calibri"/>
                <a:cs typeface="Times New Roman"/>
              </a:rPr>
              <a:t>Trung</a:t>
            </a:r>
            <a:r>
              <a:rPr lang="en-US" sz="2900" b="1" dirty="0">
                <a:solidFill>
                  <a:srgbClr val="0000FF"/>
                </a:solidFill>
                <a:ea typeface="Calibri"/>
                <a:cs typeface="Times New Roman"/>
              </a:rPr>
              <a:t> </a:t>
            </a:r>
            <a:r>
              <a:rPr lang="en-US" sz="2900" b="1" dirty="0" err="1">
                <a:solidFill>
                  <a:srgbClr val="0000FF"/>
                </a:solidFill>
                <a:ea typeface="Calibri"/>
                <a:cs typeface="Times New Roman"/>
              </a:rPr>
              <a:t>Bộ</a:t>
            </a:r>
            <a:r>
              <a:rPr lang="en-US" sz="2900" b="1" dirty="0">
                <a:solidFill>
                  <a:srgbClr val="0000FF"/>
                </a:solidFill>
                <a:ea typeface="Calibri"/>
                <a:cs typeface="Times New Roman"/>
              </a:rPr>
              <a:t>: </a:t>
            </a:r>
            <a:r>
              <a:rPr lang="en-US" sz="2900" b="1" dirty="0" err="1">
                <a:solidFill>
                  <a:srgbClr val="0000FF"/>
                </a:solidFill>
                <a:ea typeface="Calibri"/>
                <a:cs typeface="Times New Roman"/>
              </a:rPr>
              <a:t>gây</a:t>
            </a:r>
            <a:r>
              <a:rPr lang="en-US" sz="2900" b="1" dirty="0">
                <a:solidFill>
                  <a:srgbClr val="0000FF"/>
                </a:solidFill>
                <a:ea typeface="Calibri"/>
                <a:cs typeface="Times New Roman"/>
              </a:rPr>
              <a:t> </a:t>
            </a:r>
            <a:r>
              <a:rPr lang="en-US" sz="2900" b="1" dirty="0" err="1">
                <a:solidFill>
                  <a:srgbClr val="0000FF"/>
                </a:solidFill>
                <a:ea typeface="Calibri"/>
                <a:cs typeface="Times New Roman"/>
              </a:rPr>
              <a:t>mưa</a:t>
            </a:r>
            <a:r>
              <a:rPr lang="en-US" sz="2900" b="1" dirty="0">
                <a:solidFill>
                  <a:srgbClr val="0000FF"/>
                </a:solidFill>
                <a:ea typeface="Calibri"/>
                <a:cs typeface="Times New Roman"/>
              </a:rPr>
              <a:t>.</a:t>
            </a:r>
          </a:p>
          <a:p>
            <a:pPr algn="just">
              <a:lnSpc>
                <a:spcPct val="100000"/>
              </a:lnSpc>
              <a:spcAft>
                <a:spcPts val="0"/>
              </a:spcAft>
            </a:pPr>
            <a:endParaRPr lang="en-US" sz="29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71759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10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4" dur="10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1" dur="10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8" dur="1000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5" dur="1000"/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DSC_6077_ZDGQ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0" y="3505200"/>
            <a:ext cx="60960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7" descr="Sapa1-JPG-9681-13871705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505200"/>
            <a:ext cx="59944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8" descr="1-5dekhong-khi-lanh-1391434364668-crop1391484116794p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96000" y="0"/>
            <a:ext cx="6096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3" descr="lanh-ba6d2-crop1385461222953p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59944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18"/>
          <p:cNvSpPr txBox="1">
            <a:spLocks noChangeArrowheads="1"/>
          </p:cNvSpPr>
          <p:nvPr/>
        </p:nvSpPr>
        <p:spPr bwMode="auto">
          <a:xfrm>
            <a:off x="2743200" y="3157184"/>
            <a:ext cx="6127845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000066"/>
                </a:solidFill>
              </a:rPr>
              <a:t>Thời kì gió mùa đông hoạt động ở Miền Bắc</a:t>
            </a:r>
          </a:p>
        </p:txBody>
      </p:sp>
    </p:spTree>
    <p:extLst>
      <p:ext uri="{BB962C8B-B14F-4D97-AF65-F5344CB8AC3E}">
        <p14:creationId xmlns:p14="http://schemas.microsoft.com/office/powerpoint/2010/main" val="431658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3" descr="ImageView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82784" y="-2348"/>
            <a:ext cx="58928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26" descr="images1192897_Yasuy_bo_chan_lon_di_trong_cafe4_datvie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82784" y="3426652"/>
            <a:ext cx="58928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8" descr="khohan210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6416" y="3426652"/>
            <a:ext cx="61976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ext Box 29"/>
          <p:cNvSpPr txBox="1">
            <a:spLocks noChangeArrowheads="1"/>
          </p:cNvSpPr>
          <p:nvPr/>
        </p:nvSpPr>
        <p:spPr bwMode="auto">
          <a:xfrm>
            <a:off x="4250784" y="6298812"/>
            <a:ext cx="3352800" cy="4770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500" b="1">
                <a:solidFill>
                  <a:srgbClr val="FF0000"/>
                </a:solidFill>
              </a:rPr>
              <a:t>TÂY NGUYÊN, NAM BỘ</a:t>
            </a:r>
          </a:p>
        </p:txBody>
      </p:sp>
      <p:pic>
        <p:nvPicPr>
          <p:cNvPr id="23" name="Picture 32" descr="vung-dat-mua-noi-tie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16416" y="-2348"/>
            <a:ext cx="61976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Text Box 33"/>
          <p:cNvSpPr txBox="1">
            <a:spLocks noChangeArrowheads="1"/>
          </p:cNvSpPr>
          <p:nvPr/>
        </p:nvSpPr>
        <p:spPr bwMode="auto">
          <a:xfrm>
            <a:off x="4453984" y="41020"/>
            <a:ext cx="3352800" cy="4770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500" b="1">
                <a:solidFill>
                  <a:srgbClr val="FF0000"/>
                </a:solidFill>
              </a:rPr>
              <a:t>DUYÊN HẢI TRUNG BỘ</a:t>
            </a:r>
          </a:p>
        </p:txBody>
      </p:sp>
      <p:sp>
        <p:nvSpPr>
          <p:cNvPr id="25" name="Text Box 18"/>
          <p:cNvSpPr txBox="1">
            <a:spLocks noChangeArrowheads="1"/>
          </p:cNvSpPr>
          <p:nvPr/>
        </p:nvSpPr>
        <p:spPr bwMode="auto">
          <a:xfrm>
            <a:off x="-16416" y="3045652"/>
            <a:ext cx="12192000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000066"/>
                </a:solidFill>
              </a:rPr>
              <a:t>Thời kì gió mùa đông hoạt động ở Miền Trung, Tây Nguyên và Nam Bộ</a:t>
            </a:r>
          </a:p>
        </p:txBody>
      </p:sp>
    </p:spTree>
    <p:extLst>
      <p:ext uri="{BB962C8B-B14F-4D97-AF65-F5344CB8AC3E}">
        <p14:creationId xmlns:p14="http://schemas.microsoft.com/office/powerpoint/2010/main" val="340698801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62526" y="-10007"/>
            <a:ext cx="5287597" cy="1015661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pPr algn="just"/>
            <a:r>
              <a:rPr lang="en-US" sz="3000" b="1" u="sng" dirty="0">
                <a:solidFill>
                  <a:srgbClr val="002060"/>
                </a:solidFill>
                <a:cs typeface="Arial" pitchFamily="34" charset="0"/>
              </a:rPr>
              <a:t>1. </a:t>
            </a:r>
            <a:r>
              <a:rPr lang="en-US" sz="3000" b="1" u="sng" dirty="0" err="1">
                <a:solidFill>
                  <a:srgbClr val="002060"/>
                </a:solidFill>
                <a:cs typeface="Arial" pitchFamily="34" charset="0"/>
              </a:rPr>
              <a:t>Khí</a:t>
            </a:r>
            <a:r>
              <a:rPr lang="en-US" sz="3000" b="1" u="sng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sz="3000" b="1" u="sng" dirty="0" err="1">
                <a:solidFill>
                  <a:srgbClr val="002060"/>
                </a:solidFill>
                <a:cs typeface="Arial" pitchFamily="34" charset="0"/>
              </a:rPr>
              <a:t>hậu</a:t>
            </a:r>
            <a:r>
              <a:rPr lang="en-US" sz="3000" b="1" u="sng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sz="3000" b="1" u="sng" dirty="0" err="1">
                <a:solidFill>
                  <a:srgbClr val="002060"/>
                </a:solidFill>
                <a:cs typeface="Arial" pitchFamily="34" charset="0"/>
              </a:rPr>
              <a:t>nhiệt</a:t>
            </a:r>
            <a:r>
              <a:rPr lang="en-US" sz="3000" b="1" u="sng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sz="3000" b="1" u="sng" dirty="0" err="1">
                <a:solidFill>
                  <a:srgbClr val="002060"/>
                </a:solidFill>
                <a:cs typeface="Arial" pitchFamily="34" charset="0"/>
              </a:rPr>
              <a:t>đới</a:t>
            </a:r>
            <a:r>
              <a:rPr lang="en-US" sz="3000" b="1" u="sng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sz="3000" b="1" u="sng" dirty="0" err="1">
                <a:solidFill>
                  <a:srgbClr val="002060"/>
                </a:solidFill>
                <a:cs typeface="Arial" pitchFamily="34" charset="0"/>
              </a:rPr>
              <a:t>ẩm</a:t>
            </a:r>
            <a:r>
              <a:rPr lang="en-US" sz="3000" b="1" u="sng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sz="3000" b="1" u="sng" dirty="0" err="1">
                <a:solidFill>
                  <a:srgbClr val="002060"/>
                </a:solidFill>
                <a:cs typeface="Arial" pitchFamily="34" charset="0"/>
              </a:rPr>
              <a:t>gió</a:t>
            </a:r>
            <a:r>
              <a:rPr lang="en-US" sz="3000" b="1" u="sng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sz="3000" b="1" u="sng" dirty="0" err="1">
                <a:solidFill>
                  <a:srgbClr val="002060"/>
                </a:solidFill>
                <a:cs typeface="Arial" pitchFamily="34" charset="0"/>
              </a:rPr>
              <a:t>mùa</a:t>
            </a:r>
            <a:endParaRPr lang="en-US" sz="3000" b="1" u="sng" dirty="0">
              <a:solidFill>
                <a:srgbClr val="002060"/>
              </a:solidFill>
              <a:cs typeface="Arial" pitchFamily="34" charset="0"/>
            </a:endParaRPr>
          </a:p>
          <a:p>
            <a:pPr algn="just"/>
            <a:r>
              <a:rPr lang="en-US" sz="3000" b="1" i="1" u="sng" dirty="0">
                <a:solidFill>
                  <a:srgbClr val="002060"/>
                </a:solidFill>
                <a:cs typeface="Arial" pitchFamily="34" charset="0"/>
              </a:rPr>
              <a:t>b) </a:t>
            </a:r>
            <a:r>
              <a:rPr lang="en-US" sz="3000" b="1" i="1" u="sng" dirty="0" err="1">
                <a:solidFill>
                  <a:srgbClr val="002060"/>
                </a:solidFill>
                <a:cs typeface="Arial" pitchFamily="34" charset="0"/>
              </a:rPr>
              <a:t>Tính</a:t>
            </a:r>
            <a:r>
              <a:rPr lang="en-US" sz="3000" b="1" i="1" u="sng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sz="3000" b="1" i="1" u="sng" dirty="0" err="1">
                <a:solidFill>
                  <a:srgbClr val="002060"/>
                </a:solidFill>
                <a:cs typeface="Arial" pitchFamily="34" charset="0"/>
              </a:rPr>
              <a:t>chất</a:t>
            </a:r>
            <a:r>
              <a:rPr lang="en-US" sz="3000" b="1" i="1" u="sng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sz="3000" b="1" i="1" u="sng" dirty="0" err="1">
                <a:solidFill>
                  <a:srgbClr val="002060"/>
                </a:solidFill>
                <a:cs typeface="Arial" pitchFamily="34" charset="0"/>
              </a:rPr>
              <a:t>gió</a:t>
            </a:r>
            <a:r>
              <a:rPr lang="en-US" sz="3000" b="1" i="1" u="sng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sz="3000" b="1" i="1" u="sng" dirty="0" err="1">
                <a:solidFill>
                  <a:srgbClr val="002060"/>
                </a:solidFill>
                <a:cs typeface="Arial" pitchFamily="34" charset="0"/>
              </a:rPr>
              <a:t>mùa</a:t>
            </a:r>
            <a:endParaRPr lang="en-US" sz="3000" b="1" i="1" u="sng" dirty="0">
              <a:solidFill>
                <a:srgbClr val="002060"/>
              </a:solidFill>
              <a:cs typeface="Arial" pitchFamily="34" charset="0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6425100"/>
              </p:ext>
            </p:extLst>
          </p:nvPr>
        </p:nvGraphicFramePr>
        <p:xfrm>
          <a:off x="239151" y="1094735"/>
          <a:ext cx="11429685" cy="5160754"/>
        </p:xfrm>
        <a:graphic>
          <a:graphicData uri="http://schemas.openxmlformats.org/drawingml/2006/table">
            <a:tbl>
              <a:tblPr/>
              <a:tblGrid>
                <a:gridCol w="19717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4578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10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900" b="1">
                          <a:solidFill>
                            <a:schemeClr val="bg1"/>
                          </a:solidFill>
                          <a:latin typeface="+mn-lt"/>
                          <a:ea typeface="Cambria"/>
                          <a:cs typeface="Times New Roman"/>
                        </a:rPr>
                        <a:t>Yếu tố</a:t>
                      </a:r>
                      <a:endParaRPr lang="en-US" sz="2900" b="1">
                        <a:solidFill>
                          <a:schemeClr val="bg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900" b="1" dirty="0" err="1">
                          <a:solidFill>
                            <a:schemeClr val="bg1"/>
                          </a:solidFill>
                          <a:latin typeface="+mn-lt"/>
                          <a:ea typeface="Cambria"/>
                          <a:cs typeface="Times New Roman"/>
                        </a:rPr>
                        <a:t>Gió</a:t>
                      </a:r>
                      <a:r>
                        <a:rPr lang="en-US" sz="2900" b="1" dirty="0">
                          <a:solidFill>
                            <a:schemeClr val="bg1"/>
                          </a:solidFill>
                          <a:latin typeface="+mn-lt"/>
                          <a:ea typeface="Cambria"/>
                          <a:cs typeface="Times New Roman"/>
                        </a:rPr>
                        <a:t> </a:t>
                      </a:r>
                      <a:r>
                        <a:rPr lang="en-US" sz="2900" b="1" dirty="0" err="1">
                          <a:solidFill>
                            <a:schemeClr val="bg1"/>
                          </a:solidFill>
                          <a:latin typeface="+mn-lt"/>
                          <a:ea typeface="Cambria"/>
                          <a:cs typeface="Times New Roman"/>
                        </a:rPr>
                        <a:t>mùa</a:t>
                      </a:r>
                      <a:r>
                        <a:rPr lang="en-US" sz="2900" b="1" dirty="0">
                          <a:solidFill>
                            <a:schemeClr val="bg1"/>
                          </a:solidFill>
                          <a:latin typeface="+mn-lt"/>
                          <a:ea typeface="Cambria"/>
                          <a:cs typeface="Times New Roman"/>
                        </a:rPr>
                        <a:t> </a:t>
                      </a:r>
                      <a:r>
                        <a:rPr lang="en-US" sz="2900" b="1" dirty="0" err="1">
                          <a:solidFill>
                            <a:schemeClr val="bg1"/>
                          </a:solidFill>
                          <a:latin typeface="+mn-lt"/>
                          <a:ea typeface="Cambria"/>
                          <a:cs typeface="Times New Roman"/>
                        </a:rPr>
                        <a:t>mùa</a:t>
                      </a:r>
                      <a:r>
                        <a:rPr lang="en-US" sz="2900" b="1" dirty="0">
                          <a:solidFill>
                            <a:schemeClr val="bg1"/>
                          </a:solidFill>
                          <a:latin typeface="+mn-lt"/>
                          <a:ea typeface="Cambria"/>
                          <a:cs typeface="Times New Roman"/>
                        </a:rPr>
                        <a:t> </a:t>
                      </a:r>
                      <a:r>
                        <a:rPr lang="en-US" sz="2900" b="1" dirty="0" err="1">
                          <a:solidFill>
                            <a:schemeClr val="bg1"/>
                          </a:solidFill>
                          <a:latin typeface="+mn-lt"/>
                          <a:ea typeface="Cambria"/>
                          <a:cs typeface="Times New Roman"/>
                        </a:rPr>
                        <a:t>hạ</a:t>
                      </a:r>
                      <a:endParaRPr lang="en-US" sz="2900" b="1" dirty="0">
                        <a:solidFill>
                          <a:schemeClr val="bg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653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900" b="1">
                          <a:solidFill>
                            <a:srgbClr val="0000FF"/>
                          </a:solidFill>
                          <a:latin typeface="+mn-lt"/>
                          <a:ea typeface="Cambria"/>
                          <a:cs typeface="Times New Roman"/>
                        </a:rPr>
                        <a:t>Thời gian hoạt động</a:t>
                      </a:r>
                      <a:endParaRPr lang="en-US" sz="2900" b="1">
                        <a:solidFill>
                          <a:srgbClr val="0000FF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endParaRPr lang="en-US" sz="2900" b="1">
                        <a:solidFill>
                          <a:srgbClr val="0000FF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94646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900" b="1">
                          <a:solidFill>
                            <a:srgbClr val="0000FF"/>
                          </a:solidFill>
                          <a:latin typeface="+mn-lt"/>
                          <a:ea typeface="Cambria"/>
                          <a:cs typeface="Times New Roman"/>
                        </a:rPr>
                        <a:t>Nguồn gốc</a:t>
                      </a:r>
                      <a:endParaRPr lang="en-US" sz="2900" b="1">
                        <a:solidFill>
                          <a:srgbClr val="0000FF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900" b="1">
                        <a:solidFill>
                          <a:srgbClr val="0000FF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900" b="1">
                          <a:solidFill>
                            <a:srgbClr val="0000FF"/>
                          </a:solidFill>
                          <a:latin typeface="+mn-lt"/>
                          <a:ea typeface="Cambria"/>
                          <a:cs typeface="Times New Roman"/>
                        </a:rPr>
                        <a:t>Hướng gió</a:t>
                      </a:r>
                      <a:endParaRPr lang="en-US" sz="2900" b="1">
                        <a:solidFill>
                          <a:srgbClr val="0000FF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900" b="1">
                        <a:solidFill>
                          <a:srgbClr val="0000FF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940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900" b="1">
                          <a:solidFill>
                            <a:srgbClr val="0000FF"/>
                          </a:solidFill>
                          <a:latin typeface="+mn-lt"/>
                          <a:ea typeface="Cambria"/>
                          <a:cs typeface="Times New Roman"/>
                        </a:rPr>
                        <a:t>Đặc điểm nổi bật</a:t>
                      </a:r>
                    </a:p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endParaRPr lang="en-US" sz="2900" b="1">
                        <a:solidFill>
                          <a:srgbClr val="0000FF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endParaRPr lang="en-US" sz="2900" b="1">
                        <a:solidFill>
                          <a:srgbClr val="0000FF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900" b="1" dirty="0">
                        <a:solidFill>
                          <a:srgbClr val="0000FF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2213033" y="1698829"/>
            <a:ext cx="896025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b="1">
                <a:solidFill>
                  <a:srgbClr val="0000FF"/>
                </a:solidFill>
                <a:ea typeface="Cambria"/>
                <a:cs typeface="Times New Roman"/>
              </a:rPr>
              <a:t>Từ tháng 5 đến tháng 10</a:t>
            </a:r>
            <a:endParaRPr lang="en-US" sz="2900" b="1">
              <a:solidFill>
                <a:srgbClr val="0000FF"/>
              </a:solidFill>
              <a:ea typeface="Calibri"/>
              <a:cs typeface="Times New Roman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198959" y="2511393"/>
            <a:ext cx="9288652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900" b="1" dirty="0">
                <a:solidFill>
                  <a:srgbClr val="0000FF"/>
                </a:solidFill>
                <a:ea typeface="Calibri"/>
                <a:cs typeface="Times New Roman"/>
              </a:rPr>
              <a:t>- </a:t>
            </a:r>
            <a:r>
              <a:rPr lang="en-US" sz="2900" b="1" dirty="0" err="1">
                <a:solidFill>
                  <a:srgbClr val="0000FF"/>
                </a:solidFill>
                <a:ea typeface="Calibri"/>
                <a:cs typeface="Times New Roman"/>
              </a:rPr>
              <a:t>Đầu</a:t>
            </a:r>
            <a:r>
              <a:rPr lang="en-US" sz="2900" b="1" dirty="0">
                <a:solidFill>
                  <a:srgbClr val="0000FF"/>
                </a:solidFill>
                <a:ea typeface="Calibri"/>
                <a:cs typeface="Times New Roman"/>
              </a:rPr>
              <a:t> </a:t>
            </a:r>
            <a:r>
              <a:rPr lang="en-US" sz="2900" b="1" dirty="0" err="1">
                <a:solidFill>
                  <a:srgbClr val="0000FF"/>
                </a:solidFill>
                <a:ea typeface="Calibri"/>
                <a:cs typeface="Times New Roman"/>
              </a:rPr>
              <a:t>mùa</a:t>
            </a:r>
            <a:r>
              <a:rPr lang="en-US" sz="2900" b="1" dirty="0">
                <a:solidFill>
                  <a:srgbClr val="0000FF"/>
                </a:solidFill>
                <a:ea typeface="Calibri"/>
                <a:cs typeface="Times New Roman"/>
              </a:rPr>
              <a:t> </a:t>
            </a:r>
            <a:r>
              <a:rPr lang="en-US" sz="2900" b="1" dirty="0" err="1">
                <a:solidFill>
                  <a:srgbClr val="0000FF"/>
                </a:solidFill>
                <a:ea typeface="Calibri"/>
                <a:cs typeface="Times New Roman"/>
              </a:rPr>
              <a:t>hạ</a:t>
            </a:r>
            <a:r>
              <a:rPr lang="en-US" sz="2900" b="1" dirty="0">
                <a:solidFill>
                  <a:srgbClr val="0000FF"/>
                </a:solidFill>
                <a:ea typeface="Calibri"/>
                <a:cs typeface="Times New Roman"/>
              </a:rPr>
              <a:t>: </a:t>
            </a:r>
            <a:r>
              <a:rPr lang="en-US" sz="2900" b="1" dirty="0" err="1">
                <a:solidFill>
                  <a:srgbClr val="0000FF"/>
                </a:solidFill>
                <a:ea typeface="Calibri"/>
                <a:cs typeface="Times New Roman"/>
              </a:rPr>
              <a:t>áp</a:t>
            </a:r>
            <a:r>
              <a:rPr lang="en-US" sz="2900" b="1" dirty="0">
                <a:solidFill>
                  <a:srgbClr val="0000FF"/>
                </a:solidFill>
                <a:ea typeface="Calibri"/>
                <a:cs typeface="Times New Roman"/>
              </a:rPr>
              <a:t> </a:t>
            </a:r>
            <a:r>
              <a:rPr lang="en-US" sz="2900" b="1" dirty="0" err="1">
                <a:solidFill>
                  <a:srgbClr val="0000FF"/>
                </a:solidFill>
                <a:ea typeface="Calibri"/>
                <a:cs typeface="Times New Roman"/>
              </a:rPr>
              <a:t>cao</a:t>
            </a:r>
            <a:r>
              <a:rPr lang="en-US" sz="2900" b="1" dirty="0">
                <a:solidFill>
                  <a:srgbClr val="0000FF"/>
                </a:solidFill>
                <a:ea typeface="Calibri"/>
                <a:cs typeface="Times New Roman"/>
              </a:rPr>
              <a:t> </a:t>
            </a:r>
            <a:r>
              <a:rPr lang="en-US" sz="2900" b="1" dirty="0" err="1">
                <a:solidFill>
                  <a:srgbClr val="0000FF"/>
                </a:solidFill>
                <a:ea typeface="Calibri"/>
                <a:cs typeface="Times New Roman"/>
              </a:rPr>
              <a:t>Bắc</a:t>
            </a:r>
            <a:r>
              <a:rPr lang="en-US" sz="2900" b="1" dirty="0">
                <a:solidFill>
                  <a:srgbClr val="0000FF"/>
                </a:solidFill>
                <a:ea typeface="Calibri"/>
                <a:cs typeface="Times New Roman"/>
              </a:rPr>
              <a:t> </a:t>
            </a:r>
            <a:r>
              <a:rPr lang="en-US" sz="2900" b="1" dirty="0" err="1">
                <a:solidFill>
                  <a:srgbClr val="0000FF"/>
                </a:solidFill>
                <a:ea typeface="Calibri"/>
                <a:cs typeface="Times New Roman"/>
              </a:rPr>
              <a:t>Ấn</a:t>
            </a:r>
            <a:r>
              <a:rPr lang="en-US" sz="2900" b="1" dirty="0">
                <a:solidFill>
                  <a:srgbClr val="0000FF"/>
                </a:solidFill>
                <a:ea typeface="Calibri"/>
                <a:cs typeface="Times New Roman"/>
              </a:rPr>
              <a:t> </a:t>
            </a:r>
            <a:r>
              <a:rPr lang="en-US" sz="2900" b="1" dirty="0" err="1">
                <a:solidFill>
                  <a:srgbClr val="0000FF"/>
                </a:solidFill>
                <a:ea typeface="Calibri"/>
                <a:cs typeface="Times New Roman"/>
              </a:rPr>
              <a:t>Độ</a:t>
            </a:r>
            <a:r>
              <a:rPr lang="en-US" sz="2900" b="1" dirty="0">
                <a:solidFill>
                  <a:srgbClr val="0000FF"/>
                </a:solidFill>
                <a:ea typeface="Calibri"/>
                <a:cs typeface="Times New Roman"/>
              </a:rPr>
              <a:t> </a:t>
            </a:r>
            <a:r>
              <a:rPr lang="en-US" sz="2900" b="1" dirty="0" err="1">
                <a:solidFill>
                  <a:srgbClr val="0000FF"/>
                </a:solidFill>
                <a:ea typeface="Calibri"/>
                <a:cs typeface="Times New Roman"/>
              </a:rPr>
              <a:t>Dương</a:t>
            </a:r>
            <a:r>
              <a:rPr lang="en-US" sz="2900" b="1" dirty="0">
                <a:solidFill>
                  <a:srgbClr val="0000FF"/>
                </a:solidFill>
                <a:ea typeface="Calibri"/>
                <a:cs typeface="Times New Roman"/>
              </a:rPr>
              <a:t> </a:t>
            </a:r>
            <a:r>
              <a:rPr lang="en-US" sz="2900" b="1" dirty="0" err="1">
                <a:solidFill>
                  <a:srgbClr val="0000FF"/>
                </a:solidFill>
                <a:ea typeface="Calibri"/>
                <a:cs typeface="Times New Roman"/>
              </a:rPr>
              <a:t>thổi</a:t>
            </a:r>
            <a:r>
              <a:rPr lang="en-US" sz="2900" b="1" dirty="0">
                <a:solidFill>
                  <a:srgbClr val="0000FF"/>
                </a:solidFill>
                <a:ea typeface="Calibri"/>
                <a:cs typeface="Times New Roman"/>
              </a:rPr>
              <a:t> </a:t>
            </a:r>
            <a:r>
              <a:rPr lang="en-US" sz="2900" b="1" dirty="0" err="1">
                <a:solidFill>
                  <a:srgbClr val="0000FF"/>
                </a:solidFill>
                <a:ea typeface="Calibri"/>
                <a:cs typeface="Times New Roman"/>
              </a:rPr>
              <a:t>lên</a:t>
            </a:r>
            <a:endParaRPr lang="en-US" sz="2900" b="1" dirty="0">
              <a:solidFill>
                <a:srgbClr val="0000FF"/>
              </a:solidFill>
              <a:ea typeface="Calibri"/>
              <a:cs typeface="Times New Roman"/>
            </a:endParaRPr>
          </a:p>
          <a:p>
            <a:pPr algn="just">
              <a:spcAft>
                <a:spcPts val="0"/>
              </a:spcAft>
            </a:pPr>
            <a:r>
              <a:rPr lang="en-US" sz="2900" b="1" dirty="0">
                <a:solidFill>
                  <a:srgbClr val="0000FF"/>
                </a:solidFill>
                <a:ea typeface="Calibri"/>
                <a:cs typeface="Times New Roman"/>
              </a:rPr>
              <a:t>- </a:t>
            </a:r>
            <a:r>
              <a:rPr lang="en-US" sz="2900" b="1" dirty="0" err="1">
                <a:solidFill>
                  <a:srgbClr val="0000FF"/>
                </a:solidFill>
                <a:ea typeface="Calibri"/>
                <a:cs typeface="Times New Roman"/>
              </a:rPr>
              <a:t>Giữa</a:t>
            </a:r>
            <a:r>
              <a:rPr lang="en-US" sz="2900" b="1" dirty="0">
                <a:solidFill>
                  <a:srgbClr val="0000FF"/>
                </a:solidFill>
                <a:ea typeface="Calibri"/>
                <a:cs typeface="Times New Roman"/>
              </a:rPr>
              <a:t> </a:t>
            </a:r>
            <a:r>
              <a:rPr lang="en-US" sz="2900" b="1" dirty="0" err="1">
                <a:solidFill>
                  <a:srgbClr val="0000FF"/>
                </a:solidFill>
                <a:ea typeface="Calibri"/>
                <a:cs typeface="Times New Roman"/>
              </a:rPr>
              <a:t>và</a:t>
            </a:r>
            <a:r>
              <a:rPr lang="en-US" sz="2900" b="1" dirty="0">
                <a:solidFill>
                  <a:srgbClr val="0000FF"/>
                </a:solidFill>
                <a:ea typeface="Calibri"/>
                <a:cs typeface="Times New Roman"/>
              </a:rPr>
              <a:t> </a:t>
            </a:r>
            <a:r>
              <a:rPr lang="en-US" sz="2900" b="1" dirty="0" err="1">
                <a:solidFill>
                  <a:srgbClr val="0000FF"/>
                </a:solidFill>
                <a:ea typeface="Calibri"/>
                <a:cs typeface="Times New Roman"/>
              </a:rPr>
              <a:t>cuối</a:t>
            </a:r>
            <a:r>
              <a:rPr lang="en-US" sz="2900" b="1" dirty="0">
                <a:solidFill>
                  <a:srgbClr val="0000FF"/>
                </a:solidFill>
                <a:ea typeface="Calibri"/>
                <a:cs typeface="Times New Roman"/>
              </a:rPr>
              <a:t> </a:t>
            </a:r>
            <a:r>
              <a:rPr lang="en-US" sz="2900" b="1" dirty="0" err="1">
                <a:solidFill>
                  <a:srgbClr val="0000FF"/>
                </a:solidFill>
                <a:ea typeface="Calibri"/>
                <a:cs typeface="Times New Roman"/>
              </a:rPr>
              <a:t>mùa</a:t>
            </a:r>
            <a:r>
              <a:rPr lang="en-US" sz="2900" b="1" dirty="0">
                <a:solidFill>
                  <a:srgbClr val="0000FF"/>
                </a:solidFill>
                <a:ea typeface="Calibri"/>
                <a:cs typeface="Times New Roman"/>
              </a:rPr>
              <a:t> </a:t>
            </a:r>
            <a:r>
              <a:rPr lang="en-US" sz="2900" b="1" dirty="0" err="1">
                <a:solidFill>
                  <a:srgbClr val="0000FF"/>
                </a:solidFill>
                <a:ea typeface="Calibri"/>
                <a:cs typeface="Times New Roman"/>
              </a:rPr>
              <a:t>hạ</a:t>
            </a:r>
            <a:r>
              <a:rPr lang="en-US" sz="2900" b="1" dirty="0">
                <a:solidFill>
                  <a:srgbClr val="0000FF"/>
                </a:solidFill>
                <a:ea typeface="Calibri"/>
                <a:cs typeface="Times New Roman"/>
              </a:rPr>
              <a:t>: </a:t>
            </a:r>
            <a:r>
              <a:rPr lang="en-US" sz="2900" b="1" dirty="0" err="1">
                <a:solidFill>
                  <a:srgbClr val="0000FF"/>
                </a:solidFill>
                <a:ea typeface="Calibri"/>
                <a:cs typeface="Times New Roman"/>
              </a:rPr>
              <a:t>áp</a:t>
            </a:r>
            <a:r>
              <a:rPr lang="en-US" sz="2900" b="1" dirty="0">
                <a:solidFill>
                  <a:srgbClr val="0000FF"/>
                </a:solidFill>
                <a:ea typeface="Calibri"/>
                <a:cs typeface="Times New Roman"/>
              </a:rPr>
              <a:t> </a:t>
            </a:r>
            <a:r>
              <a:rPr lang="en-US" sz="2900" b="1" dirty="0" err="1">
                <a:solidFill>
                  <a:srgbClr val="0000FF"/>
                </a:solidFill>
                <a:ea typeface="Calibri"/>
                <a:cs typeface="Times New Roman"/>
              </a:rPr>
              <a:t>cao</a:t>
            </a:r>
            <a:r>
              <a:rPr lang="en-US" sz="2900" b="1" dirty="0">
                <a:solidFill>
                  <a:srgbClr val="0000FF"/>
                </a:solidFill>
                <a:ea typeface="Calibri"/>
                <a:cs typeface="Times New Roman"/>
              </a:rPr>
              <a:t> </a:t>
            </a:r>
            <a:r>
              <a:rPr lang="en-US" sz="2900" b="1" dirty="0" err="1">
                <a:solidFill>
                  <a:srgbClr val="0000FF"/>
                </a:solidFill>
                <a:ea typeface="Calibri"/>
                <a:cs typeface="Times New Roman"/>
              </a:rPr>
              <a:t>cận</a:t>
            </a:r>
            <a:r>
              <a:rPr lang="en-US" sz="2900" b="1" dirty="0">
                <a:solidFill>
                  <a:srgbClr val="0000FF"/>
                </a:solidFill>
                <a:ea typeface="Calibri"/>
                <a:cs typeface="Times New Roman"/>
              </a:rPr>
              <a:t> </a:t>
            </a:r>
            <a:r>
              <a:rPr lang="en-US" sz="2900" b="1" dirty="0" err="1">
                <a:solidFill>
                  <a:srgbClr val="0000FF"/>
                </a:solidFill>
                <a:ea typeface="Calibri"/>
                <a:cs typeface="Times New Roman"/>
              </a:rPr>
              <a:t>chí</a:t>
            </a:r>
            <a:r>
              <a:rPr lang="en-US" sz="2900" b="1" dirty="0">
                <a:solidFill>
                  <a:srgbClr val="0000FF"/>
                </a:solidFill>
                <a:ea typeface="Calibri"/>
                <a:cs typeface="Times New Roman"/>
              </a:rPr>
              <a:t> </a:t>
            </a:r>
            <a:r>
              <a:rPr lang="en-US" sz="2900" b="1" dirty="0" err="1">
                <a:solidFill>
                  <a:srgbClr val="0000FF"/>
                </a:solidFill>
                <a:ea typeface="Calibri"/>
                <a:cs typeface="Times New Roman"/>
              </a:rPr>
              <a:t>tuyến</a:t>
            </a:r>
            <a:r>
              <a:rPr lang="en-US" sz="2900" b="1" dirty="0">
                <a:solidFill>
                  <a:srgbClr val="0000FF"/>
                </a:solidFill>
                <a:ea typeface="Calibri"/>
                <a:cs typeface="Times New Roman"/>
              </a:rPr>
              <a:t> Nam </a:t>
            </a:r>
            <a:r>
              <a:rPr lang="en-US" sz="2900" b="1" dirty="0" err="1">
                <a:solidFill>
                  <a:srgbClr val="0000FF"/>
                </a:solidFill>
                <a:ea typeface="Calibri"/>
                <a:cs typeface="Times New Roman"/>
              </a:rPr>
              <a:t>bán</a:t>
            </a:r>
            <a:r>
              <a:rPr lang="en-US" sz="2900" b="1" dirty="0">
                <a:solidFill>
                  <a:srgbClr val="0000FF"/>
                </a:solidFill>
                <a:ea typeface="Calibri"/>
                <a:cs typeface="Times New Roman"/>
              </a:rPr>
              <a:t> </a:t>
            </a:r>
            <a:r>
              <a:rPr lang="en-US" sz="2900" b="1" dirty="0" err="1">
                <a:solidFill>
                  <a:srgbClr val="0000FF"/>
                </a:solidFill>
                <a:ea typeface="Calibri"/>
                <a:cs typeface="Times New Roman"/>
              </a:rPr>
              <a:t>cầu</a:t>
            </a:r>
            <a:r>
              <a:rPr lang="en-US" sz="2900" b="1" dirty="0">
                <a:solidFill>
                  <a:srgbClr val="0000FF"/>
                </a:solidFill>
                <a:ea typeface="Calibri"/>
                <a:cs typeface="Times New Roman"/>
              </a:rPr>
              <a:t> </a:t>
            </a:r>
            <a:endParaRPr lang="en-US" sz="2900" dirty="0">
              <a:solidFill>
                <a:srgbClr val="0000FF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184902" y="3517546"/>
            <a:ext cx="43863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b="1" dirty="0" err="1">
                <a:solidFill>
                  <a:srgbClr val="0000FF"/>
                </a:solidFill>
                <a:ea typeface="Calibri"/>
                <a:cs typeface="Times New Roman"/>
              </a:rPr>
              <a:t>Tây</a:t>
            </a:r>
            <a:r>
              <a:rPr lang="en-US" sz="2900" b="1" dirty="0">
                <a:solidFill>
                  <a:srgbClr val="0000FF"/>
                </a:solidFill>
                <a:ea typeface="Calibri"/>
                <a:cs typeface="Times New Roman"/>
              </a:rPr>
              <a:t> Nam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271349" y="4251130"/>
            <a:ext cx="9055412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900" b="1" dirty="0">
                <a:solidFill>
                  <a:srgbClr val="0000FF"/>
                </a:solidFill>
                <a:ea typeface="Calibri"/>
                <a:cs typeface="Times New Roman"/>
              </a:rPr>
              <a:t>- </a:t>
            </a:r>
            <a:r>
              <a:rPr lang="en-US" sz="2900" b="1" dirty="0" err="1">
                <a:solidFill>
                  <a:srgbClr val="0000FF"/>
                </a:solidFill>
                <a:ea typeface="Calibri"/>
                <a:cs typeface="Times New Roman"/>
              </a:rPr>
              <a:t>Đầu</a:t>
            </a:r>
            <a:r>
              <a:rPr lang="en-US" sz="2900" b="1" dirty="0">
                <a:solidFill>
                  <a:srgbClr val="0000FF"/>
                </a:solidFill>
                <a:ea typeface="Calibri"/>
                <a:cs typeface="Times New Roman"/>
              </a:rPr>
              <a:t> </a:t>
            </a:r>
            <a:r>
              <a:rPr lang="en-US" sz="2900" b="1" dirty="0" err="1">
                <a:solidFill>
                  <a:srgbClr val="0000FF"/>
                </a:solidFill>
                <a:ea typeface="Calibri"/>
                <a:cs typeface="Times New Roman"/>
              </a:rPr>
              <a:t>mùa</a:t>
            </a:r>
            <a:r>
              <a:rPr lang="en-US" sz="2900" b="1" dirty="0">
                <a:solidFill>
                  <a:srgbClr val="0000FF"/>
                </a:solidFill>
                <a:ea typeface="Calibri"/>
                <a:cs typeface="Times New Roman"/>
              </a:rPr>
              <a:t> </a:t>
            </a:r>
            <a:r>
              <a:rPr lang="en-US" sz="2900" b="1" dirty="0" err="1">
                <a:solidFill>
                  <a:srgbClr val="0000FF"/>
                </a:solidFill>
                <a:ea typeface="Calibri"/>
                <a:cs typeface="Times New Roman"/>
              </a:rPr>
              <a:t>hạ</a:t>
            </a:r>
            <a:r>
              <a:rPr lang="en-US" sz="2900" b="1" dirty="0">
                <a:solidFill>
                  <a:srgbClr val="0000FF"/>
                </a:solidFill>
                <a:ea typeface="Calibri"/>
                <a:cs typeface="Times New Roman"/>
              </a:rPr>
              <a:t>: </a:t>
            </a:r>
          </a:p>
          <a:p>
            <a:pPr algn="just">
              <a:spcAft>
                <a:spcPts val="0"/>
              </a:spcAft>
            </a:pPr>
            <a:r>
              <a:rPr lang="en-US" sz="2900" b="1" dirty="0">
                <a:solidFill>
                  <a:srgbClr val="0000FF"/>
                </a:solidFill>
                <a:ea typeface="Calibri"/>
                <a:cs typeface="Times New Roman"/>
              </a:rPr>
              <a:t>+ </a:t>
            </a:r>
            <a:r>
              <a:rPr lang="en-US" sz="2900" b="1" dirty="0" err="1">
                <a:solidFill>
                  <a:srgbClr val="0000FF"/>
                </a:solidFill>
                <a:ea typeface="Calibri"/>
                <a:cs typeface="Times New Roman"/>
              </a:rPr>
              <a:t>Tây</a:t>
            </a:r>
            <a:r>
              <a:rPr lang="en-US" sz="2900" b="1" dirty="0">
                <a:solidFill>
                  <a:srgbClr val="0000FF"/>
                </a:solidFill>
                <a:ea typeface="Calibri"/>
                <a:cs typeface="Times New Roman"/>
              </a:rPr>
              <a:t> </a:t>
            </a:r>
            <a:r>
              <a:rPr lang="en-US" sz="2900" b="1" dirty="0" err="1">
                <a:solidFill>
                  <a:srgbClr val="0000FF"/>
                </a:solidFill>
                <a:ea typeface="Calibri"/>
                <a:cs typeface="Times New Roman"/>
              </a:rPr>
              <a:t>Nguyên</a:t>
            </a:r>
            <a:r>
              <a:rPr lang="en-US" sz="2900" b="1" dirty="0">
                <a:solidFill>
                  <a:srgbClr val="0000FF"/>
                </a:solidFill>
                <a:ea typeface="Calibri"/>
                <a:cs typeface="Times New Roman"/>
              </a:rPr>
              <a:t> </a:t>
            </a:r>
            <a:r>
              <a:rPr lang="en-US" sz="2900" b="1" dirty="0" err="1">
                <a:solidFill>
                  <a:srgbClr val="0000FF"/>
                </a:solidFill>
                <a:ea typeface="Calibri"/>
                <a:cs typeface="Times New Roman"/>
              </a:rPr>
              <a:t>và</a:t>
            </a:r>
            <a:r>
              <a:rPr lang="en-US" sz="2900" b="1" dirty="0">
                <a:solidFill>
                  <a:srgbClr val="0000FF"/>
                </a:solidFill>
                <a:ea typeface="Calibri"/>
                <a:cs typeface="Times New Roman"/>
              </a:rPr>
              <a:t> Nam </a:t>
            </a:r>
            <a:r>
              <a:rPr lang="en-US" sz="2900" b="1" dirty="0" err="1">
                <a:solidFill>
                  <a:srgbClr val="0000FF"/>
                </a:solidFill>
                <a:ea typeface="Calibri"/>
                <a:cs typeface="Times New Roman"/>
              </a:rPr>
              <a:t>Bộ</a:t>
            </a:r>
            <a:r>
              <a:rPr lang="en-US" sz="2900" b="1" dirty="0">
                <a:solidFill>
                  <a:srgbClr val="0000FF"/>
                </a:solidFill>
                <a:ea typeface="Calibri"/>
                <a:cs typeface="Times New Roman"/>
              </a:rPr>
              <a:t>: </a:t>
            </a:r>
            <a:r>
              <a:rPr lang="en-US" sz="2900" b="1" dirty="0" err="1">
                <a:solidFill>
                  <a:srgbClr val="0000FF"/>
                </a:solidFill>
                <a:ea typeface="Calibri"/>
                <a:cs typeface="Times New Roman"/>
              </a:rPr>
              <a:t>mưa</a:t>
            </a:r>
            <a:r>
              <a:rPr lang="en-US" sz="2900" b="1" dirty="0">
                <a:solidFill>
                  <a:srgbClr val="0000FF"/>
                </a:solidFill>
                <a:ea typeface="Calibri"/>
                <a:cs typeface="Times New Roman"/>
              </a:rPr>
              <a:t> </a:t>
            </a:r>
            <a:r>
              <a:rPr lang="en-US" sz="2900" b="1" dirty="0" err="1">
                <a:solidFill>
                  <a:srgbClr val="0000FF"/>
                </a:solidFill>
                <a:ea typeface="Calibri"/>
                <a:cs typeface="Times New Roman"/>
              </a:rPr>
              <a:t>lớn</a:t>
            </a:r>
            <a:r>
              <a:rPr lang="en-US" sz="2900" b="1" dirty="0">
                <a:solidFill>
                  <a:srgbClr val="0000FF"/>
                </a:solidFill>
                <a:ea typeface="Calibri"/>
                <a:cs typeface="Times New Roman"/>
              </a:rPr>
              <a:t>.</a:t>
            </a:r>
          </a:p>
          <a:p>
            <a:pPr algn="just">
              <a:spcAft>
                <a:spcPts val="0"/>
              </a:spcAft>
            </a:pPr>
            <a:r>
              <a:rPr lang="en-US" sz="2900" b="1" dirty="0">
                <a:solidFill>
                  <a:srgbClr val="0000FF"/>
                </a:solidFill>
                <a:ea typeface="Calibri"/>
                <a:cs typeface="Times New Roman"/>
              </a:rPr>
              <a:t>+ </a:t>
            </a:r>
            <a:r>
              <a:rPr lang="en-US" sz="2900" b="1" dirty="0" err="1">
                <a:solidFill>
                  <a:srgbClr val="0000FF"/>
                </a:solidFill>
                <a:ea typeface="Calibri"/>
                <a:cs typeface="Times New Roman"/>
              </a:rPr>
              <a:t>Trung</a:t>
            </a:r>
            <a:r>
              <a:rPr lang="en-US" sz="2900" b="1" dirty="0">
                <a:solidFill>
                  <a:srgbClr val="0000FF"/>
                </a:solidFill>
                <a:ea typeface="Calibri"/>
                <a:cs typeface="Times New Roman"/>
              </a:rPr>
              <a:t> </a:t>
            </a:r>
            <a:r>
              <a:rPr lang="en-US" sz="2900" b="1" dirty="0" err="1">
                <a:solidFill>
                  <a:srgbClr val="0000FF"/>
                </a:solidFill>
                <a:ea typeface="Calibri"/>
                <a:cs typeface="Times New Roman"/>
              </a:rPr>
              <a:t>Bộ</a:t>
            </a:r>
            <a:r>
              <a:rPr lang="en-US" sz="2900" b="1" dirty="0">
                <a:solidFill>
                  <a:srgbClr val="0000FF"/>
                </a:solidFill>
                <a:ea typeface="Calibri"/>
                <a:cs typeface="Times New Roman"/>
              </a:rPr>
              <a:t>, </a:t>
            </a:r>
            <a:r>
              <a:rPr lang="en-US" sz="2900" b="1" dirty="0" err="1">
                <a:solidFill>
                  <a:srgbClr val="0000FF"/>
                </a:solidFill>
                <a:ea typeface="Calibri"/>
                <a:cs typeface="Times New Roman"/>
              </a:rPr>
              <a:t>Tây</a:t>
            </a:r>
            <a:r>
              <a:rPr lang="en-US" sz="2900" b="1" dirty="0">
                <a:solidFill>
                  <a:srgbClr val="0000FF"/>
                </a:solidFill>
                <a:ea typeface="Calibri"/>
                <a:cs typeface="Times New Roman"/>
              </a:rPr>
              <a:t> </a:t>
            </a:r>
            <a:r>
              <a:rPr lang="en-US" sz="2900" b="1" dirty="0" err="1">
                <a:solidFill>
                  <a:srgbClr val="0000FF"/>
                </a:solidFill>
                <a:ea typeface="Calibri"/>
                <a:cs typeface="Times New Roman"/>
              </a:rPr>
              <a:t>Bắc:khô</a:t>
            </a:r>
            <a:r>
              <a:rPr lang="en-US" sz="2900" b="1" dirty="0">
                <a:solidFill>
                  <a:srgbClr val="0000FF"/>
                </a:solidFill>
                <a:ea typeface="Calibri"/>
                <a:cs typeface="Times New Roman"/>
              </a:rPr>
              <a:t>, </a:t>
            </a:r>
            <a:r>
              <a:rPr lang="en-US" sz="2900" b="1" dirty="0" err="1">
                <a:solidFill>
                  <a:srgbClr val="0000FF"/>
                </a:solidFill>
                <a:ea typeface="Calibri"/>
                <a:cs typeface="Times New Roman"/>
              </a:rPr>
              <a:t>nóng</a:t>
            </a:r>
            <a:r>
              <a:rPr lang="en-US" sz="2900" b="1" dirty="0">
                <a:solidFill>
                  <a:srgbClr val="0000FF"/>
                </a:solidFill>
                <a:ea typeface="Calibri"/>
                <a:cs typeface="Times New Roman"/>
              </a:rPr>
              <a:t>.</a:t>
            </a:r>
          </a:p>
          <a:p>
            <a:pPr algn="just">
              <a:spcAft>
                <a:spcPts val="0"/>
              </a:spcAft>
            </a:pPr>
            <a:r>
              <a:rPr lang="en-US" sz="2900" b="1" dirty="0">
                <a:solidFill>
                  <a:srgbClr val="0000FF"/>
                </a:solidFill>
                <a:ea typeface="Calibri"/>
                <a:cs typeface="Times New Roman"/>
              </a:rPr>
              <a:t>- </a:t>
            </a:r>
            <a:r>
              <a:rPr lang="en-US" sz="2900" b="1" dirty="0" err="1">
                <a:solidFill>
                  <a:srgbClr val="0000FF"/>
                </a:solidFill>
                <a:ea typeface="Calibri"/>
                <a:cs typeface="Times New Roman"/>
              </a:rPr>
              <a:t>Giữa</a:t>
            </a:r>
            <a:r>
              <a:rPr lang="en-US" sz="2900" b="1" dirty="0">
                <a:solidFill>
                  <a:srgbClr val="0000FF"/>
                </a:solidFill>
                <a:ea typeface="Calibri"/>
                <a:cs typeface="Times New Roman"/>
              </a:rPr>
              <a:t> </a:t>
            </a:r>
            <a:r>
              <a:rPr lang="en-US" sz="2900" b="1" dirty="0" err="1">
                <a:solidFill>
                  <a:srgbClr val="0000FF"/>
                </a:solidFill>
                <a:ea typeface="Calibri"/>
                <a:cs typeface="Times New Roman"/>
              </a:rPr>
              <a:t>và</a:t>
            </a:r>
            <a:r>
              <a:rPr lang="en-US" sz="2900" b="1" dirty="0">
                <a:solidFill>
                  <a:srgbClr val="0000FF"/>
                </a:solidFill>
                <a:ea typeface="Calibri"/>
                <a:cs typeface="Times New Roman"/>
              </a:rPr>
              <a:t> </a:t>
            </a:r>
            <a:r>
              <a:rPr lang="en-US" sz="2900" b="1" dirty="0" err="1">
                <a:solidFill>
                  <a:srgbClr val="0000FF"/>
                </a:solidFill>
                <a:ea typeface="Calibri"/>
                <a:cs typeface="Times New Roman"/>
              </a:rPr>
              <a:t>cuối</a:t>
            </a:r>
            <a:r>
              <a:rPr lang="en-US" sz="2900" b="1" dirty="0">
                <a:solidFill>
                  <a:srgbClr val="0000FF"/>
                </a:solidFill>
                <a:ea typeface="Calibri"/>
                <a:cs typeface="Times New Roman"/>
              </a:rPr>
              <a:t> </a:t>
            </a:r>
            <a:r>
              <a:rPr lang="en-US" sz="2900" b="1" dirty="0" err="1">
                <a:solidFill>
                  <a:srgbClr val="0000FF"/>
                </a:solidFill>
                <a:ea typeface="Calibri"/>
                <a:cs typeface="Times New Roman"/>
              </a:rPr>
              <a:t>mùa</a:t>
            </a:r>
            <a:r>
              <a:rPr lang="en-US" sz="2900" b="1" dirty="0">
                <a:solidFill>
                  <a:srgbClr val="0000FF"/>
                </a:solidFill>
                <a:ea typeface="Calibri"/>
                <a:cs typeface="Times New Roman"/>
              </a:rPr>
              <a:t> </a:t>
            </a:r>
            <a:r>
              <a:rPr lang="en-US" sz="2900" b="1" dirty="0" err="1">
                <a:solidFill>
                  <a:srgbClr val="0000FF"/>
                </a:solidFill>
                <a:ea typeface="Calibri"/>
                <a:cs typeface="Times New Roman"/>
              </a:rPr>
              <a:t>hạ</a:t>
            </a:r>
            <a:r>
              <a:rPr lang="en-US" sz="2900" b="1" dirty="0">
                <a:solidFill>
                  <a:srgbClr val="0000FF"/>
                </a:solidFill>
                <a:ea typeface="Calibri"/>
                <a:cs typeface="Times New Roman"/>
              </a:rPr>
              <a:t>: </a:t>
            </a:r>
            <a:r>
              <a:rPr lang="en-US" sz="2900" b="1" dirty="0" err="1">
                <a:solidFill>
                  <a:srgbClr val="0000FF"/>
                </a:solidFill>
                <a:ea typeface="Calibri"/>
                <a:cs typeface="Times New Roman"/>
              </a:rPr>
              <a:t>cả</a:t>
            </a:r>
            <a:r>
              <a:rPr lang="en-US" sz="2900" b="1" dirty="0">
                <a:solidFill>
                  <a:srgbClr val="0000FF"/>
                </a:solidFill>
                <a:ea typeface="Calibri"/>
                <a:cs typeface="Times New Roman"/>
              </a:rPr>
              <a:t> </a:t>
            </a:r>
            <a:r>
              <a:rPr lang="en-US" sz="2900" b="1" dirty="0" err="1">
                <a:solidFill>
                  <a:srgbClr val="0000FF"/>
                </a:solidFill>
                <a:ea typeface="Calibri"/>
                <a:cs typeface="Times New Roman"/>
              </a:rPr>
              <a:t>nước</a:t>
            </a:r>
            <a:r>
              <a:rPr lang="en-US" sz="2900" b="1" dirty="0">
                <a:solidFill>
                  <a:srgbClr val="0000FF"/>
                </a:solidFill>
                <a:ea typeface="Calibri"/>
                <a:cs typeface="Times New Roman"/>
              </a:rPr>
              <a:t> </a:t>
            </a:r>
            <a:r>
              <a:rPr lang="en-US" sz="2900" b="1" dirty="0" err="1">
                <a:solidFill>
                  <a:srgbClr val="0000FF"/>
                </a:solidFill>
                <a:ea typeface="Calibri"/>
                <a:cs typeface="Times New Roman"/>
              </a:rPr>
              <a:t>mưa</a:t>
            </a:r>
            <a:r>
              <a:rPr lang="en-US" sz="2900" b="1" dirty="0">
                <a:solidFill>
                  <a:srgbClr val="0000FF"/>
                </a:solidFill>
                <a:ea typeface="Calibri"/>
                <a:cs typeface="Times New Roman"/>
              </a:rPr>
              <a:t> </a:t>
            </a:r>
            <a:r>
              <a:rPr lang="en-US" sz="2900" b="1" dirty="0" err="1">
                <a:solidFill>
                  <a:srgbClr val="0000FF"/>
                </a:solidFill>
                <a:ea typeface="Calibri"/>
                <a:cs typeface="Times New Roman"/>
              </a:rPr>
              <a:t>lớn</a:t>
            </a:r>
            <a:r>
              <a:rPr lang="en-US" sz="2900" b="1" dirty="0">
                <a:solidFill>
                  <a:srgbClr val="0000FF"/>
                </a:solidFill>
                <a:ea typeface="Calibri"/>
                <a:cs typeface="Times New Roman"/>
              </a:rPr>
              <a:t> </a:t>
            </a:r>
            <a:r>
              <a:rPr lang="en-US" sz="2900" b="1" dirty="0" err="1">
                <a:solidFill>
                  <a:srgbClr val="0000FF"/>
                </a:solidFill>
                <a:ea typeface="Calibri"/>
                <a:cs typeface="Times New Roman"/>
              </a:rPr>
              <a:t>và</a:t>
            </a:r>
            <a:r>
              <a:rPr lang="en-US" sz="2900" b="1" dirty="0">
                <a:solidFill>
                  <a:srgbClr val="0000FF"/>
                </a:solidFill>
                <a:ea typeface="Calibri"/>
                <a:cs typeface="Times New Roman"/>
              </a:rPr>
              <a:t> </a:t>
            </a:r>
            <a:r>
              <a:rPr lang="en-US" sz="2900" b="1" dirty="0" err="1">
                <a:solidFill>
                  <a:srgbClr val="0000FF"/>
                </a:solidFill>
                <a:ea typeface="Calibri"/>
                <a:cs typeface="Times New Roman"/>
              </a:rPr>
              <a:t>kéo</a:t>
            </a:r>
            <a:r>
              <a:rPr lang="en-US" sz="2900" b="1" dirty="0">
                <a:solidFill>
                  <a:srgbClr val="0000FF"/>
                </a:solidFill>
                <a:ea typeface="Calibri"/>
                <a:cs typeface="Times New Roman"/>
              </a:rPr>
              <a:t> </a:t>
            </a:r>
            <a:r>
              <a:rPr lang="en-US" sz="2900" b="1" dirty="0" err="1">
                <a:solidFill>
                  <a:srgbClr val="0000FF"/>
                </a:solidFill>
                <a:ea typeface="Calibri"/>
                <a:cs typeface="Times New Roman"/>
              </a:rPr>
              <a:t>dài</a:t>
            </a:r>
            <a:r>
              <a:rPr lang="en-US" sz="2900" b="1" dirty="0">
                <a:solidFill>
                  <a:srgbClr val="0000FF"/>
                </a:solidFill>
                <a:ea typeface="Calibri"/>
                <a:cs typeface="Times New Roman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135297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2" dur="10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6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3" dur="10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0" dur="1000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7" dur="1000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4" name="Picture 6" descr="mu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0" y="0"/>
            <a:ext cx="6096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42" name="Picture 14" descr="a1_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59944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54" name="Picture 26" descr="Ngap-HN-1-1376017995_500x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96000" y="3505200"/>
            <a:ext cx="60960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56" name="Picture 28" descr="901tien-yen_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3505200"/>
            <a:ext cx="59944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57" name="Rectangle 29"/>
          <p:cNvSpPr>
            <a:spLocks noChangeArrowheads="1"/>
          </p:cNvSpPr>
          <p:nvPr/>
        </p:nvSpPr>
        <p:spPr bwMode="auto">
          <a:xfrm>
            <a:off x="914400" y="3276600"/>
            <a:ext cx="8158837" cy="50783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en-US" sz="2700" b="1">
                <a:solidFill>
                  <a:srgbClr val="000066"/>
                </a:solidFill>
              </a:rPr>
              <a:t>Lượng mưa rất lớn chiếm trên 80% lượng mưa cả năm.</a:t>
            </a:r>
          </a:p>
        </p:txBody>
      </p:sp>
    </p:spTree>
    <p:extLst>
      <p:ext uri="{BB962C8B-B14F-4D97-AF65-F5344CB8AC3E}">
        <p14:creationId xmlns:p14="http://schemas.microsoft.com/office/powerpoint/2010/main" val="19593446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73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1000"/>
                                        <p:tgtEl>
                                          <p:spTgt spid="73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1000"/>
                                        <p:tgtEl>
                                          <p:spTgt spid="73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1000"/>
                                        <p:tgtEl>
                                          <p:spTgt spid="73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1000"/>
                                        <p:tgtEl>
                                          <p:spTgt spid="73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5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7"/>
          <p:cNvSpPr txBox="1">
            <a:spLocks noChangeArrowheads="1"/>
          </p:cNvSpPr>
          <p:nvPr/>
        </p:nvSpPr>
        <p:spPr bwMode="auto">
          <a:xfrm>
            <a:off x="8128000" y="1066801"/>
            <a:ext cx="2743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en-US"/>
          </a:p>
        </p:txBody>
      </p:sp>
      <p:sp>
        <p:nvSpPr>
          <p:cNvPr id="21507" name="Rectangle 11"/>
          <p:cNvSpPr>
            <a:spLocks noChangeArrowheads="1"/>
          </p:cNvSpPr>
          <p:nvPr/>
        </p:nvSpPr>
        <p:spPr bwMode="auto">
          <a:xfrm>
            <a:off x="0" y="6172200"/>
            <a:ext cx="9652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altLang="en-US" b="1">
              <a:solidFill>
                <a:srgbClr val="0000FF"/>
              </a:solidFill>
            </a:endParaRPr>
          </a:p>
        </p:txBody>
      </p:sp>
      <p:sp>
        <p:nvSpPr>
          <p:cNvPr id="21508" name="Text Box 9"/>
          <p:cNvSpPr txBox="1">
            <a:spLocks noChangeArrowheads="1"/>
          </p:cNvSpPr>
          <p:nvPr/>
        </p:nvSpPr>
        <p:spPr bwMode="auto">
          <a:xfrm>
            <a:off x="1117600" y="3733800"/>
            <a:ext cx="9448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en-US"/>
          </a:p>
        </p:txBody>
      </p:sp>
      <p:pic>
        <p:nvPicPr>
          <p:cNvPr id="82949" name="Picture 5" descr="1303201313390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505200"/>
            <a:ext cx="59944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51" name="Picture 7" descr="canh-bao-xau-ve-bien-doi-khi-hau-viet-nam-12_tinmoitruo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0" y="3505200"/>
            <a:ext cx="60960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954" name="Text Box 10"/>
          <p:cNvSpPr txBox="1">
            <a:spLocks noChangeArrowheads="1"/>
          </p:cNvSpPr>
          <p:nvPr/>
        </p:nvSpPr>
        <p:spPr bwMode="auto">
          <a:xfrm>
            <a:off x="4148408" y="6258956"/>
            <a:ext cx="3860800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0000"/>
                </a:solidFill>
              </a:rPr>
              <a:t>MIỀN TRUNG VÀ TÂY BẮC</a:t>
            </a:r>
          </a:p>
        </p:txBody>
      </p:sp>
      <p:pic>
        <p:nvPicPr>
          <p:cNvPr id="82956" name="Picture 12" descr="dong_set_va_nhung_dieu_canh_ba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96000" y="0"/>
            <a:ext cx="6096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8" name="Picture 14" descr="1chain_171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59944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959" name="Text Box 15"/>
          <p:cNvSpPr txBox="1">
            <a:spLocks noChangeArrowheads="1"/>
          </p:cNvSpPr>
          <p:nvPr/>
        </p:nvSpPr>
        <p:spPr bwMode="auto">
          <a:xfrm>
            <a:off x="304800" y="3124201"/>
            <a:ext cx="11480800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en-US" sz="2400" b="1">
                <a:solidFill>
                  <a:srgbClr val="000066"/>
                </a:solidFill>
              </a:rPr>
              <a:t>Trời nhiều mây, có mưa rào và mưa dông, miền Trung và Tây Bắc thời tiết khô nóng.</a:t>
            </a:r>
            <a:endParaRPr lang="en-US" altLang="en-US" sz="2400"/>
          </a:p>
        </p:txBody>
      </p:sp>
      <p:sp>
        <p:nvSpPr>
          <p:cNvPr id="82958" name="Text Box 14"/>
          <p:cNvSpPr txBox="1">
            <a:spLocks noChangeArrowheads="1"/>
          </p:cNvSpPr>
          <p:nvPr/>
        </p:nvSpPr>
        <p:spPr bwMode="auto">
          <a:xfrm>
            <a:off x="4204680" y="100804"/>
            <a:ext cx="3352800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0000"/>
                </a:solidFill>
              </a:rPr>
              <a:t>MƯA RÀO, MƯA DÔNG</a:t>
            </a:r>
          </a:p>
        </p:txBody>
      </p:sp>
    </p:spTree>
    <p:extLst>
      <p:ext uri="{BB962C8B-B14F-4D97-AF65-F5344CB8AC3E}">
        <p14:creationId xmlns:p14="http://schemas.microsoft.com/office/powerpoint/2010/main" val="228243656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829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1000"/>
                                        <p:tgtEl>
                                          <p:spTgt spid="16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1000"/>
                                        <p:tgtEl>
                                          <p:spTgt spid="829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1000"/>
                                        <p:tgtEl>
                                          <p:spTgt spid="829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1000"/>
                                        <p:tgtEl>
                                          <p:spTgt spid="829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1000"/>
                                        <p:tgtEl>
                                          <p:spTgt spid="829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1000"/>
                                        <p:tgtEl>
                                          <p:spTgt spid="829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954" grpId="0" animBg="1"/>
      <p:bldP spid="82959" grpId="0" animBg="1"/>
      <p:bldP spid="8295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WordArt 2"/>
          <p:cNvSpPr>
            <a:spLocks noChangeArrowheads="1" noChangeShapeType="1" noTextEdit="1"/>
          </p:cNvSpPr>
          <p:nvPr/>
        </p:nvSpPr>
        <p:spPr bwMode="auto">
          <a:xfrm>
            <a:off x="2362201" y="0"/>
            <a:ext cx="7496175" cy="6302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200" b="1" kern="10" dirty="0">
                <a:gradFill rotWithShape="1">
                  <a:gsLst>
                    <a:gs pos="0">
                      <a:srgbClr val="FF0066"/>
                    </a:gs>
                    <a:gs pos="100000">
                      <a:srgbClr val="0000FF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6: ĐẶC ĐIỂM KHÍ HẬU </a:t>
            </a:r>
          </a:p>
        </p:txBody>
      </p:sp>
      <p:sp>
        <p:nvSpPr>
          <p:cNvPr id="24579" name="Text Box 3"/>
          <p:cNvSpPr txBox="1">
            <a:spLocks noChangeArrowheads="1"/>
          </p:cNvSpPr>
          <p:nvPr/>
        </p:nvSpPr>
        <p:spPr bwMode="auto">
          <a:xfrm>
            <a:off x="114301" y="591794"/>
            <a:ext cx="46482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1.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Khí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hậu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nhiệt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đới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ẩm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gió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mùa</a:t>
            </a:r>
            <a:endParaRPr lang="en-US" altLang="en-US" sz="24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4580" name="Text Box 4"/>
          <p:cNvSpPr txBox="1">
            <a:spLocks noChangeArrowheads="1"/>
          </p:cNvSpPr>
          <p:nvPr/>
        </p:nvSpPr>
        <p:spPr bwMode="auto">
          <a:xfrm>
            <a:off x="114301" y="1028700"/>
            <a:ext cx="4495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CC3300"/>
                </a:solidFill>
                <a:latin typeface="Times New Roman" panose="02020603050405020304" pitchFamily="18" charset="0"/>
              </a:rPr>
              <a:t>a) </a:t>
            </a:r>
            <a:r>
              <a:rPr lang="en-US" altLang="en-US" sz="2400" b="1" dirty="0" err="1">
                <a:solidFill>
                  <a:srgbClr val="CC3300"/>
                </a:solidFill>
                <a:latin typeface="Times New Roman" panose="02020603050405020304" pitchFamily="18" charset="0"/>
              </a:rPr>
              <a:t>Tính</a:t>
            </a:r>
            <a:r>
              <a:rPr lang="en-US" altLang="en-US" sz="2400" b="1" dirty="0">
                <a:solidFill>
                  <a:srgbClr val="CC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C3300"/>
                </a:solidFill>
                <a:latin typeface="Times New Roman" panose="02020603050405020304" pitchFamily="18" charset="0"/>
              </a:rPr>
              <a:t>chất</a:t>
            </a:r>
            <a:r>
              <a:rPr lang="en-US" altLang="en-US" sz="2400" b="1" dirty="0">
                <a:solidFill>
                  <a:srgbClr val="CC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C3300"/>
                </a:solidFill>
                <a:latin typeface="Times New Roman" panose="02020603050405020304" pitchFamily="18" charset="0"/>
              </a:rPr>
              <a:t>nhiệt</a:t>
            </a:r>
            <a:r>
              <a:rPr lang="en-US" altLang="en-US" sz="2400" b="1" dirty="0">
                <a:solidFill>
                  <a:srgbClr val="CC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C3300"/>
                </a:solidFill>
                <a:latin typeface="Times New Roman" panose="02020603050405020304" pitchFamily="18" charset="0"/>
              </a:rPr>
              <a:t>đới</a:t>
            </a:r>
            <a:r>
              <a:rPr lang="en-US" altLang="en-US" sz="2400" b="1" dirty="0">
                <a:solidFill>
                  <a:srgbClr val="CC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C3300"/>
                </a:solidFill>
                <a:latin typeface="Times New Roman" panose="02020603050405020304" pitchFamily="18" charset="0"/>
              </a:rPr>
              <a:t>ẩm</a:t>
            </a:r>
            <a:endParaRPr lang="en-US" altLang="en-US" sz="2400" b="1" dirty="0">
              <a:solidFill>
                <a:srgbClr val="CC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4581" name="Text Box 5"/>
          <p:cNvSpPr txBox="1">
            <a:spLocks noChangeArrowheads="1"/>
          </p:cNvSpPr>
          <p:nvPr/>
        </p:nvSpPr>
        <p:spPr bwMode="auto">
          <a:xfrm>
            <a:off x="0" y="2411806"/>
            <a:ext cx="5181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Nhiệt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độ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trung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bình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năm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trên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20</a:t>
            </a:r>
            <a:r>
              <a:rPr lang="en-US" altLang="en-US" sz="2400" b="1" baseline="30000" dirty="0">
                <a:solidFill>
                  <a:srgbClr val="0000FF"/>
                </a:solidFill>
                <a:latin typeface="Times New Roman" panose="02020603050405020304" pitchFamily="18" charset="0"/>
              </a:rPr>
              <a:t>0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C</a:t>
            </a:r>
          </a:p>
        </p:txBody>
      </p:sp>
      <p:sp>
        <p:nvSpPr>
          <p:cNvPr id="24582" name="Text Box 6"/>
          <p:cNvSpPr txBox="1">
            <a:spLocks noChangeArrowheads="1"/>
          </p:cNvSpPr>
          <p:nvPr/>
        </p:nvSpPr>
        <p:spPr bwMode="auto">
          <a:xfrm>
            <a:off x="0" y="1976734"/>
            <a:ext cx="63246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giờ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nắng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từ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1400- 3000h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năm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24583" name="Text Box 7"/>
          <p:cNvSpPr txBox="1">
            <a:spLocks noChangeArrowheads="1"/>
          </p:cNvSpPr>
          <p:nvPr/>
        </p:nvSpPr>
        <p:spPr bwMode="auto">
          <a:xfrm>
            <a:off x="38100" y="2911493"/>
            <a:ext cx="63627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Tính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chất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nhiệt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đới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tăng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dần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từ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bắc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vào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nam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24584" name="Line 8"/>
          <p:cNvSpPr>
            <a:spLocks noChangeShapeType="1"/>
          </p:cNvSpPr>
          <p:nvPr/>
        </p:nvSpPr>
        <p:spPr bwMode="auto">
          <a:xfrm flipH="1">
            <a:off x="6209074" y="914400"/>
            <a:ext cx="0" cy="5943600"/>
          </a:xfrm>
          <a:prstGeom prst="line">
            <a:avLst/>
          </a:prstGeom>
          <a:noFill/>
          <a:ln w="9525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88" name="Text Box 12"/>
          <p:cNvSpPr txBox="1">
            <a:spLocks noChangeArrowheads="1"/>
          </p:cNvSpPr>
          <p:nvPr/>
        </p:nvSpPr>
        <p:spPr bwMode="auto">
          <a:xfrm>
            <a:off x="38100" y="3421288"/>
            <a:ext cx="3352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CC3300"/>
                </a:solidFill>
                <a:latin typeface="Times New Roman" panose="02020603050405020304" pitchFamily="18" charset="0"/>
              </a:rPr>
              <a:t>* </a:t>
            </a:r>
            <a:r>
              <a:rPr lang="en-US" altLang="en-US" sz="2400" b="1" dirty="0" err="1">
                <a:solidFill>
                  <a:srgbClr val="CC3300"/>
                </a:solidFill>
                <a:latin typeface="Times New Roman" panose="02020603050405020304" pitchFamily="18" charset="0"/>
              </a:rPr>
              <a:t>Tính</a:t>
            </a:r>
            <a:r>
              <a:rPr lang="en-US" altLang="en-US" sz="2400" b="1" dirty="0">
                <a:solidFill>
                  <a:srgbClr val="CC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C3300"/>
                </a:solidFill>
                <a:latin typeface="Times New Roman" panose="02020603050405020304" pitchFamily="18" charset="0"/>
              </a:rPr>
              <a:t>chất</a:t>
            </a:r>
            <a:r>
              <a:rPr lang="en-US" altLang="en-US" sz="2400" b="1" dirty="0">
                <a:solidFill>
                  <a:srgbClr val="CC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C3300"/>
                </a:solidFill>
                <a:latin typeface="Times New Roman" panose="02020603050405020304" pitchFamily="18" charset="0"/>
              </a:rPr>
              <a:t>ẩm</a:t>
            </a:r>
            <a:endParaRPr lang="vi-VN" altLang="en-US" sz="2400" b="1" dirty="0">
              <a:solidFill>
                <a:srgbClr val="CC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493" name="Text Box 13"/>
          <p:cNvSpPr txBox="1">
            <a:spLocks noChangeArrowheads="1"/>
          </p:cNvSpPr>
          <p:nvPr/>
        </p:nvSpPr>
        <p:spPr bwMode="auto">
          <a:xfrm>
            <a:off x="38099" y="3846252"/>
            <a:ext cx="608248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Lượng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mưa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trung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bình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từ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1500- 2000mm.</a:t>
            </a:r>
            <a:endParaRPr lang="vi-VN" altLang="en-US" sz="24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5182" name="Text Box 14"/>
          <p:cNvSpPr txBox="1">
            <a:spLocks noChangeArrowheads="1"/>
          </p:cNvSpPr>
          <p:nvPr/>
        </p:nvSpPr>
        <p:spPr bwMode="auto">
          <a:xfrm>
            <a:off x="28268" y="4350404"/>
            <a:ext cx="4800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Độ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ẩm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không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khí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cao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trên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80%.</a:t>
            </a:r>
            <a:endParaRPr lang="vi-VN" altLang="en-US" sz="24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114301" y="1424195"/>
            <a:ext cx="4495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CC3300"/>
                </a:solidFill>
                <a:latin typeface="Times New Roman" panose="02020603050405020304" pitchFamily="18" charset="0"/>
              </a:rPr>
              <a:t>* </a:t>
            </a:r>
            <a:r>
              <a:rPr lang="en-US" altLang="en-US" sz="2400" b="1" dirty="0" err="1">
                <a:solidFill>
                  <a:srgbClr val="CC3300"/>
                </a:solidFill>
                <a:latin typeface="Times New Roman" panose="02020603050405020304" pitchFamily="18" charset="0"/>
              </a:rPr>
              <a:t>Tính</a:t>
            </a:r>
            <a:r>
              <a:rPr lang="en-US" altLang="en-US" sz="2400" b="1" dirty="0">
                <a:solidFill>
                  <a:srgbClr val="CC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C3300"/>
                </a:solidFill>
                <a:latin typeface="Times New Roman" panose="02020603050405020304" pitchFamily="18" charset="0"/>
              </a:rPr>
              <a:t>chất</a:t>
            </a:r>
            <a:r>
              <a:rPr lang="en-US" altLang="en-US" sz="2400" b="1" dirty="0">
                <a:solidFill>
                  <a:srgbClr val="CC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C3300"/>
                </a:solidFill>
                <a:latin typeface="Times New Roman" panose="02020603050405020304" pitchFamily="18" charset="0"/>
              </a:rPr>
              <a:t>nhiệt</a:t>
            </a:r>
            <a:r>
              <a:rPr lang="en-US" altLang="en-US" sz="2400" b="1" dirty="0">
                <a:solidFill>
                  <a:srgbClr val="CC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C3300"/>
                </a:solidFill>
                <a:latin typeface="Times New Roman" panose="02020603050405020304" pitchFamily="18" charset="0"/>
              </a:rPr>
              <a:t>đới</a:t>
            </a:r>
            <a:r>
              <a:rPr lang="en-US" altLang="en-US" sz="2400" b="1" dirty="0">
                <a:solidFill>
                  <a:srgbClr val="CC3300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17" name="Text Box 9"/>
          <p:cNvSpPr txBox="1">
            <a:spLocks noChangeArrowheads="1"/>
          </p:cNvSpPr>
          <p:nvPr/>
        </p:nvSpPr>
        <p:spPr bwMode="auto">
          <a:xfrm>
            <a:off x="6241032" y="1053459"/>
            <a:ext cx="457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CC3300"/>
                </a:solidFill>
                <a:latin typeface="Times New Roman" panose="02020603050405020304" pitchFamily="18" charset="0"/>
              </a:rPr>
              <a:t>b) </a:t>
            </a:r>
            <a:r>
              <a:rPr lang="en-US" altLang="en-US" sz="2400" b="1" dirty="0" err="1">
                <a:solidFill>
                  <a:srgbClr val="CC3300"/>
                </a:solidFill>
                <a:latin typeface="Times New Roman" panose="02020603050405020304" pitchFamily="18" charset="0"/>
              </a:rPr>
              <a:t>Tính</a:t>
            </a:r>
            <a:r>
              <a:rPr lang="en-US" altLang="en-US" sz="2400" b="1" dirty="0">
                <a:solidFill>
                  <a:srgbClr val="CC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C3300"/>
                </a:solidFill>
                <a:latin typeface="Times New Roman" panose="02020603050405020304" pitchFamily="18" charset="0"/>
              </a:rPr>
              <a:t>chất</a:t>
            </a:r>
            <a:r>
              <a:rPr lang="en-US" altLang="en-US" sz="2400" b="1" dirty="0">
                <a:solidFill>
                  <a:srgbClr val="CC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C3300"/>
                </a:solidFill>
                <a:latin typeface="Times New Roman" panose="02020603050405020304" pitchFamily="18" charset="0"/>
              </a:rPr>
              <a:t>gió</a:t>
            </a:r>
            <a:r>
              <a:rPr lang="en-US" altLang="en-US" sz="2400" b="1" dirty="0">
                <a:solidFill>
                  <a:srgbClr val="CC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C3300"/>
                </a:solidFill>
                <a:latin typeface="Times New Roman" panose="02020603050405020304" pitchFamily="18" charset="0"/>
              </a:rPr>
              <a:t>mùa</a:t>
            </a:r>
            <a:endParaRPr lang="en-US" altLang="en-US" sz="2400" b="1" dirty="0">
              <a:solidFill>
                <a:srgbClr val="CC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6152543" y="1581371"/>
            <a:ext cx="63627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Mùa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đông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Lạnh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khô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với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gió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mùa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đông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bắc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15" name="Text Box 11"/>
          <p:cNvSpPr txBox="1">
            <a:spLocks noChangeArrowheads="1"/>
          </p:cNvSpPr>
          <p:nvPr/>
        </p:nvSpPr>
        <p:spPr bwMode="auto">
          <a:xfrm>
            <a:off x="6152543" y="2081058"/>
            <a:ext cx="554463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Mùa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hạ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Nóng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ẩm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với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gió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mùa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tây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nam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1468092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4" grpId="0"/>
      <p:bldP spid="1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06BBDB3-C1F7-4A42-848F-2DC887167FDE}"/>
              </a:ext>
            </a:extLst>
          </p:cNvPr>
          <p:cNvSpPr/>
          <p:nvPr/>
        </p:nvSpPr>
        <p:spPr>
          <a:xfrm>
            <a:off x="8458200" y="1324428"/>
            <a:ext cx="3657600" cy="487056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3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Có </a:t>
            </a:r>
            <a:r>
              <a:rPr lang="en-US" sz="2300" b="1" dirty="0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1 bức tranh</a:t>
            </a:r>
            <a:r>
              <a:rPr lang="en-US" sz="23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ẩn d</a:t>
            </a:r>
            <a:r>
              <a:rPr lang="vi-VN" sz="23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ưới </a:t>
            </a:r>
            <a:r>
              <a:rPr lang="vi-VN" sz="2300" b="1" dirty="0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6</a:t>
            </a:r>
            <a:r>
              <a:rPr lang="vi-VN" sz="23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ô số bí mật</a:t>
            </a: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vi-VN" sz="23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Hãy trả lời các câu hỏi từ 1</a:t>
            </a:r>
            <a:r>
              <a:rPr lang="en-US" sz="23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vi-VN" sz="23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-</a:t>
            </a:r>
            <a:r>
              <a:rPr lang="en-US" sz="23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vi-VN" sz="23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6 để lật mở từng ô số nhằm </a:t>
            </a:r>
            <a:r>
              <a:rPr lang="vi-VN" sz="2300" b="1" dirty="0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đoán được tên </a:t>
            </a:r>
            <a:r>
              <a:rPr lang="vi-VN" sz="23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bức tranh</a:t>
            </a: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vi-VN" sz="23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Bức tranh có </a:t>
            </a:r>
            <a:r>
              <a:rPr lang="en-US" sz="2300" b="1" dirty="0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2 t</a:t>
            </a:r>
            <a:r>
              <a:rPr lang="vi-VN" sz="2300" b="1" dirty="0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ừ </a:t>
            </a:r>
            <a:r>
              <a:rPr lang="vi-VN" sz="23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với </a:t>
            </a:r>
            <a:r>
              <a:rPr lang="en-US" sz="2300" b="1" dirty="0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4</a:t>
            </a:r>
            <a:r>
              <a:rPr lang="vi-VN" sz="2300" b="1" dirty="0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chữ cái</a:t>
            </a: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vi-VN" sz="23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Trả lời </a:t>
            </a:r>
            <a:r>
              <a:rPr lang="en-US" sz="2300" b="1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cá</a:t>
            </a:r>
            <a:r>
              <a:rPr lang="en-US" sz="23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300" b="1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nhân</a:t>
            </a:r>
            <a:endParaRPr lang="vi-VN" sz="2300" b="1" dirty="0">
              <a:solidFill>
                <a:srgbClr val="FF000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2" descr="Kết quả hình ảnh cho mua dong o sapa vietna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9135" y="1273125"/>
            <a:ext cx="7933007" cy="5345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102A5A60-74FC-4BFB-8CA3-0DC6F0EE746F}"/>
              </a:ext>
            </a:extLst>
          </p:cNvPr>
          <p:cNvSpPr txBox="1">
            <a:spLocks/>
          </p:cNvSpPr>
          <p:nvPr/>
        </p:nvSpPr>
        <p:spPr>
          <a:xfrm>
            <a:off x="2117959" y="112488"/>
            <a:ext cx="7239000" cy="941439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dirty="0">
                <a:solidFill>
                  <a:srgbClr val="FFFF00"/>
                </a:solidFill>
              </a:rPr>
              <a:t>MỞ TRANH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7B71F-DAC5-4A68-8B3F-9729AA3E4A31}"/>
              </a:ext>
            </a:extLst>
          </p:cNvPr>
          <p:cNvSpPr/>
          <p:nvPr/>
        </p:nvSpPr>
        <p:spPr>
          <a:xfrm>
            <a:off x="380998" y="1295401"/>
            <a:ext cx="2743200" cy="26670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US" sz="2600" dirty="0">
                <a:latin typeface="Tahoma" pitchFamily="34" charset="0"/>
                <a:cs typeface="Tahoma" pitchFamily="34" charset="0"/>
              </a:rPr>
              <a:t>Từ bắc vào nam, nhiệt </a:t>
            </a:r>
            <a:r>
              <a:rPr lang="vi-VN" sz="2600" dirty="0">
                <a:latin typeface="Tahoma" pitchFamily="34" charset="0"/>
                <a:cs typeface="Tahoma" pitchFamily="34" charset="0"/>
              </a:rPr>
              <a:t>độ</a:t>
            </a:r>
            <a:r>
              <a:rPr lang="en-US" sz="2600" dirty="0">
                <a:latin typeface="Tahoma" pitchFamily="34" charset="0"/>
                <a:cs typeface="Tahoma" pitchFamily="34" charset="0"/>
              </a:rPr>
              <a:t> trung bình n</a:t>
            </a:r>
            <a:r>
              <a:rPr lang="vi-VN" sz="2600" dirty="0">
                <a:latin typeface="Tahoma" pitchFamily="34" charset="0"/>
                <a:cs typeface="Tahoma" pitchFamily="34" charset="0"/>
              </a:rPr>
              <a:t>ă</a:t>
            </a:r>
            <a:r>
              <a:rPr lang="en-US" sz="2600" dirty="0">
                <a:latin typeface="Tahoma" pitchFamily="34" charset="0"/>
                <a:cs typeface="Tahoma" pitchFamily="34" charset="0"/>
              </a:rPr>
              <a:t>m của n</a:t>
            </a:r>
            <a:r>
              <a:rPr lang="vi-VN" sz="2600" dirty="0">
                <a:latin typeface="Tahoma" pitchFamily="34" charset="0"/>
                <a:cs typeface="Tahoma" pitchFamily="34" charset="0"/>
              </a:rPr>
              <a:t>ướ</a:t>
            </a:r>
            <a:r>
              <a:rPr lang="en-US" sz="2600" dirty="0">
                <a:latin typeface="Tahoma" pitchFamily="34" charset="0"/>
                <a:cs typeface="Tahoma" pitchFamily="34" charset="0"/>
              </a:rPr>
              <a:t>c ta thay </a:t>
            </a:r>
            <a:r>
              <a:rPr lang="vi-VN" sz="2600" dirty="0">
                <a:latin typeface="Tahoma" pitchFamily="34" charset="0"/>
                <a:cs typeface="Tahoma" pitchFamily="34" charset="0"/>
              </a:rPr>
              <a:t>đổ</a:t>
            </a:r>
            <a:r>
              <a:rPr lang="en-US" sz="2600" dirty="0">
                <a:latin typeface="Tahoma" pitchFamily="34" charset="0"/>
                <a:cs typeface="Tahoma" pitchFamily="34" charset="0"/>
              </a:rPr>
              <a:t>i nh</a:t>
            </a:r>
            <a:r>
              <a:rPr lang="vi-VN" sz="2600" dirty="0">
                <a:latin typeface="Tahoma" pitchFamily="34" charset="0"/>
                <a:cs typeface="Tahoma" pitchFamily="34" charset="0"/>
              </a:rPr>
              <a:t>ư</a:t>
            </a:r>
            <a:r>
              <a:rPr lang="en-US" sz="2600" dirty="0">
                <a:latin typeface="Tahoma" pitchFamily="34" charset="0"/>
                <a:cs typeface="Tahoma" pitchFamily="34" charset="0"/>
              </a:rPr>
              <a:t> thế nào?</a:t>
            </a:r>
            <a:endParaRPr lang="vi-VN" sz="2600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7D708E6-8BD1-4D34-945D-D843291A64E1}"/>
              </a:ext>
            </a:extLst>
          </p:cNvPr>
          <p:cNvSpPr/>
          <p:nvPr/>
        </p:nvSpPr>
        <p:spPr>
          <a:xfrm>
            <a:off x="3136719" y="1295400"/>
            <a:ext cx="2627243" cy="26670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600" dirty="0">
                <a:latin typeface="Tahoma" pitchFamily="34" charset="0"/>
                <a:cs typeface="Tahoma" pitchFamily="34" charset="0"/>
              </a:rPr>
              <a:t>Những n</a:t>
            </a:r>
            <a:r>
              <a:rPr lang="vi-VN" sz="2600" dirty="0">
                <a:latin typeface="Tahoma" pitchFamily="34" charset="0"/>
                <a:cs typeface="Tahoma" pitchFamily="34" charset="0"/>
              </a:rPr>
              <a:t>ơ</a:t>
            </a:r>
            <a:r>
              <a:rPr lang="en-US" sz="2600" dirty="0">
                <a:latin typeface="Tahoma" pitchFamily="34" charset="0"/>
                <a:cs typeface="Tahoma" pitchFamily="34" charset="0"/>
              </a:rPr>
              <a:t>i m</a:t>
            </a:r>
            <a:r>
              <a:rPr lang="vi-VN" sz="2600" dirty="0">
                <a:latin typeface="Tahoma" pitchFamily="34" charset="0"/>
                <a:cs typeface="Tahoma" pitchFamily="34" charset="0"/>
              </a:rPr>
              <a:t>ư</a:t>
            </a:r>
            <a:r>
              <a:rPr lang="en-US" sz="2600" dirty="0">
                <a:latin typeface="Tahoma" pitchFamily="34" charset="0"/>
                <a:cs typeface="Tahoma" pitchFamily="34" charset="0"/>
              </a:rPr>
              <a:t>a nhiều là những n</a:t>
            </a:r>
            <a:r>
              <a:rPr lang="vi-VN" sz="2600" dirty="0">
                <a:latin typeface="Tahoma" pitchFamily="34" charset="0"/>
                <a:cs typeface="Tahoma" pitchFamily="34" charset="0"/>
              </a:rPr>
              <a:t>ơ</a:t>
            </a:r>
            <a:r>
              <a:rPr lang="en-US" sz="2600" dirty="0">
                <a:latin typeface="Tahoma" pitchFamily="34" charset="0"/>
                <a:cs typeface="Tahoma" pitchFamily="34" charset="0"/>
              </a:rPr>
              <a:t>i có </a:t>
            </a:r>
            <a:r>
              <a:rPr lang="vi-VN" sz="2600" dirty="0">
                <a:latin typeface="Tahoma" pitchFamily="34" charset="0"/>
                <a:cs typeface="Tahoma" pitchFamily="34" charset="0"/>
              </a:rPr>
              <a:t>đị</a:t>
            </a:r>
            <a:r>
              <a:rPr lang="en-US" sz="2600" dirty="0">
                <a:latin typeface="Tahoma" pitchFamily="34" charset="0"/>
                <a:cs typeface="Tahoma" pitchFamily="34" charset="0"/>
              </a:rPr>
              <a:t>a hình nh</a:t>
            </a:r>
            <a:r>
              <a:rPr lang="vi-VN" sz="2600" dirty="0">
                <a:latin typeface="Tahoma" pitchFamily="34" charset="0"/>
                <a:cs typeface="Tahoma" pitchFamily="34" charset="0"/>
              </a:rPr>
              <a:t>ư</a:t>
            </a:r>
            <a:r>
              <a:rPr lang="en-US" sz="2600" dirty="0">
                <a:latin typeface="Tahoma" pitchFamily="34" charset="0"/>
                <a:cs typeface="Tahoma" pitchFamily="34" charset="0"/>
              </a:rPr>
              <a:t> thế nào</a:t>
            </a:r>
            <a:r>
              <a:rPr lang="vi-VN" sz="2600" dirty="0">
                <a:latin typeface="Tahoma" pitchFamily="34" charset="0"/>
                <a:cs typeface="Tahoma" pitchFamily="34" charset="0"/>
              </a:rPr>
              <a:t>?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244F97D-4E0E-4993-ACA6-F2CCC404BFEF}"/>
              </a:ext>
            </a:extLst>
          </p:cNvPr>
          <p:cNvSpPr/>
          <p:nvPr/>
        </p:nvSpPr>
        <p:spPr>
          <a:xfrm>
            <a:off x="5749978" y="1295400"/>
            <a:ext cx="2627243" cy="266700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500" dirty="0">
                <a:latin typeface="Tahoma" pitchFamily="34" charset="0"/>
                <a:cs typeface="Tahoma" pitchFamily="34" charset="0"/>
              </a:rPr>
              <a:t>Vào mùa </a:t>
            </a:r>
            <a:r>
              <a:rPr lang="vi-VN" sz="2500" dirty="0">
                <a:latin typeface="Tahoma" pitchFamily="34" charset="0"/>
                <a:cs typeface="Tahoma" pitchFamily="34" charset="0"/>
              </a:rPr>
              <a:t>đô</a:t>
            </a:r>
            <a:r>
              <a:rPr lang="en-US" sz="2500" dirty="0">
                <a:latin typeface="Tahoma" pitchFamily="34" charset="0"/>
                <a:cs typeface="Tahoma" pitchFamily="34" charset="0"/>
              </a:rPr>
              <a:t>ng, thời tiết miền Bắc n</a:t>
            </a:r>
            <a:r>
              <a:rPr lang="vi-VN" sz="2500" dirty="0">
                <a:latin typeface="Tahoma" pitchFamily="34" charset="0"/>
                <a:cs typeface="Tahoma" pitchFamily="34" charset="0"/>
              </a:rPr>
              <a:t>ướ</a:t>
            </a:r>
            <a:r>
              <a:rPr lang="en-US" sz="2500" dirty="0">
                <a:latin typeface="Tahoma" pitchFamily="34" charset="0"/>
                <a:cs typeface="Tahoma" pitchFamily="34" charset="0"/>
              </a:rPr>
              <a:t>c ta có </a:t>
            </a:r>
            <a:r>
              <a:rPr lang="vi-VN" sz="2500" dirty="0">
                <a:latin typeface="Tahoma" pitchFamily="34" charset="0"/>
                <a:cs typeface="Tahoma" pitchFamily="34" charset="0"/>
              </a:rPr>
              <a:t>đặ</a:t>
            </a:r>
            <a:r>
              <a:rPr lang="en-US" sz="2500" dirty="0">
                <a:latin typeface="Tahoma" pitchFamily="34" charset="0"/>
                <a:cs typeface="Tahoma" pitchFamily="34" charset="0"/>
              </a:rPr>
              <a:t>c </a:t>
            </a:r>
            <a:r>
              <a:rPr lang="vi-VN" sz="2500" dirty="0">
                <a:latin typeface="Tahoma" pitchFamily="34" charset="0"/>
                <a:cs typeface="Tahoma" pitchFamily="34" charset="0"/>
              </a:rPr>
              <a:t>đ</a:t>
            </a:r>
            <a:r>
              <a:rPr lang="en-US" sz="2500" dirty="0">
                <a:latin typeface="Tahoma" pitchFamily="34" charset="0"/>
                <a:cs typeface="Tahoma" pitchFamily="34" charset="0"/>
              </a:rPr>
              <a:t>iểm gì?</a:t>
            </a:r>
            <a:endParaRPr lang="vi-VN" sz="2500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2B9AAEA-FA2D-4EE4-BE10-2A163F953F6F}"/>
              </a:ext>
            </a:extLst>
          </p:cNvPr>
          <p:cNvSpPr/>
          <p:nvPr/>
        </p:nvSpPr>
        <p:spPr>
          <a:xfrm>
            <a:off x="392786" y="3962400"/>
            <a:ext cx="2743200" cy="2667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40000"/>
              </a:lnSpc>
            </a:pPr>
            <a:r>
              <a:rPr lang="en-US" alt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alt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alt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alt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alt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alt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alt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đai</a:t>
            </a:r>
            <a:r>
              <a:rPr lang="en-US" alt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alt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alt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alt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alt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alt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rét</a:t>
            </a:r>
            <a:r>
              <a:rPr lang="en-US" alt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alt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thổ</a:t>
            </a:r>
            <a:r>
              <a:rPr lang="en-US" alt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>
              <a:lnSpc>
                <a:spcPct val="140000"/>
              </a:lnSpc>
            </a:pPr>
            <a:r>
              <a:rPr lang="en-US" sz="2000" dirty="0" err="1">
                <a:latin typeface="Tahoma" pitchFamily="34" charset="0"/>
                <a:cs typeface="Tahoma" pitchFamily="34" charset="0"/>
              </a:rPr>
              <a:t>nhất</a:t>
            </a:r>
            <a:r>
              <a:rPr lang="vi-VN" sz="2000" dirty="0">
                <a:latin typeface="Tahoma" pitchFamily="34" charset="0"/>
                <a:cs typeface="Tahoma" pitchFamily="34" charset="0"/>
              </a:rPr>
              <a:t>?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A806056-8DCA-4963-97AD-6F73FE0C1164}"/>
              </a:ext>
            </a:extLst>
          </p:cNvPr>
          <p:cNvSpPr/>
          <p:nvPr/>
        </p:nvSpPr>
        <p:spPr>
          <a:xfrm>
            <a:off x="3135986" y="3962400"/>
            <a:ext cx="2627243" cy="26670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Số giờ nắng trong n</a:t>
            </a:r>
            <a:r>
              <a:rPr lang="vi-VN" sz="2600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ă</a:t>
            </a:r>
            <a:r>
              <a:rPr lang="en-US" sz="2600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m ở n</a:t>
            </a:r>
            <a:r>
              <a:rPr lang="vi-VN" sz="2600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ướ</a:t>
            </a:r>
            <a:r>
              <a:rPr lang="en-US" sz="2600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c ta là bao nhiêu?</a:t>
            </a:r>
            <a:endParaRPr lang="vi-VN" sz="2600" dirty="0"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DE8D83F-C70E-4886-AC26-890295EE73C0}"/>
              </a:ext>
            </a:extLst>
          </p:cNvPr>
          <p:cNvSpPr/>
          <p:nvPr/>
        </p:nvSpPr>
        <p:spPr>
          <a:xfrm>
            <a:off x="5761764" y="3962400"/>
            <a:ext cx="2627243" cy="2667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L</a:t>
            </a:r>
            <a:r>
              <a:rPr lang="vi-VN" sz="2800" dirty="0"/>
              <a:t>ượ</a:t>
            </a:r>
            <a:r>
              <a:rPr lang="en-US" sz="2800" dirty="0"/>
              <a:t>ng m</a:t>
            </a:r>
            <a:r>
              <a:rPr lang="vi-VN" sz="2800" dirty="0"/>
              <a:t>ư</a:t>
            </a:r>
            <a:r>
              <a:rPr lang="en-US" sz="2800" dirty="0"/>
              <a:t>a trung bình n</a:t>
            </a:r>
            <a:r>
              <a:rPr lang="vi-VN" sz="2800" dirty="0"/>
              <a:t>ă</a:t>
            </a:r>
            <a:r>
              <a:rPr lang="en-US" sz="2800" dirty="0"/>
              <a:t>m của n</a:t>
            </a:r>
            <a:r>
              <a:rPr lang="vi-VN" sz="2800" dirty="0"/>
              <a:t>ướ</a:t>
            </a:r>
            <a:r>
              <a:rPr lang="en-US" sz="2800" dirty="0"/>
              <a:t>c ta là bao nhiêu?</a:t>
            </a:r>
            <a:endParaRPr lang="vi-VN" sz="2800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5AAF4DA-A7ED-4592-A030-093D63244FDC}"/>
              </a:ext>
            </a:extLst>
          </p:cNvPr>
          <p:cNvSpPr/>
          <p:nvPr/>
        </p:nvSpPr>
        <p:spPr>
          <a:xfrm>
            <a:off x="365768" y="1294256"/>
            <a:ext cx="2743200" cy="26670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3800" dirty="0"/>
              <a:t>1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D058C8D-DAFB-4361-A53F-2C1BF7355E6D}"/>
              </a:ext>
            </a:extLst>
          </p:cNvPr>
          <p:cNvSpPr/>
          <p:nvPr/>
        </p:nvSpPr>
        <p:spPr>
          <a:xfrm>
            <a:off x="3110132" y="1281333"/>
            <a:ext cx="2627243" cy="26670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3800" dirty="0"/>
              <a:t>2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7D7ED87-F3CF-4F31-9C1E-F9D9649B5BC2}"/>
              </a:ext>
            </a:extLst>
          </p:cNvPr>
          <p:cNvSpPr/>
          <p:nvPr/>
        </p:nvSpPr>
        <p:spPr>
          <a:xfrm>
            <a:off x="5737459" y="1254829"/>
            <a:ext cx="2627243" cy="266700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3800" dirty="0"/>
              <a:t>3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E762681-2CC0-411D-B6D5-FDD6A8FF1051}"/>
              </a:ext>
            </a:extLst>
          </p:cNvPr>
          <p:cNvSpPr/>
          <p:nvPr/>
        </p:nvSpPr>
        <p:spPr>
          <a:xfrm>
            <a:off x="389735" y="3962399"/>
            <a:ext cx="2743200" cy="2667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3800" dirty="0"/>
              <a:t>4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60789E7-EF9A-47A2-B42F-62DF6D6A06E7}"/>
              </a:ext>
            </a:extLst>
          </p:cNvPr>
          <p:cNvSpPr/>
          <p:nvPr/>
        </p:nvSpPr>
        <p:spPr>
          <a:xfrm>
            <a:off x="3150785" y="3932505"/>
            <a:ext cx="2627243" cy="26670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3800" dirty="0"/>
              <a:t>5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654EA46-45A8-42B5-87B6-E9C2703C275E}"/>
              </a:ext>
            </a:extLst>
          </p:cNvPr>
          <p:cNvSpPr/>
          <p:nvPr/>
        </p:nvSpPr>
        <p:spPr>
          <a:xfrm>
            <a:off x="5795878" y="3960057"/>
            <a:ext cx="2627243" cy="2667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3800" dirty="0"/>
              <a:t>6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C2247FE-3C3A-4B2C-824D-4F14B4D66A7E}"/>
              </a:ext>
            </a:extLst>
          </p:cNvPr>
          <p:cNvSpPr/>
          <p:nvPr/>
        </p:nvSpPr>
        <p:spPr>
          <a:xfrm>
            <a:off x="3124526" y="3541122"/>
            <a:ext cx="2676054" cy="1107996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sz="6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SA PA</a:t>
            </a:r>
            <a:endParaRPr lang="vi-VN" sz="6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18" name="WordArt 8"/>
          <p:cNvSpPr>
            <a:spLocks noChangeArrowheads="1" noChangeShapeType="1" noTextEdit="1"/>
          </p:cNvSpPr>
          <p:nvPr/>
        </p:nvSpPr>
        <p:spPr bwMode="auto">
          <a:xfrm>
            <a:off x="152399" y="326557"/>
            <a:ext cx="1866901" cy="5133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Front">
                <a:rot lat="20699979" lon="0" rev="0"/>
              </a:camera>
              <a:lightRig rig="legacyFlat3" dir="t"/>
            </a:scene3d>
            <a:sp3d extrusionH="430200" prstMaterial="legacyMatte">
              <a:extrusionClr>
                <a:schemeClr val="bg1"/>
              </a:extrusionClr>
              <a:contourClr>
                <a:srgbClr val="A603AB"/>
              </a:contourClr>
            </a:sp3d>
          </a:bodyPr>
          <a:lstStyle/>
          <a:p>
            <a:pPr algn="ctr"/>
            <a:r>
              <a:rPr lang="en-US" sz="3200" b="1" i="1" kern="1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Arial" panose="020B0604020202020204" pitchFamily="34" charset="0"/>
              </a:rPr>
              <a:t>Luyện</a:t>
            </a:r>
            <a:r>
              <a:rPr lang="en-US" sz="3200" b="1" i="1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Arial" panose="020B0604020202020204" pitchFamily="34" charset="0"/>
              </a:rPr>
              <a:t> </a:t>
            </a:r>
            <a:r>
              <a:rPr lang="en-US" sz="3200" b="1" i="1" kern="1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Arial" panose="020B0604020202020204" pitchFamily="34" charset="0"/>
              </a:rPr>
              <a:t>tập</a:t>
            </a:r>
            <a:endParaRPr lang="en-US" sz="3200" b="1" i="1" kern="10" dirty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6181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971A33FE-30CF-43D2-B971-7348D4E17F59}"/>
              </a:ext>
            </a:extLst>
          </p:cNvPr>
          <p:cNvSpPr txBox="1"/>
          <p:nvPr/>
        </p:nvSpPr>
        <p:spPr>
          <a:xfrm>
            <a:off x="2152650" y="243841"/>
            <a:ext cx="788670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defRPr/>
            </a:pPr>
            <a:r>
              <a:rPr lang="vi-VN" sz="4000" b="1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BỐN  MÙA  TƯƠI  ĐẸP</a:t>
            </a:r>
            <a:endParaRPr lang="en-US" sz="4000" b="1" dirty="0">
              <a:solidFill>
                <a:srgbClr val="0070C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23CA00C8-AB7F-4B9E-97DF-6E98142BE50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00802" y="1649895"/>
            <a:ext cx="5105398" cy="4625009"/>
          </a:xfrm>
          <a:prstGeom prst="rect">
            <a:avLst/>
          </a:prstGeom>
        </p:spPr>
      </p:pic>
      <p:pic>
        <p:nvPicPr>
          <p:cNvPr id="1026" name="Picture 2" descr="CHÚ TOTORO CHĂM CHỈ GIÚP BẠN KHỞI ĐỘNG NGÀY MỚI">
            <a:extLst>
              <a:ext uri="{FF2B5EF4-FFF2-40B4-BE49-F238E27FC236}">
                <a16:creationId xmlns:a16="http://schemas.microsoft.com/office/drawing/2014/main" id="{1C443924-0942-4ADF-A75C-E1E294E745D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143000"/>
            <a:ext cx="5410200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8140382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7">
            <a:extLst>
              <a:ext uri="{FF2B5EF4-FFF2-40B4-BE49-F238E27FC236}">
                <a16:creationId xmlns:a16="http://schemas.microsoft.com/office/drawing/2014/main" id="{83943E22-6FC5-4857-96F1-DB4BDF369685}"/>
              </a:ext>
            </a:extLst>
          </p:cNvPr>
          <p:cNvSpPr/>
          <p:nvPr/>
        </p:nvSpPr>
        <p:spPr>
          <a:xfrm>
            <a:off x="570022" y="2058393"/>
            <a:ext cx="11210300" cy="2976748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0000FF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1219033472">
                  <a:custGeom>
                    <a:avLst/>
                    <a:gdLst>
                      <a:gd name="connsiteX0" fmla="*/ 0 w 2661796"/>
                      <a:gd name="connsiteY0" fmla="*/ 152939 h 917613"/>
                      <a:gd name="connsiteX1" fmla="*/ 152939 w 2661796"/>
                      <a:gd name="connsiteY1" fmla="*/ 0 h 917613"/>
                      <a:gd name="connsiteX2" fmla="*/ 694800 w 2661796"/>
                      <a:gd name="connsiteY2" fmla="*/ 0 h 917613"/>
                      <a:gd name="connsiteX3" fmla="*/ 1283780 w 2661796"/>
                      <a:gd name="connsiteY3" fmla="*/ 0 h 917613"/>
                      <a:gd name="connsiteX4" fmla="*/ 1825641 w 2661796"/>
                      <a:gd name="connsiteY4" fmla="*/ 0 h 917613"/>
                      <a:gd name="connsiteX5" fmla="*/ 2508857 w 2661796"/>
                      <a:gd name="connsiteY5" fmla="*/ 0 h 917613"/>
                      <a:gd name="connsiteX6" fmla="*/ 2661796 w 2661796"/>
                      <a:gd name="connsiteY6" fmla="*/ 152939 h 917613"/>
                      <a:gd name="connsiteX7" fmla="*/ 2661796 w 2661796"/>
                      <a:gd name="connsiteY7" fmla="*/ 458807 h 917613"/>
                      <a:gd name="connsiteX8" fmla="*/ 2661796 w 2661796"/>
                      <a:gd name="connsiteY8" fmla="*/ 764674 h 917613"/>
                      <a:gd name="connsiteX9" fmla="*/ 2508857 w 2661796"/>
                      <a:gd name="connsiteY9" fmla="*/ 917613 h 917613"/>
                      <a:gd name="connsiteX10" fmla="*/ 1943437 w 2661796"/>
                      <a:gd name="connsiteY10" fmla="*/ 917613 h 917613"/>
                      <a:gd name="connsiteX11" fmla="*/ 1425135 w 2661796"/>
                      <a:gd name="connsiteY11" fmla="*/ 917613 h 917613"/>
                      <a:gd name="connsiteX12" fmla="*/ 812596 w 2661796"/>
                      <a:gd name="connsiteY12" fmla="*/ 917613 h 917613"/>
                      <a:gd name="connsiteX13" fmla="*/ 152939 w 2661796"/>
                      <a:gd name="connsiteY13" fmla="*/ 917613 h 917613"/>
                      <a:gd name="connsiteX14" fmla="*/ 0 w 2661796"/>
                      <a:gd name="connsiteY14" fmla="*/ 764674 h 917613"/>
                      <a:gd name="connsiteX15" fmla="*/ 0 w 2661796"/>
                      <a:gd name="connsiteY15" fmla="*/ 446572 h 917613"/>
                      <a:gd name="connsiteX16" fmla="*/ 0 w 2661796"/>
                      <a:gd name="connsiteY16" fmla="*/ 152939 h 917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661796" h="917613" fill="none" extrusionOk="0">
                        <a:moveTo>
                          <a:pt x="0" y="152939"/>
                        </a:moveTo>
                        <a:cubicBezTo>
                          <a:pt x="-1081" y="70405"/>
                          <a:pt x="87221" y="13931"/>
                          <a:pt x="152939" y="0"/>
                        </a:cubicBezTo>
                        <a:cubicBezTo>
                          <a:pt x="398603" y="-38239"/>
                          <a:pt x="461848" y="32783"/>
                          <a:pt x="694800" y="0"/>
                        </a:cubicBezTo>
                        <a:cubicBezTo>
                          <a:pt x="927752" y="-32783"/>
                          <a:pt x="1033727" y="54143"/>
                          <a:pt x="1283780" y="0"/>
                        </a:cubicBezTo>
                        <a:cubicBezTo>
                          <a:pt x="1533833" y="-54143"/>
                          <a:pt x="1593305" y="5845"/>
                          <a:pt x="1825641" y="0"/>
                        </a:cubicBezTo>
                        <a:cubicBezTo>
                          <a:pt x="2057977" y="-5845"/>
                          <a:pt x="2312640" y="14610"/>
                          <a:pt x="2508857" y="0"/>
                        </a:cubicBezTo>
                        <a:cubicBezTo>
                          <a:pt x="2580287" y="-738"/>
                          <a:pt x="2667267" y="73183"/>
                          <a:pt x="2661796" y="152939"/>
                        </a:cubicBezTo>
                        <a:cubicBezTo>
                          <a:pt x="2681022" y="279836"/>
                          <a:pt x="2634696" y="326526"/>
                          <a:pt x="2661796" y="458807"/>
                        </a:cubicBezTo>
                        <a:cubicBezTo>
                          <a:pt x="2688896" y="591088"/>
                          <a:pt x="2641859" y="634669"/>
                          <a:pt x="2661796" y="764674"/>
                        </a:cubicBezTo>
                        <a:cubicBezTo>
                          <a:pt x="2661200" y="836772"/>
                          <a:pt x="2612434" y="929653"/>
                          <a:pt x="2508857" y="917613"/>
                        </a:cubicBezTo>
                        <a:cubicBezTo>
                          <a:pt x="2242118" y="968541"/>
                          <a:pt x="2181100" y="862707"/>
                          <a:pt x="1943437" y="917613"/>
                        </a:cubicBezTo>
                        <a:cubicBezTo>
                          <a:pt x="1705774" y="972519"/>
                          <a:pt x="1565789" y="904415"/>
                          <a:pt x="1425135" y="917613"/>
                        </a:cubicBezTo>
                        <a:cubicBezTo>
                          <a:pt x="1284481" y="930811"/>
                          <a:pt x="942571" y="911370"/>
                          <a:pt x="812596" y="917613"/>
                        </a:cubicBezTo>
                        <a:cubicBezTo>
                          <a:pt x="682621" y="923856"/>
                          <a:pt x="369653" y="912507"/>
                          <a:pt x="152939" y="917613"/>
                        </a:cubicBezTo>
                        <a:cubicBezTo>
                          <a:pt x="60825" y="921902"/>
                          <a:pt x="1376" y="852869"/>
                          <a:pt x="0" y="764674"/>
                        </a:cubicBezTo>
                        <a:cubicBezTo>
                          <a:pt x="-6126" y="648058"/>
                          <a:pt x="2604" y="572022"/>
                          <a:pt x="0" y="446572"/>
                        </a:cubicBezTo>
                        <a:cubicBezTo>
                          <a:pt x="-2604" y="321122"/>
                          <a:pt x="16209" y="280899"/>
                          <a:pt x="0" y="152939"/>
                        </a:cubicBezTo>
                        <a:close/>
                      </a:path>
                      <a:path w="2661796" h="917613" stroke="0" extrusionOk="0">
                        <a:moveTo>
                          <a:pt x="0" y="152939"/>
                        </a:moveTo>
                        <a:cubicBezTo>
                          <a:pt x="-8854" y="63011"/>
                          <a:pt x="48196" y="7610"/>
                          <a:pt x="152939" y="0"/>
                        </a:cubicBezTo>
                        <a:cubicBezTo>
                          <a:pt x="416898" y="-32481"/>
                          <a:pt x="570706" y="29376"/>
                          <a:pt x="789037" y="0"/>
                        </a:cubicBezTo>
                        <a:cubicBezTo>
                          <a:pt x="1007368" y="-29376"/>
                          <a:pt x="1117390" y="64254"/>
                          <a:pt x="1354457" y="0"/>
                        </a:cubicBezTo>
                        <a:cubicBezTo>
                          <a:pt x="1591524" y="-64254"/>
                          <a:pt x="1748846" y="5960"/>
                          <a:pt x="1896318" y="0"/>
                        </a:cubicBezTo>
                        <a:cubicBezTo>
                          <a:pt x="2043790" y="-5960"/>
                          <a:pt x="2377684" y="4146"/>
                          <a:pt x="2508857" y="0"/>
                        </a:cubicBezTo>
                        <a:cubicBezTo>
                          <a:pt x="2600389" y="-14541"/>
                          <a:pt x="2657299" y="67784"/>
                          <a:pt x="2661796" y="152939"/>
                        </a:cubicBezTo>
                        <a:cubicBezTo>
                          <a:pt x="2691575" y="237326"/>
                          <a:pt x="2650134" y="328976"/>
                          <a:pt x="2661796" y="458807"/>
                        </a:cubicBezTo>
                        <a:cubicBezTo>
                          <a:pt x="2673458" y="588638"/>
                          <a:pt x="2661536" y="649364"/>
                          <a:pt x="2661796" y="764674"/>
                        </a:cubicBezTo>
                        <a:cubicBezTo>
                          <a:pt x="2680473" y="853631"/>
                          <a:pt x="2577797" y="915102"/>
                          <a:pt x="2508857" y="917613"/>
                        </a:cubicBezTo>
                        <a:cubicBezTo>
                          <a:pt x="2379364" y="930554"/>
                          <a:pt x="2189507" y="872109"/>
                          <a:pt x="1919878" y="917613"/>
                        </a:cubicBezTo>
                        <a:cubicBezTo>
                          <a:pt x="1650249" y="963117"/>
                          <a:pt x="1554653" y="872396"/>
                          <a:pt x="1354457" y="917613"/>
                        </a:cubicBezTo>
                        <a:cubicBezTo>
                          <a:pt x="1154261" y="962830"/>
                          <a:pt x="891919" y="877402"/>
                          <a:pt x="718359" y="917613"/>
                        </a:cubicBezTo>
                        <a:cubicBezTo>
                          <a:pt x="544799" y="957824"/>
                          <a:pt x="398398" y="915160"/>
                          <a:pt x="152939" y="917613"/>
                        </a:cubicBezTo>
                        <a:cubicBezTo>
                          <a:pt x="63271" y="918467"/>
                          <a:pt x="-9992" y="842246"/>
                          <a:pt x="0" y="764674"/>
                        </a:cubicBezTo>
                        <a:cubicBezTo>
                          <a:pt x="-15499" y="665822"/>
                          <a:pt x="14294" y="566461"/>
                          <a:pt x="0" y="452689"/>
                        </a:cubicBezTo>
                        <a:cubicBezTo>
                          <a:pt x="-14294" y="338917"/>
                          <a:pt x="26070" y="218306"/>
                          <a:pt x="0" y="15293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just">
              <a:lnSpc>
                <a:spcPct val="150000"/>
              </a:lnSpc>
            </a:pPr>
            <a:r>
              <a:rPr lang="en-US" sz="3600" b="1" i="1" dirty="0" err="1">
                <a:solidFill>
                  <a:srgbClr val="0000FF"/>
                </a:solidFill>
                <a:cs typeface="Arial" panose="020B0604020202020204" pitchFamily="34" charset="0"/>
              </a:rPr>
              <a:t>Sưu</a:t>
            </a:r>
            <a:r>
              <a:rPr lang="en-US" sz="3600" b="1" i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0000FF"/>
                </a:solidFill>
                <a:cs typeface="Arial" panose="020B0604020202020204" pitchFamily="34" charset="0"/>
              </a:rPr>
              <a:t>tầm</a:t>
            </a:r>
            <a:r>
              <a:rPr lang="en-US" sz="3600" b="1" i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0000FF"/>
                </a:solidFill>
                <a:cs typeface="Arial" panose="020B0604020202020204" pitchFamily="34" charset="0"/>
              </a:rPr>
              <a:t>những</a:t>
            </a:r>
            <a:r>
              <a:rPr lang="en-US" sz="3600" b="1" i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0000FF"/>
                </a:solidFill>
                <a:cs typeface="Arial" panose="020B0604020202020204" pitchFamily="34" charset="0"/>
              </a:rPr>
              <a:t>câu</a:t>
            </a:r>
            <a:r>
              <a:rPr lang="en-US" sz="3600" b="1" i="1" dirty="0">
                <a:solidFill>
                  <a:srgbClr val="0000FF"/>
                </a:solidFill>
                <a:cs typeface="Arial" panose="020B0604020202020204" pitchFamily="34" charset="0"/>
              </a:rPr>
              <a:t> ca </a:t>
            </a:r>
            <a:r>
              <a:rPr lang="en-US" sz="3600" b="1" i="1" dirty="0" err="1">
                <a:solidFill>
                  <a:srgbClr val="0000FF"/>
                </a:solidFill>
                <a:cs typeface="Arial" panose="020B0604020202020204" pitchFamily="34" charset="0"/>
              </a:rPr>
              <a:t>dao</a:t>
            </a:r>
            <a:r>
              <a:rPr lang="en-US" sz="3600" b="1" i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0000FF"/>
                </a:solidFill>
                <a:cs typeface="Arial" panose="020B0604020202020204" pitchFamily="34" charset="0"/>
              </a:rPr>
              <a:t>tục</a:t>
            </a:r>
            <a:r>
              <a:rPr lang="en-US" sz="3600" b="1" i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0000FF"/>
                </a:solidFill>
                <a:cs typeface="Arial" panose="020B0604020202020204" pitchFamily="34" charset="0"/>
              </a:rPr>
              <a:t>ngữ</a:t>
            </a:r>
            <a:r>
              <a:rPr lang="en-US" sz="3600" b="1" i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0000FF"/>
                </a:solidFill>
                <a:cs typeface="Arial" panose="020B0604020202020204" pitchFamily="34" charset="0"/>
              </a:rPr>
              <a:t>về</a:t>
            </a:r>
            <a:r>
              <a:rPr lang="en-US" sz="3600" b="1" i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0000FF"/>
                </a:solidFill>
                <a:cs typeface="Arial" panose="020B0604020202020204" pitchFamily="34" charset="0"/>
              </a:rPr>
              <a:t>thời</a:t>
            </a:r>
            <a:r>
              <a:rPr lang="en-US" sz="3600" b="1" i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0000FF"/>
                </a:solidFill>
                <a:cs typeface="Arial" panose="020B0604020202020204" pitchFamily="34" charset="0"/>
              </a:rPr>
              <a:t>tiết</a:t>
            </a:r>
            <a:r>
              <a:rPr lang="en-US" sz="3600" b="1" i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0000FF"/>
                </a:solidFill>
                <a:cs typeface="Arial" panose="020B0604020202020204" pitchFamily="34" charset="0"/>
              </a:rPr>
              <a:t>khí</a:t>
            </a:r>
            <a:r>
              <a:rPr lang="en-US" sz="3600" b="1" i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0000FF"/>
                </a:solidFill>
                <a:cs typeface="Arial" panose="020B0604020202020204" pitchFamily="34" charset="0"/>
              </a:rPr>
              <a:t>hậu</a:t>
            </a:r>
            <a:r>
              <a:rPr lang="en-US" sz="3600" b="1" i="1" dirty="0">
                <a:solidFill>
                  <a:srgbClr val="0000FF"/>
                </a:solidFill>
                <a:cs typeface="Arial" panose="020B0604020202020204" pitchFamily="34" charset="0"/>
              </a:rPr>
              <a:t>.</a:t>
            </a:r>
          </a:p>
        </p:txBody>
      </p:sp>
      <p:pic>
        <p:nvPicPr>
          <p:cNvPr id="4" name="Picture 11" descr="question_pop_up_from_box_rotate_hg_clr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82639"/>
            <a:ext cx="1675732" cy="1522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624457" y="4886717"/>
            <a:ext cx="1250868" cy="1971283"/>
          </a:xfrm>
          <a:prstGeom prst="rect">
            <a:avLst/>
          </a:prstGeom>
        </p:spPr>
      </p:pic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1C0E14F9-A934-40C9-A966-234C3A14C80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00" t="8748" r="11440" b="18501"/>
          <a:stretch/>
        </p:blipFill>
        <p:spPr>
          <a:xfrm>
            <a:off x="411334" y="51754"/>
            <a:ext cx="805716" cy="94353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EAFD0C9-25B1-4015-A605-DA1EDAB20624}"/>
              </a:ext>
            </a:extLst>
          </p:cNvPr>
          <p:cNvSpPr txBox="1"/>
          <p:nvPr/>
        </p:nvSpPr>
        <p:spPr>
          <a:xfrm>
            <a:off x="3696200" y="69505"/>
            <a:ext cx="52028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#9Slide03 IcielNovecento sans E" panose="00000900000000000000" pitchFamily="2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1602665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-735946" y="1731680"/>
            <a:ext cx="3410603" cy="341376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21" tIns="60910" rIns="121821" bIns="60910" rtlCol="0" anchor="ctr"/>
          <a:lstStyle/>
          <a:p>
            <a:pPr algn="ctr"/>
            <a:r>
              <a:rPr lang="en-US" sz="4329" b="1" dirty="0">
                <a:latin typeface="Arial" pitchFamily="34" charset="0"/>
                <a:cs typeface="Arial" pitchFamily="34" charset="0"/>
              </a:rPr>
              <a:t>  </a:t>
            </a:r>
            <a:endParaRPr lang="en-US" sz="6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Block Arc 4"/>
          <p:cNvSpPr/>
          <p:nvPr/>
        </p:nvSpPr>
        <p:spPr>
          <a:xfrm>
            <a:off x="-3898054" y="-219541"/>
            <a:ext cx="7290338" cy="7297088"/>
          </a:xfrm>
          <a:prstGeom prst="blockArc">
            <a:avLst>
              <a:gd name="adj1" fmla="val 18900000"/>
              <a:gd name="adj2" fmla="val 2700000"/>
              <a:gd name="adj3" fmla="val 395"/>
            </a:avLst>
          </a:prstGeom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Freeform 5"/>
          <p:cNvSpPr/>
          <p:nvPr/>
        </p:nvSpPr>
        <p:spPr>
          <a:xfrm>
            <a:off x="2974669" y="1261535"/>
            <a:ext cx="9019958" cy="1083733"/>
          </a:xfrm>
          <a:custGeom>
            <a:avLst/>
            <a:gdLst>
              <a:gd name="connsiteX0" fmla="*/ 0 w 6771233"/>
              <a:gd name="connsiteY0" fmla="*/ 0 h 812800"/>
              <a:gd name="connsiteX1" fmla="*/ 6771233 w 6771233"/>
              <a:gd name="connsiteY1" fmla="*/ 0 h 812800"/>
              <a:gd name="connsiteX2" fmla="*/ 6771233 w 6771233"/>
              <a:gd name="connsiteY2" fmla="*/ 812800 h 812800"/>
              <a:gd name="connsiteX3" fmla="*/ 0 w 6771233"/>
              <a:gd name="connsiteY3" fmla="*/ 812800 h 812800"/>
              <a:gd name="connsiteX4" fmla="*/ 0 w 6771233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71233" h="812800">
                <a:moveTo>
                  <a:pt x="0" y="0"/>
                </a:moveTo>
                <a:lnTo>
                  <a:pt x="6771233" y="0"/>
                </a:lnTo>
                <a:lnTo>
                  <a:pt x="6771233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514" tIns="94750" rIns="94750" bIns="94750" numCol="1" spcCol="2541" anchor="ctr" anchorCtr="0">
            <a:noAutofit/>
          </a:bodyPr>
          <a:lstStyle/>
          <a:p>
            <a:pPr defTabSz="1657994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600" b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Xem lại bài đã học</a:t>
            </a:r>
          </a:p>
        </p:txBody>
      </p:sp>
      <p:sp>
        <p:nvSpPr>
          <p:cNvPr id="7" name="Oval 6"/>
          <p:cNvSpPr/>
          <p:nvPr/>
        </p:nvSpPr>
        <p:spPr>
          <a:xfrm>
            <a:off x="2297962" y="1126068"/>
            <a:ext cx="1353413" cy="1354666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21821" tIns="60910" rIns="121821" bIns="60910"/>
          <a:lstStyle/>
          <a:p>
            <a:pPr algn="ctr">
              <a:spcBef>
                <a:spcPts val="799"/>
              </a:spcBef>
            </a:pPr>
            <a:r>
              <a:rPr lang="en-US" sz="5328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9" name="Oval 8"/>
          <p:cNvSpPr/>
          <p:nvPr/>
        </p:nvSpPr>
        <p:spPr>
          <a:xfrm>
            <a:off x="2424237" y="3876850"/>
            <a:ext cx="1353413" cy="1354666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21821" tIns="60910" rIns="121821" bIns="60910"/>
          <a:lstStyle/>
          <a:p>
            <a:pPr algn="ctr"/>
            <a:r>
              <a:rPr lang="en-US" sz="5328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10" name="Freeform 9"/>
          <p:cNvSpPr/>
          <p:nvPr/>
        </p:nvSpPr>
        <p:spPr>
          <a:xfrm>
            <a:off x="2974668" y="3826343"/>
            <a:ext cx="9019958" cy="1761065"/>
          </a:xfrm>
          <a:custGeom>
            <a:avLst/>
            <a:gdLst>
              <a:gd name="connsiteX0" fmla="*/ 0 w 6771233"/>
              <a:gd name="connsiteY0" fmla="*/ 0 h 812800"/>
              <a:gd name="connsiteX1" fmla="*/ 6771233 w 6771233"/>
              <a:gd name="connsiteY1" fmla="*/ 0 h 812800"/>
              <a:gd name="connsiteX2" fmla="*/ 6771233 w 6771233"/>
              <a:gd name="connsiteY2" fmla="*/ 812800 h 812800"/>
              <a:gd name="connsiteX3" fmla="*/ 0 w 6771233"/>
              <a:gd name="connsiteY3" fmla="*/ 812800 h 812800"/>
              <a:gd name="connsiteX4" fmla="*/ 0 w 6771233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71233" h="812800">
                <a:moveTo>
                  <a:pt x="0" y="0"/>
                </a:moveTo>
                <a:lnTo>
                  <a:pt x="6771233" y="0"/>
                </a:lnTo>
                <a:lnTo>
                  <a:pt x="6771233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3399FF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514" tIns="94750" rIns="94750" bIns="94750" numCol="1" spcCol="2541" anchor="ctr" anchorCtr="0">
            <a:noAutofit/>
          </a:bodyPr>
          <a:lstStyle/>
          <a:p>
            <a:r>
              <a:rPr lang="en-US" altLang="en-US" sz="3200" b="1" i="1" dirty="0" err="1">
                <a:solidFill>
                  <a:srgbClr val="0070C0"/>
                </a:solidFill>
                <a:cs typeface="Arial" panose="020B0604020202020204" pitchFamily="34" charset="0"/>
              </a:rPr>
              <a:t>Xem</a:t>
            </a:r>
            <a:r>
              <a:rPr lang="en-US" altLang="en-US" sz="3200" b="1" i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altLang="en-US" sz="3200" b="1" i="1" dirty="0" err="1">
                <a:solidFill>
                  <a:srgbClr val="0070C0"/>
                </a:solidFill>
                <a:cs typeface="Arial" panose="020B0604020202020204" pitchFamily="34" charset="0"/>
              </a:rPr>
              <a:t>nội</a:t>
            </a:r>
            <a:r>
              <a:rPr lang="en-US" altLang="en-US" sz="3200" b="1" i="1" dirty="0">
                <a:solidFill>
                  <a:srgbClr val="0070C0"/>
                </a:solidFill>
                <a:cs typeface="Arial" panose="020B0604020202020204" pitchFamily="34" charset="0"/>
              </a:rPr>
              <a:t> dung </a:t>
            </a:r>
            <a:r>
              <a:rPr lang="en-US" sz="3200" b="1" i="1" dirty="0" err="1">
                <a:solidFill>
                  <a:srgbClr val="0070C0"/>
                </a:solidFill>
                <a:cs typeface="Arial" panose="020B0604020202020204" pitchFamily="34" charset="0"/>
              </a:rPr>
              <a:t>mục</a:t>
            </a:r>
            <a:r>
              <a:rPr lang="en-US" sz="3200" b="1" i="1" dirty="0">
                <a:solidFill>
                  <a:srgbClr val="0070C0"/>
                </a:solidFill>
                <a:cs typeface="Arial" panose="020B0604020202020204" pitchFamily="34" charset="0"/>
              </a:rPr>
              <a:t> 2. </a:t>
            </a:r>
            <a:r>
              <a:rPr lang="en-US" sz="3200" b="1" i="1" dirty="0" err="1">
                <a:solidFill>
                  <a:srgbClr val="0070C0"/>
                </a:solidFill>
                <a:cs typeface="Arial" panose="020B0604020202020204" pitchFamily="34" charset="0"/>
              </a:rPr>
              <a:t>Khí</a:t>
            </a:r>
            <a:r>
              <a:rPr lang="en-US" sz="3200" b="1" i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cs typeface="Arial" panose="020B0604020202020204" pitchFamily="34" charset="0"/>
              </a:rPr>
              <a:t>hậu</a:t>
            </a:r>
            <a:r>
              <a:rPr lang="en-US" sz="3200" b="1" i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cs typeface="Arial" panose="020B0604020202020204" pitchFamily="34" charset="0"/>
              </a:rPr>
              <a:t>phân</a:t>
            </a:r>
            <a:r>
              <a:rPr lang="en-US" sz="3200" b="1" i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cs typeface="Arial" panose="020B0604020202020204" pitchFamily="34" charset="0"/>
              </a:rPr>
              <a:t>hóa</a:t>
            </a:r>
            <a:r>
              <a:rPr lang="en-US" sz="3200" b="1" i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cs typeface="Arial" panose="020B0604020202020204" pitchFamily="34" charset="0"/>
              </a:rPr>
              <a:t>đa</a:t>
            </a:r>
            <a:r>
              <a:rPr lang="en-US" sz="3200" b="1" i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cs typeface="Arial" panose="020B0604020202020204" pitchFamily="34" charset="0"/>
              </a:rPr>
              <a:t>dạng</a:t>
            </a:r>
            <a:r>
              <a:rPr lang="en-US" sz="3200" b="1" i="1" dirty="0">
                <a:solidFill>
                  <a:srgbClr val="0070C0"/>
                </a:solidFill>
                <a:cs typeface="Arial" panose="020B0604020202020204" pitchFamily="34" charset="0"/>
              </a:rPr>
              <a:t>, </a:t>
            </a:r>
            <a:r>
              <a:rPr lang="en-US" sz="3200" b="1" i="1" dirty="0" err="1">
                <a:solidFill>
                  <a:srgbClr val="0070C0"/>
                </a:solidFill>
                <a:cs typeface="Arial" panose="020B0604020202020204" pitchFamily="34" charset="0"/>
              </a:rPr>
              <a:t>phần</a:t>
            </a:r>
            <a:r>
              <a:rPr lang="en-US" sz="3200" b="1" i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cs typeface="Arial" panose="020B0604020202020204" pitchFamily="34" charset="0"/>
              </a:rPr>
              <a:t>luyện</a:t>
            </a:r>
            <a:r>
              <a:rPr lang="en-US" sz="3200" b="1" i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cs typeface="Arial" panose="020B0604020202020204" pitchFamily="34" charset="0"/>
              </a:rPr>
              <a:t>tập</a:t>
            </a:r>
            <a:r>
              <a:rPr lang="en-US" sz="3200" b="1" i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cs typeface="Arial" panose="020B0604020202020204" pitchFamily="34" charset="0"/>
              </a:rPr>
              <a:t>và</a:t>
            </a:r>
            <a:r>
              <a:rPr lang="en-US" sz="3200" b="1" i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cs typeface="Arial" panose="020B0604020202020204" pitchFamily="34" charset="0"/>
              </a:rPr>
              <a:t>vận</a:t>
            </a:r>
            <a:r>
              <a:rPr lang="en-US" sz="3200" b="1" i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cs typeface="Arial" panose="020B0604020202020204" pitchFamily="34" charset="0"/>
              </a:rPr>
              <a:t>dụng</a:t>
            </a:r>
            <a:r>
              <a:rPr lang="en-US" sz="3200" b="1" i="1" dirty="0">
                <a:solidFill>
                  <a:srgbClr val="0070C0"/>
                </a:solidFill>
                <a:cs typeface="Arial" panose="020B0604020202020204" pitchFamily="34" charset="0"/>
              </a:rPr>
              <a:t>.</a:t>
            </a:r>
          </a:p>
        </p:txBody>
      </p:sp>
      <p:sp>
        <p:nvSpPr>
          <p:cNvPr id="12" name="WordArt 3" descr="water"/>
          <p:cNvSpPr>
            <a:spLocks noChangeArrowheads="1" noChangeShapeType="1"/>
          </p:cNvSpPr>
          <p:nvPr/>
        </p:nvSpPr>
        <p:spPr bwMode="auto">
          <a:xfrm>
            <a:off x="34784" y="2683932"/>
            <a:ext cx="1869141" cy="149013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 dirty="0">
                <a:ln w="9525">
                  <a:solidFill>
                    <a:srgbClr val="006600"/>
                  </a:solidFill>
                  <a:round/>
                  <a:headEnd/>
                  <a:tailEnd/>
                </a:ln>
                <a:blipFill dpi="0" rotWithShape="0">
                  <a:blip r:embed="rId3"/>
                  <a:srcRect/>
                  <a:tile tx="0" ty="0" sx="100000" sy="100000" flip="none" algn="tl"/>
                </a:blipFill>
                <a:effectLst>
                  <a:outerShdw dist="107763" dir="13500000" sx="125000" sy="125000" rotWithShape="0">
                    <a:srgbClr val="C7DFD3">
                      <a:alpha val="75998"/>
                    </a:srgbClr>
                  </a:outerShdw>
                </a:effectLst>
                <a:latin typeface="Arial "/>
              </a:rPr>
              <a:t>Hướng dẫn về nhà:</a:t>
            </a:r>
            <a:endParaRPr lang="en-US" sz="3600" kern="10" dirty="0">
              <a:ln w="9525">
                <a:solidFill>
                  <a:srgbClr val="006600"/>
                </a:solidFill>
                <a:round/>
                <a:headEnd/>
                <a:tailEnd/>
              </a:ln>
              <a:blipFill dpi="0" rotWithShape="0">
                <a:blip r:embed="rId3"/>
                <a:srcRect/>
                <a:tile tx="0" ty="0" sx="100000" sy="100000" flip="none" algn="tl"/>
              </a:blipFill>
              <a:effectLst>
                <a:outerShdw dist="107763" dir="13500000" sx="125000" sy="125000" rotWithShape="0">
                  <a:srgbClr val="C7DFD3">
                    <a:alpha val="75998"/>
                  </a:srgbClr>
                </a:outerShdw>
              </a:effectLst>
              <a:latin typeface="Arial "/>
            </a:endParaRPr>
          </a:p>
        </p:txBody>
      </p:sp>
    </p:spTree>
    <p:extLst>
      <p:ext uri="{BB962C8B-B14F-4D97-AF65-F5344CB8AC3E}">
        <p14:creationId xmlns:p14="http://schemas.microsoft.com/office/powerpoint/2010/main" val="567717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1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WordArt 2"/>
          <p:cNvSpPr>
            <a:spLocks noChangeArrowheads="1" noChangeShapeType="1" noTextEdit="1"/>
          </p:cNvSpPr>
          <p:nvPr/>
        </p:nvSpPr>
        <p:spPr bwMode="auto">
          <a:xfrm>
            <a:off x="2286000" y="1219200"/>
            <a:ext cx="7696200" cy="30480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US" sz="3600" b="1" kern="10">
                <a:gradFill rotWithShape="1">
                  <a:gsLst>
                    <a:gs pos="0">
                      <a:srgbClr val="FF0000"/>
                    </a:gs>
                    <a:gs pos="100000">
                      <a:srgbClr val="0000FF"/>
                    </a:gs>
                  </a:gsLst>
                  <a:path path="rect">
                    <a:fillToRect l="50000" t="50000" r="50000" b="50000"/>
                  </a:path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*KÍNH CHÚC QUÝ THẦY CÔ MẠNH KHỎE, HẠNH PHÚC</a:t>
            </a:r>
          </a:p>
          <a:p>
            <a:pPr algn="ctr"/>
            <a:r>
              <a:rPr lang="en-US" sz="3600" b="1" kern="10">
                <a:gradFill rotWithShape="1">
                  <a:gsLst>
                    <a:gs pos="0">
                      <a:srgbClr val="FF0000"/>
                    </a:gs>
                    <a:gs pos="100000">
                      <a:srgbClr val="0000FF"/>
                    </a:gs>
                  </a:gsLst>
                  <a:path path="rect">
                    <a:fillToRect l="50000" t="50000" r="50000" b="50000"/>
                  </a:path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CHÚC CÁC EM CHĂM NGOAN, HỌC GIỎI*</a:t>
            </a:r>
          </a:p>
        </p:txBody>
      </p:sp>
      <p:pic>
        <p:nvPicPr>
          <p:cNvPr id="61443" name="Picture 3" descr="blumen-pflanzen129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5791200"/>
            <a:ext cx="1143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4" name="Picture 4" descr="blumen-pflanzen129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5791200"/>
            <a:ext cx="1143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5" name="Picture 5" descr="blumen-pflanzen129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5791200"/>
            <a:ext cx="1143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6" name="Picture 20" descr="HO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12192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7" name="Picture 20" descr="HO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0"/>
            <a:ext cx="12192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8" name="Picture 20" descr="HO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209800"/>
            <a:ext cx="12192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9" name="Picture 20" descr="HO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419600"/>
            <a:ext cx="12192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50" name="Picture 20" descr="HO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2209800"/>
            <a:ext cx="12192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51" name="Picture 20" descr="HO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4343400"/>
            <a:ext cx="12192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52" name="Picture 12" descr="blumen-pflanzen129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5791200"/>
            <a:ext cx="1143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53" name="Picture 13" descr="blumen-pflanzen129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5791200"/>
            <a:ext cx="1143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54" name="Picture 14" descr="Bellcoll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-152400"/>
            <a:ext cx="1828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5247169"/>
      </p:ext>
    </p:extLst>
  </p:cSld>
  <p:clrMapOvr>
    <a:masterClrMapping/>
  </p:clrMapOvr>
  <p:transition>
    <p:sndAc>
      <p:stSnd>
        <p:snd r:embed="rId2" name="Loss Of Love - Instrumental.wav"/>
      </p:stSnd>
    </p:sndAc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592" y="138114"/>
            <a:ext cx="5966008" cy="6583361"/>
          </a:xfrm>
          <a:prstGeom prst="rect">
            <a:avLst/>
          </a:prstGeom>
        </p:spPr>
      </p:pic>
      <p:sp>
        <p:nvSpPr>
          <p:cNvPr id="4" name="Line 19"/>
          <p:cNvSpPr>
            <a:spLocks noChangeShapeType="1"/>
          </p:cNvSpPr>
          <p:nvPr/>
        </p:nvSpPr>
        <p:spPr bwMode="auto">
          <a:xfrm flipV="1">
            <a:off x="2128683" y="4606426"/>
            <a:ext cx="860425" cy="358775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Oval 10"/>
          <p:cNvSpPr>
            <a:spLocks noChangeArrowheads="1"/>
          </p:cNvSpPr>
          <p:nvPr/>
        </p:nvSpPr>
        <p:spPr bwMode="auto">
          <a:xfrm>
            <a:off x="6934200" y="914400"/>
            <a:ext cx="3733800" cy="59436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4800">
              <a:solidFill>
                <a:schemeClr val="bg1"/>
              </a:solidFill>
              <a:latin typeface=".VnTime" panose="020B7200000000000000" pitchFamily="34" charset="0"/>
            </a:endParaRPr>
          </a:p>
        </p:txBody>
      </p:sp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8716296" y="914400"/>
            <a:ext cx="2057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SG" altLang="en-US" sz="2400">
              <a:solidFill>
                <a:schemeClr val="bg1"/>
              </a:solidFill>
              <a:latin typeface=".VnTime" panose="020B7200000000000000" pitchFamily="34" charset="0"/>
            </a:endParaRPr>
          </a:p>
        </p:txBody>
      </p:sp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8097308" y="81518"/>
            <a:ext cx="3594100" cy="193899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đai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rét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thổ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8" name="Group 87"/>
          <p:cNvGrpSpPr>
            <a:grpSpLocks/>
          </p:cNvGrpSpPr>
          <p:nvPr/>
        </p:nvGrpSpPr>
        <p:grpSpPr bwMode="auto">
          <a:xfrm>
            <a:off x="3018504" y="-68822"/>
            <a:ext cx="2209800" cy="1863725"/>
            <a:chOff x="1584" y="0"/>
            <a:chExt cx="1392" cy="1174"/>
          </a:xfrm>
        </p:grpSpPr>
        <p:sp>
          <p:nvSpPr>
            <p:cNvPr id="9" name="Line 15"/>
            <p:cNvSpPr>
              <a:spLocks noChangeShapeType="1"/>
            </p:cNvSpPr>
            <p:nvPr/>
          </p:nvSpPr>
          <p:spPr bwMode="auto">
            <a:xfrm flipH="1">
              <a:off x="1968" y="192"/>
              <a:ext cx="576" cy="358"/>
            </a:xfrm>
            <a:prstGeom prst="line">
              <a:avLst/>
            </a:prstGeom>
            <a:noFill/>
            <a:ln w="76200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Line 16"/>
            <p:cNvSpPr>
              <a:spLocks noChangeShapeType="1"/>
            </p:cNvSpPr>
            <p:nvPr/>
          </p:nvSpPr>
          <p:spPr bwMode="auto">
            <a:xfrm flipH="1">
              <a:off x="1920" y="672"/>
              <a:ext cx="576" cy="358"/>
            </a:xfrm>
            <a:prstGeom prst="line">
              <a:avLst/>
            </a:prstGeom>
            <a:noFill/>
            <a:ln w="76200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Line 17"/>
            <p:cNvSpPr>
              <a:spLocks noChangeShapeType="1"/>
            </p:cNvSpPr>
            <p:nvPr/>
          </p:nvSpPr>
          <p:spPr bwMode="auto">
            <a:xfrm flipH="1">
              <a:off x="2400" y="816"/>
              <a:ext cx="576" cy="358"/>
            </a:xfrm>
            <a:prstGeom prst="line">
              <a:avLst/>
            </a:prstGeom>
            <a:noFill/>
            <a:ln w="76200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 Box 22"/>
            <p:cNvSpPr txBox="1">
              <a:spLocks noChangeArrowheads="1"/>
            </p:cNvSpPr>
            <p:nvPr/>
          </p:nvSpPr>
          <p:spPr bwMode="auto">
            <a:xfrm rot="-1618370">
              <a:off x="1584" y="0"/>
              <a:ext cx="134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endParaRPr lang="en-SG" altLang="en-US" sz="2000" b="1">
                <a:solidFill>
                  <a:srgbClr val="0000CC"/>
                </a:solidFill>
                <a:latin typeface=".VnTime" panose="020B7200000000000000" pitchFamily="34" charset="0"/>
              </a:endParaRPr>
            </a:p>
          </p:txBody>
        </p:sp>
      </p:grpSp>
      <p:grpSp>
        <p:nvGrpSpPr>
          <p:cNvPr id="13" name="Group 84"/>
          <p:cNvGrpSpPr>
            <a:grpSpLocks/>
          </p:cNvGrpSpPr>
          <p:nvPr/>
        </p:nvGrpSpPr>
        <p:grpSpPr bwMode="auto">
          <a:xfrm>
            <a:off x="1214282" y="4377825"/>
            <a:ext cx="2133600" cy="990600"/>
            <a:chOff x="0" y="3696"/>
            <a:chExt cx="1344" cy="624"/>
          </a:xfrm>
        </p:grpSpPr>
        <p:sp>
          <p:nvSpPr>
            <p:cNvPr id="14" name="Text Box 23"/>
            <p:cNvSpPr txBox="1">
              <a:spLocks noChangeArrowheads="1"/>
            </p:cNvSpPr>
            <p:nvPr/>
          </p:nvSpPr>
          <p:spPr bwMode="auto">
            <a:xfrm rot="-1234940">
              <a:off x="0" y="3696"/>
              <a:ext cx="134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endParaRPr lang="en-SG" altLang="en-US" sz="2000" b="1">
                <a:solidFill>
                  <a:srgbClr val="FF0000"/>
                </a:solidFill>
                <a:latin typeface=".VnTime" panose="020B7200000000000000" pitchFamily="34" charset="0"/>
              </a:endParaRPr>
            </a:p>
          </p:txBody>
        </p:sp>
        <p:sp>
          <p:nvSpPr>
            <p:cNvPr id="15" name="Line 18"/>
            <p:cNvSpPr>
              <a:spLocks noChangeShapeType="1"/>
            </p:cNvSpPr>
            <p:nvPr/>
          </p:nvSpPr>
          <p:spPr bwMode="auto">
            <a:xfrm flipV="1">
              <a:off x="288" y="3984"/>
              <a:ext cx="542" cy="226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Line 20"/>
            <p:cNvSpPr>
              <a:spLocks noChangeShapeType="1"/>
            </p:cNvSpPr>
            <p:nvPr/>
          </p:nvSpPr>
          <p:spPr bwMode="auto">
            <a:xfrm flipV="1">
              <a:off x="672" y="4094"/>
              <a:ext cx="542" cy="226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" name="Text Box 71"/>
          <p:cNvSpPr txBox="1">
            <a:spLocks noChangeArrowheads="1"/>
          </p:cNvSpPr>
          <p:nvPr/>
        </p:nvSpPr>
        <p:spPr bwMode="auto">
          <a:xfrm rot="19404202">
            <a:off x="3574130" y="1706003"/>
            <a:ext cx="2506663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2000" b="1">
                <a:solidFill>
                  <a:srgbClr val="0000FF"/>
                </a:solidFill>
                <a:cs typeface="Arial" panose="020B0604020202020204" pitchFamily="34" charset="0"/>
              </a:rPr>
              <a:t>Gió mùa mùa đông</a:t>
            </a:r>
          </a:p>
        </p:txBody>
      </p:sp>
      <p:sp>
        <p:nvSpPr>
          <p:cNvPr id="18" name="Text Box 73"/>
          <p:cNvSpPr txBox="1">
            <a:spLocks noChangeArrowheads="1"/>
          </p:cNvSpPr>
          <p:nvPr/>
        </p:nvSpPr>
        <p:spPr bwMode="auto">
          <a:xfrm rot="19868923">
            <a:off x="984095" y="4236538"/>
            <a:ext cx="2176463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2000" b="1">
                <a:solidFill>
                  <a:srgbClr val="FF0000"/>
                </a:solidFill>
                <a:cs typeface="Arial" panose="020B0604020202020204" pitchFamily="34" charset="0"/>
              </a:rPr>
              <a:t>Gió mùa mùa hạ</a:t>
            </a:r>
          </a:p>
        </p:txBody>
      </p:sp>
      <p:sp>
        <p:nvSpPr>
          <p:cNvPr id="19" name="Text Box 12"/>
          <p:cNvSpPr txBox="1">
            <a:spLocks noChangeArrowheads="1"/>
          </p:cNvSpPr>
          <p:nvPr/>
        </p:nvSpPr>
        <p:spPr bwMode="auto">
          <a:xfrm>
            <a:off x="8232040" y="2097158"/>
            <a:ext cx="3187700" cy="1200329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A, Do </a:t>
            </a:r>
            <a:r>
              <a:rPr lang="en-US" alt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alt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alt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alt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alt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alt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alt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alt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0" name="Text Box 12"/>
          <p:cNvSpPr txBox="1">
            <a:spLocks noChangeArrowheads="1"/>
          </p:cNvSpPr>
          <p:nvPr/>
        </p:nvSpPr>
        <p:spPr bwMode="auto">
          <a:xfrm>
            <a:off x="8230521" y="3352800"/>
            <a:ext cx="3187700" cy="830997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B, Do </a:t>
            </a:r>
            <a:r>
              <a:rPr lang="en-US" alt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alt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alt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alt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alt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alt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alt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alt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1" name="Text Box 12"/>
          <p:cNvSpPr txBox="1">
            <a:spLocks noChangeArrowheads="1"/>
          </p:cNvSpPr>
          <p:nvPr/>
        </p:nvSpPr>
        <p:spPr bwMode="auto">
          <a:xfrm>
            <a:off x="8230521" y="4230825"/>
            <a:ext cx="3187700" cy="1200329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C, Do </a:t>
            </a:r>
            <a:r>
              <a:rPr lang="en-US" alt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alt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alt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alt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alt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alt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alt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alt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2" name="Text Box 12"/>
          <p:cNvSpPr txBox="1">
            <a:spLocks noChangeArrowheads="1"/>
          </p:cNvSpPr>
          <p:nvPr/>
        </p:nvSpPr>
        <p:spPr bwMode="auto">
          <a:xfrm>
            <a:off x="8237699" y="5503931"/>
            <a:ext cx="3187700" cy="1200329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D, Do </a:t>
            </a:r>
            <a:r>
              <a:rPr lang="en-US" alt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alt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alt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alt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alt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alt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alt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alt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3701792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4167 -0.14445 L -1.04167E-6 4.07407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83" y="722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16667E-7 2.96296E-6 L 4.16667E-7 -0.07223 " pathEditMode="relative" rAng="0" ptsTypes="AA">
                                      <p:cBhvr>
                                        <p:cTn id="1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2B3C1CDB-C9CE-4CCD-82A9-603B810BCB8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D048FC98-2D1D-497B-B858-B148EA923365}"/>
              </a:ext>
            </a:extLst>
          </p:cNvPr>
          <p:cNvSpPr txBox="1"/>
          <p:nvPr/>
        </p:nvSpPr>
        <p:spPr>
          <a:xfrm>
            <a:off x="4606902" y="533400"/>
            <a:ext cx="7247466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Mùa gì phượng đỏ rực trời</a:t>
            </a:r>
            <a:endParaRPr kumimoji="0" lang="en-US" sz="3600" b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itchFamily="34" charset="0"/>
              <a:cs typeface="Calibri" pitchFamily="34" charset="0"/>
            </a:endParaRPr>
          </a:p>
          <a:p>
            <a:pPr lvl="0" algn="ctr">
              <a:defRPr/>
            </a:pPr>
            <a:r>
              <a:rPr kumimoji="0" lang="vi-VN" sz="3600" b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Ve kêu ra rả </a:t>
            </a:r>
            <a:r>
              <a:rPr lang="vi-VN" sz="3600" b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khắp nơi rộn ràng?</a:t>
            </a:r>
            <a:endParaRPr kumimoji="0" lang="en-US" sz="3600" b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Hộp Văn bản 7">
            <a:extLst>
              <a:ext uri="{FF2B5EF4-FFF2-40B4-BE49-F238E27FC236}">
                <a16:creationId xmlns:a16="http://schemas.microsoft.com/office/drawing/2014/main" id="{D048FC98-2D1D-497B-B858-B148EA923365}"/>
              </a:ext>
            </a:extLst>
          </p:cNvPr>
          <p:cNvSpPr txBox="1"/>
          <p:nvPr/>
        </p:nvSpPr>
        <p:spPr>
          <a:xfrm>
            <a:off x="8026400" y="4190999"/>
            <a:ext cx="3505200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Mùa </a:t>
            </a:r>
            <a:r>
              <a:rPr kumimoji="0" lang="en-US" sz="3600" b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hạ</a:t>
            </a:r>
            <a:r>
              <a:rPr kumimoji="0" lang="en-US" sz="3600" b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 (</a:t>
            </a:r>
            <a:r>
              <a:rPr kumimoji="0" lang="en-US" sz="3600" b="1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mùa</a:t>
            </a:r>
            <a:r>
              <a:rPr kumimoji="0" lang="en-US" sz="3600" b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 </a:t>
            </a:r>
            <a:r>
              <a:rPr kumimoji="0" lang="en-US" sz="3600" b="1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hè</a:t>
            </a:r>
            <a:r>
              <a:rPr kumimoji="0" lang="en-US" sz="3600" b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)</a:t>
            </a:r>
            <a:endParaRPr kumimoji="0" lang="en-US" sz="3600" b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678419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>
            <a:extLst>
              <a:ext uri="{FF2B5EF4-FFF2-40B4-BE49-F238E27FC236}">
                <a16:creationId xmlns:a16="http://schemas.microsoft.com/office/drawing/2014/main" id="{393730D5-4678-4D41-9954-853C5848506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36556"/>
            <a:ext cx="12200468" cy="6869156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4A8521F2-2E25-4739-9318-A5E41A6B0A86}"/>
              </a:ext>
            </a:extLst>
          </p:cNvPr>
          <p:cNvSpPr txBox="1"/>
          <p:nvPr/>
        </p:nvSpPr>
        <p:spPr>
          <a:xfrm>
            <a:off x="956603" y="2773680"/>
            <a:ext cx="8271803" cy="230832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itchFamily="18" charset="0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itchFamily="18" charset="0"/>
              </a:rPr>
              <a:t>về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itchFamily="18" charset="0"/>
              </a:rPr>
              <a:t>cây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itchFamily="18" charset="0"/>
              </a:rPr>
              <a:t>cối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itchFamily="18" charset="0"/>
              </a:rPr>
              <a:t> </a:t>
            </a:r>
            <a:r>
              <a:rPr lang="vi-VN" sz="3600" b="1" dirty="0">
                <a:solidFill>
                  <a:srgbClr val="002060"/>
                </a:solidFill>
                <a:cs typeface="Times New Roman" pitchFamily="18" charset="0"/>
              </a:rPr>
              <a:t>vui cười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cs typeface="Times New Roman" pitchFamily="18" charset="0"/>
            </a:endParaRPr>
          </a:p>
          <a:p>
            <a:pPr lvl="0" algn="ctr">
              <a:lnSpc>
                <a:spcPct val="150000"/>
              </a:lnSpc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itchFamily="18" charset="0"/>
              </a:rPr>
              <a:t>Mai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itchFamily="18" charset="0"/>
              </a:rPr>
              <a:t>vàng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itchFamily="18" charset="0"/>
              </a:rPr>
              <a:t>khoe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itchFamily="18" charset="0"/>
              </a:rPr>
              <a:t>sắc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itchFamily="18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itchFamily="18" charset="0"/>
              </a:rPr>
              <a:t>đào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itchFamily="18" charset="0"/>
              </a:rPr>
              <a:t> </a:t>
            </a:r>
            <a:r>
              <a:rPr lang="vi-VN" sz="3600" b="1" dirty="0">
                <a:solidFill>
                  <a:srgbClr val="002060"/>
                </a:solidFill>
                <a:cs typeface="Times New Roman" pitchFamily="18" charset="0"/>
              </a:rPr>
              <a:t>tươi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itchFamily="18" charset="0"/>
              </a:rPr>
              <a:t>thắm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itchFamily="18" charset="0"/>
              </a:rPr>
              <a:t>hồng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itchFamily="18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cs typeface="Times New Roman" pitchFamily="18" charset="0"/>
              </a:rPr>
              <a:t>                                    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cs typeface="Times New Roman" pitchFamily="18" charset="0"/>
              </a:rPr>
              <a:t>Là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cs typeface="Times New Roman" pitchFamily="18" charset="0"/>
              </a:rPr>
              <a:t>mùa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cs typeface="Times New Roman" pitchFamily="18" charset="0"/>
              </a:rPr>
              <a:t>nào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cs typeface="Times New Roman" pitchFamily="18" charset="0"/>
              </a:rPr>
              <a:t>?</a:t>
            </a:r>
          </a:p>
        </p:txBody>
      </p:sp>
      <p:sp>
        <p:nvSpPr>
          <p:cNvPr id="5" name="Hộp Văn bản 7">
            <a:extLst>
              <a:ext uri="{FF2B5EF4-FFF2-40B4-BE49-F238E27FC236}">
                <a16:creationId xmlns:a16="http://schemas.microsoft.com/office/drawing/2014/main" id="{D048FC98-2D1D-497B-B858-B148EA923365}"/>
              </a:ext>
            </a:extLst>
          </p:cNvPr>
          <p:cNvSpPr txBox="1"/>
          <p:nvPr/>
        </p:nvSpPr>
        <p:spPr>
          <a:xfrm>
            <a:off x="3347883" y="5814337"/>
            <a:ext cx="3126658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Mùa </a:t>
            </a:r>
            <a:r>
              <a:rPr kumimoji="0" lang="en-US" sz="3600" b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xuân</a:t>
            </a:r>
            <a:endParaRPr kumimoji="0" lang="en-US" sz="3600" b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163569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B4BAE317-108A-42F2-AC9A-D27C004F5D3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2022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7BEDDC1C-AEF3-484A-96E1-83C3F34293AA}"/>
              </a:ext>
            </a:extLst>
          </p:cNvPr>
          <p:cNvSpPr txBox="1"/>
          <p:nvPr/>
        </p:nvSpPr>
        <p:spPr>
          <a:xfrm>
            <a:off x="2133600" y="1447800"/>
            <a:ext cx="8009206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0000FF"/>
                </a:solidFill>
              </a:rPr>
              <a:t>Mùa</a:t>
            </a:r>
            <a:r>
              <a:rPr lang="en-US" sz="3600" b="1" dirty="0">
                <a:solidFill>
                  <a:srgbClr val="0000FF"/>
                </a:solidFill>
              </a:rPr>
              <a:t> </a:t>
            </a:r>
            <a:r>
              <a:rPr lang="en-US" sz="3600" b="1" dirty="0" err="1">
                <a:solidFill>
                  <a:srgbClr val="0000FF"/>
                </a:solidFill>
              </a:rPr>
              <a:t>gì</a:t>
            </a:r>
            <a:r>
              <a:rPr lang="en-US" sz="3600" b="1" dirty="0">
                <a:solidFill>
                  <a:srgbClr val="0000FF"/>
                </a:solidFill>
              </a:rPr>
              <a:t> </a:t>
            </a:r>
            <a:r>
              <a:rPr lang="en-US" sz="3600" b="1" dirty="0" err="1">
                <a:solidFill>
                  <a:srgbClr val="0000FF"/>
                </a:solidFill>
              </a:rPr>
              <a:t>gió</a:t>
            </a:r>
            <a:r>
              <a:rPr lang="en-US" sz="3600" b="1" dirty="0">
                <a:solidFill>
                  <a:srgbClr val="0000FF"/>
                </a:solidFill>
              </a:rPr>
              <a:t> </a:t>
            </a:r>
            <a:r>
              <a:rPr lang="en-US" sz="3600" b="1" dirty="0" err="1">
                <a:solidFill>
                  <a:srgbClr val="0000FF"/>
                </a:solidFill>
              </a:rPr>
              <a:t>rét</a:t>
            </a:r>
            <a:r>
              <a:rPr lang="en-US" sz="3600" b="1" dirty="0">
                <a:solidFill>
                  <a:srgbClr val="0000FF"/>
                </a:solidFill>
              </a:rPr>
              <a:t> </a:t>
            </a:r>
            <a:r>
              <a:rPr lang="en-US" sz="3600" b="1" dirty="0" err="1">
                <a:solidFill>
                  <a:srgbClr val="0000FF"/>
                </a:solidFill>
              </a:rPr>
              <a:t>căm</a:t>
            </a:r>
            <a:r>
              <a:rPr lang="en-US" sz="3600" b="1" dirty="0">
                <a:solidFill>
                  <a:srgbClr val="0000FF"/>
                </a:solidFill>
              </a:rPr>
              <a:t> </a:t>
            </a:r>
            <a:r>
              <a:rPr lang="en-US" sz="3600" b="1" dirty="0" err="1">
                <a:solidFill>
                  <a:srgbClr val="0000FF"/>
                </a:solidFill>
              </a:rPr>
              <a:t>căm</a:t>
            </a:r>
            <a:br>
              <a:rPr lang="en-US" sz="3600" b="1" dirty="0">
                <a:solidFill>
                  <a:srgbClr val="0000FF"/>
                </a:solidFill>
              </a:rPr>
            </a:br>
            <a:r>
              <a:rPr lang="en-US" sz="3600" b="1" dirty="0" err="1">
                <a:solidFill>
                  <a:srgbClr val="0000FF"/>
                </a:solidFill>
              </a:rPr>
              <a:t>Đi</a:t>
            </a:r>
            <a:r>
              <a:rPr lang="en-US" sz="3600" b="1" dirty="0">
                <a:solidFill>
                  <a:srgbClr val="0000FF"/>
                </a:solidFill>
              </a:rPr>
              <a:t> </a:t>
            </a:r>
            <a:r>
              <a:rPr lang="en-US" sz="3600" b="1" dirty="0" err="1">
                <a:solidFill>
                  <a:srgbClr val="0000FF"/>
                </a:solidFill>
              </a:rPr>
              <a:t>học</a:t>
            </a:r>
            <a:r>
              <a:rPr lang="en-US" sz="3600" b="1" dirty="0">
                <a:solidFill>
                  <a:srgbClr val="0000FF"/>
                </a:solidFill>
              </a:rPr>
              <a:t> </a:t>
            </a:r>
            <a:r>
              <a:rPr lang="en-US" sz="3600" b="1" dirty="0" err="1">
                <a:solidFill>
                  <a:srgbClr val="0000FF"/>
                </a:solidFill>
              </a:rPr>
              <a:t>em</a:t>
            </a:r>
            <a:r>
              <a:rPr lang="en-US" sz="3600" b="1" dirty="0">
                <a:solidFill>
                  <a:srgbClr val="0000FF"/>
                </a:solidFill>
              </a:rPr>
              <a:t> </a:t>
            </a:r>
            <a:r>
              <a:rPr lang="en-US" sz="3600" b="1" dirty="0" err="1">
                <a:solidFill>
                  <a:srgbClr val="0000FF"/>
                </a:solidFill>
              </a:rPr>
              <a:t>phải</a:t>
            </a:r>
            <a:r>
              <a:rPr lang="en-US" sz="3600" b="1" dirty="0">
                <a:solidFill>
                  <a:srgbClr val="0000FF"/>
                </a:solidFill>
              </a:rPr>
              <a:t> </a:t>
            </a:r>
            <a:r>
              <a:rPr lang="en-US" sz="3600" b="1" dirty="0" err="1">
                <a:solidFill>
                  <a:srgbClr val="0000FF"/>
                </a:solidFill>
              </a:rPr>
              <a:t>quàng</a:t>
            </a:r>
            <a:r>
              <a:rPr lang="en-US" sz="3600" b="1" dirty="0">
                <a:solidFill>
                  <a:srgbClr val="0000FF"/>
                </a:solidFill>
              </a:rPr>
              <a:t> </a:t>
            </a:r>
            <a:r>
              <a:rPr lang="en-US" sz="3600" b="1" dirty="0" err="1">
                <a:solidFill>
                  <a:srgbClr val="0000FF"/>
                </a:solidFill>
              </a:rPr>
              <a:t>khăn</a:t>
            </a:r>
            <a:r>
              <a:rPr lang="en-US" sz="3600" b="1" dirty="0">
                <a:solidFill>
                  <a:srgbClr val="0000FF"/>
                </a:solidFill>
              </a:rPr>
              <a:t>, </a:t>
            </a:r>
            <a:r>
              <a:rPr lang="en-US" sz="3600" b="1" dirty="0" err="1">
                <a:solidFill>
                  <a:srgbClr val="0000FF"/>
                </a:solidFill>
              </a:rPr>
              <a:t>đi</a:t>
            </a:r>
            <a:r>
              <a:rPr lang="en-US" sz="3600" b="1" dirty="0">
                <a:solidFill>
                  <a:srgbClr val="0000FF"/>
                </a:solidFill>
              </a:rPr>
              <a:t> </a:t>
            </a:r>
            <a:r>
              <a:rPr lang="en-US" sz="3600" b="1" dirty="0" err="1">
                <a:solidFill>
                  <a:srgbClr val="0000FF"/>
                </a:solidFill>
              </a:rPr>
              <a:t>giày</a:t>
            </a:r>
            <a:r>
              <a:rPr lang="en-US" sz="3600" b="1" dirty="0">
                <a:solidFill>
                  <a:srgbClr val="0000FF"/>
                </a:solidFill>
              </a:rPr>
              <a:t>?</a:t>
            </a:r>
          </a:p>
        </p:txBody>
      </p:sp>
      <p:sp>
        <p:nvSpPr>
          <p:cNvPr id="4" name="Hộp Văn bản 7">
            <a:extLst>
              <a:ext uri="{FF2B5EF4-FFF2-40B4-BE49-F238E27FC236}">
                <a16:creationId xmlns:a16="http://schemas.microsoft.com/office/drawing/2014/main" id="{D048FC98-2D1D-497B-B858-B148EA923365}"/>
              </a:ext>
            </a:extLst>
          </p:cNvPr>
          <p:cNvSpPr txBox="1"/>
          <p:nvPr/>
        </p:nvSpPr>
        <p:spPr>
          <a:xfrm>
            <a:off x="4355279" y="3448316"/>
            <a:ext cx="3481461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Mùa </a:t>
            </a:r>
            <a:r>
              <a:rPr lang="en-US" sz="3600" b="1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đông</a:t>
            </a:r>
            <a:endParaRPr kumimoji="0" lang="en-US" sz="3600" b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516941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86353F2F-607A-4DDF-A678-08AADB07633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026A528D-0867-4EDF-9D13-032184D941D2}"/>
              </a:ext>
            </a:extLst>
          </p:cNvPr>
          <p:cNvSpPr txBox="1"/>
          <p:nvPr/>
        </p:nvSpPr>
        <p:spPr>
          <a:xfrm>
            <a:off x="2059745" y="2256692"/>
            <a:ext cx="8153400" cy="16850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600" b="1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Mùa gì </a:t>
            </a:r>
            <a:r>
              <a:rPr lang="en-US" sz="3600" b="1" dirty="0" err="1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em</a:t>
            </a:r>
            <a:r>
              <a:rPr lang="vi-VN" sz="3600" b="1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 đón trăng rằm</a:t>
            </a:r>
            <a:br>
              <a:rPr lang="vi-VN" sz="3600" b="1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</a:br>
            <a:r>
              <a:rPr lang="vi-VN" sz="3600" b="1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Rước đèn phá cỗ, chị Hằng cùng vui?</a:t>
            </a:r>
            <a:endParaRPr lang="en-US" sz="3600" b="1" dirty="0">
              <a:solidFill>
                <a:srgbClr val="0000FF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Hộp Văn bản 7">
            <a:extLst>
              <a:ext uri="{FF2B5EF4-FFF2-40B4-BE49-F238E27FC236}">
                <a16:creationId xmlns:a16="http://schemas.microsoft.com/office/drawing/2014/main" id="{D048FC98-2D1D-497B-B858-B148EA923365}"/>
              </a:ext>
            </a:extLst>
          </p:cNvPr>
          <p:cNvSpPr txBox="1"/>
          <p:nvPr/>
        </p:nvSpPr>
        <p:spPr>
          <a:xfrm>
            <a:off x="4046464" y="4753553"/>
            <a:ext cx="2944272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Mùa </a:t>
            </a:r>
            <a:r>
              <a:rPr kumimoji="0" lang="en-US" sz="3600" b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thu</a:t>
            </a:r>
            <a:endParaRPr kumimoji="0" lang="en-US" sz="3600" b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6592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75F295B-4E73-4941-B32D-88CC9D7793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61"/>
          <a:stretch/>
        </p:blipFill>
        <p:spPr>
          <a:xfrm>
            <a:off x="27" y="1283"/>
            <a:ext cx="12191980" cy="6856719"/>
          </a:xfrm>
          <a:prstGeom prst="rect">
            <a:avLst/>
          </a:prstGeom>
        </p:spPr>
      </p:pic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6" name="Kiểu 3D 6" descr="The Earth">
                <a:extLst>
                  <a:ext uri="{FF2B5EF4-FFF2-40B4-BE49-F238E27FC236}">
                    <a16:creationId xmlns:a16="http://schemas.microsoft.com/office/drawing/2014/main" id="{BBA11CFB-DAA6-4343-8F28-DFADCCD2806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969264291"/>
                  </p:ext>
                </p:extLst>
              </p:nvPr>
            </p:nvGraphicFramePr>
            <p:xfrm>
              <a:off x="194553" y="4597881"/>
              <a:ext cx="2071755" cy="2071756"/>
            </p:xfrm>
            <a:graphic>
              <a:graphicData uri="http://schemas.microsoft.com/office/drawing/2017/model3d">
                <am3d:model3d>
                  <am3d:spPr>
                    <a:xfrm>
                      <a:off x="0" y="0"/>
                      <a:ext cx="2071755" cy="2071756"/>
                    </a:xfrm>
                    <a:prstGeom prst="rect">
                      <a:avLst/>
                    </a:prstGeom>
                  </am3d:spPr>
                  <am3d:camera>
                    <am3d:pos x="0" y="0" z="8051630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920067" d="1000000"/>
                    <am3d:preTrans dx="19744" dy="-17995985" dz="103"/>
                    <am3d:scale>
                      <am3d:sx n="1000000" d="1000000"/>
                      <am3d:sy n="1000000" d="1000000"/>
                      <am3d:sz n="1000000" d="1000000"/>
                    </am3d:scale>
                    <am3d:rot ax="4191953" ay="-935331" az="-2174462"/>
                    <am3d:postTrans dx="0" dy="0" dz="0"/>
                  </am3d:trans>
                  <am3d:raster rName="Office3DRenderer" rVer="16.0.8326">
                    <am3d:blip/>
                  </am3d:raster>
                  <am3d:objViewport viewportSz="363032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6" name="Kiểu 3D 6" descr="The Earth">
                <a:extLst>
                  <a:ext uri="{FF2B5EF4-FFF2-40B4-BE49-F238E27FC236}">
                    <a16:creationId xmlns:a16="http://schemas.microsoft.com/office/drawing/2014/main" id="{BBA11CFB-DAA6-4343-8F28-DFADCCD2806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94553" y="4597885"/>
                <a:ext cx="2071755" cy="2071755"/>
              </a:xfrm>
              <a:prstGeom prst="rect">
                <a:avLst/>
              </a:prstGeom>
            </p:spPr>
          </p:pic>
        </mc:Fallback>
      </mc:AlternateContent>
      <p:sp>
        <p:nvSpPr>
          <p:cNvPr id="9" name="TextBox 8"/>
          <p:cNvSpPr txBox="1"/>
          <p:nvPr/>
        </p:nvSpPr>
        <p:spPr>
          <a:xfrm>
            <a:off x="463323" y="1161765"/>
            <a:ext cx="11141585" cy="147732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4500" b="1" dirty="0">
                <a:solidFill>
                  <a:schemeClr val="bg1"/>
                </a:solidFill>
              </a:rPr>
              <a:t>CHƯƠNG 2. </a:t>
            </a:r>
          </a:p>
          <a:p>
            <a:pPr algn="ctr"/>
            <a:r>
              <a:rPr lang="en-US" sz="4500" b="1" dirty="0">
                <a:solidFill>
                  <a:schemeClr val="bg1"/>
                </a:solidFill>
              </a:rPr>
              <a:t>ĐẶC ĐIỂM KHÍ HẬU VÀ THỦY VĂN VIỆT NAM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293443" y="2736124"/>
            <a:ext cx="9707880" cy="861772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5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Bài</a:t>
            </a:r>
            <a:r>
              <a:rPr lang="en-US" sz="5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6. </a:t>
            </a:r>
            <a:r>
              <a:rPr lang="en-US" sz="5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Đặc</a:t>
            </a:r>
            <a:r>
              <a:rPr lang="en-US" sz="5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điểm</a:t>
            </a:r>
            <a:r>
              <a:rPr lang="en-US" sz="5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Khí</a:t>
            </a:r>
            <a:r>
              <a:rPr lang="en-US" sz="5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hậu</a:t>
            </a:r>
            <a:r>
              <a:rPr lang="en-US" sz="5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63964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511185" y="0"/>
            <a:ext cx="9144000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ectangle 5"/>
          <p:cNvSpPr/>
          <p:nvPr/>
        </p:nvSpPr>
        <p:spPr>
          <a:xfrm>
            <a:off x="1752600" y="3962400"/>
            <a:ext cx="426040" cy="709956"/>
          </a:xfrm>
          <a:prstGeom prst="rect">
            <a:avLst/>
          </a:prstGeom>
          <a:ln>
            <a:solidFill>
              <a:srgbClr val="002060"/>
            </a:solidFill>
          </a:ln>
          <a:scene3d>
            <a:camera prst="isometricRight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779299" y="2971800"/>
            <a:ext cx="426040" cy="709956"/>
          </a:xfrm>
          <a:prstGeom prst="rect">
            <a:avLst/>
          </a:prstGeom>
          <a:ln>
            <a:solidFill>
              <a:srgbClr val="002060"/>
            </a:solidFill>
          </a:ln>
          <a:scene3d>
            <a:camera prst="isometricRight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5444358" y="152400"/>
            <a:ext cx="876300" cy="876300"/>
          </a:xfrm>
          <a:prstGeom prst="roundRect">
            <a:avLst>
              <a:gd name="adj" fmla="val 9608"/>
            </a:avLst>
          </a:prstGeom>
          <a:solidFill>
            <a:srgbClr val="0070C0"/>
          </a:solidFill>
          <a:ln>
            <a:solidFill>
              <a:schemeClr val="bg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7" descr="http://www.perceptions.couk.com/imgs/Earth_Rotates_200_x_200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8828" y="226283"/>
            <a:ext cx="467360" cy="467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5981700" y="168090"/>
            <a:ext cx="1261242" cy="8987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LỚP</a:t>
            </a:r>
          </a:p>
          <a:p>
            <a:r>
              <a:rPr lang="en-US" sz="35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8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5067300" y="571500"/>
            <a:ext cx="16764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PHẦN ĐỊA LÍ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209800" y="1409700"/>
            <a:ext cx="79248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BÀI </a:t>
            </a:r>
            <a:r>
              <a:rPr lang="vi-VN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6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. ĐẶC ĐIỂM KHÍ HẬU</a:t>
            </a:r>
          </a:p>
          <a:p>
            <a:r>
              <a:rPr lang="en-US" sz="2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NỘI DUNG BÀI HỌC</a:t>
            </a:r>
            <a:endParaRPr lang="vi-VN" sz="24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2586340" y="3179013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vi-VN" sz="2400" b="1" dirty="0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KHÍ HẬU NHIỆT ĐỚI ẨM GIÓ MÙA</a:t>
            </a:r>
            <a:endParaRPr lang="en-US" sz="2400" b="1" dirty="0">
              <a:solidFill>
                <a:srgbClr val="0D30D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2559641" y="4152900"/>
            <a:ext cx="7404647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vi-VN" sz="2400" b="1" dirty="0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KHÍ HẬU  PHÂN HÓA ĐA DẠNG</a:t>
            </a:r>
            <a:endParaRPr lang="en-US" sz="2400" b="1" dirty="0">
              <a:solidFill>
                <a:srgbClr val="0D30D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031770" y="2495550"/>
            <a:ext cx="8102831" cy="3088386"/>
          </a:xfrm>
          <a:prstGeom prst="roundRect">
            <a:avLst>
              <a:gd name="adj" fmla="val 8948"/>
            </a:avLst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 Same Side Corner Rectangle 17"/>
          <p:cNvSpPr/>
          <p:nvPr/>
        </p:nvSpPr>
        <p:spPr>
          <a:xfrm rot="5400000">
            <a:off x="1889992" y="3071789"/>
            <a:ext cx="630697" cy="762001"/>
          </a:xfrm>
          <a:prstGeom prst="round2SameRect">
            <a:avLst>
              <a:gd name="adj1" fmla="val 29047"/>
              <a:gd name="adj2" fmla="val 0"/>
            </a:avLst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 Same Side Corner Rectangle 18"/>
          <p:cNvSpPr/>
          <p:nvPr/>
        </p:nvSpPr>
        <p:spPr>
          <a:xfrm rot="5400000">
            <a:off x="1863293" y="4043339"/>
            <a:ext cx="630697" cy="762001"/>
          </a:xfrm>
          <a:prstGeom prst="round2SameRect">
            <a:avLst>
              <a:gd name="adj1" fmla="val 29047"/>
              <a:gd name="adj2" fmla="val 0"/>
            </a:avLst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1618136" y="3175539"/>
            <a:ext cx="1125065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1</a:t>
            </a: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1618136" y="4152900"/>
            <a:ext cx="1125065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379953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3" grpId="0"/>
      <p:bldP spid="14" grpId="0"/>
      <p:bldP spid="15" grpId="0"/>
      <p:bldP spid="17" grpId="0" animBg="1"/>
      <p:bldP spid="18" grpId="0" animBg="1"/>
      <p:bldP spid="19" grpId="0" animBg="1"/>
      <p:bldP spid="20" grpId="0"/>
      <p:bldP spid="2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302</TotalTime>
  <Words>1797</Words>
  <Application>Microsoft Office PowerPoint</Application>
  <PresentationFormat>Widescreen</PresentationFormat>
  <Paragraphs>322</Paragraphs>
  <Slides>33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8" baseType="lpstr">
      <vt:lpstr>#9Slide03 IcielNovecento sans E</vt:lpstr>
      <vt:lpstr>#9Slide03 SFU Futura_12</vt:lpstr>
      <vt:lpstr>.VnAristote</vt:lpstr>
      <vt:lpstr>.VnBook-Antiqua</vt:lpstr>
      <vt:lpstr>.VnTime</vt:lpstr>
      <vt:lpstr>.VnVogue</vt:lpstr>
      <vt:lpstr>Arial</vt:lpstr>
      <vt:lpstr>Arial </vt:lpstr>
      <vt:lpstr>Calibri</vt:lpstr>
      <vt:lpstr>Calibri Light</vt:lpstr>
      <vt:lpstr>Cambria</vt:lpstr>
      <vt:lpstr>Tahoma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TRƯỜNG PT DTNT THCS&amp; THPT  BÙ GIA MẬP</dc:title>
  <dc:creator>Admin</dc:creator>
  <cp:lastModifiedBy>Admin</cp:lastModifiedBy>
  <cp:revision>44</cp:revision>
  <dcterms:created xsi:type="dcterms:W3CDTF">2023-10-27T12:49:14Z</dcterms:created>
  <dcterms:modified xsi:type="dcterms:W3CDTF">2024-11-26T14:16:03Z</dcterms:modified>
</cp:coreProperties>
</file>