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27" roundtripDataSignature="AMtx7mhq7xU459LI5O/QbWq4j2JoSaaXe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7"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9" name="Google Shape;319;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5" name="Google Shape;375;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3" name="Google Shape;403;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0" name="Google Shape;440;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8" name="Google Shape;498;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7" name="Google Shape;527;p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1" name="Google Shape;561;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3" name="Google Shape;583;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4" name="Google Shape;604;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8" name="Google Shape;638;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 name="Google Shape;126;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8" name="Google Shape;238;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 name="Google Shape;292;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2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 name="Google Shape;18;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32"/>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3"/>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33"/>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2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4" name="Google Shape;24;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2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2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2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2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2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3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3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1"/>
          <p:cNvSpPr/>
          <p:nvPr>
            <p:ph idx="2" type="pic"/>
          </p:nvPr>
        </p:nvSpPr>
        <p:spPr>
          <a:xfrm>
            <a:off x="1792288" y="612775"/>
            <a:ext cx="5486400" cy="4114800"/>
          </a:xfrm>
          <a:prstGeom prst="rect">
            <a:avLst/>
          </a:prstGeom>
          <a:noFill/>
          <a:ln>
            <a:noFill/>
          </a:ln>
        </p:spPr>
      </p:sp>
      <p:sp>
        <p:nvSpPr>
          <p:cNvPr id="68" name="Google Shape;68;p3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6.png"/><Relationship Id="rId5" Type="http://schemas.openxmlformats.org/officeDocument/2006/relationships/image" Target="../media/image8.jpg"/><Relationship Id="rId6" Type="http://schemas.openxmlformats.org/officeDocument/2006/relationships/image" Target="../media/image20.jpg"/><Relationship Id="rId7"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16.png"/><Relationship Id="rId5" Type="http://schemas.openxmlformats.org/officeDocument/2006/relationships/image" Target="../media/image11.jpg"/><Relationship Id="rId6" Type="http://schemas.openxmlformats.org/officeDocument/2006/relationships/image" Target="../media/image36.jpg"/><Relationship Id="rId7" Type="http://schemas.openxmlformats.org/officeDocument/2006/relationships/image" Target="../media/image2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16.png"/><Relationship Id="rId10" Type="http://schemas.openxmlformats.org/officeDocument/2006/relationships/image" Target="../media/image34.png"/><Relationship Id="rId9" Type="http://schemas.openxmlformats.org/officeDocument/2006/relationships/image" Target="../media/image37.png"/><Relationship Id="rId5" Type="http://schemas.openxmlformats.org/officeDocument/2006/relationships/image" Target="../media/image11.jpg"/><Relationship Id="rId6" Type="http://schemas.openxmlformats.org/officeDocument/2006/relationships/image" Target="../media/image32.png"/><Relationship Id="rId7" Type="http://schemas.openxmlformats.org/officeDocument/2006/relationships/image" Target="../media/image14.png"/><Relationship Id="rId8" Type="http://schemas.openxmlformats.org/officeDocument/2006/relationships/image" Target="../media/image2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29.jpg"/><Relationship Id="rId5" Type="http://schemas.openxmlformats.org/officeDocument/2006/relationships/image" Target="../media/image11.jpg"/><Relationship Id="rId6" Type="http://schemas.openxmlformats.org/officeDocument/2006/relationships/image" Target="../media/image32.png"/><Relationship Id="rId7" Type="http://schemas.openxmlformats.org/officeDocument/2006/relationships/image" Target="../media/image14.png"/><Relationship Id="rId8" Type="http://schemas.openxmlformats.org/officeDocument/2006/relationships/image" Target="../media/image2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29.jpg"/><Relationship Id="rId5" Type="http://schemas.openxmlformats.org/officeDocument/2006/relationships/image" Target="../media/image11.jpg"/><Relationship Id="rId6" Type="http://schemas.openxmlformats.org/officeDocument/2006/relationships/image" Target="../media/image32.png"/><Relationship Id="rId7" Type="http://schemas.openxmlformats.org/officeDocument/2006/relationships/image" Target="../media/image14.png"/><Relationship Id="rId8"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24.jpg"/><Relationship Id="rId5" Type="http://schemas.openxmlformats.org/officeDocument/2006/relationships/image" Target="../media/image11.jpg"/><Relationship Id="rId6" Type="http://schemas.openxmlformats.org/officeDocument/2006/relationships/image" Target="../media/image32.png"/><Relationship Id="rId7" Type="http://schemas.openxmlformats.org/officeDocument/2006/relationships/image" Target="../media/image29.jpg"/><Relationship Id="rId8"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16.png"/><Relationship Id="rId5" Type="http://schemas.openxmlformats.org/officeDocument/2006/relationships/image" Target="../media/image11.jpg"/><Relationship Id="rId6" Type="http://schemas.openxmlformats.org/officeDocument/2006/relationships/image" Target="../media/image36.jpg"/><Relationship Id="rId7" Type="http://schemas.openxmlformats.org/officeDocument/2006/relationships/image" Target="../media/image2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16.png"/><Relationship Id="rId10" Type="http://schemas.openxmlformats.org/officeDocument/2006/relationships/image" Target="../media/image40.png"/><Relationship Id="rId9" Type="http://schemas.openxmlformats.org/officeDocument/2006/relationships/image" Target="../media/image43.png"/><Relationship Id="rId5" Type="http://schemas.openxmlformats.org/officeDocument/2006/relationships/image" Target="../media/image11.jpg"/><Relationship Id="rId6" Type="http://schemas.openxmlformats.org/officeDocument/2006/relationships/image" Target="../media/image39.png"/><Relationship Id="rId7" Type="http://schemas.openxmlformats.org/officeDocument/2006/relationships/image" Target="../media/image41.png"/><Relationship Id="rId8" Type="http://schemas.openxmlformats.org/officeDocument/2006/relationships/image" Target="../media/image5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16.png"/><Relationship Id="rId10" Type="http://schemas.openxmlformats.org/officeDocument/2006/relationships/image" Target="../media/image52.jpg"/><Relationship Id="rId9" Type="http://schemas.openxmlformats.org/officeDocument/2006/relationships/image" Target="../media/image42.jpg"/><Relationship Id="rId5" Type="http://schemas.openxmlformats.org/officeDocument/2006/relationships/image" Target="../media/image11.jpg"/><Relationship Id="rId6" Type="http://schemas.openxmlformats.org/officeDocument/2006/relationships/image" Target="../media/image45.png"/><Relationship Id="rId7" Type="http://schemas.openxmlformats.org/officeDocument/2006/relationships/image" Target="../media/image47.png"/><Relationship Id="rId8" Type="http://schemas.openxmlformats.org/officeDocument/2006/relationships/image" Target="../media/image5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16.png"/><Relationship Id="rId5" Type="http://schemas.openxmlformats.org/officeDocument/2006/relationships/image" Target="../media/image11.jpg"/><Relationship Id="rId6" Type="http://schemas.openxmlformats.org/officeDocument/2006/relationships/image" Target="../media/image26.jpg"/><Relationship Id="rId7" Type="http://schemas.openxmlformats.org/officeDocument/2006/relationships/image" Target="../media/image3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16.png"/><Relationship Id="rId5" Type="http://schemas.openxmlformats.org/officeDocument/2006/relationships/image" Target="../media/image11.jpg"/><Relationship Id="rId6" Type="http://schemas.openxmlformats.org/officeDocument/2006/relationships/image" Target="../media/image36.jpg"/><Relationship Id="rId7" Type="http://schemas.openxmlformats.org/officeDocument/2006/relationships/image" Target="../media/image26.jpg"/><Relationship Id="rId8"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13.jpg"/><Relationship Id="rId7" Type="http://schemas.openxmlformats.org/officeDocument/2006/relationships/image" Target="../media/image21.png"/><Relationship Id="rId8" Type="http://schemas.openxmlformats.org/officeDocument/2006/relationships/image" Target="../media/image2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image" Target="../media/image16.png"/><Relationship Id="rId5" Type="http://schemas.openxmlformats.org/officeDocument/2006/relationships/image" Target="../media/image11.jpg"/><Relationship Id="rId6"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16.png"/><Relationship Id="rId11" Type="http://schemas.openxmlformats.org/officeDocument/2006/relationships/image" Target="../media/image54.png"/><Relationship Id="rId10" Type="http://schemas.openxmlformats.org/officeDocument/2006/relationships/image" Target="../media/image49.png"/><Relationship Id="rId9" Type="http://schemas.openxmlformats.org/officeDocument/2006/relationships/image" Target="../media/image50.png"/><Relationship Id="rId5" Type="http://schemas.openxmlformats.org/officeDocument/2006/relationships/image" Target="../media/image11.jpg"/><Relationship Id="rId6" Type="http://schemas.openxmlformats.org/officeDocument/2006/relationships/image" Target="../media/image32.png"/><Relationship Id="rId7" Type="http://schemas.openxmlformats.org/officeDocument/2006/relationships/image" Target="../media/image14.png"/><Relationship Id="rId8" Type="http://schemas.openxmlformats.org/officeDocument/2006/relationships/image" Target="../media/image4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6.png"/><Relationship Id="rId5" Type="http://schemas.openxmlformats.org/officeDocument/2006/relationships/image" Target="../media/image19.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jpg"/><Relationship Id="rId4" Type="http://schemas.openxmlformats.org/officeDocument/2006/relationships/image" Target="../media/image5.png"/><Relationship Id="rId5"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29.jpg"/><Relationship Id="rId5" Type="http://schemas.openxmlformats.org/officeDocument/2006/relationships/image" Target="../media/image11.jpg"/><Relationship Id="rId6" Type="http://schemas.openxmlformats.org/officeDocument/2006/relationships/image" Target="../media/image32.png"/><Relationship Id="rId7" Type="http://schemas.openxmlformats.org/officeDocument/2006/relationships/image" Target="../media/image14.png"/><Relationship Id="rId8" Type="http://schemas.openxmlformats.org/officeDocument/2006/relationships/image" Target="../media/image2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29.jpg"/><Relationship Id="rId5" Type="http://schemas.openxmlformats.org/officeDocument/2006/relationships/image" Target="../media/image11.jpg"/><Relationship Id="rId6" Type="http://schemas.openxmlformats.org/officeDocument/2006/relationships/image" Target="../media/image32.png"/><Relationship Id="rId7" Type="http://schemas.openxmlformats.org/officeDocument/2006/relationships/image" Target="../media/image14.png"/><Relationship Id="rId8" Type="http://schemas.openxmlformats.org/officeDocument/2006/relationships/image" Target="../media/image2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27.png"/><Relationship Id="rId5" Type="http://schemas.openxmlformats.org/officeDocument/2006/relationships/image" Target="../media/image11.jpg"/><Relationship Id="rId6" Type="http://schemas.openxmlformats.org/officeDocument/2006/relationships/image" Target="../media/image32.png"/><Relationship Id="rId7" Type="http://schemas.openxmlformats.org/officeDocument/2006/relationships/image" Target="../media/image14.png"/><Relationship Id="rId8" Type="http://schemas.openxmlformats.org/officeDocument/2006/relationships/image" Target="../media/image2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16.png"/><Relationship Id="rId10" Type="http://schemas.openxmlformats.org/officeDocument/2006/relationships/image" Target="../media/image23.png"/><Relationship Id="rId9" Type="http://schemas.openxmlformats.org/officeDocument/2006/relationships/image" Target="../media/image27.png"/><Relationship Id="rId5" Type="http://schemas.openxmlformats.org/officeDocument/2006/relationships/image" Target="../media/image11.jpg"/><Relationship Id="rId6" Type="http://schemas.openxmlformats.org/officeDocument/2006/relationships/image" Target="../media/image32.png"/><Relationship Id="rId7" Type="http://schemas.openxmlformats.org/officeDocument/2006/relationships/image" Target="../media/image14.png"/><Relationship Id="rId8" Type="http://schemas.openxmlformats.org/officeDocument/2006/relationships/image" Target="../media/image2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16.png"/><Relationship Id="rId10" Type="http://schemas.openxmlformats.org/officeDocument/2006/relationships/image" Target="../media/image35.png"/><Relationship Id="rId9" Type="http://schemas.openxmlformats.org/officeDocument/2006/relationships/image" Target="../media/image38.png"/><Relationship Id="rId5" Type="http://schemas.openxmlformats.org/officeDocument/2006/relationships/image" Target="../media/image11.jpg"/><Relationship Id="rId6" Type="http://schemas.openxmlformats.org/officeDocument/2006/relationships/image" Target="../media/image32.png"/><Relationship Id="rId7" Type="http://schemas.openxmlformats.org/officeDocument/2006/relationships/image" Target="../media/image14.png"/><Relationship Id="rId8"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b="0" l="0" r="0" t="0"/>
          <a:stretch/>
        </p:blipFill>
        <p:spPr>
          <a:xfrm rot="10800000">
            <a:off x="0" y="0"/>
            <a:ext cx="9144000" cy="6858000"/>
          </a:xfrm>
          <a:prstGeom prst="rect">
            <a:avLst/>
          </a:prstGeom>
          <a:blipFill rotWithShape="1">
            <a:blip r:embed="rId4">
              <a:alphaModFix/>
            </a:blip>
            <a:stretch>
              <a:fillRect b="0" l="0" r="0" t="0"/>
            </a:stretch>
          </a:blipFill>
          <a:ln>
            <a:noFill/>
          </a:ln>
        </p:spPr>
      </p:pic>
      <p:pic>
        <p:nvPicPr>
          <p:cNvPr descr="C:\Users\Asus\Pictures\bai mau\hands_zps712c7fb9.jpg" id="90" name="Google Shape;90;p1"/>
          <p:cNvPicPr preferRelativeResize="0"/>
          <p:nvPr/>
        </p:nvPicPr>
        <p:blipFill rotWithShape="1">
          <a:blip r:embed="rId5">
            <a:alphaModFix/>
          </a:blip>
          <a:srcRect b="0" l="0" r="43632" t="0"/>
          <a:stretch/>
        </p:blipFill>
        <p:spPr>
          <a:xfrm rot="-5983940">
            <a:off x="6740180" y="1138516"/>
            <a:ext cx="2234565" cy="3964233"/>
          </a:xfrm>
          <a:prstGeom prst="rect">
            <a:avLst/>
          </a:prstGeom>
          <a:noFill/>
          <a:ln>
            <a:noFill/>
          </a:ln>
        </p:spPr>
      </p:pic>
      <p:pic>
        <p:nvPicPr>
          <p:cNvPr descr="C:\Documents and Settings\Welcome\Desktop\chs1348666969.jpg" id="91" name="Google Shape;91;p1"/>
          <p:cNvPicPr preferRelativeResize="0"/>
          <p:nvPr/>
        </p:nvPicPr>
        <p:blipFill rotWithShape="1">
          <a:blip r:embed="rId6">
            <a:alphaModFix/>
          </a:blip>
          <a:srcRect b="0" l="0" r="0" t="0"/>
          <a:stretch/>
        </p:blipFill>
        <p:spPr>
          <a:xfrm>
            <a:off x="-32084" y="4343400"/>
            <a:ext cx="9176083" cy="2514600"/>
          </a:xfrm>
          <a:prstGeom prst="rect">
            <a:avLst/>
          </a:prstGeom>
          <a:noFill/>
          <a:ln>
            <a:noFill/>
          </a:ln>
          <a:effectLst>
            <a:outerShdw blurRad="292100" rotWithShape="0" algn="tl" dir="2700000" dist="139700">
              <a:srgbClr val="333333">
                <a:alpha val="64705"/>
              </a:srgbClr>
            </a:outerShdw>
          </a:effectLst>
        </p:spPr>
      </p:pic>
      <p:pic>
        <p:nvPicPr>
          <p:cNvPr descr="C:\Users\Asus\Pictures\bai mau\hands_zps712c7fb9.jpg" id="92" name="Google Shape;92;p1"/>
          <p:cNvPicPr preferRelativeResize="0"/>
          <p:nvPr/>
        </p:nvPicPr>
        <p:blipFill rotWithShape="1">
          <a:blip r:embed="rId5">
            <a:alphaModFix/>
          </a:blip>
          <a:srcRect b="0" l="56213" r="0" t="0"/>
          <a:stretch/>
        </p:blipFill>
        <p:spPr>
          <a:xfrm rot="-7627304">
            <a:off x="6159599" y="-1391747"/>
            <a:ext cx="1587048" cy="3624539"/>
          </a:xfrm>
          <a:prstGeom prst="rect">
            <a:avLst/>
          </a:prstGeom>
          <a:noFill/>
          <a:ln>
            <a:noFill/>
          </a:ln>
        </p:spPr>
      </p:pic>
      <p:sp>
        <p:nvSpPr>
          <p:cNvPr id="93" name="Google Shape;93;p1"/>
          <p:cNvSpPr txBox="1"/>
          <p:nvPr>
            <p:ph type="title"/>
          </p:nvPr>
        </p:nvSpPr>
        <p:spPr>
          <a:xfrm>
            <a:off x="419100" y="616038"/>
            <a:ext cx="82296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FF0000"/>
              </a:buClr>
              <a:buSzPts val="3000"/>
              <a:buFont typeface="Cambria"/>
              <a:buNone/>
            </a:pPr>
            <a:r>
              <a:rPr b="1" lang="en-US" sz="3000">
                <a:solidFill>
                  <a:srgbClr val="FF0000"/>
                </a:solidFill>
                <a:latin typeface="Cambria"/>
                <a:ea typeface="Cambria"/>
                <a:cs typeface="Cambria"/>
                <a:sym typeface="Cambria"/>
              </a:rPr>
              <a:t>VỊ TRÍ ĐỊA LÍ VÀ PHẠM VI LÃNH THỔ VIỆT NAM</a:t>
            </a:r>
            <a:endParaRPr/>
          </a:p>
        </p:txBody>
      </p:sp>
      <p:sp>
        <p:nvSpPr>
          <p:cNvPr id="94" name="Google Shape;94;p1"/>
          <p:cNvSpPr txBox="1"/>
          <p:nvPr/>
        </p:nvSpPr>
        <p:spPr>
          <a:xfrm>
            <a:off x="-685800" y="1219200"/>
            <a:ext cx="6705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500"/>
              <a:buFont typeface="Calibri"/>
              <a:buNone/>
            </a:pPr>
            <a:r>
              <a:t/>
            </a:r>
            <a:endParaRPr b="1" i="0" sz="3500" u="none" cap="none" strike="noStrike">
              <a:solidFill>
                <a:srgbClr val="BDD1F9"/>
              </a:solidFill>
              <a:latin typeface="Cambria"/>
              <a:ea typeface="Cambria"/>
              <a:cs typeface="Cambria"/>
              <a:sym typeface="Cambria"/>
            </a:endParaRPr>
          </a:p>
        </p:txBody>
      </p:sp>
      <p:sp>
        <p:nvSpPr>
          <p:cNvPr id="95" name="Google Shape;95;p1"/>
          <p:cNvSpPr txBox="1"/>
          <p:nvPr/>
        </p:nvSpPr>
        <p:spPr>
          <a:xfrm>
            <a:off x="-990600" y="-152400"/>
            <a:ext cx="3962400" cy="11430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2700"/>
              <a:buFont typeface="Cambria"/>
              <a:buNone/>
            </a:pPr>
            <a:r>
              <a:rPr b="1" i="0" lang="en-US" sz="2700" u="none" cap="none" strike="noStrike">
                <a:solidFill>
                  <a:srgbClr val="000000"/>
                </a:solidFill>
                <a:latin typeface="Cambria"/>
                <a:ea typeface="Cambria"/>
                <a:cs typeface="Cambria"/>
                <a:sym typeface="Cambria"/>
              </a:rPr>
              <a:t>BÀI 1</a:t>
            </a:r>
            <a:endParaRPr/>
          </a:p>
        </p:txBody>
      </p:sp>
      <p:sp>
        <p:nvSpPr>
          <p:cNvPr id="96" name="Google Shape;96;p1"/>
          <p:cNvSpPr/>
          <p:nvPr/>
        </p:nvSpPr>
        <p:spPr>
          <a:xfrm>
            <a:off x="3173" y="2428417"/>
            <a:ext cx="1828800" cy="45719"/>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7" name="Google Shape;97;p1"/>
          <p:cNvSpPr/>
          <p:nvPr/>
        </p:nvSpPr>
        <p:spPr>
          <a:xfrm>
            <a:off x="3172" y="2535098"/>
            <a:ext cx="1155509" cy="45719"/>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8" name="Google Shape;98;p1"/>
          <p:cNvSpPr/>
          <p:nvPr/>
        </p:nvSpPr>
        <p:spPr>
          <a:xfrm>
            <a:off x="-32084" y="3060876"/>
            <a:ext cx="5289884" cy="45719"/>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9" name="Google Shape;99;p1"/>
          <p:cNvSpPr/>
          <p:nvPr/>
        </p:nvSpPr>
        <p:spPr>
          <a:xfrm>
            <a:off x="2185337" y="0"/>
            <a:ext cx="45719" cy="83820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0" name="Google Shape;100;p1"/>
          <p:cNvSpPr/>
          <p:nvPr/>
        </p:nvSpPr>
        <p:spPr>
          <a:xfrm>
            <a:off x="2057400" y="0"/>
            <a:ext cx="45719" cy="430548"/>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1" name="Google Shape;101;p1"/>
          <p:cNvSpPr/>
          <p:nvPr/>
        </p:nvSpPr>
        <p:spPr>
          <a:xfrm>
            <a:off x="2590800" y="4724400"/>
            <a:ext cx="4038600" cy="850744"/>
          </a:xfrm>
          <a:prstGeom prst="rect">
            <a:avLst/>
          </a:prstGeom>
        </p:spPr>
        <p:txBody>
          <a:bodyPr>
            <a:prstTxWarp prst="textPlain"/>
          </a:bodyPr>
          <a:lstStyle/>
          <a:p>
            <a:pPr lvl="0" algn="ctr"/>
            <a:r>
              <a:rPr b="1" i="0">
                <a:ln cap="flat" cmpd="sng" w="19050">
                  <a:solidFill>
                    <a:srgbClr val="FEFEFE"/>
                  </a:solidFill>
                  <a:prstDash val="solid"/>
                  <a:round/>
                  <a:headEnd len="sm" w="sm" type="none"/>
                  <a:tailEnd len="sm" w="sm" type="none"/>
                </a:ln>
                <a:solidFill>
                  <a:srgbClr val="9BBB59"/>
                </a:solidFill>
                <a:latin typeface="Cambria"/>
              </a:rPr>
              <a:t>ĐỊA LÍ 8</a:t>
            </a:r>
          </a:p>
        </p:txBody>
      </p:sp>
      <p:sp>
        <p:nvSpPr>
          <p:cNvPr id="102" name="Google Shape;102;p1"/>
          <p:cNvSpPr txBox="1"/>
          <p:nvPr/>
        </p:nvSpPr>
        <p:spPr>
          <a:xfrm>
            <a:off x="131928" y="3124200"/>
            <a:ext cx="5430672"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2060"/>
              </a:buClr>
              <a:buSzPts val="2500"/>
              <a:buFont typeface="Cambria"/>
              <a:buNone/>
            </a:pPr>
            <a:r>
              <a:rPr b="1" i="0" lang="en-US" sz="2500" u="none" cap="none" strike="noStrike">
                <a:solidFill>
                  <a:srgbClr val="002060"/>
                </a:solidFill>
                <a:latin typeface="Cambria"/>
                <a:ea typeface="Cambria"/>
                <a:cs typeface="Cambria"/>
                <a:sym typeface="Cambria"/>
              </a:rPr>
              <a:t>GV dạy:</a:t>
            </a:r>
            <a:endParaRPr/>
          </a:p>
          <a:p>
            <a:pPr indent="0" lvl="0" marL="0" marR="0" rtl="0" algn="l">
              <a:lnSpc>
                <a:spcPct val="100000"/>
              </a:lnSpc>
              <a:spcBef>
                <a:spcPts val="0"/>
              </a:spcBef>
              <a:spcAft>
                <a:spcPts val="0"/>
              </a:spcAft>
              <a:buClr>
                <a:srgbClr val="002060"/>
              </a:buClr>
              <a:buSzPts val="2500"/>
              <a:buFont typeface="Cambria"/>
              <a:buNone/>
            </a:pPr>
            <a:r>
              <a:rPr b="1" i="0" lang="en-US" sz="2500" u="none" cap="none" strike="noStrike">
                <a:solidFill>
                  <a:srgbClr val="002060"/>
                </a:solidFill>
                <a:latin typeface="Cambria"/>
                <a:ea typeface="Cambria"/>
                <a:cs typeface="Cambria"/>
                <a:sym typeface="Cambria"/>
              </a:rPr>
              <a:t>Lớp dạy: 8/</a:t>
            </a:r>
            <a:endParaRPr/>
          </a:p>
        </p:txBody>
      </p:sp>
      <p:pic>
        <p:nvPicPr>
          <p:cNvPr id="103" name="Google Shape;103;p1"/>
          <p:cNvPicPr preferRelativeResize="0"/>
          <p:nvPr/>
        </p:nvPicPr>
        <p:blipFill rotWithShape="1">
          <a:blip r:embed="rId7">
            <a:alphaModFix/>
          </a:blip>
          <a:srcRect b="0" l="0" r="0" t="0"/>
          <a:stretch/>
        </p:blipFill>
        <p:spPr>
          <a:xfrm>
            <a:off x="5065776" y="1209217"/>
            <a:ext cx="2393157" cy="2399406"/>
          </a:xfrm>
          <a:prstGeom prst="ellipse">
            <a:avLst/>
          </a:prstGeom>
          <a:noFill/>
          <a:ln cap="rnd" cmpd="sng" w="190500">
            <a:solidFill>
              <a:srgbClr val="C8C6BD"/>
            </a:solidFill>
            <a:prstDash val="solid"/>
            <a:round/>
            <a:headEnd len="sm" w="sm" type="none"/>
            <a:tailEnd len="sm" w="sm" type="none"/>
          </a:ln>
          <a:effectLst>
            <a:outerShdw blurRad="127000" rotWithShape="0" algn="bl">
              <a:srgbClr val="000000"/>
            </a:outerShdw>
          </a:effectLst>
        </p:spPr>
      </p:pic>
    </p:spTree>
  </p:cSld>
  <p:clrMapOvr>
    <a:masterClrMapping/>
  </p:clrMapOvr>
  <mc:AlternateContent>
    <mc:Choice Requires="p14">
      <p:transition spd="slow" p14:dur="1400">
        <p14:ripple/>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92"/>
                                        </p:tgtEl>
                                        <p:attrNameLst>
                                          <p:attrName>style.visibility</p:attrName>
                                        </p:attrNameLst>
                                      </p:cBhvr>
                                      <p:to>
                                        <p:strVal val="visible"/>
                                      </p:to>
                                    </p:set>
                                    <p:anim calcmode="lin" valueType="num">
                                      <p:cBhvr additive="base">
                                        <p:cTn dur="1000"/>
                                        <p:tgtEl>
                                          <p:spTgt spid="9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2">
                                  <p:stCondLst>
                                    <p:cond delay="0"/>
                                  </p:stCondLst>
                                  <p:childTnLst>
                                    <p:set>
                                      <p:cBhvr>
                                        <p:cTn dur="1" fill="hold">
                                          <p:stCondLst>
                                            <p:cond delay="0"/>
                                          </p:stCondLst>
                                        </p:cTn>
                                        <p:tgtEl>
                                          <p:spTgt spid="90"/>
                                        </p:tgtEl>
                                        <p:attrNameLst>
                                          <p:attrName>style.visibility</p:attrName>
                                        </p:attrNameLst>
                                      </p:cBhvr>
                                      <p:to>
                                        <p:strVal val="visible"/>
                                      </p:to>
                                    </p:set>
                                    <p:anim calcmode="lin" valueType="num">
                                      <p:cBhvr additive="base">
                                        <p:cTn dur="1000"/>
                                        <p:tgtEl>
                                          <p:spTgt spid="90"/>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98"/>
                                        </p:tgtEl>
                                        <p:attrNameLst>
                                          <p:attrName>style.visibility</p:attrName>
                                        </p:attrNameLst>
                                      </p:cBhvr>
                                      <p:to>
                                        <p:strVal val="visible"/>
                                      </p:to>
                                    </p:set>
                                    <p:anim calcmode="lin" valueType="num">
                                      <p:cBhvr additive="base">
                                        <p:cTn dur="1000"/>
                                        <p:tgtEl>
                                          <p:spTgt spid="98"/>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xit" presetID="2" presetSubtype="1">
                                  <p:stCondLst>
                                    <p:cond delay="0"/>
                                  </p:stCondLst>
                                  <p:childTnLst>
                                    <p:anim calcmode="lin" valueType="num">
                                      <p:cBhvr additive="base">
                                        <p:cTn dur="500"/>
                                        <p:tgtEl>
                                          <p:spTgt spid="95"/>
                                        </p:tgtEl>
                                        <p:attrNameLst>
                                          <p:attrName>ppt_y</p:attrName>
                                        </p:attrNameLst>
                                      </p:cBhvr>
                                      <p:tavLst>
                                        <p:tav fmla="" tm="0">
                                          <p:val>
                                            <p:strVal val="#ppt_y"/>
                                          </p:val>
                                        </p:tav>
                                        <p:tav fmla="" tm="100000">
                                          <p:val>
                                            <p:strVal val="#ppt_y-1"/>
                                          </p:val>
                                        </p:tav>
                                      </p:tavLst>
                                    </p:anim>
                                    <p:set>
                                      <p:cBhvr>
                                        <p:cTn dur="1" fill="hold">
                                          <p:stCondLst>
                                            <p:cond delay="500"/>
                                          </p:stCondLst>
                                        </p:cTn>
                                        <p:tgtEl>
                                          <p:spTgt spid="95"/>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500"/>
                                        <p:tgtEl>
                                          <p:spTgt spid="93"/>
                                        </p:tgtEl>
                                        <p:attrNameLst>
                                          <p:attrName>ppt_y</p:attrName>
                                        </p:attrNameLst>
                                      </p:cBhvr>
                                      <p:tavLst>
                                        <p:tav fmla="" tm="0">
                                          <p:val>
                                            <p:strVal val="#ppt_y"/>
                                          </p:val>
                                        </p:tav>
                                        <p:tav fmla="" tm="100000">
                                          <p:val>
                                            <p:strVal val="#ppt_y-1"/>
                                          </p:val>
                                        </p:tav>
                                      </p:tavLst>
                                    </p:anim>
                                    <p:set>
                                      <p:cBhvr>
                                        <p:cTn dur="1" fill="hold">
                                          <p:stCondLst>
                                            <p:cond delay="500"/>
                                          </p:stCondLst>
                                        </p:cTn>
                                        <p:tgtEl>
                                          <p:spTgt spid="93"/>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500"/>
                                        <p:tgtEl>
                                          <p:spTgt spid="94"/>
                                        </p:tgtEl>
                                        <p:attrNameLst>
                                          <p:attrName>ppt_y</p:attrName>
                                        </p:attrNameLst>
                                      </p:cBhvr>
                                      <p:tavLst>
                                        <p:tav fmla="" tm="0">
                                          <p:val>
                                            <p:strVal val="#ppt_y"/>
                                          </p:val>
                                        </p:tav>
                                        <p:tav fmla="" tm="100000">
                                          <p:val>
                                            <p:strVal val="#ppt_y-1"/>
                                          </p:val>
                                        </p:tav>
                                      </p:tavLst>
                                    </p:anim>
                                    <p:set>
                                      <p:cBhvr>
                                        <p:cTn dur="1" fill="hold">
                                          <p:stCondLst>
                                            <p:cond delay="500"/>
                                          </p:stCondLst>
                                        </p:cTn>
                                        <p:tgtEl>
                                          <p:spTgt spid="94"/>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500"/>
                                        <p:tgtEl>
                                          <p:spTgt spid="96"/>
                                        </p:tgtEl>
                                        <p:attrNameLst>
                                          <p:attrName>ppt_y</p:attrName>
                                        </p:attrNameLst>
                                      </p:cBhvr>
                                      <p:tavLst>
                                        <p:tav fmla="" tm="0">
                                          <p:val>
                                            <p:strVal val="#ppt_y"/>
                                          </p:val>
                                        </p:tav>
                                        <p:tav fmla="" tm="100000">
                                          <p:val>
                                            <p:strVal val="#ppt_y-1"/>
                                          </p:val>
                                        </p:tav>
                                      </p:tavLst>
                                    </p:anim>
                                    <p:set>
                                      <p:cBhvr>
                                        <p:cTn dur="1" fill="hold">
                                          <p:stCondLst>
                                            <p:cond delay="500"/>
                                          </p:stCondLst>
                                        </p:cTn>
                                        <p:tgtEl>
                                          <p:spTgt spid="96"/>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500"/>
                                        <p:tgtEl>
                                          <p:spTgt spid="97"/>
                                        </p:tgtEl>
                                        <p:attrNameLst>
                                          <p:attrName>ppt_y</p:attrName>
                                        </p:attrNameLst>
                                      </p:cBhvr>
                                      <p:tavLst>
                                        <p:tav fmla="" tm="0">
                                          <p:val>
                                            <p:strVal val="#ppt_y"/>
                                          </p:val>
                                        </p:tav>
                                        <p:tav fmla="" tm="100000">
                                          <p:val>
                                            <p:strVal val="#ppt_y-1"/>
                                          </p:val>
                                        </p:tav>
                                      </p:tavLst>
                                    </p:anim>
                                    <p:set>
                                      <p:cBhvr>
                                        <p:cTn dur="1" fill="hold">
                                          <p:stCondLst>
                                            <p:cond delay="500"/>
                                          </p:stCondLst>
                                        </p:cTn>
                                        <p:tgtEl>
                                          <p:spTgt spid="97"/>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500"/>
                                        <p:tgtEl>
                                          <p:spTgt spid="98"/>
                                        </p:tgtEl>
                                        <p:attrNameLst>
                                          <p:attrName>ppt_y</p:attrName>
                                        </p:attrNameLst>
                                      </p:cBhvr>
                                      <p:tavLst>
                                        <p:tav fmla="" tm="0">
                                          <p:val>
                                            <p:strVal val="#ppt_y"/>
                                          </p:val>
                                        </p:tav>
                                        <p:tav fmla="" tm="100000">
                                          <p:val>
                                            <p:strVal val="#ppt_y-1"/>
                                          </p:val>
                                        </p:tav>
                                      </p:tavLst>
                                    </p:anim>
                                    <p:set>
                                      <p:cBhvr>
                                        <p:cTn dur="1" fill="hold">
                                          <p:stCondLst>
                                            <p:cond delay="500"/>
                                          </p:stCondLst>
                                        </p:cTn>
                                        <p:tgtEl>
                                          <p:spTgt spid="98"/>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500"/>
                                        <p:tgtEl>
                                          <p:spTgt spid="100"/>
                                        </p:tgtEl>
                                        <p:attrNameLst>
                                          <p:attrName>ppt_y</p:attrName>
                                        </p:attrNameLst>
                                      </p:cBhvr>
                                      <p:tavLst>
                                        <p:tav fmla="" tm="0">
                                          <p:val>
                                            <p:strVal val="#ppt_y"/>
                                          </p:val>
                                        </p:tav>
                                        <p:tav fmla="" tm="100000">
                                          <p:val>
                                            <p:strVal val="#ppt_y-1"/>
                                          </p:val>
                                        </p:tav>
                                      </p:tavLst>
                                    </p:anim>
                                    <p:set>
                                      <p:cBhvr>
                                        <p:cTn dur="1" fill="hold">
                                          <p:stCondLst>
                                            <p:cond delay="500"/>
                                          </p:stCondLst>
                                        </p:cTn>
                                        <p:tgtEl>
                                          <p:spTgt spid="100"/>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500"/>
                                        <p:tgtEl>
                                          <p:spTgt spid="99"/>
                                        </p:tgtEl>
                                        <p:attrNameLst>
                                          <p:attrName>ppt_y</p:attrName>
                                        </p:attrNameLst>
                                      </p:cBhvr>
                                      <p:tavLst>
                                        <p:tav fmla="" tm="0">
                                          <p:val>
                                            <p:strVal val="#ppt_y"/>
                                          </p:val>
                                        </p:tav>
                                        <p:tav fmla="" tm="100000">
                                          <p:val>
                                            <p:strVal val="#ppt_y-1"/>
                                          </p:val>
                                        </p:tav>
                                      </p:tavLst>
                                    </p:anim>
                                    <p:set>
                                      <p:cBhvr>
                                        <p:cTn dur="1" fill="hold">
                                          <p:stCondLst>
                                            <p:cond delay="500"/>
                                          </p:stCondLst>
                                        </p:cTn>
                                        <p:tgtEl>
                                          <p:spTgt spid="99"/>
                                        </p:tgtEl>
                                        <p:attrNameLst>
                                          <p:attrName>style.visibility</p:attrName>
                                        </p:attrNameLst>
                                      </p:cBhvr>
                                      <p:to>
                                        <p:strVal val="hidden"/>
                                      </p:to>
                                    </p:set>
                                  </p:childTnLst>
                                </p:cTn>
                              </p:par>
                              <p:par>
                                <p:cTn fill="hold" nodeType="withEffect" presetClass="exit" presetID="2" presetSubtype="4">
                                  <p:stCondLst>
                                    <p:cond delay="0"/>
                                  </p:stCondLst>
                                  <p:childTnLst>
                                    <p:anim calcmode="lin" valueType="num">
                                      <p:cBhvr additive="base">
                                        <p:cTn dur="500"/>
                                        <p:tgtEl>
                                          <p:spTgt spid="91"/>
                                        </p:tgtEl>
                                        <p:attrNameLst>
                                          <p:attrName>ppt_y</p:attrName>
                                        </p:attrNameLst>
                                      </p:cBhvr>
                                      <p:tavLst>
                                        <p:tav fmla="" tm="0">
                                          <p:val>
                                            <p:strVal val="#ppt_y"/>
                                          </p:val>
                                        </p:tav>
                                        <p:tav fmla="" tm="100000">
                                          <p:val>
                                            <p:strVal val="#ppt_y+1"/>
                                          </p:val>
                                        </p:tav>
                                      </p:tavLst>
                                    </p:anim>
                                    <p:set>
                                      <p:cBhvr>
                                        <p:cTn dur="1" fill="hold">
                                          <p:stCondLst>
                                            <p:cond delay="500"/>
                                          </p:stCondLst>
                                        </p:cTn>
                                        <p:tgtEl>
                                          <p:spTgt spid="91"/>
                                        </p:tgtEl>
                                        <p:attrNameLst>
                                          <p:attrName>style.visibility</p:attrName>
                                        </p:attrNameLst>
                                      </p:cBhvr>
                                      <p:to>
                                        <p:strVal val="hidden"/>
                                      </p:to>
                                    </p:set>
                                  </p:childTnLst>
                                </p:cTn>
                              </p:par>
                              <p:par>
                                <p:cTn fill="hold" nodeType="withEffect" presetClass="exit" presetID="2" presetSubtype="4">
                                  <p:stCondLst>
                                    <p:cond delay="0"/>
                                  </p:stCondLst>
                                  <p:childTnLst>
                                    <p:anim calcmode="lin" valueType="num">
                                      <p:cBhvr additive="base">
                                        <p:cTn dur="500"/>
                                        <p:tgtEl>
                                          <p:spTgt spid="101"/>
                                        </p:tgtEl>
                                        <p:attrNameLst>
                                          <p:attrName>ppt_y</p:attrName>
                                        </p:attrNameLst>
                                      </p:cBhvr>
                                      <p:tavLst>
                                        <p:tav fmla="" tm="0">
                                          <p:val>
                                            <p:strVal val="#ppt_y"/>
                                          </p:val>
                                        </p:tav>
                                        <p:tav fmla="" tm="100000">
                                          <p:val>
                                            <p:strVal val="#ppt_y+1"/>
                                          </p:val>
                                        </p:tav>
                                      </p:tavLst>
                                    </p:anim>
                                    <p:set>
                                      <p:cBhvr>
                                        <p:cTn dur="1" fill="hold">
                                          <p:stCondLst>
                                            <p:cond delay="500"/>
                                          </p:stCondLst>
                                        </p:cTn>
                                        <p:tgtEl>
                                          <p:spTgt spid="101"/>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500"/>
                                        <p:tgtEl>
                                          <p:spTgt spid="102"/>
                                        </p:tgtEl>
                                        <p:attrNameLst>
                                          <p:attrName>ppt_y</p:attrName>
                                        </p:attrNameLst>
                                      </p:cBhvr>
                                      <p:tavLst>
                                        <p:tav fmla="" tm="0">
                                          <p:val>
                                            <p:strVal val="#ppt_y"/>
                                          </p:val>
                                        </p:tav>
                                        <p:tav fmla="" tm="100000">
                                          <p:val>
                                            <p:strVal val="#ppt_y-1"/>
                                          </p:val>
                                        </p:tav>
                                      </p:tavLst>
                                    </p:anim>
                                    <p:set>
                                      <p:cBhvr>
                                        <p:cTn dur="1" fill="hold">
                                          <p:stCondLst>
                                            <p:cond delay="500"/>
                                          </p:stCondLst>
                                        </p:cTn>
                                        <p:tgtEl>
                                          <p:spTgt spid="10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10"/>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22" name="Google Shape;322;p10"/>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323" name="Google Shape;323;p10"/>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24" name="Google Shape;324;p10"/>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325" name="Google Shape;325;p10"/>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26" name="Google Shape;326;p10"/>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a:t>
            </a:r>
            <a:endParaRPr/>
          </a:p>
        </p:txBody>
      </p:sp>
      <p:sp>
        <p:nvSpPr>
          <p:cNvPr id="327" name="Google Shape;327;p10"/>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28" name="Google Shape;328;p10"/>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329" name="Google Shape;329;p10"/>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30" name="Google Shape;330;p10"/>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31" name="Google Shape;331;p10"/>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32" name="Google Shape;332;p10"/>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33" name="Google Shape;333;p10"/>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PHẠM VI LÃNH THỔ</a:t>
            </a:r>
            <a:endParaRPr/>
          </a:p>
        </p:txBody>
      </p:sp>
      <p:pic>
        <p:nvPicPr>
          <p:cNvPr descr="http://thumbs.dreamstime.com/z/%E6%9C%89%E7%99%BD%E8%89%B2%E6%B3%A1%E5%BD%B1%E7%9A%84thinking%E6%95%99%E6%8E%88-36777654.jpg" id="334" name="Google Shape;334;p10"/>
          <p:cNvPicPr preferRelativeResize="0"/>
          <p:nvPr/>
        </p:nvPicPr>
        <p:blipFill rotWithShape="1">
          <a:blip r:embed="rId6">
            <a:alphaModFix/>
          </a:blip>
          <a:srcRect b="19564" l="36138" r="8351" t="20400"/>
          <a:stretch/>
        </p:blipFill>
        <p:spPr>
          <a:xfrm>
            <a:off x="6948424" y="4422043"/>
            <a:ext cx="2019364" cy="2253337"/>
          </a:xfrm>
          <a:prstGeom prst="rect">
            <a:avLst/>
          </a:prstGeom>
          <a:noFill/>
          <a:ln>
            <a:noFill/>
          </a:ln>
        </p:spPr>
      </p:pic>
      <p:sp>
        <p:nvSpPr>
          <p:cNvPr id="335" name="Google Shape;335;p10"/>
          <p:cNvSpPr/>
          <p:nvPr/>
        </p:nvSpPr>
        <p:spPr>
          <a:xfrm>
            <a:off x="446490" y="2057401"/>
            <a:ext cx="6792509" cy="3352800"/>
          </a:xfrm>
          <a:prstGeom prst="wedgeRoundRectCallout">
            <a:avLst>
              <a:gd fmla="val 47919" name="adj1"/>
              <a:gd fmla="val 60538" name="adj2"/>
              <a:gd fmla="val 16667" name="adj3"/>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http://previews.123rf.com/images/mistac/mistac1207/mistac120700017/14524015-A-cartoon-boy-with-a-good-idea-Stock-Vector-thinking.jpg" id="336" name="Google Shape;336;p10"/>
          <p:cNvPicPr preferRelativeResize="0"/>
          <p:nvPr/>
        </p:nvPicPr>
        <p:blipFill rotWithShape="1">
          <a:blip r:embed="rId7">
            <a:alphaModFix/>
          </a:blip>
          <a:srcRect b="81605" l="32065" r="45098" t="0"/>
          <a:stretch/>
        </p:blipFill>
        <p:spPr>
          <a:xfrm rot="1019582">
            <a:off x="7778141" y="3732296"/>
            <a:ext cx="990752" cy="798025"/>
          </a:xfrm>
          <a:prstGeom prst="rect">
            <a:avLst/>
          </a:prstGeom>
          <a:noFill/>
          <a:ln>
            <a:noFill/>
          </a:ln>
        </p:spPr>
      </p:pic>
      <p:sp>
        <p:nvSpPr>
          <p:cNvPr id="337" name="Google Shape;337;p10"/>
          <p:cNvSpPr/>
          <p:nvPr/>
        </p:nvSpPr>
        <p:spPr>
          <a:xfrm>
            <a:off x="648032" y="2286000"/>
            <a:ext cx="6553198" cy="290848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400">
                <a:solidFill>
                  <a:schemeClr val="dk1"/>
                </a:solidFill>
                <a:latin typeface="Cambria"/>
                <a:ea typeface="Cambria"/>
                <a:cs typeface="Cambria"/>
                <a:sym typeface="Cambria"/>
              </a:rPr>
              <a:t>Bao gồm: vùng đất, vùng biển và vùng trời.</a:t>
            </a:r>
            <a:endParaRPr/>
          </a:p>
          <a:p>
            <a:pPr indent="0" lvl="0" marL="0" marR="0" rtl="0" algn="just">
              <a:spcBef>
                <a:spcPts val="600"/>
              </a:spcBef>
              <a:spcAft>
                <a:spcPts val="0"/>
              </a:spcAft>
              <a:buNone/>
            </a:pPr>
            <a:r>
              <a:rPr b="1" lang="en-US" sz="2400">
                <a:solidFill>
                  <a:schemeClr val="dk1"/>
                </a:solidFill>
                <a:latin typeface="Cambria"/>
                <a:ea typeface="Cambria"/>
                <a:cs typeface="Cambria"/>
                <a:sym typeface="Cambria"/>
              </a:rPr>
              <a:t>- Vùng đất: </a:t>
            </a:r>
            <a:r>
              <a:rPr lang="en-US" sz="2400">
                <a:solidFill>
                  <a:schemeClr val="dk1"/>
                </a:solidFill>
                <a:latin typeface="Cambria"/>
                <a:ea typeface="Cambria"/>
                <a:cs typeface="Cambria"/>
                <a:sym typeface="Cambria"/>
              </a:rPr>
              <a:t>diện tích 331 344 km</a:t>
            </a:r>
            <a:r>
              <a:rPr baseline="30000" lang="en-US" sz="2400">
                <a:solidFill>
                  <a:schemeClr val="dk1"/>
                </a:solidFill>
                <a:latin typeface="Cambria"/>
                <a:ea typeface="Cambria"/>
                <a:cs typeface="Cambria"/>
                <a:sym typeface="Cambria"/>
              </a:rPr>
              <a:t>2</a:t>
            </a:r>
            <a:r>
              <a:rPr lang="en-US" sz="2400">
                <a:solidFill>
                  <a:schemeClr val="dk1"/>
                </a:solidFill>
                <a:latin typeface="Cambria"/>
                <a:ea typeface="Cambria"/>
                <a:cs typeface="Cambria"/>
                <a:sym typeface="Cambria"/>
              </a:rPr>
              <a:t> gồm toàn bộ phần đất liền và các hải đảo.</a:t>
            </a:r>
            <a:endParaRPr/>
          </a:p>
          <a:p>
            <a:pPr indent="0" lvl="0" marL="0" marR="0" rtl="0" algn="just">
              <a:spcBef>
                <a:spcPts val="600"/>
              </a:spcBef>
              <a:spcAft>
                <a:spcPts val="0"/>
              </a:spcAft>
              <a:buNone/>
            </a:pPr>
            <a:r>
              <a:rPr b="1" lang="en-US" sz="2400">
                <a:solidFill>
                  <a:schemeClr val="dk1"/>
                </a:solidFill>
                <a:latin typeface="Cambria"/>
                <a:ea typeface="Cambria"/>
                <a:cs typeface="Cambria"/>
                <a:sym typeface="Cambria"/>
              </a:rPr>
              <a:t>- Vùng biển </a:t>
            </a:r>
            <a:r>
              <a:rPr lang="en-US" sz="2400">
                <a:solidFill>
                  <a:schemeClr val="dk1"/>
                </a:solidFill>
                <a:latin typeface="Cambria"/>
                <a:ea typeface="Cambria"/>
                <a:cs typeface="Cambria"/>
                <a:sym typeface="Cambria"/>
              </a:rPr>
              <a:t>có diện tích khoảng 1 triệu km</a:t>
            </a:r>
            <a:r>
              <a:rPr baseline="30000" lang="en-US" sz="2400">
                <a:solidFill>
                  <a:schemeClr val="dk1"/>
                </a:solidFill>
                <a:latin typeface="Cambria"/>
                <a:ea typeface="Cambria"/>
                <a:cs typeface="Cambria"/>
                <a:sym typeface="Cambria"/>
              </a:rPr>
              <a:t>2</a:t>
            </a:r>
            <a:r>
              <a:rPr lang="en-US" sz="2400">
                <a:solidFill>
                  <a:schemeClr val="dk1"/>
                </a:solidFill>
                <a:latin typeface="Cambria"/>
                <a:ea typeface="Cambria"/>
                <a:cs typeface="Cambria"/>
                <a:sym typeface="Cambria"/>
              </a:rPr>
              <a:t>, gấp hơn 3 lần diện tích đất liền.</a:t>
            </a:r>
            <a:endParaRPr sz="2400">
              <a:solidFill>
                <a:schemeClr val="dk1"/>
              </a:solidFill>
              <a:latin typeface="Cambria"/>
              <a:ea typeface="Cambria"/>
              <a:cs typeface="Cambria"/>
              <a:sym typeface="Cambria"/>
            </a:endParaRPr>
          </a:p>
          <a:p>
            <a:pPr indent="0" lvl="0" marL="0" marR="0" rtl="0" algn="just">
              <a:spcBef>
                <a:spcPts val="600"/>
              </a:spcBef>
              <a:spcAft>
                <a:spcPts val="0"/>
              </a:spcAft>
              <a:buNone/>
            </a:pPr>
            <a:r>
              <a:rPr b="1" lang="en-US" sz="2400">
                <a:solidFill>
                  <a:schemeClr val="dk1"/>
                </a:solidFill>
                <a:latin typeface="Cambria"/>
                <a:ea typeface="Cambria"/>
                <a:cs typeface="Cambria"/>
                <a:sym typeface="Cambria"/>
              </a:rPr>
              <a:t>- Vùng trời </a:t>
            </a:r>
            <a:r>
              <a:rPr lang="en-US" sz="2400">
                <a:solidFill>
                  <a:schemeClr val="dk1"/>
                </a:solidFill>
                <a:latin typeface="Cambria"/>
                <a:ea typeface="Cambria"/>
                <a:cs typeface="Cambria"/>
                <a:sym typeface="Cambria"/>
              </a:rPr>
              <a:t>là khoảng không gian bao trùm lên lãnh thổ nước ta.</a:t>
            </a:r>
            <a:endParaRPr/>
          </a:p>
        </p:txBody>
      </p:sp>
      <p:sp>
        <p:nvSpPr>
          <p:cNvPr id="338" name="Google Shape;338;p10"/>
          <p:cNvSpPr/>
          <p:nvPr/>
        </p:nvSpPr>
        <p:spPr>
          <a:xfrm>
            <a:off x="1720089" y="202779"/>
            <a:ext cx="579362"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500"/>
                                        <p:tgtEl>
                                          <p:spTgt spid="336"/>
                                        </p:tgtEl>
                                      </p:cBhvr>
                                    </p:animEffect>
                                  </p:childTnLst>
                                </p:cTn>
                              </p:par>
                              <p:par>
                                <p:cTn fill="hold" nodeType="with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500"/>
                                        <p:tgtEl>
                                          <p:spTgt spid="3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500"/>
                                        <p:tgtEl>
                                          <p:spTgt spid="335"/>
                                        </p:tgtEl>
                                      </p:cBhvr>
                                    </p:animEffect>
                                  </p:childTnLst>
                                </p:cTn>
                              </p:par>
                              <p:par>
                                <p:cTn fill="hold" nodeType="with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500"/>
                                        <p:tgtEl>
                                          <p:spTgt spid="3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xEl>
                                              <p:pRg end="0" st="0"/>
                                            </p:txEl>
                                          </p:spTgt>
                                        </p:tgtEl>
                                        <p:attrNameLst>
                                          <p:attrName>style.visibility</p:attrName>
                                        </p:attrNameLst>
                                      </p:cBhvr>
                                      <p:to>
                                        <p:strVal val="visible"/>
                                      </p:to>
                                    </p:set>
                                    <p:animEffect filter="fade" transition="in">
                                      <p:cBhvr>
                                        <p:cTn dur="500"/>
                                        <p:tgtEl>
                                          <p:spTgt spid="33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xEl>
                                              <p:pRg end="1" st="1"/>
                                            </p:txEl>
                                          </p:spTgt>
                                        </p:tgtEl>
                                        <p:attrNameLst>
                                          <p:attrName>style.visibility</p:attrName>
                                        </p:attrNameLst>
                                      </p:cBhvr>
                                      <p:to>
                                        <p:strVal val="visible"/>
                                      </p:to>
                                    </p:set>
                                    <p:animEffect filter="fade" transition="in">
                                      <p:cBhvr>
                                        <p:cTn dur="500"/>
                                        <p:tgtEl>
                                          <p:spTgt spid="33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xEl>
                                              <p:pRg end="2" st="2"/>
                                            </p:txEl>
                                          </p:spTgt>
                                        </p:tgtEl>
                                        <p:attrNameLst>
                                          <p:attrName>style.visibility</p:attrName>
                                        </p:attrNameLst>
                                      </p:cBhvr>
                                      <p:to>
                                        <p:strVal val="visible"/>
                                      </p:to>
                                    </p:set>
                                    <p:animEffect filter="fade" transition="in">
                                      <p:cBhvr>
                                        <p:cTn dur="500"/>
                                        <p:tgtEl>
                                          <p:spTgt spid="33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xEl>
                                              <p:pRg end="3" st="3"/>
                                            </p:txEl>
                                          </p:spTgt>
                                        </p:tgtEl>
                                        <p:attrNameLst>
                                          <p:attrName>style.visibility</p:attrName>
                                        </p:attrNameLst>
                                      </p:cBhvr>
                                      <p:to>
                                        <p:strVal val="visible"/>
                                      </p:to>
                                    </p:set>
                                    <p:animEffect filter="fade" transition="in">
                                      <p:cBhvr>
                                        <p:cTn dur="500"/>
                                        <p:tgtEl>
                                          <p:spTgt spid="337">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11"/>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44" name="Google Shape;344;p11"/>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345" name="Google Shape;345;p11"/>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46" name="Google Shape;346;p11"/>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347" name="Google Shape;347;p11"/>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48" name="Google Shape;348;p11"/>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a:t>
            </a:r>
            <a:endParaRPr/>
          </a:p>
        </p:txBody>
      </p:sp>
      <p:sp>
        <p:nvSpPr>
          <p:cNvPr id="349" name="Google Shape;349;p11"/>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50" name="Google Shape;350;p11"/>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351" name="Google Shape;351;p11"/>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52" name="Google Shape;352;p11"/>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53" name="Google Shape;353;p11"/>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54" name="Google Shape;354;p11"/>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55" name="Google Shape;355;p11"/>
          <p:cNvSpPr/>
          <p:nvPr/>
        </p:nvSpPr>
        <p:spPr>
          <a:xfrm>
            <a:off x="1544052" y="1298217"/>
            <a:ext cx="3657601" cy="1107996"/>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2200">
                <a:solidFill>
                  <a:srgbClr val="FF0000"/>
                </a:solidFill>
                <a:latin typeface="Cambria"/>
                <a:ea typeface="Cambria"/>
                <a:cs typeface="Cambria"/>
                <a:sym typeface="Cambria"/>
              </a:rPr>
              <a:t>Quan sát hình 1.1 và kênh chữ SGK, cho biết Việt Nam nằm ở đâu?</a:t>
            </a:r>
            <a:endParaRPr i="1" sz="2200">
              <a:solidFill>
                <a:srgbClr val="FF0000"/>
              </a:solidFill>
              <a:latin typeface="Cambria"/>
              <a:ea typeface="Cambria"/>
              <a:cs typeface="Cambria"/>
              <a:sym typeface="Cambria"/>
            </a:endParaRPr>
          </a:p>
        </p:txBody>
      </p:sp>
      <p:sp>
        <p:nvSpPr>
          <p:cNvPr id="356" name="Google Shape;356;p11"/>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VỊ TRÍ ĐỊA LÍ</a:t>
            </a:r>
            <a:endParaRPr/>
          </a:p>
        </p:txBody>
      </p:sp>
      <p:pic>
        <p:nvPicPr>
          <p:cNvPr id="357" name="Google Shape;357;p11"/>
          <p:cNvPicPr preferRelativeResize="0"/>
          <p:nvPr/>
        </p:nvPicPr>
        <p:blipFill rotWithShape="1">
          <a:blip r:embed="rId6">
            <a:alphaModFix/>
          </a:blip>
          <a:srcRect b="0" l="0" r="0" t="0"/>
          <a:stretch/>
        </p:blipFill>
        <p:spPr>
          <a:xfrm>
            <a:off x="351128" y="1229717"/>
            <a:ext cx="1167904" cy="1227080"/>
          </a:xfrm>
          <a:prstGeom prst="rect">
            <a:avLst/>
          </a:prstGeom>
          <a:noFill/>
          <a:ln>
            <a:noFill/>
          </a:ln>
          <a:effectLst>
            <a:reflection blurRad="0" dir="5400000" dist="5000" endA="0" endPos="30000" kx="0" rotWithShape="0" algn="bl" stA="30000" stPos="0" sy="-100000" ky="0"/>
          </a:effectLst>
        </p:spPr>
      </p:pic>
      <p:grpSp>
        <p:nvGrpSpPr>
          <p:cNvPr id="358" name="Google Shape;358;p11"/>
          <p:cNvGrpSpPr/>
          <p:nvPr/>
        </p:nvGrpSpPr>
        <p:grpSpPr>
          <a:xfrm>
            <a:off x="228600" y="3667703"/>
            <a:ext cx="1391102" cy="1378918"/>
            <a:chOff x="328593" y="3185409"/>
            <a:chExt cx="1311567" cy="1538991"/>
          </a:xfrm>
        </p:grpSpPr>
        <p:pic>
          <p:nvPicPr>
            <p:cNvPr id="359" name="Google Shape;359;p11"/>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360" name="Google Shape;360;p11"/>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pic>
        <p:nvPicPr>
          <p:cNvPr id="361" name="Google Shape;361;p11"/>
          <p:cNvPicPr preferRelativeResize="0"/>
          <p:nvPr/>
        </p:nvPicPr>
        <p:blipFill rotWithShape="1">
          <a:blip r:embed="rId9">
            <a:alphaModFix/>
          </a:blip>
          <a:srcRect b="0" l="0" r="0" t="0"/>
          <a:stretch/>
        </p:blipFill>
        <p:spPr>
          <a:xfrm>
            <a:off x="5304147" y="1295399"/>
            <a:ext cx="3535053" cy="5257800"/>
          </a:xfrm>
          <a:prstGeom prst="rect">
            <a:avLst/>
          </a:prstGeom>
          <a:noFill/>
          <a:ln cap="flat" cmpd="sng" w="9525">
            <a:solidFill>
              <a:srgbClr val="FF0000"/>
            </a:solidFill>
            <a:prstDash val="solid"/>
            <a:round/>
            <a:headEnd len="sm" w="sm" type="none"/>
            <a:tailEnd len="sm" w="sm" type="none"/>
          </a:ln>
        </p:spPr>
      </p:pic>
      <p:grpSp>
        <p:nvGrpSpPr>
          <p:cNvPr id="362" name="Google Shape;362;p11"/>
          <p:cNvGrpSpPr/>
          <p:nvPr/>
        </p:nvGrpSpPr>
        <p:grpSpPr>
          <a:xfrm>
            <a:off x="671283" y="2655560"/>
            <a:ext cx="4516586" cy="3897639"/>
            <a:chOff x="-6269" y="0"/>
            <a:chExt cx="4516586" cy="3897639"/>
          </a:xfrm>
        </p:grpSpPr>
        <p:sp>
          <p:nvSpPr>
            <p:cNvPr id="363" name="Google Shape;363;p11"/>
            <p:cNvSpPr/>
            <p:nvPr/>
          </p:nvSpPr>
          <p:spPr>
            <a:xfrm>
              <a:off x="-6269" y="0"/>
              <a:ext cx="3897639" cy="3897639"/>
            </a:xfrm>
            <a:prstGeom prst="triangle">
              <a:avLst>
                <a:gd fmla="val 50000" name="adj"/>
              </a:avLst>
            </a:prstGeom>
            <a:blipFill rotWithShape="1">
              <a:blip r:embed="rId10">
                <a:alphaModFix/>
              </a:blip>
              <a:stretch>
                <a:fillRect b="0" l="0" r="0"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1"/>
            <p:cNvSpPr/>
            <p:nvPr/>
          </p:nvSpPr>
          <p:spPr>
            <a:xfrm>
              <a:off x="1908246" y="389943"/>
              <a:ext cx="2602071" cy="882128"/>
            </a:xfrm>
            <a:prstGeom prst="roundRect">
              <a:avLst>
                <a:gd fmla="val 16667" name="adj"/>
              </a:avLst>
            </a:prstGeom>
            <a:solidFill>
              <a:schemeClr val="lt1">
                <a:alpha val="89803"/>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1"/>
            <p:cNvSpPr txBox="1"/>
            <p:nvPr/>
          </p:nvSpPr>
          <p:spPr>
            <a:xfrm>
              <a:off x="1951308" y="433005"/>
              <a:ext cx="2515947" cy="796004"/>
            </a:xfrm>
            <a:prstGeom prst="rect">
              <a:avLst/>
            </a:prstGeom>
            <a:noFill/>
            <a:ln>
              <a:noFill/>
            </a:ln>
          </p:spPr>
          <p:txBody>
            <a:bodyPr anchorCtr="0" anchor="ctr" bIns="60950" lIns="60950" spcFirstLastPara="1" rIns="60950" wrap="square" tIns="60950">
              <a:noAutofit/>
            </a:bodyPr>
            <a:lstStyle/>
            <a:p>
              <a:pPr indent="0" lvl="0" marL="0" marR="0" rtl="0" algn="just">
                <a:lnSpc>
                  <a:spcPct val="90000"/>
                </a:lnSpc>
                <a:spcBef>
                  <a:spcPts val="0"/>
                </a:spcBef>
                <a:spcAft>
                  <a:spcPts val="0"/>
                </a:spcAft>
                <a:buClr>
                  <a:schemeClr val="dk1"/>
                </a:buClr>
                <a:buSzPts val="1550"/>
                <a:buFont typeface="Cambria"/>
                <a:buNone/>
              </a:pPr>
              <a:r>
                <a:rPr lang="en-US" sz="1550">
                  <a:solidFill>
                    <a:schemeClr val="dk1"/>
                  </a:solidFill>
                  <a:latin typeface="Cambria"/>
                  <a:ea typeface="Cambria"/>
                  <a:cs typeface="Cambria"/>
                  <a:sym typeface="Cambria"/>
                </a:rPr>
                <a:t>Nằm ở rìa phía đông của bán đảo Đông Dương, gần trung tâm khu vực Đông Nam Á.</a:t>
              </a:r>
              <a:endParaRPr sz="1550">
                <a:solidFill>
                  <a:schemeClr val="dk1"/>
                </a:solidFill>
                <a:latin typeface="Cambria"/>
                <a:ea typeface="Cambria"/>
                <a:cs typeface="Cambria"/>
                <a:sym typeface="Cambria"/>
              </a:endParaRPr>
            </a:p>
          </p:txBody>
        </p:sp>
        <p:sp>
          <p:nvSpPr>
            <p:cNvPr id="366" name="Google Shape;366;p11"/>
            <p:cNvSpPr/>
            <p:nvPr/>
          </p:nvSpPr>
          <p:spPr>
            <a:xfrm>
              <a:off x="1942549" y="1344105"/>
              <a:ext cx="2533465" cy="576272"/>
            </a:xfrm>
            <a:prstGeom prst="roundRect">
              <a:avLst>
                <a:gd fmla="val 16667" name="adj"/>
              </a:avLst>
            </a:prstGeom>
            <a:solidFill>
              <a:schemeClr val="lt1">
                <a:alpha val="89803"/>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1"/>
            <p:cNvSpPr txBox="1"/>
            <p:nvPr/>
          </p:nvSpPr>
          <p:spPr>
            <a:xfrm>
              <a:off x="1970680" y="1372236"/>
              <a:ext cx="2477203" cy="520010"/>
            </a:xfrm>
            <a:prstGeom prst="rect">
              <a:avLst/>
            </a:prstGeom>
            <a:noFill/>
            <a:ln>
              <a:noFill/>
            </a:ln>
          </p:spPr>
          <p:txBody>
            <a:bodyPr anchorCtr="0" anchor="ctr" bIns="60950" lIns="60950" spcFirstLastPara="1" rIns="60950" wrap="square" tIns="60950">
              <a:noAutofit/>
            </a:bodyPr>
            <a:lstStyle/>
            <a:p>
              <a:pPr indent="0" lvl="0" marL="0" marR="0" rtl="0" algn="just">
                <a:lnSpc>
                  <a:spcPct val="90000"/>
                </a:lnSpc>
                <a:spcBef>
                  <a:spcPts val="0"/>
                </a:spcBef>
                <a:spcAft>
                  <a:spcPts val="0"/>
                </a:spcAft>
                <a:buClr>
                  <a:schemeClr val="dk1"/>
                </a:buClr>
                <a:buSzPts val="1550"/>
                <a:buFont typeface="Cambria"/>
                <a:buNone/>
              </a:pPr>
              <a:r>
                <a:rPr lang="en-US" sz="1550">
                  <a:solidFill>
                    <a:schemeClr val="dk1"/>
                  </a:solidFill>
                  <a:latin typeface="Cambria"/>
                  <a:ea typeface="Cambria"/>
                  <a:cs typeface="Cambria"/>
                  <a:sym typeface="Cambria"/>
                </a:rPr>
                <a:t>Cầu nối giữa Đông Nam Á lục địa và hải đảo.</a:t>
              </a:r>
              <a:endParaRPr/>
            </a:p>
          </p:txBody>
        </p:sp>
        <p:sp>
          <p:nvSpPr>
            <p:cNvPr id="368" name="Google Shape;368;p11"/>
            <p:cNvSpPr/>
            <p:nvPr/>
          </p:nvSpPr>
          <p:spPr>
            <a:xfrm>
              <a:off x="1942549" y="1992411"/>
              <a:ext cx="2533465" cy="634331"/>
            </a:xfrm>
            <a:prstGeom prst="roundRect">
              <a:avLst>
                <a:gd fmla="val 16667" name="adj"/>
              </a:avLst>
            </a:prstGeom>
            <a:solidFill>
              <a:schemeClr val="lt1">
                <a:alpha val="89803"/>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1"/>
            <p:cNvSpPr txBox="1"/>
            <p:nvPr/>
          </p:nvSpPr>
          <p:spPr>
            <a:xfrm>
              <a:off x="1973514" y="2023376"/>
              <a:ext cx="2471535" cy="572401"/>
            </a:xfrm>
            <a:prstGeom prst="rect">
              <a:avLst/>
            </a:prstGeom>
            <a:noFill/>
            <a:ln>
              <a:noFill/>
            </a:ln>
          </p:spPr>
          <p:txBody>
            <a:bodyPr anchorCtr="0" anchor="ctr" bIns="60950" lIns="60950" spcFirstLastPara="1" rIns="60950" wrap="square" tIns="60950">
              <a:noAutofit/>
            </a:bodyPr>
            <a:lstStyle/>
            <a:p>
              <a:pPr indent="0" lvl="0" marL="0" marR="0" rtl="0" algn="just">
                <a:lnSpc>
                  <a:spcPct val="90000"/>
                </a:lnSpc>
                <a:spcBef>
                  <a:spcPts val="0"/>
                </a:spcBef>
                <a:spcAft>
                  <a:spcPts val="0"/>
                </a:spcAft>
                <a:buClr>
                  <a:schemeClr val="dk1"/>
                </a:buClr>
                <a:buSzPts val="1550"/>
                <a:buFont typeface="Cambria"/>
                <a:buNone/>
              </a:pPr>
              <a:r>
                <a:rPr lang="en-US" sz="1550">
                  <a:solidFill>
                    <a:schemeClr val="dk1"/>
                  </a:solidFill>
                  <a:latin typeface="Cambria"/>
                  <a:ea typeface="Cambria"/>
                  <a:cs typeface="Cambria"/>
                  <a:sym typeface="Cambria"/>
                </a:rPr>
                <a:t>Nằm ở vị trí nội chí tuyến trong khu vực châu Á gió mùa.</a:t>
              </a:r>
              <a:endParaRPr/>
            </a:p>
          </p:txBody>
        </p:sp>
        <p:sp>
          <p:nvSpPr>
            <p:cNvPr id="370" name="Google Shape;370;p11"/>
            <p:cNvSpPr/>
            <p:nvPr/>
          </p:nvSpPr>
          <p:spPr>
            <a:xfrm>
              <a:off x="1942549" y="2698777"/>
              <a:ext cx="2533465" cy="736884"/>
            </a:xfrm>
            <a:prstGeom prst="roundRect">
              <a:avLst>
                <a:gd fmla="val 16667" name="adj"/>
              </a:avLst>
            </a:prstGeom>
            <a:solidFill>
              <a:schemeClr val="lt1">
                <a:alpha val="89803"/>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1"/>
            <p:cNvSpPr txBox="1"/>
            <p:nvPr/>
          </p:nvSpPr>
          <p:spPr>
            <a:xfrm>
              <a:off x="1978521" y="2734749"/>
              <a:ext cx="2461521" cy="664940"/>
            </a:xfrm>
            <a:prstGeom prst="rect">
              <a:avLst/>
            </a:prstGeom>
            <a:noFill/>
            <a:ln>
              <a:noFill/>
            </a:ln>
          </p:spPr>
          <p:txBody>
            <a:bodyPr anchorCtr="0" anchor="ctr" bIns="60950" lIns="60950" spcFirstLastPara="1" rIns="60950" wrap="square" tIns="60950">
              <a:noAutofit/>
            </a:bodyPr>
            <a:lstStyle/>
            <a:p>
              <a:pPr indent="0" lvl="0" marL="0" marR="0" rtl="0" algn="just">
                <a:lnSpc>
                  <a:spcPct val="90000"/>
                </a:lnSpc>
                <a:spcBef>
                  <a:spcPts val="0"/>
                </a:spcBef>
                <a:spcAft>
                  <a:spcPts val="0"/>
                </a:spcAft>
                <a:buClr>
                  <a:schemeClr val="dk1"/>
                </a:buClr>
                <a:buSzPts val="1550"/>
                <a:buFont typeface="Cambria"/>
                <a:buNone/>
              </a:pPr>
              <a:r>
                <a:rPr lang="en-US" sz="1550">
                  <a:solidFill>
                    <a:schemeClr val="dk1"/>
                  </a:solidFill>
                  <a:latin typeface="Cambria"/>
                  <a:ea typeface="Cambria"/>
                  <a:cs typeface="Cambria"/>
                  <a:sym typeface="Cambria"/>
                </a:rPr>
                <a:t>Nằm trên ngã tư đường hàng hải và hàng không quốc tế.</a:t>
              </a:r>
              <a:endParaRPr/>
            </a:p>
          </p:txBody>
        </p:sp>
      </p:grpSp>
      <p:sp>
        <p:nvSpPr>
          <p:cNvPr id="372" name="Google Shape;372;p11"/>
          <p:cNvSpPr/>
          <p:nvPr/>
        </p:nvSpPr>
        <p:spPr>
          <a:xfrm>
            <a:off x="1720089" y="202779"/>
            <a:ext cx="579362"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chemeClr val="lt1"/>
                </a:solidFill>
                <a:latin typeface="Cambria"/>
                <a:ea typeface="Cambria"/>
                <a:cs typeface="Cambria"/>
                <a:sym typeface="Cambria"/>
              </a:rPr>
              <a:t>b)</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500"/>
                                        <p:tgtEl>
                                          <p:spTgt spid="357"/>
                                        </p:tgtEl>
                                      </p:cBhvr>
                                    </p:animEffect>
                                  </p:childTnLst>
                                </p:cTn>
                              </p:par>
                              <p:par>
                                <p:cTn fill="hold" nodeType="withEffect" presetClass="entr" presetID="10" presetSubtype="0">
                                  <p:stCondLst>
                                    <p:cond delay="0"/>
                                  </p:stCondLst>
                                  <p:childTnLst>
                                    <p:set>
                                      <p:cBhvr>
                                        <p:cTn dur="1" fill="hold">
                                          <p:stCondLst>
                                            <p:cond delay="0"/>
                                          </p:stCondLst>
                                        </p:cTn>
                                        <p:tgtEl>
                                          <p:spTgt spid="355"/>
                                        </p:tgtEl>
                                        <p:attrNameLst>
                                          <p:attrName>style.visibility</p:attrName>
                                        </p:attrNameLst>
                                      </p:cBhvr>
                                      <p:to>
                                        <p:strVal val="visible"/>
                                      </p:to>
                                    </p:set>
                                    <p:animEffect filter="fade" transition="in">
                                      <p:cBhvr>
                                        <p:cTn dur="500"/>
                                        <p:tgtEl>
                                          <p:spTgt spid="355"/>
                                        </p:tgtEl>
                                      </p:cBhvr>
                                    </p:animEffect>
                                  </p:childTnLst>
                                </p:cTn>
                              </p:par>
                              <p:par>
                                <p:cTn fill="hold" nodeType="with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500"/>
                                        <p:tgtEl>
                                          <p:spTgt spid="3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gtEl>
                                        <p:attrNameLst>
                                          <p:attrName>style.visibility</p:attrName>
                                        </p:attrNameLst>
                                      </p:cBhvr>
                                      <p:to>
                                        <p:strVal val="visible"/>
                                      </p:to>
                                    </p:set>
                                    <p:animEffect filter="fade" transition="in">
                                      <p:cBhvr>
                                        <p:cTn dur="500"/>
                                        <p:tgtEl>
                                          <p:spTgt spid="3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12"/>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78" name="Google Shape;378;p12"/>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379" name="Google Shape;379;p12"/>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80" name="Google Shape;380;p12"/>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381" name="Google Shape;381;p12"/>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82" name="Google Shape;382;p12"/>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a:t>
            </a:r>
            <a:endParaRPr/>
          </a:p>
        </p:txBody>
      </p:sp>
      <p:sp>
        <p:nvSpPr>
          <p:cNvPr id="383" name="Google Shape;383;p12"/>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84" name="Google Shape;384;p12"/>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385" name="Google Shape;385;p12"/>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86" name="Google Shape;386;p12"/>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87" name="Google Shape;387;p12"/>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88" name="Google Shape;388;p12"/>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89" name="Google Shape;389;p12"/>
          <p:cNvSpPr/>
          <p:nvPr/>
        </p:nvSpPr>
        <p:spPr>
          <a:xfrm>
            <a:off x="1523999" y="1905000"/>
            <a:ext cx="3657601" cy="1200329"/>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2400">
                <a:solidFill>
                  <a:srgbClr val="FF0000"/>
                </a:solidFill>
                <a:latin typeface="Cambria"/>
                <a:ea typeface="Cambria"/>
                <a:cs typeface="Cambria"/>
                <a:sym typeface="Cambria"/>
              </a:rPr>
              <a:t>Quan sát bản đồ hành chính Việt Nam, xác định vị trí tiếp giáp của nước ta.</a:t>
            </a:r>
            <a:endParaRPr/>
          </a:p>
        </p:txBody>
      </p:sp>
      <p:sp>
        <p:nvSpPr>
          <p:cNvPr id="390" name="Google Shape;390;p12"/>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VỊ TRÍ ĐỊA LÍ</a:t>
            </a:r>
            <a:endParaRPr/>
          </a:p>
        </p:txBody>
      </p:sp>
      <p:pic>
        <p:nvPicPr>
          <p:cNvPr id="391" name="Google Shape;391;p12"/>
          <p:cNvPicPr preferRelativeResize="0"/>
          <p:nvPr/>
        </p:nvPicPr>
        <p:blipFill rotWithShape="1">
          <a:blip r:embed="rId6">
            <a:alphaModFix/>
          </a:blip>
          <a:srcRect b="0" l="0" r="0" t="0"/>
          <a:stretch/>
        </p:blipFill>
        <p:spPr>
          <a:xfrm>
            <a:off x="286339" y="1905000"/>
            <a:ext cx="1167904" cy="1227080"/>
          </a:xfrm>
          <a:prstGeom prst="rect">
            <a:avLst/>
          </a:prstGeom>
          <a:noFill/>
          <a:ln>
            <a:noFill/>
          </a:ln>
          <a:effectLst>
            <a:reflection blurRad="0" dir="5400000" dist="5000" endA="0" endPos="30000" kx="0" rotWithShape="0" algn="bl" stA="30000" stPos="0" sy="-100000" ky="0"/>
          </a:effectLst>
        </p:spPr>
      </p:pic>
      <p:grpSp>
        <p:nvGrpSpPr>
          <p:cNvPr id="392" name="Google Shape;392;p12"/>
          <p:cNvGrpSpPr/>
          <p:nvPr/>
        </p:nvGrpSpPr>
        <p:grpSpPr>
          <a:xfrm>
            <a:off x="203918" y="4031282"/>
            <a:ext cx="1391102" cy="1378918"/>
            <a:chOff x="328593" y="3185409"/>
            <a:chExt cx="1311567" cy="1538991"/>
          </a:xfrm>
        </p:grpSpPr>
        <p:pic>
          <p:nvPicPr>
            <p:cNvPr id="393" name="Google Shape;393;p12"/>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394" name="Google Shape;394;p12"/>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sp>
        <p:nvSpPr>
          <p:cNvPr id="395" name="Google Shape;395;p12"/>
          <p:cNvSpPr/>
          <p:nvPr/>
        </p:nvSpPr>
        <p:spPr>
          <a:xfrm>
            <a:off x="1526329" y="3633787"/>
            <a:ext cx="3657601" cy="2462213"/>
          </a:xfrm>
          <a:prstGeom prst="rect">
            <a:avLst/>
          </a:prstGeom>
          <a:solidFill>
            <a:srgbClr val="FFCCFF"/>
          </a:solidFill>
          <a:ln cap="flat" cmpd="sng" w="12700">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400">
                <a:solidFill>
                  <a:schemeClr val="dk1"/>
                </a:solidFill>
                <a:latin typeface="Cambria"/>
                <a:ea typeface="Cambria"/>
                <a:cs typeface="Cambria"/>
                <a:sym typeface="Cambria"/>
              </a:rPr>
              <a:t>- Phía bắc giáp: Trung Quốc.</a:t>
            </a:r>
            <a:endParaRPr sz="2400">
              <a:solidFill>
                <a:schemeClr val="dk1"/>
              </a:solidFill>
              <a:latin typeface="Cambria"/>
              <a:ea typeface="Cambria"/>
              <a:cs typeface="Cambria"/>
              <a:sym typeface="Cambria"/>
            </a:endParaRPr>
          </a:p>
          <a:p>
            <a:pPr indent="0" lvl="0" marL="0" marR="0" rtl="0" algn="just">
              <a:spcBef>
                <a:spcPts val="600"/>
              </a:spcBef>
              <a:spcAft>
                <a:spcPts val="0"/>
              </a:spcAft>
              <a:buNone/>
            </a:pPr>
            <a:r>
              <a:rPr lang="en-US" sz="2400">
                <a:solidFill>
                  <a:schemeClr val="dk1"/>
                </a:solidFill>
                <a:latin typeface="Cambria"/>
                <a:ea typeface="Cambria"/>
                <a:cs typeface="Cambria"/>
                <a:sym typeface="Cambria"/>
              </a:rPr>
              <a:t>- Phía tây giáp Lào và Cam-pu-chia.</a:t>
            </a:r>
            <a:endParaRPr sz="2400">
              <a:solidFill>
                <a:schemeClr val="dk1"/>
              </a:solidFill>
              <a:latin typeface="Cambria"/>
              <a:ea typeface="Cambria"/>
              <a:cs typeface="Cambria"/>
              <a:sym typeface="Cambria"/>
            </a:endParaRPr>
          </a:p>
          <a:p>
            <a:pPr indent="0" lvl="0" marL="0" marR="0" rtl="0" algn="just">
              <a:spcBef>
                <a:spcPts val="600"/>
              </a:spcBef>
              <a:spcAft>
                <a:spcPts val="0"/>
              </a:spcAft>
              <a:buNone/>
            </a:pPr>
            <a:r>
              <a:rPr lang="en-US" sz="2400">
                <a:solidFill>
                  <a:schemeClr val="dk1"/>
                </a:solidFill>
                <a:latin typeface="Cambria"/>
                <a:ea typeface="Cambria"/>
                <a:cs typeface="Cambria"/>
                <a:sym typeface="Cambria"/>
              </a:rPr>
              <a:t>- Phía đông và nam giáp Biển Đông.</a:t>
            </a:r>
            <a:endParaRPr sz="2400">
              <a:solidFill>
                <a:schemeClr val="dk1"/>
              </a:solidFill>
              <a:latin typeface="Cambria"/>
              <a:ea typeface="Cambria"/>
              <a:cs typeface="Cambria"/>
              <a:sym typeface="Cambria"/>
            </a:endParaRPr>
          </a:p>
        </p:txBody>
      </p:sp>
      <p:pic>
        <p:nvPicPr>
          <p:cNvPr descr="http://datnenbinhduong.vn/wp-content/uploads/ban-do-viet-nam-moi-nhat.jpg" id="396" name="Google Shape;396;p12"/>
          <p:cNvPicPr preferRelativeResize="0"/>
          <p:nvPr/>
        </p:nvPicPr>
        <p:blipFill rotWithShape="1">
          <a:blip r:embed="rId9">
            <a:alphaModFix/>
          </a:blip>
          <a:srcRect b="5631" l="2633" r="2890" t="5912"/>
          <a:stretch/>
        </p:blipFill>
        <p:spPr>
          <a:xfrm>
            <a:off x="5334000" y="1289897"/>
            <a:ext cx="3561653" cy="5339503"/>
          </a:xfrm>
          <a:prstGeom prst="rect">
            <a:avLst/>
          </a:prstGeom>
          <a:noFill/>
          <a:ln cap="flat" cmpd="sng" w="9525">
            <a:solidFill>
              <a:srgbClr val="FF0000"/>
            </a:solidFill>
            <a:prstDash val="solid"/>
            <a:round/>
            <a:headEnd len="sm" w="sm" type="none"/>
            <a:tailEnd len="sm" w="sm" type="none"/>
          </a:ln>
        </p:spPr>
      </p:pic>
      <p:sp>
        <p:nvSpPr>
          <p:cNvPr id="397" name="Google Shape;397;p12"/>
          <p:cNvSpPr/>
          <p:nvPr/>
        </p:nvSpPr>
        <p:spPr>
          <a:xfrm>
            <a:off x="5943600" y="2247435"/>
            <a:ext cx="1066800" cy="3238965"/>
          </a:xfrm>
          <a:custGeom>
            <a:rect b="b" l="l" r="r" t="t"/>
            <a:pathLst>
              <a:path extrusionOk="0" h="4056434" w="1536970">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noFill/>
          <a:ln cap="flat" cmpd="sng" w="25400">
            <a:solidFill>
              <a:srgbClr val="0D30D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98" name="Google Shape;398;p12"/>
          <p:cNvSpPr/>
          <p:nvPr/>
        </p:nvSpPr>
        <p:spPr>
          <a:xfrm>
            <a:off x="5502632" y="1790925"/>
            <a:ext cx="1184932" cy="449084"/>
          </a:xfrm>
          <a:custGeom>
            <a:rect b="b" l="l" r="r" t="t"/>
            <a:pathLst>
              <a:path extrusionOk="0" h="449084" w="1184932">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99" name="Google Shape;399;p12"/>
          <p:cNvSpPr/>
          <p:nvPr/>
        </p:nvSpPr>
        <p:spPr>
          <a:xfrm>
            <a:off x="5508043" y="2034405"/>
            <a:ext cx="1125607" cy="2981582"/>
          </a:xfrm>
          <a:custGeom>
            <a:rect b="b" l="l" r="r" t="t"/>
            <a:pathLst>
              <a:path extrusionOk="0" h="2981582" w="1125607">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no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00" name="Google Shape;400;p12"/>
          <p:cNvSpPr/>
          <p:nvPr/>
        </p:nvSpPr>
        <p:spPr>
          <a:xfrm>
            <a:off x="1720089" y="202779"/>
            <a:ext cx="579362"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chemeClr val="lt1"/>
                </a:solidFill>
                <a:latin typeface="Cambria"/>
                <a:ea typeface="Cambria"/>
                <a:cs typeface="Cambria"/>
                <a:sym typeface="Cambria"/>
              </a:rPr>
              <a:t>b)</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1"/>
                                        </p:tgtEl>
                                        <p:attrNameLst>
                                          <p:attrName>style.visibility</p:attrName>
                                        </p:attrNameLst>
                                      </p:cBhvr>
                                      <p:to>
                                        <p:strVal val="visible"/>
                                      </p:to>
                                    </p:set>
                                    <p:animEffect filter="fade" transition="in">
                                      <p:cBhvr>
                                        <p:cTn dur="500"/>
                                        <p:tgtEl>
                                          <p:spTgt spid="391"/>
                                        </p:tgtEl>
                                      </p:cBhvr>
                                    </p:animEffect>
                                  </p:childTnLst>
                                </p:cTn>
                              </p:par>
                              <p:par>
                                <p:cTn fill="hold" nodeType="withEffect" presetClass="entr" presetID="10" presetSubtype="0">
                                  <p:stCondLst>
                                    <p:cond delay="0"/>
                                  </p:stCondLst>
                                  <p:childTnLst>
                                    <p:set>
                                      <p:cBhvr>
                                        <p:cTn dur="1" fill="hold">
                                          <p:stCondLst>
                                            <p:cond delay="0"/>
                                          </p:stCondLst>
                                        </p:cTn>
                                        <p:tgtEl>
                                          <p:spTgt spid="389"/>
                                        </p:tgtEl>
                                        <p:attrNameLst>
                                          <p:attrName>style.visibility</p:attrName>
                                        </p:attrNameLst>
                                      </p:cBhvr>
                                      <p:to>
                                        <p:strVal val="visible"/>
                                      </p:to>
                                    </p:set>
                                    <p:animEffect filter="fade" transition="in">
                                      <p:cBhvr>
                                        <p:cTn dur="500"/>
                                        <p:tgtEl>
                                          <p:spTgt spid="3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6"/>
                                        </p:tgtEl>
                                        <p:attrNameLst>
                                          <p:attrName>style.visibility</p:attrName>
                                        </p:attrNameLst>
                                      </p:cBhvr>
                                      <p:to>
                                        <p:strVal val="visible"/>
                                      </p:to>
                                    </p:set>
                                    <p:animEffect filter="fade" transition="in">
                                      <p:cBhvr>
                                        <p:cTn dur="500"/>
                                        <p:tgtEl>
                                          <p:spTgt spid="3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500"/>
                                        <p:tgtEl>
                                          <p:spTgt spid="392"/>
                                        </p:tgtEl>
                                      </p:cBhvr>
                                    </p:animEffect>
                                  </p:childTnLst>
                                </p:cTn>
                              </p:par>
                              <p:par>
                                <p:cTn fill="hold" nodeType="withEffect" presetClass="entr" presetID="10" presetSubtype="0">
                                  <p:stCondLst>
                                    <p:cond delay="0"/>
                                  </p:stCondLst>
                                  <p:childTnLst>
                                    <p:set>
                                      <p:cBhvr>
                                        <p:cTn dur="1" fill="hold">
                                          <p:stCondLst>
                                            <p:cond delay="0"/>
                                          </p:stCondLst>
                                        </p:cTn>
                                        <p:tgtEl>
                                          <p:spTgt spid="395"/>
                                        </p:tgtEl>
                                        <p:attrNameLst>
                                          <p:attrName>style.visibility</p:attrName>
                                        </p:attrNameLst>
                                      </p:cBhvr>
                                      <p:to>
                                        <p:strVal val="visible"/>
                                      </p:to>
                                    </p:set>
                                    <p:animEffect filter="fade" transition="in">
                                      <p:cBhvr>
                                        <p:cTn dur="500"/>
                                        <p:tgtEl>
                                          <p:spTgt spid="3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5">
                                            <p:txEl>
                                              <p:pRg end="0" st="0"/>
                                            </p:txEl>
                                          </p:spTgt>
                                        </p:tgtEl>
                                        <p:attrNameLst>
                                          <p:attrName>style.visibility</p:attrName>
                                        </p:attrNameLst>
                                      </p:cBhvr>
                                      <p:to>
                                        <p:strVal val="visible"/>
                                      </p:to>
                                    </p:set>
                                    <p:animEffect filter="fade" transition="in">
                                      <p:cBhvr>
                                        <p:cTn dur="500"/>
                                        <p:tgtEl>
                                          <p:spTgt spid="39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5">
                                            <p:txEl>
                                              <p:pRg end="1" st="1"/>
                                            </p:txEl>
                                          </p:spTgt>
                                        </p:tgtEl>
                                        <p:attrNameLst>
                                          <p:attrName>style.visibility</p:attrName>
                                        </p:attrNameLst>
                                      </p:cBhvr>
                                      <p:to>
                                        <p:strVal val="visible"/>
                                      </p:to>
                                    </p:set>
                                    <p:animEffect filter="fade" transition="in">
                                      <p:cBhvr>
                                        <p:cTn dur="500"/>
                                        <p:tgtEl>
                                          <p:spTgt spid="39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5">
                                            <p:txEl>
                                              <p:pRg end="2" st="2"/>
                                            </p:txEl>
                                          </p:spTgt>
                                        </p:tgtEl>
                                        <p:attrNameLst>
                                          <p:attrName>style.visibility</p:attrName>
                                        </p:attrNameLst>
                                      </p:cBhvr>
                                      <p:to>
                                        <p:strVal val="visible"/>
                                      </p:to>
                                    </p:set>
                                    <p:animEffect filter="fade" transition="in">
                                      <p:cBhvr>
                                        <p:cTn dur="500"/>
                                        <p:tgtEl>
                                          <p:spTgt spid="39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500"/>
                                        <p:tgtEl>
                                          <p:spTgt spid="3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500"/>
                                        <p:tgtEl>
                                          <p:spTgt spid="3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500"/>
                                        <p:tgtEl>
                                          <p:spTgt spid="3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13"/>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06" name="Google Shape;406;p13"/>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407" name="Google Shape;407;p13"/>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08" name="Google Shape;408;p13"/>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409" name="Google Shape;409;p13"/>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10" name="Google Shape;410;p13"/>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a:t>
            </a:r>
            <a:endParaRPr/>
          </a:p>
        </p:txBody>
      </p:sp>
      <p:sp>
        <p:nvSpPr>
          <p:cNvPr id="411" name="Google Shape;411;p13"/>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12" name="Google Shape;412;p13"/>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413" name="Google Shape;413;p13"/>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14" name="Google Shape;414;p13"/>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15" name="Google Shape;415;p13"/>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16" name="Google Shape;416;p13"/>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17" name="Google Shape;417;p13"/>
          <p:cNvSpPr/>
          <p:nvPr/>
        </p:nvSpPr>
        <p:spPr>
          <a:xfrm>
            <a:off x="1520791" y="1311233"/>
            <a:ext cx="3657601" cy="1384995"/>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2100">
                <a:solidFill>
                  <a:srgbClr val="FF0000"/>
                </a:solidFill>
                <a:latin typeface="Cambria"/>
                <a:ea typeface="Cambria"/>
                <a:cs typeface="Cambria"/>
                <a:sym typeface="Cambria"/>
              </a:rPr>
              <a:t>Quan sát bản đồ hành chính Việt Nam, xác định hệ tọa độ địa lí trên đất liền và trên biển ở     nước ta.</a:t>
            </a:r>
            <a:endParaRPr/>
          </a:p>
        </p:txBody>
      </p:sp>
      <p:sp>
        <p:nvSpPr>
          <p:cNvPr id="418" name="Google Shape;418;p13"/>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VỊ TRÍ ĐỊA LÍ</a:t>
            </a:r>
            <a:endParaRPr/>
          </a:p>
        </p:txBody>
      </p:sp>
      <p:pic>
        <p:nvPicPr>
          <p:cNvPr id="419" name="Google Shape;419;p13"/>
          <p:cNvPicPr preferRelativeResize="0"/>
          <p:nvPr/>
        </p:nvPicPr>
        <p:blipFill rotWithShape="1">
          <a:blip r:embed="rId6">
            <a:alphaModFix/>
          </a:blip>
          <a:srcRect b="0" l="0" r="0" t="0"/>
          <a:stretch/>
        </p:blipFill>
        <p:spPr>
          <a:xfrm>
            <a:off x="315033" y="1390190"/>
            <a:ext cx="1167904" cy="1227080"/>
          </a:xfrm>
          <a:prstGeom prst="rect">
            <a:avLst/>
          </a:prstGeom>
          <a:noFill/>
          <a:ln>
            <a:noFill/>
          </a:ln>
          <a:effectLst>
            <a:reflection blurRad="0" dir="5400000" dist="5000" endA="0" endPos="30000" kx="0" rotWithShape="0" algn="bl" stA="30000" stPos="0" sy="-100000" ky="0"/>
          </a:effectLst>
        </p:spPr>
      </p:pic>
      <p:grpSp>
        <p:nvGrpSpPr>
          <p:cNvPr id="420" name="Google Shape;420;p13"/>
          <p:cNvGrpSpPr/>
          <p:nvPr/>
        </p:nvGrpSpPr>
        <p:grpSpPr>
          <a:xfrm>
            <a:off x="203918" y="3726482"/>
            <a:ext cx="1391102" cy="1378918"/>
            <a:chOff x="328593" y="3185409"/>
            <a:chExt cx="1311567" cy="1538991"/>
          </a:xfrm>
        </p:grpSpPr>
        <p:pic>
          <p:nvPicPr>
            <p:cNvPr id="421" name="Google Shape;421;p13"/>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422" name="Google Shape;422;p13"/>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sp>
        <p:nvSpPr>
          <p:cNvPr id="423" name="Google Shape;423;p13"/>
          <p:cNvSpPr/>
          <p:nvPr/>
        </p:nvSpPr>
        <p:spPr>
          <a:xfrm>
            <a:off x="1544412" y="2819400"/>
            <a:ext cx="3657601" cy="3724096"/>
          </a:xfrm>
          <a:prstGeom prst="rect">
            <a:avLst/>
          </a:prstGeom>
          <a:solidFill>
            <a:srgbClr val="FFCCFF"/>
          </a:solidFill>
          <a:ln cap="flat" cmpd="sng" w="12700">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100">
                <a:solidFill>
                  <a:schemeClr val="dk1"/>
                </a:solidFill>
                <a:latin typeface="Cambria"/>
                <a:ea typeface="Cambria"/>
                <a:cs typeface="Cambria"/>
                <a:sym typeface="Cambria"/>
              </a:rPr>
              <a:t>- Hệ tọa độ trên đất liền: theo chiều bắc - nam từ 23°23′B đến 8°34′B, theo chiều đông - tây từ 109°24′Đ đến 102°09′Đ.</a:t>
            </a:r>
            <a:endParaRPr sz="2100">
              <a:solidFill>
                <a:schemeClr val="dk1"/>
              </a:solidFill>
              <a:latin typeface="Cambria"/>
              <a:ea typeface="Cambria"/>
              <a:cs typeface="Cambria"/>
              <a:sym typeface="Cambria"/>
            </a:endParaRPr>
          </a:p>
          <a:p>
            <a:pPr indent="0" lvl="0" marL="0" marR="0" rtl="0" algn="just">
              <a:spcBef>
                <a:spcPts val="600"/>
              </a:spcBef>
              <a:spcAft>
                <a:spcPts val="0"/>
              </a:spcAft>
              <a:buNone/>
            </a:pPr>
            <a:r>
              <a:rPr lang="en-US" sz="2100">
                <a:solidFill>
                  <a:schemeClr val="dk1"/>
                </a:solidFill>
                <a:latin typeface="Cambria"/>
                <a:ea typeface="Cambria"/>
                <a:cs typeface="Cambria"/>
                <a:sym typeface="Cambria"/>
              </a:rPr>
              <a:t>- Trên vùng biển, hệ tọa độ địa lí của nước ta còn kéo dài tới khoảng vĩ độ 6°50'B (ở phía nam) và từ kinh độ 101°Đ (ở phía tây) đến trên 117°20’Đ (ở phía đông).</a:t>
            </a:r>
            <a:endParaRPr sz="2100">
              <a:solidFill>
                <a:schemeClr val="dk1"/>
              </a:solidFill>
              <a:latin typeface="Cambria"/>
              <a:ea typeface="Cambria"/>
              <a:cs typeface="Cambria"/>
              <a:sym typeface="Cambria"/>
            </a:endParaRPr>
          </a:p>
        </p:txBody>
      </p:sp>
      <p:pic>
        <p:nvPicPr>
          <p:cNvPr descr="http://datnenbinhduong.vn/wp-content/uploads/ban-do-viet-nam-moi-nhat.jpg" id="424" name="Google Shape;424;p13"/>
          <p:cNvPicPr preferRelativeResize="0"/>
          <p:nvPr/>
        </p:nvPicPr>
        <p:blipFill rotWithShape="1">
          <a:blip r:embed="rId9">
            <a:alphaModFix/>
          </a:blip>
          <a:srcRect b="5631" l="2633" r="2890" t="5912"/>
          <a:stretch/>
        </p:blipFill>
        <p:spPr>
          <a:xfrm>
            <a:off x="5334000" y="1289897"/>
            <a:ext cx="3561653" cy="5339503"/>
          </a:xfrm>
          <a:prstGeom prst="rect">
            <a:avLst/>
          </a:prstGeom>
          <a:noFill/>
          <a:ln cap="flat" cmpd="sng" w="9525">
            <a:solidFill>
              <a:srgbClr val="FF0000"/>
            </a:solidFill>
            <a:prstDash val="solid"/>
            <a:round/>
            <a:headEnd len="sm" w="sm" type="none"/>
            <a:tailEnd len="sm" w="sm" type="none"/>
          </a:ln>
        </p:spPr>
      </p:pic>
      <p:grpSp>
        <p:nvGrpSpPr>
          <p:cNvPr id="425" name="Google Shape;425;p13"/>
          <p:cNvGrpSpPr/>
          <p:nvPr/>
        </p:nvGrpSpPr>
        <p:grpSpPr>
          <a:xfrm>
            <a:off x="5502632" y="1790925"/>
            <a:ext cx="1544576" cy="3695475"/>
            <a:chOff x="5502632" y="1790925"/>
            <a:chExt cx="1544576" cy="3695475"/>
          </a:xfrm>
        </p:grpSpPr>
        <p:sp>
          <p:nvSpPr>
            <p:cNvPr id="426" name="Google Shape;426;p13"/>
            <p:cNvSpPr/>
            <p:nvPr/>
          </p:nvSpPr>
          <p:spPr>
            <a:xfrm>
              <a:off x="5943600" y="2247435"/>
              <a:ext cx="1103608" cy="3238965"/>
            </a:xfrm>
            <a:custGeom>
              <a:rect b="b" l="l" r="r" t="t"/>
              <a:pathLst>
                <a:path extrusionOk="0" h="4056434" w="1536970">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27" name="Google Shape;427;p13"/>
            <p:cNvSpPr/>
            <p:nvPr/>
          </p:nvSpPr>
          <p:spPr>
            <a:xfrm>
              <a:off x="5502632" y="1790925"/>
              <a:ext cx="1225816" cy="449084"/>
            </a:xfrm>
            <a:custGeom>
              <a:rect b="b" l="l" r="r" t="t"/>
              <a:pathLst>
                <a:path extrusionOk="0" h="449084" w="1184932">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28" name="Google Shape;428;p13"/>
            <p:cNvSpPr/>
            <p:nvPr/>
          </p:nvSpPr>
          <p:spPr>
            <a:xfrm>
              <a:off x="5508043" y="2034405"/>
              <a:ext cx="1164444" cy="2981582"/>
            </a:xfrm>
            <a:custGeom>
              <a:rect b="b" l="l" r="r" t="t"/>
              <a:pathLst>
                <a:path extrusionOk="0" h="2981582" w="1125607">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429" name="Google Shape;429;p13"/>
          <p:cNvCxnSpPr/>
          <p:nvPr/>
        </p:nvCxnSpPr>
        <p:spPr>
          <a:xfrm>
            <a:off x="5516305" y="1790925"/>
            <a:ext cx="1494095" cy="7923"/>
          </a:xfrm>
          <a:prstGeom prst="straightConnector1">
            <a:avLst/>
          </a:prstGeom>
          <a:noFill/>
          <a:ln cap="flat" cmpd="sng" w="19050">
            <a:solidFill>
              <a:srgbClr val="0D30DD"/>
            </a:solidFill>
            <a:prstDash val="solid"/>
            <a:round/>
            <a:headEnd len="sm" w="sm" type="none"/>
            <a:tailEnd len="med" w="med" type="stealth"/>
          </a:ln>
        </p:spPr>
      </p:cxnSp>
      <p:cxnSp>
        <p:nvCxnSpPr>
          <p:cNvPr id="430" name="Google Shape;430;p13"/>
          <p:cNvCxnSpPr/>
          <p:nvPr/>
        </p:nvCxnSpPr>
        <p:spPr>
          <a:xfrm>
            <a:off x="5516305" y="1798848"/>
            <a:ext cx="7476" cy="3713470"/>
          </a:xfrm>
          <a:prstGeom prst="straightConnector1">
            <a:avLst/>
          </a:prstGeom>
          <a:noFill/>
          <a:ln cap="flat" cmpd="sng" w="19050">
            <a:solidFill>
              <a:srgbClr val="0D30DD"/>
            </a:solidFill>
            <a:prstDash val="solid"/>
            <a:round/>
            <a:headEnd len="sm" w="sm" type="none"/>
            <a:tailEnd len="med" w="med" type="stealth"/>
          </a:ln>
        </p:spPr>
      </p:cxnSp>
      <p:cxnSp>
        <p:nvCxnSpPr>
          <p:cNvPr id="431" name="Google Shape;431;p13"/>
          <p:cNvCxnSpPr/>
          <p:nvPr/>
        </p:nvCxnSpPr>
        <p:spPr>
          <a:xfrm>
            <a:off x="7017876" y="1798848"/>
            <a:ext cx="14952" cy="3713470"/>
          </a:xfrm>
          <a:prstGeom prst="straightConnector1">
            <a:avLst/>
          </a:prstGeom>
          <a:noFill/>
          <a:ln cap="flat" cmpd="sng" w="19050">
            <a:solidFill>
              <a:srgbClr val="0D30DD"/>
            </a:solidFill>
            <a:prstDash val="solid"/>
            <a:round/>
            <a:headEnd len="sm" w="sm" type="none"/>
            <a:tailEnd len="med" w="med" type="stealth"/>
          </a:ln>
        </p:spPr>
      </p:cxnSp>
      <p:cxnSp>
        <p:nvCxnSpPr>
          <p:cNvPr id="432" name="Google Shape;432;p13"/>
          <p:cNvCxnSpPr/>
          <p:nvPr/>
        </p:nvCxnSpPr>
        <p:spPr>
          <a:xfrm>
            <a:off x="5523781" y="5512318"/>
            <a:ext cx="1509047" cy="0"/>
          </a:xfrm>
          <a:prstGeom prst="straightConnector1">
            <a:avLst/>
          </a:prstGeom>
          <a:noFill/>
          <a:ln cap="flat" cmpd="sng" w="19050">
            <a:solidFill>
              <a:srgbClr val="0D30DD"/>
            </a:solidFill>
            <a:prstDash val="solid"/>
            <a:round/>
            <a:headEnd len="sm" w="sm" type="none"/>
            <a:tailEnd len="med" w="med" type="stealth"/>
          </a:ln>
        </p:spPr>
      </p:cxnSp>
      <p:sp>
        <p:nvSpPr>
          <p:cNvPr id="433" name="Google Shape;433;p13"/>
          <p:cNvSpPr/>
          <p:nvPr/>
        </p:nvSpPr>
        <p:spPr>
          <a:xfrm>
            <a:off x="1720089" y="202779"/>
            <a:ext cx="579362"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chemeClr val="lt1"/>
                </a:solidFill>
                <a:latin typeface="Cambria"/>
                <a:ea typeface="Cambria"/>
                <a:cs typeface="Cambria"/>
                <a:sym typeface="Cambria"/>
              </a:rPr>
              <a:t>b)</a:t>
            </a:r>
            <a:endParaRPr/>
          </a:p>
        </p:txBody>
      </p:sp>
      <p:sp>
        <p:nvSpPr>
          <p:cNvPr id="434" name="Google Shape;434;p13"/>
          <p:cNvSpPr txBox="1"/>
          <p:nvPr/>
        </p:nvSpPr>
        <p:spPr>
          <a:xfrm>
            <a:off x="7010400" y="5350467"/>
            <a:ext cx="1051848"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F0000"/>
                </a:solidFill>
                <a:latin typeface="Cambria"/>
                <a:ea typeface="Cambria"/>
                <a:cs typeface="Cambria"/>
                <a:sym typeface="Cambria"/>
              </a:rPr>
              <a:t>8°34′B</a:t>
            </a:r>
            <a:endParaRPr sz="1600">
              <a:solidFill>
                <a:srgbClr val="FF0000"/>
              </a:solidFill>
              <a:latin typeface="Calibri"/>
              <a:ea typeface="Calibri"/>
              <a:cs typeface="Calibri"/>
              <a:sym typeface="Calibri"/>
            </a:endParaRPr>
          </a:p>
        </p:txBody>
      </p:sp>
      <p:sp>
        <p:nvSpPr>
          <p:cNvPr id="435" name="Google Shape;435;p13"/>
          <p:cNvSpPr txBox="1"/>
          <p:nvPr/>
        </p:nvSpPr>
        <p:spPr>
          <a:xfrm>
            <a:off x="7055368" y="1680487"/>
            <a:ext cx="1051848"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F0000"/>
                </a:solidFill>
                <a:latin typeface="Cambria"/>
                <a:ea typeface="Cambria"/>
                <a:cs typeface="Cambria"/>
                <a:sym typeface="Cambria"/>
              </a:rPr>
              <a:t>23°23′B</a:t>
            </a:r>
            <a:endParaRPr sz="1600">
              <a:solidFill>
                <a:srgbClr val="FF0000"/>
              </a:solidFill>
              <a:latin typeface="Calibri"/>
              <a:ea typeface="Calibri"/>
              <a:cs typeface="Calibri"/>
              <a:sym typeface="Calibri"/>
            </a:endParaRPr>
          </a:p>
        </p:txBody>
      </p:sp>
      <p:sp>
        <p:nvSpPr>
          <p:cNvPr id="436" name="Google Shape;436;p13"/>
          <p:cNvSpPr txBox="1"/>
          <p:nvPr/>
        </p:nvSpPr>
        <p:spPr>
          <a:xfrm>
            <a:off x="5544922" y="3959648"/>
            <a:ext cx="1051848"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F0000"/>
                </a:solidFill>
                <a:latin typeface="Cambria"/>
                <a:ea typeface="Cambria"/>
                <a:cs typeface="Cambria"/>
                <a:sym typeface="Cambria"/>
              </a:rPr>
              <a:t>102°09′Đ</a:t>
            </a:r>
            <a:endParaRPr sz="1600">
              <a:solidFill>
                <a:srgbClr val="FF0000"/>
              </a:solidFill>
              <a:latin typeface="Calibri"/>
              <a:ea typeface="Calibri"/>
              <a:cs typeface="Calibri"/>
              <a:sym typeface="Calibri"/>
            </a:endParaRPr>
          </a:p>
        </p:txBody>
      </p:sp>
      <p:sp>
        <p:nvSpPr>
          <p:cNvPr id="437" name="Google Shape;437;p13"/>
          <p:cNvSpPr txBox="1"/>
          <p:nvPr/>
        </p:nvSpPr>
        <p:spPr>
          <a:xfrm>
            <a:off x="7055368" y="3871021"/>
            <a:ext cx="1051848"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F0000"/>
                </a:solidFill>
                <a:latin typeface="Cambria"/>
                <a:ea typeface="Cambria"/>
                <a:cs typeface="Cambria"/>
                <a:sym typeface="Cambria"/>
              </a:rPr>
              <a:t>109°24′Đ</a:t>
            </a:r>
            <a:endParaRPr sz="1600">
              <a:solidFill>
                <a:srgbClr val="FF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9"/>
                                        </p:tgtEl>
                                        <p:attrNameLst>
                                          <p:attrName>style.visibility</p:attrName>
                                        </p:attrNameLst>
                                      </p:cBhvr>
                                      <p:to>
                                        <p:strVal val="visible"/>
                                      </p:to>
                                    </p:set>
                                    <p:animEffect filter="fade" transition="in">
                                      <p:cBhvr>
                                        <p:cTn dur="500"/>
                                        <p:tgtEl>
                                          <p:spTgt spid="419"/>
                                        </p:tgtEl>
                                      </p:cBhvr>
                                    </p:animEffect>
                                  </p:childTnLst>
                                </p:cTn>
                              </p:par>
                              <p:par>
                                <p:cTn fill="hold" nodeType="withEffect" presetClass="entr" presetID="10" presetSubtype="0">
                                  <p:stCondLst>
                                    <p:cond delay="0"/>
                                  </p:stCondLst>
                                  <p:childTnLst>
                                    <p:set>
                                      <p:cBhvr>
                                        <p:cTn dur="1" fill="hold">
                                          <p:stCondLst>
                                            <p:cond delay="0"/>
                                          </p:stCondLst>
                                        </p:cTn>
                                        <p:tgtEl>
                                          <p:spTgt spid="417"/>
                                        </p:tgtEl>
                                        <p:attrNameLst>
                                          <p:attrName>style.visibility</p:attrName>
                                        </p:attrNameLst>
                                      </p:cBhvr>
                                      <p:to>
                                        <p:strVal val="visible"/>
                                      </p:to>
                                    </p:set>
                                    <p:animEffect filter="fade" transition="in">
                                      <p:cBhvr>
                                        <p:cTn dur="500"/>
                                        <p:tgtEl>
                                          <p:spTgt spid="4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500"/>
                                        <p:tgtEl>
                                          <p:spTgt spid="4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4"/>
                                        </p:tgtEl>
                                        <p:attrNameLst>
                                          <p:attrName>style.visibility</p:attrName>
                                        </p:attrNameLst>
                                      </p:cBhvr>
                                      <p:to>
                                        <p:strVal val="visible"/>
                                      </p:to>
                                    </p:set>
                                    <p:animEffect filter="fade" transition="in">
                                      <p:cBhvr>
                                        <p:cTn dur="1000"/>
                                        <p:tgtEl>
                                          <p:spTgt spid="4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500"/>
                                        <p:tgtEl>
                                          <p:spTgt spid="4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3">
                                            <p:txEl>
                                              <p:pRg end="0" st="0"/>
                                            </p:txEl>
                                          </p:spTgt>
                                        </p:tgtEl>
                                        <p:attrNameLst>
                                          <p:attrName>style.visibility</p:attrName>
                                        </p:attrNameLst>
                                      </p:cBhvr>
                                      <p:to>
                                        <p:strVal val="visible"/>
                                      </p:to>
                                    </p:set>
                                    <p:animEffect filter="fade" transition="in">
                                      <p:cBhvr>
                                        <p:cTn dur="500"/>
                                        <p:tgtEl>
                                          <p:spTgt spid="42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3">
                                            <p:txEl>
                                              <p:pRg end="1" st="1"/>
                                            </p:txEl>
                                          </p:spTgt>
                                        </p:tgtEl>
                                        <p:attrNameLst>
                                          <p:attrName>style.visibility</p:attrName>
                                        </p:attrNameLst>
                                      </p:cBhvr>
                                      <p:to>
                                        <p:strVal val="visible"/>
                                      </p:to>
                                    </p:set>
                                    <p:animEffect filter="fade" transition="in">
                                      <p:cBhvr>
                                        <p:cTn dur="500"/>
                                        <p:tgtEl>
                                          <p:spTgt spid="42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2"/>
                                        </p:tgtEl>
                                        <p:attrNameLst>
                                          <p:attrName>style.visibility</p:attrName>
                                        </p:attrNameLst>
                                      </p:cBhvr>
                                      <p:to>
                                        <p:strVal val="visible"/>
                                      </p:to>
                                    </p:set>
                                    <p:animEffect filter="fade" transition="in">
                                      <p:cBhvr>
                                        <p:cTn dur="500"/>
                                        <p:tgtEl>
                                          <p:spTgt spid="432"/>
                                        </p:tgtEl>
                                      </p:cBhvr>
                                    </p:animEffect>
                                  </p:childTnLst>
                                </p:cTn>
                              </p:par>
                              <p:par>
                                <p:cTn fill="hold" nodeType="with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500"/>
                                        <p:tgtEl>
                                          <p:spTgt spid="4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500"/>
                                        <p:tgtEl>
                                          <p:spTgt spid="4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500"/>
                                        <p:tgtEl>
                                          <p:spTgt spid="4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0"/>
                                        </p:tgtEl>
                                        <p:attrNameLst>
                                          <p:attrName>style.visibility</p:attrName>
                                        </p:attrNameLst>
                                      </p:cBhvr>
                                      <p:to>
                                        <p:strVal val="visible"/>
                                      </p:to>
                                    </p:set>
                                    <p:animEffect filter="fade" transition="in">
                                      <p:cBhvr>
                                        <p:cTn dur="500"/>
                                        <p:tgtEl>
                                          <p:spTgt spid="430"/>
                                        </p:tgtEl>
                                      </p:cBhvr>
                                    </p:animEffect>
                                  </p:childTnLst>
                                </p:cTn>
                              </p:par>
                              <p:par>
                                <p:cTn fill="hold" nodeType="withEffect" presetClass="entr" presetID="10" presetSubtype="0">
                                  <p:stCondLst>
                                    <p:cond delay="0"/>
                                  </p:stCondLst>
                                  <p:childTnLst>
                                    <p:set>
                                      <p:cBhvr>
                                        <p:cTn dur="1" fill="hold">
                                          <p:stCondLst>
                                            <p:cond delay="0"/>
                                          </p:stCondLst>
                                        </p:cTn>
                                        <p:tgtEl>
                                          <p:spTgt spid="436"/>
                                        </p:tgtEl>
                                        <p:attrNameLst>
                                          <p:attrName>style.visibility</p:attrName>
                                        </p:attrNameLst>
                                      </p:cBhvr>
                                      <p:to>
                                        <p:strVal val="visible"/>
                                      </p:to>
                                    </p:set>
                                    <p:animEffect filter="fade" transition="in">
                                      <p:cBhvr>
                                        <p:cTn dur="500"/>
                                        <p:tgtEl>
                                          <p:spTgt spid="4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1"/>
                                        </p:tgtEl>
                                        <p:attrNameLst>
                                          <p:attrName>style.visibility</p:attrName>
                                        </p:attrNameLst>
                                      </p:cBhvr>
                                      <p:to>
                                        <p:strVal val="visible"/>
                                      </p:to>
                                    </p:set>
                                    <p:animEffect filter="fade" transition="in">
                                      <p:cBhvr>
                                        <p:cTn dur="2000"/>
                                        <p:tgtEl>
                                          <p:spTgt spid="431"/>
                                        </p:tgtEl>
                                      </p:cBhvr>
                                    </p:animEffect>
                                  </p:childTnLst>
                                </p:cTn>
                              </p:par>
                              <p:par>
                                <p:cTn fill="hold" nodeType="withEffect" presetClass="entr" presetID="10" presetSubtype="0">
                                  <p:stCondLst>
                                    <p:cond delay="0"/>
                                  </p:stCondLst>
                                  <p:childTnLst>
                                    <p:set>
                                      <p:cBhvr>
                                        <p:cTn dur="1" fill="hold">
                                          <p:stCondLst>
                                            <p:cond delay="0"/>
                                          </p:stCondLst>
                                        </p:cTn>
                                        <p:tgtEl>
                                          <p:spTgt spid="437"/>
                                        </p:tgtEl>
                                        <p:attrNameLst>
                                          <p:attrName>style.visibility</p:attrName>
                                        </p:attrNameLst>
                                      </p:cBhvr>
                                      <p:to>
                                        <p:strVal val="visible"/>
                                      </p:to>
                                    </p:set>
                                    <p:animEffect filter="fade" transition="in">
                                      <p:cBhvr>
                                        <p:cTn dur="2000"/>
                                        <p:tgtEl>
                                          <p:spTgt spid="4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14"/>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43" name="Google Shape;443;p14"/>
          <p:cNvPicPr preferRelativeResize="0"/>
          <p:nvPr/>
        </p:nvPicPr>
        <p:blipFill rotWithShape="1">
          <a:blip r:embed="rId3">
            <a:alphaModFix/>
          </a:blip>
          <a:srcRect b="7677" l="0" r="0" t="10909"/>
          <a:stretch/>
        </p:blipFill>
        <p:spPr>
          <a:xfrm>
            <a:off x="158260" y="1158933"/>
            <a:ext cx="8827479" cy="5532380"/>
          </a:xfrm>
          <a:prstGeom prst="roundRect">
            <a:avLst>
              <a:gd fmla="val 2792" name="adj"/>
            </a:avLst>
          </a:prstGeom>
          <a:blipFill rotWithShape="1">
            <a:blip r:embed="rId4">
              <a:alphaModFix/>
            </a:blip>
            <a:stretch>
              <a:fillRect b="0" l="0" r="0" t="0"/>
            </a:stretch>
          </a:blipFill>
          <a:ln>
            <a:noFill/>
          </a:ln>
        </p:spPr>
      </p:pic>
      <p:sp>
        <p:nvSpPr>
          <p:cNvPr id="444" name="Google Shape;444;p14"/>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45" name="Google Shape;445;p14"/>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446" name="Google Shape;446;p14"/>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47" name="Google Shape;447;p14"/>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a:t>
            </a:r>
            <a:endParaRPr/>
          </a:p>
        </p:txBody>
      </p:sp>
      <p:sp>
        <p:nvSpPr>
          <p:cNvPr id="448" name="Google Shape;448;p14"/>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49" name="Google Shape;449;p14"/>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450" name="Google Shape;450;p14"/>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51" name="Google Shape;451;p14"/>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52" name="Google Shape;452;p14"/>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53" name="Google Shape;453;p14"/>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54" name="Google Shape;454;p14"/>
          <p:cNvSpPr/>
          <p:nvPr/>
        </p:nvSpPr>
        <p:spPr>
          <a:xfrm>
            <a:off x="1520791" y="1311233"/>
            <a:ext cx="3657601" cy="1061829"/>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2100">
                <a:solidFill>
                  <a:srgbClr val="FF0000"/>
                </a:solidFill>
                <a:latin typeface="Cambria"/>
                <a:ea typeface="Cambria"/>
                <a:cs typeface="Cambria"/>
                <a:sym typeface="Cambria"/>
              </a:rPr>
              <a:t>Quan sát bản đồ hành chính Việt Nam, xác định các điểm cực của nước ta.</a:t>
            </a:r>
            <a:endParaRPr i="1" sz="2100">
              <a:solidFill>
                <a:srgbClr val="FF0000"/>
              </a:solidFill>
              <a:latin typeface="Cambria"/>
              <a:ea typeface="Cambria"/>
              <a:cs typeface="Cambria"/>
              <a:sym typeface="Cambria"/>
            </a:endParaRPr>
          </a:p>
        </p:txBody>
      </p:sp>
      <p:sp>
        <p:nvSpPr>
          <p:cNvPr id="455" name="Google Shape;455;p14"/>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VỊ TRÍ ĐỊA LÍ</a:t>
            </a:r>
            <a:endParaRPr/>
          </a:p>
        </p:txBody>
      </p:sp>
      <p:pic>
        <p:nvPicPr>
          <p:cNvPr id="456" name="Google Shape;456;p14"/>
          <p:cNvPicPr preferRelativeResize="0"/>
          <p:nvPr/>
        </p:nvPicPr>
        <p:blipFill rotWithShape="1">
          <a:blip r:embed="rId6">
            <a:alphaModFix/>
          </a:blip>
          <a:srcRect b="0" l="0" r="0" t="0"/>
          <a:stretch/>
        </p:blipFill>
        <p:spPr>
          <a:xfrm>
            <a:off x="315033" y="1390190"/>
            <a:ext cx="1167904" cy="1021165"/>
          </a:xfrm>
          <a:prstGeom prst="rect">
            <a:avLst/>
          </a:prstGeom>
          <a:noFill/>
          <a:ln>
            <a:noFill/>
          </a:ln>
          <a:effectLst>
            <a:reflection blurRad="0" dir="5400000" dist="5000" endA="0" endPos="30000" kx="0" rotWithShape="0" algn="bl" stA="30000" stPos="0" sy="-100000" ky="0"/>
          </a:effectLst>
        </p:spPr>
      </p:pic>
      <p:pic>
        <p:nvPicPr>
          <p:cNvPr descr="http://datnenbinhduong.vn/wp-content/uploads/ban-do-viet-nam-moi-nhat.jpg" id="457" name="Google Shape;457;p14"/>
          <p:cNvPicPr preferRelativeResize="0"/>
          <p:nvPr/>
        </p:nvPicPr>
        <p:blipFill rotWithShape="1">
          <a:blip r:embed="rId7">
            <a:alphaModFix/>
          </a:blip>
          <a:srcRect b="5631" l="2633" r="2890" t="5912"/>
          <a:stretch/>
        </p:blipFill>
        <p:spPr>
          <a:xfrm>
            <a:off x="5334000" y="1289897"/>
            <a:ext cx="3561653" cy="5339503"/>
          </a:xfrm>
          <a:prstGeom prst="rect">
            <a:avLst/>
          </a:prstGeom>
          <a:noFill/>
          <a:ln cap="flat" cmpd="sng" w="9525">
            <a:solidFill>
              <a:srgbClr val="FF0000"/>
            </a:solidFill>
            <a:prstDash val="solid"/>
            <a:round/>
            <a:headEnd len="sm" w="sm" type="none"/>
            <a:tailEnd len="sm" w="sm" type="none"/>
          </a:ln>
        </p:spPr>
      </p:pic>
      <p:sp>
        <p:nvSpPr>
          <p:cNvPr id="458" name="Google Shape;458;p14"/>
          <p:cNvSpPr/>
          <p:nvPr/>
        </p:nvSpPr>
        <p:spPr>
          <a:xfrm>
            <a:off x="1720089" y="202779"/>
            <a:ext cx="579362"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chemeClr val="lt1"/>
                </a:solidFill>
                <a:latin typeface="Cambria"/>
                <a:ea typeface="Cambria"/>
                <a:cs typeface="Cambria"/>
                <a:sym typeface="Cambria"/>
              </a:rPr>
              <a:t>b)</a:t>
            </a:r>
            <a:endParaRPr/>
          </a:p>
        </p:txBody>
      </p:sp>
      <p:sp>
        <p:nvSpPr>
          <p:cNvPr id="459" name="Google Shape;459;p14"/>
          <p:cNvSpPr txBox="1"/>
          <p:nvPr/>
        </p:nvSpPr>
        <p:spPr>
          <a:xfrm>
            <a:off x="5871465" y="5438631"/>
            <a:ext cx="1051848"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F0000"/>
                </a:solidFill>
                <a:latin typeface="Cambria"/>
                <a:ea typeface="Cambria"/>
                <a:cs typeface="Cambria"/>
                <a:sym typeface="Cambria"/>
              </a:rPr>
              <a:t>8°34′B</a:t>
            </a:r>
            <a:endParaRPr sz="1600">
              <a:solidFill>
                <a:srgbClr val="FF0000"/>
              </a:solidFill>
              <a:latin typeface="Calibri"/>
              <a:ea typeface="Calibri"/>
              <a:cs typeface="Calibri"/>
              <a:sym typeface="Calibri"/>
            </a:endParaRPr>
          </a:p>
        </p:txBody>
      </p:sp>
      <p:sp>
        <p:nvSpPr>
          <p:cNvPr id="460" name="Google Shape;460;p14"/>
          <p:cNvSpPr txBox="1"/>
          <p:nvPr/>
        </p:nvSpPr>
        <p:spPr>
          <a:xfrm>
            <a:off x="6146563" y="1590855"/>
            <a:ext cx="1051848"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F0000"/>
                </a:solidFill>
                <a:latin typeface="Cambria"/>
                <a:ea typeface="Cambria"/>
                <a:cs typeface="Cambria"/>
                <a:sym typeface="Cambria"/>
              </a:rPr>
              <a:t>23°23′B</a:t>
            </a:r>
            <a:endParaRPr sz="1600">
              <a:solidFill>
                <a:srgbClr val="FF0000"/>
              </a:solidFill>
              <a:latin typeface="Calibri"/>
              <a:ea typeface="Calibri"/>
              <a:cs typeface="Calibri"/>
              <a:sym typeface="Calibri"/>
            </a:endParaRPr>
          </a:p>
        </p:txBody>
      </p:sp>
      <p:sp>
        <p:nvSpPr>
          <p:cNvPr id="461" name="Google Shape;461;p14"/>
          <p:cNvSpPr txBox="1"/>
          <p:nvPr/>
        </p:nvSpPr>
        <p:spPr>
          <a:xfrm>
            <a:off x="5459427" y="1920973"/>
            <a:ext cx="101757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F0000"/>
                </a:solidFill>
                <a:latin typeface="Cambria"/>
                <a:ea typeface="Cambria"/>
                <a:cs typeface="Cambria"/>
                <a:sym typeface="Cambria"/>
              </a:rPr>
              <a:t>102°09′Đ</a:t>
            </a:r>
            <a:endParaRPr sz="1600">
              <a:solidFill>
                <a:srgbClr val="FF0000"/>
              </a:solidFill>
              <a:latin typeface="Calibri"/>
              <a:ea typeface="Calibri"/>
              <a:cs typeface="Calibri"/>
              <a:sym typeface="Calibri"/>
            </a:endParaRPr>
          </a:p>
        </p:txBody>
      </p:sp>
      <p:sp>
        <p:nvSpPr>
          <p:cNvPr id="462" name="Google Shape;462;p14"/>
          <p:cNvSpPr txBox="1"/>
          <p:nvPr/>
        </p:nvSpPr>
        <p:spPr>
          <a:xfrm>
            <a:off x="7058928" y="4240811"/>
            <a:ext cx="1051848"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F0000"/>
                </a:solidFill>
                <a:latin typeface="Cambria"/>
                <a:ea typeface="Cambria"/>
                <a:cs typeface="Cambria"/>
                <a:sym typeface="Cambria"/>
              </a:rPr>
              <a:t>109°24′Đ</a:t>
            </a:r>
            <a:endParaRPr sz="1600">
              <a:solidFill>
                <a:srgbClr val="FF0000"/>
              </a:solidFill>
              <a:latin typeface="Calibri"/>
              <a:ea typeface="Calibri"/>
              <a:cs typeface="Calibri"/>
              <a:sym typeface="Calibri"/>
            </a:endParaRPr>
          </a:p>
        </p:txBody>
      </p:sp>
      <p:sp>
        <p:nvSpPr>
          <p:cNvPr id="463" name="Google Shape;463;p14"/>
          <p:cNvSpPr/>
          <p:nvPr/>
        </p:nvSpPr>
        <p:spPr>
          <a:xfrm>
            <a:off x="6145811" y="1773654"/>
            <a:ext cx="45719" cy="47304"/>
          </a:xfrm>
          <a:prstGeom prst="ellipse">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64" name="Google Shape;464;p14"/>
          <p:cNvSpPr/>
          <p:nvPr/>
        </p:nvSpPr>
        <p:spPr>
          <a:xfrm>
            <a:off x="1443238" y="2538455"/>
            <a:ext cx="3735154" cy="533400"/>
          </a:xfrm>
          <a:custGeom>
            <a:rect b="b" l="l" r="r" t="t"/>
            <a:pathLst>
              <a:path extrusionOk="0" h="120000" w="120000">
                <a:moveTo>
                  <a:pt x="0" y="0"/>
                </a:moveTo>
                <a:lnTo>
                  <a:pt x="120000" y="0"/>
                </a:lnTo>
                <a:lnTo>
                  <a:pt x="120000" y="120000"/>
                </a:lnTo>
                <a:lnTo>
                  <a:pt x="0" y="120000"/>
                </a:lnTo>
                <a:close/>
              </a:path>
              <a:path extrusionOk="0" fill="none" h="120000" w="120000">
                <a:moveTo>
                  <a:pt x="152315" y="-165928"/>
                </a:moveTo>
                <a:lnTo>
                  <a:pt x="119716" y="55480"/>
                </a:lnTo>
              </a:path>
            </a:pathLst>
          </a:custGeom>
          <a:solidFill>
            <a:srgbClr val="FBD4B4"/>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C0C0C"/>
                </a:solidFill>
                <a:latin typeface="Calibri"/>
                <a:ea typeface="Calibri"/>
                <a:cs typeface="Calibri"/>
                <a:sym typeface="Calibri"/>
              </a:rPr>
              <a:t>Điểm cực Bắc: ở xã Lũng Cú , huyện Đồng Văn, tỉnh Hà Giang</a:t>
            </a:r>
            <a:endParaRPr sz="1800">
              <a:solidFill>
                <a:srgbClr val="0C0C0C"/>
              </a:solidFill>
              <a:latin typeface="Calibri"/>
              <a:ea typeface="Calibri"/>
              <a:cs typeface="Calibri"/>
              <a:sym typeface="Calibri"/>
            </a:endParaRPr>
          </a:p>
        </p:txBody>
      </p:sp>
      <p:sp>
        <p:nvSpPr>
          <p:cNvPr id="465" name="Google Shape;465;p14"/>
          <p:cNvSpPr/>
          <p:nvPr/>
        </p:nvSpPr>
        <p:spPr>
          <a:xfrm>
            <a:off x="5479772" y="2012636"/>
            <a:ext cx="45719" cy="47304"/>
          </a:xfrm>
          <a:prstGeom prst="ellipse">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0000"/>
              </a:solidFill>
              <a:latin typeface="Calibri"/>
              <a:ea typeface="Calibri"/>
              <a:cs typeface="Calibri"/>
              <a:sym typeface="Calibri"/>
            </a:endParaRPr>
          </a:p>
        </p:txBody>
      </p:sp>
      <p:sp>
        <p:nvSpPr>
          <p:cNvPr id="466" name="Google Shape;466;p14"/>
          <p:cNvSpPr/>
          <p:nvPr/>
        </p:nvSpPr>
        <p:spPr>
          <a:xfrm>
            <a:off x="1410955" y="3268656"/>
            <a:ext cx="3735154" cy="533400"/>
          </a:xfrm>
          <a:custGeom>
            <a:rect b="b" l="l" r="r" t="t"/>
            <a:pathLst>
              <a:path extrusionOk="0" h="120000" w="120000">
                <a:moveTo>
                  <a:pt x="0" y="0"/>
                </a:moveTo>
                <a:lnTo>
                  <a:pt x="120000" y="0"/>
                </a:lnTo>
                <a:lnTo>
                  <a:pt x="120000" y="120000"/>
                </a:lnTo>
                <a:lnTo>
                  <a:pt x="0" y="120000"/>
                </a:lnTo>
                <a:close/>
              </a:path>
              <a:path extrusionOk="0" fill="none" h="120000" w="120000">
                <a:moveTo>
                  <a:pt x="148118" y="494167"/>
                </a:moveTo>
                <a:lnTo>
                  <a:pt x="119716" y="55480"/>
                </a:lnTo>
              </a:path>
            </a:pathLst>
          </a:custGeom>
          <a:solidFill>
            <a:srgbClr val="FBD4B4"/>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C0C0C"/>
                </a:solidFill>
                <a:latin typeface="Calibri"/>
                <a:ea typeface="Calibri"/>
                <a:cs typeface="Calibri"/>
                <a:sym typeface="Calibri"/>
              </a:rPr>
              <a:t>Điểm cực Nam: ở xã Đất Mũi, huyện Ngọc Hiển, tỉnh Cà Mau</a:t>
            </a:r>
            <a:endParaRPr/>
          </a:p>
        </p:txBody>
      </p:sp>
      <p:sp>
        <p:nvSpPr>
          <p:cNvPr id="467" name="Google Shape;467;p14"/>
          <p:cNvSpPr/>
          <p:nvPr/>
        </p:nvSpPr>
        <p:spPr>
          <a:xfrm>
            <a:off x="1410955" y="4017934"/>
            <a:ext cx="3735154" cy="533400"/>
          </a:xfrm>
          <a:custGeom>
            <a:rect b="b" l="l" r="r" t="t"/>
            <a:pathLst>
              <a:path extrusionOk="0" h="120000" w="120000">
                <a:moveTo>
                  <a:pt x="0" y="0"/>
                </a:moveTo>
                <a:lnTo>
                  <a:pt x="120000" y="0"/>
                </a:lnTo>
                <a:lnTo>
                  <a:pt x="120000" y="120000"/>
                </a:lnTo>
                <a:lnTo>
                  <a:pt x="0" y="120000"/>
                </a:lnTo>
                <a:close/>
              </a:path>
              <a:path extrusionOk="0" fill="none" h="120000" w="120000">
                <a:moveTo>
                  <a:pt x="130686" y="-441720"/>
                </a:moveTo>
                <a:lnTo>
                  <a:pt x="119716" y="55480"/>
                </a:lnTo>
              </a:path>
            </a:pathLst>
          </a:custGeom>
          <a:solidFill>
            <a:srgbClr val="FBD4B4"/>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C0C0C"/>
                </a:solidFill>
                <a:latin typeface="Calibri"/>
                <a:ea typeface="Calibri"/>
                <a:cs typeface="Calibri"/>
                <a:sym typeface="Calibri"/>
              </a:rPr>
              <a:t>Điểm cực Tây: ở xã Sín Thầu, huyện Mường Nhé, tỉnh Điện Biên</a:t>
            </a:r>
            <a:endParaRPr sz="1800">
              <a:solidFill>
                <a:srgbClr val="0C0C0C"/>
              </a:solidFill>
              <a:latin typeface="Calibri"/>
              <a:ea typeface="Calibri"/>
              <a:cs typeface="Calibri"/>
              <a:sym typeface="Calibri"/>
            </a:endParaRPr>
          </a:p>
        </p:txBody>
      </p:sp>
      <p:sp>
        <p:nvSpPr>
          <p:cNvPr id="468" name="Google Shape;468;p14"/>
          <p:cNvSpPr/>
          <p:nvPr/>
        </p:nvSpPr>
        <p:spPr>
          <a:xfrm>
            <a:off x="7027583" y="4386436"/>
            <a:ext cx="45719" cy="47304"/>
          </a:xfrm>
          <a:prstGeom prst="ellipse">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0000"/>
              </a:solidFill>
              <a:latin typeface="Calibri"/>
              <a:ea typeface="Calibri"/>
              <a:cs typeface="Calibri"/>
              <a:sym typeface="Calibri"/>
            </a:endParaRPr>
          </a:p>
        </p:txBody>
      </p:sp>
      <p:sp>
        <p:nvSpPr>
          <p:cNvPr id="469" name="Google Shape;469;p14"/>
          <p:cNvSpPr/>
          <p:nvPr/>
        </p:nvSpPr>
        <p:spPr>
          <a:xfrm>
            <a:off x="6019800" y="5486400"/>
            <a:ext cx="45719" cy="47304"/>
          </a:xfrm>
          <a:prstGeom prst="ellipse">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0000"/>
              </a:solidFill>
              <a:latin typeface="Calibri"/>
              <a:ea typeface="Calibri"/>
              <a:cs typeface="Calibri"/>
              <a:sym typeface="Calibri"/>
            </a:endParaRPr>
          </a:p>
        </p:txBody>
      </p:sp>
      <p:sp>
        <p:nvSpPr>
          <p:cNvPr id="470" name="Google Shape;470;p14"/>
          <p:cNvSpPr/>
          <p:nvPr/>
        </p:nvSpPr>
        <p:spPr>
          <a:xfrm>
            <a:off x="1414663" y="4757687"/>
            <a:ext cx="3735154" cy="533400"/>
          </a:xfrm>
          <a:custGeom>
            <a:rect b="b" l="l" r="r" t="t"/>
            <a:pathLst>
              <a:path extrusionOk="0" h="120000" w="120000">
                <a:moveTo>
                  <a:pt x="0" y="0"/>
                </a:moveTo>
                <a:lnTo>
                  <a:pt x="120000" y="0"/>
                </a:lnTo>
                <a:lnTo>
                  <a:pt x="120000" y="120000"/>
                </a:lnTo>
                <a:lnTo>
                  <a:pt x="0" y="120000"/>
                </a:lnTo>
                <a:close/>
              </a:path>
              <a:path extrusionOk="0" fill="none" h="120000" w="120000">
                <a:moveTo>
                  <a:pt x="181484" y="-79577"/>
                </a:moveTo>
                <a:lnTo>
                  <a:pt x="119716" y="55480"/>
                </a:lnTo>
              </a:path>
            </a:pathLst>
          </a:custGeom>
          <a:solidFill>
            <a:srgbClr val="FBD4B4"/>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C0C0C"/>
                </a:solidFill>
                <a:latin typeface="Calibri"/>
                <a:ea typeface="Calibri"/>
                <a:cs typeface="Calibri"/>
                <a:sym typeface="Calibri"/>
              </a:rPr>
              <a:t>Điểm cực Đông: ở xã Vạn Thạnh, huyện Vạn Ninh, tỉnh Khánh Hòa</a:t>
            </a:r>
            <a:endParaRPr sz="1800">
              <a:solidFill>
                <a:srgbClr val="0C0C0C"/>
              </a:solidFill>
              <a:latin typeface="Calibri"/>
              <a:ea typeface="Calibri"/>
              <a:cs typeface="Calibri"/>
              <a:sym typeface="Calibri"/>
            </a:endParaRPr>
          </a:p>
        </p:txBody>
      </p:sp>
      <p:grpSp>
        <p:nvGrpSpPr>
          <p:cNvPr id="471" name="Google Shape;471;p14"/>
          <p:cNvGrpSpPr/>
          <p:nvPr/>
        </p:nvGrpSpPr>
        <p:grpSpPr>
          <a:xfrm>
            <a:off x="166270" y="3172416"/>
            <a:ext cx="1391102" cy="1378918"/>
            <a:chOff x="328593" y="3185409"/>
            <a:chExt cx="1311567" cy="1538991"/>
          </a:xfrm>
        </p:grpSpPr>
        <p:pic>
          <p:nvPicPr>
            <p:cNvPr id="472" name="Google Shape;472;p14"/>
            <p:cNvPicPr preferRelativeResize="0"/>
            <p:nvPr/>
          </p:nvPicPr>
          <p:blipFill rotWithShape="1">
            <a:blip r:embed="rId8">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473" name="Google Shape;473;p14"/>
            <p:cNvPicPr preferRelativeResize="0"/>
            <p:nvPr/>
          </p:nvPicPr>
          <p:blipFill rotWithShape="1">
            <a:blip r:embed="rId9">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7"/>
                                        </p:tgtEl>
                                        <p:attrNameLst>
                                          <p:attrName>style.visibility</p:attrName>
                                        </p:attrNameLst>
                                      </p:cBhvr>
                                      <p:to>
                                        <p:strVal val="visible"/>
                                      </p:to>
                                    </p:set>
                                    <p:animEffect filter="fade" transition="in">
                                      <p:cBhvr>
                                        <p:cTn dur="1000"/>
                                        <p:tgtEl>
                                          <p:spTgt spid="457"/>
                                        </p:tgtEl>
                                      </p:cBhvr>
                                    </p:animEffect>
                                  </p:childTnLst>
                                </p:cTn>
                              </p:par>
                              <p:par>
                                <p:cTn fill="hold" nodeType="withEffect" presetClass="entr" presetID="10" presetSubtype="0">
                                  <p:stCondLst>
                                    <p:cond delay="0"/>
                                  </p:stCondLst>
                                  <p:childTnLst>
                                    <p:set>
                                      <p:cBhvr>
                                        <p:cTn dur="1" fill="hold">
                                          <p:stCondLst>
                                            <p:cond delay="0"/>
                                          </p:stCondLst>
                                        </p:cTn>
                                        <p:tgtEl>
                                          <p:spTgt spid="454"/>
                                        </p:tgtEl>
                                        <p:attrNameLst>
                                          <p:attrName>style.visibility</p:attrName>
                                        </p:attrNameLst>
                                      </p:cBhvr>
                                      <p:to>
                                        <p:strVal val="visible"/>
                                      </p:to>
                                    </p:set>
                                    <p:animEffect filter="fade" transition="in">
                                      <p:cBhvr>
                                        <p:cTn dur="1000"/>
                                        <p:tgtEl>
                                          <p:spTgt spid="454"/>
                                        </p:tgtEl>
                                      </p:cBhvr>
                                    </p:animEffect>
                                  </p:childTnLst>
                                </p:cTn>
                              </p:par>
                              <p:par>
                                <p:cTn fill="hold" nodeType="withEffect" presetClass="entr" presetID="10" presetSubtype="0">
                                  <p:stCondLst>
                                    <p:cond delay="0"/>
                                  </p:stCondLst>
                                  <p:childTnLst>
                                    <p:set>
                                      <p:cBhvr>
                                        <p:cTn dur="1" fill="hold">
                                          <p:stCondLst>
                                            <p:cond delay="0"/>
                                          </p:stCondLst>
                                        </p:cTn>
                                        <p:tgtEl>
                                          <p:spTgt spid="456"/>
                                        </p:tgtEl>
                                        <p:attrNameLst>
                                          <p:attrName>style.visibility</p:attrName>
                                        </p:attrNameLst>
                                      </p:cBhvr>
                                      <p:to>
                                        <p:strVal val="visible"/>
                                      </p:to>
                                    </p:set>
                                    <p:animEffect filter="fade" transition="in">
                                      <p:cBhvr>
                                        <p:cTn dur="1000"/>
                                        <p:tgtEl>
                                          <p:spTgt spid="4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3"/>
                                        </p:tgtEl>
                                        <p:attrNameLst>
                                          <p:attrName>style.visibility</p:attrName>
                                        </p:attrNameLst>
                                      </p:cBhvr>
                                      <p:to>
                                        <p:strVal val="visible"/>
                                      </p:to>
                                    </p:set>
                                    <p:animEffect filter="fade" transition="in">
                                      <p:cBhvr>
                                        <p:cTn dur="2000"/>
                                        <p:tgtEl>
                                          <p:spTgt spid="463"/>
                                        </p:tgtEl>
                                      </p:cBhvr>
                                    </p:animEffect>
                                  </p:childTnLst>
                                </p:cTn>
                              </p:par>
                              <p:par>
                                <p:cTn fill="hold" nodeType="withEffect" presetClass="entr" presetID="10" presetSubtype="0">
                                  <p:stCondLst>
                                    <p:cond delay="0"/>
                                  </p:stCondLst>
                                  <p:childTnLst>
                                    <p:set>
                                      <p:cBhvr>
                                        <p:cTn dur="1" fill="hold">
                                          <p:stCondLst>
                                            <p:cond delay="0"/>
                                          </p:stCondLst>
                                        </p:cTn>
                                        <p:tgtEl>
                                          <p:spTgt spid="460"/>
                                        </p:tgtEl>
                                        <p:attrNameLst>
                                          <p:attrName>style.visibility</p:attrName>
                                        </p:attrNameLst>
                                      </p:cBhvr>
                                      <p:to>
                                        <p:strVal val="visible"/>
                                      </p:to>
                                    </p:set>
                                    <p:animEffect filter="fade" transition="in">
                                      <p:cBhvr>
                                        <p:cTn dur="2000"/>
                                        <p:tgtEl>
                                          <p:spTgt spid="4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4"/>
                                        </p:tgtEl>
                                        <p:attrNameLst>
                                          <p:attrName>style.visibility</p:attrName>
                                        </p:attrNameLst>
                                      </p:cBhvr>
                                      <p:to>
                                        <p:strVal val="visible"/>
                                      </p:to>
                                    </p:set>
                                    <p:animEffect filter="fade" transition="in">
                                      <p:cBhvr>
                                        <p:cTn dur="500"/>
                                        <p:tgtEl>
                                          <p:spTgt spid="4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9"/>
                                        </p:tgtEl>
                                        <p:attrNameLst>
                                          <p:attrName>style.visibility</p:attrName>
                                        </p:attrNameLst>
                                      </p:cBhvr>
                                      <p:to>
                                        <p:strVal val="visible"/>
                                      </p:to>
                                    </p:set>
                                    <p:animEffect filter="fade" transition="in">
                                      <p:cBhvr>
                                        <p:cTn dur="2000"/>
                                        <p:tgtEl>
                                          <p:spTgt spid="469"/>
                                        </p:tgtEl>
                                      </p:cBhvr>
                                    </p:animEffect>
                                  </p:childTnLst>
                                </p:cTn>
                              </p:par>
                              <p:par>
                                <p:cTn fill="hold" nodeType="withEffect" presetClass="entr" presetID="10" presetSubtype="0">
                                  <p:stCondLst>
                                    <p:cond delay="0"/>
                                  </p:stCondLst>
                                  <p:childTnLst>
                                    <p:set>
                                      <p:cBhvr>
                                        <p:cTn dur="1" fill="hold">
                                          <p:stCondLst>
                                            <p:cond delay="0"/>
                                          </p:stCondLst>
                                        </p:cTn>
                                        <p:tgtEl>
                                          <p:spTgt spid="459"/>
                                        </p:tgtEl>
                                        <p:attrNameLst>
                                          <p:attrName>style.visibility</p:attrName>
                                        </p:attrNameLst>
                                      </p:cBhvr>
                                      <p:to>
                                        <p:strVal val="visible"/>
                                      </p:to>
                                    </p:set>
                                    <p:animEffect filter="fade" transition="in">
                                      <p:cBhvr>
                                        <p:cTn dur="2000"/>
                                        <p:tgtEl>
                                          <p:spTgt spid="4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gtEl>
                                        <p:attrNameLst>
                                          <p:attrName>style.visibility</p:attrName>
                                        </p:attrNameLst>
                                      </p:cBhvr>
                                      <p:to>
                                        <p:strVal val="visible"/>
                                      </p:to>
                                    </p:set>
                                    <p:animEffect filter="fade" transition="in">
                                      <p:cBhvr>
                                        <p:cTn dur="2000"/>
                                        <p:tgtEl>
                                          <p:spTgt spid="4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5"/>
                                        </p:tgtEl>
                                        <p:attrNameLst>
                                          <p:attrName>style.visibility</p:attrName>
                                        </p:attrNameLst>
                                      </p:cBhvr>
                                      <p:to>
                                        <p:strVal val="visible"/>
                                      </p:to>
                                    </p:set>
                                    <p:animEffect filter="fade" transition="in">
                                      <p:cBhvr>
                                        <p:cTn dur="2000"/>
                                        <p:tgtEl>
                                          <p:spTgt spid="465"/>
                                        </p:tgtEl>
                                      </p:cBhvr>
                                    </p:animEffect>
                                  </p:childTnLst>
                                </p:cTn>
                              </p:par>
                              <p:par>
                                <p:cTn fill="hold" nodeType="withEffect" presetClass="entr" presetID="10" presetSubtype="0">
                                  <p:stCondLst>
                                    <p:cond delay="0"/>
                                  </p:stCondLst>
                                  <p:childTnLst>
                                    <p:set>
                                      <p:cBhvr>
                                        <p:cTn dur="1" fill="hold">
                                          <p:stCondLst>
                                            <p:cond delay="0"/>
                                          </p:stCondLst>
                                        </p:cTn>
                                        <p:tgtEl>
                                          <p:spTgt spid="461"/>
                                        </p:tgtEl>
                                        <p:attrNameLst>
                                          <p:attrName>style.visibility</p:attrName>
                                        </p:attrNameLst>
                                      </p:cBhvr>
                                      <p:to>
                                        <p:strVal val="visible"/>
                                      </p:to>
                                    </p:set>
                                    <p:animEffect filter="fade" transition="in">
                                      <p:cBhvr>
                                        <p:cTn dur="2000"/>
                                        <p:tgtEl>
                                          <p:spTgt spid="4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gtEl>
                                        <p:attrNameLst>
                                          <p:attrName>style.visibility</p:attrName>
                                        </p:attrNameLst>
                                      </p:cBhvr>
                                      <p:to>
                                        <p:strVal val="visible"/>
                                      </p:to>
                                    </p:set>
                                    <p:animEffect filter="fade" transition="in">
                                      <p:cBhvr>
                                        <p:cTn dur="500"/>
                                        <p:tgtEl>
                                          <p:spTgt spid="4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8"/>
                                        </p:tgtEl>
                                        <p:attrNameLst>
                                          <p:attrName>style.visibility</p:attrName>
                                        </p:attrNameLst>
                                      </p:cBhvr>
                                      <p:to>
                                        <p:strVal val="visible"/>
                                      </p:to>
                                    </p:set>
                                    <p:animEffect filter="fade" transition="in">
                                      <p:cBhvr>
                                        <p:cTn dur="2000"/>
                                        <p:tgtEl>
                                          <p:spTgt spid="468"/>
                                        </p:tgtEl>
                                      </p:cBhvr>
                                    </p:animEffect>
                                  </p:childTnLst>
                                </p:cTn>
                              </p:par>
                              <p:par>
                                <p:cTn fill="hold" nodeType="withEffect" presetClass="entr" presetID="10" presetSubtype="0">
                                  <p:stCondLst>
                                    <p:cond delay="0"/>
                                  </p:stCondLst>
                                  <p:childTnLst>
                                    <p:set>
                                      <p:cBhvr>
                                        <p:cTn dur="1" fill="hold">
                                          <p:stCondLst>
                                            <p:cond delay="0"/>
                                          </p:stCondLst>
                                        </p:cTn>
                                        <p:tgtEl>
                                          <p:spTgt spid="462"/>
                                        </p:tgtEl>
                                        <p:attrNameLst>
                                          <p:attrName>style.visibility</p:attrName>
                                        </p:attrNameLst>
                                      </p:cBhvr>
                                      <p:to>
                                        <p:strVal val="visible"/>
                                      </p:to>
                                    </p:set>
                                    <p:animEffect filter="fade" transition="in">
                                      <p:cBhvr>
                                        <p:cTn dur="2000"/>
                                        <p:tgtEl>
                                          <p:spTgt spid="4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0"/>
                                        </p:tgtEl>
                                        <p:attrNameLst>
                                          <p:attrName>style.visibility</p:attrName>
                                        </p:attrNameLst>
                                      </p:cBhvr>
                                      <p:to>
                                        <p:strVal val="visible"/>
                                      </p:to>
                                    </p:set>
                                    <p:animEffect filter="fade" transition="in">
                                      <p:cBhvr>
                                        <p:cTn dur="500"/>
                                        <p:tgtEl>
                                          <p:spTgt spid="4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15"/>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79" name="Google Shape;479;p15"/>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480" name="Google Shape;480;p15"/>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81" name="Google Shape;481;p15"/>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482" name="Google Shape;482;p15"/>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83" name="Google Shape;483;p15"/>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a:t>
            </a:r>
            <a:endParaRPr/>
          </a:p>
        </p:txBody>
      </p:sp>
      <p:sp>
        <p:nvSpPr>
          <p:cNvPr id="484" name="Google Shape;484;p15"/>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85" name="Google Shape;485;p15"/>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486" name="Google Shape;486;p15"/>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87" name="Google Shape;487;p15"/>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88" name="Google Shape;488;p15"/>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89" name="Google Shape;489;p15"/>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90" name="Google Shape;490;p15"/>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VỊ TRÍ ĐỊA LÍ</a:t>
            </a:r>
            <a:endParaRPr/>
          </a:p>
        </p:txBody>
      </p:sp>
      <p:pic>
        <p:nvPicPr>
          <p:cNvPr descr="http://thumbs.dreamstime.com/z/%E6%9C%89%E7%99%BD%E8%89%B2%E6%B3%A1%E5%BD%B1%E7%9A%84thinking%E6%95%99%E6%8E%88-36777654.jpg" id="491" name="Google Shape;491;p15"/>
          <p:cNvPicPr preferRelativeResize="0"/>
          <p:nvPr/>
        </p:nvPicPr>
        <p:blipFill rotWithShape="1">
          <a:blip r:embed="rId6">
            <a:alphaModFix/>
          </a:blip>
          <a:srcRect b="19564" l="36138" r="8351" t="20400"/>
          <a:stretch/>
        </p:blipFill>
        <p:spPr>
          <a:xfrm>
            <a:off x="6948424" y="4422043"/>
            <a:ext cx="2019364" cy="2253337"/>
          </a:xfrm>
          <a:prstGeom prst="rect">
            <a:avLst/>
          </a:prstGeom>
          <a:noFill/>
          <a:ln>
            <a:noFill/>
          </a:ln>
        </p:spPr>
      </p:pic>
      <p:sp>
        <p:nvSpPr>
          <p:cNvPr id="492" name="Google Shape;492;p15"/>
          <p:cNvSpPr/>
          <p:nvPr/>
        </p:nvSpPr>
        <p:spPr>
          <a:xfrm>
            <a:off x="446490" y="2286001"/>
            <a:ext cx="6792509" cy="3048000"/>
          </a:xfrm>
          <a:prstGeom prst="wedgeRoundRectCallout">
            <a:avLst>
              <a:gd fmla="val 47932" name="adj1"/>
              <a:gd fmla="val 66563" name="adj2"/>
              <a:gd fmla="val 16667" name="adj3"/>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http://previews.123rf.com/images/mistac/mistac1207/mistac120700017/14524015-A-cartoon-boy-with-a-good-idea-Stock-Vector-thinking.jpg" id="493" name="Google Shape;493;p15"/>
          <p:cNvPicPr preferRelativeResize="0"/>
          <p:nvPr/>
        </p:nvPicPr>
        <p:blipFill rotWithShape="1">
          <a:blip r:embed="rId7">
            <a:alphaModFix/>
          </a:blip>
          <a:srcRect b="81605" l="32065" r="45098" t="0"/>
          <a:stretch/>
        </p:blipFill>
        <p:spPr>
          <a:xfrm rot="1019582">
            <a:off x="7778141" y="3732296"/>
            <a:ext cx="990752" cy="798025"/>
          </a:xfrm>
          <a:prstGeom prst="rect">
            <a:avLst/>
          </a:prstGeom>
          <a:noFill/>
          <a:ln>
            <a:noFill/>
          </a:ln>
        </p:spPr>
      </p:pic>
      <p:sp>
        <p:nvSpPr>
          <p:cNvPr id="494" name="Google Shape;494;p15"/>
          <p:cNvSpPr/>
          <p:nvPr/>
        </p:nvSpPr>
        <p:spPr>
          <a:xfrm>
            <a:off x="609600" y="2581632"/>
            <a:ext cx="6553198" cy="252376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300">
                <a:solidFill>
                  <a:schemeClr val="dk1"/>
                </a:solidFill>
                <a:latin typeface="Cambria"/>
                <a:ea typeface="Cambria"/>
                <a:cs typeface="Cambria"/>
                <a:sym typeface="Cambria"/>
              </a:rPr>
              <a:t>- Việt Nam nằm ở rìa phía đông của bán đảo Đông Dương, gần trung tâm khu vực Đông Nam Á.</a:t>
            </a:r>
            <a:endParaRPr sz="2300">
              <a:solidFill>
                <a:schemeClr val="dk1"/>
              </a:solidFill>
              <a:latin typeface="Cambria"/>
              <a:ea typeface="Cambria"/>
              <a:cs typeface="Cambria"/>
              <a:sym typeface="Cambria"/>
            </a:endParaRPr>
          </a:p>
          <a:p>
            <a:pPr indent="0" lvl="0" marL="0" marR="0" rtl="0" algn="just">
              <a:spcBef>
                <a:spcPts val="600"/>
              </a:spcBef>
              <a:spcAft>
                <a:spcPts val="0"/>
              </a:spcAft>
              <a:buNone/>
            </a:pPr>
            <a:r>
              <a:rPr lang="en-US" sz="2300">
                <a:solidFill>
                  <a:schemeClr val="dk1"/>
                </a:solidFill>
                <a:latin typeface="Cambria"/>
                <a:ea typeface="Cambria"/>
                <a:cs typeface="Cambria"/>
                <a:sym typeface="Cambria"/>
              </a:rPr>
              <a:t>- Tiếp giáp: </a:t>
            </a:r>
            <a:endParaRPr sz="2300">
              <a:solidFill>
                <a:schemeClr val="dk1"/>
              </a:solidFill>
              <a:latin typeface="Cambria"/>
              <a:ea typeface="Cambria"/>
              <a:cs typeface="Cambria"/>
              <a:sym typeface="Cambria"/>
            </a:endParaRPr>
          </a:p>
          <a:p>
            <a:pPr indent="0" lvl="0" marL="0" marR="0" rtl="0" algn="just">
              <a:spcBef>
                <a:spcPts val="600"/>
              </a:spcBef>
              <a:spcAft>
                <a:spcPts val="0"/>
              </a:spcAft>
              <a:buNone/>
            </a:pPr>
            <a:r>
              <a:rPr lang="en-US" sz="2300">
                <a:solidFill>
                  <a:schemeClr val="dk1"/>
                </a:solidFill>
                <a:latin typeface="Cambria"/>
                <a:ea typeface="Cambria"/>
                <a:cs typeface="Cambria"/>
                <a:sym typeface="Cambria"/>
              </a:rPr>
              <a:t>+ Phía bắc giáp: Trung Quốc.</a:t>
            </a:r>
            <a:endParaRPr sz="2300">
              <a:solidFill>
                <a:schemeClr val="dk1"/>
              </a:solidFill>
              <a:latin typeface="Cambria"/>
              <a:ea typeface="Cambria"/>
              <a:cs typeface="Cambria"/>
              <a:sym typeface="Cambria"/>
            </a:endParaRPr>
          </a:p>
          <a:p>
            <a:pPr indent="0" lvl="0" marL="0" marR="0" rtl="0" algn="just">
              <a:spcBef>
                <a:spcPts val="600"/>
              </a:spcBef>
              <a:spcAft>
                <a:spcPts val="0"/>
              </a:spcAft>
              <a:buNone/>
            </a:pPr>
            <a:r>
              <a:rPr lang="en-US" sz="2300">
                <a:solidFill>
                  <a:schemeClr val="dk1"/>
                </a:solidFill>
                <a:latin typeface="Cambria"/>
                <a:ea typeface="Cambria"/>
                <a:cs typeface="Cambria"/>
                <a:sym typeface="Cambria"/>
              </a:rPr>
              <a:t>+ Phía tây giáp Lào và Campuchia.</a:t>
            </a:r>
            <a:endParaRPr sz="2300">
              <a:solidFill>
                <a:schemeClr val="dk1"/>
              </a:solidFill>
              <a:latin typeface="Cambria"/>
              <a:ea typeface="Cambria"/>
              <a:cs typeface="Cambria"/>
              <a:sym typeface="Cambria"/>
            </a:endParaRPr>
          </a:p>
          <a:p>
            <a:pPr indent="0" lvl="0" marL="0" marR="0" rtl="0" algn="just">
              <a:spcBef>
                <a:spcPts val="600"/>
              </a:spcBef>
              <a:spcAft>
                <a:spcPts val="0"/>
              </a:spcAft>
              <a:buNone/>
            </a:pPr>
            <a:r>
              <a:rPr lang="en-US" sz="2300">
                <a:solidFill>
                  <a:schemeClr val="dk1"/>
                </a:solidFill>
                <a:latin typeface="Cambria"/>
                <a:ea typeface="Cambria"/>
                <a:cs typeface="Cambria"/>
                <a:sym typeface="Cambria"/>
              </a:rPr>
              <a:t>+ Phía đông và nam giáp Biển Đông.</a:t>
            </a:r>
            <a:endParaRPr sz="2300">
              <a:solidFill>
                <a:schemeClr val="dk1"/>
              </a:solidFill>
              <a:latin typeface="Cambria"/>
              <a:ea typeface="Cambria"/>
              <a:cs typeface="Cambria"/>
              <a:sym typeface="Cambria"/>
            </a:endParaRPr>
          </a:p>
        </p:txBody>
      </p:sp>
      <p:sp>
        <p:nvSpPr>
          <p:cNvPr id="495" name="Google Shape;495;p15"/>
          <p:cNvSpPr/>
          <p:nvPr/>
        </p:nvSpPr>
        <p:spPr>
          <a:xfrm>
            <a:off x="1720089" y="202779"/>
            <a:ext cx="579362"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chemeClr val="lt1"/>
                </a:solidFill>
                <a:latin typeface="Cambria"/>
                <a:ea typeface="Cambria"/>
                <a:cs typeface="Cambria"/>
                <a:sym typeface="Cambria"/>
              </a:rPr>
              <a:t>b)</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3"/>
                                        </p:tgtEl>
                                        <p:attrNameLst>
                                          <p:attrName>style.visibility</p:attrName>
                                        </p:attrNameLst>
                                      </p:cBhvr>
                                      <p:to>
                                        <p:strVal val="visible"/>
                                      </p:to>
                                    </p:set>
                                    <p:animEffect filter="fade" transition="in">
                                      <p:cBhvr>
                                        <p:cTn dur="500"/>
                                        <p:tgtEl>
                                          <p:spTgt spid="493"/>
                                        </p:tgtEl>
                                      </p:cBhvr>
                                    </p:animEffect>
                                  </p:childTnLst>
                                </p:cTn>
                              </p:par>
                              <p:par>
                                <p:cTn fill="hold" nodeType="withEffect" presetClass="entr" presetID="10" presetSubtype="0">
                                  <p:stCondLst>
                                    <p:cond delay="0"/>
                                  </p:stCondLst>
                                  <p:childTnLst>
                                    <p:set>
                                      <p:cBhvr>
                                        <p:cTn dur="1" fill="hold">
                                          <p:stCondLst>
                                            <p:cond delay="0"/>
                                          </p:stCondLst>
                                        </p:cTn>
                                        <p:tgtEl>
                                          <p:spTgt spid="491"/>
                                        </p:tgtEl>
                                        <p:attrNameLst>
                                          <p:attrName>style.visibility</p:attrName>
                                        </p:attrNameLst>
                                      </p:cBhvr>
                                      <p:to>
                                        <p:strVal val="visible"/>
                                      </p:to>
                                    </p:set>
                                    <p:animEffect filter="fade" transition="in">
                                      <p:cBhvr>
                                        <p:cTn dur="500"/>
                                        <p:tgtEl>
                                          <p:spTgt spid="4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2"/>
                                        </p:tgtEl>
                                        <p:attrNameLst>
                                          <p:attrName>style.visibility</p:attrName>
                                        </p:attrNameLst>
                                      </p:cBhvr>
                                      <p:to>
                                        <p:strVal val="visible"/>
                                      </p:to>
                                    </p:set>
                                    <p:animEffect filter="fade" transition="in">
                                      <p:cBhvr>
                                        <p:cTn dur="500"/>
                                        <p:tgtEl>
                                          <p:spTgt spid="492"/>
                                        </p:tgtEl>
                                      </p:cBhvr>
                                    </p:animEffect>
                                  </p:childTnLst>
                                </p:cTn>
                              </p:par>
                              <p:par>
                                <p:cTn fill="hold" nodeType="withEffect" presetClass="entr" presetID="10" presetSubtype="0">
                                  <p:stCondLst>
                                    <p:cond delay="0"/>
                                  </p:stCondLst>
                                  <p:childTnLst>
                                    <p:set>
                                      <p:cBhvr>
                                        <p:cTn dur="1" fill="hold">
                                          <p:stCondLst>
                                            <p:cond delay="0"/>
                                          </p:stCondLst>
                                        </p:cTn>
                                        <p:tgtEl>
                                          <p:spTgt spid="494"/>
                                        </p:tgtEl>
                                        <p:attrNameLst>
                                          <p:attrName>style.visibility</p:attrName>
                                        </p:attrNameLst>
                                      </p:cBhvr>
                                      <p:to>
                                        <p:strVal val="visible"/>
                                      </p:to>
                                    </p:set>
                                    <p:animEffect filter="fade" transition="in">
                                      <p:cBhvr>
                                        <p:cTn dur="500"/>
                                        <p:tgtEl>
                                          <p:spTgt spid="4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4">
                                            <p:txEl>
                                              <p:pRg end="0" st="0"/>
                                            </p:txEl>
                                          </p:spTgt>
                                        </p:tgtEl>
                                        <p:attrNameLst>
                                          <p:attrName>style.visibility</p:attrName>
                                        </p:attrNameLst>
                                      </p:cBhvr>
                                      <p:to>
                                        <p:strVal val="visible"/>
                                      </p:to>
                                    </p:set>
                                    <p:animEffect filter="fade" transition="in">
                                      <p:cBhvr>
                                        <p:cTn dur="500"/>
                                        <p:tgtEl>
                                          <p:spTgt spid="49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4">
                                            <p:txEl>
                                              <p:pRg end="1" st="1"/>
                                            </p:txEl>
                                          </p:spTgt>
                                        </p:tgtEl>
                                        <p:attrNameLst>
                                          <p:attrName>style.visibility</p:attrName>
                                        </p:attrNameLst>
                                      </p:cBhvr>
                                      <p:to>
                                        <p:strVal val="visible"/>
                                      </p:to>
                                    </p:set>
                                    <p:animEffect filter="fade" transition="in">
                                      <p:cBhvr>
                                        <p:cTn dur="500"/>
                                        <p:tgtEl>
                                          <p:spTgt spid="49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4">
                                            <p:txEl>
                                              <p:pRg end="2" st="2"/>
                                            </p:txEl>
                                          </p:spTgt>
                                        </p:tgtEl>
                                        <p:attrNameLst>
                                          <p:attrName>style.visibility</p:attrName>
                                        </p:attrNameLst>
                                      </p:cBhvr>
                                      <p:to>
                                        <p:strVal val="visible"/>
                                      </p:to>
                                    </p:set>
                                    <p:animEffect filter="fade" transition="in">
                                      <p:cBhvr>
                                        <p:cTn dur="500"/>
                                        <p:tgtEl>
                                          <p:spTgt spid="49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4">
                                            <p:txEl>
                                              <p:pRg end="3" st="3"/>
                                            </p:txEl>
                                          </p:spTgt>
                                        </p:tgtEl>
                                        <p:attrNameLst>
                                          <p:attrName>style.visibility</p:attrName>
                                        </p:attrNameLst>
                                      </p:cBhvr>
                                      <p:to>
                                        <p:strVal val="visible"/>
                                      </p:to>
                                    </p:set>
                                    <p:animEffect filter="fade" transition="in">
                                      <p:cBhvr>
                                        <p:cTn dur="500"/>
                                        <p:tgtEl>
                                          <p:spTgt spid="49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4">
                                            <p:txEl>
                                              <p:pRg end="4" st="4"/>
                                            </p:txEl>
                                          </p:spTgt>
                                        </p:tgtEl>
                                        <p:attrNameLst>
                                          <p:attrName>style.visibility</p:attrName>
                                        </p:attrNameLst>
                                      </p:cBhvr>
                                      <p:to>
                                        <p:strVal val="visible"/>
                                      </p:to>
                                    </p:set>
                                    <p:animEffect filter="fade" transition="in">
                                      <p:cBhvr>
                                        <p:cTn dur="500"/>
                                        <p:tgtEl>
                                          <p:spTgt spid="494">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16"/>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01" name="Google Shape;501;p16"/>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502" name="Google Shape;502;p16"/>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03" name="Google Shape;503;p16"/>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504" name="Google Shape;504;p16"/>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05" name="Google Shape;505;p16"/>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a:t>
            </a:r>
            <a:endParaRPr/>
          </a:p>
        </p:txBody>
      </p:sp>
      <p:sp>
        <p:nvSpPr>
          <p:cNvPr id="506" name="Google Shape;506;p16"/>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07" name="Google Shape;507;p16"/>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508" name="Google Shape;508;p16"/>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09" name="Google Shape;509;p16"/>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2</a:t>
            </a:r>
            <a:endParaRPr/>
          </a:p>
        </p:txBody>
      </p:sp>
      <p:sp>
        <p:nvSpPr>
          <p:cNvPr id="510" name="Google Shape;510;p16"/>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11" name="Google Shape;511;p16"/>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12" name="Google Shape;512;p16"/>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13" name="Google Shape;513;p16"/>
          <p:cNvSpPr txBox="1"/>
          <p:nvPr/>
        </p:nvSpPr>
        <p:spPr>
          <a:xfrm>
            <a:off x="2209800"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1800"/>
              <a:buFont typeface="Cambria"/>
              <a:buNone/>
            </a:pPr>
            <a:r>
              <a:rPr b="1" lang="en-US" sz="1800">
                <a:solidFill>
                  <a:srgbClr val="0D30DD"/>
                </a:solidFill>
                <a:latin typeface="Cambria"/>
                <a:ea typeface="Cambria"/>
                <a:cs typeface="Cambria"/>
                <a:sym typeface="Cambria"/>
              </a:rPr>
              <a:t>ẢNH HƯỞNG CỦA VỊ TRÍ ĐỊA LÍ VÀ PHẠM VI LÃNH THỔ </a:t>
            </a:r>
            <a:endParaRPr b="1" sz="1800">
              <a:solidFill>
                <a:srgbClr val="0D30DD"/>
              </a:solidFill>
              <a:latin typeface="Cambria"/>
              <a:ea typeface="Cambria"/>
              <a:cs typeface="Cambria"/>
              <a:sym typeface="Cambria"/>
            </a:endParaRPr>
          </a:p>
          <a:p>
            <a:pPr indent="0" lvl="0" marL="0" marR="0" rtl="0" algn="just">
              <a:spcBef>
                <a:spcPts val="0"/>
              </a:spcBef>
              <a:spcAft>
                <a:spcPts val="0"/>
              </a:spcAft>
              <a:buClr>
                <a:srgbClr val="0D30DD"/>
              </a:buClr>
              <a:buSzPts val="1800"/>
              <a:buFont typeface="Cambria"/>
              <a:buNone/>
            </a:pPr>
            <a:r>
              <a:rPr b="1" lang="en-US" sz="1800">
                <a:solidFill>
                  <a:srgbClr val="0D30DD"/>
                </a:solidFill>
                <a:latin typeface="Cambria"/>
                <a:ea typeface="Cambria"/>
                <a:cs typeface="Cambria"/>
                <a:sym typeface="Cambria"/>
              </a:rPr>
              <a:t>ĐỐI VỚI SỰ HÌNH THÀNH ĐẶC ĐIỂM ĐỊA LÍ TỰ NHIÊN VIỆT NAM</a:t>
            </a:r>
            <a:endParaRPr b="1" sz="1800">
              <a:solidFill>
                <a:srgbClr val="0D30DD"/>
              </a:solidFill>
              <a:latin typeface="Cambria"/>
              <a:ea typeface="Cambria"/>
              <a:cs typeface="Cambria"/>
              <a:sym typeface="Cambria"/>
            </a:endParaRPr>
          </a:p>
        </p:txBody>
      </p:sp>
      <p:sp>
        <p:nvSpPr>
          <p:cNvPr id="514" name="Google Shape;514;p16"/>
          <p:cNvSpPr/>
          <p:nvPr/>
        </p:nvSpPr>
        <p:spPr>
          <a:xfrm>
            <a:off x="228600" y="1290221"/>
            <a:ext cx="3998335" cy="5324535"/>
          </a:xfrm>
          <a:prstGeom prst="rect">
            <a:avLst/>
          </a:prstGeom>
          <a:solidFill>
            <a:srgbClr val="BCFCD4"/>
          </a:solidFill>
          <a:ln cap="flat" cmpd="sng" w="9525">
            <a:solidFill>
              <a:srgbClr val="00B05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700">
                <a:solidFill>
                  <a:srgbClr val="00B050"/>
                </a:solidFill>
                <a:latin typeface="Cambria"/>
                <a:ea typeface="Cambria"/>
                <a:cs typeface="Cambria"/>
                <a:sym typeface="Cambria"/>
              </a:rPr>
              <a:t>HOẠT ĐỘNG NHÓM</a:t>
            </a:r>
            <a:endParaRPr/>
          </a:p>
          <a:p>
            <a:pPr indent="0" lvl="0" marL="0" marR="0" rtl="0" algn="ctr">
              <a:spcBef>
                <a:spcPts val="0"/>
              </a:spcBef>
              <a:spcAft>
                <a:spcPts val="0"/>
              </a:spcAft>
              <a:buNone/>
            </a:pPr>
            <a:r>
              <a:rPr b="1" lang="en-US" sz="1700">
                <a:solidFill>
                  <a:srgbClr val="00B050"/>
                </a:solidFill>
                <a:latin typeface="Cambria"/>
                <a:ea typeface="Cambria"/>
                <a:cs typeface="Cambria"/>
                <a:sym typeface="Cambria"/>
              </a:rPr>
              <a:t>Thời gian: 5 phút</a:t>
            </a:r>
            <a:endParaRPr b="1" sz="1700">
              <a:solidFill>
                <a:srgbClr val="00B050"/>
              </a:solidFill>
              <a:latin typeface="Cambria"/>
              <a:ea typeface="Cambria"/>
              <a:cs typeface="Cambria"/>
              <a:sym typeface="Cambria"/>
            </a:endParaRPr>
          </a:p>
          <a:p>
            <a:pPr indent="0" lvl="0" marL="0" marR="0" rtl="0" algn="ctr">
              <a:spcBef>
                <a:spcPts val="0"/>
              </a:spcBef>
              <a:spcAft>
                <a:spcPts val="0"/>
              </a:spcAft>
              <a:buNone/>
            </a:pPr>
            <a:r>
              <a:rPr b="1" lang="en-US" sz="1700">
                <a:solidFill>
                  <a:srgbClr val="FF0000"/>
                </a:solidFill>
                <a:latin typeface="Cambria"/>
                <a:ea typeface="Cambria"/>
                <a:cs typeface="Cambria"/>
                <a:sym typeface="Cambria"/>
              </a:rPr>
              <a:t>NHIỆM VỤ</a:t>
            </a:r>
            <a:endParaRPr/>
          </a:p>
          <a:p>
            <a:pPr indent="0" lvl="0" marL="0" marR="0" rtl="0" algn="just">
              <a:spcBef>
                <a:spcPts val="0"/>
              </a:spcBef>
              <a:spcAft>
                <a:spcPts val="0"/>
              </a:spcAft>
              <a:buNone/>
            </a:pPr>
            <a:r>
              <a:rPr b="1" lang="en-US" sz="1700">
                <a:solidFill>
                  <a:srgbClr val="00B050"/>
                </a:solidFill>
                <a:latin typeface="Cambria"/>
                <a:ea typeface="Cambria"/>
                <a:cs typeface="Cambria"/>
                <a:sym typeface="Cambria"/>
              </a:rPr>
              <a:t>* NHÓM 1, 2, 3 VÀ 4: </a:t>
            </a:r>
            <a:r>
              <a:rPr i="1" lang="en-US" sz="1700">
                <a:solidFill>
                  <a:srgbClr val="FF0000"/>
                </a:solidFill>
                <a:latin typeface="Cambria"/>
                <a:ea typeface="Cambria"/>
                <a:cs typeface="Cambria"/>
                <a:sym typeface="Cambria"/>
              </a:rPr>
              <a:t>Quan sát các hình ảnh và kênh chữ SGK, cho biết:</a:t>
            </a:r>
            <a:endParaRPr/>
          </a:p>
          <a:p>
            <a:pPr indent="0" lvl="0" marL="0" marR="0" rtl="0" algn="just">
              <a:spcBef>
                <a:spcPts val="0"/>
              </a:spcBef>
              <a:spcAft>
                <a:spcPts val="0"/>
              </a:spcAft>
              <a:buNone/>
            </a:pPr>
            <a:r>
              <a:rPr i="1" lang="en-US" sz="1700">
                <a:solidFill>
                  <a:srgbClr val="FF0000"/>
                </a:solidFill>
                <a:latin typeface="Times New Roman"/>
                <a:ea typeface="Times New Roman"/>
                <a:cs typeface="Times New Roman"/>
                <a:sym typeface="Times New Roman"/>
              </a:rPr>
              <a:t>- Vị trí địa lí và lãnh thổ đã quy định đặc điểm cơ bản của thiên nhiên nước ta là gì?</a:t>
            </a:r>
            <a:endParaRPr i="1" sz="1700">
              <a:solidFill>
                <a:srgbClr val="FF0000"/>
              </a:solidFill>
              <a:latin typeface="Cambria"/>
              <a:ea typeface="Cambria"/>
              <a:cs typeface="Cambria"/>
              <a:sym typeface="Cambria"/>
            </a:endParaRPr>
          </a:p>
          <a:p>
            <a:pPr indent="0" lvl="0" marL="0" marR="0" rtl="0" algn="just">
              <a:spcBef>
                <a:spcPts val="0"/>
              </a:spcBef>
              <a:spcAft>
                <a:spcPts val="0"/>
              </a:spcAft>
              <a:buNone/>
            </a:pPr>
            <a:r>
              <a:rPr i="1" lang="en-US" sz="1700">
                <a:solidFill>
                  <a:srgbClr val="FF0000"/>
                </a:solidFill>
                <a:latin typeface="Cambria"/>
                <a:ea typeface="Cambria"/>
                <a:cs typeface="Cambria"/>
                <a:sym typeface="Cambria"/>
              </a:rPr>
              <a:t>- Vị trí địa lí và lãnh thổ ảnh hưởng đến sự phân hóa khí hậu nước ta như thế nào?</a:t>
            </a:r>
            <a:endParaRPr i="1" sz="1700">
              <a:solidFill>
                <a:srgbClr val="FF0000"/>
              </a:solidFill>
              <a:latin typeface="Cambria"/>
              <a:ea typeface="Cambria"/>
              <a:cs typeface="Cambria"/>
              <a:sym typeface="Cambria"/>
            </a:endParaRPr>
          </a:p>
          <a:p>
            <a:pPr indent="0" lvl="0" marL="0" marR="0" rtl="0" algn="just">
              <a:spcBef>
                <a:spcPts val="0"/>
              </a:spcBef>
              <a:spcAft>
                <a:spcPts val="0"/>
              </a:spcAft>
              <a:buNone/>
            </a:pPr>
            <a:r>
              <a:rPr i="1" lang="en-US" sz="1700">
                <a:solidFill>
                  <a:srgbClr val="FF0000"/>
                </a:solidFill>
                <a:latin typeface="Cambria"/>
                <a:ea typeface="Cambria"/>
                <a:cs typeface="Cambria"/>
                <a:sym typeface="Cambria"/>
              </a:rPr>
              <a:t>- Vì sao thiên nhiên nước ta chịu ảnh hưởng sâu sắc của biển?</a:t>
            </a:r>
            <a:endParaRPr i="1" sz="1700">
              <a:solidFill>
                <a:srgbClr val="FF0000"/>
              </a:solidFill>
              <a:latin typeface="Cambria"/>
              <a:ea typeface="Cambria"/>
              <a:cs typeface="Cambria"/>
              <a:sym typeface="Cambria"/>
            </a:endParaRPr>
          </a:p>
          <a:p>
            <a:pPr indent="0" lvl="0" marL="0" marR="0" rtl="0" algn="just">
              <a:spcBef>
                <a:spcPts val="0"/>
              </a:spcBef>
              <a:spcAft>
                <a:spcPts val="0"/>
              </a:spcAft>
              <a:buNone/>
            </a:pPr>
            <a:r>
              <a:rPr b="1" lang="en-US" sz="1700">
                <a:solidFill>
                  <a:srgbClr val="00B050"/>
                </a:solidFill>
                <a:latin typeface="Cambria"/>
                <a:ea typeface="Cambria"/>
                <a:cs typeface="Cambria"/>
                <a:sym typeface="Cambria"/>
              </a:rPr>
              <a:t>* NHÓM 5, 6, 7 VÀ 8: </a:t>
            </a:r>
            <a:r>
              <a:rPr i="1" lang="en-US" sz="1700">
                <a:solidFill>
                  <a:srgbClr val="FF0000"/>
                </a:solidFill>
                <a:latin typeface="Cambria"/>
                <a:ea typeface="Cambria"/>
                <a:cs typeface="Cambria"/>
                <a:sym typeface="Cambria"/>
              </a:rPr>
              <a:t>Quan sát các hình ảnh và kênh chữ SGK, cho biết:</a:t>
            </a:r>
            <a:endParaRPr/>
          </a:p>
          <a:p>
            <a:pPr indent="0" lvl="0" marL="0" marR="0" rtl="0" algn="just">
              <a:spcBef>
                <a:spcPts val="0"/>
              </a:spcBef>
              <a:spcAft>
                <a:spcPts val="0"/>
              </a:spcAft>
              <a:buNone/>
            </a:pPr>
            <a:r>
              <a:rPr i="1" lang="en-US" sz="1700">
                <a:solidFill>
                  <a:srgbClr val="FF0000"/>
                </a:solidFill>
                <a:latin typeface="Cambria"/>
                <a:ea typeface="Cambria"/>
                <a:cs typeface="Cambria"/>
                <a:sym typeface="Cambria"/>
              </a:rPr>
              <a:t>- Vì sao tài nguyên sinh vật nước ta lại phong phú?</a:t>
            </a:r>
            <a:endParaRPr i="1" sz="1700">
              <a:solidFill>
                <a:srgbClr val="FF0000"/>
              </a:solidFill>
              <a:latin typeface="Cambria"/>
              <a:ea typeface="Cambria"/>
              <a:cs typeface="Cambria"/>
              <a:sym typeface="Cambria"/>
            </a:endParaRPr>
          </a:p>
          <a:p>
            <a:pPr indent="0" lvl="0" marL="0" marR="0" rtl="0" algn="just">
              <a:spcBef>
                <a:spcPts val="0"/>
              </a:spcBef>
              <a:spcAft>
                <a:spcPts val="0"/>
              </a:spcAft>
              <a:buNone/>
            </a:pPr>
            <a:r>
              <a:rPr i="1" lang="en-US" sz="1700">
                <a:solidFill>
                  <a:srgbClr val="FF0000"/>
                </a:solidFill>
                <a:latin typeface="Cambria"/>
                <a:ea typeface="Cambria"/>
                <a:cs typeface="Cambria"/>
                <a:sym typeface="Cambria"/>
              </a:rPr>
              <a:t>- Vị trí địa lí và phạm vi lãnh thổ tạo nên sự phân hoá đa dạng của thiên nhiên nước ta như thế nào?</a:t>
            </a:r>
            <a:endParaRPr/>
          </a:p>
          <a:p>
            <a:pPr indent="0" lvl="0" marL="0" marR="0" rtl="0" algn="just">
              <a:spcBef>
                <a:spcPts val="0"/>
              </a:spcBef>
              <a:spcAft>
                <a:spcPts val="0"/>
              </a:spcAft>
              <a:buNone/>
            </a:pPr>
            <a:r>
              <a:rPr i="1" lang="en-US" sz="1700">
                <a:solidFill>
                  <a:srgbClr val="FF0000"/>
                </a:solidFill>
                <a:latin typeface="Cambria"/>
                <a:ea typeface="Cambria"/>
                <a:cs typeface="Cambria"/>
                <a:sym typeface="Cambria"/>
              </a:rPr>
              <a:t>- Kể tên một số thiên tai thường xảy ra ở nước ta.</a:t>
            </a:r>
            <a:endParaRPr/>
          </a:p>
        </p:txBody>
      </p:sp>
      <p:pic>
        <p:nvPicPr>
          <p:cNvPr id="515" name="Google Shape;515;p16"/>
          <p:cNvPicPr preferRelativeResize="0"/>
          <p:nvPr/>
        </p:nvPicPr>
        <p:blipFill rotWithShape="1">
          <a:blip r:embed="rId6">
            <a:alphaModFix/>
          </a:blip>
          <a:srcRect b="0" l="0" r="0" t="0"/>
          <a:stretch/>
        </p:blipFill>
        <p:spPr>
          <a:xfrm>
            <a:off x="304800" y="1371600"/>
            <a:ext cx="914399" cy="685800"/>
          </a:xfrm>
          <a:prstGeom prst="rect">
            <a:avLst/>
          </a:prstGeom>
          <a:noFill/>
          <a:ln>
            <a:noFill/>
          </a:ln>
          <a:effectLst>
            <a:outerShdw blurRad="292100" rotWithShape="0" algn="tl" dir="2700000" dist="139700">
              <a:srgbClr val="333333">
                <a:alpha val="64705"/>
              </a:srgbClr>
            </a:outerShdw>
          </a:effectLst>
        </p:spPr>
      </p:pic>
      <p:sp>
        <p:nvSpPr>
          <p:cNvPr id="516" name="Google Shape;516;p16"/>
          <p:cNvSpPr txBox="1"/>
          <p:nvPr/>
        </p:nvSpPr>
        <p:spPr>
          <a:xfrm>
            <a:off x="4267200" y="3352800"/>
            <a:ext cx="2282072"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Cambria"/>
                <a:ea typeface="Cambria"/>
                <a:cs typeface="Cambria"/>
                <a:sym typeface="Cambria"/>
              </a:rPr>
              <a:t>Khai thác năng lượng Mặt Trời ở Ninh Thuận</a:t>
            </a:r>
            <a:endParaRPr sz="1600">
              <a:solidFill>
                <a:schemeClr val="dk1"/>
              </a:solidFill>
              <a:latin typeface="Cambria"/>
              <a:ea typeface="Cambria"/>
              <a:cs typeface="Cambria"/>
              <a:sym typeface="Cambria"/>
            </a:endParaRPr>
          </a:p>
        </p:txBody>
      </p:sp>
      <p:sp>
        <p:nvSpPr>
          <p:cNvPr id="517" name="Google Shape;517;p16"/>
          <p:cNvSpPr txBox="1"/>
          <p:nvPr/>
        </p:nvSpPr>
        <p:spPr>
          <a:xfrm>
            <a:off x="6553200" y="3352800"/>
            <a:ext cx="2362200"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Cambria"/>
                <a:ea typeface="Cambria"/>
                <a:cs typeface="Cambria"/>
                <a:sym typeface="Cambria"/>
              </a:rPr>
              <a:t>Bãi biển Mỹ Khê, </a:t>
            </a:r>
            <a:endParaRPr/>
          </a:p>
          <a:p>
            <a:pPr indent="0" lvl="0" marL="0" marR="0" rtl="0" algn="ctr">
              <a:spcBef>
                <a:spcPts val="0"/>
              </a:spcBef>
              <a:spcAft>
                <a:spcPts val="0"/>
              </a:spcAft>
              <a:buNone/>
            </a:pPr>
            <a:r>
              <a:rPr lang="en-US" sz="1600">
                <a:solidFill>
                  <a:schemeClr val="dk1"/>
                </a:solidFill>
                <a:latin typeface="Cambria"/>
                <a:ea typeface="Cambria"/>
                <a:cs typeface="Cambria"/>
                <a:sym typeface="Cambria"/>
              </a:rPr>
              <a:t>Đà Nẵng</a:t>
            </a:r>
            <a:endParaRPr sz="1600">
              <a:solidFill>
                <a:schemeClr val="dk1"/>
              </a:solidFill>
              <a:latin typeface="Cambria"/>
              <a:ea typeface="Cambria"/>
              <a:cs typeface="Cambria"/>
              <a:sym typeface="Cambria"/>
            </a:endParaRPr>
          </a:p>
        </p:txBody>
      </p:sp>
      <p:sp>
        <p:nvSpPr>
          <p:cNvPr id="518" name="Google Shape;518;p16"/>
          <p:cNvSpPr txBox="1"/>
          <p:nvPr/>
        </p:nvSpPr>
        <p:spPr>
          <a:xfrm>
            <a:off x="4478338" y="6096000"/>
            <a:ext cx="1846262"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Cambria"/>
                <a:ea typeface="Cambria"/>
                <a:cs typeface="Cambria"/>
                <a:sym typeface="Cambria"/>
              </a:rPr>
              <a:t>Vườn quốc gia Cúc Phương, Ninh Bình</a:t>
            </a:r>
            <a:endParaRPr sz="1600">
              <a:solidFill>
                <a:schemeClr val="dk1"/>
              </a:solidFill>
              <a:latin typeface="Cambria"/>
              <a:ea typeface="Cambria"/>
              <a:cs typeface="Cambria"/>
              <a:sym typeface="Cambria"/>
            </a:endParaRPr>
          </a:p>
        </p:txBody>
      </p:sp>
      <p:pic>
        <p:nvPicPr>
          <p:cNvPr id="519" name="Google Shape;519;p16"/>
          <p:cNvPicPr preferRelativeResize="0"/>
          <p:nvPr/>
        </p:nvPicPr>
        <p:blipFill rotWithShape="1">
          <a:blip r:embed="rId7">
            <a:alphaModFix/>
          </a:blip>
          <a:srcRect b="0" l="0" r="0" t="0"/>
          <a:stretch/>
        </p:blipFill>
        <p:spPr>
          <a:xfrm>
            <a:off x="4351252" y="1299019"/>
            <a:ext cx="2125747" cy="2053781"/>
          </a:xfrm>
          <a:prstGeom prst="rect">
            <a:avLst/>
          </a:prstGeom>
          <a:noFill/>
          <a:ln cap="flat" cmpd="sng" w="9525">
            <a:solidFill>
              <a:srgbClr val="FF0000"/>
            </a:solidFill>
            <a:prstDash val="solid"/>
            <a:miter lim="800000"/>
            <a:headEnd len="sm" w="sm" type="none"/>
            <a:tailEnd len="sm" w="sm" type="none"/>
          </a:ln>
        </p:spPr>
      </p:pic>
      <p:sp>
        <p:nvSpPr>
          <p:cNvPr id="520" name="Google Shape;520;p16"/>
          <p:cNvSpPr txBox="1"/>
          <p:nvPr/>
        </p:nvSpPr>
        <p:spPr>
          <a:xfrm>
            <a:off x="6324600" y="6096000"/>
            <a:ext cx="2743199"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Cambria"/>
                <a:ea typeface="Cambria"/>
                <a:cs typeface="Cambria"/>
                <a:sym typeface="Cambria"/>
              </a:rPr>
              <a:t>Đất feralit </a:t>
            </a:r>
            <a:endParaRPr/>
          </a:p>
        </p:txBody>
      </p:sp>
      <p:pic>
        <p:nvPicPr>
          <p:cNvPr id="521" name="Google Shape;521;p16"/>
          <p:cNvPicPr preferRelativeResize="0"/>
          <p:nvPr/>
        </p:nvPicPr>
        <p:blipFill rotWithShape="1">
          <a:blip r:embed="rId8">
            <a:alphaModFix/>
          </a:blip>
          <a:srcRect b="0" l="0" r="0" t="0"/>
          <a:stretch/>
        </p:blipFill>
        <p:spPr>
          <a:xfrm>
            <a:off x="6637361" y="1290221"/>
            <a:ext cx="2201840" cy="2062579"/>
          </a:xfrm>
          <a:prstGeom prst="rect">
            <a:avLst/>
          </a:prstGeom>
          <a:noFill/>
          <a:ln cap="flat" cmpd="sng" w="9525">
            <a:solidFill>
              <a:srgbClr val="FF0000"/>
            </a:solidFill>
            <a:prstDash val="solid"/>
            <a:miter lim="800000"/>
            <a:headEnd len="sm" w="sm" type="none"/>
            <a:tailEnd len="sm" w="sm" type="none"/>
          </a:ln>
        </p:spPr>
      </p:pic>
      <p:pic>
        <p:nvPicPr>
          <p:cNvPr id="522" name="Google Shape;522;p16"/>
          <p:cNvPicPr preferRelativeResize="0"/>
          <p:nvPr/>
        </p:nvPicPr>
        <p:blipFill rotWithShape="1">
          <a:blip r:embed="rId9">
            <a:alphaModFix/>
          </a:blip>
          <a:srcRect b="0" l="0" r="0" t="0"/>
          <a:stretch/>
        </p:blipFill>
        <p:spPr>
          <a:xfrm>
            <a:off x="4351251" y="4018959"/>
            <a:ext cx="2125747" cy="2077039"/>
          </a:xfrm>
          <a:prstGeom prst="rect">
            <a:avLst/>
          </a:prstGeom>
          <a:noFill/>
          <a:ln cap="flat" cmpd="sng" w="9525">
            <a:solidFill>
              <a:srgbClr val="FF0000"/>
            </a:solidFill>
            <a:prstDash val="solid"/>
            <a:miter lim="800000"/>
            <a:headEnd len="sm" w="sm" type="none"/>
            <a:tailEnd len="sm" w="sm" type="none"/>
          </a:ln>
        </p:spPr>
      </p:pic>
      <p:pic>
        <p:nvPicPr>
          <p:cNvPr id="523" name="Google Shape;523;p16"/>
          <p:cNvPicPr preferRelativeResize="0"/>
          <p:nvPr/>
        </p:nvPicPr>
        <p:blipFill rotWithShape="1">
          <a:blip r:embed="rId10">
            <a:alphaModFix/>
          </a:blip>
          <a:srcRect b="0" l="0" r="0" t="0"/>
          <a:stretch/>
        </p:blipFill>
        <p:spPr>
          <a:xfrm>
            <a:off x="6632840" y="4008532"/>
            <a:ext cx="2206361" cy="2087466"/>
          </a:xfrm>
          <a:prstGeom prst="rect">
            <a:avLst/>
          </a:prstGeom>
          <a:noFill/>
          <a:ln cap="flat" cmpd="sng" w="9525">
            <a:solidFill>
              <a:srgbClr val="FF0000"/>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5"/>
                                        </p:tgtEl>
                                        <p:attrNameLst>
                                          <p:attrName>style.visibility</p:attrName>
                                        </p:attrNameLst>
                                      </p:cBhvr>
                                      <p:to>
                                        <p:strVal val="visible"/>
                                      </p:to>
                                    </p:set>
                                    <p:animEffect filter="fade" transition="in">
                                      <p:cBhvr>
                                        <p:cTn dur="500"/>
                                        <p:tgtEl>
                                          <p:spTgt spid="515"/>
                                        </p:tgtEl>
                                      </p:cBhvr>
                                    </p:animEffect>
                                  </p:childTnLst>
                                </p:cTn>
                              </p:par>
                              <p:par>
                                <p:cTn fill="hold" nodeType="withEffect" presetClass="entr" presetID="10" presetSubtype="0">
                                  <p:stCondLst>
                                    <p:cond delay="0"/>
                                  </p:stCondLst>
                                  <p:childTnLst>
                                    <p:set>
                                      <p:cBhvr>
                                        <p:cTn dur="1" fill="hold">
                                          <p:stCondLst>
                                            <p:cond delay="0"/>
                                          </p:stCondLst>
                                        </p:cTn>
                                        <p:tgtEl>
                                          <p:spTgt spid="514"/>
                                        </p:tgtEl>
                                        <p:attrNameLst>
                                          <p:attrName>style.visibility</p:attrName>
                                        </p:attrNameLst>
                                      </p:cBhvr>
                                      <p:to>
                                        <p:strVal val="visible"/>
                                      </p:to>
                                    </p:set>
                                    <p:animEffect filter="fade" transition="in">
                                      <p:cBhvr>
                                        <p:cTn dur="500"/>
                                        <p:tgtEl>
                                          <p:spTgt spid="5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4">
                                            <p:txEl>
                                              <p:pRg end="0" st="0"/>
                                            </p:txEl>
                                          </p:spTgt>
                                        </p:tgtEl>
                                        <p:attrNameLst>
                                          <p:attrName>style.visibility</p:attrName>
                                        </p:attrNameLst>
                                      </p:cBhvr>
                                      <p:to>
                                        <p:strVal val="visible"/>
                                      </p:to>
                                    </p:set>
                                    <p:animEffect filter="fade" transition="in">
                                      <p:cBhvr>
                                        <p:cTn dur="500"/>
                                        <p:tgtEl>
                                          <p:spTgt spid="51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4">
                                            <p:txEl>
                                              <p:pRg end="1" st="1"/>
                                            </p:txEl>
                                          </p:spTgt>
                                        </p:tgtEl>
                                        <p:attrNameLst>
                                          <p:attrName>style.visibility</p:attrName>
                                        </p:attrNameLst>
                                      </p:cBhvr>
                                      <p:to>
                                        <p:strVal val="visible"/>
                                      </p:to>
                                    </p:set>
                                    <p:animEffect filter="fade" transition="in">
                                      <p:cBhvr>
                                        <p:cTn dur="500"/>
                                        <p:tgtEl>
                                          <p:spTgt spid="51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4">
                                            <p:txEl>
                                              <p:pRg end="2" st="2"/>
                                            </p:txEl>
                                          </p:spTgt>
                                        </p:tgtEl>
                                        <p:attrNameLst>
                                          <p:attrName>style.visibility</p:attrName>
                                        </p:attrNameLst>
                                      </p:cBhvr>
                                      <p:to>
                                        <p:strVal val="visible"/>
                                      </p:to>
                                    </p:set>
                                    <p:animEffect filter="fade" transition="in">
                                      <p:cBhvr>
                                        <p:cTn dur="500"/>
                                        <p:tgtEl>
                                          <p:spTgt spid="51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4">
                                            <p:txEl>
                                              <p:pRg end="3" st="3"/>
                                            </p:txEl>
                                          </p:spTgt>
                                        </p:tgtEl>
                                        <p:attrNameLst>
                                          <p:attrName>style.visibility</p:attrName>
                                        </p:attrNameLst>
                                      </p:cBhvr>
                                      <p:to>
                                        <p:strVal val="visible"/>
                                      </p:to>
                                    </p:set>
                                    <p:animEffect filter="fade" transition="in">
                                      <p:cBhvr>
                                        <p:cTn dur="500"/>
                                        <p:tgtEl>
                                          <p:spTgt spid="51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4">
                                            <p:txEl>
                                              <p:pRg end="4" st="4"/>
                                            </p:txEl>
                                          </p:spTgt>
                                        </p:tgtEl>
                                        <p:attrNameLst>
                                          <p:attrName>style.visibility</p:attrName>
                                        </p:attrNameLst>
                                      </p:cBhvr>
                                      <p:to>
                                        <p:strVal val="visible"/>
                                      </p:to>
                                    </p:set>
                                    <p:animEffect filter="fade" transition="in">
                                      <p:cBhvr>
                                        <p:cTn dur="500"/>
                                        <p:tgtEl>
                                          <p:spTgt spid="51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4">
                                            <p:txEl>
                                              <p:pRg end="5" st="5"/>
                                            </p:txEl>
                                          </p:spTgt>
                                        </p:tgtEl>
                                        <p:attrNameLst>
                                          <p:attrName>style.visibility</p:attrName>
                                        </p:attrNameLst>
                                      </p:cBhvr>
                                      <p:to>
                                        <p:strVal val="visible"/>
                                      </p:to>
                                    </p:set>
                                    <p:animEffect filter="fade" transition="in">
                                      <p:cBhvr>
                                        <p:cTn dur="500"/>
                                        <p:tgtEl>
                                          <p:spTgt spid="51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4">
                                            <p:txEl>
                                              <p:pRg end="6" st="6"/>
                                            </p:txEl>
                                          </p:spTgt>
                                        </p:tgtEl>
                                        <p:attrNameLst>
                                          <p:attrName>style.visibility</p:attrName>
                                        </p:attrNameLst>
                                      </p:cBhvr>
                                      <p:to>
                                        <p:strVal val="visible"/>
                                      </p:to>
                                    </p:set>
                                    <p:animEffect filter="fade" transition="in">
                                      <p:cBhvr>
                                        <p:cTn dur="500"/>
                                        <p:tgtEl>
                                          <p:spTgt spid="514">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4">
                                            <p:txEl>
                                              <p:pRg end="7" st="7"/>
                                            </p:txEl>
                                          </p:spTgt>
                                        </p:tgtEl>
                                        <p:attrNameLst>
                                          <p:attrName>style.visibility</p:attrName>
                                        </p:attrNameLst>
                                      </p:cBhvr>
                                      <p:to>
                                        <p:strVal val="visible"/>
                                      </p:to>
                                    </p:set>
                                    <p:animEffect filter="fade" transition="in">
                                      <p:cBhvr>
                                        <p:cTn dur="500"/>
                                        <p:tgtEl>
                                          <p:spTgt spid="514">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4">
                                            <p:txEl>
                                              <p:pRg end="8" st="8"/>
                                            </p:txEl>
                                          </p:spTgt>
                                        </p:tgtEl>
                                        <p:attrNameLst>
                                          <p:attrName>style.visibility</p:attrName>
                                        </p:attrNameLst>
                                      </p:cBhvr>
                                      <p:to>
                                        <p:strVal val="visible"/>
                                      </p:to>
                                    </p:set>
                                    <p:animEffect filter="fade" transition="in">
                                      <p:cBhvr>
                                        <p:cTn dur="500"/>
                                        <p:tgtEl>
                                          <p:spTgt spid="514">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4">
                                            <p:txEl>
                                              <p:pRg end="9" st="9"/>
                                            </p:txEl>
                                          </p:spTgt>
                                        </p:tgtEl>
                                        <p:attrNameLst>
                                          <p:attrName>style.visibility</p:attrName>
                                        </p:attrNameLst>
                                      </p:cBhvr>
                                      <p:to>
                                        <p:strVal val="visible"/>
                                      </p:to>
                                    </p:set>
                                    <p:animEffect filter="fade" transition="in">
                                      <p:cBhvr>
                                        <p:cTn dur="500"/>
                                        <p:tgtEl>
                                          <p:spTgt spid="514">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4">
                                            <p:txEl>
                                              <p:pRg end="10" st="10"/>
                                            </p:txEl>
                                          </p:spTgt>
                                        </p:tgtEl>
                                        <p:attrNameLst>
                                          <p:attrName>style.visibility</p:attrName>
                                        </p:attrNameLst>
                                      </p:cBhvr>
                                      <p:to>
                                        <p:strVal val="visible"/>
                                      </p:to>
                                    </p:set>
                                    <p:animEffect filter="fade" transition="in">
                                      <p:cBhvr>
                                        <p:cTn dur="500"/>
                                        <p:tgtEl>
                                          <p:spTgt spid="514">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9"/>
                                        </p:tgtEl>
                                        <p:attrNameLst>
                                          <p:attrName>style.visibility</p:attrName>
                                        </p:attrNameLst>
                                      </p:cBhvr>
                                      <p:to>
                                        <p:strVal val="visible"/>
                                      </p:to>
                                    </p:set>
                                    <p:animEffect filter="fade" transition="in">
                                      <p:cBhvr>
                                        <p:cTn dur="500"/>
                                        <p:tgtEl>
                                          <p:spTgt spid="519"/>
                                        </p:tgtEl>
                                      </p:cBhvr>
                                    </p:animEffect>
                                  </p:childTnLst>
                                </p:cTn>
                              </p:par>
                              <p:par>
                                <p:cTn fill="hold" nodeType="withEffect" presetClass="entr" presetID="10" presetSubtype="0">
                                  <p:stCondLst>
                                    <p:cond delay="0"/>
                                  </p:stCondLst>
                                  <p:childTnLst>
                                    <p:set>
                                      <p:cBhvr>
                                        <p:cTn dur="1" fill="hold">
                                          <p:stCondLst>
                                            <p:cond delay="0"/>
                                          </p:stCondLst>
                                        </p:cTn>
                                        <p:tgtEl>
                                          <p:spTgt spid="521"/>
                                        </p:tgtEl>
                                        <p:attrNameLst>
                                          <p:attrName>style.visibility</p:attrName>
                                        </p:attrNameLst>
                                      </p:cBhvr>
                                      <p:to>
                                        <p:strVal val="visible"/>
                                      </p:to>
                                    </p:set>
                                    <p:animEffect filter="fade" transition="in">
                                      <p:cBhvr>
                                        <p:cTn dur="500"/>
                                        <p:tgtEl>
                                          <p:spTgt spid="521"/>
                                        </p:tgtEl>
                                      </p:cBhvr>
                                    </p:animEffect>
                                  </p:childTnLst>
                                </p:cTn>
                              </p:par>
                              <p:par>
                                <p:cTn fill="hold" nodeType="withEffect" presetClass="entr" presetID="10" presetSubtype="0">
                                  <p:stCondLst>
                                    <p:cond delay="0"/>
                                  </p:stCondLst>
                                  <p:childTnLst>
                                    <p:set>
                                      <p:cBhvr>
                                        <p:cTn dur="1" fill="hold">
                                          <p:stCondLst>
                                            <p:cond delay="0"/>
                                          </p:stCondLst>
                                        </p:cTn>
                                        <p:tgtEl>
                                          <p:spTgt spid="516"/>
                                        </p:tgtEl>
                                        <p:attrNameLst>
                                          <p:attrName>style.visibility</p:attrName>
                                        </p:attrNameLst>
                                      </p:cBhvr>
                                      <p:to>
                                        <p:strVal val="visible"/>
                                      </p:to>
                                    </p:set>
                                    <p:animEffect filter="fade" transition="in">
                                      <p:cBhvr>
                                        <p:cTn dur="500"/>
                                        <p:tgtEl>
                                          <p:spTgt spid="516"/>
                                        </p:tgtEl>
                                      </p:cBhvr>
                                    </p:animEffect>
                                  </p:childTnLst>
                                </p:cTn>
                              </p:par>
                              <p:par>
                                <p:cTn fill="hold" nodeType="withEffect" presetClass="entr" presetID="10" presetSubtype="0">
                                  <p:stCondLst>
                                    <p:cond delay="0"/>
                                  </p:stCondLst>
                                  <p:childTnLst>
                                    <p:set>
                                      <p:cBhvr>
                                        <p:cTn dur="1" fill="hold">
                                          <p:stCondLst>
                                            <p:cond delay="0"/>
                                          </p:stCondLst>
                                        </p:cTn>
                                        <p:tgtEl>
                                          <p:spTgt spid="517"/>
                                        </p:tgtEl>
                                        <p:attrNameLst>
                                          <p:attrName>style.visibility</p:attrName>
                                        </p:attrNameLst>
                                      </p:cBhvr>
                                      <p:to>
                                        <p:strVal val="visible"/>
                                      </p:to>
                                    </p:set>
                                    <p:animEffect filter="fade" transition="in">
                                      <p:cBhvr>
                                        <p:cTn dur="500"/>
                                        <p:tgtEl>
                                          <p:spTgt spid="517"/>
                                        </p:tgtEl>
                                      </p:cBhvr>
                                    </p:animEffect>
                                  </p:childTnLst>
                                </p:cTn>
                              </p:par>
                              <p:par>
                                <p:cTn fill="hold" nodeType="withEffect" presetClass="entr" presetID="10" presetSubtype="0">
                                  <p:stCondLst>
                                    <p:cond delay="0"/>
                                  </p:stCondLst>
                                  <p:childTnLst>
                                    <p:set>
                                      <p:cBhvr>
                                        <p:cTn dur="1" fill="hold">
                                          <p:stCondLst>
                                            <p:cond delay="0"/>
                                          </p:stCondLst>
                                        </p:cTn>
                                        <p:tgtEl>
                                          <p:spTgt spid="522"/>
                                        </p:tgtEl>
                                        <p:attrNameLst>
                                          <p:attrName>style.visibility</p:attrName>
                                        </p:attrNameLst>
                                      </p:cBhvr>
                                      <p:to>
                                        <p:strVal val="visible"/>
                                      </p:to>
                                    </p:set>
                                    <p:animEffect filter="fade" transition="in">
                                      <p:cBhvr>
                                        <p:cTn dur="500"/>
                                        <p:tgtEl>
                                          <p:spTgt spid="522"/>
                                        </p:tgtEl>
                                      </p:cBhvr>
                                    </p:animEffect>
                                  </p:childTnLst>
                                </p:cTn>
                              </p:par>
                              <p:par>
                                <p:cTn fill="hold" nodeType="withEffect" presetClass="entr" presetID="10" presetSubtype="0">
                                  <p:stCondLst>
                                    <p:cond delay="0"/>
                                  </p:stCondLst>
                                  <p:childTnLst>
                                    <p:set>
                                      <p:cBhvr>
                                        <p:cTn dur="1" fill="hold">
                                          <p:stCondLst>
                                            <p:cond delay="0"/>
                                          </p:stCondLst>
                                        </p:cTn>
                                        <p:tgtEl>
                                          <p:spTgt spid="523"/>
                                        </p:tgtEl>
                                        <p:attrNameLst>
                                          <p:attrName>style.visibility</p:attrName>
                                        </p:attrNameLst>
                                      </p:cBhvr>
                                      <p:to>
                                        <p:strVal val="visible"/>
                                      </p:to>
                                    </p:set>
                                    <p:animEffect filter="fade" transition="in">
                                      <p:cBhvr>
                                        <p:cTn dur="500"/>
                                        <p:tgtEl>
                                          <p:spTgt spid="523"/>
                                        </p:tgtEl>
                                      </p:cBhvr>
                                    </p:animEffect>
                                  </p:childTnLst>
                                </p:cTn>
                              </p:par>
                              <p:par>
                                <p:cTn fill="hold" nodeType="withEffect" presetClass="entr" presetID="10" presetSubtype="0">
                                  <p:stCondLst>
                                    <p:cond delay="0"/>
                                  </p:stCondLst>
                                  <p:childTnLst>
                                    <p:set>
                                      <p:cBhvr>
                                        <p:cTn dur="1" fill="hold">
                                          <p:stCondLst>
                                            <p:cond delay="0"/>
                                          </p:stCondLst>
                                        </p:cTn>
                                        <p:tgtEl>
                                          <p:spTgt spid="518"/>
                                        </p:tgtEl>
                                        <p:attrNameLst>
                                          <p:attrName>style.visibility</p:attrName>
                                        </p:attrNameLst>
                                      </p:cBhvr>
                                      <p:to>
                                        <p:strVal val="visible"/>
                                      </p:to>
                                    </p:set>
                                    <p:animEffect filter="fade" transition="in">
                                      <p:cBhvr>
                                        <p:cTn dur="500"/>
                                        <p:tgtEl>
                                          <p:spTgt spid="518"/>
                                        </p:tgtEl>
                                      </p:cBhvr>
                                    </p:animEffect>
                                  </p:childTnLst>
                                </p:cTn>
                              </p:par>
                              <p:par>
                                <p:cTn fill="hold" nodeType="withEffect" presetClass="entr" presetID="10" presetSubtype="0">
                                  <p:stCondLst>
                                    <p:cond delay="0"/>
                                  </p:stCondLst>
                                  <p:childTnLst>
                                    <p:set>
                                      <p:cBhvr>
                                        <p:cTn dur="1" fill="hold">
                                          <p:stCondLst>
                                            <p:cond delay="0"/>
                                          </p:stCondLst>
                                        </p:cTn>
                                        <p:tgtEl>
                                          <p:spTgt spid="520"/>
                                        </p:tgtEl>
                                        <p:attrNameLst>
                                          <p:attrName>style.visibility</p:attrName>
                                        </p:attrNameLst>
                                      </p:cBhvr>
                                      <p:to>
                                        <p:strVal val="visible"/>
                                      </p:to>
                                    </p:set>
                                    <p:animEffect filter="fade" transition="in">
                                      <p:cBhvr>
                                        <p:cTn dur="500"/>
                                        <p:tgtEl>
                                          <p:spTgt spid="5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17"/>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30" name="Google Shape;530;p17"/>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531" name="Google Shape;531;p17"/>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32" name="Google Shape;532;p17"/>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533" name="Google Shape;533;p17"/>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34" name="Google Shape;534;p17"/>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a:t>
            </a:r>
            <a:endParaRPr/>
          </a:p>
        </p:txBody>
      </p:sp>
      <p:sp>
        <p:nvSpPr>
          <p:cNvPr id="535" name="Google Shape;535;p17"/>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36" name="Google Shape;536;p17"/>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537" name="Google Shape;537;p17"/>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38" name="Google Shape;538;p17"/>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2</a:t>
            </a:r>
            <a:endParaRPr/>
          </a:p>
        </p:txBody>
      </p:sp>
      <p:sp>
        <p:nvSpPr>
          <p:cNvPr id="539" name="Google Shape;539;p17"/>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40" name="Google Shape;540;p17"/>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41" name="Google Shape;541;p17"/>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42" name="Google Shape;542;p17"/>
          <p:cNvSpPr txBox="1"/>
          <p:nvPr/>
        </p:nvSpPr>
        <p:spPr>
          <a:xfrm>
            <a:off x="2209800"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1800"/>
              <a:buFont typeface="Cambria"/>
              <a:buNone/>
            </a:pPr>
            <a:r>
              <a:rPr b="1" lang="en-US" sz="1800">
                <a:solidFill>
                  <a:srgbClr val="0D30DD"/>
                </a:solidFill>
                <a:latin typeface="Cambria"/>
                <a:ea typeface="Cambria"/>
                <a:cs typeface="Cambria"/>
                <a:sym typeface="Cambria"/>
              </a:rPr>
              <a:t>ẢNH HƯỞNG CỦA VỊ TRÍ ĐỊA LÍ VÀ PHẠM VI LÃNH THỔ </a:t>
            </a:r>
            <a:endParaRPr b="1" sz="1800">
              <a:solidFill>
                <a:srgbClr val="0D30DD"/>
              </a:solidFill>
              <a:latin typeface="Cambria"/>
              <a:ea typeface="Cambria"/>
              <a:cs typeface="Cambria"/>
              <a:sym typeface="Cambria"/>
            </a:endParaRPr>
          </a:p>
          <a:p>
            <a:pPr indent="0" lvl="0" marL="0" marR="0" rtl="0" algn="just">
              <a:spcBef>
                <a:spcPts val="0"/>
              </a:spcBef>
              <a:spcAft>
                <a:spcPts val="0"/>
              </a:spcAft>
              <a:buClr>
                <a:srgbClr val="0D30DD"/>
              </a:buClr>
              <a:buSzPts val="1800"/>
              <a:buFont typeface="Cambria"/>
              <a:buNone/>
            </a:pPr>
            <a:r>
              <a:rPr b="1" lang="en-US" sz="1800">
                <a:solidFill>
                  <a:srgbClr val="0D30DD"/>
                </a:solidFill>
                <a:latin typeface="Cambria"/>
                <a:ea typeface="Cambria"/>
                <a:cs typeface="Cambria"/>
                <a:sym typeface="Cambria"/>
              </a:rPr>
              <a:t>ĐỐI VỚI SỰ HÌNH THÀNH ĐẶC ĐIỂM ĐỊA LÍ TỰ NHIÊN VIỆT NAM</a:t>
            </a:r>
            <a:endParaRPr b="1" sz="1800">
              <a:solidFill>
                <a:srgbClr val="0D30DD"/>
              </a:solidFill>
              <a:latin typeface="Cambria"/>
              <a:ea typeface="Cambria"/>
              <a:cs typeface="Cambria"/>
              <a:sym typeface="Cambria"/>
            </a:endParaRPr>
          </a:p>
        </p:txBody>
      </p:sp>
      <p:pic>
        <p:nvPicPr>
          <p:cNvPr id="543" name="Google Shape;543;p17"/>
          <p:cNvPicPr preferRelativeResize="0"/>
          <p:nvPr/>
        </p:nvPicPr>
        <p:blipFill rotWithShape="1">
          <a:blip r:embed="rId6">
            <a:alphaModFix/>
          </a:blip>
          <a:srcRect b="0" l="0" r="0" t="0"/>
          <a:stretch/>
        </p:blipFill>
        <p:spPr>
          <a:xfrm>
            <a:off x="245763" y="1667433"/>
            <a:ext cx="3406435" cy="4397121"/>
          </a:xfrm>
          <a:prstGeom prst="rect">
            <a:avLst/>
          </a:prstGeom>
          <a:noFill/>
          <a:ln>
            <a:noFill/>
          </a:ln>
        </p:spPr>
      </p:pic>
      <p:sp>
        <p:nvSpPr>
          <p:cNvPr id="544" name="Google Shape;544;p17"/>
          <p:cNvSpPr txBox="1"/>
          <p:nvPr/>
        </p:nvSpPr>
        <p:spPr>
          <a:xfrm>
            <a:off x="3657170" y="1600200"/>
            <a:ext cx="4899033"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FF0000"/>
                </a:solidFill>
                <a:latin typeface="Times New Roman"/>
                <a:ea typeface="Times New Roman"/>
                <a:cs typeface="Times New Roman"/>
                <a:sym typeface="Times New Roman"/>
              </a:rPr>
              <a:t>- Tính chất nhiệt đới ẩm gió mùa</a:t>
            </a:r>
            <a:endParaRPr sz="2800">
              <a:solidFill>
                <a:srgbClr val="FF0000"/>
              </a:solidFill>
              <a:latin typeface="Times New Roman"/>
              <a:ea typeface="Times New Roman"/>
              <a:cs typeface="Times New Roman"/>
              <a:sym typeface="Times New Roman"/>
            </a:endParaRPr>
          </a:p>
          <a:p>
            <a:pPr indent="0" lvl="0" marL="0" marR="0" rtl="0" algn="l">
              <a:spcBef>
                <a:spcPts val="0"/>
              </a:spcBef>
              <a:spcAft>
                <a:spcPts val="0"/>
              </a:spcAft>
              <a:buNone/>
            </a:pPr>
            <a:r>
              <a:rPr lang="en-US" sz="2800">
                <a:solidFill>
                  <a:srgbClr val="FF0000"/>
                </a:solidFill>
                <a:latin typeface="Times New Roman"/>
                <a:ea typeface="Times New Roman"/>
                <a:cs typeface="Times New Roman"/>
                <a:sym typeface="Times New Roman"/>
              </a:rPr>
              <a:t>- Có sự phân hóa</a:t>
            </a:r>
            <a:endParaRPr sz="2800">
              <a:solidFill>
                <a:srgbClr val="FF0000"/>
              </a:solidFill>
              <a:latin typeface="Times New Roman"/>
              <a:ea typeface="Times New Roman"/>
              <a:cs typeface="Times New Roman"/>
              <a:sym typeface="Times New Roman"/>
            </a:endParaRPr>
          </a:p>
        </p:txBody>
      </p:sp>
      <p:pic>
        <p:nvPicPr>
          <p:cNvPr descr="Dựa vào hình 1.3, hình 1.4 và thông tin trong bài, em hãy phân tích ảnh hưởng của vị trí địa lí" id="545" name="Google Shape;545;p17"/>
          <p:cNvPicPr preferRelativeResize="0"/>
          <p:nvPr/>
        </p:nvPicPr>
        <p:blipFill rotWithShape="1">
          <a:blip r:embed="rId7">
            <a:alphaModFix/>
          </a:blip>
          <a:srcRect b="-2657" l="0" r="51385" t="-1"/>
          <a:stretch/>
        </p:blipFill>
        <p:spPr>
          <a:xfrm>
            <a:off x="207820" y="1388748"/>
            <a:ext cx="2682537" cy="2433657"/>
          </a:xfrm>
          <a:prstGeom prst="rect">
            <a:avLst/>
          </a:prstGeom>
          <a:noFill/>
          <a:ln>
            <a:noFill/>
          </a:ln>
        </p:spPr>
      </p:pic>
      <p:pic>
        <p:nvPicPr>
          <p:cNvPr descr="Dựa vào hình 1.3, hình 1.4 và thông tin trong bài, em hãy phân tích ảnh hưởng của vị trí địa lí" id="546" name="Google Shape;546;p17"/>
          <p:cNvPicPr preferRelativeResize="0"/>
          <p:nvPr/>
        </p:nvPicPr>
        <p:blipFill rotWithShape="1">
          <a:blip r:embed="rId7">
            <a:alphaModFix/>
          </a:blip>
          <a:srcRect b="0" l="48985" r="0" t="0"/>
          <a:stretch/>
        </p:blipFill>
        <p:spPr>
          <a:xfrm>
            <a:off x="209492" y="4040806"/>
            <a:ext cx="2679192" cy="2432304"/>
          </a:xfrm>
          <a:prstGeom prst="rect">
            <a:avLst/>
          </a:prstGeom>
          <a:noFill/>
          <a:ln>
            <a:noFill/>
          </a:ln>
        </p:spPr>
      </p:pic>
      <p:sp>
        <p:nvSpPr>
          <p:cNvPr id="547" name="Google Shape;547;p17"/>
          <p:cNvSpPr/>
          <p:nvPr/>
        </p:nvSpPr>
        <p:spPr>
          <a:xfrm>
            <a:off x="3782073" y="3054947"/>
            <a:ext cx="4977000" cy="3394370"/>
          </a:xfrm>
          <a:prstGeom prst="rect">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133350" lvl="0" marL="285750" marR="0" rtl="0" algn="l">
              <a:spcBef>
                <a:spcPts val="0"/>
              </a:spcBef>
              <a:spcAft>
                <a:spcPts val="0"/>
              </a:spcAft>
              <a:buClr>
                <a:schemeClr val="dk1"/>
              </a:buClr>
              <a:buSzPts val="2400"/>
              <a:buFont typeface="Calibri"/>
              <a:buNone/>
            </a:pPr>
            <a:r>
              <a:t/>
            </a:r>
            <a:endParaRPr sz="2400">
              <a:solidFill>
                <a:schemeClr val="dk1"/>
              </a:solidFill>
              <a:latin typeface="Times New Roman"/>
              <a:ea typeface="Times New Roman"/>
              <a:cs typeface="Times New Roman"/>
              <a:sym typeface="Times New Roman"/>
            </a:endParaRPr>
          </a:p>
          <a:p>
            <a:pPr indent="-133350" lvl="0" marL="285750" marR="0" rtl="0" algn="l">
              <a:spcBef>
                <a:spcPts val="0"/>
              </a:spcBef>
              <a:spcAft>
                <a:spcPts val="0"/>
              </a:spcAft>
              <a:buClr>
                <a:schemeClr val="dk1"/>
              </a:buClr>
              <a:buSzPts val="2400"/>
              <a:buFont typeface="Calibri"/>
              <a:buNone/>
            </a:pPr>
            <a:r>
              <a:t/>
            </a:r>
            <a:endParaRPr sz="2400">
              <a:solidFill>
                <a:schemeClr val="dk1"/>
              </a:solidFill>
              <a:latin typeface="Times New Roman"/>
              <a:ea typeface="Times New Roman"/>
              <a:cs typeface="Times New Roman"/>
              <a:sym typeface="Times New Roman"/>
            </a:endParaRPr>
          </a:p>
          <a:p>
            <a:pPr indent="-285750" lvl="0" marL="285750" marR="0" rtl="0" algn="l">
              <a:spcBef>
                <a:spcPts val="0"/>
              </a:spcBef>
              <a:spcAft>
                <a:spcPts val="0"/>
              </a:spcAft>
              <a:buClr>
                <a:srgbClr val="17365D"/>
              </a:buClr>
              <a:buSzPts val="2400"/>
              <a:buFont typeface="Times New Roman"/>
              <a:buChar char="-"/>
            </a:pPr>
            <a:r>
              <a:rPr lang="en-US" sz="2400">
                <a:solidFill>
                  <a:srgbClr val="17365D"/>
                </a:solidFill>
                <a:latin typeface="Times New Roman"/>
                <a:ea typeface="Times New Roman"/>
                <a:cs typeface="Times New Roman"/>
                <a:sym typeface="Times New Roman"/>
              </a:rPr>
              <a:t>Tổng bức xạ hằng năm lớn</a:t>
            </a:r>
            <a:endParaRPr sz="2400">
              <a:solidFill>
                <a:srgbClr val="17365D"/>
              </a:solidFill>
              <a:latin typeface="Times New Roman"/>
              <a:ea typeface="Times New Roman"/>
              <a:cs typeface="Times New Roman"/>
              <a:sym typeface="Times New Roman"/>
            </a:endParaRPr>
          </a:p>
          <a:p>
            <a:pPr indent="-285750" lvl="0" marL="285750" marR="0" rtl="0" algn="l">
              <a:spcBef>
                <a:spcPts val="0"/>
              </a:spcBef>
              <a:spcAft>
                <a:spcPts val="0"/>
              </a:spcAft>
              <a:buClr>
                <a:srgbClr val="17365D"/>
              </a:buClr>
              <a:buSzPts val="2400"/>
              <a:buFont typeface="Times New Roman"/>
              <a:buChar char="-"/>
            </a:pPr>
            <a:r>
              <a:rPr lang="en-US" sz="2400">
                <a:solidFill>
                  <a:srgbClr val="17365D"/>
                </a:solidFill>
                <a:latin typeface="Times New Roman"/>
                <a:ea typeface="Times New Roman"/>
                <a:cs typeface="Times New Roman"/>
                <a:sym typeface="Times New Roman"/>
              </a:rPr>
              <a:t>Chịu ảnh hưởng của gió Tín Phong và gió mùa châu Á</a:t>
            </a:r>
            <a:endParaRPr/>
          </a:p>
          <a:p>
            <a:pPr indent="-285750" lvl="0" marL="285750" marR="0" rtl="0" algn="l">
              <a:spcBef>
                <a:spcPts val="0"/>
              </a:spcBef>
              <a:spcAft>
                <a:spcPts val="0"/>
              </a:spcAft>
              <a:buClr>
                <a:srgbClr val="17365D"/>
              </a:buClr>
              <a:buSzPts val="2400"/>
              <a:buFont typeface="Times New Roman"/>
              <a:buChar char="-"/>
            </a:pPr>
            <a:r>
              <a:rPr lang="en-US" sz="2400">
                <a:solidFill>
                  <a:srgbClr val="17365D"/>
                </a:solidFill>
                <a:latin typeface="Times New Roman"/>
                <a:ea typeface="Times New Roman"/>
                <a:cs typeface="Times New Roman"/>
                <a:sym typeface="Times New Roman"/>
              </a:rPr>
              <a:t>Khí hậu có 2 mùa rõ rệt</a:t>
            </a:r>
            <a:endParaRPr sz="2400">
              <a:solidFill>
                <a:srgbClr val="17365D"/>
              </a:solidFill>
              <a:latin typeface="Times New Roman"/>
              <a:ea typeface="Times New Roman"/>
              <a:cs typeface="Times New Roman"/>
              <a:sym typeface="Times New Roman"/>
            </a:endParaRPr>
          </a:p>
          <a:p>
            <a:pPr indent="-285750" lvl="0" marL="285750" marR="0" rtl="0" algn="l">
              <a:spcBef>
                <a:spcPts val="0"/>
              </a:spcBef>
              <a:spcAft>
                <a:spcPts val="0"/>
              </a:spcAft>
              <a:buClr>
                <a:srgbClr val="17365D"/>
              </a:buClr>
              <a:buSzPts val="2400"/>
              <a:buFont typeface="Times New Roman"/>
              <a:buChar char="-"/>
            </a:pPr>
            <a:r>
              <a:rPr lang="en-US" sz="2400">
                <a:solidFill>
                  <a:srgbClr val="17365D"/>
                </a:solidFill>
                <a:latin typeface="Times New Roman"/>
                <a:ea typeface="Times New Roman"/>
                <a:cs typeface="Times New Roman"/>
                <a:sym typeface="Times New Roman"/>
              </a:rPr>
              <a:t>Chịu ảnh hưởng sâu sắc của biển</a:t>
            </a:r>
            <a:endParaRPr sz="2400">
              <a:solidFill>
                <a:srgbClr val="17365D"/>
              </a:solidFill>
              <a:latin typeface="Times New Roman"/>
              <a:ea typeface="Times New Roman"/>
              <a:cs typeface="Times New Roman"/>
              <a:sym typeface="Times New Roman"/>
            </a:endParaRPr>
          </a:p>
          <a:p>
            <a:pPr indent="-285750" lvl="0" marL="285750" marR="0" rtl="0" algn="l">
              <a:spcBef>
                <a:spcPts val="0"/>
              </a:spcBef>
              <a:spcAft>
                <a:spcPts val="0"/>
              </a:spcAft>
              <a:buClr>
                <a:srgbClr val="17365D"/>
              </a:buClr>
              <a:buSzPts val="2400"/>
              <a:buFont typeface="Times New Roman"/>
              <a:buChar char="-"/>
            </a:pPr>
            <a:r>
              <a:rPr lang="en-US" sz="2400">
                <a:solidFill>
                  <a:srgbClr val="17365D"/>
                </a:solidFill>
                <a:latin typeface="Times New Roman"/>
                <a:ea typeface="Times New Roman"/>
                <a:cs typeface="Times New Roman"/>
                <a:sym typeface="Times New Roman"/>
              </a:rPr>
              <a:t>Chịu nhiều ảnh hưởng của các cơn bão đến từ khu vực biển nhiệt đới Tây Thái Bình Dương.</a:t>
            </a:r>
            <a:endParaRPr sz="2400">
              <a:solidFill>
                <a:srgbClr val="17365D"/>
              </a:solidFill>
              <a:latin typeface="Times New Roman"/>
              <a:ea typeface="Times New Roman"/>
              <a:cs typeface="Times New Roman"/>
              <a:sym typeface="Times New Roman"/>
            </a:endParaRPr>
          </a:p>
          <a:p>
            <a:pPr indent="-171450" lvl="0" marL="285750" marR="0" rtl="0" algn="ctr">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548" name="Google Shape;548;p17"/>
          <p:cNvSpPr/>
          <p:nvPr/>
        </p:nvSpPr>
        <p:spPr>
          <a:xfrm>
            <a:off x="4969680" y="2773129"/>
            <a:ext cx="2590800" cy="609600"/>
          </a:xfrm>
          <a:prstGeom prst="roundRect">
            <a:avLst>
              <a:gd fmla="val 16667" name="adj"/>
            </a:avLst>
          </a:prstGeom>
          <a:solidFill>
            <a:schemeClr val="accent3"/>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FF0000"/>
                </a:solidFill>
                <a:latin typeface="Times New Roman"/>
                <a:ea typeface="Times New Roman"/>
                <a:cs typeface="Times New Roman"/>
                <a:sym typeface="Times New Roman"/>
              </a:rPr>
              <a:t>Khí hậu</a:t>
            </a:r>
            <a:endParaRPr b="1" sz="2800">
              <a:solidFill>
                <a:srgbClr val="FF0000"/>
              </a:solidFill>
              <a:latin typeface="Times New Roman"/>
              <a:ea typeface="Times New Roman"/>
              <a:cs typeface="Times New Roman"/>
              <a:sym typeface="Times New Roman"/>
            </a:endParaRPr>
          </a:p>
        </p:txBody>
      </p:sp>
      <p:pic>
        <p:nvPicPr>
          <p:cNvPr id="549" name="Google Shape;549;p17"/>
          <p:cNvPicPr preferRelativeResize="0"/>
          <p:nvPr/>
        </p:nvPicPr>
        <p:blipFill rotWithShape="1">
          <a:blip r:embed="rId8">
            <a:alphaModFix/>
          </a:blip>
          <a:srcRect b="0" l="0" r="0" t="0"/>
          <a:stretch/>
        </p:blipFill>
        <p:spPr>
          <a:xfrm>
            <a:off x="129341" y="1311233"/>
            <a:ext cx="3522857" cy="4943909"/>
          </a:xfrm>
          <a:prstGeom prst="rect">
            <a:avLst/>
          </a:prstGeom>
          <a:noFill/>
          <a:ln>
            <a:noFill/>
          </a:ln>
        </p:spPr>
      </p:pic>
      <p:sp>
        <p:nvSpPr>
          <p:cNvPr id="550" name="Google Shape;550;p17"/>
          <p:cNvSpPr/>
          <p:nvPr/>
        </p:nvSpPr>
        <p:spPr>
          <a:xfrm>
            <a:off x="3782073" y="3054947"/>
            <a:ext cx="4977000" cy="3394370"/>
          </a:xfrm>
          <a:prstGeom prst="rect">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285750" lvl="0" marL="285750" marR="0" rtl="0" algn="l">
              <a:spcBef>
                <a:spcPts val="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Nằm trên đường di lưu của nhiều luồng sinh vật</a:t>
            </a:r>
            <a:endParaRPr sz="2400">
              <a:solidFill>
                <a:schemeClr val="dk1"/>
              </a:solidFill>
              <a:latin typeface="Times New Roman"/>
              <a:ea typeface="Times New Roman"/>
              <a:cs typeface="Times New Roman"/>
              <a:sym typeface="Times New Roman"/>
            </a:endParaRPr>
          </a:p>
          <a:p>
            <a:pPr indent="-285750" lvl="0" marL="285750" marR="0" rtl="0" algn="l">
              <a:spcBef>
                <a:spcPts val="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Đa dạng sinh học cao</a:t>
            </a:r>
            <a:endParaRPr sz="2400">
              <a:solidFill>
                <a:schemeClr val="dk1"/>
              </a:solidFill>
              <a:latin typeface="Times New Roman"/>
              <a:ea typeface="Times New Roman"/>
              <a:cs typeface="Times New Roman"/>
              <a:sym typeface="Times New Roman"/>
            </a:endParaRPr>
          </a:p>
          <a:p>
            <a:pPr indent="-285750" lvl="0" marL="285750" marR="0" rtl="0" algn="l">
              <a:spcBef>
                <a:spcPts val="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Đa dạng hệ sinh thái</a:t>
            </a:r>
            <a:endParaRPr sz="2400">
              <a:solidFill>
                <a:schemeClr val="dk1"/>
              </a:solidFill>
              <a:latin typeface="Times New Roman"/>
              <a:ea typeface="Times New Roman"/>
              <a:cs typeface="Times New Roman"/>
              <a:sym typeface="Times New Roman"/>
            </a:endParaRPr>
          </a:p>
          <a:p>
            <a:pPr indent="-285750" lvl="0" marL="285750" marR="0" rtl="0" algn="l">
              <a:spcBef>
                <a:spcPts val="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Đa dạng loài và nguồn gen</a:t>
            </a:r>
            <a:endParaRPr/>
          </a:p>
        </p:txBody>
      </p:sp>
      <p:sp>
        <p:nvSpPr>
          <p:cNvPr id="551" name="Google Shape;551;p17"/>
          <p:cNvSpPr/>
          <p:nvPr/>
        </p:nvSpPr>
        <p:spPr>
          <a:xfrm>
            <a:off x="4969680" y="2773129"/>
            <a:ext cx="2590800" cy="609600"/>
          </a:xfrm>
          <a:prstGeom prst="roundRect">
            <a:avLst>
              <a:gd fmla="val 16667" name="adj"/>
            </a:avLst>
          </a:prstGeom>
          <a:solidFill>
            <a:schemeClr val="accent3"/>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FF0000"/>
                </a:solidFill>
                <a:latin typeface="Times New Roman"/>
                <a:ea typeface="Times New Roman"/>
                <a:cs typeface="Times New Roman"/>
                <a:sym typeface="Times New Roman"/>
              </a:rPr>
              <a:t>Sinh vật</a:t>
            </a:r>
            <a:endParaRPr b="1" sz="2800">
              <a:solidFill>
                <a:srgbClr val="FF0000"/>
              </a:solidFill>
              <a:latin typeface="Times New Roman"/>
              <a:ea typeface="Times New Roman"/>
              <a:cs typeface="Times New Roman"/>
              <a:sym typeface="Times New Roman"/>
            </a:endParaRPr>
          </a:p>
        </p:txBody>
      </p:sp>
      <p:sp>
        <p:nvSpPr>
          <p:cNvPr id="552" name="Google Shape;552;p17"/>
          <p:cNvSpPr/>
          <p:nvPr/>
        </p:nvSpPr>
        <p:spPr>
          <a:xfrm>
            <a:off x="140536" y="6131310"/>
            <a:ext cx="3511662" cy="432015"/>
          </a:xfrm>
          <a:prstGeom prst="rect">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Times New Roman"/>
                <a:ea typeface="Times New Roman"/>
                <a:cs typeface="Times New Roman"/>
                <a:sym typeface="Times New Roman"/>
              </a:rPr>
              <a:t>Bản đồ phân bố động vật và thực vật của Việt Nam (tr139)</a:t>
            </a:r>
            <a:endParaRPr/>
          </a:p>
        </p:txBody>
      </p:sp>
      <p:sp>
        <p:nvSpPr>
          <p:cNvPr id="553" name="Google Shape;553;p17"/>
          <p:cNvSpPr/>
          <p:nvPr/>
        </p:nvSpPr>
        <p:spPr>
          <a:xfrm>
            <a:off x="3782073" y="3034887"/>
            <a:ext cx="4977000" cy="3394370"/>
          </a:xfrm>
          <a:prstGeom prst="rect">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Times New Roman"/>
                <a:ea typeface="Times New Roman"/>
                <a:cs typeface="Times New Roman"/>
                <a:sym typeface="Times New Roman"/>
              </a:rPr>
              <a:t>- Khoáng sản phong phú: Than đá, dầu mỏ, khí tự nhiên, đá vôi,…  </a:t>
            </a:r>
            <a:endParaRPr/>
          </a:p>
        </p:txBody>
      </p:sp>
      <p:sp>
        <p:nvSpPr>
          <p:cNvPr id="554" name="Google Shape;554;p17"/>
          <p:cNvSpPr/>
          <p:nvPr/>
        </p:nvSpPr>
        <p:spPr>
          <a:xfrm>
            <a:off x="4969680" y="2753069"/>
            <a:ext cx="2590800" cy="609600"/>
          </a:xfrm>
          <a:prstGeom prst="roundRect">
            <a:avLst>
              <a:gd fmla="val 16667" name="adj"/>
            </a:avLst>
          </a:prstGeom>
          <a:solidFill>
            <a:schemeClr val="accent3"/>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FF0000"/>
                </a:solidFill>
                <a:latin typeface="Times New Roman"/>
                <a:ea typeface="Times New Roman"/>
                <a:cs typeface="Times New Roman"/>
                <a:sym typeface="Times New Roman"/>
              </a:rPr>
              <a:t>Khoáng sản</a:t>
            </a:r>
            <a:endParaRPr b="1" sz="2800">
              <a:solidFill>
                <a:srgbClr val="FF0000"/>
              </a:solidFill>
              <a:latin typeface="Times New Roman"/>
              <a:ea typeface="Times New Roman"/>
              <a:cs typeface="Times New Roman"/>
              <a:sym typeface="Times New Roman"/>
            </a:endParaRPr>
          </a:p>
        </p:txBody>
      </p:sp>
      <p:pic>
        <p:nvPicPr>
          <p:cNvPr descr="Đúng, đó là Quảng Ninh - Báo VnExpress" id="555" name="Google Shape;555;p17"/>
          <p:cNvPicPr preferRelativeResize="0"/>
          <p:nvPr/>
        </p:nvPicPr>
        <p:blipFill rotWithShape="1">
          <a:blip r:embed="rId9">
            <a:alphaModFix/>
          </a:blip>
          <a:srcRect b="0" l="0" r="0" t="0"/>
          <a:stretch/>
        </p:blipFill>
        <p:spPr>
          <a:xfrm>
            <a:off x="129341" y="1373417"/>
            <a:ext cx="3522857" cy="2113715"/>
          </a:xfrm>
          <a:prstGeom prst="rect">
            <a:avLst/>
          </a:prstGeom>
          <a:noFill/>
          <a:ln>
            <a:noFill/>
          </a:ln>
        </p:spPr>
      </p:pic>
      <p:sp>
        <p:nvSpPr>
          <p:cNvPr id="556" name="Google Shape;556;p17"/>
          <p:cNvSpPr/>
          <p:nvPr/>
        </p:nvSpPr>
        <p:spPr>
          <a:xfrm>
            <a:off x="115888" y="3514148"/>
            <a:ext cx="3511662" cy="432015"/>
          </a:xfrm>
          <a:prstGeom prst="rect">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Times New Roman"/>
                <a:ea typeface="Times New Roman"/>
                <a:cs typeface="Times New Roman"/>
                <a:sym typeface="Times New Roman"/>
              </a:rPr>
              <a:t>Khai thác than đá ở Quảng Ninh</a:t>
            </a:r>
            <a:endParaRPr sz="1400">
              <a:solidFill>
                <a:schemeClr val="dk1"/>
              </a:solidFill>
              <a:latin typeface="Times New Roman"/>
              <a:ea typeface="Times New Roman"/>
              <a:cs typeface="Times New Roman"/>
              <a:sym typeface="Times New Roman"/>
            </a:endParaRPr>
          </a:p>
        </p:txBody>
      </p:sp>
      <p:pic>
        <p:nvPicPr>
          <p:cNvPr descr="Khai thác dầu tại mỏ Bạch Hổ" id="557" name="Google Shape;557;p17"/>
          <p:cNvPicPr preferRelativeResize="0"/>
          <p:nvPr/>
        </p:nvPicPr>
        <p:blipFill rotWithShape="1">
          <a:blip r:embed="rId10">
            <a:alphaModFix/>
          </a:blip>
          <a:srcRect b="0" l="0" r="0" t="0"/>
          <a:stretch/>
        </p:blipFill>
        <p:spPr>
          <a:xfrm>
            <a:off x="140537" y="3962400"/>
            <a:ext cx="3487014" cy="2129170"/>
          </a:xfrm>
          <a:prstGeom prst="rect">
            <a:avLst/>
          </a:prstGeom>
          <a:noFill/>
          <a:ln>
            <a:noFill/>
          </a:ln>
        </p:spPr>
      </p:pic>
      <p:sp>
        <p:nvSpPr>
          <p:cNvPr id="558" name="Google Shape;558;p17"/>
          <p:cNvSpPr/>
          <p:nvPr/>
        </p:nvSpPr>
        <p:spPr>
          <a:xfrm>
            <a:off x="141288" y="6130770"/>
            <a:ext cx="3511662" cy="432015"/>
          </a:xfrm>
          <a:prstGeom prst="rect">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Times New Roman"/>
                <a:ea typeface="Times New Roman"/>
                <a:cs typeface="Times New Roman"/>
                <a:sym typeface="Times New Roman"/>
              </a:rPr>
              <a:t>Khai thác dầu ở mỏ Bạch Hổ</a:t>
            </a:r>
            <a:endParaRPr sz="14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4"/>
                                        </p:tgtEl>
                                        <p:attrNameLst>
                                          <p:attrName>style.visibility</p:attrName>
                                        </p:attrNameLst>
                                      </p:cBhvr>
                                      <p:to>
                                        <p:strVal val="visible"/>
                                      </p:to>
                                    </p:set>
                                    <p:animEffect filter="fade" transition="in">
                                      <p:cBhvr>
                                        <p:cTn dur="1000"/>
                                        <p:tgtEl>
                                          <p:spTgt spid="5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43"/>
                                        </p:tgtEl>
                                      </p:cBhvr>
                                    </p:animEffect>
                                    <p:set>
                                      <p:cBhvr>
                                        <p:cTn dur="1" fill="hold">
                                          <p:stCondLst>
                                            <p:cond delay="500"/>
                                          </p:stCondLst>
                                        </p:cTn>
                                        <p:tgtEl>
                                          <p:spTgt spid="54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8"/>
                                        </p:tgtEl>
                                        <p:attrNameLst>
                                          <p:attrName>style.visibility</p:attrName>
                                        </p:attrNameLst>
                                      </p:cBhvr>
                                      <p:to>
                                        <p:strVal val="visible"/>
                                      </p:to>
                                    </p:set>
                                    <p:animEffect filter="fade" transition="in">
                                      <p:cBhvr>
                                        <p:cTn dur="500"/>
                                        <p:tgtEl>
                                          <p:spTgt spid="5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7"/>
                                        </p:tgtEl>
                                        <p:attrNameLst>
                                          <p:attrName>style.visibility</p:attrName>
                                        </p:attrNameLst>
                                      </p:cBhvr>
                                      <p:to>
                                        <p:strVal val="visible"/>
                                      </p:to>
                                    </p:set>
                                    <p:animEffect filter="fade" transition="in">
                                      <p:cBhvr>
                                        <p:cTn dur="1000"/>
                                        <p:tgtEl>
                                          <p:spTgt spid="5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5"/>
                                        </p:tgtEl>
                                        <p:attrNameLst>
                                          <p:attrName>style.visibility</p:attrName>
                                        </p:attrNameLst>
                                      </p:cBhvr>
                                      <p:to>
                                        <p:strVal val="visible"/>
                                      </p:to>
                                    </p:set>
                                    <p:animEffect filter="fade" transition="in">
                                      <p:cBhvr>
                                        <p:cTn dur="1000"/>
                                        <p:tgtEl>
                                          <p:spTgt spid="545"/>
                                        </p:tgtEl>
                                      </p:cBhvr>
                                    </p:animEffect>
                                  </p:childTnLst>
                                </p:cTn>
                              </p:par>
                              <p:par>
                                <p:cTn fill="hold" nodeType="withEffect" presetClass="entr" presetID="10" presetSubtype="0">
                                  <p:stCondLst>
                                    <p:cond delay="0"/>
                                  </p:stCondLst>
                                  <p:childTnLst>
                                    <p:set>
                                      <p:cBhvr>
                                        <p:cTn dur="1" fill="hold">
                                          <p:stCondLst>
                                            <p:cond delay="0"/>
                                          </p:stCondLst>
                                        </p:cTn>
                                        <p:tgtEl>
                                          <p:spTgt spid="546"/>
                                        </p:tgtEl>
                                        <p:attrNameLst>
                                          <p:attrName>style.visibility</p:attrName>
                                        </p:attrNameLst>
                                      </p:cBhvr>
                                      <p:to>
                                        <p:strVal val="visible"/>
                                      </p:to>
                                    </p:set>
                                    <p:animEffect filter="fade" transition="in">
                                      <p:cBhvr>
                                        <p:cTn dur="1000"/>
                                        <p:tgtEl>
                                          <p:spTgt spid="5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1"/>
                                        </p:tgtEl>
                                        <p:attrNameLst>
                                          <p:attrName>style.visibility</p:attrName>
                                        </p:attrNameLst>
                                      </p:cBhvr>
                                      <p:to>
                                        <p:strVal val="visible"/>
                                      </p:to>
                                    </p:set>
                                    <p:animEffect filter="fade" transition="in">
                                      <p:cBhvr>
                                        <p:cTn dur="500"/>
                                        <p:tgtEl>
                                          <p:spTgt spid="5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0"/>
                                        </p:tgtEl>
                                        <p:attrNameLst>
                                          <p:attrName>style.visibility</p:attrName>
                                        </p:attrNameLst>
                                      </p:cBhvr>
                                      <p:to>
                                        <p:strVal val="visible"/>
                                      </p:to>
                                    </p:set>
                                    <p:animEffect filter="fade" transition="in">
                                      <p:cBhvr>
                                        <p:cTn dur="1000"/>
                                        <p:tgtEl>
                                          <p:spTgt spid="5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49"/>
                                        </p:tgtEl>
                                        <p:attrNameLst>
                                          <p:attrName>style.visibility</p:attrName>
                                        </p:attrNameLst>
                                      </p:cBhvr>
                                      <p:to>
                                        <p:strVal val="visible"/>
                                      </p:to>
                                    </p:set>
                                    <p:anim calcmode="lin" valueType="num">
                                      <p:cBhvr additive="base">
                                        <p:cTn dur="500"/>
                                        <p:tgtEl>
                                          <p:spTgt spid="54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52"/>
                                        </p:tgtEl>
                                        <p:attrNameLst>
                                          <p:attrName>style.visibility</p:attrName>
                                        </p:attrNameLst>
                                      </p:cBhvr>
                                      <p:to>
                                        <p:strVal val="visible"/>
                                      </p:to>
                                    </p:set>
                                    <p:anim calcmode="lin" valueType="num">
                                      <p:cBhvr additive="base">
                                        <p:cTn dur="500"/>
                                        <p:tgtEl>
                                          <p:spTgt spid="55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4"/>
                                        </p:tgtEl>
                                        <p:attrNameLst>
                                          <p:attrName>style.visibility</p:attrName>
                                        </p:attrNameLst>
                                      </p:cBhvr>
                                      <p:to>
                                        <p:strVal val="visible"/>
                                      </p:to>
                                    </p:set>
                                    <p:animEffect filter="fade" transition="in">
                                      <p:cBhvr>
                                        <p:cTn dur="500"/>
                                        <p:tgtEl>
                                          <p:spTgt spid="5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3"/>
                                        </p:tgtEl>
                                        <p:attrNameLst>
                                          <p:attrName>style.visibility</p:attrName>
                                        </p:attrNameLst>
                                      </p:cBhvr>
                                      <p:to>
                                        <p:strVal val="visible"/>
                                      </p:to>
                                    </p:set>
                                    <p:animEffect filter="fade" transition="in">
                                      <p:cBhvr>
                                        <p:cTn dur="1000"/>
                                        <p:tgtEl>
                                          <p:spTgt spid="5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6"/>
                                        </p:tgtEl>
                                        <p:attrNameLst>
                                          <p:attrName>style.visibility</p:attrName>
                                        </p:attrNameLst>
                                      </p:cBhvr>
                                      <p:to>
                                        <p:strVal val="visible"/>
                                      </p:to>
                                    </p:set>
                                    <p:animEffect filter="fade" transition="in">
                                      <p:cBhvr>
                                        <p:cTn dur="1000"/>
                                        <p:tgtEl>
                                          <p:spTgt spid="556"/>
                                        </p:tgtEl>
                                      </p:cBhvr>
                                    </p:animEffect>
                                  </p:childTnLst>
                                </p:cTn>
                              </p:par>
                              <p:par>
                                <p:cTn fill="hold" nodeType="withEffect" presetClass="entr" presetID="10" presetSubtype="0">
                                  <p:stCondLst>
                                    <p:cond delay="0"/>
                                  </p:stCondLst>
                                  <p:childTnLst>
                                    <p:set>
                                      <p:cBhvr>
                                        <p:cTn dur="1" fill="hold">
                                          <p:stCondLst>
                                            <p:cond delay="0"/>
                                          </p:stCondLst>
                                        </p:cTn>
                                        <p:tgtEl>
                                          <p:spTgt spid="558"/>
                                        </p:tgtEl>
                                        <p:attrNameLst>
                                          <p:attrName>style.visibility</p:attrName>
                                        </p:attrNameLst>
                                      </p:cBhvr>
                                      <p:to>
                                        <p:strVal val="visible"/>
                                      </p:to>
                                    </p:set>
                                    <p:animEffect filter="fade" transition="in">
                                      <p:cBhvr>
                                        <p:cTn dur="1000"/>
                                        <p:tgtEl>
                                          <p:spTgt spid="558"/>
                                        </p:tgtEl>
                                      </p:cBhvr>
                                    </p:animEffect>
                                  </p:childTnLst>
                                </p:cTn>
                              </p:par>
                              <p:par>
                                <p:cTn fill="hold" nodeType="withEffect" presetClass="entr" presetID="10" presetSubtype="0">
                                  <p:stCondLst>
                                    <p:cond delay="0"/>
                                  </p:stCondLst>
                                  <p:childTnLst>
                                    <p:set>
                                      <p:cBhvr>
                                        <p:cTn dur="1" fill="hold">
                                          <p:stCondLst>
                                            <p:cond delay="0"/>
                                          </p:stCondLst>
                                        </p:cTn>
                                        <p:tgtEl>
                                          <p:spTgt spid="555"/>
                                        </p:tgtEl>
                                        <p:attrNameLst>
                                          <p:attrName>style.visibility</p:attrName>
                                        </p:attrNameLst>
                                      </p:cBhvr>
                                      <p:to>
                                        <p:strVal val="visible"/>
                                      </p:to>
                                    </p:set>
                                    <p:animEffect filter="fade" transition="in">
                                      <p:cBhvr>
                                        <p:cTn dur="1000"/>
                                        <p:tgtEl>
                                          <p:spTgt spid="555"/>
                                        </p:tgtEl>
                                      </p:cBhvr>
                                    </p:animEffect>
                                  </p:childTnLst>
                                </p:cTn>
                              </p:par>
                              <p:par>
                                <p:cTn fill="hold" nodeType="withEffect" presetClass="entr" presetID="10" presetSubtype="0">
                                  <p:stCondLst>
                                    <p:cond delay="0"/>
                                  </p:stCondLst>
                                  <p:childTnLst>
                                    <p:set>
                                      <p:cBhvr>
                                        <p:cTn dur="1" fill="hold">
                                          <p:stCondLst>
                                            <p:cond delay="0"/>
                                          </p:stCondLst>
                                        </p:cTn>
                                        <p:tgtEl>
                                          <p:spTgt spid="557"/>
                                        </p:tgtEl>
                                        <p:attrNameLst>
                                          <p:attrName>style.visibility</p:attrName>
                                        </p:attrNameLst>
                                      </p:cBhvr>
                                      <p:to>
                                        <p:strVal val="visible"/>
                                      </p:to>
                                    </p:set>
                                    <p:animEffect filter="fade" transition="in">
                                      <p:cBhvr>
                                        <p:cTn dur="1000"/>
                                        <p:tgtEl>
                                          <p:spTgt spid="5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18"/>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64" name="Google Shape;564;p18"/>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565" name="Google Shape;565;p18"/>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66" name="Google Shape;566;p18"/>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567" name="Google Shape;567;p18"/>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68" name="Google Shape;568;p18"/>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a:t>
            </a:r>
            <a:endParaRPr/>
          </a:p>
        </p:txBody>
      </p:sp>
      <p:sp>
        <p:nvSpPr>
          <p:cNvPr id="569" name="Google Shape;569;p18"/>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70" name="Google Shape;570;p18"/>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571" name="Google Shape;571;p18"/>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72" name="Google Shape;572;p18"/>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2</a:t>
            </a:r>
            <a:endParaRPr/>
          </a:p>
        </p:txBody>
      </p:sp>
      <p:sp>
        <p:nvSpPr>
          <p:cNvPr id="573" name="Google Shape;573;p18"/>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74" name="Google Shape;574;p18"/>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75" name="Google Shape;575;p18"/>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76" name="Google Shape;576;p18"/>
          <p:cNvSpPr/>
          <p:nvPr/>
        </p:nvSpPr>
        <p:spPr>
          <a:xfrm>
            <a:off x="245763" y="1247018"/>
            <a:ext cx="8135145" cy="5001382"/>
          </a:xfrm>
          <a:prstGeom prst="wedgeRoundRectCallout">
            <a:avLst>
              <a:gd fmla="val 48513" name="adj1"/>
              <a:gd fmla="val 58752" name="adj2"/>
              <a:gd fmla="val 16667" name="adj3"/>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http://previews.123rf.com/images/mistac/mistac1207/mistac120700017/14524015-A-cartoon-boy-with-a-good-idea-Stock-Vector-thinking.jpg" id="577" name="Google Shape;577;p18"/>
          <p:cNvPicPr preferRelativeResize="0"/>
          <p:nvPr/>
        </p:nvPicPr>
        <p:blipFill rotWithShape="1">
          <a:blip r:embed="rId6">
            <a:alphaModFix/>
          </a:blip>
          <a:srcRect b="81605" l="32065" r="45098" t="0"/>
          <a:stretch/>
        </p:blipFill>
        <p:spPr>
          <a:xfrm rot="1019582">
            <a:off x="7778141" y="3732296"/>
            <a:ext cx="990752" cy="798025"/>
          </a:xfrm>
          <a:prstGeom prst="rect">
            <a:avLst/>
          </a:prstGeom>
          <a:noFill/>
          <a:ln>
            <a:noFill/>
          </a:ln>
        </p:spPr>
      </p:pic>
      <p:sp>
        <p:nvSpPr>
          <p:cNvPr id="578" name="Google Shape;578;p18"/>
          <p:cNvSpPr txBox="1"/>
          <p:nvPr/>
        </p:nvSpPr>
        <p:spPr>
          <a:xfrm>
            <a:off x="2209800"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1800"/>
              <a:buFont typeface="Cambria"/>
              <a:buNone/>
            </a:pPr>
            <a:r>
              <a:rPr b="1" lang="en-US" sz="1800">
                <a:solidFill>
                  <a:srgbClr val="0D30DD"/>
                </a:solidFill>
                <a:latin typeface="Cambria"/>
                <a:ea typeface="Cambria"/>
                <a:cs typeface="Cambria"/>
                <a:sym typeface="Cambria"/>
              </a:rPr>
              <a:t>ẢNH HƯỞNG CỦA VỊ TRÍ ĐỊA LÍ VÀ PHẠM VI LÃNH THỔ </a:t>
            </a:r>
            <a:endParaRPr b="1" sz="1800">
              <a:solidFill>
                <a:srgbClr val="0D30DD"/>
              </a:solidFill>
              <a:latin typeface="Cambria"/>
              <a:ea typeface="Cambria"/>
              <a:cs typeface="Cambria"/>
              <a:sym typeface="Cambria"/>
            </a:endParaRPr>
          </a:p>
          <a:p>
            <a:pPr indent="0" lvl="0" marL="0" marR="0" rtl="0" algn="just">
              <a:spcBef>
                <a:spcPts val="0"/>
              </a:spcBef>
              <a:spcAft>
                <a:spcPts val="0"/>
              </a:spcAft>
              <a:buClr>
                <a:srgbClr val="0D30DD"/>
              </a:buClr>
              <a:buSzPts val="1800"/>
              <a:buFont typeface="Cambria"/>
              <a:buNone/>
            </a:pPr>
            <a:r>
              <a:rPr b="1" lang="en-US" sz="1800">
                <a:solidFill>
                  <a:srgbClr val="0D30DD"/>
                </a:solidFill>
                <a:latin typeface="Cambria"/>
                <a:ea typeface="Cambria"/>
                <a:cs typeface="Cambria"/>
                <a:sym typeface="Cambria"/>
              </a:rPr>
              <a:t>ĐỐI VỚI SỰ HÌNH THÀNH ĐẶC ĐIỂM ĐỊA LÍ TỰ NHIÊN VIỆT NAM</a:t>
            </a:r>
            <a:endParaRPr b="1" sz="1800">
              <a:solidFill>
                <a:srgbClr val="0D30DD"/>
              </a:solidFill>
              <a:latin typeface="Cambria"/>
              <a:ea typeface="Cambria"/>
              <a:cs typeface="Cambria"/>
              <a:sym typeface="Cambria"/>
            </a:endParaRPr>
          </a:p>
        </p:txBody>
      </p:sp>
      <p:pic>
        <p:nvPicPr>
          <p:cNvPr descr="http://thumbs.dreamstime.com/z/%E6%9C%89%E7%99%BD%E8%89%B2%E6%B3%A1%E5%BD%B1%E7%9A%84thinking%E6%95%99%E6%8E%88-36777654.jpg" id="579" name="Google Shape;579;p18"/>
          <p:cNvPicPr preferRelativeResize="0"/>
          <p:nvPr/>
        </p:nvPicPr>
        <p:blipFill rotWithShape="1">
          <a:blip r:embed="rId7">
            <a:alphaModFix/>
          </a:blip>
          <a:srcRect b="19564" l="36138" r="8351" t="20400"/>
          <a:stretch/>
        </p:blipFill>
        <p:spPr>
          <a:xfrm>
            <a:off x="7263835" y="4410646"/>
            <a:ext cx="2019364" cy="2253337"/>
          </a:xfrm>
          <a:prstGeom prst="rect">
            <a:avLst/>
          </a:prstGeom>
          <a:noFill/>
          <a:ln>
            <a:noFill/>
          </a:ln>
        </p:spPr>
      </p:pic>
      <p:sp>
        <p:nvSpPr>
          <p:cNvPr id="580" name="Google Shape;580;p18"/>
          <p:cNvSpPr/>
          <p:nvPr/>
        </p:nvSpPr>
        <p:spPr>
          <a:xfrm>
            <a:off x="362186" y="1424818"/>
            <a:ext cx="7867414" cy="452431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Times New Roman"/>
                <a:ea typeface="Times New Roman"/>
                <a:cs typeface="Times New Roman"/>
                <a:sym typeface="Times New Roman"/>
              </a:rPr>
              <a:t>- Vị trí địa lí và lãnh thổ đã quy định đặc điểm cơ bản của thiên nhiên nước ta mang tính chất nhiệt đới ẩm gió mùa và có sự phân hoá.</a:t>
            </a:r>
            <a:endParaRPr sz="3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2400">
                <a:solidFill>
                  <a:schemeClr val="dk1"/>
                </a:solidFill>
                <a:latin typeface="Times New Roman"/>
                <a:ea typeface="Times New Roman"/>
                <a:cs typeface="Times New Roman"/>
                <a:sym typeface="Times New Roman"/>
              </a:rPr>
              <a:t>+ Đối với khí hậu:  tổng bức xạ hằng năm lớn, cán cân bức xạ luôn dương, khí hậu có hai mùa rõ rệt.</a:t>
            </a:r>
            <a:endParaRPr sz="3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2400">
                <a:solidFill>
                  <a:schemeClr val="dk1"/>
                </a:solidFill>
                <a:latin typeface="Times New Roman"/>
                <a:ea typeface="Times New Roman"/>
                <a:cs typeface="Times New Roman"/>
                <a:sym typeface="Times New Roman"/>
              </a:rPr>
              <a:t>+ Thiên nhiên nước ta chịu ảnh hưởng sâu sắc của biển.</a:t>
            </a:r>
            <a:endParaRPr sz="3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2400">
                <a:solidFill>
                  <a:schemeClr val="dk1"/>
                </a:solidFill>
                <a:latin typeface="Times New Roman"/>
                <a:ea typeface="Times New Roman"/>
                <a:cs typeface="Times New Roman"/>
                <a:sym typeface="Times New Roman"/>
              </a:rPr>
              <a:t>+ Đối với sinh vật:  tính đa dạng sinh học cao.</a:t>
            </a:r>
            <a:endParaRPr sz="3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2400">
                <a:solidFill>
                  <a:schemeClr val="dk1"/>
                </a:solidFill>
                <a:latin typeface="Times New Roman"/>
                <a:ea typeface="Times New Roman"/>
                <a:cs typeface="Times New Roman"/>
                <a:sym typeface="Times New Roman"/>
              </a:rPr>
              <a:t>+ Đối với khoáng sản:  tài nguyên khoáng sản phong phú.</a:t>
            </a:r>
            <a:endParaRPr sz="3200">
              <a:solidFill>
                <a:schemeClr val="dk1"/>
              </a:solidFill>
              <a:latin typeface="Times New Roman"/>
              <a:ea typeface="Times New Roman"/>
              <a:cs typeface="Times New Roman"/>
              <a:sym typeface="Times New Roman"/>
            </a:endParaRPr>
          </a:p>
          <a:p>
            <a:pPr indent="-342900" lvl="0" marL="342900" marR="0" rtl="0" algn="l">
              <a:spcBef>
                <a:spcPts val="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Vị trí địa lí và phạm vi lãnh thổ tạo nên sự phân hoá </a:t>
            </a:r>
            <a:endParaRPr/>
          </a:p>
          <a:p>
            <a:pPr indent="0" lvl="0" marL="0" marR="0" rtl="0" algn="l">
              <a:spcBef>
                <a:spcPts val="0"/>
              </a:spcBef>
              <a:spcAft>
                <a:spcPts val="0"/>
              </a:spcAft>
              <a:buNone/>
            </a:pPr>
            <a:r>
              <a:rPr lang="en-US" sz="2400">
                <a:solidFill>
                  <a:schemeClr val="dk1"/>
                </a:solidFill>
                <a:latin typeface="Times New Roman"/>
                <a:ea typeface="Times New Roman"/>
                <a:cs typeface="Times New Roman"/>
                <a:sym typeface="Times New Roman"/>
              </a:rPr>
              <a:t>đa dạng của thiên nhiên nước ta.</a:t>
            </a:r>
            <a:endParaRPr sz="3200">
              <a:solidFill>
                <a:schemeClr val="dk1"/>
              </a:solidFill>
              <a:latin typeface="Times New Roman"/>
              <a:ea typeface="Times New Roman"/>
              <a:cs typeface="Times New Roman"/>
              <a:sym typeface="Times New Roman"/>
            </a:endParaRPr>
          </a:p>
          <a:p>
            <a:pPr indent="-342900" lvl="0" marL="342900" marR="0" rtl="0" algn="l">
              <a:spcBef>
                <a:spcPts val="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Tuy nhiên, nước ta cũng nằm trong vùng hay xảy ra </a:t>
            </a:r>
            <a:endParaRPr/>
          </a:p>
          <a:p>
            <a:pPr indent="0" lvl="0" marL="0" marR="0" rtl="0" algn="l">
              <a:spcBef>
                <a:spcPts val="0"/>
              </a:spcBef>
              <a:spcAft>
                <a:spcPts val="0"/>
              </a:spcAft>
              <a:buNone/>
            </a:pPr>
            <a:r>
              <a:rPr lang="en-US" sz="2400">
                <a:solidFill>
                  <a:schemeClr val="dk1"/>
                </a:solidFill>
                <a:latin typeface="Times New Roman"/>
                <a:ea typeface="Times New Roman"/>
                <a:cs typeface="Times New Roman"/>
                <a:sym typeface="Times New Roman"/>
              </a:rPr>
              <a:t>thiên tai, nhất là bão.</a:t>
            </a:r>
            <a:endParaRPr sz="32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7"/>
                                        </p:tgtEl>
                                        <p:attrNameLst>
                                          <p:attrName>style.visibility</p:attrName>
                                        </p:attrNameLst>
                                      </p:cBhvr>
                                      <p:to>
                                        <p:strVal val="visible"/>
                                      </p:to>
                                    </p:set>
                                    <p:animEffect filter="fade" transition="in">
                                      <p:cBhvr>
                                        <p:cTn dur="500"/>
                                        <p:tgtEl>
                                          <p:spTgt spid="577"/>
                                        </p:tgtEl>
                                      </p:cBhvr>
                                    </p:animEffect>
                                  </p:childTnLst>
                                </p:cTn>
                              </p:par>
                              <p:par>
                                <p:cTn fill="hold" nodeType="withEffect" presetClass="entr" presetID="10" presetSubtype="0">
                                  <p:stCondLst>
                                    <p:cond delay="0"/>
                                  </p:stCondLst>
                                  <p:childTnLst>
                                    <p:set>
                                      <p:cBhvr>
                                        <p:cTn dur="1" fill="hold">
                                          <p:stCondLst>
                                            <p:cond delay="0"/>
                                          </p:stCondLst>
                                        </p:cTn>
                                        <p:tgtEl>
                                          <p:spTgt spid="579"/>
                                        </p:tgtEl>
                                        <p:attrNameLst>
                                          <p:attrName>style.visibility</p:attrName>
                                        </p:attrNameLst>
                                      </p:cBhvr>
                                      <p:to>
                                        <p:strVal val="visible"/>
                                      </p:to>
                                    </p:set>
                                    <p:animEffect filter="fade" transition="in">
                                      <p:cBhvr>
                                        <p:cTn dur="500"/>
                                        <p:tgtEl>
                                          <p:spTgt spid="5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6"/>
                                        </p:tgtEl>
                                        <p:attrNameLst>
                                          <p:attrName>style.visibility</p:attrName>
                                        </p:attrNameLst>
                                      </p:cBhvr>
                                      <p:to>
                                        <p:strVal val="visible"/>
                                      </p:to>
                                    </p:set>
                                    <p:animEffect filter="fade" transition="in">
                                      <p:cBhvr>
                                        <p:cTn dur="500"/>
                                        <p:tgtEl>
                                          <p:spTgt spid="576"/>
                                        </p:tgtEl>
                                      </p:cBhvr>
                                    </p:animEffect>
                                  </p:childTnLst>
                                </p:cTn>
                              </p:par>
                              <p:par>
                                <p:cTn fill="hold" nodeType="withEffect" presetClass="entr" presetID="10" presetSubtype="0">
                                  <p:stCondLst>
                                    <p:cond delay="0"/>
                                  </p:stCondLst>
                                  <p:childTnLst>
                                    <p:set>
                                      <p:cBhvr>
                                        <p:cTn dur="1" fill="hold">
                                          <p:stCondLst>
                                            <p:cond delay="0"/>
                                          </p:stCondLst>
                                        </p:cTn>
                                        <p:tgtEl>
                                          <p:spTgt spid="580"/>
                                        </p:tgtEl>
                                        <p:attrNameLst>
                                          <p:attrName>style.visibility</p:attrName>
                                        </p:attrNameLst>
                                      </p:cBhvr>
                                      <p:to>
                                        <p:strVal val="visible"/>
                                      </p:to>
                                    </p:set>
                                    <p:animEffect filter="fade" transition="in">
                                      <p:cBhvr>
                                        <p:cTn dur="500"/>
                                        <p:tgtEl>
                                          <p:spTgt spid="5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0">
                                            <p:txEl>
                                              <p:pRg end="0" st="0"/>
                                            </p:txEl>
                                          </p:spTgt>
                                        </p:tgtEl>
                                        <p:attrNameLst>
                                          <p:attrName>style.visibility</p:attrName>
                                        </p:attrNameLst>
                                      </p:cBhvr>
                                      <p:to>
                                        <p:strVal val="visible"/>
                                      </p:to>
                                    </p:set>
                                    <p:animEffect filter="fade" transition="in">
                                      <p:cBhvr>
                                        <p:cTn dur="500"/>
                                        <p:tgtEl>
                                          <p:spTgt spid="58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0">
                                            <p:txEl>
                                              <p:pRg end="1" st="1"/>
                                            </p:txEl>
                                          </p:spTgt>
                                        </p:tgtEl>
                                        <p:attrNameLst>
                                          <p:attrName>style.visibility</p:attrName>
                                        </p:attrNameLst>
                                      </p:cBhvr>
                                      <p:to>
                                        <p:strVal val="visible"/>
                                      </p:to>
                                    </p:set>
                                    <p:animEffect filter="fade" transition="in">
                                      <p:cBhvr>
                                        <p:cTn dur="500"/>
                                        <p:tgtEl>
                                          <p:spTgt spid="58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0">
                                            <p:txEl>
                                              <p:pRg end="2" st="2"/>
                                            </p:txEl>
                                          </p:spTgt>
                                        </p:tgtEl>
                                        <p:attrNameLst>
                                          <p:attrName>style.visibility</p:attrName>
                                        </p:attrNameLst>
                                      </p:cBhvr>
                                      <p:to>
                                        <p:strVal val="visible"/>
                                      </p:to>
                                    </p:set>
                                    <p:animEffect filter="fade" transition="in">
                                      <p:cBhvr>
                                        <p:cTn dur="500"/>
                                        <p:tgtEl>
                                          <p:spTgt spid="58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0">
                                            <p:txEl>
                                              <p:pRg end="3" st="3"/>
                                            </p:txEl>
                                          </p:spTgt>
                                        </p:tgtEl>
                                        <p:attrNameLst>
                                          <p:attrName>style.visibility</p:attrName>
                                        </p:attrNameLst>
                                      </p:cBhvr>
                                      <p:to>
                                        <p:strVal val="visible"/>
                                      </p:to>
                                    </p:set>
                                    <p:animEffect filter="fade" transition="in">
                                      <p:cBhvr>
                                        <p:cTn dur="500"/>
                                        <p:tgtEl>
                                          <p:spTgt spid="58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0">
                                            <p:txEl>
                                              <p:pRg end="4" st="4"/>
                                            </p:txEl>
                                          </p:spTgt>
                                        </p:tgtEl>
                                        <p:attrNameLst>
                                          <p:attrName>style.visibility</p:attrName>
                                        </p:attrNameLst>
                                      </p:cBhvr>
                                      <p:to>
                                        <p:strVal val="visible"/>
                                      </p:to>
                                    </p:set>
                                    <p:animEffect filter="fade" transition="in">
                                      <p:cBhvr>
                                        <p:cTn dur="500"/>
                                        <p:tgtEl>
                                          <p:spTgt spid="58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0">
                                            <p:txEl>
                                              <p:pRg end="5" st="5"/>
                                            </p:txEl>
                                          </p:spTgt>
                                        </p:tgtEl>
                                        <p:attrNameLst>
                                          <p:attrName>style.visibility</p:attrName>
                                        </p:attrNameLst>
                                      </p:cBhvr>
                                      <p:to>
                                        <p:strVal val="visible"/>
                                      </p:to>
                                    </p:set>
                                    <p:animEffect filter="fade" transition="in">
                                      <p:cBhvr>
                                        <p:cTn dur="500"/>
                                        <p:tgtEl>
                                          <p:spTgt spid="58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0">
                                            <p:txEl>
                                              <p:pRg end="6" st="6"/>
                                            </p:txEl>
                                          </p:spTgt>
                                        </p:tgtEl>
                                        <p:attrNameLst>
                                          <p:attrName>style.visibility</p:attrName>
                                        </p:attrNameLst>
                                      </p:cBhvr>
                                      <p:to>
                                        <p:strVal val="visible"/>
                                      </p:to>
                                    </p:set>
                                    <p:animEffect filter="fade" transition="in">
                                      <p:cBhvr>
                                        <p:cTn dur="500"/>
                                        <p:tgtEl>
                                          <p:spTgt spid="58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0">
                                            <p:txEl>
                                              <p:pRg end="7" st="7"/>
                                            </p:txEl>
                                          </p:spTgt>
                                        </p:tgtEl>
                                        <p:attrNameLst>
                                          <p:attrName>style.visibility</p:attrName>
                                        </p:attrNameLst>
                                      </p:cBhvr>
                                      <p:to>
                                        <p:strVal val="visible"/>
                                      </p:to>
                                    </p:set>
                                    <p:animEffect filter="fade" transition="in">
                                      <p:cBhvr>
                                        <p:cTn dur="500"/>
                                        <p:tgtEl>
                                          <p:spTgt spid="580">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0">
                                            <p:txEl>
                                              <p:pRg end="8" st="8"/>
                                            </p:txEl>
                                          </p:spTgt>
                                        </p:tgtEl>
                                        <p:attrNameLst>
                                          <p:attrName>style.visibility</p:attrName>
                                        </p:attrNameLst>
                                      </p:cBhvr>
                                      <p:to>
                                        <p:strVal val="visible"/>
                                      </p:to>
                                    </p:set>
                                    <p:animEffect filter="fade" transition="in">
                                      <p:cBhvr>
                                        <p:cTn dur="500"/>
                                        <p:tgtEl>
                                          <p:spTgt spid="580">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19"/>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86" name="Google Shape;586;p19"/>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587" name="Google Shape;587;p19"/>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88" name="Google Shape;588;p19"/>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589" name="Google Shape;589;p19"/>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90" name="Google Shape;590;p19"/>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a:t>
            </a:r>
            <a:endParaRPr/>
          </a:p>
        </p:txBody>
      </p:sp>
      <p:sp>
        <p:nvSpPr>
          <p:cNvPr id="591" name="Google Shape;591;p19"/>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92" name="Google Shape;592;p19"/>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593" name="Google Shape;593;p19"/>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94" name="Google Shape;594;p19"/>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95" name="Google Shape;595;p19"/>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96" name="Google Shape;596;p19"/>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descr="http://thumbs.dreamstime.com/z/%E6%9C%89%E7%99%BD%E8%89%B2%E6%B3%A1%E5%BD%B1%E7%9A%84thinking%E6%95%99%E6%8E%88-36777654.jpg" id="597" name="Google Shape;597;p19"/>
          <p:cNvPicPr preferRelativeResize="0"/>
          <p:nvPr/>
        </p:nvPicPr>
        <p:blipFill rotWithShape="1">
          <a:blip r:embed="rId6">
            <a:alphaModFix/>
          </a:blip>
          <a:srcRect b="19564" l="36138" r="8351" t="20400"/>
          <a:stretch/>
        </p:blipFill>
        <p:spPr>
          <a:xfrm>
            <a:off x="6948424" y="4422043"/>
            <a:ext cx="2019364" cy="2253337"/>
          </a:xfrm>
          <a:prstGeom prst="rect">
            <a:avLst/>
          </a:prstGeom>
          <a:noFill/>
          <a:ln>
            <a:noFill/>
          </a:ln>
        </p:spPr>
      </p:pic>
      <p:pic>
        <p:nvPicPr>
          <p:cNvPr descr="http://previews.123rf.com/images/mistac/mistac1207/mistac120700017/14524015-A-cartoon-boy-with-a-good-idea-Stock-Vector-thinking.jpg" id="598" name="Google Shape;598;p19"/>
          <p:cNvPicPr preferRelativeResize="0"/>
          <p:nvPr/>
        </p:nvPicPr>
        <p:blipFill rotWithShape="1">
          <a:blip r:embed="rId7">
            <a:alphaModFix/>
          </a:blip>
          <a:srcRect b="81605" l="32065" r="45098" t="0"/>
          <a:stretch/>
        </p:blipFill>
        <p:spPr>
          <a:xfrm rot="1019582">
            <a:off x="7778141" y="3732296"/>
            <a:ext cx="990752" cy="798025"/>
          </a:xfrm>
          <a:prstGeom prst="rect">
            <a:avLst/>
          </a:prstGeom>
          <a:noFill/>
          <a:ln>
            <a:noFill/>
          </a:ln>
        </p:spPr>
      </p:pic>
      <p:sp>
        <p:nvSpPr>
          <p:cNvPr id="599" name="Google Shape;599;p19"/>
          <p:cNvSpPr txBox="1"/>
          <p:nvPr/>
        </p:nvSpPr>
        <p:spPr>
          <a:xfrm>
            <a:off x="1766052" y="2286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FF0000"/>
              </a:buClr>
              <a:buSzPts val="2400"/>
              <a:buFont typeface="Cambria"/>
              <a:buNone/>
            </a:pPr>
            <a:r>
              <a:rPr b="1" lang="en-US" sz="2400">
                <a:solidFill>
                  <a:srgbClr val="FF0000"/>
                </a:solidFill>
                <a:latin typeface="Cambria"/>
                <a:ea typeface="Cambria"/>
                <a:cs typeface="Cambria"/>
                <a:sym typeface="Cambria"/>
              </a:rPr>
              <a:t>EM CÓ BIẾT?</a:t>
            </a:r>
            <a:endParaRPr/>
          </a:p>
        </p:txBody>
      </p:sp>
      <p:sp>
        <p:nvSpPr>
          <p:cNvPr id="600" name="Google Shape;600;p19"/>
          <p:cNvSpPr/>
          <p:nvPr/>
        </p:nvSpPr>
        <p:spPr>
          <a:xfrm>
            <a:off x="446490" y="1174790"/>
            <a:ext cx="6259110" cy="453970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700">
                <a:solidFill>
                  <a:srgbClr val="009900"/>
                </a:solidFill>
                <a:latin typeface="Cambria"/>
                <a:ea typeface="Cambria"/>
                <a:cs typeface="Cambria"/>
                <a:sym typeface="Cambria"/>
              </a:rPr>
              <a:t>CÁC BỘ PHẬN CỦA VÙNG BIỂN NƯỚC TA</a:t>
            </a:r>
            <a:endParaRPr/>
          </a:p>
          <a:p>
            <a:pPr indent="0" lvl="0" marL="0" marR="0" rtl="0" algn="just">
              <a:spcBef>
                <a:spcPts val="0"/>
              </a:spcBef>
              <a:spcAft>
                <a:spcPts val="0"/>
              </a:spcAft>
              <a:buNone/>
            </a:pPr>
            <a:r>
              <a:rPr lang="en-US" sz="1700">
                <a:solidFill>
                  <a:srgbClr val="0000FF"/>
                </a:solidFill>
                <a:latin typeface="Cambria"/>
                <a:ea typeface="Cambria"/>
                <a:cs typeface="Cambria"/>
                <a:sym typeface="Cambria"/>
              </a:rPr>
              <a:t>- Nội thuỷ là vùng nước tiếp giáp với bờ biển, ở phía trong đường cơ sở và là bộ phận lãnh thổ của Việt Nam.</a:t>
            </a:r>
            <a:endParaRPr/>
          </a:p>
          <a:p>
            <a:pPr indent="0" lvl="0" marL="0" marR="0" rtl="0" algn="just">
              <a:spcBef>
                <a:spcPts val="0"/>
              </a:spcBef>
              <a:spcAft>
                <a:spcPts val="0"/>
              </a:spcAft>
              <a:buNone/>
            </a:pPr>
            <a:r>
              <a:rPr lang="en-US" sz="1700">
                <a:solidFill>
                  <a:srgbClr val="0000FF"/>
                </a:solidFill>
                <a:latin typeface="Cambria"/>
                <a:ea typeface="Cambria"/>
                <a:cs typeface="Cambria"/>
                <a:sym typeface="Cambria"/>
              </a:rPr>
              <a:t>- Lãnh hải là vùng biển có chiều rộng 12 hải lí tính từ đường cơ sở ra phía biển. Ranh giới ngoài của lãnh hải là biên giới quốc gia trên biển của Việt Nam.</a:t>
            </a:r>
            <a:endParaRPr/>
          </a:p>
          <a:p>
            <a:pPr indent="0" lvl="0" marL="0" marR="0" rtl="0" algn="just">
              <a:spcBef>
                <a:spcPts val="0"/>
              </a:spcBef>
              <a:spcAft>
                <a:spcPts val="0"/>
              </a:spcAft>
              <a:buNone/>
            </a:pPr>
            <a:r>
              <a:rPr lang="en-US" sz="1700">
                <a:solidFill>
                  <a:srgbClr val="0000FF"/>
                </a:solidFill>
                <a:latin typeface="Cambria"/>
                <a:ea typeface="Cambria"/>
                <a:cs typeface="Cambria"/>
                <a:sym typeface="Cambria"/>
              </a:rPr>
              <a:t>- Vùng tiếp giáp lãnh hải là vùng biển tiếp liền và nằm ngoài lãnh hải Việt Nam, có chiều rộng 12 hải lí tính từ ranh giới ngoài của lãnh hải.</a:t>
            </a:r>
            <a:endParaRPr/>
          </a:p>
          <a:p>
            <a:pPr indent="0" lvl="0" marL="0" marR="0" rtl="0" algn="just">
              <a:spcBef>
                <a:spcPts val="0"/>
              </a:spcBef>
              <a:spcAft>
                <a:spcPts val="0"/>
              </a:spcAft>
              <a:buNone/>
            </a:pPr>
            <a:r>
              <a:rPr lang="en-US" sz="1700">
                <a:solidFill>
                  <a:srgbClr val="0000FF"/>
                </a:solidFill>
                <a:latin typeface="Cambria"/>
                <a:ea typeface="Cambria"/>
                <a:cs typeface="Cambria"/>
                <a:sym typeface="Cambria"/>
              </a:rPr>
              <a:t>- Vùng đặc quyền kinh tế là vùng biển tiếp liền và nằm ngoài lãnh hải Việt Nam, hợp với lãnh hải thành một vùng biển có chiều rộng 200 hải lí tính từ đường cơ sở.</a:t>
            </a:r>
            <a:endParaRPr/>
          </a:p>
          <a:p>
            <a:pPr indent="0" lvl="0" marL="0" marR="0" rtl="0" algn="just">
              <a:spcBef>
                <a:spcPts val="0"/>
              </a:spcBef>
              <a:spcAft>
                <a:spcPts val="0"/>
              </a:spcAft>
              <a:buNone/>
            </a:pPr>
            <a:r>
              <a:rPr lang="en-US" sz="1700">
                <a:solidFill>
                  <a:srgbClr val="0000FF"/>
                </a:solidFill>
                <a:latin typeface="Cambria"/>
                <a:ea typeface="Cambria"/>
                <a:cs typeface="Cambria"/>
                <a:sym typeface="Cambria"/>
              </a:rPr>
              <a:t>- Thềm lục địa Việt Nam 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endParaRPr/>
          </a:p>
          <a:p>
            <a:pPr indent="0" lvl="0" marL="0" marR="0" rtl="0" algn="just">
              <a:spcBef>
                <a:spcPts val="0"/>
              </a:spcBef>
              <a:spcAft>
                <a:spcPts val="0"/>
              </a:spcAft>
              <a:buNone/>
            </a:pPr>
            <a:r>
              <a:t/>
            </a:r>
            <a:endParaRPr sz="1700">
              <a:solidFill>
                <a:srgbClr val="0000FF"/>
              </a:solidFill>
              <a:latin typeface="Cambria"/>
              <a:ea typeface="Cambria"/>
              <a:cs typeface="Cambria"/>
              <a:sym typeface="Cambria"/>
            </a:endParaRPr>
          </a:p>
        </p:txBody>
      </p:sp>
      <p:pic>
        <p:nvPicPr>
          <p:cNvPr id="601" name="Google Shape;601;p19"/>
          <p:cNvPicPr preferRelativeResize="0"/>
          <p:nvPr/>
        </p:nvPicPr>
        <p:blipFill rotWithShape="1">
          <a:blip r:embed="rId8">
            <a:alphaModFix/>
          </a:blip>
          <a:srcRect b="0" l="0" r="0" t="0"/>
          <a:stretch/>
        </p:blipFill>
        <p:spPr>
          <a:xfrm>
            <a:off x="533400" y="5442433"/>
            <a:ext cx="6096000" cy="1110767"/>
          </a:xfrm>
          <a:prstGeom prst="rect">
            <a:avLst/>
          </a:prstGeom>
          <a:noFill/>
          <a:ln cap="flat" cmpd="sng" w="9525">
            <a:solidFill>
              <a:srgbClr val="FF0000"/>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8"/>
                                        </p:tgtEl>
                                        <p:attrNameLst>
                                          <p:attrName>style.visibility</p:attrName>
                                        </p:attrNameLst>
                                      </p:cBhvr>
                                      <p:to>
                                        <p:strVal val="visible"/>
                                      </p:to>
                                    </p:set>
                                    <p:animEffect filter="fade" transition="in">
                                      <p:cBhvr>
                                        <p:cTn dur="500"/>
                                        <p:tgtEl>
                                          <p:spTgt spid="598"/>
                                        </p:tgtEl>
                                      </p:cBhvr>
                                    </p:animEffect>
                                  </p:childTnLst>
                                </p:cTn>
                              </p:par>
                              <p:par>
                                <p:cTn fill="hold" nodeType="withEffect" presetClass="entr" presetID="10" presetSubtype="0">
                                  <p:stCondLst>
                                    <p:cond delay="0"/>
                                  </p:stCondLst>
                                  <p:childTnLst>
                                    <p:set>
                                      <p:cBhvr>
                                        <p:cTn dur="1" fill="hold">
                                          <p:stCondLst>
                                            <p:cond delay="0"/>
                                          </p:stCondLst>
                                        </p:cTn>
                                        <p:tgtEl>
                                          <p:spTgt spid="597"/>
                                        </p:tgtEl>
                                        <p:attrNameLst>
                                          <p:attrName>style.visibility</p:attrName>
                                        </p:attrNameLst>
                                      </p:cBhvr>
                                      <p:to>
                                        <p:strVal val="visible"/>
                                      </p:to>
                                    </p:set>
                                    <p:animEffect filter="fade" transition="in">
                                      <p:cBhvr>
                                        <p:cTn dur="500"/>
                                        <p:tgtEl>
                                          <p:spTgt spid="5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0"/>
                                        </p:tgtEl>
                                        <p:attrNameLst>
                                          <p:attrName>style.visibility</p:attrName>
                                        </p:attrNameLst>
                                      </p:cBhvr>
                                      <p:to>
                                        <p:strVal val="visible"/>
                                      </p:to>
                                    </p:set>
                                    <p:animEffect filter="fade" transition="in">
                                      <p:cBhvr>
                                        <p:cTn dur="500"/>
                                        <p:tgtEl>
                                          <p:spTgt spid="6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1"/>
                                        </p:tgtEl>
                                        <p:attrNameLst>
                                          <p:attrName>style.visibility</p:attrName>
                                        </p:attrNameLst>
                                      </p:cBhvr>
                                      <p:to>
                                        <p:strVal val="visible"/>
                                      </p:to>
                                    </p:set>
                                    <p:animEffect filter="fade" transition="in">
                                      <p:cBhvr>
                                        <p:cTn dur="500"/>
                                        <p:tgtEl>
                                          <p:spTgt spid="6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
          <p:cNvSpPr txBox="1"/>
          <p:nvPr>
            <p:ph type="title"/>
          </p:nvPr>
        </p:nvSpPr>
        <p:spPr>
          <a:xfrm>
            <a:off x="457200" y="-76200"/>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FF0000"/>
              </a:buClr>
              <a:buSzPts val="4400"/>
              <a:buFont typeface="Cambria"/>
              <a:buNone/>
            </a:pPr>
            <a:r>
              <a:rPr b="1" lang="en-US">
                <a:solidFill>
                  <a:srgbClr val="FF0000"/>
                </a:solidFill>
                <a:latin typeface="Cambria"/>
                <a:ea typeface="Cambria"/>
                <a:cs typeface="Cambria"/>
                <a:sym typeface="Cambria"/>
              </a:rPr>
              <a:t>KHỞI ĐỘNG</a:t>
            </a:r>
            <a:endParaRPr/>
          </a:p>
        </p:txBody>
      </p:sp>
      <p:sp>
        <p:nvSpPr>
          <p:cNvPr id="110" name="Google Shape;110;p2"/>
          <p:cNvSpPr txBox="1"/>
          <p:nvPr>
            <p:ph idx="1" type="body"/>
          </p:nvPr>
        </p:nvSpPr>
        <p:spPr>
          <a:xfrm>
            <a:off x="381000" y="884237"/>
            <a:ext cx="8610600" cy="86836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FF0000"/>
              </a:buClr>
              <a:buSzPts val="2400"/>
              <a:buNone/>
            </a:pPr>
            <a:r>
              <a:rPr i="1" lang="en-US" sz="2400">
                <a:solidFill>
                  <a:srgbClr val="FF0000"/>
                </a:solidFill>
                <a:latin typeface="Cambria"/>
                <a:ea typeface="Cambria"/>
                <a:cs typeface="Cambria"/>
                <a:sym typeface="Cambria"/>
              </a:rPr>
              <a:t>Quan sát các quốc kì trên theo thứ tự từ 1 đến 6, cho biết tên quốc gia tương ứng với mỗi quốc kì trên.</a:t>
            </a:r>
            <a:endParaRPr/>
          </a:p>
        </p:txBody>
      </p:sp>
      <p:pic>
        <p:nvPicPr>
          <p:cNvPr id="111" name="Google Shape;111;p2"/>
          <p:cNvPicPr preferRelativeResize="0"/>
          <p:nvPr/>
        </p:nvPicPr>
        <p:blipFill rotWithShape="1">
          <a:blip r:embed="rId3">
            <a:alphaModFix/>
          </a:blip>
          <a:srcRect b="0" l="0" r="0" t="0"/>
          <a:stretch/>
        </p:blipFill>
        <p:spPr>
          <a:xfrm>
            <a:off x="609600" y="0"/>
            <a:ext cx="2118233" cy="931863"/>
          </a:xfrm>
          <a:prstGeom prst="rect">
            <a:avLst/>
          </a:prstGeom>
          <a:noFill/>
          <a:ln>
            <a:noFill/>
          </a:ln>
        </p:spPr>
      </p:pic>
      <p:pic>
        <p:nvPicPr>
          <p:cNvPr descr="Quốc kỳ Cộng hòa Nhân dân Trung Hoa – Wikipedia tiếng Việt" id="112" name="Google Shape;112;p2"/>
          <p:cNvPicPr preferRelativeResize="0"/>
          <p:nvPr/>
        </p:nvPicPr>
        <p:blipFill rotWithShape="1">
          <a:blip r:embed="rId4">
            <a:alphaModFix/>
          </a:blip>
          <a:srcRect b="0" l="0" r="0" t="0"/>
          <a:stretch/>
        </p:blipFill>
        <p:spPr>
          <a:xfrm>
            <a:off x="3200400" y="1905000"/>
            <a:ext cx="2667000" cy="1828800"/>
          </a:xfrm>
          <a:prstGeom prst="rect">
            <a:avLst/>
          </a:prstGeom>
          <a:noFill/>
          <a:ln>
            <a:noFill/>
          </a:ln>
        </p:spPr>
      </p:pic>
      <p:pic>
        <p:nvPicPr>
          <p:cNvPr descr="Quốc kỳ Việt Nam – Wikipedia tiếng Việt" id="113" name="Google Shape;113;p2"/>
          <p:cNvPicPr preferRelativeResize="0"/>
          <p:nvPr/>
        </p:nvPicPr>
        <p:blipFill rotWithShape="1">
          <a:blip r:embed="rId5">
            <a:alphaModFix/>
          </a:blip>
          <a:srcRect b="0" l="0" r="0" t="0"/>
          <a:stretch/>
        </p:blipFill>
        <p:spPr>
          <a:xfrm>
            <a:off x="335216" y="1905000"/>
            <a:ext cx="2636584" cy="1828800"/>
          </a:xfrm>
          <a:prstGeom prst="rect">
            <a:avLst/>
          </a:prstGeom>
          <a:noFill/>
          <a:ln>
            <a:noFill/>
          </a:ln>
        </p:spPr>
      </p:pic>
      <p:pic>
        <p:nvPicPr>
          <p:cNvPr descr="Cờ Lào Hình minh họa Sẵn có - Tải xuống Hình ảnh Ngay bây giờ - Biểu tượng  - Ký hiệu chữ viết, Biểu tượng - Đồ thủ công, Bảng thông báo - Ký hiệu -  iStock" id="114" name="Google Shape;114;p2"/>
          <p:cNvPicPr preferRelativeResize="0"/>
          <p:nvPr/>
        </p:nvPicPr>
        <p:blipFill rotWithShape="1">
          <a:blip r:embed="rId6">
            <a:alphaModFix/>
          </a:blip>
          <a:srcRect b="0" l="0" r="0" t="0"/>
          <a:stretch/>
        </p:blipFill>
        <p:spPr>
          <a:xfrm>
            <a:off x="6096000" y="1905000"/>
            <a:ext cx="2743200" cy="1828800"/>
          </a:xfrm>
          <a:prstGeom prst="rect">
            <a:avLst/>
          </a:prstGeom>
          <a:noFill/>
          <a:ln>
            <a:noFill/>
          </a:ln>
        </p:spPr>
      </p:pic>
      <p:pic>
        <p:nvPicPr>
          <p:cNvPr descr="Quốc kỳ Campuchia – Wikipedia tiếng Việt" id="115" name="Google Shape;115;p2"/>
          <p:cNvPicPr preferRelativeResize="0"/>
          <p:nvPr/>
        </p:nvPicPr>
        <p:blipFill rotWithShape="1">
          <a:blip r:embed="rId7">
            <a:alphaModFix/>
          </a:blip>
          <a:srcRect b="0" l="0" r="0" t="0"/>
          <a:stretch/>
        </p:blipFill>
        <p:spPr>
          <a:xfrm>
            <a:off x="350424" y="4419600"/>
            <a:ext cx="2636584" cy="1752600"/>
          </a:xfrm>
          <a:prstGeom prst="rect">
            <a:avLst/>
          </a:prstGeom>
          <a:noFill/>
          <a:ln>
            <a:noFill/>
          </a:ln>
        </p:spPr>
      </p:pic>
      <p:pic>
        <p:nvPicPr>
          <p:cNvPr descr="Đúng, hình 2 là quốc kỳ Ấn Độ - VnExpress" id="116" name="Google Shape;116;p2"/>
          <p:cNvPicPr preferRelativeResize="0"/>
          <p:nvPr/>
        </p:nvPicPr>
        <p:blipFill rotWithShape="1">
          <a:blip r:embed="rId8">
            <a:alphaModFix/>
          </a:blip>
          <a:srcRect b="0" l="0" r="0" t="0"/>
          <a:stretch/>
        </p:blipFill>
        <p:spPr>
          <a:xfrm>
            <a:off x="3200400" y="4419600"/>
            <a:ext cx="2667000" cy="1752600"/>
          </a:xfrm>
          <a:prstGeom prst="rect">
            <a:avLst/>
          </a:prstGeom>
          <a:noFill/>
          <a:ln>
            <a:noFill/>
          </a:ln>
        </p:spPr>
      </p:pic>
      <p:pic>
        <p:nvPicPr>
          <p:cNvPr descr="Quốc kỳ Thổ Nhĩ Kỳ – Wikipedia tiếng Việt" id="117" name="Google Shape;117;p2"/>
          <p:cNvPicPr preferRelativeResize="0"/>
          <p:nvPr/>
        </p:nvPicPr>
        <p:blipFill rotWithShape="1">
          <a:blip r:embed="rId9">
            <a:alphaModFix/>
          </a:blip>
          <a:srcRect b="0" l="0" r="0" t="0"/>
          <a:stretch/>
        </p:blipFill>
        <p:spPr>
          <a:xfrm>
            <a:off x="6134100" y="4419600"/>
            <a:ext cx="2705100" cy="1752600"/>
          </a:xfrm>
          <a:prstGeom prst="rect">
            <a:avLst/>
          </a:prstGeom>
          <a:noFill/>
          <a:ln>
            <a:noFill/>
          </a:ln>
        </p:spPr>
      </p:pic>
      <p:sp>
        <p:nvSpPr>
          <p:cNvPr id="118" name="Google Shape;118;p2"/>
          <p:cNvSpPr txBox="1"/>
          <p:nvPr/>
        </p:nvSpPr>
        <p:spPr>
          <a:xfrm>
            <a:off x="228600" y="3810000"/>
            <a:ext cx="259080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Cambria"/>
              <a:buNone/>
            </a:pPr>
            <a:r>
              <a:rPr b="1" i="0" lang="en-US" sz="2400" u="none" cap="none" strike="noStrike">
                <a:solidFill>
                  <a:srgbClr val="000000"/>
                </a:solidFill>
                <a:latin typeface="Cambria"/>
                <a:ea typeface="Cambria"/>
                <a:cs typeface="Cambria"/>
                <a:sym typeface="Cambria"/>
              </a:rPr>
              <a:t>1. Việt Nam </a:t>
            </a:r>
            <a:endParaRPr/>
          </a:p>
        </p:txBody>
      </p:sp>
      <p:sp>
        <p:nvSpPr>
          <p:cNvPr id="119" name="Google Shape;119;p2"/>
          <p:cNvSpPr txBox="1"/>
          <p:nvPr/>
        </p:nvSpPr>
        <p:spPr>
          <a:xfrm>
            <a:off x="335216" y="6324600"/>
            <a:ext cx="259080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Cambria"/>
              <a:buNone/>
            </a:pPr>
            <a:r>
              <a:rPr b="1" i="0" lang="en-US" sz="2400" u="none" cap="none" strike="noStrike">
                <a:solidFill>
                  <a:srgbClr val="000000"/>
                </a:solidFill>
                <a:latin typeface="Cambria"/>
                <a:ea typeface="Cambria"/>
                <a:cs typeface="Cambria"/>
                <a:sym typeface="Cambria"/>
              </a:rPr>
              <a:t>4. Cam-pu-chia </a:t>
            </a:r>
            <a:endParaRPr/>
          </a:p>
        </p:txBody>
      </p:sp>
      <p:sp>
        <p:nvSpPr>
          <p:cNvPr id="120" name="Google Shape;120;p2"/>
          <p:cNvSpPr txBox="1"/>
          <p:nvPr/>
        </p:nvSpPr>
        <p:spPr>
          <a:xfrm>
            <a:off x="3200400" y="3810000"/>
            <a:ext cx="259080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Cambria"/>
              <a:buNone/>
            </a:pPr>
            <a:r>
              <a:rPr b="1" i="0" lang="en-US" sz="2400" u="none" cap="none" strike="noStrike">
                <a:solidFill>
                  <a:srgbClr val="000000"/>
                </a:solidFill>
                <a:latin typeface="Cambria"/>
                <a:ea typeface="Cambria"/>
                <a:cs typeface="Cambria"/>
                <a:sym typeface="Cambria"/>
              </a:rPr>
              <a:t>2. Trung Quốc </a:t>
            </a:r>
            <a:endParaRPr/>
          </a:p>
        </p:txBody>
      </p:sp>
      <p:sp>
        <p:nvSpPr>
          <p:cNvPr id="121" name="Google Shape;121;p2"/>
          <p:cNvSpPr txBox="1"/>
          <p:nvPr/>
        </p:nvSpPr>
        <p:spPr>
          <a:xfrm>
            <a:off x="6105525" y="3810000"/>
            <a:ext cx="259080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Cambria"/>
              <a:buNone/>
            </a:pPr>
            <a:r>
              <a:rPr b="1" i="0" lang="en-US" sz="2400" u="none" cap="none" strike="noStrike">
                <a:solidFill>
                  <a:srgbClr val="000000"/>
                </a:solidFill>
                <a:latin typeface="Cambria"/>
                <a:ea typeface="Cambria"/>
                <a:cs typeface="Cambria"/>
                <a:sym typeface="Cambria"/>
              </a:rPr>
              <a:t>3. Lào </a:t>
            </a:r>
            <a:endParaRPr/>
          </a:p>
        </p:txBody>
      </p:sp>
      <p:sp>
        <p:nvSpPr>
          <p:cNvPr id="122" name="Google Shape;122;p2"/>
          <p:cNvSpPr txBox="1"/>
          <p:nvPr/>
        </p:nvSpPr>
        <p:spPr>
          <a:xfrm>
            <a:off x="3200400" y="6324599"/>
            <a:ext cx="259080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Cambria"/>
              <a:buNone/>
            </a:pPr>
            <a:r>
              <a:rPr b="1" i="0" lang="en-US" sz="2400" u="none" cap="none" strike="noStrike">
                <a:solidFill>
                  <a:srgbClr val="000000"/>
                </a:solidFill>
                <a:latin typeface="Cambria"/>
                <a:ea typeface="Cambria"/>
                <a:cs typeface="Cambria"/>
                <a:sym typeface="Cambria"/>
              </a:rPr>
              <a:t>5. Ấn Độ </a:t>
            </a:r>
            <a:endParaRPr/>
          </a:p>
        </p:txBody>
      </p:sp>
      <p:sp>
        <p:nvSpPr>
          <p:cNvPr id="123" name="Google Shape;123;p2"/>
          <p:cNvSpPr txBox="1"/>
          <p:nvPr/>
        </p:nvSpPr>
        <p:spPr>
          <a:xfrm>
            <a:off x="6134100" y="6324598"/>
            <a:ext cx="259080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Cambria"/>
              <a:buNone/>
            </a:pPr>
            <a:r>
              <a:rPr b="1" i="0" lang="en-US" sz="2400" u="none" cap="none" strike="noStrike">
                <a:solidFill>
                  <a:srgbClr val="000000"/>
                </a:solidFill>
                <a:latin typeface="Cambria"/>
                <a:ea typeface="Cambria"/>
                <a:cs typeface="Cambria"/>
                <a:sym typeface="Cambria"/>
              </a:rPr>
              <a:t>6. Thổ Nhĩ Kì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500"/>
                                        <p:tgtEl>
                                          <p:spTgt spid="1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500"/>
                                        <p:tgtEl>
                                          <p:spTgt spid="1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
                                        </p:tgtEl>
                                        <p:attrNameLst>
                                          <p:attrName>style.visibility</p:attrName>
                                        </p:attrNameLst>
                                      </p:cBhvr>
                                      <p:to>
                                        <p:strVal val="visible"/>
                                      </p:to>
                                    </p:set>
                                    <p:animEffect filter="fade" transition="in">
                                      <p:cBhvr>
                                        <p:cTn dur="500"/>
                                        <p:tgtEl>
                                          <p:spTgt spid="1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500"/>
                                        <p:tgtEl>
                                          <p:spTgt spid="1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500"/>
                                        <p:tgtEl>
                                          <p:spTgt spid="1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500"/>
                                        <p:tgtEl>
                                          <p:spTgt spid="1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
                                        </p:tgtEl>
                                        <p:attrNameLst>
                                          <p:attrName>style.visibility</p:attrName>
                                        </p:attrNameLst>
                                      </p:cBhvr>
                                      <p:to>
                                        <p:strVal val="visible"/>
                                      </p:to>
                                    </p:set>
                                    <p:animEffect filter="fade" transition="in">
                                      <p:cBhvr>
                                        <p:cTn dur="500"/>
                                        <p:tgtEl>
                                          <p:spTgt spid="1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500"/>
                                        <p:tgtEl>
                                          <p:spTgt spid="1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gtEl>
                                        <p:attrNameLst>
                                          <p:attrName>style.visibility</p:attrName>
                                        </p:attrNameLst>
                                      </p:cBhvr>
                                      <p:to>
                                        <p:strVal val="visible"/>
                                      </p:to>
                                    </p:set>
                                    <p:animEffect filter="fade" transition="in">
                                      <p:cBhvr>
                                        <p:cTn dur="500"/>
                                        <p:tgtEl>
                                          <p:spTgt spid="1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500"/>
                                        <p:tgtEl>
                                          <p:spTgt spid="1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500"/>
                                        <p:tgtEl>
                                          <p:spTgt spid="1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500"/>
                                        <p:tgtEl>
                                          <p:spTgt spid="1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20"/>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607" name="Google Shape;607;p20"/>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608" name="Google Shape;608;p20"/>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609" name="Google Shape;609;p20"/>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610" name="Google Shape;610;p20"/>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11" name="Google Shape;611;p20"/>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a:t>
            </a:r>
            <a:endParaRPr/>
          </a:p>
        </p:txBody>
      </p:sp>
      <p:sp>
        <p:nvSpPr>
          <p:cNvPr id="612" name="Google Shape;612;p20"/>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613" name="Google Shape;613;p20"/>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614" name="Google Shape;614;p20"/>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15" name="Google Shape;615;p20"/>
          <p:cNvSpPr/>
          <p:nvPr/>
        </p:nvSpPr>
        <p:spPr>
          <a:xfrm>
            <a:off x="1720089" y="202779"/>
            <a:ext cx="6421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3</a:t>
            </a:r>
            <a:endParaRPr/>
          </a:p>
        </p:txBody>
      </p:sp>
      <p:sp>
        <p:nvSpPr>
          <p:cNvPr id="616" name="Google Shape;616;p20"/>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17" name="Google Shape;617;p20"/>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18" name="Google Shape;618;p20"/>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19" name="Google Shape;619;p20"/>
          <p:cNvSpPr txBox="1"/>
          <p:nvPr/>
        </p:nvSpPr>
        <p:spPr>
          <a:xfrm>
            <a:off x="452586" y="1295399"/>
            <a:ext cx="4729013" cy="461665"/>
          </a:xfrm>
          <a:prstGeom prst="rect">
            <a:avLst/>
          </a:prstGeom>
          <a:solidFill>
            <a:srgbClr val="FFFF00"/>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CC0000"/>
                </a:solidFill>
                <a:latin typeface="Times New Roman"/>
                <a:ea typeface="Times New Roman"/>
                <a:cs typeface="Times New Roman"/>
                <a:sym typeface="Times New Roman"/>
              </a:rPr>
              <a:t>a. Luyện tập</a:t>
            </a:r>
            <a:endParaRPr b="1" sz="2400">
              <a:solidFill>
                <a:srgbClr val="CC0000"/>
              </a:solidFill>
              <a:latin typeface="Times New Roman"/>
              <a:ea typeface="Times New Roman"/>
              <a:cs typeface="Times New Roman"/>
              <a:sym typeface="Times New Roman"/>
            </a:endParaRPr>
          </a:p>
        </p:txBody>
      </p:sp>
      <p:sp>
        <p:nvSpPr>
          <p:cNvPr id="620" name="Google Shape;620;p20"/>
          <p:cNvSpPr txBox="1"/>
          <p:nvPr/>
        </p:nvSpPr>
        <p:spPr>
          <a:xfrm>
            <a:off x="2438400" y="2286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LUYỆN TẬP VÀ VẬN DỤNG</a:t>
            </a:r>
            <a:endParaRPr/>
          </a:p>
        </p:txBody>
      </p:sp>
      <p:sp>
        <p:nvSpPr>
          <p:cNvPr id="621" name="Google Shape;621;p20"/>
          <p:cNvSpPr/>
          <p:nvPr/>
        </p:nvSpPr>
        <p:spPr>
          <a:xfrm>
            <a:off x="1443238" y="2093734"/>
            <a:ext cx="7239001" cy="738664"/>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2100">
                <a:solidFill>
                  <a:srgbClr val="FF0000"/>
                </a:solidFill>
                <a:latin typeface="Cambria"/>
                <a:ea typeface="Cambria"/>
                <a:cs typeface="Cambria"/>
                <a:sym typeface="Cambria"/>
              </a:rPr>
              <a:t>Dựa vào kiến thức đã học, hãy vẽ sơ đồ thể hiện ảnh hưởng của vị trí địa lí và phạm vi lãnh thổ tới đặc điểm tự nhiên Việt Nam. </a:t>
            </a:r>
            <a:endParaRPr/>
          </a:p>
        </p:txBody>
      </p:sp>
      <p:pic>
        <p:nvPicPr>
          <p:cNvPr id="622" name="Google Shape;622;p20"/>
          <p:cNvPicPr preferRelativeResize="0"/>
          <p:nvPr/>
        </p:nvPicPr>
        <p:blipFill rotWithShape="1">
          <a:blip r:embed="rId6">
            <a:alphaModFix/>
          </a:blip>
          <a:srcRect b="0" l="0" r="0" t="0"/>
          <a:stretch/>
        </p:blipFill>
        <p:spPr>
          <a:xfrm>
            <a:off x="467826" y="2034227"/>
            <a:ext cx="819919" cy="861463"/>
          </a:xfrm>
          <a:prstGeom prst="rect">
            <a:avLst/>
          </a:prstGeom>
          <a:noFill/>
          <a:ln>
            <a:noFill/>
          </a:ln>
          <a:effectLst>
            <a:reflection blurRad="0" dir="5400000" dist="5000" endA="0" endPos="30000" kx="0" rotWithShape="0" algn="bl" stA="30000" stPos="0" sy="-100000" ky="0"/>
          </a:effectLst>
        </p:spPr>
      </p:pic>
      <p:sp>
        <p:nvSpPr>
          <p:cNvPr id="623" name="Google Shape;623;p20"/>
          <p:cNvSpPr/>
          <p:nvPr/>
        </p:nvSpPr>
        <p:spPr>
          <a:xfrm>
            <a:off x="1412067" y="1909463"/>
            <a:ext cx="6319866" cy="921145"/>
          </a:xfrm>
          <a:prstGeom prst="roundRect">
            <a:avLst>
              <a:gd fmla="val 16667" name="adj"/>
            </a:avLst>
          </a:prstGeom>
          <a:solidFill>
            <a:srgbClr val="00B050"/>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Calibri"/>
                <a:ea typeface="Calibri"/>
                <a:cs typeface="Calibri"/>
                <a:sym typeface="Calibri"/>
              </a:rPr>
              <a:t>ẢNH HƯỞNG CỦA VỊ TRÍ ĐỊA  LÍ VÀ PHẠM VI LÃNH THỔ ĐẾN ĐẶC ĐIỂM TỰ NHIÊN</a:t>
            </a:r>
            <a:endParaRPr/>
          </a:p>
        </p:txBody>
      </p:sp>
      <p:sp>
        <p:nvSpPr>
          <p:cNvPr id="624" name="Google Shape;624;p20"/>
          <p:cNvSpPr/>
          <p:nvPr/>
        </p:nvSpPr>
        <p:spPr>
          <a:xfrm>
            <a:off x="1181196" y="3183827"/>
            <a:ext cx="4350377" cy="826720"/>
          </a:xfrm>
          <a:prstGeom prst="roundRect">
            <a:avLst>
              <a:gd fmla="val 16667" name="adj"/>
            </a:avLst>
          </a:prstGeom>
          <a:solidFill>
            <a:schemeClr val="lt1"/>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1600">
                <a:solidFill>
                  <a:schemeClr val="dk1"/>
                </a:solidFill>
                <a:latin typeface="Calibri"/>
                <a:ea typeface="Calibri"/>
                <a:cs typeface="Calibri"/>
                <a:sym typeface="Calibri"/>
              </a:rPr>
              <a:t>Thiên nhiên nhiệt đới ẩm gió mùa, chịu ảnh hưởng sâu sắc của biển</a:t>
            </a:r>
            <a:endParaRPr b="1" sz="1600">
              <a:solidFill>
                <a:schemeClr val="dk1"/>
              </a:solidFill>
              <a:latin typeface="Calibri"/>
              <a:ea typeface="Calibri"/>
              <a:cs typeface="Calibri"/>
              <a:sym typeface="Calibri"/>
            </a:endParaRPr>
          </a:p>
        </p:txBody>
      </p:sp>
      <p:sp>
        <p:nvSpPr>
          <p:cNvPr id="625" name="Google Shape;625;p20"/>
          <p:cNvSpPr/>
          <p:nvPr/>
        </p:nvSpPr>
        <p:spPr>
          <a:xfrm>
            <a:off x="5785975" y="3183827"/>
            <a:ext cx="2176832" cy="826720"/>
          </a:xfrm>
          <a:prstGeom prst="roundRect">
            <a:avLst>
              <a:gd fmla="val 16667" name="adj"/>
            </a:avLst>
          </a:prstGeom>
          <a:solidFill>
            <a:schemeClr val="lt1"/>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1600">
                <a:solidFill>
                  <a:schemeClr val="dk1"/>
                </a:solidFill>
                <a:latin typeface="Calibri"/>
                <a:ea typeface="Calibri"/>
                <a:cs typeface="Calibri"/>
                <a:sym typeface="Calibri"/>
              </a:rPr>
              <a:t>Thiên nhiên phân hóa đa dạng</a:t>
            </a:r>
            <a:endParaRPr b="1" sz="1600">
              <a:solidFill>
                <a:schemeClr val="dk1"/>
              </a:solidFill>
              <a:latin typeface="Calibri"/>
              <a:ea typeface="Calibri"/>
              <a:cs typeface="Calibri"/>
              <a:sym typeface="Calibri"/>
            </a:endParaRPr>
          </a:p>
        </p:txBody>
      </p:sp>
      <p:sp>
        <p:nvSpPr>
          <p:cNvPr id="626" name="Google Shape;626;p20"/>
          <p:cNvSpPr/>
          <p:nvPr/>
        </p:nvSpPr>
        <p:spPr>
          <a:xfrm>
            <a:off x="306807" y="4315166"/>
            <a:ext cx="1915111" cy="2080970"/>
          </a:xfrm>
          <a:prstGeom prst="roundRect">
            <a:avLst>
              <a:gd fmla="val 16667" name="adj"/>
            </a:avLst>
          </a:prstGeom>
          <a:solidFill>
            <a:schemeClr val="lt1"/>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spcBef>
                <a:spcPts val="0"/>
              </a:spcBef>
              <a:spcAft>
                <a:spcPts val="0"/>
              </a:spcAft>
              <a:buClr>
                <a:srgbClr val="0C0C0C"/>
              </a:buClr>
              <a:buSzPts val="1600"/>
              <a:buFont typeface="Calibri"/>
              <a:buChar char="-"/>
            </a:pPr>
            <a:r>
              <a:rPr b="1" lang="en-US" sz="1600" u="sng">
                <a:solidFill>
                  <a:srgbClr val="0C0C0C"/>
                </a:solidFill>
                <a:latin typeface="Calibri"/>
                <a:ea typeface="Calibri"/>
                <a:cs typeface="Calibri"/>
                <a:sym typeface="Calibri"/>
              </a:rPr>
              <a:t>Khí hậu:</a:t>
            </a:r>
            <a:endParaRPr/>
          </a:p>
          <a:p>
            <a:pPr indent="0" lvl="0" marL="0" marR="0" rtl="0" algn="l">
              <a:spcBef>
                <a:spcPts val="0"/>
              </a:spcBef>
              <a:spcAft>
                <a:spcPts val="0"/>
              </a:spcAft>
              <a:buNone/>
            </a:pPr>
            <a:r>
              <a:rPr lang="en-US" sz="1600">
                <a:solidFill>
                  <a:srgbClr val="0C0C0C"/>
                </a:solidFill>
                <a:latin typeface="Calibri"/>
                <a:ea typeface="Calibri"/>
                <a:cs typeface="Calibri"/>
                <a:sym typeface="Calibri"/>
              </a:rPr>
              <a:t>+ Nằm trong đới nóng Bắc bán cầu, vùng gió mùa châu Á</a:t>
            </a:r>
            <a:endParaRPr/>
          </a:p>
          <a:p>
            <a:pPr indent="0" lvl="0" marL="0" marR="0" rtl="0" algn="l">
              <a:spcBef>
                <a:spcPts val="0"/>
              </a:spcBef>
              <a:spcAft>
                <a:spcPts val="0"/>
              </a:spcAft>
              <a:buNone/>
            </a:pPr>
            <a:r>
              <a:rPr lang="en-US" sz="1600">
                <a:solidFill>
                  <a:srgbClr val="0C0C0C"/>
                </a:solidFill>
                <a:latin typeface="Calibri"/>
                <a:ea typeface="Calibri"/>
                <a:cs typeface="Calibri"/>
                <a:sym typeface="Calibri"/>
              </a:rPr>
              <a:t>+ Một năm có 2 mùa</a:t>
            </a:r>
            <a:endParaRPr sz="1600">
              <a:solidFill>
                <a:srgbClr val="0C0C0C"/>
              </a:solidFill>
              <a:latin typeface="Calibri"/>
              <a:ea typeface="Calibri"/>
              <a:cs typeface="Calibri"/>
              <a:sym typeface="Calibri"/>
            </a:endParaRPr>
          </a:p>
          <a:p>
            <a:pPr indent="0" lvl="0" marL="0" marR="0" rtl="0" algn="l">
              <a:spcBef>
                <a:spcPts val="0"/>
              </a:spcBef>
              <a:spcAft>
                <a:spcPts val="0"/>
              </a:spcAft>
              <a:buNone/>
            </a:pPr>
            <a:r>
              <a:rPr lang="en-US" sz="1600">
                <a:solidFill>
                  <a:srgbClr val="0C0C0C"/>
                </a:solidFill>
                <a:latin typeface="Calibri"/>
                <a:ea typeface="Calibri"/>
                <a:cs typeface="Calibri"/>
                <a:sym typeface="Calibri"/>
              </a:rPr>
              <a:t>+ Nhiều bão</a:t>
            </a:r>
            <a:endParaRPr sz="1600">
              <a:solidFill>
                <a:srgbClr val="0C0C0C"/>
              </a:solidFill>
              <a:latin typeface="Calibri"/>
              <a:ea typeface="Calibri"/>
              <a:cs typeface="Calibri"/>
              <a:sym typeface="Calibri"/>
            </a:endParaRPr>
          </a:p>
        </p:txBody>
      </p:sp>
      <p:sp>
        <p:nvSpPr>
          <p:cNvPr id="627" name="Google Shape;627;p20"/>
          <p:cNvSpPr/>
          <p:nvPr/>
        </p:nvSpPr>
        <p:spPr>
          <a:xfrm>
            <a:off x="2511899" y="4299186"/>
            <a:ext cx="1915111" cy="2080970"/>
          </a:xfrm>
          <a:prstGeom prst="roundRect">
            <a:avLst>
              <a:gd fmla="val 16667" name="adj"/>
            </a:avLst>
          </a:prstGeom>
          <a:solidFill>
            <a:schemeClr val="lt1"/>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spcBef>
                <a:spcPts val="0"/>
              </a:spcBef>
              <a:spcAft>
                <a:spcPts val="0"/>
              </a:spcAft>
              <a:buClr>
                <a:srgbClr val="0C0C0C"/>
              </a:buClr>
              <a:buSzPts val="1600"/>
              <a:buFont typeface="Calibri"/>
              <a:buChar char="-"/>
            </a:pPr>
            <a:r>
              <a:rPr b="1" lang="en-US" sz="1600" u="sng">
                <a:solidFill>
                  <a:srgbClr val="0C0C0C"/>
                </a:solidFill>
                <a:latin typeface="Calibri"/>
                <a:ea typeface="Calibri"/>
                <a:cs typeface="Calibri"/>
                <a:sym typeface="Calibri"/>
              </a:rPr>
              <a:t>Sinh vật</a:t>
            </a:r>
            <a:endParaRPr b="1" sz="1600" u="sng">
              <a:solidFill>
                <a:srgbClr val="0C0C0C"/>
              </a:solidFill>
              <a:latin typeface="Calibri"/>
              <a:ea typeface="Calibri"/>
              <a:cs typeface="Calibri"/>
              <a:sym typeface="Calibri"/>
            </a:endParaRPr>
          </a:p>
          <a:p>
            <a:pPr indent="0" lvl="0" marL="0" marR="0" rtl="0" algn="l">
              <a:spcBef>
                <a:spcPts val="0"/>
              </a:spcBef>
              <a:spcAft>
                <a:spcPts val="0"/>
              </a:spcAft>
              <a:buNone/>
            </a:pPr>
            <a:r>
              <a:rPr lang="en-US" sz="1600">
                <a:solidFill>
                  <a:srgbClr val="0C0C0C"/>
                </a:solidFill>
                <a:latin typeface="Calibri"/>
                <a:ea typeface="Calibri"/>
                <a:cs typeface="Calibri"/>
                <a:sym typeface="Calibri"/>
              </a:rPr>
              <a:t>+ Đa dạng sinh học</a:t>
            </a:r>
            <a:endParaRPr sz="1600">
              <a:solidFill>
                <a:srgbClr val="0C0C0C"/>
              </a:solidFill>
              <a:latin typeface="Calibri"/>
              <a:ea typeface="Calibri"/>
              <a:cs typeface="Calibri"/>
              <a:sym typeface="Calibri"/>
            </a:endParaRPr>
          </a:p>
          <a:p>
            <a:pPr indent="0" lvl="0" marL="0" marR="0" rtl="0" algn="l">
              <a:spcBef>
                <a:spcPts val="0"/>
              </a:spcBef>
              <a:spcAft>
                <a:spcPts val="0"/>
              </a:spcAft>
              <a:buNone/>
            </a:pPr>
            <a:r>
              <a:rPr lang="en-US" sz="1600">
                <a:solidFill>
                  <a:srgbClr val="0C0C0C"/>
                </a:solidFill>
                <a:latin typeface="Calibri"/>
                <a:ea typeface="Calibri"/>
                <a:cs typeface="Calibri"/>
                <a:sym typeface="Calibri"/>
              </a:rPr>
              <a:t> </a:t>
            </a:r>
            <a:endParaRPr/>
          </a:p>
        </p:txBody>
      </p:sp>
      <p:sp>
        <p:nvSpPr>
          <p:cNvPr id="628" name="Google Shape;628;p20"/>
          <p:cNvSpPr/>
          <p:nvPr/>
        </p:nvSpPr>
        <p:spPr>
          <a:xfrm>
            <a:off x="4716991" y="4324736"/>
            <a:ext cx="1915111" cy="2080970"/>
          </a:xfrm>
          <a:prstGeom prst="roundRect">
            <a:avLst>
              <a:gd fmla="val 16667" name="adj"/>
            </a:avLst>
          </a:prstGeom>
          <a:solidFill>
            <a:schemeClr val="lt1"/>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spcBef>
                <a:spcPts val="0"/>
              </a:spcBef>
              <a:spcAft>
                <a:spcPts val="0"/>
              </a:spcAft>
              <a:buClr>
                <a:srgbClr val="0C0C0C"/>
              </a:buClr>
              <a:buSzPts val="1600"/>
              <a:buFont typeface="Calibri"/>
              <a:buChar char="-"/>
            </a:pPr>
            <a:r>
              <a:rPr b="1" lang="en-US" sz="1600">
                <a:solidFill>
                  <a:srgbClr val="0C0C0C"/>
                </a:solidFill>
                <a:latin typeface="Calibri"/>
                <a:ea typeface="Calibri"/>
                <a:cs typeface="Calibri"/>
                <a:sym typeface="Calibri"/>
              </a:rPr>
              <a:t>Khoáng sản:</a:t>
            </a:r>
            <a:endParaRPr/>
          </a:p>
          <a:p>
            <a:pPr indent="0" lvl="0" marL="0" marR="0" rtl="0" algn="l">
              <a:spcBef>
                <a:spcPts val="0"/>
              </a:spcBef>
              <a:spcAft>
                <a:spcPts val="0"/>
              </a:spcAft>
              <a:buNone/>
            </a:pPr>
            <a:r>
              <a:rPr lang="en-US" sz="1600">
                <a:solidFill>
                  <a:srgbClr val="0C0C0C"/>
                </a:solidFill>
                <a:latin typeface="Calibri"/>
                <a:ea typeface="Calibri"/>
                <a:cs typeface="Calibri"/>
                <a:sym typeface="Calibri"/>
              </a:rPr>
              <a:t>Tài nguyên khoáng sản phong phú </a:t>
            </a:r>
            <a:endParaRPr/>
          </a:p>
        </p:txBody>
      </p:sp>
      <p:sp>
        <p:nvSpPr>
          <p:cNvPr id="629" name="Google Shape;629;p20"/>
          <p:cNvSpPr/>
          <p:nvPr/>
        </p:nvSpPr>
        <p:spPr>
          <a:xfrm>
            <a:off x="6922083" y="4315165"/>
            <a:ext cx="1915111" cy="2080970"/>
          </a:xfrm>
          <a:prstGeom prst="roundRect">
            <a:avLst>
              <a:gd fmla="val 16667" name="adj"/>
            </a:avLst>
          </a:prstGeom>
          <a:solidFill>
            <a:schemeClr val="lt1"/>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spcBef>
                <a:spcPts val="0"/>
              </a:spcBef>
              <a:spcAft>
                <a:spcPts val="0"/>
              </a:spcAft>
              <a:buClr>
                <a:srgbClr val="0C0C0C"/>
              </a:buClr>
              <a:buSzPts val="1600"/>
              <a:buFont typeface="Calibri"/>
              <a:buChar char="-"/>
            </a:pPr>
            <a:r>
              <a:rPr b="1" lang="en-US" sz="1600" u="sng">
                <a:solidFill>
                  <a:srgbClr val="0C0C0C"/>
                </a:solidFill>
                <a:latin typeface="Calibri"/>
                <a:ea typeface="Calibri"/>
                <a:cs typeface="Calibri"/>
                <a:sym typeface="Calibri"/>
              </a:rPr>
              <a:t>Phân hóa theo</a:t>
            </a:r>
            <a:endParaRPr b="1" sz="1600" u="sng">
              <a:solidFill>
                <a:srgbClr val="0C0C0C"/>
              </a:solidFill>
              <a:latin typeface="Calibri"/>
              <a:ea typeface="Calibri"/>
              <a:cs typeface="Calibri"/>
              <a:sym typeface="Calibri"/>
            </a:endParaRPr>
          </a:p>
          <a:p>
            <a:pPr indent="0" lvl="0" marL="0" marR="0" rtl="0" algn="l">
              <a:spcBef>
                <a:spcPts val="0"/>
              </a:spcBef>
              <a:spcAft>
                <a:spcPts val="0"/>
              </a:spcAft>
              <a:buNone/>
            </a:pPr>
            <a:r>
              <a:rPr lang="en-US" sz="1600">
                <a:solidFill>
                  <a:srgbClr val="0C0C0C"/>
                </a:solidFill>
                <a:latin typeface="Calibri"/>
                <a:ea typeface="Calibri"/>
                <a:cs typeface="Calibri"/>
                <a:sym typeface="Calibri"/>
              </a:rPr>
              <a:t>+ Chiều Bắc – Nam</a:t>
            </a:r>
            <a:endParaRPr/>
          </a:p>
          <a:p>
            <a:pPr indent="0" lvl="0" marL="0" marR="0" rtl="0" algn="l">
              <a:spcBef>
                <a:spcPts val="0"/>
              </a:spcBef>
              <a:spcAft>
                <a:spcPts val="0"/>
              </a:spcAft>
              <a:buNone/>
            </a:pPr>
            <a:r>
              <a:rPr lang="en-US" sz="1600">
                <a:solidFill>
                  <a:srgbClr val="0C0C0C"/>
                </a:solidFill>
                <a:latin typeface="Calibri"/>
                <a:ea typeface="Calibri"/>
                <a:cs typeface="Calibri"/>
                <a:sym typeface="Calibri"/>
              </a:rPr>
              <a:t>+ Chiều Đông – Tây</a:t>
            </a:r>
            <a:endParaRPr sz="1600">
              <a:solidFill>
                <a:srgbClr val="0C0C0C"/>
              </a:solidFill>
              <a:latin typeface="Calibri"/>
              <a:ea typeface="Calibri"/>
              <a:cs typeface="Calibri"/>
              <a:sym typeface="Calibri"/>
            </a:endParaRPr>
          </a:p>
          <a:p>
            <a:pPr indent="0" lvl="0" marL="0" marR="0" rtl="0" algn="l">
              <a:spcBef>
                <a:spcPts val="0"/>
              </a:spcBef>
              <a:spcAft>
                <a:spcPts val="0"/>
              </a:spcAft>
              <a:buNone/>
            </a:pPr>
            <a:r>
              <a:rPr lang="en-US" sz="1600">
                <a:solidFill>
                  <a:srgbClr val="0C0C0C"/>
                </a:solidFill>
                <a:latin typeface="Calibri"/>
                <a:ea typeface="Calibri"/>
                <a:cs typeface="Calibri"/>
                <a:sym typeface="Calibri"/>
              </a:rPr>
              <a:t>+  Độ cao,…</a:t>
            </a:r>
            <a:endParaRPr/>
          </a:p>
        </p:txBody>
      </p:sp>
      <p:cxnSp>
        <p:nvCxnSpPr>
          <p:cNvPr id="630" name="Google Shape;630;p20"/>
          <p:cNvCxnSpPr/>
          <p:nvPr/>
        </p:nvCxnSpPr>
        <p:spPr>
          <a:xfrm>
            <a:off x="4678178" y="2827509"/>
            <a:ext cx="1953924" cy="356319"/>
          </a:xfrm>
          <a:prstGeom prst="straightConnector1">
            <a:avLst/>
          </a:prstGeom>
          <a:noFill/>
          <a:ln cap="flat" cmpd="sng" w="28575">
            <a:solidFill>
              <a:srgbClr val="00B050"/>
            </a:solidFill>
            <a:prstDash val="solid"/>
            <a:round/>
            <a:headEnd len="sm" w="sm" type="none"/>
            <a:tailEnd len="med" w="med" type="triangle"/>
          </a:ln>
        </p:spPr>
      </p:cxnSp>
      <p:cxnSp>
        <p:nvCxnSpPr>
          <p:cNvPr id="631" name="Google Shape;631;p20"/>
          <p:cNvCxnSpPr>
            <a:endCxn id="624" idx="0"/>
          </p:cNvCxnSpPr>
          <p:nvPr/>
        </p:nvCxnSpPr>
        <p:spPr>
          <a:xfrm flipH="1">
            <a:off x="3356385" y="2850227"/>
            <a:ext cx="1290600" cy="333600"/>
          </a:xfrm>
          <a:prstGeom prst="straightConnector1">
            <a:avLst/>
          </a:prstGeom>
          <a:noFill/>
          <a:ln cap="flat" cmpd="sng" w="28575">
            <a:solidFill>
              <a:srgbClr val="00B050"/>
            </a:solidFill>
            <a:prstDash val="solid"/>
            <a:round/>
            <a:headEnd len="sm" w="sm" type="none"/>
            <a:tailEnd len="med" w="med" type="triangle"/>
          </a:ln>
        </p:spPr>
      </p:cxnSp>
      <p:cxnSp>
        <p:nvCxnSpPr>
          <p:cNvPr id="632" name="Google Shape;632;p20"/>
          <p:cNvCxnSpPr>
            <a:endCxn id="626" idx="0"/>
          </p:cNvCxnSpPr>
          <p:nvPr/>
        </p:nvCxnSpPr>
        <p:spPr>
          <a:xfrm flipH="1">
            <a:off x="1264363" y="4026566"/>
            <a:ext cx="2080500" cy="288600"/>
          </a:xfrm>
          <a:prstGeom prst="straightConnector1">
            <a:avLst/>
          </a:prstGeom>
          <a:noFill/>
          <a:ln cap="flat" cmpd="sng" w="28575">
            <a:solidFill>
              <a:srgbClr val="00B050"/>
            </a:solidFill>
            <a:prstDash val="solid"/>
            <a:round/>
            <a:headEnd len="sm" w="sm" type="none"/>
            <a:tailEnd len="med" w="med" type="triangle"/>
          </a:ln>
        </p:spPr>
      </p:cxnSp>
      <p:cxnSp>
        <p:nvCxnSpPr>
          <p:cNvPr id="633" name="Google Shape;633;p20"/>
          <p:cNvCxnSpPr>
            <a:stCxn id="624" idx="2"/>
            <a:endCxn id="628" idx="0"/>
          </p:cNvCxnSpPr>
          <p:nvPr/>
        </p:nvCxnSpPr>
        <p:spPr>
          <a:xfrm>
            <a:off x="3356385" y="4010547"/>
            <a:ext cx="2318100" cy="314100"/>
          </a:xfrm>
          <a:prstGeom prst="straightConnector1">
            <a:avLst/>
          </a:prstGeom>
          <a:noFill/>
          <a:ln cap="flat" cmpd="sng" w="28575">
            <a:solidFill>
              <a:srgbClr val="00B050"/>
            </a:solidFill>
            <a:prstDash val="solid"/>
            <a:round/>
            <a:headEnd len="sm" w="sm" type="none"/>
            <a:tailEnd len="med" w="med" type="triangle"/>
          </a:ln>
        </p:spPr>
      </p:cxnSp>
      <p:cxnSp>
        <p:nvCxnSpPr>
          <p:cNvPr id="634" name="Google Shape;634;p20"/>
          <p:cNvCxnSpPr>
            <a:stCxn id="625" idx="2"/>
            <a:endCxn id="629" idx="0"/>
          </p:cNvCxnSpPr>
          <p:nvPr/>
        </p:nvCxnSpPr>
        <p:spPr>
          <a:xfrm>
            <a:off x="6874391" y="4010547"/>
            <a:ext cx="1005300" cy="304500"/>
          </a:xfrm>
          <a:prstGeom prst="straightConnector1">
            <a:avLst/>
          </a:prstGeom>
          <a:noFill/>
          <a:ln cap="flat" cmpd="sng" w="28575">
            <a:solidFill>
              <a:srgbClr val="00B050"/>
            </a:solidFill>
            <a:prstDash val="solid"/>
            <a:round/>
            <a:headEnd len="sm" w="sm" type="none"/>
            <a:tailEnd len="med" w="med" type="triangle"/>
          </a:ln>
        </p:spPr>
      </p:cxnSp>
      <p:cxnSp>
        <p:nvCxnSpPr>
          <p:cNvPr id="635" name="Google Shape;635;p20"/>
          <p:cNvCxnSpPr>
            <a:stCxn id="624" idx="2"/>
            <a:endCxn id="627" idx="0"/>
          </p:cNvCxnSpPr>
          <p:nvPr/>
        </p:nvCxnSpPr>
        <p:spPr>
          <a:xfrm>
            <a:off x="3356385" y="4010547"/>
            <a:ext cx="113100" cy="288600"/>
          </a:xfrm>
          <a:prstGeom prst="straightConnector1">
            <a:avLst/>
          </a:prstGeom>
          <a:noFill/>
          <a:ln cap="flat" cmpd="sng" w="28575">
            <a:solidFill>
              <a:srgbClr val="00B050"/>
            </a:solidFill>
            <a:prstDash val="solid"/>
            <a:round/>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621"/>
                                        </p:tgtEl>
                                      </p:cBhvr>
                                    </p:animEffect>
                                    <p:set>
                                      <p:cBhvr>
                                        <p:cTn dur="1" fill="hold">
                                          <p:stCondLst>
                                            <p:cond delay="500"/>
                                          </p:stCondLst>
                                        </p:cTn>
                                        <p:tgtEl>
                                          <p:spTgt spid="62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622"/>
                                        </p:tgtEl>
                                      </p:cBhvr>
                                    </p:animEffect>
                                    <p:set>
                                      <p:cBhvr>
                                        <p:cTn dur="1" fill="hold">
                                          <p:stCondLst>
                                            <p:cond delay="500"/>
                                          </p:stCondLst>
                                        </p:cTn>
                                        <p:tgtEl>
                                          <p:spTgt spid="62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3"/>
                                        </p:tgtEl>
                                        <p:attrNameLst>
                                          <p:attrName>style.visibility</p:attrName>
                                        </p:attrNameLst>
                                      </p:cBhvr>
                                      <p:to>
                                        <p:strVal val="visible"/>
                                      </p:to>
                                    </p:set>
                                    <p:animEffect filter="fade" transition="in">
                                      <p:cBhvr>
                                        <p:cTn dur="2000"/>
                                        <p:tgtEl>
                                          <p:spTgt spid="6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1"/>
                                        </p:tgtEl>
                                        <p:attrNameLst>
                                          <p:attrName>style.visibility</p:attrName>
                                        </p:attrNameLst>
                                      </p:cBhvr>
                                      <p:to>
                                        <p:strVal val="visible"/>
                                      </p:to>
                                    </p:set>
                                    <p:animEffect filter="fade" transition="in">
                                      <p:cBhvr>
                                        <p:cTn dur="2000"/>
                                        <p:tgtEl>
                                          <p:spTgt spid="6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4"/>
                                        </p:tgtEl>
                                        <p:attrNameLst>
                                          <p:attrName>style.visibility</p:attrName>
                                        </p:attrNameLst>
                                      </p:cBhvr>
                                      <p:to>
                                        <p:strVal val="visible"/>
                                      </p:to>
                                    </p:set>
                                    <p:animEffect filter="fade" transition="in">
                                      <p:cBhvr>
                                        <p:cTn dur="500"/>
                                        <p:tgtEl>
                                          <p:spTgt spid="6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0"/>
                                        </p:tgtEl>
                                        <p:attrNameLst>
                                          <p:attrName>style.visibility</p:attrName>
                                        </p:attrNameLst>
                                      </p:cBhvr>
                                      <p:to>
                                        <p:strVal val="visible"/>
                                      </p:to>
                                    </p:set>
                                    <p:animEffect filter="fade" transition="in">
                                      <p:cBhvr>
                                        <p:cTn dur="2000"/>
                                        <p:tgtEl>
                                          <p:spTgt spid="6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5"/>
                                        </p:tgtEl>
                                        <p:attrNameLst>
                                          <p:attrName>style.visibility</p:attrName>
                                        </p:attrNameLst>
                                      </p:cBhvr>
                                      <p:to>
                                        <p:strVal val="visible"/>
                                      </p:to>
                                    </p:set>
                                    <p:animEffect filter="fade" transition="in">
                                      <p:cBhvr>
                                        <p:cTn dur="500"/>
                                        <p:tgtEl>
                                          <p:spTgt spid="6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2"/>
                                        </p:tgtEl>
                                        <p:attrNameLst>
                                          <p:attrName>style.visibility</p:attrName>
                                        </p:attrNameLst>
                                      </p:cBhvr>
                                      <p:to>
                                        <p:strVal val="visible"/>
                                      </p:to>
                                    </p:set>
                                    <p:animEffect filter="fade" transition="in">
                                      <p:cBhvr>
                                        <p:cTn dur="500"/>
                                        <p:tgtEl>
                                          <p:spTgt spid="6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6"/>
                                        </p:tgtEl>
                                        <p:attrNameLst>
                                          <p:attrName>style.visibility</p:attrName>
                                        </p:attrNameLst>
                                      </p:cBhvr>
                                      <p:to>
                                        <p:strVal val="visible"/>
                                      </p:to>
                                    </p:set>
                                    <p:animEffect filter="fade" transition="in">
                                      <p:cBhvr>
                                        <p:cTn dur="1000"/>
                                        <p:tgtEl>
                                          <p:spTgt spid="6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5"/>
                                        </p:tgtEl>
                                        <p:attrNameLst>
                                          <p:attrName>style.visibility</p:attrName>
                                        </p:attrNameLst>
                                      </p:cBhvr>
                                      <p:to>
                                        <p:strVal val="visible"/>
                                      </p:to>
                                    </p:set>
                                    <p:animEffect filter="fade" transition="in">
                                      <p:cBhvr>
                                        <p:cTn dur="500"/>
                                        <p:tgtEl>
                                          <p:spTgt spid="6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7"/>
                                        </p:tgtEl>
                                        <p:attrNameLst>
                                          <p:attrName>style.visibility</p:attrName>
                                        </p:attrNameLst>
                                      </p:cBhvr>
                                      <p:to>
                                        <p:strVal val="visible"/>
                                      </p:to>
                                    </p:set>
                                    <p:animEffect filter="fade" transition="in">
                                      <p:cBhvr>
                                        <p:cTn dur="1000"/>
                                        <p:tgtEl>
                                          <p:spTgt spid="6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3"/>
                                        </p:tgtEl>
                                        <p:attrNameLst>
                                          <p:attrName>style.visibility</p:attrName>
                                        </p:attrNameLst>
                                      </p:cBhvr>
                                      <p:to>
                                        <p:strVal val="visible"/>
                                      </p:to>
                                    </p:set>
                                    <p:animEffect filter="fade" transition="in">
                                      <p:cBhvr>
                                        <p:cTn dur="500"/>
                                        <p:tgtEl>
                                          <p:spTgt spid="6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8"/>
                                        </p:tgtEl>
                                        <p:attrNameLst>
                                          <p:attrName>style.visibility</p:attrName>
                                        </p:attrNameLst>
                                      </p:cBhvr>
                                      <p:to>
                                        <p:strVal val="visible"/>
                                      </p:to>
                                    </p:set>
                                    <p:animEffect filter="fade" transition="in">
                                      <p:cBhvr>
                                        <p:cTn dur="1000"/>
                                        <p:tgtEl>
                                          <p:spTgt spid="6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4"/>
                                        </p:tgtEl>
                                        <p:attrNameLst>
                                          <p:attrName>style.visibility</p:attrName>
                                        </p:attrNameLst>
                                      </p:cBhvr>
                                      <p:to>
                                        <p:strVal val="visible"/>
                                      </p:to>
                                    </p:set>
                                    <p:animEffect filter="fade" transition="in">
                                      <p:cBhvr>
                                        <p:cTn dur="500"/>
                                        <p:tgtEl>
                                          <p:spTgt spid="6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9"/>
                                        </p:tgtEl>
                                        <p:attrNameLst>
                                          <p:attrName>style.visibility</p:attrName>
                                        </p:attrNameLst>
                                      </p:cBhvr>
                                      <p:to>
                                        <p:strVal val="visible"/>
                                      </p:to>
                                    </p:set>
                                    <p:animEffect filter="fade" transition="in">
                                      <p:cBhvr>
                                        <p:cTn dur="1000"/>
                                        <p:tgtEl>
                                          <p:spTgt spid="6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21"/>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641" name="Google Shape;641;p21"/>
          <p:cNvPicPr preferRelativeResize="0"/>
          <p:nvPr/>
        </p:nvPicPr>
        <p:blipFill rotWithShape="1">
          <a:blip r:embed="rId3">
            <a:alphaModFix/>
          </a:blip>
          <a:srcRect b="7677" l="0" r="0" t="10909"/>
          <a:stretch/>
        </p:blipFill>
        <p:spPr>
          <a:xfrm>
            <a:off x="104890" y="1143000"/>
            <a:ext cx="8827479" cy="5532380"/>
          </a:xfrm>
          <a:prstGeom prst="roundRect">
            <a:avLst>
              <a:gd fmla="val 2792" name="adj"/>
            </a:avLst>
          </a:prstGeom>
          <a:blipFill rotWithShape="1">
            <a:blip r:embed="rId4">
              <a:alphaModFix/>
            </a:blip>
            <a:stretch>
              <a:fillRect b="0" l="0" r="0" t="0"/>
            </a:stretch>
          </a:blipFill>
          <a:ln>
            <a:noFill/>
          </a:ln>
        </p:spPr>
      </p:pic>
      <p:sp>
        <p:nvSpPr>
          <p:cNvPr id="642" name="Google Shape;642;p21"/>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643" name="Google Shape;643;p21"/>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644" name="Google Shape;644;p21"/>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45" name="Google Shape;645;p21"/>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a:t>
            </a:r>
            <a:endParaRPr/>
          </a:p>
        </p:txBody>
      </p:sp>
      <p:sp>
        <p:nvSpPr>
          <p:cNvPr id="646" name="Google Shape;646;p21"/>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647" name="Google Shape;647;p21"/>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648" name="Google Shape;648;p21"/>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49" name="Google Shape;649;p21"/>
          <p:cNvSpPr/>
          <p:nvPr/>
        </p:nvSpPr>
        <p:spPr>
          <a:xfrm>
            <a:off x="1720089" y="202779"/>
            <a:ext cx="6421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3</a:t>
            </a:r>
            <a:endParaRPr/>
          </a:p>
        </p:txBody>
      </p:sp>
      <p:sp>
        <p:nvSpPr>
          <p:cNvPr id="650" name="Google Shape;650;p21"/>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51" name="Google Shape;651;p21"/>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52" name="Google Shape;652;p21"/>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53" name="Google Shape;653;p21"/>
          <p:cNvSpPr txBox="1"/>
          <p:nvPr/>
        </p:nvSpPr>
        <p:spPr>
          <a:xfrm>
            <a:off x="452586" y="1295399"/>
            <a:ext cx="4729013" cy="461665"/>
          </a:xfrm>
          <a:prstGeom prst="rect">
            <a:avLst/>
          </a:prstGeom>
          <a:solidFill>
            <a:srgbClr val="FFFF00"/>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CC0000"/>
                </a:solidFill>
                <a:latin typeface="Times New Roman"/>
                <a:ea typeface="Times New Roman"/>
                <a:cs typeface="Times New Roman"/>
                <a:sym typeface="Times New Roman"/>
              </a:rPr>
              <a:t>b. Vận dụng</a:t>
            </a:r>
            <a:endParaRPr b="1" sz="2400">
              <a:solidFill>
                <a:srgbClr val="CC0000"/>
              </a:solidFill>
              <a:latin typeface="Times New Roman"/>
              <a:ea typeface="Times New Roman"/>
              <a:cs typeface="Times New Roman"/>
              <a:sym typeface="Times New Roman"/>
            </a:endParaRPr>
          </a:p>
        </p:txBody>
      </p:sp>
      <p:sp>
        <p:nvSpPr>
          <p:cNvPr id="654" name="Google Shape;654;p21"/>
          <p:cNvSpPr txBox="1"/>
          <p:nvPr/>
        </p:nvSpPr>
        <p:spPr>
          <a:xfrm>
            <a:off x="2438400" y="2286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LUYỆN TẬP VÀ VẬN DỤNG</a:t>
            </a:r>
            <a:endParaRPr/>
          </a:p>
        </p:txBody>
      </p:sp>
      <p:sp>
        <p:nvSpPr>
          <p:cNvPr id="655" name="Google Shape;655;p21"/>
          <p:cNvSpPr/>
          <p:nvPr/>
        </p:nvSpPr>
        <p:spPr>
          <a:xfrm>
            <a:off x="1376922" y="1981200"/>
            <a:ext cx="7462278" cy="769441"/>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2200">
                <a:solidFill>
                  <a:srgbClr val="FF0000"/>
                </a:solidFill>
                <a:latin typeface="Cambria"/>
                <a:ea typeface="Cambria"/>
                <a:cs typeface="Cambria"/>
                <a:sym typeface="Cambria"/>
              </a:rPr>
              <a:t>Tìm hiểu về những thuận lợi của vị trí địa lí nước ta trong việc giao lưu với các nước trong khu vực và trên thế giới.</a:t>
            </a:r>
            <a:endParaRPr/>
          </a:p>
        </p:txBody>
      </p:sp>
      <p:pic>
        <p:nvPicPr>
          <p:cNvPr id="656" name="Google Shape;656;p21"/>
          <p:cNvPicPr preferRelativeResize="0"/>
          <p:nvPr/>
        </p:nvPicPr>
        <p:blipFill rotWithShape="1">
          <a:blip r:embed="rId6">
            <a:alphaModFix/>
          </a:blip>
          <a:srcRect b="0" l="0" r="0" t="0"/>
          <a:stretch/>
        </p:blipFill>
        <p:spPr>
          <a:xfrm>
            <a:off x="333309" y="1903258"/>
            <a:ext cx="880700" cy="925324"/>
          </a:xfrm>
          <a:prstGeom prst="rect">
            <a:avLst/>
          </a:prstGeom>
          <a:noFill/>
          <a:ln>
            <a:noFill/>
          </a:ln>
          <a:effectLst>
            <a:reflection blurRad="0" dir="5400000" dist="5000" endA="0" endPos="30000" kx="0" rotWithShape="0" algn="bl" stA="30000" stPos="0" sy="-100000" ky="0"/>
          </a:effectLst>
        </p:spPr>
      </p:pic>
      <p:grpSp>
        <p:nvGrpSpPr>
          <p:cNvPr id="657" name="Google Shape;657;p21"/>
          <p:cNvGrpSpPr/>
          <p:nvPr/>
        </p:nvGrpSpPr>
        <p:grpSpPr>
          <a:xfrm>
            <a:off x="437401" y="4217327"/>
            <a:ext cx="975104" cy="1040474"/>
            <a:chOff x="328593" y="3185409"/>
            <a:chExt cx="1311567" cy="1538991"/>
          </a:xfrm>
        </p:grpSpPr>
        <p:pic>
          <p:nvPicPr>
            <p:cNvPr id="658" name="Google Shape;658;p21"/>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659" name="Google Shape;659;p21"/>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grpSp>
        <p:nvGrpSpPr>
          <p:cNvPr id="660" name="Google Shape;660;p21"/>
          <p:cNvGrpSpPr/>
          <p:nvPr/>
        </p:nvGrpSpPr>
        <p:grpSpPr>
          <a:xfrm>
            <a:off x="-2803765" y="2299226"/>
            <a:ext cx="11593138" cy="5016686"/>
            <a:chOff x="-4210365" y="-646034"/>
            <a:chExt cx="11593138" cy="5016686"/>
          </a:xfrm>
        </p:grpSpPr>
        <p:sp>
          <p:nvSpPr>
            <p:cNvPr id="661" name="Google Shape;661;p21"/>
            <p:cNvSpPr/>
            <p:nvPr/>
          </p:nvSpPr>
          <p:spPr>
            <a:xfrm>
              <a:off x="-4210365" y="-646034"/>
              <a:ext cx="5016686" cy="5016686"/>
            </a:xfrm>
            <a:prstGeom prst="blockArc">
              <a:avLst>
                <a:gd fmla="val 18900000" name="adj1"/>
                <a:gd fmla="val 2700000" name="adj2"/>
                <a:gd fmla="val 431" name="adj3"/>
              </a:avLst>
            </a:prstGeom>
            <a:noFill/>
            <a:ln cap="flat" cmpd="sng" w="25400">
              <a:solidFill>
                <a:srgbClr val="3B64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21"/>
            <p:cNvSpPr/>
            <p:nvPr/>
          </p:nvSpPr>
          <p:spPr>
            <a:xfrm>
              <a:off x="518550" y="320305"/>
              <a:ext cx="6864223" cy="849235"/>
            </a:xfrm>
            <a:prstGeom prst="rect">
              <a:avLst/>
            </a:prstGeom>
            <a:solidFill>
              <a:srgbClr val="99FF66"/>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21"/>
            <p:cNvSpPr txBox="1"/>
            <p:nvPr/>
          </p:nvSpPr>
          <p:spPr>
            <a:xfrm>
              <a:off x="518550" y="320305"/>
              <a:ext cx="6864223" cy="849235"/>
            </a:xfrm>
            <a:prstGeom prst="rect">
              <a:avLst/>
            </a:prstGeom>
            <a:noFill/>
            <a:ln>
              <a:noFill/>
            </a:ln>
          </p:spPr>
          <p:txBody>
            <a:bodyPr anchorCtr="0" anchor="ctr" bIns="45700" lIns="591275" spcFirstLastPara="1" rIns="45700" wrap="square" tIns="45700">
              <a:noAutofit/>
            </a:bodyPr>
            <a:lstStyle/>
            <a:p>
              <a:pPr indent="0" lvl="0" marL="0" marR="0" rtl="0" algn="just">
                <a:lnSpc>
                  <a:spcPct val="90000"/>
                </a:lnSpc>
                <a:spcBef>
                  <a:spcPts val="0"/>
                </a:spcBef>
                <a:spcAft>
                  <a:spcPts val="0"/>
                </a:spcAft>
                <a:buClr>
                  <a:schemeClr val="dk1"/>
                </a:buClr>
                <a:buSzPts val="1800"/>
                <a:buFont typeface="Cambria"/>
                <a:buNone/>
              </a:pPr>
              <a:r>
                <a:rPr b="1" lang="en-US" sz="1800">
                  <a:solidFill>
                    <a:schemeClr val="dk1"/>
                  </a:solidFill>
                  <a:latin typeface="Cambria"/>
                  <a:ea typeface="Cambria"/>
                  <a:cs typeface="Cambria"/>
                  <a:sym typeface="Cambria"/>
                </a:rPr>
                <a:t>Phát triển kinh tế</a:t>
              </a:r>
              <a:r>
                <a:rPr b="0" lang="en-US" sz="1800">
                  <a:solidFill>
                    <a:schemeClr val="dk1"/>
                  </a:solidFill>
                  <a:latin typeface="Cambria"/>
                  <a:ea typeface="Cambria"/>
                  <a:cs typeface="Cambria"/>
                  <a:sym typeface="Cambria"/>
                </a:rPr>
                <a:t>: phát triển các ngành kinh tế, các vùng lãnh thổ, tạo điều kiện thực hiện chính sách mở cửa, hội nhập, thu hút vốn đầu tư nước ngoài đối với Việt Nam. </a:t>
              </a:r>
              <a:endParaRPr/>
            </a:p>
          </p:txBody>
        </p:sp>
        <p:sp>
          <p:nvSpPr>
            <p:cNvPr id="664" name="Google Shape;664;p21"/>
            <p:cNvSpPr/>
            <p:nvPr/>
          </p:nvSpPr>
          <p:spPr>
            <a:xfrm>
              <a:off x="52973" y="279346"/>
              <a:ext cx="931154" cy="931154"/>
            </a:xfrm>
            <a:prstGeom prst="ellipse">
              <a:avLst/>
            </a:prstGeom>
            <a:blipFill rotWithShape="1">
              <a:blip r:embed="rId9">
                <a:alphaModFix/>
              </a:blip>
              <a:stretch>
                <a:fillRect b="0" l="0" r="0" t="0"/>
              </a:stretch>
            </a:blip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1"/>
            <p:cNvSpPr/>
            <p:nvPr/>
          </p:nvSpPr>
          <p:spPr>
            <a:xfrm>
              <a:off x="789330" y="1406073"/>
              <a:ext cx="6593443" cy="912471"/>
            </a:xfrm>
            <a:prstGeom prst="rect">
              <a:avLst/>
            </a:prstGeom>
            <a:solidFill>
              <a:srgbClr val="BCFCD4"/>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1"/>
            <p:cNvSpPr txBox="1"/>
            <p:nvPr/>
          </p:nvSpPr>
          <p:spPr>
            <a:xfrm>
              <a:off x="789330" y="1406073"/>
              <a:ext cx="6593443" cy="912471"/>
            </a:xfrm>
            <a:prstGeom prst="rect">
              <a:avLst/>
            </a:prstGeom>
            <a:noFill/>
            <a:ln>
              <a:noFill/>
            </a:ln>
          </p:spPr>
          <p:txBody>
            <a:bodyPr anchorCtr="0" anchor="ctr" bIns="45700" lIns="591275" spcFirstLastPara="1" rIns="45700" wrap="square" tIns="45700">
              <a:noAutofit/>
            </a:bodyPr>
            <a:lstStyle/>
            <a:p>
              <a:pPr indent="0" lvl="0" marL="0" marR="0" rtl="0" algn="just">
                <a:lnSpc>
                  <a:spcPct val="90000"/>
                </a:lnSpc>
                <a:spcBef>
                  <a:spcPts val="0"/>
                </a:spcBef>
                <a:spcAft>
                  <a:spcPts val="0"/>
                </a:spcAft>
                <a:buClr>
                  <a:schemeClr val="dk1"/>
                </a:buClr>
                <a:buSzPts val="1800"/>
                <a:buFont typeface="Cambria"/>
                <a:buNone/>
              </a:pPr>
              <a:r>
                <a:rPr b="1" lang="en-US" sz="1800">
                  <a:solidFill>
                    <a:schemeClr val="dk1"/>
                  </a:solidFill>
                  <a:latin typeface="Cambria"/>
                  <a:ea typeface="Cambria"/>
                  <a:cs typeface="Cambria"/>
                  <a:sym typeface="Cambria"/>
                </a:rPr>
                <a:t>Văn hóa – xã hội</a:t>
              </a:r>
              <a:r>
                <a:rPr b="0" lang="en-US" sz="1800">
                  <a:solidFill>
                    <a:schemeClr val="dk1"/>
                  </a:solidFill>
                  <a:latin typeface="Cambria"/>
                  <a:ea typeface="Cambria"/>
                  <a:cs typeface="Cambria"/>
                  <a:sym typeface="Cambria"/>
                </a:rPr>
                <a:t>: chung sống hòa bình, hợp tác hữu nghị và cùng phát triển với các nước láng giềng và các nước trong khu vực Đông Nam Á.  </a:t>
              </a:r>
              <a:endParaRPr/>
            </a:p>
          </p:txBody>
        </p:sp>
        <p:sp>
          <p:nvSpPr>
            <p:cNvPr id="667" name="Google Shape;667;p21"/>
            <p:cNvSpPr/>
            <p:nvPr/>
          </p:nvSpPr>
          <p:spPr>
            <a:xfrm>
              <a:off x="323752" y="1396731"/>
              <a:ext cx="931154" cy="931154"/>
            </a:xfrm>
            <a:prstGeom prst="ellipse">
              <a:avLst/>
            </a:prstGeom>
            <a:blipFill rotWithShape="1">
              <a:blip r:embed="rId10">
                <a:alphaModFix/>
              </a:blip>
              <a:stretch>
                <a:fillRect b="0" l="0" r="0" t="0"/>
              </a:stretch>
            </a:blip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21"/>
            <p:cNvSpPr/>
            <p:nvPr/>
          </p:nvSpPr>
          <p:spPr>
            <a:xfrm>
              <a:off x="518550" y="2541139"/>
              <a:ext cx="6864223" cy="877110"/>
            </a:xfrm>
            <a:prstGeom prst="rect">
              <a:avLst/>
            </a:prstGeom>
            <a:solidFill>
              <a:srgbClr val="FFCCF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21"/>
            <p:cNvSpPr txBox="1"/>
            <p:nvPr/>
          </p:nvSpPr>
          <p:spPr>
            <a:xfrm>
              <a:off x="518550" y="2541139"/>
              <a:ext cx="6864223" cy="877110"/>
            </a:xfrm>
            <a:prstGeom prst="rect">
              <a:avLst/>
            </a:prstGeom>
            <a:noFill/>
            <a:ln>
              <a:noFill/>
            </a:ln>
          </p:spPr>
          <p:txBody>
            <a:bodyPr anchorCtr="0" anchor="ctr" bIns="45700" lIns="591275" spcFirstLastPara="1" rIns="45700" wrap="square" tIns="45700">
              <a:noAutofit/>
            </a:bodyPr>
            <a:lstStyle/>
            <a:p>
              <a:pPr indent="0" lvl="0" marL="0" marR="0" rtl="0" algn="just">
                <a:lnSpc>
                  <a:spcPct val="90000"/>
                </a:lnSpc>
                <a:spcBef>
                  <a:spcPts val="0"/>
                </a:spcBef>
                <a:spcAft>
                  <a:spcPts val="0"/>
                </a:spcAft>
                <a:buClr>
                  <a:schemeClr val="dk1"/>
                </a:buClr>
                <a:buSzPts val="1800"/>
                <a:buFont typeface="Cambria"/>
                <a:buNone/>
              </a:pPr>
              <a:r>
                <a:rPr b="1" lang="en-US" sz="1800">
                  <a:solidFill>
                    <a:schemeClr val="dk1"/>
                  </a:solidFill>
                  <a:latin typeface="Cambria"/>
                  <a:ea typeface="Cambria"/>
                  <a:cs typeface="Cambria"/>
                  <a:sym typeface="Cambria"/>
                </a:rPr>
                <a:t>An ninh – quốc phòng</a:t>
              </a:r>
              <a:r>
                <a:rPr lang="en-US" sz="1800">
                  <a:solidFill>
                    <a:schemeClr val="dk1"/>
                  </a:solidFill>
                  <a:latin typeface="Cambria"/>
                  <a:ea typeface="Cambria"/>
                  <a:cs typeface="Cambria"/>
                  <a:sym typeface="Cambria"/>
                </a:rPr>
                <a:t>: Biển Đông là một hướng chiến lược quan trọng  trong công cuộc xây dựng, phát triển kinh tế và bảo vệ đất nước.</a:t>
              </a:r>
              <a:endParaRPr/>
            </a:p>
          </p:txBody>
        </p:sp>
        <p:sp>
          <p:nvSpPr>
            <p:cNvPr id="670" name="Google Shape;670;p21"/>
            <p:cNvSpPr/>
            <p:nvPr/>
          </p:nvSpPr>
          <p:spPr>
            <a:xfrm>
              <a:off x="52973" y="2514117"/>
              <a:ext cx="931154" cy="931154"/>
            </a:xfrm>
            <a:prstGeom prst="ellipse">
              <a:avLst/>
            </a:prstGeom>
            <a:blipFill rotWithShape="1">
              <a:blip r:embed="rId11">
                <a:alphaModFix/>
              </a:blip>
              <a:stretch>
                <a:fillRect b="0" l="0" r="0" t="0"/>
              </a:stretch>
            </a:blip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5"/>
                                        </p:tgtEl>
                                        <p:attrNameLst>
                                          <p:attrName>style.visibility</p:attrName>
                                        </p:attrNameLst>
                                      </p:cBhvr>
                                      <p:to>
                                        <p:strVal val="visible"/>
                                      </p:to>
                                    </p:set>
                                    <p:animEffect filter="fade" transition="in">
                                      <p:cBhvr>
                                        <p:cTn dur="500"/>
                                        <p:tgtEl>
                                          <p:spTgt spid="655"/>
                                        </p:tgtEl>
                                      </p:cBhvr>
                                    </p:animEffect>
                                  </p:childTnLst>
                                </p:cTn>
                              </p:par>
                              <p:par>
                                <p:cTn fill="hold" nodeType="withEffect" presetClass="entr" presetID="10" presetSubtype="0">
                                  <p:stCondLst>
                                    <p:cond delay="0"/>
                                  </p:stCondLst>
                                  <p:childTnLst>
                                    <p:set>
                                      <p:cBhvr>
                                        <p:cTn dur="1" fill="hold">
                                          <p:stCondLst>
                                            <p:cond delay="0"/>
                                          </p:stCondLst>
                                        </p:cTn>
                                        <p:tgtEl>
                                          <p:spTgt spid="656"/>
                                        </p:tgtEl>
                                        <p:attrNameLst>
                                          <p:attrName>style.visibility</p:attrName>
                                        </p:attrNameLst>
                                      </p:cBhvr>
                                      <p:to>
                                        <p:strVal val="visible"/>
                                      </p:to>
                                    </p:set>
                                    <p:animEffect filter="fade" transition="in">
                                      <p:cBhvr>
                                        <p:cTn dur="500"/>
                                        <p:tgtEl>
                                          <p:spTgt spid="6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7"/>
                                        </p:tgtEl>
                                        <p:attrNameLst>
                                          <p:attrName>style.visibility</p:attrName>
                                        </p:attrNameLst>
                                      </p:cBhvr>
                                      <p:to>
                                        <p:strVal val="visible"/>
                                      </p:to>
                                    </p:set>
                                    <p:animEffect filter="fade" transition="in">
                                      <p:cBhvr>
                                        <p:cTn dur="500"/>
                                        <p:tgtEl>
                                          <p:spTgt spid="6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t/>
            </a:r>
            <a:endParaRPr/>
          </a:p>
        </p:txBody>
      </p:sp>
      <p:sp>
        <p:nvSpPr>
          <p:cNvPr id="129" name="Google Shape;129;p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139700" lvl="0" marL="342900" rtl="0" algn="l">
              <a:spcBef>
                <a:spcPts val="0"/>
              </a:spcBef>
              <a:spcAft>
                <a:spcPts val="0"/>
              </a:spcAft>
              <a:buClr>
                <a:schemeClr val="dk1"/>
              </a:buClr>
              <a:buSzPts val="3200"/>
              <a:buNone/>
            </a:pPr>
            <a:r>
              <a:t/>
            </a:r>
            <a:endParaRPr/>
          </a:p>
        </p:txBody>
      </p:sp>
      <p:pic>
        <p:nvPicPr>
          <p:cNvPr id="130" name="Google Shape;130;p3"/>
          <p:cNvPicPr preferRelativeResize="0"/>
          <p:nvPr/>
        </p:nvPicPr>
        <p:blipFill rotWithShape="1">
          <a:blip r:embed="rId3">
            <a:alphaModFix/>
          </a:blip>
          <a:srcRect b="0" l="0" r="0" t="0"/>
          <a:stretch/>
        </p:blipFill>
        <p:spPr>
          <a:xfrm rot="10800000">
            <a:off x="0" y="0"/>
            <a:ext cx="9144000" cy="6858000"/>
          </a:xfrm>
          <a:prstGeom prst="rect">
            <a:avLst/>
          </a:prstGeom>
          <a:blipFill rotWithShape="1">
            <a:blip r:embed="rId4">
              <a:alphaModFix/>
            </a:blip>
            <a:stretch>
              <a:fillRect b="0" l="0" r="0" t="0"/>
            </a:stretch>
          </a:blipFill>
          <a:ln>
            <a:noFill/>
          </a:ln>
        </p:spPr>
      </p:pic>
      <p:sp>
        <p:nvSpPr>
          <p:cNvPr id="131" name="Google Shape;131;p3"/>
          <p:cNvSpPr/>
          <p:nvPr/>
        </p:nvSpPr>
        <p:spPr>
          <a:xfrm>
            <a:off x="3920358" y="152400"/>
            <a:ext cx="876300" cy="876300"/>
          </a:xfrm>
          <a:prstGeom prst="roundRect">
            <a:avLst>
              <a:gd fmla="val 9608" name="adj"/>
            </a:avLst>
          </a:prstGeom>
          <a:solidFill>
            <a:srgbClr val="0070C0"/>
          </a:solidFill>
          <a:ln cap="flat" cmpd="sng" w="25400">
            <a:solidFill>
              <a:schemeClr val="lt1"/>
            </a:solidFill>
            <a:prstDash val="solid"/>
            <a:round/>
            <a:headEnd len="sm" w="sm" type="none"/>
            <a:tailEnd len="sm" w="sm" type="none"/>
          </a:ln>
          <a:effectLst>
            <a:outerShdw blurRad="76200" kx="-1200000" rotWithShape="0" algn="bl" sy="230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http://www.perceptions.couk.com/imgs/Earth_Rotates_200_x_200.gif" id="132" name="Google Shape;132;p3"/>
          <p:cNvPicPr preferRelativeResize="0"/>
          <p:nvPr/>
        </p:nvPicPr>
        <p:blipFill rotWithShape="1">
          <a:blip r:embed="rId5">
            <a:alphaModFix/>
          </a:blip>
          <a:srcRect b="0" l="0" r="0" t="0"/>
          <a:stretch/>
        </p:blipFill>
        <p:spPr>
          <a:xfrm>
            <a:off x="4124828" y="58194"/>
            <a:ext cx="467360" cy="467360"/>
          </a:xfrm>
          <a:prstGeom prst="rect">
            <a:avLst/>
          </a:prstGeom>
          <a:noFill/>
          <a:ln>
            <a:noFill/>
          </a:ln>
        </p:spPr>
      </p:pic>
      <p:sp>
        <p:nvSpPr>
          <p:cNvPr id="133" name="Google Shape;133;p3"/>
          <p:cNvSpPr txBox="1"/>
          <p:nvPr/>
        </p:nvSpPr>
        <p:spPr>
          <a:xfrm>
            <a:off x="4457700" y="0"/>
            <a:ext cx="1261242" cy="898711"/>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C00000"/>
              </a:buClr>
              <a:buSzPts val="1700"/>
              <a:buFont typeface="Arial"/>
              <a:buNone/>
            </a:pPr>
            <a:r>
              <a:rPr b="1" i="0" lang="en-US" sz="1700" u="none" cap="none" strike="noStrike">
                <a:solidFill>
                  <a:srgbClr val="C00000"/>
                </a:solidFill>
                <a:latin typeface="Arial"/>
                <a:ea typeface="Arial"/>
                <a:cs typeface="Arial"/>
                <a:sym typeface="Arial"/>
              </a:rPr>
              <a:t>LỚP</a:t>
            </a:r>
            <a:endParaRPr/>
          </a:p>
          <a:p>
            <a:pPr indent="0" lvl="0" marL="0" marR="0" rtl="0" algn="ctr">
              <a:spcBef>
                <a:spcPts val="0"/>
              </a:spcBef>
              <a:spcAft>
                <a:spcPts val="0"/>
              </a:spcAft>
              <a:buClr>
                <a:srgbClr val="C00000"/>
              </a:buClr>
              <a:buSzPts val="3500"/>
              <a:buFont typeface="Arial"/>
              <a:buNone/>
            </a:pPr>
            <a:r>
              <a:rPr b="1" i="0" lang="en-US" sz="3500" u="none" cap="none" strike="noStrike">
                <a:solidFill>
                  <a:srgbClr val="C00000"/>
                </a:solidFill>
                <a:latin typeface="Arial"/>
                <a:ea typeface="Arial"/>
                <a:cs typeface="Arial"/>
                <a:sym typeface="Arial"/>
              </a:rPr>
              <a:t>8</a:t>
            </a:r>
            <a:endParaRPr/>
          </a:p>
        </p:txBody>
      </p:sp>
      <p:sp>
        <p:nvSpPr>
          <p:cNvPr id="134" name="Google Shape;134;p3"/>
          <p:cNvSpPr txBox="1"/>
          <p:nvPr/>
        </p:nvSpPr>
        <p:spPr>
          <a:xfrm>
            <a:off x="3543300" y="403411"/>
            <a:ext cx="1676400" cy="5715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lt1"/>
              </a:buClr>
              <a:buSzPts val="1100"/>
              <a:buFont typeface="Cambria"/>
              <a:buNone/>
            </a:pPr>
            <a:r>
              <a:rPr b="1" i="0" lang="en-US" sz="1100" u="none" cap="none" strike="noStrike">
                <a:solidFill>
                  <a:schemeClr val="lt1"/>
                </a:solidFill>
                <a:latin typeface="Cambria"/>
                <a:ea typeface="Cambria"/>
                <a:cs typeface="Cambria"/>
                <a:sym typeface="Cambria"/>
              </a:rPr>
              <a:t>PHẦN ĐỊA LÍ</a:t>
            </a:r>
            <a:endParaRPr/>
          </a:p>
        </p:txBody>
      </p:sp>
      <p:sp>
        <p:nvSpPr>
          <p:cNvPr id="135" name="Google Shape;135;p3"/>
          <p:cNvSpPr txBox="1"/>
          <p:nvPr/>
        </p:nvSpPr>
        <p:spPr>
          <a:xfrm>
            <a:off x="609600" y="1371600"/>
            <a:ext cx="7924800" cy="571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0000"/>
              </a:buClr>
              <a:buSzPts val="2200"/>
              <a:buFont typeface="Cambria"/>
              <a:buNone/>
            </a:pPr>
            <a:r>
              <a:rPr b="1" i="0" lang="en-US" sz="2200" u="none" cap="none" strike="noStrike">
                <a:solidFill>
                  <a:srgbClr val="FF0000"/>
                </a:solidFill>
                <a:latin typeface="Cambria"/>
                <a:ea typeface="Cambria"/>
                <a:cs typeface="Cambria"/>
                <a:sym typeface="Cambria"/>
              </a:rPr>
              <a:t>BÀI 1. VỊ TRÍ ĐỊA LÍ VÀ PHẠM VI LÃNH THỔ VIỆT NAM</a:t>
            </a:r>
            <a:endParaRPr/>
          </a:p>
          <a:p>
            <a:pPr indent="0" lvl="0" marL="0" marR="0" rtl="0" algn="ctr">
              <a:spcBef>
                <a:spcPts val="0"/>
              </a:spcBef>
              <a:spcAft>
                <a:spcPts val="0"/>
              </a:spcAft>
              <a:buClr>
                <a:srgbClr val="00B050"/>
              </a:buClr>
              <a:buSzPts val="2200"/>
              <a:buFont typeface="Cambria"/>
              <a:buNone/>
            </a:pPr>
            <a:r>
              <a:rPr b="1" i="0" lang="en-US" sz="2200" u="none" cap="none" strike="noStrike">
                <a:solidFill>
                  <a:srgbClr val="00B050"/>
                </a:solidFill>
                <a:latin typeface="Cambria"/>
                <a:ea typeface="Cambria"/>
                <a:cs typeface="Cambria"/>
                <a:sym typeface="Cambria"/>
              </a:rPr>
              <a:t>NỘI DUNG BÀI HỌC</a:t>
            </a:r>
            <a:endParaRPr b="1" i="0" sz="2200" u="none" cap="none" strike="noStrike">
              <a:solidFill>
                <a:srgbClr val="00B050"/>
              </a:solidFill>
              <a:latin typeface="Cambria"/>
              <a:ea typeface="Cambria"/>
              <a:cs typeface="Cambria"/>
              <a:sym typeface="Cambria"/>
            </a:endParaRPr>
          </a:p>
        </p:txBody>
      </p:sp>
      <p:sp>
        <p:nvSpPr>
          <p:cNvPr id="136" name="Google Shape;136;p3"/>
          <p:cNvSpPr/>
          <p:nvPr/>
        </p:nvSpPr>
        <p:spPr>
          <a:xfrm>
            <a:off x="210665" y="5105400"/>
            <a:ext cx="426040" cy="709956"/>
          </a:xfrm>
          <a:prstGeom prst="rect">
            <a:avLst/>
          </a:prstGeom>
          <a:solidFill>
            <a:schemeClr val="accent1"/>
          </a:solidFill>
          <a:ln cap="flat" cmpd="sng" w="25400">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7" name="Google Shape;137;p3"/>
          <p:cNvSpPr/>
          <p:nvPr/>
        </p:nvSpPr>
        <p:spPr>
          <a:xfrm>
            <a:off x="228600" y="4004263"/>
            <a:ext cx="426040" cy="709956"/>
          </a:xfrm>
          <a:prstGeom prst="rect">
            <a:avLst/>
          </a:prstGeom>
          <a:solidFill>
            <a:schemeClr val="accent1"/>
          </a:solidFill>
          <a:ln cap="flat" cmpd="sng" w="25400">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8" name="Google Shape;138;p3"/>
          <p:cNvSpPr/>
          <p:nvPr/>
        </p:nvSpPr>
        <p:spPr>
          <a:xfrm>
            <a:off x="255299" y="2971800"/>
            <a:ext cx="426040" cy="709956"/>
          </a:xfrm>
          <a:prstGeom prst="rect">
            <a:avLst/>
          </a:prstGeom>
          <a:solidFill>
            <a:schemeClr val="accent1"/>
          </a:solidFill>
          <a:ln cap="flat" cmpd="sng" w="25400">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9" name="Google Shape;139;p3"/>
          <p:cNvSpPr txBox="1"/>
          <p:nvPr/>
        </p:nvSpPr>
        <p:spPr>
          <a:xfrm>
            <a:off x="1062340" y="3179013"/>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i="0" lang="en-US" sz="2400" u="none" cap="none" strike="noStrike">
                <a:solidFill>
                  <a:srgbClr val="0D30DD"/>
                </a:solidFill>
                <a:latin typeface="Cambria"/>
                <a:ea typeface="Cambria"/>
                <a:cs typeface="Cambria"/>
                <a:sym typeface="Cambria"/>
              </a:rPr>
              <a:t>VỊ TRÍ ĐỊA LÍ VÀ PHẠM VI LÃNH THỔ</a:t>
            </a:r>
            <a:endParaRPr/>
          </a:p>
        </p:txBody>
      </p:sp>
      <p:sp>
        <p:nvSpPr>
          <p:cNvPr id="140" name="Google Shape;140;p3"/>
          <p:cNvSpPr txBox="1"/>
          <p:nvPr/>
        </p:nvSpPr>
        <p:spPr>
          <a:xfrm>
            <a:off x="1048990" y="4004263"/>
            <a:ext cx="7404647" cy="1050087"/>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i="0" lang="en-US" sz="2400" u="none" cap="none" strike="noStrike">
                <a:solidFill>
                  <a:srgbClr val="0D30DD"/>
                </a:solidFill>
                <a:latin typeface="Cambria"/>
                <a:ea typeface="Cambria"/>
                <a:cs typeface="Cambria"/>
                <a:sym typeface="Cambria"/>
              </a:rPr>
              <a:t>ẢNH HƯỞNG CỦA VỊ TRÍ ĐỊA LÍ VÀ PHẠM VI LÃNH THỔ ĐỐI VỚI SỰ HÌNH THÀNH ĐẶC ĐIỂM ĐỊA LÍ TỰ NHIÊN VIỆT NAM</a:t>
            </a:r>
            <a:endParaRPr/>
          </a:p>
        </p:txBody>
      </p:sp>
      <p:sp>
        <p:nvSpPr>
          <p:cNvPr id="141" name="Google Shape;141;p3"/>
          <p:cNvSpPr txBox="1"/>
          <p:nvPr/>
        </p:nvSpPr>
        <p:spPr>
          <a:xfrm>
            <a:off x="1017705" y="5295900"/>
            <a:ext cx="7404647"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chemeClr val="dk1"/>
              </a:buClr>
              <a:buSzPts val="2400"/>
              <a:buFont typeface="Calibri"/>
              <a:buNone/>
            </a:pPr>
            <a:r>
              <a:t/>
            </a:r>
            <a:endParaRPr b="1" i="0" sz="2400" u="none" cap="none" strike="noStrike">
              <a:solidFill>
                <a:srgbClr val="0D30DD"/>
              </a:solidFill>
              <a:latin typeface="Cambria"/>
              <a:ea typeface="Cambria"/>
              <a:cs typeface="Cambria"/>
              <a:sym typeface="Cambria"/>
            </a:endParaRPr>
          </a:p>
        </p:txBody>
      </p:sp>
      <p:sp>
        <p:nvSpPr>
          <p:cNvPr id="142" name="Google Shape;142;p3"/>
          <p:cNvSpPr txBox="1"/>
          <p:nvPr/>
        </p:nvSpPr>
        <p:spPr>
          <a:xfrm>
            <a:off x="1035641" y="5334786"/>
            <a:ext cx="7404647"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i="0" lang="en-US" sz="2400" u="none" cap="none" strike="noStrike">
                <a:solidFill>
                  <a:srgbClr val="0D30DD"/>
                </a:solidFill>
                <a:latin typeface="Cambria"/>
                <a:ea typeface="Cambria"/>
                <a:cs typeface="Cambria"/>
                <a:sym typeface="Cambria"/>
              </a:rPr>
              <a:t>LUYỆN TẬP VÀ VẬN DỤNG</a:t>
            </a:r>
            <a:endParaRPr/>
          </a:p>
        </p:txBody>
      </p:sp>
      <p:sp>
        <p:nvSpPr>
          <p:cNvPr id="143" name="Google Shape;143;p3"/>
          <p:cNvSpPr/>
          <p:nvPr/>
        </p:nvSpPr>
        <p:spPr>
          <a:xfrm>
            <a:off x="507769" y="2819400"/>
            <a:ext cx="8102831" cy="3543300"/>
          </a:xfrm>
          <a:prstGeom prst="roundRect">
            <a:avLst>
              <a:gd fmla="val 8948" name="adj"/>
            </a:avLst>
          </a:prstGeom>
          <a:noFill/>
          <a:ln cap="flat" cmpd="sng" w="381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4" name="Google Shape;144;p3"/>
          <p:cNvSpPr/>
          <p:nvPr/>
        </p:nvSpPr>
        <p:spPr>
          <a:xfrm rot="5400000">
            <a:off x="365991" y="3071788"/>
            <a:ext cx="630697" cy="762001"/>
          </a:xfrm>
          <a:prstGeom prst="round2SameRect">
            <a:avLst>
              <a:gd fmla="val 29047" name="adj1"/>
              <a:gd fmla="val 0" name="adj2"/>
            </a:avLst>
          </a:prstGeom>
          <a:gradFill>
            <a:gsLst>
              <a:gs pos="0">
                <a:srgbClr val="2D5C97"/>
              </a:gs>
              <a:gs pos="80000">
                <a:srgbClr val="3C7AC5"/>
              </a:gs>
              <a:gs pos="100000">
                <a:srgbClr val="397BC9"/>
              </a:gs>
            </a:gsLst>
            <a:lin ang="16200000" scaled="0"/>
          </a:gradFill>
          <a:ln cap="flat" cmpd="sng" w="19050">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5" name="Google Shape;145;p3"/>
          <p:cNvSpPr/>
          <p:nvPr/>
        </p:nvSpPr>
        <p:spPr>
          <a:xfrm rot="5400000">
            <a:off x="339292" y="4104251"/>
            <a:ext cx="630697" cy="762001"/>
          </a:xfrm>
          <a:prstGeom prst="round2SameRect">
            <a:avLst>
              <a:gd fmla="val 29047" name="adj1"/>
              <a:gd fmla="val 0" name="adj2"/>
            </a:avLst>
          </a:prstGeom>
          <a:gradFill>
            <a:gsLst>
              <a:gs pos="0">
                <a:srgbClr val="2D5C97"/>
              </a:gs>
              <a:gs pos="80000">
                <a:srgbClr val="3C7AC5"/>
              </a:gs>
              <a:gs pos="100000">
                <a:srgbClr val="397BC9"/>
              </a:gs>
            </a:gsLst>
            <a:lin ang="16200000" scaled="0"/>
          </a:gradFill>
          <a:ln cap="flat" cmpd="sng" w="19050">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6" name="Google Shape;146;p3"/>
          <p:cNvSpPr txBox="1"/>
          <p:nvPr/>
        </p:nvSpPr>
        <p:spPr>
          <a:xfrm>
            <a:off x="94135" y="3175539"/>
            <a:ext cx="1125065" cy="571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4000"/>
              <a:buFont typeface="Cambria"/>
              <a:buNone/>
            </a:pPr>
            <a:r>
              <a:rPr b="1" i="0" lang="en-US" sz="4000" u="none" cap="none" strike="noStrike">
                <a:solidFill>
                  <a:schemeClr val="lt1"/>
                </a:solidFill>
                <a:latin typeface="Cambria"/>
                <a:ea typeface="Cambria"/>
                <a:cs typeface="Cambria"/>
                <a:sym typeface="Cambria"/>
              </a:rPr>
              <a:t>1</a:t>
            </a:r>
            <a:endParaRPr/>
          </a:p>
        </p:txBody>
      </p:sp>
      <p:sp>
        <p:nvSpPr>
          <p:cNvPr id="147" name="Google Shape;147;p3"/>
          <p:cNvSpPr txBox="1"/>
          <p:nvPr/>
        </p:nvSpPr>
        <p:spPr>
          <a:xfrm>
            <a:off x="94135" y="4194763"/>
            <a:ext cx="1125065" cy="571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4000"/>
              <a:buFont typeface="Cambria"/>
              <a:buNone/>
            </a:pPr>
            <a:r>
              <a:rPr b="1" i="0" lang="en-US" sz="4000" u="none" cap="none" strike="noStrike">
                <a:solidFill>
                  <a:schemeClr val="lt1"/>
                </a:solidFill>
                <a:latin typeface="Cambria"/>
                <a:ea typeface="Cambria"/>
                <a:cs typeface="Cambria"/>
                <a:sym typeface="Cambria"/>
              </a:rPr>
              <a:t>2</a:t>
            </a:r>
            <a:endParaRPr/>
          </a:p>
        </p:txBody>
      </p:sp>
      <p:sp>
        <p:nvSpPr>
          <p:cNvPr id="148" name="Google Shape;148;p3"/>
          <p:cNvSpPr/>
          <p:nvPr/>
        </p:nvSpPr>
        <p:spPr>
          <a:xfrm rot="5400000">
            <a:off x="321357" y="5205388"/>
            <a:ext cx="630697" cy="762001"/>
          </a:xfrm>
          <a:prstGeom prst="round2SameRect">
            <a:avLst>
              <a:gd fmla="val 29047" name="adj1"/>
              <a:gd fmla="val 0" name="adj2"/>
            </a:avLst>
          </a:prstGeom>
          <a:gradFill>
            <a:gsLst>
              <a:gs pos="0">
                <a:srgbClr val="2D5C97"/>
              </a:gs>
              <a:gs pos="80000">
                <a:srgbClr val="3C7AC5"/>
              </a:gs>
              <a:gs pos="100000">
                <a:srgbClr val="397BC9"/>
              </a:gs>
            </a:gsLst>
            <a:lin ang="16200000" scaled="0"/>
          </a:gradFill>
          <a:ln cap="flat" cmpd="sng" w="19050">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9" name="Google Shape;149;p3"/>
          <p:cNvSpPr txBox="1"/>
          <p:nvPr/>
        </p:nvSpPr>
        <p:spPr>
          <a:xfrm>
            <a:off x="76200" y="5295900"/>
            <a:ext cx="1125065" cy="571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4000"/>
              <a:buFont typeface="Cambria"/>
              <a:buNone/>
            </a:pPr>
            <a:r>
              <a:rPr b="1" i="0" lang="en-US" sz="4000" u="none" cap="none" strike="noStrike">
                <a:solidFill>
                  <a:schemeClr val="lt1"/>
                </a:solidFill>
                <a:latin typeface="Cambria"/>
                <a:ea typeface="Cambria"/>
                <a:cs typeface="Cambria"/>
                <a:sym typeface="Cambria"/>
              </a:rPr>
              <a:t>3</a:t>
            </a:r>
            <a:endParaRPr/>
          </a:p>
        </p:txBody>
      </p:sp>
      <p:sp>
        <p:nvSpPr>
          <p:cNvPr id="150" name="Google Shape;150;p3"/>
          <p:cNvSpPr txBox="1"/>
          <p:nvPr/>
        </p:nvSpPr>
        <p:spPr>
          <a:xfrm>
            <a:off x="76200" y="5829300"/>
            <a:ext cx="1125065" cy="571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000"/>
              <a:buFont typeface="Calibri"/>
              <a:buNone/>
            </a:pPr>
            <a:r>
              <a:t/>
            </a:r>
            <a:endParaRPr b="1" i="0" sz="4000" u="none" cap="none" strike="noStrike">
              <a:solidFill>
                <a:schemeClr val="lt1"/>
              </a:solidFill>
              <a:latin typeface="Cambria"/>
              <a:ea typeface="Cambria"/>
              <a:cs typeface="Cambria"/>
              <a:sym typeface="Cambr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500"/>
                                        <p:tgtEl>
                                          <p:spTgt spid="1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100"/>
                                        <p:tgtEl>
                                          <p:spTgt spid="138"/>
                                        </p:tgtEl>
                                      </p:cBhvr>
                                    </p:animEffect>
                                  </p:childTnLst>
                                </p:cTn>
                              </p:par>
                              <p:par>
                                <p:cTn fill="hold" nodeType="with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500"/>
                                        <p:tgtEl>
                                          <p:spTgt spid="14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9"/>
                                        </p:tgtEl>
                                        <p:attrNameLst>
                                          <p:attrName>style.visibility</p:attrName>
                                        </p:attrNameLst>
                                      </p:cBhvr>
                                      <p:to>
                                        <p:strVal val="visible"/>
                                      </p:to>
                                    </p:set>
                                    <p:animEffect filter="fade" transition="in">
                                      <p:cBhvr>
                                        <p:cTn dur="500"/>
                                        <p:tgtEl>
                                          <p:spTgt spid="13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250"/>
                                        <p:tgtEl>
                                          <p:spTgt spid="144"/>
                                        </p:tgtEl>
                                      </p:cBhvr>
                                    </p:animEffect>
                                  </p:childTnLst>
                                </p:cTn>
                              </p:par>
                              <p:par>
                                <p:cTn fill="hold" nodeType="with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250"/>
                                        <p:tgtEl>
                                          <p:spTgt spid="1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100"/>
                                        <p:tgtEl>
                                          <p:spTgt spid="137"/>
                                        </p:tgtEl>
                                      </p:cBhvr>
                                    </p:animEffect>
                                  </p:childTnLst>
                                </p:cTn>
                              </p:par>
                            </p:childTnLst>
                          </p:cTn>
                        </p:par>
                        <p:par>
                          <p:cTn fill="hold">
                            <p:stCondLst>
                              <p:cond delay="100"/>
                            </p:stCondLst>
                            <p:childTnLst>
                              <p:par>
                                <p:cTn fill="hold" nodeType="afterEffect" presetClass="entr" presetID="10" presetSubtype="0">
                                  <p:stCondLst>
                                    <p:cond delay="0"/>
                                  </p:stCondLst>
                                  <p:childTnLst>
                                    <p:set>
                                      <p:cBhvr>
                                        <p:cTn dur="1" fill="hold">
                                          <p:stCondLst>
                                            <p:cond delay="0"/>
                                          </p:stCondLst>
                                        </p:cTn>
                                        <p:tgtEl>
                                          <p:spTgt spid="140"/>
                                        </p:tgtEl>
                                        <p:attrNameLst>
                                          <p:attrName>style.visibility</p:attrName>
                                        </p:attrNameLst>
                                      </p:cBhvr>
                                      <p:to>
                                        <p:strVal val="visible"/>
                                      </p:to>
                                    </p:set>
                                    <p:animEffect filter="fade" transition="in">
                                      <p:cBhvr>
                                        <p:cTn dur="500"/>
                                        <p:tgtEl>
                                          <p:spTgt spid="140"/>
                                        </p:tgtEl>
                                      </p:cBhvr>
                                    </p:animEffect>
                                  </p:childTnLst>
                                </p:cTn>
                              </p:par>
                            </p:childTnLst>
                          </p:cTn>
                        </p:par>
                        <p:par>
                          <p:cTn fill="hold">
                            <p:stCondLst>
                              <p:cond delay="600"/>
                            </p:stCondLst>
                            <p:childTnLst>
                              <p:par>
                                <p:cTn fill="hold" nodeType="after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250"/>
                                        <p:tgtEl>
                                          <p:spTgt spid="145"/>
                                        </p:tgtEl>
                                      </p:cBhvr>
                                    </p:animEffect>
                                  </p:childTnLst>
                                </p:cTn>
                              </p:par>
                              <p:par>
                                <p:cTn fill="hold" nodeType="with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250"/>
                                        <p:tgtEl>
                                          <p:spTgt spid="1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100"/>
                                        <p:tgtEl>
                                          <p:spTgt spid="136"/>
                                        </p:tgtEl>
                                      </p:cBhvr>
                                    </p:animEffect>
                                  </p:childTnLst>
                                </p:cTn>
                              </p:par>
                            </p:childTnLst>
                          </p:cTn>
                        </p:par>
                        <p:par>
                          <p:cTn fill="hold">
                            <p:stCondLst>
                              <p:cond delay="100"/>
                            </p:stCondLst>
                            <p:childTnLst>
                              <p:par>
                                <p:cTn fill="hold" nodeType="afterEffect" presetClass="entr" presetID="10" presetSubtype="0">
                                  <p:stCondLst>
                                    <p:cond delay="0"/>
                                  </p:stCondLst>
                                  <p:childTnLst>
                                    <p:set>
                                      <p:cBhvr>
                                        <p:cTn dur="1" fill="hold">
                                          <p:stCondLst>
                                            <p:cond delay="0"/>
                                          </p:stCondLst>
                                        </p:cTn>
                                        <p:tgtEl>
                                          <p:spTgt spid="141"/>
                                        </p:tgtEl>
                                        <p:attrNameLst>
                                          <p:attrName>style.visibility</p:attrName>
                                        </p:attrNameLst>
                                      </p:cBhvr>
                                      <p:to>
                                        <p:strVal val="visible"/>
                                      </p:to>
                                    </p:set>
                                    <p:animEffect filter="fade" transition="in">
                                      <p:cBhvr>
                                        <p:cTn dur="500"/>
                                        <p:tgtEl>
                                          <p:spTgt spid="141"/>
                                        </p:tgtEl>
                                      </p:cBhvr>
                                    </p:animEffect>
                                  </p:childTnLst>
                                </p:cTn>
                              </p:par>
                            </p:childTnLst>
                          </p:cTn>
                        </p:par>
                        <p:par>
                          <p:cTn fill="hold">
                            <p:stCondLst>
                              <p:cond delay="600"/>
                            </p:stCondLst>
                            <p:childTnLst>
                              <p:par>
                                <p:cTn fill="hold" nodeType="after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250"/>
                                        <p:tgtEl>
                                          <p:spTgt spid="148"/>
                                        </p:tgtEl>
                                      </p:cBhvr>
                                    </p:animEffect>
                                  </p:childTnLst>
                                </p:cTn>
                              </p:par>
                              <p:par>
                                <p:cTn fill="hold" nodeType="with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250"/>
                                        <p:tgtEl>
                                          <p:spTgt spid="149"/>
                                        </p:tgtEl>
                                      </p:cBhvr>
                                    </p:animEffect>
                                  </p:childTnLst>
                                </p:cTn>
                              </p:par>
                            </p:childTnLst>
                          </p:cTn>
                        </p:par>
                        <p:par>
                          <p:cTn fill="hold">
                            <p:stCondLst>
                              <p:cond delay="850"/>
                            </p:stCondLst>
                            <p:childTnLst>
                              <p:par>
                                <p:cTn fill="hold" nodeType="afterEffect" presetClass="entr" presetID="10" presetSubtype="0">
                                  <p:stCondLst>
                                    <p:cond delay="0"/>
                                  </p:stCondLst>
                                  <p:childTnLst>
                                    <p:set>
                                      <p:cBhvr>
                                        <p:cTn dur="1" fill="hold">
                                          <p:stCondLst>
                                            <p:cond delay="0"/>
                                          </p:stCondLst>
                                        </p:cTn>
                                        <p:tgtEl>
                                          <p:spTgt spid="142"/>
                                        </p:tgtEl>
                                        <p:attrNameLst>
                                          <p:attrName>style.visibility</p:attrName>
                                        </p:attrNameLst>
                                      </p:cBhvr>
                                      <p:to>
                                        <p:strVal val="visible"/>
                                      </p:to>
                                    </p:set>
                                    <p:animEffect filter="fade" transition="in">
                                      <p:cBhvr>
                                        <p:cTn dur="500"/>
                                        <p:tgtEl>
                                          <p:spTgt spid="142"/>
                                        </p:tgtEl>
                                      </p:cBhvr>
                                    </p:animEffect>
                                  </p:childTnLst>
                                </p:cTn>
                              </p:par>
                              <p:par>
                                <p:cTn fill="hold" nodeType="with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250"/>
                                        <p:tgtEl>
                                          <p:spTgt spid="1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4"/>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156" name="Google Shape;156;p4"/>
          <p:cNvPicPr preferRelativeResize="0"/>
          <p:nvPr/>
        </p:nvPicPr>
        <p:blipFill rotWithShape="1">
          <a:blip r:embed="rId3">
            <a:alphaModFix/>
          </a:blip>
          <a:srcRect b="0" l="0" r="0" t="0"/>
          <a:stretch/>
        </p:blipFill>
        <p:spPr>
          <a:xfrm>
            <a:off x="233160" y="126812"/>
            <a:ext cx="1210078" cy="793885"/>
          </a:xfrm>
          <a:prstGeom prst="roundRect">
            <a:avLst>
              <a:gd fmla="val 4572" name="adj"/>
            </a:avLst>
          </a:prstGeom>
          <a:noFill/>
          <a:ln>
            <a:noFill/>
          </a:ln>
        </p:spPr>
      </p:pic>
      <p:sp>
        <p:nvSpPr>
          <p:cNvPr id="157" name="Google Shape;157;p4"/>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158" name="Google Shape;158;p4"/>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800" u="none" cap="none" strike="noStrike">
                <a:solidFill>
                  <a:srgbClr val="00B050"/>
                </a:solidFill>
                <a:latin typeface="Cambria"/>
                <a:ea typeface="Cambria"/>
                <a:cs typeface="Cambria"/>
                <a:sym typeface="Cambria"/>
              </a:rPr>
              <a:t>BÀI 1</a:t>
            </a:r>
            <a:endParaRPr/>
          </a:p>
        </p:txBody>
      </p:sp>
      <p:pic>
        <p:nvPicPr>
          <p:cNvPr id="159" name="Google Shape;159;p4"/>
          <p:cNvPicPr preferRelativeResize="0"/>
          <p:nvPr/>
        </p:nvPicPr>
        <p:blipFill rotWithShape="1">
          <a:blip r:embed="rId4">
            <a:alphaModFix/>
          </a:blip>
          <a:srcRect b="51835" l="90" r="1700" t="35554"/>
          <a:stretch/>
        </p:blipFill>
        <p:spPr>
          <a:xfrm flipH="1" rot="10800000">
            <a:off x="1622590" y="133916"/>
            <a:ext cx="7376971" cy="786780"/>
          </a:xfrm>
          <a:prstGeom prst="roundRect">
            <a:avLst>
              <a:gd fmla="val 2792" name="adj"/>
            </a:avLst>
          </a:prstGeom>
          <a:blipFill rotWithShape="1">
            <a:blip r:embed="rId5">
              <a:alphaModFix/>
            </a:blip>
            <a:stretch>
              <a:fillRect b="0" l="0" r="0" t="0"/>
            </a:stretch>
          </a:blipFill>
          <a:ln>
            <a:noFill/>
          </a:ln>
        </p:spPr>
      </p:pic>
      <p:sp>
        <p:nvSpPr>
          <p:cNvPr id="160" name="Google Shape;160;p4"/>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161" name="Google Shape;161;p4"/>
          <p:cNvSpPr/>
          <p:nvPr/>
        </p:nvSpPr>
        <p:spPr>
          <a:xfrm>
            <a:off x="1720089" y="202779"/>
            <a:ext cx="579362"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3000" u="none" cap="none" strike="noStrike">
                <a:solidFill>
                  <a:schemeClr val="lt1"/>
                </a:solidFill>
                <a:latin typeface="Cambria"/>
                <a:ea typeface="Cambria"/>
                <a:cs typeface="Cambria"/>
                <a:sym typeface="Cambria"/>
              </a:rPr>
              <a:t>1</a:t>
            </a:r>
            <a:endParaRPr/>
          </a:p>
        </p:txBody>
      </p:sp>
      <p:sp>
        <p:nvSpPr>
          <p:cNvPr id="162" name="Google Shape;162;p4"/>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i="0" lang="en-US" sz="2400" u="none" cap="none" strike="noStrike">
                <a:solidFill>
                  <a:srgbClr val="0D30DD"/>
                </a:solidFill>
                <a:latin typeface="Cambria"/>
                <a:ea typeface="Cambria"/>
                <a:cs typeface="Cambria"/>
                <a:sym typeface="Cambria"/>
              </a:rPr>
              <a:t>VỊ TRÍ ĐỊA LÍ VÀ PHẠM VI LÃNH THỔ</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59"/>
                                        </p:tgtEl>
                                        <p:attrNameLst>
                                          <p:attrName>style.visibility</p:attrName>
                                        </p:attrNameLst>
                                      </p:cBhvr>
                                      <p:to>
                                        <p:strVal val="visible"/>
                                      </p:to>
                                    </p:set>
                                    <p:anim calcmode="lin" valueType="num">
                                      <p:cBhvr additive="base">
                                        <p:cTn dur="500"/>
                                        <p:tgtEl>
                                          <p:spTgt spid="15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60"/>
                                        </p:tgtEl>
                                        <p:attrNameLst>
                                          <p:attrName>style.visibility</p:attrName>
                                        </p:attrNameLst>
                                      </p:cBhvr>
                                      <p:to>
                                        <p:strVal val="visible"/>
                                      </p:to>
                                    </p:set>
                                    <p:anim calcmode="lin" valueType="num">
                                      <p:cBhvr additive="base">
                                        <p:cTn dur="500"/>
                                        <p:tgtEl>
                                          <p:spTgt spid="16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61"/>
                                        </p:tgtEl>
                                        <p:attrNameLst>
                                          <p:attrName>style.visibility</p:attrName>
                                        </p:attrNameLst>
                                      </p:cBhvr>
                                      <p:to>
                                        <p:strVal val="visible"/>
                                      </p:to>
                                    </p:set>
                                    <p:anim calcmode="lin" valueType="num">
                                      <p:cBhvr additive="base">
                                        <p:cTn dur="500"/>
                                        <p:tgtEl>
                                          <p:spTgt spid="16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5"/>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168" name="Google Shape;168;p5"/>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169" name="Google Shape;169;p5"/>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170" name="Google Shape;170;p5"/>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171" name="Google Shape;171;p5"/>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172" name="Google Shape;172;p5"/>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800" u="none" cap="none" strike="noStrike">
                <a:solidFill>
                  <a:srgbClr val="00B050"/>
                </a:solidFill>
                <a:latin typeface="Cambria"/>
                <a:ea typeface="Cambria"/>
                <a:cs typeface="Cambria"/>
                <a:sym typeface="Cambria"/>
              </a:rPr>
              <a:t>BÀI 1</a:t>
            </a:r>
            <a:endParaRPr/>
          </a:p>
        </p:txBody>
      </p:sp>
      <p:sp>
        <p:nvSpPr>
          <p:cNvPr id="173" name="Google Shape;173;p5"/>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174" name="Google Shape;174;p5"/>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175" name="Google Shape;175;p5"/>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176" name="Google Shape;176;p5"/>
          <p:cNvSpPr/>
          <p:nvPr/>
        </p:nvSpPr>
        <p:spPr>
          <a:xfrm>
            <a:off x="1720089" y="202779"/>
            <a:ext cx="579362"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3000" u="none" cap="none" strike="noStrike">
                <a:solidFill>
                  <a:schemeClr val="lt1"/>
                </a:solidFill>
                <a:latin typeface="Cambria"/>
                <a:ea typeface="Cambria"/>
                <a:cs typeface="Cambria"/>
                <a:sym typeface="Cambria"/>
              </a:rPr>
              <a:t>a)</a:t>
            </a:r>
            <a:endParaRPr/>
          </a:p>
        </p:txBody>
      </p:sp>
      <p:sp>
        <p:nvSpPr>
          <p:cNvPr id="177" name="Google Shape;177;p5"/>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78" name="Google Shape;178;p5"/>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179" name="Google Shape;179;p5"/>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180" name="Google Shape;180;p5"/>
          <p:cNvSpPr/>
          <p:nvPr/>
        </p:nvSpPr>
        <p:spPr>
          <a:xfrm>
            <a:off x="1523999" y="1311512"/>
            <a:ext cx="3657601" cy="2462213"/>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b="0" i="1" lang="en-US" sz="2200" u="none" cap="none" strike="noStrike">
                <a:solidFill>
                  <a:srgbClr val="FF0000"/>
                </a:solidFill>
                <a:latin typeface="Cambria"/>
                <a:ea typeface="Cambria"/>
                <a:cs typeface="Cambria"/>
                <a:sym typeface="Cambria"/>
              </a:rPr>
              <a:t>Quan sát bản đồ hành chính và kênh chữ SGK, cho biết phạm vi lãnh thổ nước ta gồm những bộ phận nào? Vùng đất có diện tích bao nhiêu và gồm những bộ phận nào? </a:t>
            </a:r>
            <a:endParaRPr/>
          </a:p>
        </p:txBody>
      </p:sp>
      <p:sp>
        <p:nvSpPr>
          <p:cNvPr id="181" name="Google Shape;181;p5"/>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i="0" lang="en-US" sz="2400" u="none" cap="none" strike="noStrike">
                <a:solidFill>
                  <a:srgbClr val="0D30DD"/>
                </a:solidFill>
                <a:latin typeface="Cambria"/>
                <a:ea typeface="Cambria"/>
                <a:cs typeface="Cambria"/>
                <a:sym typeface="Cambria"/>
              </a:rPr>
              <a:t>PHẠM VI LÃNH THỔ</a:t>
            </a:r>
            <a:endParaRPr/>
          </a:p>
        </p:txBody>
      </p:sp>
      <p:pic>
        <p:nvPicPr>
          <p:cNvPr id="182" name="Google Shape;182;p5"/>
          <p:cNvPicPr preferRelativeResize="0"/>
          <p:nvPr/>
        </p:nvPicPr>
        <p:blipFill rotWithShape="1">
          <a:blip r:embed="rId6">
            <a:alphaModFix/>
          </a:blip>
          <a:srcRect b="0" l="0" r="0" t="0"/>
          <a:stretch/>
        </p:blipFill>
        <p:spPr>
          <a:xfrm>
            <a:off x="290150" y="1828800"/>
            <a:ext cx="1167904" cy="1227080"/>
          </a:xfrm>
          <a:prstGeom prst="rect">
            <a:avLst/>
          </a:prstGeom>
          <a:noFill/>
          <a:ln>
            <a:noFill/>
          </a:ln>
          <a:effectLst>
            <a:reflection blurRad="0" dir="5400000" dist="5000" endA="0" endPos="30000" kx="0" rotWithShape="0" algn="bl" stA="30000" stPos="0" sy="-100000" ky="0"/>
          </a:effectLst>
        </p:spPr>
      </p:pic>
      <p:grpSp>
        <p:nvGrpSpPr>
          <p:cNvPr id="183" name="Google Shape;183;p5"/>
          <p:cNvGrpSpPr/>
          <p:nvPr/>
        </p:nvGrpSpPr>
        <p:grpSpPr>
          <a:xfrm>
            <a:off x="191254" y="4505903"/>
            <a:ext cx="1391102" cy="1378918"/>
            <a:chOff x="328593" y="3185409"/>
            <a:chExt cx="1311567" cy="1538991"/>
          </a:xfrm>
        </p:grpSpPr>
        <p:pic>
          <p:nvPicPr>
            <p:cNvPr id="184" name="Google Shape;184;p5"/>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185" name="Google Shape;185;p5"/>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pic>
        <p:nvPicPr>
          <p:cNvPr descr="http://datnenbinhduong.vn/wp-content/uploads/ban-do-viet-nam-moi-nhat.jpg" id="186" name="Google Shape;186;p5"/>
          <p:cNvPicPr preferRelativeResize="0"/>
          <p:nvPr/>
        </p:nvPicPr>
        <p:blipFill rotWithShape="1">
          <a:blip r:embed="rId9">
            <a:alphaModFix/>
          </a:blip>
          <a:srcRect b="5631" l="2633" r="2890" t="5912"/>
          <a:stretch/>
        </p:blipFill>
        <p:spPr>
          <a:xfrm>
            <a:off x="5334000" y="1289897"/>
            <a:ext cx="3561653" cy="5339503"/>
          </a:xfrm>
          <a:prstGeom prst="rect">
            <a:avLst/>
          </a:prstGeom>
          <a:noFill/>
          <a:ln cap="flat" cmpd="sng" w="9525">
            <a:solidFill>
              <a:srgbClr val="FF0000"/>
            </a:solidFill>
            <a:prstDash val="solid"/>
            <a:round/>
            <a:headEnd len="sm" w="sm" type="none"/>
            <a:tailEnd len="sm" w="sm" type="none"/>
          </a:ln>
        </p:spPr>
      </p:pic>
      <p:grpSp>
        <p:nvGrpSpPr>
          <p:cNvPr id="187" name="Google Shape;187;p5"/>
          <p:cNvGrpSpPr/>
          <p:nvPr/>
        </p:nvGrpSpPr>
        <p:grpSpPr>
          <a:xfrm>
            <a:off x="1488458" y="4344409"/>
            <a:ext cx="3689057" cy="2100488"/>
            <a:chOff x="4084" y="413102"/>
            <a:chExt cx="3689057" cy="2100488"/>
          </a:xfrm>
        </p:grpSpPr>
        <p:sp>
          <p:nvSpPr>
            <p:cNvPr id="188" name="Google Shape;188;p5"/>
            <p:cNvSpPr/>
            <p:nvPr/>
          </p:nvSpPr>
          <p:spPr>
            <a:xfrm>
              <a:off x="4084" y="1097893"/>
              <a:ext cx="970804" cy="790458"/>
            </a:xfrm>
            <a:prstGeom prst="roundRect">
              <a:avLst>
                <a:gd fmla="val 1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5"/>
            <p:cNvSpPr txBox="1"/>
            <p:nvPr/>
          </p:nvSpPr>
          <p:spPr>
            <a:xfrm>
              <a:off x="27236" y="1121045"/>
              <a:ext cx="924500" cy="744154"/>
            </a:xfrm>
            <a:prstGeom prst="rect">
              <a:avLst/>
            </a:prstGeom>
            <a:noFill/>
            <a:ln>
              <a:noFill/>
            </a:ln>
          </p:spPr>
          <p:txBody>
            <a:bodyPr anchorCtr="0" anchor="ctr" bIns="10775" lIns="10775" spcFirstLastPara="1" rIns="10775" wrap="square" tIns="10775">
              <a:noAutofit/>
            </a:bodyPr>
            <a:lstStyle/>
            <a:p>
              <a:pPr indent="0" lvl="0" marL="0" marR="0" rtl="0" algn="ctr">
                <a:lnSpc>
                  <a:spcPct val="90000"/>
                </a:lnSpc>
                <a:spcBef>
                  <a:spcPts val="0"/>
                </a:spcBef>
                <a:spcAft>
                  <a:spcPts val="0"/>
                </a:spcAft>
                <a:buClr>
                  <a:schemeClr val="lt1"/>
                </a:buClr>
                <a:buSzPts val="1700"/>
                <a:buFont typeface="Cambria"/>
                <a:buNone/>
              </a:pPr>
              <a:r>
                <a:rPr b="1" i="0" lang="en-US" sz="1700" u="none" cap="none" strike="noStrike">
                  <a:solidFill>
                    <a:schemeClr val="lt1"/>
                  </a:solidFill>
                  <a:latin typeface="Cambria"/>
                  <a:ea typeface="Cambria"/>
                  <a:cs typeface="Cambria"/>
                  <a:sym typeface="Cambria"/>
                </a:rPr>
                <a:t>Phạm vi lãnh thổ</a:t>
              </a:r>
              <a:endParaRPr b="1" i="0" sz="1700" u="none" cap="none" strike="noStrike">
                <a:solidFill>
                  <a:schemeClr val="lt1"/>
                </a:solidFill>
                <a:latin typeface="Cambria"/>
                <a:ea typeface="Cambria"/>
                <a:cs typeface="Cambria"/>
                <a:sym typeface="Cambria"/>
              </a:endParaRPr>
            </a:p>
          </p:txBody>
        </p:sp>
        <p:sp>
          <p:nvSpPr>
            <p:cNvPr id="190" name="Google Shape;190;p5"/>
            <p:cNvSpPr/>
            <p:nvPr/>
          </p:nvSpPr>
          <p:spPr>
            <a:xfrm rot="-3310531">
              <a:off x="829051" y="1199089"/>
              <a:ext cx="679996" cy="29853"/>
            </a:xfrm>
            <a:custGeom>
              <a:rect b="b" l="l" r="r" t="t"/>
              <a:pathLst>
                <a:path extrusionOk="0" h="120000" w="120000">
                  <a:moveTo>
                    <a:pt x="0" y="59998"/>
                  </a:moveTo>
                  <a:lnTo>
                    <a:pt x="120000" y="59998"/>
                  </a:lnTo>
                </a:path>
              </a:pathLst>
            </a:custGeom>
            <a:noFill/>
            <a:ln cap="flat" cmpd="sng" w="25400">
              <a:solidFill>
                <a:srgbClr val="3B64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5"/>
            <p:cNvSpPr txBox="1"/>
            <p:nvPr/>
          </p:nvSpPr>
          <p:spPr>
            <a:xfrm rot="-3310531">
              <a:off x="1152049" y="1197016"/>
              <a:ext cx="33999" cy="33999"/>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0" i="0" sz="500" u="none" cap="none" strike="noStrike">
                <a:solidFill>
                  <a:schemeClr val="dk1"/>
                </a:solidFill>
                <a:latin typeface="Calibri"/>
                <a:ea typeface="Calibri"/>
                <a:cs typeface="Calibri"/>
                <a:sym typeface="Calibri"/>
              </a:endParaRPr>
            </a:p>
          </p:txBody>
        </p:sp>
        <p:sp>
          <p:nvSpPr>
            <p:cNvPr id="192" name="Google Shape;192;p5"/>
            <p:cNvSpPr/>
            <p:nvPr/>
          </p:nvSpPr>
          <p:spPr>
            <a:xfrm>
              <a:off x="1363210" y="472653"/>
              <a:ext cx="970804" cy="924511"/>
            </a:xfrm>
            <a:prstGeom prst="roundRect">
              <a:avLst>
                <a:gd fmla="val 1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5"/>
            <p:cNvSpPr txBox="1"/>
            <p:nvPr/>
          </p:nvSpPr>
          <p:spPr>
            <a:xfrm>
              <a:off x="1390288" y="499731"/>
              <a:ext cx="916648" cy="870355"/>
            </a:xfrm>
            <a:prstGeom prst="rect">
              <a:avLst/>
            </a:prstGeom>
            <a:noFill/>
            <a:ln>
              <a:noFill/>
            </a:ln>
          </p:spPr>
          <p:txBody>
            <a:bodyPr anchorCtr="0" anchor="ctr" bIns="10775" lIns="10775" spcFirstLastPara="1" rIns="10775" wrap="square" tIns="10775">
              <a:noAutofit/>
            </a:bodyPr>
            <a:lstStyle/>
            <a:p>
              <a:pPr indent="0" lvl="0" marL="0" marR="0" rtl="0" algn="ctr">
                <a:lnSpc>
                  <a:spcPct val="90000"/>
                </a:lnSpc>
                <a:spcBef>
                  <a:spcPts val="0"/>
                </a:spcBef>
                <a:spcAft>
                  <a:spcPts val="0"/>
                </a:spcAft>
                <a:buClr>
                  <a:schemeClr val="lt1"/>
                </a:buClr>
                <a:buSzPts val="1700"/>
                <a:buFont typeface="Cambria"/>
                <a:buNone/>
              </a:pPr>
              <a:r>
                <a:rPr b="0" i="0" lang="en-US" sz="1700" u="none" cap="none" strike="noStrike">
                  <a:solidFill>
                    <a:schemeClr val="lt1"/>
                  </a:solidFill>
                  <a:latin typeface="Cambria"/>
                  <a:ea typeface="Cambria"/>
                  <a:cs typeface="Cambria"/>
                  <a:sym typeface="Cambria"/>
                </a:rPr>
                <a:t>Vùng đất: 331 344</a:t>
              </a:r>
              <a:br>
                <a:rPr b="0" i="0" lang="en-US" sz="1700" u="none" cap="none" strike="noStrike">
                  <a:solidFill>
                    <a:schemeClr val="lt1"/>
                  </a:solidFill>
                  <a:latin typeface="Cambria"/>
                  <a:ea typeface="Cambria"/>
                  <a:cs typeface="Cambria"/>
                  <a:sym typeface="Cambria"/>
                </a:rPr>
              </a:br>
              <a:r>
                <a:rPr b="0" i="0" lang="en-US" sz="1700" u="none" cap="none" strike="noStrike">
                  <a:solidFill>
                    <a:schemeClr val="lt1"/>
                  </a:solidFill>
                  <a:latin typeface="Cambria"/>
                  <a:ea typeface="Cambria"/>
                  <a:cs typeface="Cambria"/>
                  <a:sym typeface="Cambria"/>
                </a:rPr>
                <a:t>km</a:t>
              </a:r>
              <a:r>
                <a:rPr b="0" baseline="30000" i="0" lang="en-US" sz="1700" u="none" cap="none" strike="noStrike">
                  <a:solidFill>
                    <a:schemeClr val="lt1"/>
                  </a:solidFill>
                  <a:latin typeface="Cambria"/>
                  <a:ea typeface="Cambria"/>
                  <a:cs typeface="Cambria"/>
                  <a:sym typeface="Cambria"/>
                </a:rPr>
                <a:t>2</a:t>
              </a:r>
              <a:endParaRPr/>
            </a:p>
          </p:txBody>
        </p:sp>
        <p:sp>
          <p:nvSpPr>
            <p:cNvPr id="194" name="Google Shape;194;p5"/>
            <p:cNvSpPr/>
            <p:nvPr/>
          </p:nvSpPr>
          <p:spPr>
            <a:xfrm rot="-2142401">
              <a:off x="2289066" y="780429"/>
              <a:ext cx="478219" cy="29853"/>
            </a:xfrm>
            <a:custGeom>
              <a:rect b="b" l="l" r="r" t="t"/>
              <a:pathLst>
                <a:path extrusionOk="0" h="120000" w="120000">
                  <a:moveTo>
                    <a:pt x="0" y="59998"/>
                  </a:moveTo>
                  <a:lnTo>
                    <a:pt x="120000" y="59998"/>
                  </a:lnTo>
                </a:path>
              </a:pathLst>
            </a:custGeom>
            <a:noFill/>
            <a:ln cap="flat" cmpd="sng" w="25400">
              <a:solidFill>
                <a:srgbClr val="4674A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5"/>
            <p:cNvSpPr txBox="1"/>
            <p:nvPr/>
          </p:nvSpPr>
          <p:spPr>
            <a:xfrm rot="-2142401">
              <a:off x="2516220" y="783401"/>
              <a:ext cx="23910" cy="2391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0" i="0" sz="500" u="none" cap="none" strike="noStrike">
                <a:solidFill>
                  <a:schemeClr val="dk1"/>
                </a:solidFill>
                <a:latin typeface="Calibri"/>
                <a:ea typeface="Calibri"/>
                <a:cs typeface="Calibri"/>
                <a:sym typeface="Calibri"/>
              </a:endParaRPr>
            </a:p>
          </p:txBody>
        </p:sp>
        <p:sp>
          <p:nvSpPr>
            <p:cNvPr id="196" name="Google Shape;196;p5"/>
            <p:cNvSpPr/>
            <p:nvPr/>
          </p:nvSpPr>
          <p:spPr>
            <a:xfrm>
              <a:off x="2722337" y="413102"/>
              <a:ext cx="970804" cy="485402"/>
            </a:xfrm>
            <a:prstGeom prst="roundRect">
              <a:avLst>
                <a:gd fmla="val 1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5"/>
            <p:cNvSpPr txBox="1"/>
            <p:nvPr/>
          </p:nvSpPr>
          <p:spPr>
            <a:xfrm>
              <a:off x="2736554" y="427319"/>
              <a:ext cx="942370" cy="456968"/>
            </a:xfrm>
            <a:prstGeom prst="rect">
              <a:avLst/>
            </a:prstGeom>
            <a:noFill/>
            <a:ln>
              <a:noFill/>
            </a:ln>
          </p:spPr>
          <p:txBody>
            <a:bodyPr anchorCtr="0" anchor="ctr" bIns="10775" lIns="10775" spcFirstLastPara="1" rIns="10775" wrap="square" tIns="10775">
              <a:noAutofit/>
            </a:bodyPr>
            <a:lstStyle/>
            <a:p>
              <a:pPr indent="0" lvl="0" marL="0" marR="0" rtl="0" algn="ctr">
                <a:lnSpc>
                  <a:spcPct val="90000"/>
                </a:lnSpc>
                <a:spcBef>
                  <a:spcPts val="0"/>
                </a:spcBef>
                <a:spcAft>
                  <a:spcPts val="0"/>
                </a:spcAft>
                <a:buClr>
                  <a:schemeClr val="lt1"/>
                </a:buClr>
                <a:buSzPts val="1700"/>
                <a:buFont typeface="Cambria"/>
                <a:buNone/>
              </a:pPr>
              <a:r>
                <a:rPr b="0" i="0" lang="en-US" sz="1700" u="none" cap="none" strike="noStrike">
                  <a:solidFill>
                    <a:schemeClr val="lt1"/>
                  </a:solidFill>
                  <a:latin typeface="Cambria"/>
                  <a:ea typeface="Cambria"/>
                  <a:cs typeface="Cambria"/>
                  <a:sym typeface="Cambria"/>
                </a:rPr>
                <a:t>Đất liền</a:t>
              </a:r>
              <a:endParaRPr b="0" i="0" sz="1700" u="none" cap="none" strike="noStrike">
                <a:solidFill>
                  <a:schemeClr val="lt1"/>
                </a:solidFill>
                <a:latin typeface="Cambria"/>
                <a:ea typeface="Cambria"/>
                <a:cs typeface="Cambria"/>
                <a:sym typeface="Cambria"/>
              </a:endParaRPr>
            </a:p>
          </p:txBody>
        </p:sp>
        <p:sp>
          <p:nvSpPr>
            <p:cNvPr id="198" name="Google Shape;198;p5"/>
            <p:cNvSpPr/>
            <p:nvPr/>
          </p:nvSpPr>
          <p:spPr>
            <a:xfrm rot="2142401">
              <a:off x="2289066" y="1059536"/>
              <a:ext cx="478219" cy="29853"/>
            </a:xfrm>
            <a:custGeom>
              <a:rect b="b" l="l" r="r" t="t"/>
              <a:pathLst>
                <a:path extrusionOk="0" h="120000" w="120000">
                  <a:moveTo>
                    <a:pt x="0" y="59998"/>
                  </a:moveTo>
                  <a:lnTo>
                    <a:pt x="120000" y="59998"/>
                  </a:lnTo>
                </a:path>
              </a:pathLst>
            </a:custGeom>
            <a:noFill/>
            <a:ln cap="flat" cmpd="sng" w="25400">
              <a:solidFill>
                <a:srgbClr val="4674A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5"/>
            <p:cNvSpPr txBox="1"/>
            <p:nvPr/>
          </p:nvSpPr>
          <p:spPr>
            <a:xfrm rot="2142401">
              <a:off x="2516220" y="1062507"/>
              <a:ext cx="23910" cy="2391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0" i="0" sz="500" u="none" cap="none" strike="noStrike">
                <a:solidFill>
                  <a:schemeClr val="dk1"/>
                </a:solidFill>
                <a:latin typeface="Calibri"/>
                <a:ea typeface="Calibri"/>
                <a:cs typeface="Calibri"/>
                <a:sym typeface="Calibri"/>
              </a:endParaRPr>
            </a:p>
          </p:txBody>
        </p:sp>
        <p:sp>
          <p:nvSpPr>
            <p:cNvPr id="200" name="Google Shape;200;p5"/>
            <p:cNvSpPr/>
            <p:nvPr/>
          </p:nvSpPr>
          <p:spPr>
            <a:xfrm>
              <a:off x="2722337" y="971314"/>
              <a:ext cx="970804" cy="485402"/>
            </a:xfrm>
            <a:prstGeom prst="roundRect">
              <a:avLst>
                <a:gd fmla="val 1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5"/>
            <p:cNvSpPr txBox="1"/>
            <p:nvPr/>
          </p:nvSpPr>
          <p:spPr>
            <a:xfrm>
              <a:off x="2736554" y="985531"/>
              <a:ext cx="942370" cy="456968"/>
            </a:xfrm>
            <a:prstGeom prst="rect">
              <a:avLst/>
            </a:prstGeom>
            <a:noFill/>
            <a:ln>
              <a:noFill/>
            </a:ln>
          </p:spPr>
          <p:txBody>
            <a:bodyPr anchorCtr="0" anchor="ctr" bIns="10775" lIns="10775" spcFirstLastPara="1" rIns="10775" wrap="square" tIns="10775">
              <a:noAutofit/>
            </a:bodyPr>
            <a:lstStyle/>
            <a:p>
              <a:pPr indent="0" lvl="0" marL="0" marR="0" rtl="0" algn="ctr">
                <a:lnSpc>
                  <a:spcPct val="90000"/>
                </a:lnSpc>
                <a:spcBef>
                  <a:spcPts val="0"/>
                </a:spcBef>
                <a:spcAft>
                  <a:spcPts val="0"/>
                </a:spcAft>
                <a:buClr>
                  <a:schemeClr val="lt1"/>
                </a:buClr>
                <a:buSzPts val="1700"/>
                <a:buFont typeface="Cambria"/>
                <a:buNone/>
              </a:pPr>
              <a:r>
                <a:rPr b="0" i="0" lang="en-US" sz="1700" u="none" cap="none" strike="noStrike">
                  <a:solidFill>
                    <a:schemeClr val="lt1"/>
                  </a:solidFill>
                  <a:latin typeface="Cambria"/>
                  <a:ea typeface="Cambria"/>
                  <a:cs typeface="Cambria"/>
                  <a:sym typeface="Cambria"/>
                </a:rPr>
                <a:t>Hải đảo</a:t>
              </a:r>
              <a:endParaRPr b="0" i="0" sz="1700" u="none" cap="none" strike="noStrike">
                <a:solidFill>
                  <a:schemeClr val="lt1"/>
                </a:solidFill>
                <a:latin typeface="Cambria"/>
                <a:ea typeface="Cambria"/>
                <a:cs typeface="Cambria"/>
                <a:sym typeface="Cambria"/>
              </a:endParaRPr>
            </a:p>
          </p:txBody>
        </p:sp>
        <p:sp>
          <p:nvSpPr>
            <p:cNvPr id="202" name="Google Shape;202;p5"/>
            <p:cNvSpPr/>
            <p:nvPr/>
          </p:nvSpPr>
          <p:spPr>
            <a:xfrm rot="1769013">
              <a:off x="946003" y="1587972"/>
              <a:ext cx="446092" cy="29853"/>
            </a:xfrm>
            <a:custGeom>
              <a:rect b="b" l="l" r="r" t="t"/>
              <a:pathLst>
                <a:path extrusionOk="0" h="120000" w="120000">
                  <a:moveTo>
                    <a:pt x="0" y="59998"/>
                  </a:moveTo>
                  <a:lnTo>
                    <a:pt x="120000" y="59998"/>
                  </a:lnTo>
                </a:path>
              </a:pathLst>
            </a:custGeom>
            <a:noFill/>
            <a:ln cap="flat" cmpd="sng" w="25400">
              <a:solidFill>
                <a:srgbClr val="3B64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5"/>
            <p:cNvSpPr txBox="1"/>
            <p:nvPr/>
          </p:nvSpPr>
          <p:spPr>
            <a:xfrm rot="1769013">
              <a:off x="1157897" y="1591747"/>
              <a:ext cx="22304" cy="22304"/>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0" i="0" sz="500" u="none" cap="none" strike="noStrike">
                <a:solidFill>
                  <a:schemeClr val="dk1"/>
                </a:solidFill>
                <a:latin typeface="Calibri"/>
                <a:ea typeface="Calibri"/>
                <a:cs typeface="Calibri"/>
                <a:sym typeface="Calibri"/>
              </a:endParaRPr>
            </a:p>
          </p:txBody>
        </p:sp>
        <p:sp>
          <p:nvSpPr>
            <p:cNvPr id="204" name="Google Shape;204;p5"/>
            <p:cNvSpPr/>
            <p:nvPr/>
          </p:nvSpPr>
          <p:spPr>
            <a:xfrm>
              <a:off x="1363210" y="1469975"/>
              <a:ext cx="970804" cy="485402"/>
            </a:xfrm>
            <a:prstGeom prst="roundRect">
              <a:avLst>
                <a:gd fmla="val 1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5"/>
            <p:cNvSpPr txBox="1"/>
            <p:nvPr/>
          </p:nvSpPr>
          <p:spPr>
            <a:xfrm>
              <a:off x="1377427" y="1484192"/>
              <a:ext cx="942370" cy="456968"/>
            </a:xfrm>
            <a:prstGeom prst="rect">
              <a:avLst/>
            </a:prstGeom>
            <a:noFill/>
            <a:ln>
              <a:noFill/>
            </a:ln>
          </p:spPr>
          <p:txBody>
            <a:bodyPr anchorCtr="0" anchor="ctr" bIns="10775" lIns="10775" spcFirstLastPara="1" rIns="10775" wrap="square" tIns="10775">
              <a:noAutofit/>
            </a:bodyPr>
            <a:lstStyle/>
            <a:p>
              <a:pPr indent="0" lvl="0" marL="0" marR="0" rtl="0" algn="ctr">
                <a:lnSpc>
                  <a:spcPct val="90000"/>
                </a:lnSpc>
                <a:spcBef>
                  <a:spcPts val="0"/>
                </a:spcBef>
                <a:spcAft>
                  <a:spcPts val="0"/>
                </a:spcAft>
                <a:buClr>
                  <a:schemeClr val="lt1"/>
                </a:buClr>
                <a:buSzPts val="1700"/>
                <a:buFont typeface="Cambria"/>
                <a:buNone/>
              </a:pPr>
              <a:r>
                <a:rPr b="0" i="0" lang="en-US" sz="1700" u="none" cap="none" strike="noStrike">
                  <a:solidFill>
                    <a:schemeClr val="lt1"/>
                  </a:solidFill>
                  <a:latin typeface="Cambria"/>
                  <a:ea typeface="Cambria"/>
                  <a:cs typeface="Cambria"/>
                  <a:sym typeface="Cambria"/>
                </a:rPr>
                <a:t>Vùng biển</a:t>
              </a:r>
              <a:endParaRPr b="0" i="0" sz="1700" u="none" cap="none" strike="noStrike">
                <a:solidFill>
                  <a:schemeClr val="lt1"/>
                </a:solidFill>
                <a:latin typeface="Cambria"/>
                <a:ea typeface="Cambria"/>
                <a:cs typeface="Cambria"/>
                <a:sym typeface="Cambria"/>
              </a:endParaRPr>
            </a:p>
          </p:txBody>
        </p:sp>
        <p:sp>
          <p:nvSpPr>
            <p:cNvPr id="206" name="Google Shape;206;p5"/>
            <p:cNvSpPr/>
            <p:nvPr/>
          </p:nvSpPr>
          <p:spPr>
            <a:xfrm rot="3808084">
              <a:off x="734390" y="1867079"/>
              <a:ext cx="869319" cy="29853"/>
            </a:xfrm>
            <a:custGeom>
              <a:rect b="b" l="l" r="r" t="t"/>
              <a:pathLst>
                <a:path extrusionOk="0" h="120000" w="120000">
                  <a:moveTo>
                    <a:pt x="0" y="59998"/>
                  </a:moveTo>
                  <a:lnTo>
                    <a:pt x="120000" y="59998"/>
                  </a:lnTo>
                </a:path>
              </a:pathLst>
            </a:custGeom>
            <a:noFill/>
            <a:ln cap="flat" cmpd="sng" w="25400">
              <a:solidFill>
                <a:srgbClr val="3B64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5"/>
            <p:cNvSpPr txBox="1"/>
            <p:nvPr/>
          </p:nvSpPr>
          <p:spPr>
            <a:xfrm rot="3808084">
              <a:off x="1147316" y="1860272"/>
              <a:ext cx="43465" cy="43465"/>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0" i="0" sz="500" u="none" cap="none" strike="noStrike">
                <a:solidFill>
                  <a:schemeClr val="dk1"/>
                </a:solidFill>
                <a:latin typeface="Calibri"/>
                <a:ea typeface="Calibri"/>
                <a:cs typeface="Calibri"/>
                <a:sym typeface="Calibri"/>
              </a:endParaRPr>
            </a:p>
          </p:txBody>
        </p:sp>
        <p:sp>
          <p:nvSpPr>
            <p:cNvPr id="208" name="Google Shape;208;p5"/>
            <p:cNvSpPr/>
            <p:nvPr/>
          </p:nvSpPr>
          <p:spPr>
            <a:xfrm>
              <a:off x="1363210" y="2028188"/>
              <a:ext cx="970804" cy="485402"/>
            </a:xfrm>
            <a:prstGeom prst="roundRect">
              <a:avLst>
                <a:gd fmla="val 1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5"/>
            <p:cNvSpPr txBox="1"/>
            <p:nvPr/>
          </p:nvSpPr>
          <p:spPr>
            <a:xfrm>
              <a:off x="1377427" y="2042405"/>
              <a:ext cx="942370" cy="456968"/>
            </a:xfrm>
            <a:prstGeom prst="rect">
              <a:avLst/>
            </a:prstGeom>
            <a:noFill/>
            <a:ln>
              <a:noFill/>
            </a:ln>
          </p:spPr>
          <p:txBody>
            <a:bodyPr anchorCtr="0" anchor="ctr" bIns="10775" lIns="10775" spcFirstLastPara="1" rIns="10775" wrap="square" tIns="10775">
              <a:noAutofit/>
            </a:bodyPr>
            <a:lstStyle/>
            <a:p>
              <a:pPr indent="0" lvl="0" marL="0" marR="0" rtl="0" algn="ctr">
                <a:lnSpc>
                  <a:spcPct val="90000"/>
                </a:lnSpc>
                <a:spcBef>
                  <a:spcPts val="0"/>
                </a:spcBef>
                <a:spcAft>
                  <a:spcPts val="0"/>
                </a:spcAft>
                <a:buClr>
                  <a:schemeClr val="lt1"/>
                </a:buClr>
                <a:buSzPts val="1700"/>
                <a:buFont typeface="Cambria"/>
                <a:buNone/>
              </a:pPr>
              <a:r>
                <a:rPr b="0" i="0" lang="en-US" sz="1700" u="none" cap="none" strike="noStrike">
                  <a:solidFill>
                    <a:schemeClr val="lt1"/>
                  </a:solidFill>
                  <a:latin typeface="Cambria"/>
                  <a:ea typeface="Cambria"/>
                  <a:cs typeface="Cambria"/>
                  <a:sym typeface="Cambria"/>
                </a:rPr>
                <a:t>Vùng trời</a:t>
              </a:r>
              <a:endParaRPr b="0" i="0" sz="1700" u="none" cap="none" strike="noStrike">
                <a:solidFill>
                  <a:schemeClr val="lt1"/>
                </a:solidFill>
                <a:latin typeface="Cambria"/>
                <a:ea typeface="Cambria"/>
                <a:cs typeface="Cambria"/>
                <a:sym typeface="Cambria"/>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500"/>
                                        <p:tgtEl>
                                          <p:spTgt spid="1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500"/>
                                        <p:tgtEl>
                                          <p:spTgt spid="186"/>
                                        </p:tgtEl>
                                      </p:cBhvr>
                                    </p:animEffect>
                                  </p:childTnLst>
                                </p:cTn>
                              </p:par>
                              <p:par>
                                <p:cTn fill="hold" nodeType="with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500"/>
                                        <p:tgtEl>
                                          <p:spTgt spid="1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500"/>
                                        <p:tgtEl>
                                          <p:spTgt spid="1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6"/>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215" name="Google Shape;215;p6"/>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216" name="Google Shape;216;p6"/>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217" name="Google Shape;217;p6"/>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218" name="Google Shape;218;p6"/>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19" name="Google Shape;219;p6"/>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800" u="none" cap="none" strike="noStrike">
                <a:solidFill>
                  <a:srgbClr val="00B050"/>
                </a:solidFill>
                <a:latin typeface="Cambria"/>
                <a:ea typeface="Cambria"/>
                <a:cs typeface="Cambria"/>
                <a:sym typeface="Cambria"/>
              </a:rPr>
              <a:t>BÀI 1</a:t>
            </a:r>
            <a:endParaRPr/>
          </a:p>
        </p:txBody>
      </p:sp>
      <p:sp>
        <p:nvSpPr>
          <p:cNvPr id="220" name="Google Shape;220;p6"/>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221" name="Google Shape;221;p6"/>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222" name="Google Shape;222;p6"/>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23" name="Google Shape;223;p6"/>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24" name="Google Shape;224;p6"/>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25" name="Google Shape;225;p6"/>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26" name="Google Shape;226;p6"/>
          <p:cNvSpPr/>
          <p:nvPr/>
        </p:nvSpPr>
        <p:spPr>
          <a:xfrm>
            <a:off x="1523999" y="1299019"/>
            <a:ext cx="3657601" cy="3046988"/>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b="0" i="1" lang="en-US" sz="2400" u="none" cap="none" strike="noStrike">
                <a:solidFill>
                  <a:srgbClr val="FF0000"/>
                </a:solidFill>
                <a:latin typeface="Cambria"/>
                <a:ea typeface="Cambria"/>
                <a:cs typeface="Cambria"/>
                <a:sym typeface="Cambria"/>
              </a:rPr>
              <a:t>Quan sát bản đồ hành chính Việt Nam và kênh chữ SGK, xác định đường bờ biển của nước ta. Đường bờ biển nước ta dài bao nhiêu km? Nước ta có bao nhiêu tỉnh, thành phố giáp biển?</a:t>
            </a:r>
            <a:endParaRPr/>
          </a:p>
        </p:txBody>
      </p:sp>
      <p:sp>
        <p:nvSpPr>
          <p:cNvPr id="227" name="Google Shape;227;p6"/>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i="0" lang="en-US" sz="2400" u="none" cap="none" strike="noStrike">
                <a:solidFill>
                  <a:srgbClr val="0D30DD"/>
                </a:solidFill>
                <a:latin typeface="Cambria"/>
                <a:ea typeface="Cambria"/>
                <a:cs typeface="Cambria"/>
                <a:sym typeface="Cambria"/>
              </a:rPr>
              <a:t>PHẠM VI LÃNH THỔ</a:t>
            </a:r>
            <a:endParaRPr/>
          </a:p>
        </p:txBody>
      </p:sp>
      <p:pic>
        <p:nvPicPr>
          <p:cNvPr id="228" name="Google Shape;228;p6"/>
          <p:cNvPicPr preferRelativeResize="0"/>
          <p:nvPr/>
        </p:nvPicPr>
        <p:blipFill rotWithShape="1">
          <a:blip r:embed="rId6">
            <a:alphaModFix/>
          </a:blip>
          <a:srcRect b="0" l="0" r="0" t="0"/>
          <a:stretch/>
        </p:blipFill>
        <p:spPr>
          <a:xfrm>
            <a:off x="286339" y="2201920"/>
            <a:ext cx="1167904" cy="1227080"/>
          </a:xfrm>
          <a:prstGeom prst="rect">
            <a:avLst/>
          </a:prstGeom>
          <a:noFill/>
          <a:ln>
            <a:noFill/>
          </a:ln>
          <a:effectLst>
            <a:reflection blurRad="0" dir="5400000" dist="5000" endA="0" endPos="30000" kx="0" rotWithShape="0" algn="bl" stA="30000" stPos="0" sy="-100000" ky="0"/>
          </a:effectLst>
        </p:spPr>
      </p:pic>
      <p:grpSp>
        <p:nvGrpSpPr>
          <p:cNvPr id="229" name="Google Shape;229;p6"/>
          <p:cNvGrpSpPr/>
          <p:nvPr/>
        </p:nvGrpSpPr>
        <p:grpSpPr>
          <a:xfrm>
            <a:off x="203918" y="4658303"/>
            <a:ext cx="1391102" cy="1378918"/>
            <a:chOff x="328593" y="3185409"/>
            <a:chExt cx="1311567" cy="1538991"/>
          </a:xfrm>
        </p:grpSpPr>
        <p:pic>
          <p:nvPicPr>
            <p:cNvPr id="230" name="Google Shape;230;p6"/>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231" name="Google Shape;231;p6"/>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sp>
        <p:nvSpPr>
          <p:cNvPr id="232" name="Google Shape;232;p6"/>
          <p:cNvSpPr/>
          <p:nvPr/>
        </p:nvSpPr>
        <p:spPr>
          <a:xfrm>
            <a:off x="1523999" y="4876800"/>
            <a:ext cx="3657601" cy="1200329"/>
          </a:xfrm>
          <a:prstGeom prst="rect">
            <a:avLst/>
          </a:prstGeom>
          <a:solidFill>
            <a:srgbClr val="FFCCFF"/>
          </a:solidFill>
          <a:ln cap="flat" cmpd="sng" w="12700">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400" u="none" cap="none" strike="noStrike">
                <a:solidFill>
                  <a:schemeClr val="dk1"/>
                </a:solidFill>
                <a:latin typeface="Cambria"/>
                <a:ea typeface="Cambria"/>
                <a:cs typeface="Cambria"/>
                <a:sym typeface="Cambria"/>
              </a:rPr>
              <a:t>Đường bờ biển nước ta dài 3260km, có 28/63 tỉnh, thành phố giáp biển.</a:t>
            </a:r>
            <a:endParaRPr/>
          </a:p>
        </p:txBody>
      </p:sp>
      <p:pic>
        <p:nvPicPr>
          <p:cNvPr descr="http://datnenbinhduong.vn/wp-content/uploads/ban-do-viet-nam-moi-nhat.jpg" id="233" name="Google Shape;233;p6"/>
          <p:cNvPicPr preferRelativeResize="0"/>
          <p:nvPr/>
        </p:nvPicPr>
        <p:blipFill rotWithShape="1">
          <a:blip r:embed="rId9">
            <a:alphaModFix/>
          </a:blip>
          <a:srcRect b="5631" l="2633" r="2890" t="5912"/>
          <a:stretch/>
        </p:blipFill>
        <p:spPr>
          <a:xfrm>
            <a:off x="5334000" y="1289897"/>
            <a:ext cx="3561653" cy="5339503"/>
          </a:xfrm>
          <a:prstGeom prst="rect">
            <a:avLst/>
          </a:prstGeom>
          <a:noFill/>
          <a:ln cap="flat" cmpd="sng" w="9525">
            <a:solidFill>
              <a:srgbClr val="FF0000"/>
            </a:solidFill>
            <a:prstDash val="solid"/>
            <a:round/>
            <a:headEnd len="sm" w="sm" type="none"/>
            <a:tailEnd len="sm" w="sm" type="none"/>
          </a:ln>
        </p:spPr>
      </p:pic>
      <p:sp>
        <p:nvSpPr>
          <p:cNvPr id="234" name="Google Shape;234;p6"/>
          <p:cNvSpPr/>
          <p:nvPr/>
        </p:nvSpPr>
        <p:spPr>
          <a:xfrm>
            <a:off x="5943600" y="2247435"/>
            <a:ext cx="1066800" cy="3238965"/>
          </a:xfrm>
          <a:custGeom>
            <a:rect b="b" l="l" r="r" t="t"/>
            <a:pathLst>
              <a:path extrusionOk="0" h="4056434" w="1536970">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noFill/>
          <a:ln cap="flat" cmpd="sng" w="25400">
            <a:solidFill>
              <a:srgbClr val="0D30D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35" name="Google Shape;235;p6"/>
          <p:cNvSpPr/>
          <p:nvPr/>
        </p:nvSpPr>
        <p:spPr>
          <a:xfrm>
            <a:off x="1720089" y="202779"/>
            <a:ext cx="579362"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3000" u="none" cap="none" strike="noStrike">
                <a:solidFill>
                  <a:schemeClr val="lt1"/>
                </a:solidFill>
                <a:latin typeface="Cambria"/>
                <a:ea typeface="Cambria"/>
                <a:cs typeface="Cambria"/>
                <a:sym typeface="Cambria"/>
              </a:rPr>
              <a:t>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500"/>
                                        <p:tgtEl>
                                          <p:spTgt spid="2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500"/>
                                        <p:tgtEl>
                                          <p:spTgt spid="233"/>
                                        </p:tgtEl>
                                      </p:cBhvr>
                                    </p:animEffect>
                                  </p:childTnLst>
                                </p:cTn>
                              </p:par>
                              <p:par>
                                <p:cTn fill="hold" nodeType="with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500"/>
                                        <p:tgtEl>
                                          <p:spTgt spid="2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500"/>
                                        <p:tgtEl>
                                          <p:spTgt spid="229"/>
                                        </p:tgtEl>
                                      </p:cBhvr>
                                    </p:animEffect>
                                  </p:childTnLst>
                                </p:cTn>
                              </p:par>
                              <p:par>
                                <p:cTn fill="hold" nodeType="with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500"/>
                                        <p:tgtEl>
                                          <p:spTgt spid="2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500"/>
                                        <p:tgtEl>
                                          <p:spTgt spid="2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
                                            <p:txEl>
                                              <p:pRg end="0" st="0"/>
                                            </p:txEl>
                                          </p:spTgt>
                                        </p:tgtEl>
                                        <p:attrNameLst>
                                          <p:attrName>style.visibility</p:attrName>
                                        </p:attrNameLst>
                                      </p:cBhvr>
                                      <p:to>
                                        <p:strVal val="visible"/>
                                      </p:to>
                                    </p:set>
                                    <p:animEffect filter="fade" transition="in">
                                      <p:cBhvr>
                                        <p:cTn dur="500"/>
                                        <p:tgtEl>
                                          <p:spTgt spid="232">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7"/>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241" name="Google Shape;241;p7"/>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242" name="Google Shape;242;p7"/>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243" name="Google Shape;243;p7"/>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244" name="Google Shape;244;p7"/>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45" name="Google Shape;245;p7"/>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800" u="none" cap="none" strike="noStrike">
                <a:solidFill>
                  <a:srgbClr val="00B050"/>
                </a:solidFill>
                <a:latin typeface="Cambria"/>
                <a:ea typeface="Cambria"/>
                <a:cs typeface="Cambria"/>
                <a:sym typeface="Cambria"/>
              </a:rPr>
              <a:t>BÀI 1</a:t>
            </a:r>
            <a:endParaRPr/>
          </a:p>
        </p:txBody>
      </p:sp>
      <p:sp>
        <p:nvSpPr>
          <p:cNvPr id="246" name="Google Shape;246;p7"/>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247" name="Google Shape;247;p7"/>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248" name="Google Shape;248;p7"/>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49" name="Google Shape;249;p7"/>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50" name="Google Shape;250;p7"/>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51" name="Google Shape;251;p7"/>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52" name="Google Shape;252;p7"/>
          <p:cNvSpPr/>
          <p:nvPr/>
        </p:nvSpPr>
        <p:spPr>
          <a:xfrm>
            <a:off x="1523999" y="1905000"/>
            <a:ext cx="3657601" cy="1938992"/>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b="0" i="1" lang="en-US" sz="2400" u="none" cap="none" strike="noStrike">
                <a:solidFill>
                  <a:srgbClr val="FF0000"/>
                </a:solidFill>
                <a:latin typeface="Cambria"/>
                <a:ea typeface="Cambria"/>
                <a:cs typeface="Cambria"/>
                <a:sym typeface="Cambria"/>
              </a:rPr>
              <a:t>Quan sát bản đồ, cho biết vùng biển nước ta thuộc Biển nào? có diện tích bao nhiêu và gấp mấy lần diện tích đất liền? </a:t>
            </a:r>
            <a:endParaRPr b="0" i="1" sz="2400" u="none" cap="none" strike="noStrike">
              <a:solidFill>
                <a:srgbClr val="FF0000"/>
              </a:solidFill>
              <a:latin typeface="Cambria"/>
              <a:ea typeface="Cambria"/>
              <a:cs typeface="Cambria"/>
              <a:sym typeface="Cambria"/>
            </a:endParaRPr>
          </a:p>
        </p:txBody>
      </p:sp>
      <p:sp>
        <p:nvSpPr>
          <p:cNvPr id="253" name="Google Shape;253;p7"/>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i="0" lang="en-US" sz="2400" u="none" cap="none" strike="noStrike">
                <a:solidFill>
                  <a:srgbClr val="0D30DD"/>
                </a:solidFill>
                <a:latin typeface="Cambria"/>
                <a:ea typeface="Cambria"/>
                <a:cs typeface="Cambria"/>
                <a:sym typeface="Cambria"/>
              </a:rPr>
              <a:t>PHẠM VI LÃNH THỔ</a:t>
            </a:r>
            <a:endParaRPr/>
          </a:p>
        </p:txBody>
      </p:sp>
      <p:pic>
        <p:nvPicPr>
          <p:cNvPr id="254" name="Google Shape;254;p7"/>
          <p:cNvPicPr preferRelativeResize="0"/>
          <p:nvPr/>
        </p:nvPicPr>
        <p:blipFill rotWithShape="1">
          <a:blip r:embed="rId6">
            <a:alphaModFix/>
          </a:blip>
          <a:srcRect b="0" l="0" r="0" t="0"/>
          <a:stretch/>
        </p:blipFill>
        <p:spPr>
          <a:xfrm>
            <a:off x="302294" y="2278120"/>
            <a:ext cx="1167904" cy="1227080"/>
          </a:xfrm>
          <a:prstGeom prst="rect">
            <a:avLst/>
          </a:prstGeom>
          <a:noFill/>
          <a:ln>
            <a:noFill/>
          </a:ln>
          <a:effectLst>
            <a:reflection blurRad="0" dir="5400000" dist="5000" endA="0" endPos="30000" kx="0" rotWithShape="0" algn="bl" stA="30000" stPos="0" sy="-100000" ky="0"/>
          </a:effectLst>
        </p:spPr>
      </p:pic>
      <p:grpSp>
        <p:nvGrpSpPr>
          <p:cNvPr id="255" name="Google Shape;255;p7"/>
          <p:cNvGrpSpPr/>
          <p:nvPr/>
        </p:nvGrpSpPr>
        <p:grpSpPr>
          <a:xfrm>
            <a:off x="228600" y="4353503"/>
            <a:ext cx="1391102" cy="1378918"/>
            <a:chOff x="328593" y="3185409"/>
            <a:chExt cx="1311567" cy="1538991"/>
          </a:xfrm>
        </p:grpSpPr>
        <p:pic>
          <p:nvPicPr>
            <p:cNvPr id="256" name="Google Shape;256;p7"/>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257" name="Google Shape;257;p7"/>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sp>
        <p:nvSpPr>
          <p:cNvPr id="258" name="Google Shape;258;p7"/>
          <p:cNvSpPr/>
          <p:nvPr/>
        </p:nvSpPr>
        <p:spPr>
          <a:xfrm>
            <a:off x="1510746" y="4297740"/>
            <a:ext cx="3657601" cy="1569660"/>
          </a:xfrm>
          <a:prstGeom prst="rect">
            <a:avLst/>
          </a:prstGeom>
          <a:solidFill>
            <a:srgbClr val="FFCCFF"/>
          </a:solidFill>
          <a:ln cap="flat" cmpd="sng" w="12700">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400" u="none" cap="none" strike="noStrike">
                <a:solidFill>
                  <a:schemeClr val="dk1"/>
                </a:solidFill>
                <a:latin typeface="Cambria"/>
                <a:ea typeface="Cambria"/>
                <a:cs typeface="Cambria"/>
                <a:sym typeface="Cambria"/>
              </a:rPr>
              <a:t>Vùng biển nước ta ở Biển Đông có diện tích khoảng 1 triệu km</a:t>
            </a:r>
            <a:r>
              <a:rPr b="0" baseline="30000" i="0" lang="en-US" sz="2400" u="none" cap="none" strike="noStrike">
                <a:solidFill>
                  <a:schemeClr val="dk1"/>
                </a:solidFill>
                <a:latin typeface="Cambria"/>
                <a:ea typeface="Cambria"/>
                <a:cs typeface="Cambria"/>
                <a:sym typeface="Cambria"/>
              </a:rPr>
              <a:t>2</a:t>
            </a:r>
            <a:r>
              <a:rPr b="0" i="0" lang="en-US" sz="2400" u="none" cap="none" strike="noStrike">
                <a:solidFill>
                  <a:schemeClr val="dk1"/>
                </a:solidFill>
                <a:latin typeface="Cambria"/>
                <a:ea typeface="Cambria"/>
                <a:cs typeface="Cambria"/>
                <a:sym typeface="Cambria"/>
              </a:rPr>
              <a:t>, gấp hơn 3 lần diện tích đất liền.</a:t>
            </a:r>
            <a:endParaRPr b="0" i="0" sz="2400" u="none" cap="none" strike="noStrike">
              <a:solidFill>
                <a:schemeClr val="dk1"/>
              </a:solidFill>
              <a:latin typeface="Cambria"/>
              <a:ea typeface="Cambria"/>
              <a:cs typeface="Cambria"/>
              <a:sym typeface="Cambria"/>
            </a:endParaRPr>
          </a:p>
        </p:txBody>
      </p:sp>
      <p:pic>
        <p:nvPicPr>
          <p:cNvPr id="259" name="Google Shape;259;p7"/>
          <p:cNvPicPr preferRelativeResize="0"/>
          <p:nvPr/>
        </p:nvPicPr>
        <p:blipFill rotWithShape="1">
          <a:blip r:embed="rId9">
            <a:alphaModFix/>
          </a:blip>
          <a:srcRect b="0" l="0" r="0" t="0"/>
          <a:stretch/>
        </p:blipFill>
        <p:spPr>
          <a:xfrm>
            <a:off x="5311074" y="1265333"/>
            <a:ext cx="3528125" cy="5146123"/>
          </a:xfrm>
          <a:prstGeom prst="rect">
            <a:avLst/>
          </a:prstGeom>
          <a:noFill/>
          <a:ln cap="flat" cmpd="sng" w="9525">
            <a:solidFill>
              <a:srgbClr val="FF0000"/>
            </a:solidFill>
            <a:prstDash val="solid"/>
            <a:miter lim="800000"/>
            <a:headEnd len="sm" w="sm" type="none"/>
            <a:tailEnd len="sm" w="sm" type="none"/>
          </a:ln>
        </p:spPr>
      </p:pic>
      <p:sp>
        <p:nvSpPr>
          <p:cNvPr id="260" name="Google Shape;260;p7"/>
          <p:cNvSpPr txBox="1"/>
          <p:nvPr/>
        </p:nvSpPr>
        <p:spPr>
          <a:xfrm>
            <a:off x="7239000" y="3566815"/>
            <a:ext cx="13716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rgbClr val="FFFF00"/>
                </a:solidFill>
                <a:latin typeface="Cambria"/>
                <a:ea typeface="Cambria"/>
                <a:cs typeface="Cambria"/>
                <a:sym typeface="Cambria"/>
              </a:rPr>
              <a:t>BIỂN ĐÔNG</a:t>
            </a:r>
            <a:endParaRPr/>
          </a:p>
        </p:txBody>
      </p:sp>
      <p:sp>
        <p:nvSpPr>
          <p:cNvPr id="261" name="Google Shape;261;p7"/>
          <p:cNvSpPr/>
          <p:nvPr/>
        </p:nvSpPr>
        <p:spPr>
          <a:xfrm>
            <a:off x="1720089" y="202779"/>
            <a:ext cx="579362"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500"/>
                                        <p:tgtEl>
                                          <p:spTgt spid="254"/>
                                        </p:tgtEl>
                                      </p:cBhvr>
                                    </p:animEffect>
                                  </p:childTnLst>
                                </p:cTn>
                              </p:par>
                              <p:par>
                                <p:cTn fill="hold" nodeType="with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500"/>
                                        <p:tgtEl>
                                          <p:spTgt spid="2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500"/>
                                        <p:tgtEl>
                                          <p:spTgt spid="260"/>
                                        </p:tgtEl>
                                      </p:cBhvr>
                                    </p:animEffect>
                                  </p:childTnLst>
                                </p:cTn>
                              </p:par>
                              <p:par>
                                <p:cTn fill="hold" nodeType="with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500"/>
                                        <p:tgtEl>
                                          <p:spTgt spid="2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500"/>
                                        <p:tgtEl>
                                          <p:spTgt spid="255"/>
                                        </p:tgtEl>
                                      </p:cBhvr>
                                    </p:animEffect>
                                  </p:childTnLst>
                                </p:cTn>
                              </p:par>
                              <p:par>
                                <p:cTn fill="hold" nodeType="withEffect" presetClass="entr" presetID="10" presetSubtype="0">
                                  <p:stCondLst>
                                    <p:cond delay="0"/>
                                  </p:stCondLst>
                                  <p:childTnLst>
                                    <p:set>
                                      <p:cBhvr>
                                        <p:cTn dur="1" fill="hold">
                                          <p:stCondLst>
                                            <p:cond delay="0"/>
                                          </p:stCondLst>
                                        </p:cTn>
                                        <p:tgtEl>
                                          <p:spTgt spid="258"/>
                                        </p:tgtEl>
                                        <p:attrNameLst>
                                          <p:attrName>style.visibility</p:attrName>
                                        </p:attrNameLst>
                                      </p:cBhvr>
                                      <p:to>
                                        <p:strVal val="visible"/>
                                      </p:to>
                                    </p:set>
                                    <p:animEffect filter="fade" transition="in">
                                      <p:cBhvr>
                                        <p:cTn dur="500"/>
                                        <p:tgtEl>
                                          <p:spTgt spid="2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xEl>
                                              <p:pRg end="0" st="0"/>
                                            </p:txEl>
                                          </p:spTgt>
                                        </p:tgtEl>
                                        <p:attrNameLst>
                                          <p:attrName>style.visibility</p:attrName>
                                        </p:attrNameLst>
                                      </p:cBhvr>
                                      <p:to>
                                        <p:strVal val="visible"/>
                                      </p:to>
                                    </p:set>
                                    <p:animEffect filter="fade" transition="in">
                                      <p:cBhvr>
                                        <p:cTn dur="500"/>
                                        <p:tgtEl>
                                          <p:spTgt spid="258">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8"/>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267" name="Google Shape;267;p8"/>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268" name="Google Shape;268;p8"/>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269" name="Google Shape;269;p8"/>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270" name="Google Shape;270;p8"/>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271" name="Google Shape;271;p8"/>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a:t>
            </a:r>
            <a:endParaRPr/>
          </a:p>
        </p:txBody>
      </p:sp>
      <p:sp>
        <p:nvSpPr>
          <p:cNvPr id="272" name="Google Shape;272;p8"/>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273" name="Google Shape;273;p8"/>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274" name="Google Shape;274;p8"/>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275" name="Google Shape;275;p8"/>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76" name="Google Shape;276;p8"/>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277" name="Google Shape;277;p8"/>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278" name="Google Shape;278;p8"/>
          <p:cNvSpPr/>
          <p:nvPr/>
        </p:nvSpPr>
        <p:spPr>
          <a:xfrm>
            <a:off x="1523999" y="1277541"/>
            <a:ext cx="3657601" cy="2246769"/>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2000">
                <a:solidFill>
                  <a:srgbClr val="FF0000"/>
                </a:solidFill>
                <a:latin typeface="Cambria"/>
                <a:ea typeface="Cambria"/>
                <a:cs typeface="Cambria"/>
                <a:sym typeface="Cambria"/>
              </a:rPr>
              <a:t>Quan sát bản đồ, hình ảnh và hiểu biết của mình, cho biết trong vùng biển nước ta có bao nhiêu đảo lớn nhỏ? Tại sao việc giữ vững chủ quyền của một hòn đảo, dù nhỏ, lại có ý nghĩa         rất lớn?</a:t>
            </a:r>
            <a:endParaRPr/>
          </a:p>
        </p:txBody>
      </p:sp>
      <p:sp>
        <p:nvSpPr>
          <p:cNvPr id="279" name="Google Shape;279;p8"/>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PHẠM VI LÃNH THỔ</a:t>
            </a:r>
            <a:endParaRPr/>
          </a:p>
        </p:txBody>
      </p:sp>
      <p:pic>
        <p:nvPicPr>
          <p:cNvPr id="280" name="Google Shape;280;p8"/>
          <p:cNvPicPr preferRelativeResize="0"/>
          <p:nvPr/>
        </p:nvPicPr>
        <p:blipFill rotWithShape="1">
          <a:blip r:embed="rId6">
            <a:alphaModFix/>
          </a:blip>
          <a:srcRect b="0" l="0" r="0" t="0"/>
          <a:stretch/>
        </p:blipFill>
        <p:spPr>
          <a:xfrm>
            <a:off x="302294" y="1752600"/>
            <a:ext cx="1167904" cy="1227080"/>
          </a:xfrm>
          <a:prstGeom prst="rect">
            <a:avLst/>
          </a:prstGeom>
          <a:noFill/>
          <a:ln>
            <a:noFill/>
          </a:ln>
          <a:effectLst>
            <a:reflection blurRad="0" dir="5400000" dist="5000" endA="0" endPos="30000" kx="0" rotWithShape="0" algn="bl" stA="30000" stPos="0" sy="-100000" ky="0"/>
          </a:effectLst>
        </p:spPr>
      </p:pic>
      <p:grpSp>
        <p:nvGrpSpPr>
          <p:cNvPr id="281" name="Google Shape;281;p8"/>
          <p:cNvGrpSpPr/>
          <p:nvPr/>
        </p:nvGrpSpPr>
        <p:grpSpPr>
          <a:xfrm>
            <a:off x="228600" y="4412282"/>
            <a:ext cx="1391102" cy="1378918"/>
            <a:chOff x="328593" y="3185409"/>
            <a:chExt cx="1311567" cy="1538991"/>
          </a:xfrm>
        </p:grpSpPr>
        <p:pic>
          <p:nvPicPr>
            <p:cNvPr id="282" name="Google Shape;282;p8"/>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283" name="Google Shape;283;p8"/>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sp>
        <p:nvSpPr>
          <p:cNvPr id="284" name="Google Shape;284;p8"/>
          <p:cNvSpPr/>
          <p:nvPr/>
        </p:nvSpPr>
        <p:spPr>
          <a:xfrm>
            <a:off x="1510746" y="3683928"/>
            <a:ext cx="3657601" cy="2793072"/>
          </a:xfrm>
          <a:prstGeom prst="rect">
            <a:avLst/>
          </a:prstGeom>
          <a:solidFill>
            <a:srgbClr val="FFCCFF"/>
          </a:solidFill>
          <a:ln cap="flat" cmpd="sng" w="12700">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950">
                <a:solidFill>
                  <a:schemeClr val="dk1"/>
                </a:solidFill>
                <a:latin typeface="Cambria"/>
                <a:ea typeface="Cambria"/>
                <a:cs typeface="Cambria"/>
                <a:sym typeface="Cambria"/>
              </a:rPr>
              <a:t>- Trong vùng biển nước ta có hàng nghìn đảo lớn nhỏ, trong đó có 2 quần đảo Hoàng Sa và Trường Sa.</a:t>
            </a:r>
            <a:endParaRPr/>
          </a:p>
          <a:p>
            <a:pPr indent="0" lvl="0" marL="0" marR="0" rtl="0" algn="just">
              <a:spcBef>
                <a:spcPts val="0"/>
              </a:spcBef>
              <a:spcAft>
                <a:spcPts val="0"/>
              </a:spcAft>
              <a:buNone/>
            </a:pPr>
            <a:r>
              <a:rPr lang="en-US" sz="1950">
                <a:solidFill>
                  <a:schemeClr val="dk1"/>
                </a:solidFill>
                <a:latin typeface="Cambria"/>
                <a:ea typeface="Cambria"/>
                <a:cs typeface="Cambria"/>
                <a:sym typeface="Cambria"/>
              </a:rPr>
              <a:t>- Ý nghĩa: là cơ sở để khẳng định chủ quyền của nước ta đối với vùng biển và thềm lục địa quanh đảo, khẳng định lãnh thổ thống nhất toàn vẹn của Việt Nam.</a:t>
            </a:r>
            <a:endParaRPr/>
          </a:p>
        </p:txBody>
      </p:sp>
      <p:pic>
        <p:nvPicPr>
          <p:cNvPr id="285" name="Google Shape;285;p8"/>
          <p:cNvPicPr preferRelativeResize="0"/>
          <p:nvPr/>
        </p:nvPicPr>
        <p:blipFill rotWithShape="1">
          <a:blip r:embed="rId9">
            <a:alphaModFix/>
          </a:blip>
          <a:srcRect b="0" l="0" r="0" t="0"/>
          <a:stretch/>
        </p:blipFill>
        <p:spPr>
          <a:xfrm>
            <a:off x="5311074" y="1265333"/>
            <a:ext cx="3528125" cy="2849467"/>
          </a:xfrm>
          <a:prstGeom prst="rect">
            <a:avLst/>
          </a:prstGeom>
          <a:noFill/>
          <a:ln cap="flat" cmpd="sng" w="9525">
            <a:solidFill>
              <a:srgbClr val="FF0000"/>
            </a:solidFill>
            <a:prstDash val="solid"/>
            <a:miter lim="800000"/>
            <a:headEnd len="sm" w="sm" type="none"/>
            <a:tailEnd len="sm" w="sm" type="none"/>
          </a:ln>
        </p:spPr>
      </p:pic>
      <p:sp>
        <p:nvSpPr>
          <p:cNvPr id="286" name="Google Shape;286;p8"/>
          <p:cNvSpPr/>
          <p:nvPr/>
        </p:nvSpPr>
        <p:spPr>
          <a:xfrm>
            <a:off x="7010400" y="1905000"/>
            <a:ext cx="762000" cy="68580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7" name="Google Shape;287;p8"/>
          <p:cNvSpPr/>
          <p:nvPr/>
        </p:nvSpPr>
        <p:spPr>
          <a:xfrm>
            <a:off x="7315200" y="2670818"/>
            <a:ext cx="1191570" cy="1238372"/>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88" name="Google Shape;288;p8"/>
          <p:cNvPicPr preferRelativeResize="0"/>
          <p:nvPr/>
        </p:nvPicPr>
        <p:blipFill rotWithShape="1">
          <a:blip r:embed="rId10">
            <a:alphaModFix/>
          </a:blip>
          <a:srcRect b="0" l="0" r="0" t="0"/>
          <a:stretch/>
        </p:blipFill>
        <p:spPr>
          <a:xfrm>
            <a:off x="5311075" y="4267200"/>
            <a:ext cx="3528124" cy="2266623"/>
          </a:xfrm>
          <a:prstGeom prst="rect">
            <a:avLst/>
          </a:prstGeom>
          <a:noFill/>
          <a:ln cap="flat" cmpd="sng" w="9525">
            <a:solidFill>
              <a:srgbClr val="FF0000"/>
            </a:solidFill>
            <a:prstDash val="solid"/>
            <a:miter lim="800000"/>
            <a:headEnd len="sm" w="sm" type="none"/>
            <a:tailEnd len="sm" w="sm" type="none"/>
          </a:ln>
        </p:spPr>
      </p:pic>
      <p:sp>
        <p:nvSpPr>
          <p:cNvPr id="289" name="Google Shape;289;p8"/>
          <p:cNvSpPr/>
          <p:nvPr/>
        </p:nvSpPr>
        <p:spPr>
          <a:xfrm>
            <a:off x="1720089" y="202779"/>
            <a:ext cx="579362"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500"/>
                                        <p:tgtEl>
                                          <p:spTgt spid="280"/>
                                        </p:tgtEl>
                                      </p:cBhvr>
                                    </p:animEffect>
                                  </p:childTnLst>
                                </p:cTn>
                              </p:par>
                              <p:par>
                                <p:cTn fill="hold" nodeType="with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500"/>
                                        <p:tgtEl>
                                          <p:spTgt spid="2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500"/>
                                        <p:tgtEl>
                                          <p:spTgt spid="285"/>
                                        </p:tgtEl>
                                      </p:cBhvr>
                                    </p:animEffect>
                                  </p:childTnLst>
                                </p:cTn>
                              </p:par>
                              <p:par>
                                <p:cTn fill="hold" nodeType="with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500"/>
                                        <p:tgtEl>
                                          <p:spTgt spid="2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500"/>
                                        <p:tgtEl>
                                          <p:spTgt spid="281"/>
                                        </p:tgtEl>
                                      </p:cBhvr>
                                    </p:animEffect>
                                  </p:childTnLst>
                                </p:cTn>
                              </p:par>
                              <p:par>
                                <p:cTn fill="hold" nodeType="with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500"/>
                                        <p:tgtEl>
                                          <p:spTgt spid="2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4">
                                            <p:txEl>
                                              <p:pRg end="0" st="0"/>
                                            </p:txEl>
                                          </p:spTgt>
                                        </p:tgtEl>
                                        <p:attrNameLst>
                                          <p:attrName>style.visibility</p:attrName>
                                        </p:attrNameLst>
                                      </p:cBhvr>
                                      <p:to>
                                        <p:strVal val="visible"/>
                                      </p:to>
                                    </p:set>
                                    <p:animEffect filter="fade" transition="in">
                                      <p:cBhvr>
                                        <p:cTn dur="500"/>
                                        <p:tgtEl>
                                          <p:spTgt spid="28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4">
                                            <p:txEl>
                                              <p:pRg end="1" st="1"/>
                                            </p:txEl>
                                          </p:spTgt>
                                        </p:tgtEl>
                                        <p:attrNameLst>
                                          <p:attrName>style.visibility</p:attrName>
                                        </p:attrNameLst>
                                      </p:cBhvr>
                                      <p:to>
                                        <p:strVal val="visible"/>
                                      </p:to>
                                    </p:set>
                                    <p:animEffect filter="fade" transition="in">
                                      <p:cBhvr>
                                        <p:cTn dur="500"/>
                                        <p:tgtEl>
                                          <p:spTgt spid="28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gtEl>
                                        <p:attrNameLst>
                                          <p:attrName>style.visibility</p:attrName>
                                        </p:attrNameLst>
                                      </p:cBhvr>
                                      <p:to>
                                        <p:strVal val="visible"/>
                                      </p:to>
                                    </p:set>
                                    <p:animEffect filter="fade" transition="in">
                                      <p:cBhvr>
                                        <p:cTn dur="500"/>
                                        <p:tgtEl>
                                          <p:spTgt spid="286"/>
                                        </p:tgtEl>
                                      </p:cBhvr>
                                    </p:animEffect>
                                  </p:childTnLst>
                                </p:cTn>
                              </p:par>
                              <p:par>
                                <p:cTn fill="hold" nodeType="with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500"/>
                                        <p:tgtEl>
                                          <p:spTgt spid="2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9"/>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295" name="Google Shape;295;p9"/>
          <p:cNvPicPr preferRelativeResize="0"/>
          <p:nvPr/>
        </p:nvPicPr>
        <p:blipFill rotWithShape="1">
          <a:blip r:embed="rId3">
            <a:alphaModFix/>
          </a:blip>
          <a:srcRect b="7677" l="0" r="0" t="10909"/>
          <a:stretch/>
        </p:blipFill>
        <p:spPr>
          <a:xfrm>
            <a:off x="141061" y="1066800"/>
            <a:ext cx="8827479" cy="5532380"/>
          </a:xfrm>
          <a:prstGeom prst="roundRect">
            <a:avLst>
              <a:gd fmla="val 2792" name="adj"/>
            </a:avLst>
          </a:prstGeom>
          <a:blipFill rotWithShape="1">
            <a:blip r:embed="rId4">
              <a:alphaModFix/>
            </a:blip>
            <a:stretch>
              <a:fillRect b="0" l="0" r="0" t="0"/>
            </a:stretch>
          </a:blipFill>
          <a:ln>
            <a:noFill/>
          </a:ln>
        </p:spPr>
      </p:pic>
      <p:sp>
        <p:nvSpPr>
          <p:cNvPr id="296" name="Google Shape;296;p9"/>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297" name="Google Shape;297;p9"/>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298" name="Google Shape;298;p9"/>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299" name="Google Shape;299;p9"/>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a:t>
            </a:r>
            <a:endParaRPr/>
          </a:p>
        </p:txBody>
      </p:sp>
      <p:sp>
        <p:nvSpPr>
          <p:cNvPr id="300" name="Google Shape;300;p9"/>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01" name="Google Shape;301;p9"/>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302" name="Google Shape;302;p9"/>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03" name="Google Shape;303;p9"/>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04" name="Google Shape;304;p9"/>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05" name="Google Shape;305;p9"/>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06" name="Google Shape;306;p9"/>
          <p:cNvSpPr/>
          <p:nvPr/>
        </p:nvSpPr>
        <p:spPr>
          <a:xfrm>
            <a:off x="1523999" y="1295400"/>
            <a:ext cx="3657601" cy="1508105"/>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2300">
                <a:solidFill>
                  <a:srgbClr val="FF0000"/>
                </a:solidFill>
                <a:latin typeface="Cambria"/>
                <a:ea typeface="Cambria"/>
                <a:cs typeface="Cambria"/>
                <a:sym typeface="Cambria"/>
              </a:rPr>
              <a:t>Quan sát hình ảnh, sơ đồ và kênh chữ SGK, cho biết vùng trời nước ta được xác định như thế nào?</a:t>
            </a:r>
            <a:endParaRPr/>
          </a:p>
        </p:txBody>
      </p:sp>
      <p:sp>
        <p:nvSpPr>
          <p:cNvPr id="307" name="Google Shape;307;p9"/>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PHẠM VI LÃNH THỔ</a:t>
            </a:r>
            <a:endParaRPr/>
          </a:p>
        </p:txBody>
      </p:sp>
      <p:pic>
        <p:nvPicPr>
          <p:cNvPr id="308" name="Google Shape;308;p9"/>
          <p:cNvPicPr preferRelativeResize="0"/>
          <p:nvPr/>
        </p:nvPicPr>
        <p:blipFill rotWithShape="1">
          <a:blip r:embed="rId6">
            <a:alphaModFix/>
          </a:blip>
          <a:srcRect b="0" l="0" r="0" t="0"/>
          <a:stretch/>
        </p:blipFill>
        <p:spPr>
          <a:xfrm>
            <a:off x="302294" y="1439920"/>
            <a:ext cx="1167904" cy="1227080"/>
          </a:xfrm>
          <a:prstGeom prst="rect">
            <a:avLst/>
          </a:prstGeom>
          <a:noFill/>
          <a:ln>
            <a:noFill/>
          </a:ln>
          <a:effectLst>
            <a:reflection blurRad="0" dir="5400000" dist="5000" endA="0" endPos="30000" kx="0" rotWithShape="0" algn="bl" stA="30000" stPos="0" sy="-100000" ky="0"/>
          </a:effectLst>
        </p:spPr>
      </p:pic>
      <p:grpSp>
        <p:nvGrpSpPr>
          <p:cNvPr id="309" name="Google Shape;309;p9"/>
          <p:cNvGrpSpPr/>
          <p:nvPr/>
        </p:nvGrpSpPr>
        <p:grpSpPr>
          <a:xfrm>
            <a:off x="228600" y="3896303"/>
            <a:ext cx="1391102" cy="1378918"/>
            <a:chOff x="328593" y="3185409"/>
            <a:chExt cx="1311567" cy="1538991"/>
          </a:xfrm>
        </p:grpSpPr>
        <p:pic>
          <p:nvPicPr>
            <p:cNvPr id="310" name="Google Shape;310;p9"/>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311" name="Google Shape;311;p9"/>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sp>
        <p:nvSpPr>
          <p:cNvPr id="312" name="Google Shape;312;p9"/>
          <p:cNvSpPr/>
          <p:nvPr/>
        </p:nvSpPr>
        <p:spPr>
          <a:xfrm>
            <a:off x="1510746" y="3124200"/>
            <a:ext cx="3657601" cy="3277820"/>
          </a:xfrm>
          <a:prstGeom prst="rect">
            <a:avLst/>
          </a:prstGeom>
          <a:solidFill>
            <a:srgbClr val="FFCCFF"/>
          </a:solidFill>
          <a:ln cap="flat" cmpd="sng" w="12700">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300">
                <a:solidFill>
                  <a:schemeClr val="dk1"/>
                </a:solidFill>
                <a:latin typeface="Cambria"/>
                <a:ea typeface="Cambria"/>
                <a:cs typeface="Cambria"/>
                <a:sym typeface="Cambria"/>
              </a:rPr>
              <a:t>Vùng trời là khoảng không gian bao trùm lên lãnh thổ nước ta:</a:t>
            </a:r>
            <a:endParaRPr/>
          </a:p>
          <a:p>
            <a:pPr indent="0" lvl="0" marL="0" marR="0" rtl="0" algn="just">
              <a:spcBef>
                <a:spcPts val="0"/>
              </a:spcBef>
              <a:spcAft>
                <a:spcPts val="0"/>
              </a:spcAft>
              <a:buNone/>
            </a:pPr>
            <a:r>
              <a:rPr lang="en-US" sz="2300">
                <a:solidFill>
                  <a:schemeClr val="dk1"/>
                </a:solidFill>
                <a:latin typeface="Cambria"/>
                <a:ea typeface="Cambria"/>
                <a:cs typeface="Cambria"/>
                <a:sym typeface="Cambria"/>
              </a:rPr>
              <a:t>- Trên đất liền được xác định bằng các đường biên giới.</a:t>
            </a:r>
            <a:endParaRPr/>
          </a:p>
          <a:p>
            <a:pPr indent="0" lvl="0" marL="0" marR="0" rtl="0" algn="just">
              <a:spcBef>
                <a:spcPts val="0"/>
              </a:spcBef>
              <a:spcAft>
                <a:spcPts val="0"/>
              </a:spcAft>
              <a:buNone/>
            </a:pPr>
            <a:r>
              <a:rPr lang="en-US" sz="2300">
                <a:solidFill>
                  <a:schemeClr val="dk1"/>
                </a:solidFill>
                <a:latin typeface="Cambria"/>
                <a:ea typeface="Cambria"/>
                <a:cs typeface="Cambria"/>
                <a:sym typeface="Cambria"/>
              </a:rPr>
              <a:t>- Trên biển là ranh giới bên ngoài lãnh hải và không gian trên các đảo.</a:t>
            </a:r>
            <a:endParaRPr/>
          </a:p>
        </p:txBody>
      </p:sp>
      <p:pic>
        <p:nvPicPr>
          <p:cNvPr id="313" name="Google Shape;313;p9"/>
          <p:cNvPicPr preferRelativeResize="0"/>
          <p:nvPr/>
        </p:nvPicPr>
        <p:blipFill rotWithShape="1">
          <a:blip r:embed="rId9">
            <a:alphaModFix/>
          </a:blip>
          <a:srcRect b="0" l="0" r="0" t="0"/>
          <a:stretch/>
        </p:blipFill>
        <p:spPr>
          <a:xfrm>
            <a:off x="5311075" y="4205693"/>
            <a:ext cx="3528124" cy="2347507"/>
          </a:xfrm>
          <a:prstGeom prst="rect">
            <a:avLst/>
          </a:prstGeom>
          <a:noFill/>
          <a:ln cap="flat" cmpd="sng" w="9525">
            <a:solidFill>
              <a:srgbClr val="FF0000"/>
            </a:solidFill>
            <a:prstDash val="solid"/>
            <a:miter lim="800000"/>
            <a:headEnd len="sm" w="sm" type="none"/>
            <a:tailEnd len="sm" w="sm" type="none"/>
          </a:ln>
        </p:spPr>
      </p:pic>
      <p:pic>
        <p:nvPicPr>
          <p:cNvPr id="314" name="Google Shape;314;p9"/>
          <p:cNvPicPr preferRelativeResize="0"/>
          <p:nvPr/>
        </p:nvPicPr>
        <p:blipFill rotWithShape="1">
          <a:blip r:embed="rId10">
            <a:alphaModFix/>
          </a:blip>
          <a:srcRect b="0" l="0" r="0" t="0"/>
          <a:stretch/>
        </p:blipFill>
        <p:spPr>
          <a:xfrm>
            <a:off x="5304147" y="1262070"/>
            <a:ext cx="3535052" cy="2395530"/>
          </a:xfrm>
          <a:prstGeom prst="rect">
            <a:avLst/>
          </a:prstGeom>
          <a:noFill/>
          <a:ln cap="flat" cmpd="sng" w="9525">
            <a:solidFill>
              <a:srgbClr val="FF0000"/>
            </a:solidFill>
            <a:prstDash val="solid"/>
            <a:miter lim="800000"/>
            <a:headEnd len="sm" w="sm" type="none"/>
            <a:tailEnd len="sm" w="sm" type="none"/>
          </a:ln>
        </p:spPr>
      </p:pic>
      <p:sp>
        <p:nvSpPr>
          <p:cNvPr id="315" name="Google Shape;315;p9"/>
          <p:cNvSpPr txBox="1"/>
          <p:nvPr/>
        </p:nvSpPr>
        <p:spPr>
          <a:xfrm>
            <a:off x="5943600" y="3657600"/>
            <a:ext cx="23622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mbria"/>
                <a:ea typeface="Cambria"/>
                <a:cs typeface="Cambria"/>
                <a:sym typeface="Cambria"/>
              </a:rPr>
              <a:t>Vùng trời Việt Nam</a:t>
            </a:r>
            <a:endParaRPr/>
          </a:p>
        </p:txBody>
      </p:sp>
      <p:sp>
        <p:nvSpPr>
          <p:cNvPr id="316" name="Google Shape;316;p9"/>
          <p:cNvSpPr/>
          <p:nvPr/>
        </p:nvSpPr>
        <p:spPr>
          <a:xfrm>
            <a:off x="1720089" y="202779"/>
            <a:ext cx="579362"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500"/>
                                        <p:tgtEl>
                                          <p:spTgt spid="308"/>
                                        </p:tgtEl>
                                      </p:cBhvr>
                                    </p:animEffect>
                                  </p:childTnLst>
                                </p:cTn>
                              </p:par>
                              <p:par>
                                <p:cTn fill="hold" nodeType="with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500"/>
                                        <p:tgtEl>
                                          <p:spTgt spid="3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500"/>
                                        <p:tgtEl>
                                          <p:spTgt spid="314"/>
                                        </p:tgtEl>
                                      </p:cBhvr>
                                    </p:animEffect>
                                  </p:childTnLst>
                                </p:cTn>
                              </p:par>
                              <p:par>
                                <p:cTn fill="hold" nodeType="with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500"/>
                                        <p:tgtEl>
                                          <p:spTgt spid="315"/>
                                        </p:tgtEl>
                                      </p:cBhvr>
                                    </p:animEffect>
                                  </p:childTnLst>
                                </p:cTn>
                              </p:par>
                              <p:par>
                                <p:cTn fill="hold" nodeType="with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500"/>
                                        <p:tgtEl>
                                          <p:spTgt spid="3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500"/>
                                        <p:tgtEl>
                                          <p:spTgt spid="309"/>
                                        </p:tgtEl>
                                      </p:cBhvr>
                                    </p:animEffect>
                                  </p:childTnLst>
                                </p:cTn>
                              </p:par>
                              <p:par>
                                <p:cTn fill="hold" nodeType="with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500"/>
                                        <p:tgtEl>
                                          <p:spTgt spid="3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2">
                                            <p:txEl>
                                              <p:pRg end="0" st="0"/>
                                            </p:txEl>
                                          </p:spTgt>
                                        </p:tgtEl>
                                        <p:attrNameLst>
                                          <p:attrName>style.visibility</p:attrName>
                                        </p:attrNameLst>
                                      </p:cBhvr>
                                      <p:to>
                                        <p:strVal val="visible"/>
                                      </p:to>
                                    </p:set>
                                    <p:animEffect filter="fade" transition="in">
                                      <p:cBhvr>
                                        <p:cTn dur="500"/>
                                        <p:tgtEl>
                                          <p:spTgt spid="31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2">
                                            <p:txEl>
                                              <p:pRg end="1" st="1"/>
                                            </p:txEl>
                                          </p:spTgt>
                                        </p:tgtEl>
                                        <p:attrNameLst>
                                          <p:attrName>style.visibility</p:attrName>
                                        </p:attrNameLst>
                                      </p:cBhvr>
                                      <p:to>
                                        <p:strVal val="visible"/>
                                      </p:to>
                                    </p:set>
                                    <p:animEffect filter="fade" transition="in">
                                      <p:cBhvr>
                                        <p:cTn dur="500"/>
                                        <p:tgtEl>
                                          <p:spTgt spid="31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2">
                                            <p:txEl>
                                              <p:pRg end="2" st="2"/>
                                            </p:txEl>
                                          </p:spTgt>
                                        </p:tgtEl>
                                        <p:attrNameLst>
                                          <p:attrName>style.visibility</p:attrName>
                                        </p:attrNameLst>
                                      </p:cBhvr>
                                      <p:to>
                                        <p:strVal val="visible"/>
                                      </p:to>
                                    </p:set>
                                    <p:animEffect filter="fade" transition="in">
                                      <p:cBhvr>
                                        <p:cTn dur="500"/>
                                        <p:tgtEl>
                                          <p:spTgt spid="312">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2016-02-15T14:28:12Z</dcterms:created>
  <dc:creator>ASUSS</dc:creator>
</cp:coreProperties>
</file>