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4" r:id="rId2"/>
    <p:sldId id="256" r:id="rId3"/>
    <p:sldId id="272" r:id="rId4"/>
    <p:sldId id="273" r:id="rId5"/>
    <p:sldId id="257" r:id="rId6"/>
    <p:sldId id="274" r:id="rId7"/>
    <p:sldId id="275" r:id="rId8"/>
    <p:sldId id="281" r:id="rId9"/>
    <p:sldId id="284" r:id="rId10"/>
    <p:sldId id="282" r:id="rId11"/>
    <p:sldId id="283" r:id="rId12"/>
    <p:sldId id="277" r:id="rId13"/>
    <p:sldId id="278" r:id="rId14"/>
    <p:sldId id="285" r:id="rId15"/>
    <p:sldId id="298" r:id="rId16"/>
    <p:sldId id="286" r:id="rId17"/>
    <p:sldId id="279" r:id="rId18"/>
    <p:sldId id="295" r:id="rId19"/>
    <p:sldId id="260" r:id="rId20"/>
    <p:sldId id="296" r:id="rId21"/>
    <p:sldId id="280" r:id="rId22"/>
    <p:sldId id="297" r:id="rId23"/>
    <p:sldId id="270" r:id="rId24"/>
    <p:sldId id="292"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7F763A-AD08-4F53-9ABE-41732D77BA46}" type="datetimeFigureOut">
              <a:rPr lang="en-US" smtClean="0"/>
              <a:t>2/25/2025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6E4C81-1D61-49D6-ABCE-70881A8FF222}" type="slidenum">
              <a:rPr lang="en-US" smtClean="0"/>
              <a:t>‹#›</a:t>
            </a:fld>
            <a:endParaRPr lang="en-US"/>
          </a:p>
        </p:txBody>
      </p:sp>
    </p:spTree>
    <p:extLst>
      <p:ext uri="{BB962C8B-B14F-4D97-AF65-F5344CB8AC3E}">
        <p14:creationId xmlns:p14="http://schemas.microsoft.com/office/powerpoint/2010/main" val="227233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 xmlns:a16="http://schemas.microsoft.com/office/drawing/2014/main" id="{FD018241-17C0-E2FA-0121-40BB6C151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72" t="3810" r="7001" b="7047"/>
          <a:stretch>
            <a:fillRect/>
          </a:stretch>
        </p:blipFill>
        <p:spPr bwMode="auto">
          <a:xfrm>
            <a:off x="0" y="831601"/>
            <a:ext cx="91440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2">
            <a:extLst>
              <a:ext uri="{FF2B5EF4-FFF2-40B4-BE49-F238E27FC236}">
                <a16:creationId xmlns="" xmlns:a16="http://schemas.microsoft.com/office/drawing/2014/main" id="{2011DFDB-6620-FF62-144C-25B014BB9AD8}"/>
              </a:ext>
            </a:extLst>
          </p:cNvPr>
          <p:cNvSpPr txBox="1">
            <a:spLocks noChangeArrowheads="1"/>
          </p:cNvSpPr>
          <p:nvPr/>
        </p:nvSpPr>
        <p:spPr bwMode="auto">
          <a:xfrm>
            <a:off x="291142" y="1737732"/>
            <a:ext cx="7149141" cy="2054409"/>
          </a:xfrm>
          <a:prstGeom prst="rect">
            <a:avLst/>
          </a:prstGeom>
          <a:noFill/>
          <a:ln w="9525">
            <a:noFill/>
            <a:miter lim="800000"/>
            <a:headEnd/>
            <a:tailEnd/>
          </a:ln>
          <a:effectLst/>
        </p:spPr>
        <p:txBody>
          <a:bodyPr wrap="square">
            <a:spAutoFit/>
          </a:bodyPr>
          <a:lstStyle/>
          <a:p>
            <a:pPr algn="ctr" defTabSz="342900">
              <a:spcBef>
                <a:spcPts val="1800"/>
              </a:spcBef>
              <a:defRPr/>
            </a:pPr>
            <a:r>
              <a:rPr 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 MỪNG 	</a:t>
            </a:r>
          </a:p>
          <a:p>
            <a:pPr algn="ctr" defTabSz="342900">
              <a:spcBef>
                <a:spcPts val="1800"/>
              </a:spcBef>
              <a:defRPr/>
            </a:pPr>
            <a:r>
              <a:rPr lang="en-US" sz="36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 EM </a:t>
            </a:r>
            <a:r>
              <a:rPr 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HỌC </a:t>
            </a:r>
            <a:r>
              <a:rPr lang="en-US" sz="36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SINH ĐẾN VỚI TIẾT HỌC NGÀY HÔM NAY</a:t>
            </a:r>
            <a:endParaRPr lang="en-US" sz="36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withEffect">
                                  <p:stCondLst>
                                    <p:cond delay="0"/>
                                  </p:stCondLst>
                                  <p:endCondLst>
                                    <p:cond evt="onNext" delay="0">
                                      <p:tgtEl>
                                        <p:sldTgt/>
                                      </p:tgtEl>
                                    </p:cond>
                                  </p:endCondLst>
                                  <p:iterate type="wd">
                                    <p:tmPct val="0"/>
                                  </p:iterate>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762000"/>
            <a:ext cx="8077200" cy="5943600"/>
          </a:xfrm>
          <a:prstGeom prst="rect">
            <a:avLst/>
          </a:prstGeom>
        </p:spPr>
      </p:pic>
    </p:spTree>
    <p:extLst>
      <p:ext uri="{BB962C8B-B14F-4D97-AF65-F5344CB8AC3E}">
        <p14:creationId xmlns:p14="http://schemas.microsoft.com/office/powerpoint/2010/main" val="4018761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18358" cy="1219200"/>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2. </a:t>
            </a:r>
            <a:r>
              <a:rPr lang="en-US" b="1" dirty="0" err="1" smtClean="0">
                <a:solidFill>
                  <a:srgbClr val="FF0000"/>
                </a:solidFill>
                <a:latin typeface="Times New Roman" panose="02020603050405020304" pitchFamily="18" charset="0"/>
                <a:cs typeface="Times New Roman" panose="02020603050405020304" pitchFamily="18" charset="0"/>
              </a:rPr>
              <a:t>Cơ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a. </a:t>
            </a:r>
            <a:r>
              <a:rPr lang="en-US" b="1" dirty="0" err="1" smtClean="0">
                <a:solidFill>
                  <a:srgbClr val="FF0000"/>
                </a:solidFill>
                <a:latin typeface="Times New Roman" panose="02020603050405020304" pitchFamily="18" charset="0"/>
                <a:cs typeface="Times New Roman" panose="02020603050405020304" pitchFamily="18" charset="0"/>
              </a:rPr>
              <a:t>Cơ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theo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tộc</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503947"/>
            <a:ext cx="8518358" cy="4678363"/>
          </a:xfrm>
        </p:spPr>
        <p:txBody>
          <a:bodyPr>
            <a:normAutofit/>
          </a:bodyPr>
          <a:lstStyle/>
          <a:p>
            <a:pPr marL="0" indent="0">
              <a:buNone/>
            </a:pPr>
            <a:r>
              <a:rPr lang="en-US" sz="2800" dirty="0" smtClean="0">
                <a:latin typeface="Times New Roman" panose="02020603050405020304" pitchFamily="18" charset="0"/>
                <a:cs typeface="Times New Roman" panose="02020603050405020304" pitchFamily="18" charset="0"/>
              </a:rPr>
              <a:t>  </a:t>
            </a:r>
            <a:r>
              <a:rPr lang="en-US" dirty="0" smtClean="0">
                <a:solidFill>
                  <a:schemeClr val="tx2"/>
                </a:solidFill>
                <a:latin typeface="Times New Roman" panose="02020603050405020304" pitchFamily="18" charset="0"/>
                <a:cs typeface="Times New Roman" panose="02020603050405020304" pitchFamily="18" charset="0"/>
              </a:rPr>
              <a:t>T</a:t>
            </a:r>
            <a:r>
              <a:rPr lang="vi-VN" dirty="0" smtClean="0">
                <a:solidFill>
                  <a:schemeClr val="tx2"/>
                </a:solidFill>
                <a:latin typeface="Times New Roman" panose="02020603050405020304" pitchFamily="18" charset="0"/>
                <a:cs typeface="Times New Roman" panose="02020603050405020304" pitchFamily="18" charset="0"/>
              </a:rPr>
              <a:t>ỉnh </a:t>
            </a:r>
            <a:r>
              <a:rPr lang="vi-VN" dirty="0">
                <a:solidFill>
                  <a:schemeClr val="tx2"/>
                </a:solidFill>
                <a:latin typeface="Times New Roman" panose="02020603050405020304" pitchFamily="18" charset="0"/>
                <a:cs typeface="Times New Roman" panose="02020603050405020304" pitchFamily="18" charset="0"/>
              </a:rPr>
              <a:t>Phú Yên có 33 dân </a:t>
            </a:r>
            <a:r>
              <a:rPr lang="vi-VN" dirty="0" smtClean="0">
                <a:solidFill>
                  <a:schemeClr val="tx2"/>
                </a:solidFill>
                <a:latin typeface="Times New Roman" panose="02020603050405020304" pitchFamily="18" charset="0"/>
                <a:cs typeface="Times New Roman" panose="02020603050405020304" pitchFamily="18" charset="0"/>
              </a:rPr>
              <a:t>tộc</a:t>
            </a:r>
            <a:r>
              <a:rPr lang="en-US" dirty="0" smtClean="0">
                <a:solidFill>
                  <a:schemeClr val="tx2"/>
                </a:solidFill>
                <a:latin typeface="Times New Roman" panose="02020603050405020304" pitchFamily="18" charset="0"/>
                <a:cs typeface="Times New Roman" panose="02020603050405020304" pitchFamily="18" charset="0"/>
              </a:rPr>
              <a:t> ( 2019)</a:t>
            </a:r>
            <a:r>
              <a:rPr lang="vi-VN" dirty="0" smtClean="0">
                <a:solidFill>
                  <a:schemeClr val="tx2"/>
                </a:solidFill>
                <a:latin typeface="Times New Roman" panose="02020603050405020304" pitchFamily="18" charset="0"/>
                <a:cs typeface="Times New Roman" panose="02020603050405020304" pitchFamily="18" charset="0"/>
              </a:rPr>
              <a:t>, </a:t>
            </a:r>
            <a:r>
              <a:rPr lang="vi-VN" dirty="0">
                <a:solidFill>
                  <a:schemeClr val="tx2"/>
                </a:solidFill>
                <a:latin typeface="Times New Roman" panose="02020603050405020304" pitchFamily="18" charset="0"/>
                <a:cs typeface="Times New Roman" panose="02020603050405020304" pitchFamily="18" charset="0"/>
              </a:rPr>
              <a:t>dân tộc Kinh chiếm 93,1%, các dân tộc ít người chiếm 6,9%; các dân tộc ít người tập trung chủ yếu ở các huyện Sơn Hòà, Sông Hinh, </a:t>
            </a:r>
            <a:r>
              <a:rPr lang="vi-VN" dirty="0" smtClean="0">
                <a:solidFill>
                  <a:schemeClr val="tx2"/>
                </a:solidFill>
                <a:latin typeface="Times New Roman" panose="02020603050405020304" pitchFamily="18" charset="0"/>
                <a:cs typeface="Times New Roman" panose="02020603050405020304" pitchFamily="18" charset="0"/>
              </a:rPr>
              <a:t>Đồng</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Xuân</a:t>
            </a:r>
            <a:r>
              <a:rPr lang="en-US" dirty="0">
                <a:solidFill>
                  <a:schemeClr val="tx2"/>
                </a:solidFill>
                <a:latin typeface="Times New Roman" panose="02020603050405020304" pitchFamily="18" charset="0"/>
                <a:cs typeface="Times New Roman" panose="02020603050405020304" pitchFamily="18" charset="0"/>
              </a:rPr>
              <a:t>.</a:t>
            </a:r>
            <a:endParaRPr lang="en-US" dirty="0" smtClean="0">
              <a:solidFill>
                <a:schemeClr val="tx2"/>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2"/>
                </a:solidFill>
                <a:latin typeface="Times New Roman" panose="02020603050405020304" pitchFamily="18" charset="0"/>
                <a:cs typeface="Times New Roman" panose="02020603050405020304" pitchFamily="18" charset="0"/>
              </a:rPr>
              <a:t> </a:t>
            </a:r>
            <a:r>
              <a:rPr lang="en-US" dirty="0" err="1" smtClean="0">
                <a:solidFill>
                  <a:schemeClr val="tx2"/>
                </a:solidFill>
                <a:latin typeface="Times New Roman" panose="02020603050405020304" pitchFamily="18" charset="0"/>
                <a:cs typeface="Times New Roman" panose="02020603050405020304" pitchFamily="18" charset="0"/>
              </a:rPr>
              <a:t>Các</a:t>
            </a:r>
            <a:r>
              <a:rPr lang="en-US" dirty="0" smtClean="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dân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tộc</a:t>
            </a:r>
            <a:r>
              <a:rPr lang="en-US" dirty="0">
                <a:solidFill>
                  <a:schemeClr val="tx2"/>
                </a:solidFill>
                <a:latin typeface="Times New Roman" panose="02020603050405020304" pitchFamily="18" charset="0"/>
                <a:cs typeface="Times New Roman" panose="02020603050405020304" pitchFamily="18" charset="0"/>
              </a:rPr>
              <a:t> ở </a:t>
            </a:r>
            <a:r>
              <a:rPr lang="en-US" dirty="0" err="1">
                <a:solidFill>
                  <a:schemeClr val="tx2"/>
                </a:solidFill>
                <a:latin typeface="Times New Roman" panose="02020603050405020304" pitchFamily="18" charset="0"/>
                <a:cs typeface="Times New Roman" panose="02020603050405020304" pitchFamily="18" charset="0"/>
              </a:rPr>
              <a:t>tỉnh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Phú</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Yên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luôn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đoàn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kết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phát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huy</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kinh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nghiệm</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sản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xuất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giữ</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gìn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văn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hóa</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bản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sắc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dân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tộc</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trong</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quá</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trình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hội</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nhập</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và</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phát</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triển</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kinh</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tế</a:t>
            </a:r>
            <a:r>
              <a:rPr lang="en-US" dirty="0">
                <a:solidFill>
                  <a:schemeClr val="tx2"/>
                </a:solidFill>
                <a:latin typeface="Times New Roman" panose="02020603050405020304" pitchFamily="18" charset="0"/>
                <a:cs typeface="Times New Roman" panose="02020603050405020304" pitchFamily="18" charset="0"/>
              </a:rPr>
              <a:t> - </a:t>
            </a:r>
            <a:r>
              <a:rPr lang="en-US" dirty="0" err="1">
                <a:solidFill>
                  <a:schemeClr val="tx2"/>
                </a:solidFill>
                <a:latin typeface="Times New Roman" panose="02020603050405020304" pitchFamily="18" charset="0"/>
                <a:cs typeface="Times New Roman" panose="02020603050405020304" pitchFamily="18" charset="0"/>
              </a:rPr>
              <a:t>xã</a:t>
            </a:r>
            <a:r>
              <a:rPr lang="en-US" dirty="0">
                <a:solidFill>
                  <a:schemeClr val="tx2"/>
                </a:solidFill>
                <a:latin typeface="Times New Roman" panose="02020603050405020304" pitchFamily="18" charset="0"/>
                <a:cs typeface="Times New Roman" panose="02020603050405020304" pitchFamily="18" charset="0"/>
              </a:rPr>
              <a:t> </a:t>
            </a:r>
            <a:r>
              <a:rPr lang="en-US" dirty="0" err="1">
                <a:solidFill>
                  <a:schemeClr val="tx2"/>
                </a:solidFill>
                <a:latin typeface="Times New Roman" panose="02020603050405020304" pitchFamily="18" charset="0"/>
                <a:cs typeface="Times New Roman" panose="02020603050405020304" pitchFamily="18" charset="0"/>
              </a:rPr>
              <a:t>hội</a:t>
            </a:r>
            <a:r>
              <a:rPr lang="en-US"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177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905000"/>
          </a:xfrm>
        </p:spPr>
        <p:txBody>
          <a:bodyPr>
            <a:normAutofit fontScale="90000"/>
          </a:bodyPr>
          <a:lstStyle/>
          <a:p>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Dựa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2.3,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tính</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tỉnh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2010 – 2020.</a:t>
            </a:r>
            <a:br>
              <a:rPr lang="en-US" sz="3600" b="1" dirty="0">
                <a:solidFill>
                  <a:srgbClr val="FF0000"/>
                </a:solidFill>
                <a:latin typeface="Times New Roman" panose="02020603050405020304" pitchFamily="18" charset="0"/>
                <a:cs typeface="Times New Roman" panose="02020603050405020304" pitchFamily="18" charset="0"/>
              </a:rPr>
            </a:br>
            <a:r>
              <a:rPr lang="en-US" sz="3200" dirty="0"/>
              <a:t>  </a:t>
            </a:r>
            <a:br>
              <a:rPr lang="en-US" sz="3200" dirty="0"/>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vi-VN" b="1" dirty="0"/>
              <a:t> </a:t>
            </a:r>
            <a:endParaRPr lang="en-US" dirty="0">
              <a:solidFill>
                <a:srgbClr val="FF0000"/>
              </a:solidFill>
            </a:endParaRPr>
          </a:p>
        </p:txBody>
      </p:sp>
      <p:sp>
        <p:nvSpPr>
          <p:cNvPr id="5" name="TextBox 4"/>
          <p:cNvSpPr txBox="1"/>
          <p:nvPr/>
        </p:nvSpPr>
        <p:spPr>
          <a:xfrm>
            <a:off x="505326" y="5105400"/>
            <a:ext cx="8153400" cy="1815882"/>
          </a:xfrm>
          <a:prstGeom prst="rect">
            <a:avLst/>
          </a:prstGeom>
          <a:noFill/>
        </p:spPr>
        <p:txBody>
          <a:bodyPr wrap="square" rtlCol="0">
            <a:spAutoFit/>
          </a:bodyPr>
          <a:lstStyle/>
          <a:p>
            <a:pPr marL="457200" indent="-457200">
              <a:buFontTx/>
              <a:buChar char="-"/>
            </a:pPr>
            <a:r>
              <a:rPr lang="en-US" sz="2600" dirty="0" err="1" smtClean="0">
                <a:latin typeface="Times New Roman" panose="02020603050405020304" pitchFamily="18" charset="0"/>
                <a:cs typeface="Times New Roman" panose="02020603050405020304" pitchFamily="18" charset="0"/>
              </a:rPr>
              <a:t>Giai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đoạn</a:t>
            </a:r>
            <a:r>
              <a:rPr lang="en-US" sz="2600" dirty="0" smtClean="0">
                <a:latin typeface="Times New Roman" panose="02020603050405020304" pitchFamily="18" charset="0"/>
                <a:cs typeface="Times New Roman" panose="02020603050405020304" pitchFamily="18" charset="0"/>
              </a:rPr>
              <a:t>  2010 </a:t>
            </a:r>
            <a:r>
              <a:rPr lang="en-US" sz="2600" dirty="0" err="1" smtClean="0">
                <a:latin typeface="Times New Roman" panose="02020603050405020304" pitchFamily="18" charset="0"/>
                <a:cs typeface="Times New Roman" panose="02020603050405020304" pitchFamily="18" charset="0"/>
              </a:rPr>
              <a:t>đến</a:t>
            </a:r>
            <a:r>
              <a:rPr lang="en-US" sz="2600" dirty="0" smtClean="0">
                <a:latin typeface="Times New Roman" panose="02020603050405020304" pitchFamily="18" charset="0"/>
                <a:cs typeface="Times New Roman" panose="02020603050405020304" pitchFamily="18" charset="0"/>
              </a:rPr>
              <a:t> 2020 </a:t>
            </a:r>
            <a:r>
              <a:rPr lang="pt-BR" sz="2800" dirty="0">
                <a:latin typeface="Times New Roman" panose="02020603050405020304" pitchFamily="18" charset="0"/>
                <a:cs typeface="Times New Roman" panose="02020603050405020304" pitchFamily="18" charset="0"/>
              </a:rPr>
              <a:t>- Nữ: 434,59 nghìn người (2020), chiếm 49,71%. </a:t>
            </a:r>
            <a:r>
              <a:rPr lang="pt-BR" sz="2800" dirty="0" smtClean="0">
                <a:latin typeface="Times New Roman" panose="02020603050405020304" pitchFamily="18" charset="0"/>
                <a:cs typeface="Times New Roman" panose="02020603050405020304" pitchFamily="18" charset="0"/>
              </a:rPr>
              <a:t>Nam 50,29% chiếm 50.29%.</a:t>
            </a:r>
          </a:p>
          <a:p>
            <a:r>
              <a:rPr lang="pt-BR" sz="2800" dirty="0" smtClean="0">
                <a:latin typeface="Times New Roman" panose="02020603050405020304" pitchFamily="18" charset="0"/>
                <a:cs typeface="Times New Roman" panose="02020603050405020304" pitchFamily="18" charset="0"/>
              </a:rPr>
              <a:t> =&gt; Tình </a:t>
            </a:r>
            <a:r>
              <a:rPr lang="pt-BR" sz="2800" dirty="0">
                <a:latin typeface="Times New Roman" panose="02020603050405020304" pitchFamily="18" charset="0"/>
                <a:cs typeface="Times New Roman" panose="02020603050405020304" pitchFamily="18" charset="0"/>
              </a:rPr>
              <a:t>trạng mất cân bằng giới tính diễn ra trong nhiều năm, nhất là ở lứa tuổi sơ sinh.</a:t>
            </a:r>
            <a:endParaRPr lang="en-US" sz="2600" dirty="0" smtClean="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98117936"/>
              </p:ext>
            </p:extLst>
          </p:nvPr>
        </p:nvGraphicFramePr>
        <p:xfrm>
          <a:off x="762000" y="1905000"/>
          <a:ext cx="7772399" cy="2819400"/>
        </p:xfrm>
        <a:graphic>
          <a:graphicData uri="http://schemas.openxmlformats.org/drawingml/2006/table">
            <a:tbl>
              <a:tblPr firstRow="1" firstCol="1" bandRow="1">
                <a:tableStyleId>{5C22544A-7EE6-4342-B048-85BDC9FD1C3A}</a:tableStyleId>
              </a:tblPr>
              <a:tblGrid>
                <a:gridCol w="1813637"/>
                <a:gridCol w="1329611"/>
                <a:gridCol w="1156996"/>
                <a:gridCol w="1156996"/>
                <a:gridCol w="1156996"/>
                <a:gridCol w="1158163"/>
              </a:tblGrid>
              <a:tr h="939800">
                <a:tc>
                  <a:txBody>
                    <a:bodyPr/>
                    <a:lstStyle/>
                    <a:p>
                      <a:pPr algn="l">
                        <a:lnSpc>
                          <a:spcPct val="107000"/>
                        </a:lnSpc>
                        <a:spcAft>
                          <a:spcPts val="0"/>
                        </a:spcAft>
                      </a:pPr>
                      <a:r>
                        <a:rPr lang="en-US" sz="2800" kern="100" dirty="0" err="1">
                          <a:effectLst/>
                          <a:latin typeface="Times New Roman" panose="02020603050405020304" pitchFamily="18" charset="0"/>
                          <a:cs typeface="Times New Roman" panose="02020603050405020304" pitchFamily="18" charset="0"/>
                        </a:rPr>
                        <a:t>Giới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tính</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latin typeface="Times New Roman" panose="02020603050405020304" pitchFamily="18" charset="0"/>
                          <a:cs typeface="Times New Roman" panose="02020603050405020304" pitchFamily="18" charset="0"/>
                        </a:rPr>
                        <a:t>2010</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latin typeface="Times New Roman" panose="02020603050405020304" pitchFamily="18" charset="0"/>
                          <a:cs typeface="Times New Roman" panose="02020603050405020304" pitchFamily="18" charset="0"/>
                        </a:rPr>
                        <a:t>2012</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latin typeface="Times New Roman" panose="02020603050405020304" pitchFamily="18" charset="0"/>
                          <a:cs typeface="Times New Roman" panose="02020603050405020304" pitchFamily="18" charset="0"/>
                        </a:rPr>
                        <a:t>2015</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latin typeface="Times New Roman" panose="02020603050405020304" pitchFamily="18" charset="0"/>
                          <a:cs typeface="Times New Roman" panose="02020603050405020304" pitchFamily="18" charset="0"/>
                        </a:rPr>
                        <a:t>2018</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latin typeface="Times New Roman" panose="02020603050405020304" pitchFamily="18" charset="0"/>
                          <a:cs typeface="Times New Roman" panose="02020603050405020304" pitchFamily="18" charset="0"/>
                        </a:rPr>
                        <a:t>2020</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939800">
                <a:tc>
                  <a:txBody>
                    <a:bodyPr/>
                    <a:lstStyle/>
                    <a:p>
                      <a:pPr algn="l">
                        <a:lnSpc>
                          <a:spcPct val="107000"/>
                        </a:lnSpc>
                        <a:spcAft>
                          <a:spcPts val="0"/>
                        </a:spcAft>
                      </a:pPr>
                      <a:r>
                        <a:rPr lang="en-US" sz="2800" kern="100" dirty="0">
                          <a:effectLst/>
                          <a:latin typeface="Times New Roman" panose="02020603050405020304" pitchFamily="18" charset="0"/>
                          <a:cs typeface="Times New Roman" panose="02020603050405020304" pitchFamily="18" charset="0"/>
                        </a:rPr>
                        <a:t>Nam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latin typeface="Times New Roman" panose="02020603050405020304" pitchFamily="18" charset="0"/>
                          <a:cs typeface="Times New Roman" panose="02020603050405020304" pitchFamily="18" charset="0"/>
                        </a:rPr>
                        <a:t>50,08</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latin typeface="Times New Roman" panose="02020603050405020304" pitchFamily="18" charset="0"/>
                          <a:cs typeface="Times New Roman" panose="02020603050405020304" pitchFamily="18" charset="0"/>
                        </a:rPr>
                        <a:t>50,15</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latin typeface="Times New Roman" panose="02020603050405020304" pitchFamily="18" charset="0"/>
                          <a:cs typeface="Times New Roman" panose="02020603050405020304" pitchFamily="18" charset="0"/>
                        </a:rPr>
                        <a:t>50,20</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latin typeface="Times New Roman" panose="02020603050405020304" pitchFamily="18" charset="0"/>
                          <a:cs typeface="Times New Roman" panose="02020603050405020304" pitchFamily="18" charset="0"/>
                        </a:rPr>
                        <a:t>50,28</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latin typeface="Times New Roman" panose="02020603050405020304" pitchFamily="18" charset="0"/>
                          <a:cs typeface="Times New Roman" panose="02020603050405020304" pitchFamily="18" charset="0"/>
                        </a:rPr>
                        <a:t>50,29</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939800">
                <a:tc>
                  <a:txBody>
                    <a:bodyPr/>
                    <a:lstStyle/>
                    <a:p>
                      <a:pPr algn="l">
                        <a:lnSpc>
                          <a:spcPct val="107000"/>
                        </a:lnSpc>
                        <a:spcAft>
                          <a:spcPts val="0"/>
                        </a:spcAft>
                      </a:pPr>
                      <a:r>
                        <a:rPr lang="en-US" sz="2800" kern="100" dirty="0" err="1">
                          <a:effectLst/>
                          <a:latin typeface="Times New Roman" panose="02020603050405020304" pitchFamily="18" charset="0"/>
                          <a:cs typeface="Times New Roman" panose="02020603050405020304" pitchFamily="18" charset="0"/>
                        </a:rPr>
                        <a:t>Nữ</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latin typeface="Times New Roman" panose="02020603050405020304" pitchFamily="18" charset="0"/>
                          <a:cs typeface="Times New Roman" panose="02020603050405020304" pitchFamily="18" charset="0"/>
                        </a:rPr>
                        <a:t>49,92</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latin typeface="Times New Roman" panose="02020603050405020304" pitchFamily="18" charset="0"/>
                          <a:cs typeface="Times New Roman" panose="02020603050405020304" pitchFamily="18" charset="0"/>
                        </a:rPr>
                        <a:t>49,85</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latin typeface="Times New Roman" panose="02020603050405020304" pitchFamily="18" charset="0"/>
                          <a:cs typeface="Times New Roman" panose="02020603050405020304" pitchFamily="18" charset="0"/>
                        </a:rPr>
                        <a:t>49,80</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latin typeface="Times New Roman" panose="02020603050405020304" pitchFamily="18" charset="0"/>
                          <a:cs typeface="Times New Roman" panose="02020603050405020304" pitchFamily="18" charset="0"/>
                        </a:rPr>
                        <a:t>49,72</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latin typeface="Times New Roman" panose="02020603050405020304" pitchFamily="18" charset="0"/>
                          <a:cs typeface="Times New Roman" panose="02020603050405020304" pitchFamily="18" charset="0"/>
                        </a:rPr>
                        <a:t>49,71</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6367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905000"/>
          </a:xfrm>
        </p:spPr>
        <p:txBody>
          <a:bodyPr>
            <a:normAutofit fontScale="90000"/>
          </a:bodyPr>
          <a:lstStyle/>
          <a:p>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pt-BR" sz="3600" b="1" dirty="0" smtClean="0">
                <a:solidFill>
                  <a:srgbClr val="FF0000"/>
                </a:solidFill>
                <a:latin typeface="Times New Roman" panose="02020603050405020304" pitchFamily="18" charset="0"/>
                <a:cs typeface="Times New Roman" panose="02020603050405020304" pitchFamily="18" charset="0"/>
              </a:rPr>
              <a:t>Dựa </a:t>
            </a:r>
            <a:r>
              <a:rPr lang="pt-BR" sz="3600" b="1" dirty="0">
                <a:solidFill>
                  <a:srgbClr val="FF0000"/>
                </a:solidFill>
                <a:latin typeface="Times New Roman" panose="02020603050405020304" pitchFamily="18" charset="0"/>
                <a:cs typeface="Times New Roman" panose="02020603050405020304" pitchFamily="18" charset="0"/>
              </a:rPr>
              <a:t>vào bảng 2.4 hãy nhận xét và giải thích cơ cầu dân số phân theo nhóm tuổi ở Phú Yên năm 2014 và năm 2020.</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pt-BR"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200" dirty="0" smtClean="0"/>
              <a:t>  </a:t>
            </a:r>
            <a:r>
              <a:rPr lang="en-US" sz="3200" dirty="0"/>
              <a:t/>
            </a:r>
            <a:br>
              <a:rPr lang="en-US" sz="3200" dirty="0"/>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vi-VN" b="1" dirty="0"/>
              <a:t> </a:t>
            </a:r>
            <a:endParaRPr lang="en-US" dirty="0">
              <a:solidFill>
                <a:srgbClr val="FF0000"/>
              </a:solidFill>
            </a:endParaRPr>
          </a:p>
        </p:txBody>
      </p:sp>
      <p:sp>
        <p:nvSpPr>
          <p:cNvPr id="5" name="TextBox 4"/>
          <p:cNvSpPr txBox="1"/>
          <p:nvPr/>
        </p:nvSpPr>
        <p:spPr>
          <a:xfrm>
            <a:off x="304800" y="4495800"/>
            <a:ext cx="8153400" cy="1384995"/>
          </a:xfrm>
          <a:prstGeom prst="rect">
            <a:avLst/>
          </a:prstGeom>
          <a:noFill/>
        </p:spPr>
        <p:txBody>
          <a:bodyPr wrap="square" rtlCol="0">
            <a:spAutoFit/>
          </a:bodyPr>
          <a:lstStyle/>
          <a:p>
            <a:r>
              <a:rPr lang="pt-BR" sz="2800" dirty="0">
                <a:latin typeface="Times New Roman" panose="02020603050405020304" pitchFamily="18" charset="0"/>
                <a:cs typeface="Times New Roman" panose="02020603050405020304" pitchFamily="18" charset="0"/>
              </a:rPr>
              <a:t>Cơ cấu dân số theo tuổi đang thay đổi. Nhóm 0 - 14 tuổi </a:t>
            </a:r>
            <a:r>
              <a:rPr lang="pt-BR" sz="2800" dirty="0" smtClean="0">
                <a:latin typeface="Times New Roman" panose="02020603050405020304" pitchFamily="18" charset="0"/>
                <a:cs typeface="Times New Roman" panose="02020603050405020304" pitchFamily="18" charset="0"/>
              </a:rPr>
              <a:t>giảm 1,5%, </a:t>
            </a:r>
            <a:r>
              <a:rPr lang="pt-BR" sz="2800" dirty="0">
                <a:latin typeface="Times New Roman" panose="02020603050405020304" pitchFamily="18" charset="0"/>
                <a:cs typeface="Times New Roman" panose="02020603050405020304" pitchFamily="18" charset="0"/>
              </a:rPr>
              <a:t>nhóm 15 - 64 tuổi và từ 65 tuổi trở lên tăng</a:t>
            </a:r>
            <a:r>
              <a:rPr lang="pt-BR" sz="2800" dirty="0" smtClean="0"/>
              <a:t>.</a:t>
            </a:r>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3189298214"/>
              </p:ext>
            </p:extLst>
          </p:nvPr>
        </p:nvGraphicFramePr>
        <p:xfrm>
          <a:off x="152400" y="1905000"/>
          <a:ext cx="8763001" cy="2209800"/>
        </p:xfrm>
        <a:graphic>
          <a:graphicData uri="http://schemas.openxmlformats.org/drawingml/2006/table">
            <a:tbl>
              <a:tblPr firstRow="1" firstCol="1" bandRow="1">
                <a:tableStyleId>{5C22544A-7EE6-4342-B048-85BDC9FD1C3A}</a:tableStyleId>
              </a:tblPr>
              <a:tblGrid>
                <a:gridCol w="3429000"/>
                <a:gridCol w="2667000"/>
                <a:gridCol w="2667001"/>
              </a:tblGrid>
              <a:tr h="552450">
                <a:tc>
                  <a:txBody>
                    <a:bodyPr/>
                    <a:lstStyle/>
                    <a:p>
                      <a:pPr algn="l">
                        <a:lnSpc>
                          <a:spcPct val="107000"/>
                        </a:lnSpc>
                        <a:spcAft>
                          <a:spcPts val="0"/>
                        </a:spcAft>
                      </a:pPr>
                      <a:r>
                        <a:rPr lang="en-US" sz="3200" kern="100" dirty="0" err="1">
                          <a:effectLst/>
                          <a:latin typeface="Times New Roman" panose="02020603050405020304" pitchFamily="18" charset="0"/>
                          <a:cs typeface="Times New Roman" panose="02020603050405020304" pitchFamily="18" charset="0"/>
                        </a:rPr>
                        <a:t>Nhóm</a:t>
                      </a: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tuổi</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3200" kern="100" dirty="0">
                          <a:effectLst/>
                          <a:latin typeface="Times New Roman" panose="02020603050405020304" pitchFamily="18" charset="0"/>
                          <a:cs typeface="Times New Roman" panose="02020603050405020304" pitchFamily="18" charset="0"/>
                        </a:rPr>
                        <a:t>      </a:t>
                      </a:r>
                      <a:r>
                        <a:rPr lang="en-US" sz="3200" kern="100" dirty="0" err="1">
                          <a:effectLst/>
                          <a:latin typeface="Times New Roman" panose="02020603050405020304" pitchFamily="18" charset="0"/>
                          <a:cs typeface="Times New Roman" panose="02020603050405020304" pitchFamily="18" charset="0"/>
                        </a:rPr>
                        <a:t>Năm</a:t>
                      </a:r>
                      <a:r>
                        <a:rPr lang="en-US" sz="3200" kern="100" dirty="0">
                          <a:effectLst/>
                          <a:latin typeface="Times New Roman" panose="02020603050405020304" pitchFamily="18" charset="0"/>
                          <a:cs typeface="Times New Roman" panose="02020603050405020304" pitchFamily="18" charset="0"/>
                        </a:rPr>
                        <a:t> </a:t>
                      </a:r>
                      <a:r>
                        <a:rPr lang="en-US" sz="3200" kern="100" dirty="0" smtClean="0">
                          <a:effectLst/>
                          <a:latin typeface="Times New Roman" panose="02020603050405020304" pitchFamily="18" charset="0"/>
                          <a:cs typeface="Times New Roman" panose="02020603050405020304" pitchFamily="18" charset="0"/>
                        </a:rPr>
                        <a:t> 2014                </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3200" kern="100">
                          <a:effectLst/>
                          <a:latin typeface="Times New Roman" panose="02020603050405020304" pitchFamily="18" charset="0"/>
                          <a:cs typeface="Times New Roman" panose="02020603050405020304" pitchFamily="18" charset="0"/>
                        </a:rPr>
                        <a:t>    Năm 2020</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52450">
                <a:tc>
                  <a:txBody>
                    <a:bodyPr/>
                    <a:lstStyle/>
                    <a:p>
                      <a:pPr algn="l">
                        <a:lnSpc>
                          <a:spcPct val="107000"/>
                        </a:lnSpc>
                        <a:spcAft>
                          <a:spcPts val="0"/>
                        </a:spcAft>
                      </a:pPr>
                      <a:r>
                        <a:rPr lang="en-US" sz="3200" kern="100" dirty="0" err="1">
                          <a:effectLst/>
                          <a:latin typeface="Times New Roman" panose="02020603050405020304" pitchFamily="18" charset="0"/>
                          <a:cs typeface="Times New Roman" panose="02020603050405020304" pitchFamily="18" charset="0"/>
                        </a:rPr>
                        <a:t>Nhóm</a:t>
                      </a:r>
                      <a:r>
                        <a:rPr lang="en-US" sz="3200" kern="100" dirty="0">
                          <a:effectLst/>
                          <a:latin typeface="Times New Roman" panose="02020603050405020304" pitchFamily="18" charset="0"/>
                          <a:cs typeface="Times New Roman" panose="02020603050405020304" pitchFamily="18" charset="0"/>
                        </a:rPr>
                        <a:t> 0 – 14 </a:t>
                      </a:r>
                      <a:r>
                        <a:rPr lang="en-US" sz="3200" kern="100" dirty="0" err="1">
                          <a:effectLst/>
                          <a:latin typeface="Times New Roman" panose="02020603050405020304" pitchFamily="18" charset="0"/>
                          <a:cs typeface="Times New Roman" panose="02020603050405020304" pitchFamily="18" charset="0"/>
                        </a:rPr>
                        <a:t>tuổi</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3200" kern="100" dirty="0">
                          <a:effectLst/>
                          <a:latin typeface="Times New Roman" panose="02020603050405020304" pitchFamily="18" charset="0"/>
                          <a:cs typeface="Times New Roman" panose="02020603050405020304" pitchFamily="18" charset="0"/>
                        </a:rPr>
                        <a:t>          19,0</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3200" kern="100" dirty="0">
                          <a:effectLst/>
                          <a:latin typeface="Times New Roman" panose="02020603050405020304" pitchFamily="18" charset="0"/>
                          <a:cs typeface="Times New Roman" panose="02020603050405020304" pitchFamily="18" charset="0"/>
                        </a:rPr>
                        <a:t>        17,5</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52450">
                <a:tc>
                  <a:txBody>
                    <a:bodyPr/>
                    <a:lstStyle/>
                    <a:p>
                      <a:pPr algn="l">
                        <a:lnSpc>
                          <a:spcPct val="107000"/>
                        </a:lnSpc>
                        <a:spcAft>
                          <a:spcPts val="0"/>
                        </a:spcAft>
                      </a:pPr>
                      <a:r>
                        <a:rPr lang="en-US" sz="3200" kern="100">
                          <a:effectLst/>
                          <a:latin typeface="Times New Roman" panose="02020603050405020304" pitchFamily="18" charset="0"/>
                          <a:cs typeface="Times New Roman" panose="02020603050405020304" pitchFamily="18" charset="0"/>
                        </a:rPr>
                        <a:t>Nhóm 15 – 64 tuổi</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3200" kern="100" dirty="0">
                          <a:effectLst/>
                          <a:latin typeface="Times New Roman" panose="02020603050405020304" pitchFamily="18" charset="0"/>
                          <a:cs typeface="Times New Roman" panose="02020603050405020304" pitchFamily="18" charset="0"/>
                        </a:rPr>
                        <a:t>          71,0</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3200" kern="100" dirty="0">
                          <a:effectLst/>
                          <a:latin typeface="Times New Roman" panose="02020603050405020304" pitchFamily="18" charset="0"/>
                          <a:cs typeface="Times New Roman" panose="02020603050405020304" pitchFamily="18" charset="0"/>
                        </a:rPr>
                        <a:t>        72,0</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52450">
                <a:tc>
                  <a:txBody>
                    <a:bodyPr/>
                    <a:lstStyle/>
                    <a:p>
                      <a:pPr algn="l">
                        <a:lnSpc>
                          <a:spcPct val="107000"/>
                        </a:lnSpc>
                        <a:spcAft>
                          <a:spcPts val="0"/>
                        </a:spcAft>
                      </a:pPr>
                      <a:r>
                        <a:rPr lang="en-US" sz="3200" kern="100">
                          <a:effectLst/>
                          <a:latin typeface="Times New Roman" panose="02020603050405020304" pitchFamily="18" charset="0"/>
                          <a:cs typeface="Times New Roman" panose="02020603050405020304" pitchFamily="18" charset="0"/>
                        </a:rPr>
                        <a:t>Từ 65 tuổi trở lên</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3200" kern="100">
                          <a:effectLst/>
                          <a:latin typeface="Times New Roman" panose="02020603050405020304" pitchFamily="18" charset="0"/>
                          <a:cs typeface="Times New Roman" panose="02020603050405020304" pitchFamily="18" charset="0"/>
                        </a:rPr>
                        <a:t>          10,0</a:t>
                      </a:r>
                      <a:endParaRPr lang="en-US" sz="3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3200" kern="100" dirty="0">
                          <a:effectLst/>
                          <a:latin typeface="Times New Roman" panose="02020603050405020304" pitchFamily="18" charset="0"/>
                          <a:cs typeface="Times New Roman" panose="02020603050405020304" pitchFamily="18" charset="0"/>
                        </a:rPr>
                        <a:t>        10,5</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29284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79" y="0"/>
            <a:ext cx="8518358" cy="1219200"/>
          </a:xfrm>
        </p:spPr>
        <p:txBody>
          <a:bodyPr>
            <a:normAutofit/>
          </a:bodyPr>
          <a:lstStyle/>
          <a:p>
            <a:r>
              <a:rPr lang="en-US" b="1" dirty="0" smtClean="0">
                <a:solidFill>
                  <a:srgbClr val="FF0000"/>
                </a:solidFill>
                <a:latin typeface="Times New Roman" panose="02020603050405020304" pitchFamily="18" charset="0"/>
                <a:cs typeface="Times New Roman" panose="02020603050405020304" pitchFamily="18" charset="0"/>
              </a:rPr>
              <a:t>2. </a:t>
            </a:r>
            <a:r>
              <a:rPr lang="en-US" b="1" dirty="0" err="1" smtClean="0">
                <a:solidFill>
                  <a:srgbClr val="FF0000"/>
                </a:solidFill>
                <a:latin typeface="Times New Roman" panose="02020603050405020304" pitchFamily="18" charset="0"/>
                <a:cs typeface="Times New Roman" panose="02020603050405020304" pitchFamily="18" charset="0"/>
              </a:rPr>
              <a:t>Cơ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49179" y="1054768"/>
            <a:ext cx="8594558" cy="5486400"/>
          </a:xfrm>
        </p:spPr>
        <p:txBody>
          <a:bodyPr>
            <a:normAutofit fontScale="92500" lnSpcReduction="20000"/>
          </a:bodyPr>
          <a:lstStyle/>
          <a:p>
            <a:pPr marL="0" indent="0">
              <a:buNone/>
            </a:pPr>
            <a:r>
              <a:rPr lang="pt-BR" b="1" dirty="0" smtClean="0">
                <a:solidFill>
                  <a:srgbClr val="FF0000"/>
                </a:solidFill>
                <a:latin typeface="Times New Roman" panose="02020603050405020304" pitchFamily="18" charset="0"/>
                <a:cs typeface="Times New Roman" panose="02020603050405020304" pitchFamily="18" charset="0"/>
              </a:rPr>
              <a:t>a</a:t>
            </a:r>
            <a:r>
              <a:rPr lang="pt-BR" b="1" dirty="0">
                <a:solidFill>
                  <a:srgbClr val="FF0000"/>
                </a:solidFill>
                <a:latin typeface="Times New Roman" panose="02020603050405020304" pitchFamily="18" charset="0"/>
                <a:cs typeface="Times New Roman" panose="02020603050405020304" pitchFamily="18" charset="0"/>
              </a:rPr>
              <a:t>) Cơ cấu dân số theo dân tộc</a:t>
            </a: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r>
              <a:rPr lang="pt-BR" b="1" dirty="0">
                <a:latin typeface="Times New Roman" panose="02020603050405020304" pitchFamily="18" charset="0"/>
                <a:cs typeface="Times New Roman" panose="02020603050405020304" pitchFamily="18" charset="0"/>
              </a:rPr>
              <a:t> </a:t>
            </a:r>
            <a:r>
              <a:rPr lang="pt-BR" dirty="0">
                <a:solidFill>
                  <a:schemeClr val="tx2"/>
                </a:solidFill>
                <a:latin typeface="Times New Roman" panose="02020603050405020304" pitchFamily="18" charset="0"/>
                <a:cs typeface="Times New Roman" panose="02020603050405020304" pitchFamily="18" charset="0"/>
              </a:rPr>
              <a:t>- Phú Yên có 33 dân tộc, dân tộc Kinh chiếm 93,1%, các dân tộc ít người chiếm 6,9% (2019) </a:t>
            </a:r>
            <a:endParaRPr lang="pt-BR" dirty="0" smtClean="0">
              <a:solidFill>
                <a:schemeClr val="tx2"/>
              </a:solidFill>
              <a:latin typeface="Times New Roman" panose="02020603050405020304" pitchFamily="18" charset="0"/>
              <a:cs typeface="Times New Roman" panose="02020603050405020304" pitchFamily="18" charset="0"/>
            </a:endParaRPr>
          </a:p>
          <a:p>
            <a:pPr marL="0" indent="0">
              <a:buNone/>
            </a:pPr>
            <a:r>
              <a:rPr lang="pt-BR" dirty="0" smtClean="0">
                <a:solidFill>
                  <a:schemeClr val="tx2"/>
                </a:solidFill>
                <a:latin typeface="Times New Roman" panose="02020603050405020304" pitchFamily="18" charset="0"/>
                <a:cs typeface="Times New Roman" panose="02020603050405020304" pitchFamily="18" charset="0"/>
              </a:rPr>
              <a:t> </a:t>
            </a:r>
            <a:r>
              <a:rPr lang="pt-BR" dirty="0">
                <a:solidFill>
                  <a:schemeClr val="tx2"/>
                </a:solidFill>
                <a:latin typeface="Times New Roman" panose="02020603050405020304" pitchFamily="18" charset="0"/>
                <a:cs typeface="Times New Roman" panose="02020603050405020304" pitchFamily="18" charset="0"/>
              </a:rPr>
              <a:t>- Các dân tộc ít người tập trung chủ yếu ở các huyện Sơn Hòà, Sông Hinh, Đồng Xuân.</a:t>
            </a:r>
            <a:endParaRPr lang="en-US" dirty="0">
              <a:solidFill>
                <a:schemeClr val="tx2"/>
              </a:solidFill>
              <a:latin typeface="Times New Roman" panose="02020603050405020304" pitchFamily="18" charset="0"/>
              <a:cs typeface="Times New Roman" panose="02020603050405020304" pitchFamily="18" charset="0"/>
            </a:endParaRPr>
          </a:p>
          <a:p>
            <a:pPr marL="0" indent="0">
              <a:buNone/>
            </a:pPr>
            <a:r>
              <a:rPr lang="pt-BR" b="1" dirty="0" smtClean="0">
                <a:solidFill>
                  <a:srgbClr val="FF0000"/>
                </a:solidFill>
                <a:latin typeface="Times New Roman" panose="02020603050405020304" pitchFamily="18" charset="0"/>
                <a:cs typeface="Times New Roman" panose="02020603050405020304" pitchFamily="18" charset="0"/>
              </a:rPr>
              <a:t>b</a:t>
            </a:r>
            <a:r>
              <a:rPr lang="pt-BR" b="1" dirty="0">
                <a:solidFill>
                  <a:srgbClr val="FF0000"/>
                </a:solidFill>
                <a:latin typeface="Times New Roman" panose="02020603050405020304" pitchFamily="18" charset="0"/>
                <a:cs typeface="Times New Roman" panose="02020603050405020304" pitchFamily="18" charset="0"/>
              </a:rPr>
              <a:t>) Cơ cấu dân số theo giới tính.</a:t>
            </a:r>
            <a:endParaRPr lang="en-US" b="1" dirty="0">
              <a:solidFill>
                <a:srgbClr val="FF0000"/>
              </a:solidFill>
              <a:latin typeface="Times New Roman" panose="02020603050405020304" pitchFamily="18" charset="0"/>
              <a:cs typeface="Times New Roman" panose="02020603050405020304" pitchFamily="18" charset="0"/>
            </a:endParaRPr>
          </a:p>
          <a:p>
            <a:pPr>
              <a:buFontTx/>
              <a:buChar char="-"/>
            </a:pPr>
            <a:r>
              <a:rPr lang="pt-BR" dirty="0" smtClean="0">
                <a:solidFill>
                  <a:schemeClr val="tx2"/>
                </a:solidFill>
                <a:latin typeface="Times New Roman" panose="02020603050405020304" pitchFamily="18" charset="0"/>
                <a:cs typeface="Times New Roman" panose="02020603050405020304" pitchFamily="18" charset="0"/>
              </a:rPr>
              <a:t>Nữ</a:t>
            </a:r>
            <a:r>
              <a:rPr lang="pt-BR" dirty="0">
                <a:solidFill>
                  <a:schemeClr val="tx2"/>
                </a:solidFill>
                <a:latin typeface="Times New Roman" panose="02020603050405020304" pitchFamily="18" charset="0"/>
                <a:cs typeface="Times New Roman" panose="02020603050405020304" pitchFamily="18" charset="0"/>
              </a:rPr>
              <a:t>: 434,59 nghìn người (2020), chiếm 49,71%. Tình trạng mất cân bằng giới tính diễn ra trong nhiều năm, nhất là ở lứa tuổi sơ sinh</a:t>
            </a:r>
            <a:r>
              <a:rPr lang="pt-BR" dirty="0" smtClean="0">
                <a:solidFill>
                  <a:schemeClr val="tx2"/>
                </a:solidFill>
                <a:latin typeface="Times New Roman" panose="02020603050405020304" pitchFamily="18" charset="0"/>
                <a:cs typeface="Times New Roman" panose="02020603050405020304" pitchFamily="18" charset="0"/>
              </a:rPr>
              <a:t>.</a:t>
            </a:r>
          </a:p>
          <a:p>
            <a:pPr marL="0" indent="0">
              <a:buNone/>
            </a:pPr>
            <a:r>
              <a:rPr lang="pt-BR" b="1" dirty="0">
                <a:solidFill>
                  <a:srgbClr val="FF0000"/>
                </a:solidFill>
                <a:latin typeface="Times New Roman" panose="02020603050405020304" pitchFamily="18" charset="0"/>
                <a:cs typeface="Times New Roman" panose="02020603050405020304" pitchFamily="18" charset="0"/>
              </a:rPr>
              <a:t>c) Cơ cấu dân số theo độ tuổi</a:t>
            </a:r>
          </a:p>
          <a:p>
            <a:pPr marL="0" indent="0">
              <a:buNone/>
            </a:pPr>
            <a:r>
              <a:rPr lang="pt-BR" dirty="0">
                <a:latin typeface="Times New Roman" panose="02020603050405020304" pitchFamily="18" charset="0"/>
                <a:cs typeface="Times New Roman" panose="02020603050405020304" pitchFamily="18" charset="0"/>
              </a:rPr>
              <a:t> Đang thay đổi. Nhóm 0 - 14 tuổi giảm 1,5%, nhóm 15 - 64 tuổi và từ 65 tuổi trở lên tăng</a:t>
            </a:r>
            <a:r>
              <a:rPr lang="pt-BR" dirty="0"/>
              <a:t>.</a:t>
            </a:r>
            <a:endParaRPr lang="en-US" dirty="0"/>
          </a:p>
          <a:p>
            <a:pPr>
              <a:buFontTx/>
              <a:buChar char="-"/>
            </a:pPr>
            <a:endParaRPr lang="en-US" dirty="0">
              <a:solidFill>
                <a:schemeClr val="tx2"/>
              </a:solidFill>
              <a:latin typeface="Times New Roman" panose="02020603050405020304" pitchFamily="18" charset="0"/>
              <a:cs typeface="Times New Roman" panose="02020603050405020304" pitchFamily="18" charset="0"/>
            </a:endParaRPr>
          </a:p>
          <a:p>
            <a:pPr marL="0" indent="0">
              <a:buNone/>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61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518358" cy="1219200"/>
          </a:xfrm>
        </p:spPr>
        <p:txBody>
          <a:bodyPr>
            <a:normAutofit/>
          </a:bodyPr>
          <a:lstStyle/>
          <a:p>
            <a:r>
              <a:rPr lang="en-US" b="1" dirty="0" smtClean="0">
                <a:solidFill>
                  <a:srgbClr val="FF0000"/>
                </a:solidFill>
                <a:latin typeface="Times New Roman" panose="02020603050405020304" pitchFamily="18" charset="0"/>
                <a:cs typeface="Times New Roman" panose="02020603050405020304" pitchFamily="18" charset="0"/>
              </a:rPr>
              <a:t>2. </a:t>
            </a:r>
            <a:r>
              <a:rPr lang="en-US" b="1" dirty="0" err="1" smtClean="0">
                <a:solidFill>
                  <a:srgbClr val="FF0000"/>
                </a:solidFill>
                <a:latin typeface="Times New Roman" panose="02020603050405020304" pitchFamily="18" charset="0"/>
                <a:cs typeface="Times New Roman" panose="02020603050405020304" pitchFamily="18" charset="0"/>
              </a:rPr>
              <a:t>Cơ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03947"/>
            <a:ext cx="8594558" cy="4678363"/>
          </a:xfrm>
        </p:spPr>
        <p:txBody>
          <a:bodyPr>
            <a:normAutofit/>
          </a:bodyPr>
          <a:lstStyle/>
          <a:p>
            <a:pPr marL="0" indent="0">
              <a:buNone/>
            </a:pPr>
            <a:r>
              <a:rPr lang="pt-BR" b="1" dirty="0">
                <a:solidFill>
                  <a:srgbClr val="FF0000"/>
                </a:solidFill>
                <a:latin typeface="Times New Roman" panose="02020603050405020304" pitchFamily="18" charset="0"/>
                <a:cs typeface="Times New Roman" panose="02020603050405020304" pitchFamily="18" charset="0"/>
              </a:rPr>
              <a:t>c</a:t>
            </a:r>
            <a:r>
              <a:rPr lang="pt-BR" b="1" dirty="0" smtClean="0">
                <a:solidFill>
                  <a:srgbClr val="FF0000"/>
                </a:solidFill>
                <a:latin typeface="Times New Roman" panose="02020603050405020304" pitchFamily="18" charset="0"/>
                <a:cs typeface="Times New Roman" panose="02020603050405020304" pitchFamily="18" charset="0"/>
              </a:rPr>
              <a:t>) </a:t>
            </a:r>
            <a:r>
              <a:rPr lang="pt-BR" b="1" dirty="0">
                <a:solidFill>
                  <a:srgbClr val="FF0000"/>
                </a:solidFill>
                <a:latin typeface="Times New Roman" panose="02020603050405020304" pitchFamily="18" charset="0"/>
                <a:cs typeface="Times New Roman" panose="02020603050405020304" pitchFamily="18" charset="0"/>
              </a:rPr>
              <a:t>Cơ cấu dân số theo </a:t>
            </a:r>
            <a:r>
              <a:rPr lang="pt-BR" b="1" dirty="0" smtClean="0">
                <a:solidFill>
                  <a:srgbClr val="FF0000"/>
                </a:solidFill>
                <a:latin typeface="Times New Roman" panose="02020603050405020304" pitchFamily="18" charset="0"/>
                <a:cs typeface="Times New Roman" panose="02020603050405020304" pitchFamily="18" charset="0"/>
              </a:rPr>
              <a:t>độ tuổi</a:t>
            </a:r>
          </a:p>
          <a:p>
            <a:pPr marL="0" indent="0">
              <a:buNone/>
            </a:pPr>
            <a:r>
              <a:rPr lang="pt-BR" dirty="0" smtClean="0">
                <a:latin typeface="Times New Roman" panose="02020603050405020304" pitchFamily="18" charset="0"/>
                <a:cs typeface="Times New Roman" panose="02020603050405020304" pitchFamily="18" charset="0"/>
              </a:rPr>
              <a:t> Đang </a:t>
            </a:r>
            <a:r>
              <a:rPr lang="pt-BR" dirty="0">
                <a:latin typeface="Times New Roman" panose="02020603050405020304" pitchFamily="18" charset="0"/>
                <a:cs typeface="Times New Roman" panose="02020603050405020304" pitchFamily="18" charset="0"/>
              </a:rPr>
              <a:t>thay đổi. Nhóm 0 - 14 tuổi giảm 1,5%, nhóm 15 - 64 tuổi và từ 65 tuổi trở lên tăng</a:t>
            </a:r>
            <a:r>
              <a:rPr lang="pt-BR" dirty="0"/>
              <a:t>.</a:t>
            </a:r>
            <a:endParaRPr lang="en-US" dirty="0"/>
          </a:p>
          <a:p>
            <a:pPr marL="0" indent="0">
              <a:buNone/>
            </a:pP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92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8518358" cy="1219200"/>
          </a:xfrm>
        </p:spPr>
        <p:txBody>
          <a:bodyPr>
            <a:normAutofit/>
          </a:bodyPr>
          <a:lstStyle/>
          <a:p>
            <a:r>
              <a:rPr lang="vi-VN" b="1" dirty="0" smtClean="0">
                <a:solidFill>
                  <a:srgbClr val="FF0000"/>
                </a:solidFill>
                <a:cs typeface="Times New Roman" panose="02020603050405020304" pitchFamily="18" charset="0"/>
              </a:rPr>
              <a:t>3</a:t>
            </a:r>
            <a:r>
              <a:rPr lang="vi-VN" b="1" dirty="0">
                <a:solidFill>
                  <a:srgbClr val="FF0000"/>
                </a:solidFill>
                <a:cs typeface="Times New Roman" panose="02020603050405020304" pitchFamily="18" charset="0"/>
              </a:rPr>
              <a:t>. Phân bố dân cư</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490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905000"/>
          </a:xfrm>
        </p:spPr>
        <p:txBody>
          <a:bodyPr>
            <a:normAutofit fontScale="90000"/>
          </a:bodyPr>
          <a:lstStyle/>
          <a:p>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pt-BR" sz="3600" b="1" dirty="0" smtClean="0">
                <a:solidFill>
                  <a:srgbClr val="FF0000"/>
                </a:solidFill>
                <a:latin typeface="Times New Roman" panose="02020603050405020304" pitchFamily="18" charset="0"/>
                <a:cs typeface="Times New Roman" panose="02020603050405020304" pitchFamily="18" charset="0"/>
              </a:rPr>
              <a:t>Dựa </a:t>
            </a:r>
            <a:r>
              <a:rPr lang="pt-BR" sz="3600" b="1" dirty="0">
                <a:solidFill>
                  <a:srgbClr val="FF0000"/>
                </a:solidFill>
                <a:latin typeface="Times New Roman" panose="02020603050405020304" pitchFamily="18" charset="0"/>
                <a:cs typeface="Times New Roman" panose="02020603050405020304" pitchFamily="18" charset="0"/>
              </a:rPr>
              <a:t>vào hình 2.1, hãy nhận xét và giải thích mật độ dân số ở các huyện, thị xã, thành phố của tỉnh Phú Yên năm 2020.</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pt-BR" sz="3600" b="1" dirty="0" smtClean="0">
                <a:solidFill>
                  <a:srgbClr val="FF0000"/>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pt-BR"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200" dirty="0" smtClean="0"/>
              <a:t>  </a:t>
            </a:r>
            <a:r>
              <a:rPr lang="en-US" sz="3200" dirty="0"/>
              <a:t/>
            </a:r>
            <a:br>
              <a:rPr lang="en-US" sz="3200" dirty="0"/>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vi-VN" b="1" dirty="0"/>
              <a:t> </a:t>
            </a:r>
            <a:endParaRPr lang="en-US" dirty="0">
              <a:solidFill>
                <a:srgbClr val="FF0000"/>
              </a:solidFill>
            </a:endParaRPr>
          </a:p>
        </p:txBody>
      </p:sp>
      <p:sp>
        <p:nvSpPr>
          <p:cNvPr id="5" name="TextBox 4"/>
          <p:cNvSpPr txBox="1"/>
          <p:nvPr/>
        </p:nvSpPr>
        <p:spPr>
          <a:xfrm>
            <a:off x="304800" y="4625340"/>
            <a:ext cx="8153400" cy="1815882"/>
          </a:xfrm>
          <a:prstGeom prst="rect">
            <a:avLst/>
          </a:prstGeom>
          <a:noFill/>
        </p:spPr>
        <p:txBody>
          <a:bodyPr wrap="square" rtlCol="0">
            <a:spAutoFit/>
          </a:bodyPr>
          <a:lstStyle/>
          <a:p>
            <a:r>
              <a:rPr lang="pt-BR" sz="2800" dirty="0" smtClean="0">
                <a:latin typeface="Times New Roman" panose="02020603050405020304" pitchFamily="18" charset="0"/>
                <a:cs typeface="Times New Roman" panose="02020603050405020304" pitchFamily="18" charset="0"/>
              </a:rPr>
              <a:t>Mật </a:t>
            </a:r>
            <a:r>
              <a:rPr lang="pt-BR" sz="2800" dirty="0">
                <a:latin typeface="Times New Roman" panose="02020603050405020304" pitchFamily="18" charset="0"/>
                <a:cs typeface="Times New Roman" panose="02020603050405020304" pitchFamily="18" charset="0"/>
              </a:rPr>
              <a:t>độ dân </a:t>
            </a:r>
            <a:r>
              <a:rPr lang="pt-BR" sz="2800" dirty="0" smtClean="0">
                <a:latin typeface="Times New Roman" panose="02020603050405020304" pitchFamily="18" charset="0"/>
                <a:cs typeface="Times New Roman" panose="02020603050405020304" pitchFamily="18" charset="0"/>
              </a:rPr>
              <a:t>số: </a:t>
            </a:r>
            <a:r>
              <a:rPr lang="pt-BR" sz="2800" dirty="0">
                <a:latin typeface="Times New Roman" panose="02020603050405020304" pitchFamily="18" charset="0"/>
                <a:cs typeface="Times New Roman" panose="02020603050405020304" pitchFamily="18" charset="0"/>
              </a:rPr>
              <a:t>174 người/</a:t>
            </a:r>
            <a:r>
              <a:rPr lang="en-US" sz="2800" dirty="0">
                <a:latin typeface="Times New Roman" panose="02020603050405020304" pitchFamily="18" charset="0"/>
                <a:cs typeface="Times New Roman" panose="02020603050405020304" pitchFamily="18" charset="0"/>
              </a:rPr>
              <a:t>km²</a:t>
            </a:r>
            <a:r>
              <a:rPr lang="en-US" sz="2800" b="1"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2020), thấp hơn mức trung bình của cả nước (297 người/</a:t>
            </a:r>
            <a:r>
              <a:rPr lang="en-US" sz="2800" dirty="0">
                <a:latin typeface="Times New Roman" panose="02020603050405020304" pitchFamily="18" charset="0"/>
                <a:cs typeface="Times New Roman" panose="02020603050405020304" pitchFamily="18" charset="0"/>
              </a:rPr>
              <a:t> km²</a:t>
            </a:r>
            <a:r>
              <a:rPr lang="pt-BR" sz="2800" dirty="0" smtClean="0">
                <a:latin typeface="Times New Roman" panose="02020603050405020304" pitchFamily="18" charset="0"/>
                <a:cs typeface="Times New Roman" panose="02020603050405020304" pitchFamily="18" charset="0"/>
              </a:rPr>
              <a:t>).Mật độ dân số </a:t>
            </a:r>
            <a:r>
              <a:rPr lang="pt-BR" sz="2800" dirty="0">
                <a:latin typeface="Times New Roman" panose="02020603050405020304" pitchFamily="18" charset="0"/>
                <a:cs typeface="Times New Roman" panose="02020603050405020304" pitchFamily="18" charset="0"/>
              </a:rPr>
              <a:t>có sự khác nhau giữa </a:t>
            </a:r>
            <a:r>
              <a:rPr lang="pt-BR" sz="2800" dirty="0" smtClean="0">
                <a:latin typeface="Times New Roman" panose="02020603050405020304" pitchFamily="18" charset="0"/>
                <a:cs typeface="Times New Roman" panose="02020603050405020304" pitchFamily="18" charset="0"/>
              </a:rPr>
              <a:t>các vùng.  cao ở thành thị tập trung thấp ở các huyện miền núi.</a:t>
            </a:r>
            <a:endParaRPr lang="en-US" sz="28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a:stretch>
            <a:fillRect/>
          </a:stretch>
        </p:blipFill>
        <p:spPr>
          <a:xfrm>
            <a:off x="609600" y="1447800"/>
            <a:ext cx="7391400" cy="3177540"/>
          </a:xfrm>
          <a:prstGeom prst="rect">
            <a:avLst/>
          </a:prstGeom>
        </p:spPr>
      </p:pic>
    </p:spTree>
    <p:extLst>
      <p:ext uri="{BB962C8B-B14F-4D97-AF65-F5344CB8AC3E}">
        <p14:creationId xmlns:p14="http://schemas.microsoft.com/office/powerpoint/2010/main" val="139443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905000"/>
          </a:xfrm>
        </p:spPr>
        <p:txBody>
          <a:bodyPr>
            <a:normAutofit fontScale="90000"/>
          </a:bodyPr>
          <a:lstStyle/>
          <a:p>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b="1" dirty="0" err="1">
                <a:solidFill>
                  <a:srgbClr val="FF0000"/>
                </a:solidFill>
                <a:latin typeface="Times New Roman" panose="02020603050405020304" pitchFamily="18" charset="0"/>
                <a:cs typeface="Times New Roman" panose="02020603050405020304" pitchFamily="18" charset="0"/>
              </a:rPr>
              <a:t>Dựa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2.5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tỉnh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2010- 2020</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pt-BR" sz="3600" b="1" dirty="0" smtClean="0">
                <a:solidFill>
                  <a:srgbClr val="FF0000"/>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pt-BR" sz="3200" b="1"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
            </a:r>
            <a:br>
              <a:rPr lang="en-US" sz="3200" b="1" dirty="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200" dirty="0" smtClean="0"/>
              <a:t>  </a:t>
            </a:r>
            <a:r>
              <a:rPr lang="en-US" sz="3200" dirty="0"/>
              <a:t/>
            </a:r>
            <a:br>
              <a:rPr lang="en-US" sz="3200" dirty="0"/>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vi-VN" b="1" dirty="0"/>
              <a:t> </a:t>
            </a:r>
            <a:endParaRPr lang="en-US" dirty="0">
              <a:solidFill>
                <a:srgbClr val="FF0000"/>
              </a:solidFill>
            </a:endParaRPr>
          </a:p>
        </p:txBody>
      </p:sp>
      <p:sp>
        <p:nvSpPr>
          <p:cNvPr id="5" name="TextBox 4"/>
          <p:cNvSpPr txBox="1"/>
          <p:nvPr/>
        </p:nvSpPr>
        <p:spPr>
          <a:xfrm>
            <a:off x="304800" y="4625340"/>
            <a:ext cx="8153400" cy="2246769"/>
          </a:xfrm>
          <a:prstGeom prst="rect">
            <a:avLst/>
          </a:prstGeom>
          <a:noFill/>
        </p:spPr>
        <p:txBody>
          <a:bodyPr wrap="square" rtlCol="0">
            <a:spAutoFit/>
          </a:bodyPr>
          <a:lstStyle/>
          <a:p>
            <a:r>
              <a:rPr lang="pt-BR" sz="2800" dirty="0" smtClean="0">
                <a:latin typeface="Times New Roman" panose="02020603050405020304" pitchFamily="18" charset="0"/>
                <a:cs typeface="Times New Roman" panose="02020603050405020304" pitchFamily="18" charset="0"/>
              </a:rPr>
              <a:t> Tỉ </a:t>
            </a:r>
            <a:r>
              <a:rPr lang="pt-BR" sz="2800" dirty="0">
                <a:latin typeface="Times New Roman" panose="02020603050405020304" pitchFamily="18" charset="0"/>
                <a:cs typeface="Times New Roman" panose="02020603050405020304" pitchFamily="18" charset="0"/>
              </a:rPr>
              <a:t>lệ dân thành thị và nông thôn có sự thay đổi trong thời gian qua. Tỉ lệ dân thành thị tăng lên do quá trình công nghiệp hoá, hiện đại hóa đầy nhanh quá trình đô thị hóa...</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7" name="Content Placeholder 3"/>
          <p:cNvPicPr>
            <a:picLocks noGrp="1" noChangeAspect="1"/>
          </p:cNvPicPr>
          <p:nvPr>
            <p:ph idx="1"/>
          </p:nvPr>
        </p:nvPicPr>
        <p:blipFill>
          <a:blip r:embed="rId2"/>
          <a:stretch>
            <a:fillRect/>
          </a:stretch>
        </p:blipFill>
        <p:spPr>
          <a:xfrm>
            <a:off x="457200" y="1447800"/>
            <a:ext cx="8305800" cy="3276599"/>
          </a:xfrm>
          <a:prstGeom prst="rect">
            <a:avLst/>
          </a:prstGeom>
        </p:spPr>
      </p:pic>
    </p:spTree>
    <p:extLst>
      <p:ext uri="{BB962C8B-B14F-4D97-AF65-F5344CB8AC3E}">
        <p14:creationId xmlns:p14="http://schemas.microsoft.com/office/powerpoint/2010/main" val="2020271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noAutofit/>
          </a:bodyPr>
          <a:lstStyle/>
          <a:p>
            <a:pPr marL="0" indent="0">
              <a:buNone/>
            </a:pPr>
            <a:r>
              <a:rPr lang="pt-BR" sz="2800" b="1" dirty="0" smtClean="0"/>
              <a:t> </a:t>
            </a:r>
            <a:r>
              <a:rPr lang="pt-BR" b="1" dirty="0" smtClean="0">
                <a:solidFill>
                  <a:srgbClr val="FF0000"/>
                </a:solidFill>
                <a:latin typeface="Times New Roman" panose="02020603050405020304" pitchFamily="18" charset="0"/>
                <a:cs typeface="Times New Roman" panose="02020603050405020304" pitchFamily="18" charset="0"/>
              </a:rPr>
              <a:t>3</a:t>
            </a:r>
            <a:r>
              <a:rPr lang="pt-BR" b="1" dirty="0">
                <a:solidFill>
                  <a:srgbClr val="FF0000"/>
                </a:solidFill>
                <a:latin typeface="Times New Roman" panose="02020603050405020304" pitchFamily="18" charset="0"/>
                <a:cs typeface="Times New Roman" panose="02020603050405020304" pitchFamily="18" charset="0"/>
              </a:rPr>
              <a:t>. Phân bố dân cư.</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r>
              <a:rPr lang="pt-BR" dirty="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 </a:t>
            </a:r>
            <a:r>
              <a:rPr lang="pt-BR" dirty="0" smtClean="0">
                <a:solidFill>
                  <a:schemeClr val="tx2"/>
                </a:solidFill>
                <a:latin typeface="Times New Roman" panose="02020603050405020304" pitchFamily="18" charset="0"/>
                <a:cs typeface="Times New Roman" panose="02020603050405020304" pitchFamily="18" charset="0"/>
              </a:rPr>
              <a:t>Mật </a:t>
            </a:r>
            <a:r>
              <a:rPr lang="pt-BR" dirty="0">
                <a:solidFill>
                  <a:schemeClr val="tx2"/>
                </a:solidFill>
                <a:latin typeface="Times New Roman" panose="02020603050405020304" pitchFamily="18" charset="0"/>
                <a:cs typeface="Times New Roman" panose="02020603050405020304" pitchFamily="18" charset="0"/>
              </a:rPr>
              <a:t>độ dân số : 174 người/</a:t>
            </a:r>
            <a:r>
              <a:rPr lang="en-US" dirty="0">
                <a:solidFill>
                  <a:schemeClr val="tx2"/>
                </a:solidFill>
                <a:latin typeface="Times New Roman" panose="02020603050405020304" pitchFamily="18" charset="0"/>
                <a:cs typeface="Times New Roman" panose="02020603050405020304" pitchFamily="18" charset="0"/>
              </a:rPr>
              <a:t>km²</a:t>
            </a:r>
            <a:r>
              <a:rPr lang="en-US" b="1" dirty="0">
                <a:solidFill>
                  <a:schemeClr val="tx2"/>
                </a:solidFill>
                <a:latin typeface="Times New Roman" panose="02020603050405020304" pitchFamily="18" charset="0"/>
                <a:cs typeface="Times New Roman" panose="02020603050405020304" pitchFamily="18" charset="0"/>
              </a:rPr>
              <a:t> (</a:t>
            </a:r>
            <a:r>
              <a:rPr lang="pt-BR" dirty="0">
                <a:solidFill>
                  <a:schemeClr val="tx2"/>
                </a:solidFill>
                <a:latin typeface="Times New Roman" panose="02020603050405020304" pitchFamily="18" charset="0"/>
                <a:cs typeface="Times New Roman" panose="02020603050405020304" pitchFamily="18" charset="0"/>
              </a:rPr>
              <a:t>2020), thấp hơn mức trung bình của cả nước (297 người/</a:t>
            </a:r>
            <a:r>
              <a:rPr lang="en-US" dirty="0">
                <a:solidFill>
                  <a:schemeClr val="tx2"/>
                </a:solidFill>
                <a:latin typeface="Times New Roman" panose="02020603050405020304" pitchFamily="18" charset="0"/>
                <a:cs typeface="Times New Roman" panose="02020603050405020304" pitchFamily="18" charset="0"/>
              </a:rPr>
              <a:t> km²</a:t>
            </a:r>
            <a:r>
              <a:rPr lang="pt-BR" dirty="0">
                <a:solidFill>
                  <a:schemeClr val="tx2"/>
                </a:solidFill>
                <a:latin typeface="Times New Roman" panose="02020603050405020304" pitchFamily="18" charset="0"/>
                <a:cs typeface="Times New Roman" panose="02020603050405020304" pitchFamily="18" charset="0"/>
              </a:rPr>
              <a:t>). </a:t>
            </a:r>
            <a:r>
              <a:rPr lang="pt-BR" dirty="0" smtClean="0">
                <a:solidFill>
                  <a:schemeClr val="tx2"/>
                </a:solidFill>
                <a:latin typeface="Times New Roman" panose="02020603050405020304" pitchFamily="18" charset="0"/>
                <a:cs typeface="Times New Roman" panose="02020603050405020304" pitchFamily="18" charset="0"/>
              </a:rPr>
              <a:t>Phân </a:t>
            </a:r>
            <a:r>
              <a:rPr lang="pt-BR" dirty="0">
                <a:solidFill>
                  <a:schemeClr val="tx2"/>
                </a:solidFill>
                <a:latin typeface="Times New Roman" panose="02020603050405020304" pitchFamily="18" charset="0"/>
                <a:cs typeface="Times New Roman" panose="02020603050405020304" pitchFamily="18" charset="0"/>
              </a:rPr>
              <a:t>bố dân cư có sự khác nhau giữa vùng.</a:t>
            </a:r>
            <a:endParaRPr lang="en-US" dirty="0">
              <a:solidFill>
                <a:schemeClr val="tx2"/>
              </a:solidFill>
              <a:latin typeface="Times New Roman" panose="02020603050405020304" pitchFamily="18" charset="0"/>
              <a:cs typeface="Times New Roman" panose="02020603050405020304" pitchFamily="18" charset="0"/>
            </a:endParaRPr>
          </a:p>
          <a:p>
            <a:pPr marL="0" indent="0">
              <a:buNone/>
            </a:pPr>
            <a:r>
              <a:rPr lang="pt-BR" dirty="0">
                <a:solidFill>
                  <a:schemeClr val="tx2"/>
                </a:solidFill>
                <a:latin typeface="Times New Roman" panose="02020603050405020304" pitchFamily="18" charset="0"/>
                <a:cs typeface="Times New Roman" panose="02020603050405020304" pitchFamily="18" charset="0"/>
              </a:rPr>
              <a:t> </a:t>
            </a:r>
            <a:r>
              <a:rPr lang="pt-BR" dirty="0" smtClean="0">
                <a:solidFill>
                  <a:schemeClr val="tx2"/>
                </a:solidFill>
                <a:latin typeface="Times New Roman" panose="02020603050405020304" pitchFamily="18" charset="0"/>
                <a:cs typeface="Times New Roman" panose="02020603050405020304" pitchFamily="18" charset="0"/>
              </a:rPr>
              <a:t>- </a:t>
            </a:r>
            <a:r>
              <a:rPr lang="pt-BR" dirty="0">
                <a:solidFill>
                  <a:schemeClr val="tx2"/>
                </a:solidFill>
                <a:latin typeface="Times New Roman" panose="02020603050405020304" pitchFamily="18" charset="0"/>
                <a:cs typeface="Times New Roman" panose="02020603050405020304" pitchFamily="18" charset="0"/>
              </a:rPr>
              <a:t>Tỉ lệ dân thành thị và nông thôn có sự thay đổi trong thời gian qua. Tỉ lệ dân thành thị tăng lên do quá trình công nghiệp hoá, hiện đại hóa đầy nhanh quá trình đô thị hóa...</a:t>
            </a:r>
            <a:endParaRPr lang="en-US" dirty="0">
              <a:solidFill>
                <a:schemeClr val="tx2"/>
              </a:solidFill>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568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58775"/>
            <a:ext cx="7772400" cy="1470025"/>
          </a:xfrm>
        </p:spPr>
        <p:txBody>
          <a:bodyPr>
            <a:normAutofit fontScale="90000"/>
          </a:bodyPr>
          <a:lstStyle/>
          <a:p>
            <a:r>
              <a:rPr lang="en-US" b="1" dirty="0" smtClean="0">
                <a:solidFill>
                  <a:srgbClr val="FF0000"/>
                </a:solidFill>
              </a:rPr>
              <a:t/>
            </a:r>
            <a:br>
              <a:rPr lang="en-US" b="1" dirty="0" smtClean="0">
                <a:solidFill>
                  <a:srgbClr val="FF0000"/>
                </a:solidFill>
              </a:rPr>
            </a:br>
            <a:r>
              <a:rPr lang="vi-VN" sz="4000" b="1" dirty="0" smtClean="0">
                <a:solidFill>
                  <a:srgbClr val="FF0000"/>
                </a:solidFill>
              </a:rPr>
              <a:t>CHỦ </a:t>
            </a:r>
            <a:r>
              <a:rPr lang="vi-VN" sz="4000" b="1" dirty="0">
                <a:solidFill>
                  <a:srgbClr val="FF0000"/>
                </a:solidFill>
              </a:rPr>
              <a:t>ĐỀ </a:t>
            </a:r>
            <a:r>
              <a:rPr lang="en-US" sz="4000" b="1" dirty="0" smtClean="0">
                <a:solidFill>
                  <a:srgbClr val="FF0000"/>
                </a:solidFill>
              </a:rPr>
              <a:t>2: </a:t>
            </a:r>
            <a:r>
              <a:rPr lang="en-US" sz="4000" b="1" dirty="0" smtClean="0">
                <a:solidFill>
                  <a:srgbClr val="FF0000"/>
                </a:solidFill>
                <a:latin typeface="Times New Roman" panose="02020603050405020304" pitchFamily="18" charset="0"/>
                <a:cs typeface="Times New Roman" panose="02020603050405020304" pitchFamily="18" charset="0"/>
              </a:rPr>
              <a:t>DÂN CƯ TỈNH PHÚ YÊN</a:t>
            </a:r>
            <a:r>
              <a:rPr lang="en-US" sz="4000" i="1" dirty="0">
                <a:solidFill>
                  <a:srgbClr val="FF0000"/>
                </a:solidFill>
                <a:latin typeface="Times New Roman" panose="02020603050405020304" pitchFamily="18" charset="0"/>
                <a:cs typeface="Times New Roman" panose="02020603050405020304" pitchFamily="18" charset="0"/>
              </a:rPr>
              <a:t/>
            </a:r>
            <a:br>
              <a:rPr lang="en-US" sz="4000" i="1" dirty="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47" y="2133600"/>
            <a:ext cx="3962400" cy="381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169695"/>
            <a:ext cx="4343400" cy="3810000"/>
          </a:xfrm>
          <a:prstGeom prst="rect">
            <a:avLst/>
          </a:prstGeom>
        </p:spPr>
      </p:pic>
    </p:spTree>
    <p:extLst>
      <p:ext uri="{BB962C8B-B14F-4D97-AF65-F5344CB8AC3E}">
        <p14:creationId xmlns:p14="http://schemas.microsoft.com/office/powerpoint/2010/main" val="3788725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4747"/>
            <a:ext cx="9356558" cy="1219200"/>
          </a:xfrm>
        </p:spPr>
        <p:txBody>
          <a:bodyPr>
            <a:noAutofit/>
          </a:bodyPr>
          <a:lstStyle/>
          <a:p>
            <a:r>
              <a:rPr lang="pt-BR" sz="2800" b="1" dirty="0" smtClean="0">
                <a:latin typeface="Times New Roman" panose="02020603050405020304" pitchFamily="18" charset="0"/>
                <a:cs typeface="Times New Roman" panose="02020603050405020304" pitchFamily="18" charset="0"/>
              </a:rPr>
              <a:t> </a:t>
            </a:r>
            <a:r>
              <a:rPr lang="pt-BR" sz="2800" b="1" dirty="0" smtClean="0">
                <a:solidFill>
                  <a:srgbClr val="FF0000"/>
                </a:solidFill>
                <a:latin typeface="Times New Roman" panose="02020603050405020304" pitchFamily="18" charset="0"/>
                <a:cs typeface="Times New Roman" panose="02020603050405020304" pitchFamily="18" charset="0"/>
              </a:rPr>
              <a:t>II.</a:t>
            </a:r>
            <a:r>
              <a:rPr lang="pt-BR" sz="2800" b="1" dirty="0" smtClean="0">
                <a:latin typeface="Times New Roman" panose="02020603050405020304" pitchFamily="18" charset="0"/>
                <a:cs typeface="Times New Roman" panose="02020603050405020304" pitchFamily="18" charset="0"/>
              </a:rPr>
              <a:t>  </a:t>
            </a:r>
            <a:r>
              <a:rPr lang="pt-BR" sz="2800" b="1" dirty="0" smtClean="0">
                <a:solidFill>
                  <a:srgbClr val="FF0000"/>
                </a:solidFill>
                <a:latin typeface="Times New Roman" panose="02020603050405020304" pitchFamily="18" charset="0"/>
                <a:cs typeface="Times New Roman" panose="02020603050405020304" pitchFamily="18" charset="0"/>
              </a:rPr>
              <a:t>THẾ </a:t>
            </a:r>
            <a:r>
              <a:rPr lang="pt-BR" sz="2800" b="1" dirty="0">
                <a:solidFill>
                  <a:srgbClr val="FF0000"/>
                </a:solidFill>
                <a:latin typeface="Times New Roman" panose="02020603050405020304" pitchFamily="18" charset="0"/>
                <a:cs typeface="Times New Roman" panose="02020603050405020304" pitchFamily="18" charset="0"/>
              </a:rPr>
              <a:t>MẠNH VÀ HẠN CHẾ VỀ DÂN SỐ CỦA TỈNH PHÚ </a:t>
            </a:r>
            <a:r>
              <a:rPr lang="pt-BR" sz="2800" b="1" dirty="0" smtClean="0">
                <a:solidFill>
                  <a:srgbClr val="FF0000"/>
                </a:solidFill>
                <a:latin typeface="Times New Roman" panose="02020603050405020304" pitchFamily="18" charset="0"/>
                <a:cs typeface="Times New Roman" panose="02020603050405020304" pitchFamily="18" charset="0"/>
              </a:rPr>
              <a:t>YÊN</a:t>
            </a:r>
            <a:r>
              <a:rPr lang="en-US" sz="2800" dirty="0" smtClean="0">
                <a:solidFill>
                  <a:srgbClr val="FF0000"/>
                </a:solidFill>
                <a:latin typeface="Times New Roman" panose="02020603050405020304" pitchFamily="18" charset="0"/>
                <a:cs typeface="Times New Roman" panose="02020603050405020304" pitchFamily="18" charset="0"/>
              </a:rPr>
              <a:t/>
            </a:r>
            <a:br>
              <a:rPr lang="en-US" sz="2800" dirty="0" smtClean="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503947"/>
            <a:ext cx="8518358" cy="4678363"/>
          </a:xfrm>
        </p:spPr>
        <p:txBody>
          <a:bodyPr>
            <a:normAutofit/>
          </a:bodyPr>
          <a:lstStyle/>
          <a:p>
            <a:pPr marL="0" indent="0">
              <a:buNone/>
            </a:pPr>
            <a:r>
              <a:rPr lang="vi-VN" sz="3600" dirty="0" smtClean="0">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tích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những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thế</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mạnh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chế</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dân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số</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tỉnh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Phú</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Yên</a:t>
            </a:r>
            <a:r>
              <a:rPr lang="en-US" b="1" dirty="0" smtClean="0">
                <a:solidFill>
                  <a:srgbClr val="FF0000"/>
                </a:solidFill>
                <a:latin typeface="Times New Roman" panose="02020603050405020304" pitchFamily="18" charset="0"/>
                <a:cs typeface="Times New Roman" panose="02020603050405020304" pitchFamily="18" charset="0"/>
              </a:rPr>
              <a:t>?</a:t>
            </a:r>
            <a:r>
              <a:rPr lang="vi-VN" dirty="0" smtClean="0">
                <a:solidFill>
                  <a:schemeClr val="tx2"/>
                </a:solidFill>
              </a:rPr>
              <a:t> </a:t>
            </a:r>
            <a:endParaRPr lang="en-US" dirty="0">
              <a:solidFill>
                <a:schemeClr val="tx2"/>
              </a:solidFill>
            </a:endParaRPr>
          </a:p>
          <a:p>
            <a:pPr marL="0" indent="0">
              <a:buNone/>
            </a:pPr>
            <a:r>
              <a:rPr lang="en-US" dirty="0" smtClean="0">
                <a:solidFill>
                  <a:schemeClr val="tx2"/>
                </a:solidFill>
              </a:rPr>
              <a:t> </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7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4525963"/>
          </a:xfrm>
        </p:spPr>
        <p:txBody>
          <a:bodyPr>
            <a:noAutofit/>
          </a:bodyPr>
          <a:lstStyle/>
          <a:p>
            <a:pPr marL="0" indent="0">
              <a:buNone/>
            </a:pPr>
            <a:r>
              <a:rPr lang="pt-BR" sz="2800" b="1" dirty="0" smtClean="0"/>
              <a:t> </a:t>
            </a:r>
            <a:r>
              <a:rPr lang="pt-BR" sz="2400" b="1" dirty="0" smtClean="0">
                <a:solidFill>
                  <a:srgbClr val="FF0000"/>
                </a:solidFill>
                <a:latin typeface="Times New Roman" panose="02020603050405020304" pitchFamily="18" charset="0"/>
                <a:cs typeface="Times New Roman" panose="02020603050405020304" pitchFamily="18" charset="0"/>
              </a:rPr>
              <a:t>II</a:t>
            </a:r>
            <a:r>
              <a:rPr lang="pt-BR" sz="2400" b="1" dirty="0" smtClean="0">
                <a:solidFill>
                  <a:srgbClr val="FF0000"/>
                </a:solidFill>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 </a:t>
            </a:r>
            <a:r>
              <a:rPr lang="pt-BR" sz="2400" b="1" dirty="0" smtClean="0">
                <a:solidFill>
                  <a:srgbClr val="FF0000"/>
                </a:solidFill>
                <a:latin typeface="Times New Roman" panose="02020603050405020304" pitchFamily="18" charset="0"/>
                <a:cs typeface="Times New Roman" panose="02020603050405020304" pitchFamily="18" charset="0"/>
              </a:rPr>
              <a:t>THẾ </a:t>
            </a:r>
            <a:r>
              <a:rPr lang="pt-BR" sz="2400" b="1" dirty="0">
                <a:solidFill>
                  <a:srgbClr val="FF0000"/>
                </a:solidFill>
                <a:latin typeface="Times New Roman" panose="02020603050405020304" pitchFamily="18" charset="0"/>
                <a:cs typeface="Times New Roman" panose="02020603050405020304" pitchFamily="18" charset="0"/>
              </a:rPr>
              <a:t>MẠNH VÀ HẠN CHẾ VỀ DÂN </a:t>
            </a:r>
            <a:r>
              <a:rPr lang="pt-BR" sz="2400" b="1" dirty="0" smtClean="0">
                <a:solidFill>
                  <a:srgbClr val="FF0000"/>
                </a:solidFill>
                <a:latin typeface="Times New Roman" panose="02020603050405020304" pitchFamily="18" charset="0"/>
                <a:cs typeface="Times New Roman" panose="02020603050405020304" pitchFamily="18" charset="0"/>
              </a:rPr>
              <a:t>SỐ CỦA </a:t>
            </a:r>
            <a:r>
              <a:rPr lang="pt-BR" sz="2400" b="1" dirty="0">
                <a:solidFill>
                  <a:srgbClr val="FF0000"/>
                </a:solidFill>
                <a:latin typeface="Times New Roman" panose="02020603050405020304" pitchFamily="18" charset="0"/>
                <a:cs typeface="Times New Roman" panose="02020603050405020304" pitchFamily="18" charset="0"/>
              </a:rPr>
              <a:t>TỈNH PHÚ </a:t>
            </a:r>
            <a:r>
              <a:rPr lang="pt-BR" sz="2400" b="1" dirty="0" smtClean="0">
                <a:solidFill>
                  <a:srgbClr val="FF0000"/>
                </a:solidFill>
                <a:latin typeface="Times New Roman" panose="02020603050405020304" pitchFamily="18" charset="0"/>
                <a:cs typeface="Times New Roman" panose="02020603050405020304" pitchFamily="18" charset="0"/>
              </a:rPr>
              <a:t>YÊN</a:t>
            </a:r>
          </a:p>
          <a:p>
            <a:pPr marL="0" indent="0">
              <a:buNone/>
            </a:pPr>
            <a:r>
              <a:rPr lang="pt-BR" b="1" dirty="0" smtClean="0">
                <a:solidFill>
                  <a:srgbClr val="FF0000"/>
                </a:solidFill>
                <a:latin typeface="Times New Roman" panose="02020603050405020304" pitchFamily="18" charset="0"/>
                <a:cs typeface="Times New Roman" panose="02020603050405020304" pitchFamily="18" charset="0"/>
              </a:rPr>
              <a:t>*</a:t>
            </a:r>
            <a:r>
              <a:rPr lang="pt-BR" b="1" dirty="0" smtClean="0">
                <a:solidFill>
                  <a:srgbClr val="FF0000"/>
                </a:solidFill>
                <a:latin typeface="Times New Roman" panose="02020603050405020304" pitchFamily="18" charset="0"/>
                <a:cs typeface="Times New Roman" panose="02020603050405020304" pitchFamily="18" charset="0"/>
              </a:rPr>
              <a:t> Thế mạnh</a:t>
            </a:r>
            <a:endParaRPr lang="en-US"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pt-BR" dirty="0" smtClean="0">
                <a:latin typeface="Times New Roman" panose="02020603050405020304" pitchFamily="18" charset="0"/>
                <a:cs typeface="Times New Roman" panose="02020603050405020304" pitchFamily="18" charset="0"/>
              </a:rPr>
              <a:t>  </a:t>
            </a:r>
            <a:endParaRPr lang="en-US" sz="2800" dirty="0"/>
          </a:p>
        </p:txBody>
      </p:sp>
      <p:sp>
        <p:nvSpPr>
          <p:cNvPr id="4" name="TextBox 3"/>
          <p:cNvSpPr txBox="1"/>
          <p:nvPr/>
        </p:nvSpPr>
        <p:spPr>
          <a:xfrm>
            <a:off x="304800" y="1656576"/>
            <a:ext cx="8305800" cy="5201424"/>
          </a:xfrm>
          <a:prstGeom prst="rect">
            <a:avLst/>
          </a:prstGeom>
          <a:noFill/>
        </p:spPr>
        <p:txBody>
          <a:bodyPr wrap="square" rtlCol="0">
            <a:spAutoFit/>
          </a:bodyPr>
          <a:lstStyle/>
          <a:p>
            <a:r>
              <a:rPr lang="pt-BR" sz="2800" dirty="0" smtClean="0">
                <a:latin typeface="Times New Roman" panose="02020603050405020304" pitchFamily="18" charset="0"/>
                <a:cs typeface="Times New Roman" panose="02020603050405020304" pitchFamily="18" charset="0"/>
              </a:rPr>
              <a:t>Dân số đông, nguồn lao động dồi dào, thị trường tiêu thụ rộng lớn.</a:t>
            </a:r>
            <a:endParaRPr lang="en-US" sz="2800" dirty="0" smtClean="0">
              <a:latin typeface="Times New Roman" panose="02020603050405020304" pitchFamily="18" charset="0"/>
              <a:cs typeface="Times New Roman" panose="02020603050405020304" pitchFamily="18" charset="0"/>
            </a:endParaRPr>
          </a:p>
          <a:p>
            <a:r>
              <a:rPr lang="pt-BR" sz="2800" dirty="0" smtClean="0">
                <a:latin typeface="Times New Roman" panose="02020603050405020304" pitchFamily="18" charset="0"/>
                <a:cs typeface="Times New Roman" panose="02020603050405020304" pitchFamily="18" charset="0"/>
              </a:rPr>
              <a:t>- Cơ cấu dân số theo độ đang ở giai đoạn "dân số vàng".</a:t>
            </a:r>
            <a:endParaRPr lang="en-US" sz="2800" dirty="0" smtClean="0">
              <a:latin typeface="Times New Roman" panose="02020603050405020304" pitchFamily="18" charset="0"/>
              <a:cs typeface="Times New Roman" panose="02020603050405020304" pitchFamily="18" charset="0"/>
            </a:endParaRPr>
          </a:p>
          <a:p>
            <a:r>
              <a:rPr lang="pt-BR" sz="2800" dirty="0" smtClean="0">
                <a:latin typeface="Times New Roman" panose="02020603050405020304" pitchFamily="18" charset="0"/>
                <a:cs typeface="Times New Roman" panose="02020603050405020304" pitchFamily="18" charset="0"/>
              </a:rPr>
              <a:t>- Có nhiều dân tộc, tạo nên nền văn hóa đa dạng, giàu bản sắc.</a:t>
            </a:r>
            <a:endParaRPr lang="en-US" sz="2800" dirty="0" smtClean="0">
              <a:latin typeface="Times New Roman" panose="02020603050405020304" pitchFamily="18" charset="0"/>
              <a:cs typeface="Times New Roman" panose="02020603050405020304" pitchFamily="18" charset="0"/>
            </a:endParaRPr>
          </a:p>
          <a:p>
            <a:r>
              <a:rPr lang="pt-BR" sz="3200" b="1" dirty="0">
                <a:solidFill>
                  <a:srgbClr val="FF0000"/>
                </a:solidFill>
                <a:latin typeface="Times New Roman" panose="02020603050405020304" pitchFamily="18" charset="0"/>
                <a:cs typeface="Times New Roman" panose="02020603050405020304" pitchFamily="18" charset="0"/>
              </a:rPr>
              <a:t>* Hạn chế</a:t>
            </a:r>
            <a:r>
              <a:rPr lang="en-US" sz="3200" dirty="0">
                <a:solidFill>
                  <a:srgbClr val="FF0000"/>
                </a:solidFill>
                <a:latin typeface="Times New Roman" panose="02020603050405020304" pitchFamily="18" charset="0"/>
                <a:cs typeface="Times New Roman" panose="02020603050405020304" pitchFamily="18" charset="0"/>
              </a:rPr>
              <a:t/>
            </a:r>
            <a:br>
              <a:rPr lang="en-US" sz="3200" dirty="0">
                <a:solidFill>
                  <a:srgbClr val="FF0000"/>
                </a:solidFill>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 Dân số đông gây sức ép lên kinh tế, xã hội và môi trường.</a:t>
            </a:r>
            <a:endParaRPr lang="en-US" sz="3200" dirty="0">
              <a:latin typeface="Times New Roman" panose="02020603050405020304" pitchFamily="18" charset="0"/>
              <a:cs typeface="Times New Roman" panose="02020603050405020304" pitchFamily="18" charset="0"/>
            </a:endParaRPr>
          </a:p>
          <a:p>
            <a:r>
              <a:rPr lang="pt-BR" sz="3200" dirty="0">
                <a:latin typeface="Times New Roman" panose="02020603050405020304" pitchFamily="18" charset="0"/>
                <a:cs typeface="Times New Roman" panose="02020603050405020304" pitchFamily="18" charset="0"/>
              </a:rPr>
              <a:t>- Dân cư phân bố chưa hợp lí, ảnh hưởng đến khai thác tài nguyên và sử dụng lao động.</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641708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518358" cy="4678363"/>
          </a:xfrm>
        </p:spPr>
        <p:txBody>
          <a:bodyPr>
            <a:normAutofit/>
          </a:bodyPr>
          <a:lstStyle/>
          <a:p>
            <a:pPr marL="0" indent="0">
              <a:buNone/>
            </a:pPr>
            <a:r>
              <a:rPr lang="en-US" sz="2600" b="1" dirty="0" smtClean="0">
                <a:solidFill>
                  <a:srgbClr val="FF0000"/>
                </a:solidFill>
                <a:latin typeface="Times New Roman" panose="02020603050405020304" pitchFamily="18" charset="0"/>
                <a:ea typeface="Courier New" panose="02070309020205020404" pitchFamily="49" charset="0"/>
              </a:rPr>
              <a:t>III. </a:t>
            </a:r>
            <a:r>
              <a:rPr lang="en-US" sz="2600" b="1" dirty="0">
                <a:solidFill>
                  <a:srgbClr val="FF0000"/>
                </a:solidFill>
                <a:latin typeface="Times New Roman" panose="02020603050405020304" pitchFamily="18" charset="0"/>
                <a:ea typeface="Courier New" panose="02070309020205020404" pitchFamily="49" charset="0"/>
              </a:rPr>
              <a:t>PHƯƠNG ÁN PHÁT </a:t>
            </a:r>
            <a:r>
              <a:rPr lang="en-US" sz="2600" b="1" dirty="0" smtClean="0">
                <a:solidFill>
                  <a:srgbClr val="FF0000"/>
                </a:solidFill>
                <a:latin typeface="Times New Roman" panose="02020603050405020304" pitchFamily="18" charset="0"/>
                <a:ea typeface="Courier New" panose="02070309020205020404" pitchFamily="49" charset="0"/>
              </a:rPr>
              <a:t>TRIỂN </a:t>
            </a:r>
            <a:r>
              <a:rPr lang="en-US" sz="2600" b="1" dirty="0">
                <a:solidFill>
                  <a:srgbClr val="FF0000"/>
                </a:solidFill>
                <a:latin typeface="Times New Roman" panose="02020603050405020304" pitchFamily="18" charset="0"/>
                <a:ea typeface="Courier New" panose="02070309020205020404" pitchFamily="49" charset="0"/>
              </a:rPr>
              <a:t>VÀ ỔN ĐỊNH DÂN SỐ, ĐÔ THỊ HÓA HỢP LÍ Ở TỈNH PHÚ YÊN </a:t>
            </a:r>
          </a:p>
          <a:p>
            <a:pPr marL="0" indent="0">
              <a:buNone/>
            </a:pPr>
            <a:r>
              <a:rPr lang="en-US" dirty="0" smtClean="0">
                <a:solidFill>
                  <a:srgbClr val="FF0000"/>
                </a:solidFill>
                <a:latin typeface="Times New Roman" panose="02020603050405020304" pitchFamily="18" charset="0"/>
                <a:cs typeface="Times New Roman" panose="02020603050405020304" pitchFamily="18" charset="0"/>
              </a:rPr>
              <a:t>   </a:t>
            </a:r>
            <a:r>
              <a:rPr lang="vi-VN" dirty="0" smtClean="0">
                <a:solidFill>
                  <a:srgbClr val="FF0000"/>
                </a:solidFill>
                <a:latin typeface="Times New Roman" panose="02020603050405020304" pitchFamily="18" charset="0"/>
                <a:cs typeface="Times New Roman" panose="02020603050405020304" pitchFamily="18" charset="0"/>
              </a:rPr>
              <a:t>Dựa </a:t>
            </a:r>
            <a:r>
              <a:rPr lang="vi-VN" dirty="0">
                <a:solidFill>
                  <a:srgbClr val="FF0000"/>
                </a:solidFill>
                <a:latin typeface="Times New Roman" panose="02020603050405020304" pitchFamily="18" charset="0"/>
                <a:cs typeface="Times New Roman" panose="02020603050405020304" pitchFamily="18" charset="0"/>
              </a:rPr>
              <a:t>vào thông tin trên, hãy nêu phương án phát triển và ổn định dân số, đô thị hóa hợp lí ở Phú Yên.</a:t>
            </a: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solidFill>
                <a:schemeClr val="tx2"/>
              </a:solidFill>
            </a:endParaRPr>
          </a:p>
          <a:p>
            <a:pPr marL="0" indent="0">
              <a:buNone/>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4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8001000" cy="5693866"/>
          </a:xfrm>
          <a:prstGeom prst="rect">
            <a:avLst/>
          </a:prstGeom>
        </p:spPr>
        <p:txBody>
          <a:bodyPr wrap="square">
            <a:spAutoFit/>
          </a:bodyPr>
          <a:lstStyle/>
          <a:p>
            <a:pPr algn="just">
              <a:spcAft>
                <a:spcPts val="0"/>
              </a:spcAft>
            </a:pPr>
            <a:r>
              <a:rPr lang="en-US" sz="2800" b="1" dirty="0" smtClean="0">
                <a:solidFill>
                  <a:srgbClr val="FF0000"/>
                </a:solidFill>
                <a:latin typeface="Times New Roman" panose="02020603050405020304" pitchFamily="18" charset="0"/>
                <a:ea typeface="Courier New" panose="02070309020205020404" pitchFamily="49" charset="0"/>
              </a:rPr>
              <a:t>III</a:t>
            </a:r>
            <a:r>
              <a:rPr lang="en-US" sz="2800" b="1" dirty="0" smtClean="0">
                <a:solidFill>
                  <a:srgbClr val="FF0000"/>
                </a:solidFill>
                <a:latin typeface="Times New Roman" panose="02020603050405020304" pitchFamily="18" charset="0"/>
                <a:ea typeface="Courier New" panose="02070309020205020404" pitchFamily="49" charset="0"/>
              </a:rPr>
              <a:t>. </a:t>
            </a:r>
            <a:r>
              <a:rPr lang="en-US" sz="2800" b="1" dirty="0" smtClean="0">
                <a:solidFill>
                  <a:srgbClr val="FF0000"/>
                </a:solidFill>
                <a:latin typeface="Times New Roman" panose="02020603050405020304" pitchFamily="18" charset="0"/>
                <a:ea typeface="Courier New" panose="02070309020205020404" pitchFamily="49" charset="0"/>
              </a:rPr>
              <a:t>PHƯƠNG </a:t>
            </a:r>
            <a:r>
              <a:rPr lang="en-US" sz="2800" b="1" dirty="0">
                <a:solidFill>
                  <a:srgbClr val="FF0000"/>
                </a:solidFill>
                <a:latin typeface="Times New Roman" panose="02020603050405020304" pitchFamily="18" charset="0"/>
                <a:ea typeface="Courier New" panose="02070309020205020404" pitchFamily="49" charset="0"/>
              </a:rPr>
              <a:t>ÁN PHÁT TRIÊN VÀ </a:t>
            </a:r>
            <a:r>
              <a:rPr lang="en-US" sz="2800" b="1" dirty="0" smtClean="0">
                <a:solidFill>
                  <a:srgbClr val="FF0000"/>
                </a:solidFill>
                <a:latin typeface="Times New Roman" panose="02020603050405020304" pitchFamily="18" charset="0"/>
                <a:ea typeface="Courier New" panose="02070309020205020404" pitchFamily="49" charset="0"/>
              </a:rPr>
              <a:t>ỔN </a:t>
            </a:r>
            <a:r>
              <a:rPr lang="en-US" sz="2800" b="1" dirty="0">
                <a:solidFill>
                  <a:srgbClr val="FF0000"/>
                </a:solidFill>
                <a:latin typeface="Times New Roman" panose="02020603050405020304" pitchFamily="18" charset="0"/>
                <a:ea typeface="Courier New" panose="02070309020205020404" pitchFamily="49" charset="0"/>
              </a:rPr>
              <a:t>ĐỊNH DÂN SỐ, ĐÔ THỊ HÓA HỢP LÍ Ở TỈNH PHÚ YÊN</a:t>
            </a:r>
            <a:endParaRPr lang="en-US" sz="2800" dirty="0">
              <a:solidFill>
                <a:srgbClr val="FF0000"/>
              </a:solidFill>
              <a:latin typeface="Times New Roman" panose="02020603050405020304" pitchFamily="18" charset="0"/>
              <a:ea typeface="Calibri" panose="020F0502020204030204" pitchFamily="34" charset="0"/>
            </a:endParaRPr>
          </a:p>
          <a:p>
            <a:pPr algn="just">
              <a:spcAft>
                <a:spcPts val="0"/>
              </a:spcAft>
            </a:pP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Thực</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hiện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chính</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sách</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kế</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hoạch</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hóa</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gia</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đình</a:t>
            </a:r>
            <a:r>
              <a:rPr lang="en-US" sz="2800" dirty="0">
                <a:solidFill>
                  <a:srgbClr val="002060"/>
                </a:solidFill>
                <a:latin typeface="Times New Roman" panose="02020603050405020304" pitchFamily="18" charset="0"/>
                <a:ea typeface="Courier New" panose="02070309020205020404" pitchFamily="49" charset="0"/>
              </a:rPr>
              <a:t>.</a:t>
            </a:r>
            <a:endParaRPr lang="en-US" sz="2800" dirty="0">
              <a:solidFill>
                <a:srgbClr val="002060"/>
              </a:solidFill>
              <a:latin typeface="Times New Roman" panose="02020603050405020304" pitchFamily="18" charset="0"/>
              <a:ea typeface="Calibri" panose="020F0502020204030204" pitchFamily="34" charset="0"/>
            </a:endParaRPr>
          </a:p>
          <a:p>
            <a:pPr algn="just">
              <a:spcAft>
                <a:spcPts val="0"/>
              </a:spcAft>
            </a:pP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Phân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bố</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lại</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dân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cư</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hợp</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lí</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kiểm</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soát</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nguồn</a:t>
            </a:r>
            <a:r>
              <a:rPr lang="en-US" sz="2800" dirty="0">
                <a:solidFill>
                  <a:srgbClr val="002060"/>
                </a:solidFill>
                <a:latin typeface="Times New Roman" panose="02020603050405020304" pitchFamily="18" charset="0"/>
                <a:ea typeface="Courier New" panose="02070309020205020404" pitchFamily="49" charset="0"/>
              </a:rPr>
              <a:t> di </a:t>
            </a:r>
            <a:r>
              <a:rPr lang="en-US" sz="2800" dirty="0" err="1">
                <a:solidFill>
                  <a:srgbClr val="002060"/>
                </a:solidFill>
                <a:latin typeface="Times New Roman" panose="02020603050405020304" pitchFamily="18" charset="0"/>
                <a:ea typeface="Courier New" panose="02070309020205020404" pitchFamily="49" charset="0"/>
              </a:rPr>
              <a:t>cư</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tự</a:t>
            </a:r>
            <a:r>
              <a:rPr lang="en-US" sz="2800" dirty="0">
                <a:solidFill>
                  <a:srgbClr val="002060"/>
                </a:solidFill>
                <a:latin typeface="Times New Roman" panose="02020603050405020304" pitchFamily="18" charset="0"/>
                <a:ea typeface="Courier New" panose="02070309020205020404" pitchFamily="49" charset="0"/>
              </a:rPr>
              <a:t> do </a:t>
            </a:r>
            <a:r>
              <a:rPr lang="en-US" sz="2800" dirty="0" err="1">
                <a:solidFill>
                  <a:srgbClr val="002060"/>
                </a:solidFill>
                <a:latin typeface="Times New Roman" panose="02020603050405020304" pitchFamily="18" charset="0"/>
                <a:ea typeface="Courier New" panose="02070309020205020404" pitchFamily="49" charset="0"/>
              </a:rPr>
              <a:t>trong</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và</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ngoài</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tỉnh</a:t>
            </a:r>
            <a:r>
              <a:rPr lang="en-US" sz="2800" dirty="0">
                <a:solidFill>
                  <a:srgbClr val="002060"/>
                </a:solidFill>
                <a:latin typeface="Times New Roman" panose="02020603050405020304" pitchFamily="18" charset="0"/>
                <a:ea typeface="Courier New" panose="02070309020205020404" pitchFamily="49" charset="0"/>
              </a:rPr>
              <a:t> </a:t>
            </a:r>
            <a:endParaRPr lang="en-US" sz="2800" dirty="0">
              <a:solidFill>
                <a:srgbClr val="002060"/>
              </a:solidFill>
              <a:latin typeface="Times New Roman" panose="02020603050405020304" pitchFamily="18" charset="0"/>
              <a:ea typeface="Calibri" panose="020F0502020204030204" pitchFamily="34" charset="0"/>
            </a:endParaRPr>
          </a:p>
          <a:p>
            <a:pPr algn="just">
              <a:spcAft>
                <a:spcPts val="0"/>
              </a:spcAft>
            </a:pP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Thúc</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đẩy</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phát</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triển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kinh</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tế</a:t>
            </a:r>
            <a:r>
              <a:rPr lang="en-US" sz="2800" dirty="0">
                <a:solidFill>
                  <a:srgbClr val="002060"/>
                </a:solidFill>
                <a:latin typeface="Times New Roman" panose="02020603050405020304" pitchFamily="18" charset="0"/>
                <a:ea typeface="Courier New" panose="02070309020205020404" pitchFamily="49" charset="0"/>
              </a:rPr>
              <a:t> - </a:t>
            </a:r>
            <a:r>
              <a:rPr lang="en-US" sz="2800" dirty="0" err="1">
                <a:solidFill>
                  <a:srgbClr val="002060"/>
                </a:solidFill>
                <a:latin typeface="Times New Roman" panose="02020603050405020304" pitchFamily="18" charset="0"/>
                <a:ea typeface="Courier New" panose="02070309020205020404" pitchFamily="49" charset="0"/>
              </a:rPr>
              <a:t>xã</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hội</a:t>
            </a:r>
            <a:r>
              <a:rPr lang="en-US" sz="2800" dirty="0">
                <a:solidFill>
                  <a:srgbClr val="002060"/>
                </a:solidFill>
                <a:latin typeface="Times New Roman" panose="02020603050405020304" pitchFamily="18" charset="0"/>
                <a:ea typeface="Courier New" panose="02070309020205020404" pitchFamily="49" charset="0"/>
              </a:rPr>
              <a:t>.</a:t>
            </a:r>
            <a:endParaRPr lang="en-US" sz="2800" dirty="0">
              <a:solidFill>
                <a:srgbClr val="002060"/>
              </a:solidFill>
              <a:latin typeface="Times New Roman" panose="02020603050405020304" pitchFamily="18" charset="0"/>
              <a:ea typeface="Calibri" panose="020F0502020204030204" pitchFamily="34" charset="0"/>
            </a:endParaRPr>
          </a:p>
          <a:p>
            <a:pPr algn="just">
              <a:spcAft>
                <a:spcPts val="0"/>
              </a:spcAft>
            </a:pP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Tăng</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cường</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công</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tác</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tuyện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truyền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giáo</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dục</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nâng</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cao</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nhận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thức</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của</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người</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dân</a:t>
            </a:r>
            <a:r>
              <a:rPr lang="en-US" sz="2800" dirty="0">
                <a:solidFill>
                  <a:srgbClr val="002060"/>
                </a:solidFill>
                <a:latin typeface="Times New Roman" panose="02020603050405020304" pitchFamily="18" charset="0"/>
                <a:ea typeface="Courier New" panose="02070309020205020404" pitchFamily="49" charset="0"/>
              </a:rPr>
              <a:t>.</a:t>
            </a:r>
            <a:endParaRPr lang="en-US" sz="2800" dirty="0">
              <a:solidFill>
                <a:srgbClr val="002060"/>
              </a:solidFill>
              <a:latin typeface="Times New Roman" panose="02020603050405020304" pitchFamily="18" charset="0"/>
              <a:ea typeface="Calibri" panose="020F0502020204030204" pitchFamily="34" charset="0"/>
            </a:endParaRPr>
          </a:p>
          <a:p>
            <a:pPr algn="just">
              <a:spcAft>
                <a:spcPts val="0"/>
              </a:spcAft>
            </a:pP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Điều</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chỉnh</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mức</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độ</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đô</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thị</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hóa</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phù</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hợp</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quá</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trình</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công</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nghiệp</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hóa</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nâng</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cấp</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đô</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thị</a:t>
            </a:r>
            <a:r>
              <a:rPr lang="en-US" sz="2800" dirty="0">
                <a:solidFill>
                  <a:srgbClr val="002060"/>
                </a:solidFill>
                <a:latin typeface="Times New Roman" panose="02020603050405020304" pitchFamily="18" charset="0"/>
                <a:ea typeface="Courier New" panose="02070309020205020404" pitchFamily="49" charset="0"/>
              </a:rPr>
              <a:t>.</a:t>
            </a:r>
            <a:endParaRPr lang="en-US" sz="2800" dirty="0">
              <a:solidFill>
                <a:srgbClr val="002060"/>
              </a:solidFill>
              <a:latin typeface="Times New Roman" panose="02020603050405020304" pitchFamily="18" charset="0"/>
              <a:ea typeface="Calibri" panose="020F0502020204030204" pitchFamily="34" charset="0"/>
            </a:endParaRPr>
          </a:p>
          <a:p>
            <a:pPr algn="just">
              <a:spcAft>
                <a:spcPts val="0"/>
              </a:spcAft>
            </a:pP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Đẩy</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mạnh</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phát</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triển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công</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nghiệp</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và</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dịch</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vụ</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nông</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thôn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thực</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hiện</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chủ</a:t>
            </a:r>
            <a:r>
              <a:rPr lang="en-US" sz="2800" dirty="0">
                <a:solidFill>
                  <a:srgbClr val="002060"/>
                </a:solidFill>
                <a:latin typeface="Times New Roman" panose="02020603050405020304" pitchFamily="18" charset="0"/>
                <a:ea typeface="Courier New" panose="02070309020205020404" pitchFamily="49" charset="0"/>
              </a:rPr>
              <a:t> </a:t>
            </a:r>
            <a:r>
              <a:rPr lang="en-US" sz="2800" dirty="0" err="1">
                <a:solidFill>
                  <a:srgbClr val="002060"/>
                </a:solidFill>
                <a:latin typeface="Times New Roman" panose="02020603050405020304" pitchFamily="18" charset="0"/>
                <a:ea typeface="Courier New" panose="02070309020205020404" pitchFamily="49" charset="0"/>
              </a:rPr>
              <a:t>trương</a:t>
            </a:r>
            <a:r>
              <a:rPr lang="en-US" sz="2800" dirty="0">
                <a:solidFill>
                  <a:srgbClr val="002060"/>
                </a:solidFill>
                <a:latin typeface="Times New Roman" panose="02020603050405020304" pitchFamily="18" charset="0"/>
                <a:ea typeface="Courier New" panose="02070309020205020404" pitchFamily="49" charset="0"/>
              </a:rPr>
              <a:t>.</a:t>
            </a:r>
            <a:endParaRPr lang="en-US" sz="2800" dirty="0">
              <a:solidFill>
                <a:srgbClr val="00206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46688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8001000" cy="523220"/>
          </a:xfrm>
          <a:prstGeom prst="rect">
            <a:avLst/>
          </a:prstGeom>
        </p:spPr>
        <p:txBody>
          <a:bodyPr wrap="square">
            <a:spAutoFit/>
          </a:bodyPr>
          <a:lstStyle/>
          <a:p>
            <a:pPr algn="just">
              <a:spcAft>
                <a:spcPts val="0"/>
              </a:spcAft>
            </a:pPr>
            <a:r>
              <a:rPr lang="en-US" sz="2800" b="1" dirty="0" smtClean="0">
                <a:solidFill>
                  <a:srgbClr val="FF0000"/>
                </a:solidFill>
                <a:latin typeface="Times New Roman" panose="02020603050405020304" pitchFamily="18" charset="0"/>
                <a:ea typeface="Calibri" panose="020F0502020204030204" pitchFamily="34" charset="0"/>
              </a:rPr>
              <a:t>LUYỆN TẬP</a:t>
            </a:r>
            <a:endParaRPr lang="en-US" sz="2800" b="1" dirty="0">
              <a:solidFill>
                <a:srgbClr val="FF0000"/>
              </a:solidFill>
              <a:latin typeface="Times New Roman" panose="02020603050405020304" pitchFamily="18" charset="0"/>
              <a:ea typeface="Calibri" panose="020F0502020204030204" pitchFamily="34" charset="0"/>
            </a:endParaRPr>
          </a:p>
        </p:txBody>
      </p:sp>
      <p:sp>
        <p:nvSpPr>
          <p:cNvPr id="2" name="TextBox 1"/>
          <p:cNvSpPr txBox="1"/>
          <p:nvPr/>
        </p:nvSpPr>
        <p:spPr>
          <a:xfrm>
            <a:off x="304800" y="1297252"/>
            <a:ext cx="7696200" cy="3046988"/>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1. </a:t>
            </a:r>
            <a:r>
              <a:rPr lang="vi-VN" sz="3200" dirty="0" smtClean="0">
                <a:latin typeface="Times New Roman" panose="02020603050405020304" pitchFamily="18" charset="0"/>
                <a:cs typeface="Times New Roman" panose="02020603050405020304" pitchFamily="18" charset="0"/>
              </a:rPr>
              <a:t>Trình </a:t>
            </a:r>
            <a:r>
              <a:rPr lang="vi-VN" sz="3200" dirty="0">
                <a:latin typeface="Times New Roman" panose="02020603050405020304" pitchFamily="18" charset="0"/>
                <a:cs typeface="Times New Roman" panose="02020603050405020304" pitchFamily="18" charset="0"/>
              </a:rPr>
              <a:t>bày một số đặc điểm dân số của tỉnh Phú Yên</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2</a:t>
            </a:r>
            <a:r>
              <a:rPr lang="vi-VN" sz="3200" dirty="0">
                <a:latin typeface="Times New Roman" panose="02020603050405020304" pitchFamily="18" charset="0"/>
                <a:cs typeface="Times New Roman" panose="02020603050405020304" pitchFamily="18" charset="0"/>
              </a:rPr>
              <a:t>. Phân tích các thế mạnh và hạn chế về dân số của tỉnh Phú Yên</a:t>
            </a:r>
            <a:r>
              <a:rPr lang="vi-VN" sz="3200" dirty="0" smtClean="0">
                <a:latin typeface="Times New Roman" panose="02020603050405020304" pitchFamily="18" charset="0"/>
                <a:cs typeface="Times New Roman" panose="02020603050405020304" pitchFamily="18" charset="0"/>
              </a:rPr>
              <a:t>.</a:t>
            </a:r>
            <a:endParaRPr lang="en-US" sz="3200" dirty="0" smtClean="0">
              <a:latin typeface="Times New Roman" panose="02020603050405020304" pitchFamily="18" charset="0"/>
              <a:cs typeface="Times New Roman" panose="02020603050405020304" pitchFamily="18" charset="0"/>
            </a:endParaRPr>
          </a:p>
          <a:p>
            <a:r>
              <a:rPr lang="vi-VN" sz="3200" dirty="0" smtClean="0">
                <a:latin typeface="Times New Roman" panose="02020603050405020304" pitchFamily="18" charset="0"/>
                <a:cs typeface="Times New Roman" panose="02020603050405020304" pitchFamily="18" charset="0"/>
              </a:rPr>
              <a:t>3</a:t>
            </a:r>
            <a:r>
              <a:rPr lang="vi-VN" sz="3200" dirty="0">
                <a:latin typeface="Times New Roman" panose="02020603050405020304" pitchFamily="18" charset="0"/>
                <a:cs typeface="Times New Roman" panose="02020603050405020304" pitchFamily="18" charset="0"/>
              </a:rPr>
              <a:t>. Nêu phương án phát triển và ổn định dân số, đô thị hóa hợp lí ở tỉnh Phú Yên.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776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762000"/>
            <a:ext cx="8001000" cy="523220"/>
          </a:xfrm>
          <a:prstGeom prst="rect">
            <a:avLst/>
          </a:prstGeom>
        </p:spPr>
        <p:txBody>
          <a:bodyPr wrap="square">
            <a:spAutoFit/>
          </a:bodyPr>
          <a:lstStyle/>
          <a:p>
            <a:pPr algn="just">
              <a:spcAft>
                <a:spcPts val="0"/>
              </a:spcAft>
            </a:pPr>
            <a:r>
              <a:rPr lang="en-US" sz="2800" b="1" dirty="0" smtClean="0">
                <a:solidFill>
                  <a:srgbClr val="FF0000"/>
                </a:solidFill>
                <a:latin typeface="Times New Roman" panose="02020603050405020304" pitchFamily="18" charset="0"/>
                <a:ea typeface="Calibri" panose="020F0502020204030204" pitchFamily="34" charset="0"/>
              </a:rPr>
              <a:t>VẬN DỤNG</a:t>
            </a:r>
            <a:endParaRPr lang="en-US" sz="2800" b="1" dirty="0">
              <a:solidFill>
                <a:srgbClr val="FF0000"/>
              </a:solidFill>
              <a:latin typeface="Times New Roman" panose="02020603050405020304" pitchFamily="18" charset="0"/>
              <a:ea typeface="Calibri" panose="020F0502020204030204" pitchFamily="34" charset="0"/>
            </a:endParaRPr>
          </a:p>
        </p:txBody>
      </p:sp>
      <p:sp>
        <p:nvSpPr>
          <p:cNvPr id="2" name="TextBox 1"/>
          <p:cNvSpPr txBox="1"/>
          <p:nvPr/>
        </p:nvSpPr>
        <p:spPr>
          <a:xfrm>
            <a:off x="304800" y="1600200"/>
            <a:ext cx="7696200" cy="3170099"/>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Vẽ biểu đồ thích hợp nhất thể hiện sự thay đổi quy mô dân số và tỉ suất tăng tự nhiên dân số tỉnh Phú Yên giai đoạn 2010 - 2020.</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Nhận </a:t>
            </a:r>
            <a:r>
              <a:rPr lang="vi-VN" sz="2800" dirty="0">
                <a:latin typeface="Times New Roman" panose="02020603050405020304" pitchFamily="18" charset="0"/>
                <a:cs typeface="Times New Roman" panose="02020603050405020304" pitchFamily="18" charset="0"/>
              </a:rPr>
              <a:t>xét và giải thích sự thay đổi quy mô dân số và tỉ suất tăng tự nhiên dân số tỉnh Phú Yên giai đoạn 2010 - 2020.</a:t>
            </a:r>
            <a:endParaRPr lang="en-US" sz="2800" dirty="0">
              <a:latin typeface="Times New Roman" panose="02020603050405020304" pitchFamily="18" charset="0"/>
              <a:cs typeface="Times New Roman" panose="02020603050405020304" pitchFamily="18" charset="0"/>
            </a:endParaRPr>
          </a:p>
          <a:p>
            <a:r>
              <a:rPr lang="vi-VN"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0299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latin typeface="Times New Roman" panose="02020603050405020304" pitchFamily="18" charset="0"/>
                <a:cs typeface="Times New Roman" panose="02020603050405020304" pitchFamily="18" charset="0"/>
              </a:rPr>
              <a:t>Khái</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quát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tỉnh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Phú</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Yên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24000"/>
            <a:ext cx="8229600" cy="5105400"/>
          </a:xfrm>
        </p:spPr>
        <p:txBody>
          <a:bodyPr>
            <a:normAutofit fontScale="92500" lnSpcReduction="10000"/>
          </a:bodyPr>
          <a:lstStyle/>
          <a:p>
            <a:pPr marL="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Phú </a:t>
            </a:r>
            <a:r>
              <a:rPr lang="vi-VN" dirty="0">
                <a:latin typeface="Times New Roman" panose="02020603050405020304" pitchFamily="18" charset="0"/>
                <a:cs typeface="Times New Roman" panose="02020603050405020304" pitchFamily="18" charset="0"/>
              </a:rPr>
              <a:t>Yên là tỉnh ven biển Nam Trung bộ, nằm ở phía Đông dãy Trường </a:t>
            </a:r>
            <a:r>
              <a:rPr lang="vi-VN" dirty="0" smtClean="0">
                <a:latin typeface="Times New Roman" panose="02020603050405020304" pitchFamily="18" charset="0"/>
                <a:cs typeface="Times New Roman" panose="02020603050405020304" pitchFamily="18" charset="0"/>
              </a:rPr>
              <a:t>Sơn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5.023,4 km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giáp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Lai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Đắk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vi-VN" dirty="0">
                <a:latin typeface="Times New Roman" panose="02020603050405020304" pitchFamily="18" charset="0"/>
                <a:cs typeface="Times New Roman" panose="02020603050405020304" pitchFamily="18" charset="0"/>
              </a:rPr>
              <a:t/>
            </a:r>
            <a:br>
              <a:rPr lang="vi-VN" dirty="0">
                <a:latin typeface="Times New Roman" panose="02020603050405020304" pitchFamily="18" charset="0"/>
                <a:cs typeface="Times New Roman" panose="02020603050405020304" pitchFamily="18" charset="0"/>
              </a:rPr>
            </a:br>
            <a:r>
              <a:rPr lang="vi-VN" dirty="0">
                <a:latin typeface="Times New Roman" panose="02020603050405020304" pitchFamily="18" charset="0"/>
                <a:cs typeface="Times New Roman" panose="02020603050405020304" pitchFamily="18" charset="0"/>
              </a:rPr>
              <a:t>Tỉnh Phú Yên có 9 đơn vị hành chính cấp huyện bao gồm:</a:t>
            </a:r>
          </a:p>
          <a:p>
            <a:pPr marL="0" indent="0">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Thành </a:t>
            </a:r>
            <a:r>
              <a:rPr lang="vi-VN" dirty="0">
                <a:latin typeface="Times New Roman" panose="02020603050405020304" pitchFamily="18" charset="0"/>
                <a:cs typeface="Times New Roman" panose="02020603050405020304" pitchFamily="18" charset="0"/>
              </a:rPr>
              <a:t>phố Tuy </a:t>
            </a:r>
            <a:r>
              <a:rPr lang="vi-VN" dirty="0"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Thị </a:t>
            </a:r>
            <a:r>
              <a:rPr lang="vi-VN" dirty="0">
                <a:latin typeface="Times New Roman" panose="02020603050405020304" pitchFamily="18" charset="0"/>
                <a:cs typeface="Times New Roman" panose="02020603050405020304" pitchFamily="18" charset="0"/>
              </a:rPr>
              <a:t>xã Sông </a:t>
            </a:r>
            <a:r>
              <a:rPr lang="vi-VN" dirty="0"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Thị </a:t>
            </a:r>
            <a:r>
              <a:rPr lang="vi-VN" dirty="0">
                <a:latin typeface="Times New Roman" panose="02020603050405020304" pitchFamily="18" charset="0"/>
                <a:cs typeface="Times New Roman" panose="02020603050405020304" pitchFamily="18" charset="0"/>
              </a:rPr>
              <a:t>xã Đông </a:t>
            </a:r>
            <a:r>
              <a:rPr lang="vi-VN" dirty="0" smtClean="0">
                <a:latin typeface="Times New Roman" panose="02020603050405020304" pitchFamily="18" charset="0"/>
                <a:cs typeface="Times New Roman" panose="02020603050405020304" pitchFamily="18" charset="0"/>
              </a:rPr>
              <a:t>Hò</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h</a:t>
            </a:r>
            <a:r>
              <a:rPr lang="vi-VN" dirty="0" smtClean="0">
                <a:latin typeface="Times New Roman" panose="02020603050405020304" pitchFamily="18" charset="0"/>
                <a:cs typeface="Times New Roman" panose="02020603050405020304" pitchFamily="18" charset="0"/>
              </a:rPr>
              <a:t>uyện </a:t>
            </a:r>
            <a:r>
              <a:rPr lang="vi-VN" dirty="0">
                <a:latin typeface="Times New Roman" panose="02020603050405020304" pitchFamily="18" charset="0"/>
                <a:cs typeface="Times New Roman" panose="02020603050405020304" pitchFamily="18" charset="0"/>
              </a:rPr>
              <a:t>Đồng </a:t>
            </a:r>
            <a:r>
              <a:rPr lang="vi-VN" dirty="0" smtClean="0">
                <a:latin typeface="Times New Roman" panose="02020603050405020304" pitchFamily="18" charset="0"/>
                <a:cs typeface="Times New Roman" panose="02020603050405020304" pitchFamily="18" charset="0"/>
              </a:rPr>
              <a:t>Xuân</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t>
            </a:r>
            <a:r>
              <a:rPr lang="vi-VN" dirty="0" smtClean="0">
                <a:latin typeface="Times New Roman" panose="02020603050405020304" pitchFamily="18" charset="0"/>
                <a:cs typeface="Times New Roman" panose="02020603050405020304" pitchFamily="18" charset="0"/>
              </a:rPr>
              <a:t>uyện </a:t>
            </a:r>
            <a:r>
              <a:rPr lang="vi-VN" dirty="0">
                <a:latin typeface="Times New Roman" panose="02020603050405020304" pitchFamily="18" charset="0"/>
                <a:cs typeface="Times New Roman" panose="02020603050405020304" pitchFamily="18" charset="0"/>
              </a:rPr>
              <a:t>Sông </a:t>
            </a:r>
            <a:r>
              <a:rPr lang="vi-VN" dirty="0" smtClean="0">
                <a:latin typeface="Times New Roman" panose="02020603050405020304" pitchFamily="18" charset="0"/>
                <a:cs typeface="Times New Roman" panose="02020603050405020304" pitchFamily="18" charset="0"/>
              </a:rPr>
              <a:t>Hinh</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t>
            </a:r>
            <a:r>
              <a:rPr lang="vi-VN" dirty="0" smtClean="0">
                <a:latin typeface="Times New Roman" panose="02020603050405020304" pitchFamily="18" charset="0"/>
                <a:cs typeface="Times New Roman" panose="02020603050405020304" pitchFamily="18" charset="0"/>
              </a:rPr>
              <a:t>uyện </a:t>
            </a:r>
            <a:r>
              <a:rPr lang="vi-VN" dirty="0">
                <a:latin typeface="Times New Roman" panose="02020603050405020304" pitchFamily="18" charset="0"/>
                <a:cs typeface="Times New Roman" panose="02020603050405020304" pitchFamily="18" charset="0"/>
              </a:rPr>
              <a:t>Sơn </a:t>
            </a:r>
            <a:r>
              <a:rPr lang="vi-VN" dirty="0"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t>
            </a:r>
            <a:r>
              <a:rPr lang="vi-VN" dirty="0" smtClean="0">
                <a:latin typeface="Times New Roman" panose="02020603050405020304" pitchFamily="18" charset="0"/>
                <a:cs typeface="Times New Roman" panose="02020603050405020304" pitchFamily="18" charset="0"/>
              </a:rPr>
              <a:t>uyện </a:t>
            </a:r>
            <a:r>
              <a:rPr lang="vi-VN" dirty="0">
                <a:latin typeface="Times New Roman" panose="02020603050405020304" pitchFamily="18" charset="0"/>
                <a:cs typeface="Times New Roman" panose="02020603050405020304" pitchFamily="18" charset="0"/>
              </a:rPr>
              <a:t>Phú </a:t>
            </a:r>
            <a:r>
              <a:rPr lang="vi-VN" dirty="0" smtClean="0">
                <a:latin typeface="Times New Roman" panose="02020603050405020304" pitchFamily="18" charset="0"/>
                <a:cs typeface="Times New Roman" panose="02020603050405020304" pitchFamily="18" charset="0"/>
              </a:rPr>
              <a:t>Hòa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a:t>
            </a:r>
            <a:r>
              <a:rPr lang="vi-VN" dirty="0" smtClean="0">
                <a:latin typeface="Times New Roman" panose="02020603050405020304" pitchFamily="18" charset="0"/>
                <a:cs typeface="Times New Roman" panose="02020603050405020304" pitchFamily="18" charset="0"/>
              </a:rPr>
              <a:t>uyện </a:t>
            </a:r>
            <a:r>
              <a:rPr lang="vi-VN" dirty="0">
                <a:latin typeface="Times New Roman" panose="02020603050405020304" pitchFamily="18" charset="0"/>
                <a:cs typeface="Times New Roman" panose="02020603050405020304" pitchFamily="18" charset="0"/>
              </a:rPr>
              <a:t>Tây </a:t>
            </a:r>
            <a:r>
              <a:rPr lang="vi-VN" dirty="0" smtClean="0">
                <a:latin typeface="Times New Roman" panose="02020603050405020304" pitchFamily="18" charset="0"/>
                <a:cs typeface="Times New Roman" panose="02020603050405020304" pitchFamily="18" charset="0"/>
              </a:rPr>
              <a:t>Hòa</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h</a:t>
            </a:r>
            <a:r>
              <a:rPr lang="vi-VN" dirty="0" smtClean="0">
                <a:latin typeface="Times New Roman" panose="02020603050405020304" pitchFamily="18" charset="0"/>
                <a:cs typeface="Times New Roman" panose="02020603050405020304" pitchFamily="18" charset="0"/>
              </a:rPr>
              <a:t>uyện </a:t>
            </a:r>
            <a:r>
              <a:rPr lang="vi-VN" dirty="0">
                <a:latin typeface="Times New Roman" panose="02020603050405020304" pitchFamily="18" charset="0"/>
                <a:cs typeface="Times New Roman" panose="02020603050405020304" pitchFamily="18" charset="0"/>
              </a:rPr>
              <a:t>Tuy </a:t>
            </a:r>
            <a:r>
              <a:rPr lang="vi-VN" dirty="0" smtClean="0">
                <a:latin typeface="Times New Roman" panose="02020603050405020304" pitchFamily="18" charset="0"/>
                <a:cs typeface="Times New Roman" panose="02020603050405020304" pitchFamily="18" charset="0"/>
              </a:rPr>
              <a:t>An</a:t>
            </a:r>
            <a:r>
              <a:rPr lang="en-US" dirty="0" smtClean="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6196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457200" y="474584"/>
            <a:ext cx="8001000" cy="36625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Dân</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Phú</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Yên</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876.619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người</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năm</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2022),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mật</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độ</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dân</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174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người</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/km</a:t>
            </a:r>
            <a:r>
              <a:rPr kumimoji="0" lang="en-US" altLang="en-US" sz="2800" b="0" i="0" u="none" strike="noStrike" cap="none" normalizeH="0" baseline="30000" dirty="0" smtClean="0">
                <a:ln>
                  <a:noFill/>
                </a:ln>
                <a:solidFill>
                  <a:srgbClr val="333333"/>
                </a:solidFill>
                <a:effectLst/>
                <a:latin typeface="Times New Roman" panose="02020603050405020304" pitchFamily="18" charset="0"/>
                <a:cs typeface="Times New Roman" panose="02020603050405020304" pitchFamily="18" charset="0"/>
              </a:rPr>
              <a:t>2</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33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dân</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tộc</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anh</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có</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32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dân</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tộc</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thiểu</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với</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60.128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người</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(2020),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chiếm</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6,89%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dân</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số</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toàn</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333333"/>
                </a:solidFill>
                <a:effectLst/>
                <a:latin typeface="Times New Roman" panose="02020603050405020304" pitchFamily="18" charset="0"/>
                <a:cs typeface="Times New Roman" panose="02020603050405020304" pitchFamily="18" charset="0"/>
              </a:rPr>
              <a:t>tỉnh</a:t>
            </a:r>
            <a:r>
              <a:rPr kumimoji="0" lang="en-US" altLang="en-US" sz="2800" b="0" i="0" u="none" strike="noStrike" cap="none" normalizeH="0" baseline="0" dirty="0" smtClean="0">
                <a:ln>
                  <a:noFill/>
                </a:ln>
                <a:solidFill>
                  <a:srgbClr val="333333"/>
                </a:solidFill>
                <a:effectLst/>
                <a:latin typeface="Times New Roman" panose="02020603050405020304" pitchFamily="18" charset="0"/>
                <a:cs typeface="Times New Roman" panose="02020603050405020304" pitchFamily="18" charset="0"/>
              </a:rPr>
              <a:t>.</a:t>
            </a:r>
          </a:p>
          <a:p>
            <a:pPr marL="0" lvl="0" indent="228600">
              <a:buNone/>
            </a:pPr>
            <a:r>
              <a:rPr lang="en-US" sz="2800" dirty="0" err="1">
                <a:latin typeface="Times New Roman" panose="02020603050405020304" pitchFamily="18" charset="0"/>
                <a:cs typeface="Times New Roman" panose="02020603050405020304" pitchFamily="18" charset="0"/>
              </a:rPr>
              <a:t>Phú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8212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1"/>
            <a:ext cx="8763000" cy="2362200"/>
          </a:xfrm>
        </p:spPr>
        <p:txBody>
          <a:bodyPr>
            <a:normAutofit/>
          </a:bodyPr>
          <a:lstStyle/>
          <a:p>
            <a:pPr marL="0" indent="0">
              <a:buNone/>
            </a:pPr>
            <a:r>
              <a:rPr lang="en-US" sz="3600" b="1" dirty="0" smtClean="0">
                <a:solidFill>
                  <a:srgbClr val="FF0000"/>
                </a:solidFill>
                <a:latin typeface="Times New Roman" panose="02020603050405020304" pitchFamily="18" charset="0"/>
                <a:cs typeface="Times New Roman" panose="02020603050405020304" pitchFamily="18" charset="0"/>
              </a:rPr>
              <a:t>I.</a:t>
            </a:r>
            <a:r>
              <a:rPr lang="vi-VN" sz="3600" b="1" dirty="0" smtClean="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Đ</a:t>
            </a:r>
            <a:r>
              <a:rPr lang="en-US" sz="3600" b="1" dirty="0">
                <a:solidFill>
                  <a:srgbClr val="FF0000"/>
                </a:solidFill>
                <a:latin typeface="Times New Roman" panose="02020603050405020304" pitchFamily="18" charset="0"/>
                <a:cs typeface="Times New Roman" panose="02020603050405020304" pitchFamily="18" charset="0"/>
              </a:rPr>
              <a:t>Ă</a:t>
            </a:r>
            <a:r>
              <a:rPr lang="vi-VN" sz="3600" b="1" dirty="0">
                <a:solidFill>
                  <a:srgbClr val="FF0000"/>
                </a:solidFill>
                <a:latin typeface="Times New Roman" panose="02020603050405020304" pitchFamily="18" charset="0"/>
                <a:cs typeface="Times New Roman" panose="02020603050405020304" pitchFamily="18" charset="0"/>
              </a:rPr>
              <a:t>C ĐIỂM DÂN CƯ TỈNH PHÚ YÊN</a:t>
            </a:r>
            <a:endParaRPr lang="en-US" sz="3600" dirty="0">
              <a:solidFill>
                <a:srgbClr val="FF0000"/>
              </a:solidFill>
              <a:latin typeface="Times New Roman" panose="02020603050405020304" pitchFamily="18" charset="0"/>
              <a:cs typeface="Times New Roman" panose="02020603050405020304" pitchFamily="18" charset="0"/>
            </a:endParaRPr>
          </a:p>
          <a:p>
            <a:pPr marL="0" indent="0">
              <a:buNone/>
            </a:pPr>
            <a:r>
              <a:rPr lang="vi-VN" sz="3600" b="1" dirty="0">
                <a:solidFill>
                  <a:srgbClr val="FF0000"/>
                </a:solidFill>
                <a:latin typeface="Times New Roman" panose="02020603050405020304" pitchFamily="18" charset="0"/>
                <a:cs typeface="Times New Roman" panose="02020603050405020304" pitchFamily="18" charset="0"/>
              </a:rPr>
              <a:t>1. Quy mô dân số và t</a:t>
            </a:r>
            <a:r>
              <a:rPr lang="en-US" sz="3600" b="1" dirty="0">
                <a:solidFill>
                  <a:srgbClr val="FF0000"/>
                </a:solidFill>
                <a:latin typeface="Times New Roman" panose="02020603050405020304" pitchFamily="18" charset="0"/>
                <a:cs typeface="Times New Roman" panose="02020603050405020304" pitchFamily="18" charset="0"/>
              </a:rPr>
              <a:t>ì</a:t>
            </a:r>
            <a:r>
              <a:rPr lang="vi-VN" sz="3600" b="1" dirty="0">
                <a:solidFill>
                  <a:srgbClr val="FF0000"/>
                </a:solidFill>
                <a:latin typeface="Times New Roman" panose="02020603050405020304" pitchFamily="18" charset="0"/>
                <a:cs typeface="Times New Roman" panose="02020603050405020304" pitchFamily="18" charset="0"/>
              </a:rPr>
              <a:t>nh h</a:t>
            </a:r>
            <a:r>
              <a:rPr lang="en-US" sz="3600" b="1" dirty="0">
                <a:solidFill>
                  <a:srgbClr val="FF0000"/>
                </a:solidFill>
                <a:latin typeface="Times New Roman" panose="02020603050405020304" pitchFamily="18" charset="0"/>
                <a:cs typeface="Times New Roman" panose="02020603050405020304" pitchFamily="18" charset="0"/>
              </a:rPr>
              <a:t>ì</a:t>
            </a:r>
            <a:r>
              <a:rPr lang="vi-VN" sz="3600" b="1" dirty="0">
                <a:solidFill>
                  <a:srgbClr val="FF0000"/>
                </a:solidFill>
                <a:latin typeface="Times New Roman" panose="02020603050405020304" pitchFamily="18" charset="0"/>
                <a:cs typeface="Times New Roman" panose="02020603050405020304" pitchFamily="18" charset="0"/>
              </a:rPr>
              <a:t>nh tăng dân số</a:t>
            </a:r>
            <a:endParaRPr lang="en-US" sz="36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solidFill>
                <a:srgbClr val="FF0000"/>
              </a:solidFill>
            </a:endParaRPr>
          </a:p>
        </p:txBody>
      </p:sp>
      <p:sp>
        <p:nvSpPr>
          <p:cNvPr id="4" name="Title 1"/>
          <p:cNvSpPr>
            <a:spLocks noGrp="1"/>
          </p:cNvSpPr>
          <p:nvPr>
            <p:ph type="title"/>
          </p:nvPr>
        </p:nvSpPr>
        <p:spPr>
          <a:xfrm>
            <a:off x="457200" y="655638"/>
            <a:ext cx="8229600" cy="868362"/>
          </a:xfrm>
        </p:spPr>
        <p:txBody>
          <a:bodyPr>
            <a:noAutofit/>
          </a:bodyPr>
          <a:lstStyle/>
          <a:p>
            <a:r>
              <a:rPr lang="vi-VN" sz="3600" b="1" dirty="0">
                <a:solidFill>
                  <a:srgbClr val="FF0000"/>
                </a:solidFill>
              </a:rPr>
              <a:t>CHỦ ĐỀ </a:t>
            </a:r>
            <a:r>
              <a:rPr lang="en-US" sz="3600" b="1" dirty="0" smtClean="0">
                <a:solidFill>
                  <a:srgbClr val="FF0000"/>
                </a:solidFill>
              </a:rPr>
              <a:t>2: DÂN CƯ TỈNH PHÚ YÊN</a:t>
            </a:r>
            <a:r>
              <a:rPr lang="en-US" sz="3600" i="1" dirty="0">
                <a:solidFill>
                  <a:srgbClr val="FF0000"/>
                </a:solidFill>
              </a:rPr>
              <a:t/>
            </a:r>
            <a:br>
              <a:rPr lang="en-US" sz="3600" i="1" dirty="0">
                <a:solidFill>
                  <a:srgbClr val="FF0000"/>
                </a:solidFill>
              </a:rPr>
            </a:br>
            <a:endParaRPr lang="en-US" sz="3600" dirty="0">
              <a:solidFill>
                <a:srgbClr val="FF0000"/>
              </a:solidFill>
            </a:endParaRPr>
          </a:p>
        </p:txBody>
      </p:sp>
    </p:spTree>
    <p:extLst>
      <p:ext uri="{BB962C8B-B14F-4D97-AF65-F5344CB8AC3E}">
        <p14:creationId xmlns:p14="http://schemas.microsoft.com/office/powerpoint/2010/main" val="2722621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18358" cy="1219200"/>
          </a:xfrm>
        </p:spPr>
        <p:txBody>
          <a:bodyPr>
            <a:normAutofit fontScale="90000"/>
          </a:bodyPr>
          <a:lstStyle/>
          <a:p>
            <a:r>
              <a:rPr lang="en-US" dirty="0" smtClean="0"/>
              <a:t>-</a:t>
            </a:r>
            <a:br>
              <a:rPr lang="en-US" dirty="0" smtClean="0"/>
            </a:br>
            <a:r>
              <a:rPr lang="en-US" sz="4000" dirty="0" err="1" smtClean="0">
                <a:solidFill>
                  <a:srgbClr val="FF0000"/>
                </a:solidFill>
                <a:latin typeface="Times New Roman" panose="02020603050405020304" pitchFamily="18" charset="0"/>
                <a:cs typeface="Times New Roman" panose="02020603050405020304" pitchFamily="18" charset="0"/>
              </a:rPr>
              <a:t>Dân</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tỉnh</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Phú</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Yên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năm</a:t>
            </a:r>
            <a:r>
              <a:rPr lang="en-US" sz="4000" dirty="0">
                <a:solidFill>
                  <a:srgbClr val="FF0000"/>
                </a:solidFill>
                <a:latin typeface="Times New Roman" panose="02020603050405020304" pitchFamily="18" charset="0"/>
                <a:cs typeface="Times New Roman" panose="02020603050405020304" pitchFamily="18" charset="0"/>
              </a:rPr>
              <a:t> 2020 </a:t>
            </a:r>
            <a:r>
              <a:rPr lang="en-US" sz="4000" dirty="0" err="1">
                <a:solidFill>
                  <a:srgbClr val="FF0000"/>
                </a:solidFill>
                <a:latin typeface="Times New Roman" panose="02020603050405020304" pitchFamily="18" charset="0"/>
                <a:cs typeface="Times New Roman" panose="02020603050405020304" pitchFamily="18" charset="0"/>
              </a:rPr>
              <a:t>là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bao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nhiêu</a:t>
            </a:r>
            <a:r>
              <a:rPr lang="en-US" sz="4000" dirty="0">
                <a:solidFill>
                  <a:srgbClr val="FF0000"/>
                </a:solidFill>
                <a:latin typeface="Times New Roman" panose="02020603050405020304" pitchFamily="18" charset="0"/>
                <a:cs typeface="Times New Roman" panose="02020603050405020304" pitchFamily="18" charset="0"/>
              </a:rPr>
              <a:t>?</a:t>
            </a:r>
            <a:br>
              <a:rPr lang="en-US" sz="4000" dirty="0">
                <a:solidFill>
                  <a:srgbClr val="FF0000"/>
                </a:solidFill>
                <a:latin typeface="Times New Roman" panose="02020603050405020304" pitchFamily="18" charset="0"/>
                <a:cs typeface="Times New Roman" panose="02020603050405020304" pitchFamily="18" charset="0"/>
              </a:rPr>
            </a:b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503947"/>
            <a:ext cx="8518358" cy="4678363"/>
          </a:xfrm>
        </p:spPr>
        <p:txBody>
          <a:bodyPr>
            <a:normAutofit/>
          </a:bodyPr>
          <a:lstStyle/>
          <a:p>
            <a:pPr marL="0" indent="0">
              <a:buNone/>
            </a:pPr>
            <a:r>
              <a:rPr lang="en-US" sz="3600" dirty="0" err="1" smtClean="0">
                <a:latin typeface="Times New Roman" panose="02020603050405020304" pitchFamily="18" charset="0"/>
                <a:cs typeface="Times New Roman" panose="02020603050405020304" pitchFamily="18" charset="0"/>
              </a:rPr>
              <a:t>Năm</a:t>
            </a:r>
            <a:r>
              <a:rPr lang="en-US" sz="3600" dirty="0" smtClean="0">
                <a:latin typeface="Times New Roman" panose="02020603050405020304" pitchFamily="18" charset="0"/>
                <a:cs typeface="Times New Roman" panose="02020603050405020304" pitchFamily="18" charset="0"/>
              </a:rPr>
              <a:t> 2020 </a:t>
            </a:r>
            <a:r>
              <a:rPr lang="en-US" sz="3600" dirty="0">
                <a:latin typeface="Times New Roman" panose="02020603050405020304" pitchFamily="18" charset="0"/>
                <a:cs typeface="Times New Roman" panose="02020603050405020304" pitchFamily="18" charset="0"/>
              </a:rPr>
              <a:t>d</a:t>
            </a:r>
            <a:r>
              <a:rPr lang="vi-VN" sz="3600" dirty="0" smtClean="0">
                <a:latin typeface="Times New Roman" panose="02020603050405020304" pitchFamily="18" charset="0"/>
                <a:cs typeface="Times New Roman" panose="02020603050405020304" pitchFamily="18" charset="0"/>
              </a:rPr>
              <a:t>ân </a:t>
            </a:r>
            <a:r>
              <a:rPr lang="vi-VN" sz="3600" dirty="0">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a:t>
            </a:r>
            <a:r>
              <a:rPr lang="vi-VN" sz="3600" dirty="0">
                <a:latin typeface="Times New Roman" panose="02020603050405020304" pitchFamily="18" charset="0"/>
                <a:cs typeface="Times New Roman" panose="02020603050405020304" pitchFamily="18" charset="0"/>
              </a:rPr>
              <a:t> 874 </a:t>
            </a:r>
            <a:r>
              <a:rPr lang="vi-VN" sz="3600" dirty="0" smtClean="0">
                <a:latin typeface="Times New Roman" panose="02020603050405020304" pitchFamily="18" charset="0"/>
                <a:cs typeface="Times New Roman" panose="02020603050405020304" pitchFamily="18" charset="0"/>
              </a:rPr>
              <a:t>259</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a:buFontTx/>
              <a:buChar char="-"/>
            </a:pPr>
            <a:endParaRPr lang="en-US" sz="4000" dirty="0"/>
          </a:p>
        </p:txBody>
      </p:sp>
    </p:spTree>
    <p:extLst>
      <p:ext uri="{BB962C8B-B14F-4D97-AF65-F5344CB8AC3E}">
        <p14:creationId xmlns:p14="http://schemas.microsoft.com/office/powerpoint/2010/main" val="37993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1600200"/>
          </a:xfrm>
        </p:spPr>
        <p:txBody>
          <a:bodyPr>
            <a:normAutofit fontScale="90000"/>
          </a:bodyPr>
          <a:lstStyle/>
          <a:p>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b="1" dirty="0" err="1" smtClean="0">
                <a:solidFill>
                  <a:srgbClr val="FF0000"/>
                </a:solidFill>
                <a:latin typeface="Times New Roman" panose="02020603050405020304" pitchFamily="18" charset="0"/>
                <a:cs typeface="Times New Roman" panose="02020603050405020304" pitchFamily="18" charset="0"/>
              </a:rPr>
              <a:t>Dựa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2.1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xét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tỉ</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tỉnh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Phú</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2010 - 2020</a:t>
            </a:r>
            <a:br>
              <a:rPr lang="en-US" sz="3600" b="1" dirty="0">
                <a:solidFill>
                  <a:srgbClr val="FF0000"/>
                </a:solidFill>
                <a:latin typeface="Times New Roman" panose="02020603050405020304" pitchFamily="18" charset="0"/>
                <a:cs typeface="Times New Roman" panose="02020603050405020304" pitchFamily="18" charset="0"/>
              </a:rPr>
            </a:br>
            <a:r>
              <a:rPr lang="vi-VN" b="1" dirty="0"/>
              <a:t> </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7514549"/>
              </p:ext>
            </p:extLst>
          </p:nvPr>
        </p:nvGraphicFramePr>
        <p:xfrm>
          <a:off x="381000" y="2286002"/>
          <a:ext cx="8458199" cy="3061334"/>
        </p:xfrm>
        <a:graphic>
          <a:graphicData uri="http://schemas.openxmlformats.org/drawingml/2006/table">
            <a:tbl>
              <a:tblPr firstRow="1" firstCol="1" bandRow="1">
                <a:tableStyleId>{5C22544A-7EE6-4342-B048-85BDC9FD1C3A}</a:tableStyleId>
              </a:tblPr>
              <a:tblGrid>
                <a:gridCol w="2154569"/>
                <a:gridCol w="1261488"/>
                <a:gridCol w="1260218"/>
                <a:gridCol w="1260218"/>
                <a:gridCol w="1260218"/>
                <a:gridCol w="1261488"/>
              </a:tblGrid>
              <a:tr h="563880">
                <a:tc>
                  <a:txBody>
                    <a:bodyPr/>
                    <a:lstStyle/>
                    <a:p>
                      <a:pPr algn="l">
                        <a:lnSpc>
                          <a:spcPct val="107000"/>
                        </a:lnSpc>
                        <a:spcAft>
                          <a:spcPts val="0"/>
                        </a:spcAft>
                      </a:pPr>
                      <a:r>
                        <a:rPr lang="en-US" sz="2800" kern="100" dirty="0" err="1">
                          <a:effectLst/>
                        </a:rPr>
                        <a:t>Năm</a:t>
                      </a:r>
                      <a:r>
                        <a:rPr lang="en-US" sz="2800" kern="100" dirty="0">
                          <a:effectLst/>
                        </a:rPr>
                        <a:t> </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rPr>
                        <a:t>2010</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rPr>
                        <a:t>2012</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rPr>
                        <a:t>2015</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rPr>
                        <a:t>2018</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rPr>
                        <a:t>2020</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27759">
                <a:tc>
                  <a:txBody>
                    <a:bodyPr/>
                    <a:lstStyle/>
                    <a:p>
                      <a:pPr algn="l">
                        <a:lnSpc>
                          <a:spcPct val="107000"/>
                        </a:lnSpc>
                        <a:spcAft>
                          <a:spcPts val="0"/>
                        </a:spcAft>
                      </a:pPr>
                      <a:r>
                        <a:rPr lang="en-US" sz="2800" kern="100" dirty="0" err="1">
                          <a:effectLst/>
                        </a:rPr>
                        <a:t>Quy</a:t>
                      </a:r>
                      <a:r>
                        <a:rPr lang="en-US" sz="2800" kern="100" dirty="0">
                          <a:effectLst/>
                        </a:rPr>
                        <a:t> </a:t>
                      </a:r>
                      <a:r>
                        <a:rPr lang="en-US" sz="2800" kern="100" dirty="0" err="1">
                          <a:effectLst/>
                        </a:rPr>
                        <a:t>mô</a:t>
                      </a:r>
                      <a:r>
                        <a:rPr lang="en-US" sz="2800" kern="100" dirty="0">
                          <a:effectLst/>
                        </a:rPr>
                        <a:t> </a:t>
                      </a:r>
                      <a:r>
                        <a:rPr lang="en-US" sz="2800" kern="100" dirty="0" err="1">
                          <a:effectLst/>
                        </a:rPr>
                        <a:t>dân</a:t>
                      </a:r>
                      <a:r>
                        <a:rPr lang="en-US" sz="2800" kern="100" dirty="0">
                          <a:effectLst/>
                        </a:rPr>
                        <a:t> </a:t>
                      </a:r>
                      <a:r>
                        <a:rPr lang="en-US" sz="2800" kern="100" dirty="0" err="1">
                          <a:effectLst/>
                        </a:rPr>
                        <a:t>số</a:t>
                      </a:r>
                      <a:r>
                        <a:rPr lang="en-US" sz="2800" kern="100" dirty="0">
                          <a:effectLst/>
                        </a:rPr>
                        <a:t> ( </a:t>
                      </a:r>
                      <a:r>
                        <a:rPr lang="en-US" sz="2800" kern="100" dirty="0" err="1">
                          <a:effectLst/>
                        </a:rPr>
                        <a:t>người</a:t>
                      </a:r>
                      <a:r>
                        <a:rPr lang="en-US" sz="2800" kern="100" dirty="0">
                          <a:effectLst/>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rPr>
                        <a:t>863145</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rPr>
                        <a:t>864870</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rPr>
                        <a:t>866176</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rPr>
                        <a:t>871495</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rPr>
                        <a:t>874259</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27759">
                <a:tc>
                  <a:txBody>
                    <a:bodyPr/>
                    <a:lstStyle/>
                    <a:p>
                      <a:pPr algn="l">
                        <a:lnSpc>
                          <a:spcPct val="107000"/>
                        </a:lnSpc>
                        <a:spcAft>
                          <a:spcPts val="0"/>
                        </a:spcAft>
                      </a:pPr>
                      <a:r>
                        <a:rPr lang="en-US" sz="2800" kern="100">
                          <a:effectLst/>
                        </a:rPr>
                        <a:t>Tỉ suất tăng tự nhiên dân số (%)</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rPr>
                        <a:t>1,05</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a:effectLst/>
                        </a:rPr>
                        <a:t>0,99</a:t>
                      </a:r>
                      <a:endParaRPr lang="en-US" sz="2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rPr>
                        <a:t>0,75</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rPr>
                        <a:t>0,54</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US" sz="2800" kern="100" dirty="0">
                          <a:effectLst/>
                        </a:rPr>
                        <a:t>0,84</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685800" y="5334000"/>
            <a:ext cx="8153400" cy="1292662"/>
          </a:xfrm>
          <a:prstGeom prst="rect">
            <a:avLst/>
          </a:prstGeom>
          <a:noFill/>
        </p:spPr>
        <p:txBody>
          <a:bodyPr wrap="square" rtlCol="0">
            <a:spAutoFit/>
          </a:bodyPr>
          <a:lstStyle/>
          <a:p>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Giai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đoạn</a:t>
            </a:r>
            <a:r>
              <a:rPr lang="en-US" sz="2600" b="1" dirty="0" smtClean="0">
                <a:latin typeface="Times New Roman" panose="02020603050405020304" pitchFamily="18" charset="0"/>
                <a:cs typeface="Times New Roman" panose="02020603050405020304" pitchFamily="18" charset="0"/>
              </a:rPr>
              <a:t>  2010 </a:t>
            </a:r>
            <a:r>
              <a:rPr lang="en-US" sz="2600" b="1" dirty="0" err="1" smtClean="0">
                <a:latin typeface="Times New Roman" panose="02020603050405020304" pitchFamily="18" charset="0"/>
                <a:cs typeface="Times New Roman" panose="02020603050405020304" pitchFamily="18" charset="0"/>
              </a:rPr>
              <a:t>đến</a:t>
            </a:r>
            <a:r>
              <a:rPr lang="en-US" sz="2600" b="1" dirty="0" smtClean="0">
                <a:latin typeface="Times New Roman" panose="02020603050405020304" pitchFamily="18" charset="0"/>
                <a:cs typeface="Times New Roman" panose="02020603050405020304" pitchFamily="18" charset="0"/>
              </a:rPr>
              <a:t> 2020 </a:t>
            </a:r>
            <a:r>
              <a:rPr lang="en-US" sz="2600" b="1" dirty="0" err="1" smtClean="0">
                <a:latin typeface="Times New Roman" panose="02020603050405020304" pitchFamily="18" charset="0"/>
                <a:cs typeface="Times New Roman" panose="02020603050405020304" pitchFamily="18" charset="0"/>
              </a:rPr>
              <a:t>quy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mô</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dân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số</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tăng</a:t>
            </a:r>
            <a:r>
              <a:rPr lang="en-US" sz="2600" b="1" dirty="0" smtClean="0">
                <a:latin typeface="Times New Roman" panose="02020603050405020304" pitchFamily="18" charset="0"/>
                <a:cs typeface="Times New Roman" panose="02020603050405020304" pitchFamily="18" charset="0"/>
              </a:rPr>
              <a:t> 11,114 </a:t>
            </a:r>
            <a:r>
              <a:rPr lang="en-US" sz="2600" b="1" dirty="0" err="1" smtClean="0">
                <a:latin typeface="Times New Roman" panose="02020603050405020304" pitchFamily="18" charset="0"/>
                <a:cs typeface="Times New Roman" panose="02020603050405020304" pitchFamily="18" charset="0"/>
              </a:rPr>
              <a:t>người</a:t>
            </a:r>
            <a:r>
              <a:rPr lang="en-US" sz="2600" b="1" dirty="0" smtClean="0">
                <a:latin typeface="Times New Roman" panose="02020603050405020304" pitchFamily="18" charset="0"/>
                <a:cs typeface="Times New Roman" panose="02020603050405020304" pitchFamily="18" charset="0"/>
              </a:rPr>
              <a:t>.</a:t>
            </a:r>
          </a:p>
          <a:p>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Tỉ</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suất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tăng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tự</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nhiên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có</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xu</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hướng</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giảm</a:t>
            </a:r>
            <a:r>
              <a:rPr lang="en-US" sz="2600" b="1" dirty="0" smtClean="0">
                <a:latin typeface="Times New Roman" panose="02020603050405020304" pitchFamily="18" charset="0"/>
                <a:cs typeface="Times New Roman" panose="02020603050405020304" pitchFamily="18" charset="0"/>
              </a:rPr>
              <a:t> 0,25% </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2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518358" cy="1219200"/>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I</a:t>
            </a:r>
            <a:r>
              <a:rPr lang="vi-VN" sz="2800" b="1" dirty="0">
                <a:solidFill>
                  <a:srgbClr val="FF0000"/>
                </a:solidFill>
                <a:latin typeface="Times New Roman" panose="02020603050405020304" pitchFamily="18" charset="0"/>
                <a:cs typeface="Times New Roman" panose="02020603050405020304" pitchFamily="18" charset="0"/>
              </a:rPr>
              <a:t>. Đ</a:t>
            </a:r>
            <a:r>
              <a:rPr lang="en-US" sz="2800" b="1" dirty="0">
                <a:solidFill>
                  <a:srgbClr val="FF0000"/>
                </a:solidFill>
                <a:latin typeface="Times New Roman" panose="02020603050405020304" pitchFamily="18" charset="0"/>
                <a:cs typeface="Times New Roman" panose="02020603050405020304" pitchFamily="18" charset="0"/>
              </a:rPr>
              <a:t>Ă</a:t>
            </a:r>
            <a:r>
              <a:rPr lang="vi-VN" sz="2800" b="1" dirty="0">
                <a:solidFill>
                  <a:srgbClr val="FF0000"/>
                </a:solidFill>
                <a:latin typeface="Times New Roman" panose="02020603050405020304" pitchFamily="18" charset="0"/>
                <a:cs typeface="Times New Roman" panose="02020603050405020304" pitchFamily="18" charset="0"/>
              </a:rPr>
              <a:t>C ĐIỂM DÂN CƯ TỈNH PHÚ YÊN</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r>
              <a:rPr lang="vi-VN" sz="2800" b="1" dirty="0">
                <a:solidFill>
                  <a:srgbClr val="FF0000"/>
                </a:solidFill>
                <a:latin typeface="Times New Roman" panose="02020603050405020304" pitchFamily="18" charset="0"/>
                <a:cs typeface="Times New Roman" panose="02020603050405020304" pitchFamily="18" charset="0"/>
              </a:rPr>
              <a:t>1. Quy mô dân số và t</a:t>
            </a:r>
            <a:r>
              <a:rPr lang="en-US" sz="2800" b="1" dirty="0">
                <a:solidFill>
                  <a:srgbClr val="FF0000"/>
                </a:solidFill>
                <a:latin typeface="Times New Roman" panose="02020603050405020304" pitchFamily="18" charset="0"/>
                <a:cs typeface="Times New Roman" panose="02020603050405020304" pitchFamily="18" charset="0"/>
              </a:rPr>
              <a:t>ì</a:t>
            </a:r>
            <a:r>
              <a:rPr lang="vi-VN" sz="2800" b="1" dirty="0">
                <a:solidFill>
                  <a:srgbClr val="FF0000"/>
                </a:solidFill>
                <a:latin typeface="Times New Roman" panose="02020603050405020304" pitchFamily="18" charset="0"/>
                <a:cs typeface="Times New Roman" panose="02020603050405020304" pitchFamily="18" charset="0"/>
              </a:rPr>
              <a:t>nh h</a:t>
            </a:r>
            <a:r>
              <a:rPr lang="en-US" sz="2800" b="1" dirty="0">
                <a:solidFill>
                  <a:srgbClr val="FF0000"/>
                </a:solidFill>
                <a:latin typeface="Times New Roman" panose="02020603050405020304" pitchFamily="18" charset="0"/>
                <a:cs typeface="Times New Roman" panose="02020603050405020304" pitchFamily="18" charset="0"/>
              </a:rPr>
              <a:t>ì</a:t>
            </a:r>
            <a:r>
              <a:rPr lang="vi-VN" sz="2800" b="1" dirty="0">
                <a:solidFill>
                  <a:srgbClr val="FF0000"/>
                </a:solidFill>
                <a:latin typeface="Times New Roman" panose="02020603050405020304" pitchFamily="18" charset="0"/>
                <a:cs typeface="Times New Roman" panose="02020603050405020304" pitchFamily="18" charset="0"/>
              </a:rPr>
              <a:t>nh tăng dân số</a:t>
            </a:r>
            <a:r>
              <a:rPr lang="en-US" sz="2800" dirty="0">
                <a:solidFill>
                  <a:srgbClr val="FF0000"/>
                </a:solidFill>
                <a:latin typeface="Times New Roman" panose="02020603050405020304" pitchFamily="18" charset="0"/>
                <a:cs typeface="Times New Roman" panose="02020603050405020304" pitchFamily="18" charset="0"/>
              </a:rPr>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503947"/>
            <a:ext cx="8518358" cy="4678363"/>
          </a:xfrm>
        </p:spPr>
        <p:txBody>
          <a:bodyPr>
            <a:normAutofit/>
          </a:bodyPr>
          <a:lstStyle/>
          <a:p>
            <a:pPr marL="0" indent="0">
              <a:buNone/>
            </a:pPr>
            <a:r>
              <a:rPr lang="vi-VN" sz="3600" dirty="0" smtClean="0">
                <a:latin typeface="Times New Roman" panose="02020603050405020304" pitchFamily="18" charset="0"/>
                <a:cs typeface="Times New Roman" panose="02020603050405020304" pitchFamily="18" charset="0"/>
              </a:rPr>
              <a:t> </a:t>
            </a:r>
            <a:r>
              <a:rPr lang="en-US" sz="3600" dirty="0" smtClean="0">
                <a:solidFill>
                  <a:schemeClr val="tx2"/>
                </a:solidFill>
                <a:latin typeface="Times New Roman" panose="02020603050405020304" pitchFamily="18" charset="0"/>
                <a:cs typeface="Times New Roman" panose="02020603050405020304" pitchFamily="18" charset="0"/>
              </a:rPr>
              <a:t>- </a:t>
            </a:r>
            <a:r>
              <a:rPr lang="vi-VN" sz="2800" dirty="0" smtClean="0">
                <a:solidFill>
                  <a:schemeClr val="tx2"/>
                </a:solidFill>
              </a:rPr>
              <a:t>Dân </a:t>
            </a:r>
            <a:r>
              <a:rPr lang="vi-VN" sz="2800" dirty="0">
                <a:solidFill>
                  <a:schemeClr val="tx2"/>
                </a:solidFill>
              </a:rPr>
              <a:t>số</a:t>
            </a:r>
            <a:r>
              <a:rPr lang="en-US" sz="2800" dirty="0">
                <a:solidFill>
                  <a:schemeClr val="tx2"/>
                </a:solidFill>
              </a:rPr>
              <a:t>:</a:t>
            </a:r>
            <a:r>
              <a:rPr lang="vi-VN" sz="2800" dirty="0">
                <a:solidFill>
                  <a:schemeClr val="tx2"/>
                </a:solidFill>
              </a:rPr>
              <a:t> 874 259 </a:t>
            </a:r>
            <a:r>
              <a:rPr lang="en-US" sz="2800" dirty="0">
                <a:solidFill>
                  <a:schemeClr val="tx2"/>
                </a:solidFill>
              </a:rPr>
              <a:t>(</a:t>
            </a:r>
            <a:r>
              <a:rPr lang="vi-VN" sz="2800" dirty="0">
                <a:solidFill>
                  <a:schemeClr val="tx2"/>
                </a:solidFill>
              </a:rPr>
              <a:t>người</a:t>
            </a:r>
            <a:r>
              <a:rPr lang="en-US" sz="2800" dirty="0">
                <a:solidFill>
                  <a:schemeClr val="tx2"/>
                </a:solidFill>
              </a:rPr>
              <a:t> ) (</a:t>
            </a:r>
            <a:r>
              <a:rPr lang="vi-VN" sz="2800" dirty="0">
                <a:solidFill>
                  <a:schemeClr val="tx2"/>
                </a:solidFill>
              </a:rPr>
              <a:t>2020</a:t>
            </a:r>
            <a:r>
              <a:rPr lang="en-US" sz="2800" dirty="0" smtClean="0">
                <a:solidFill>
                  <a:schemeClr val="tx2"/>
                </a:solidFill>
              </a:rPr>
              <a:t>)</a:t>
            </a:r>
            <a:r>
              <a:rPr lang="en-US" sz="2800" dirty="0">
                <a:solidFill>
                  <a:schemeClr val="tx2"/>
                </a:solidFill>
              </a:rPr>
              <a:t> </a:t>
            </a:r>
            <a:r>
              <a:rPr lang="en-US" sz="2800" dirty="0" err="1" smtClean="0">
                <a:solidFill>
                  <a:schemeClr val="tx2"/>
                </a:solidFill>
              </a:rPr>
              <a:t>xếp</a:t>
            </a:r>
            <a:r>
              <a:rPr lang="en-US" sz="2800" dirty="0" smtClean="0">
                <a:solidFill>
                  <a:schemeClr val="tx2"/>
                </a:solidFill>
              </a:rPr>
              <a:t> </a:t>
            </a:r>
            <a:r>
              <a:rPr lang="en-US" sz="2800" dirty="0" err="1" smtClean="0">
                <a:solidFill>
                  <a:schemeClr val="tx2"/>
                </a:solidFill>
              </a:rPr>
              <a:t>thứ</a:t>
            </a:r>
            <a:r>
              <a:rPr lang="en-US" sz="2800" dirty="0" smtClean="0">
                <a:solidFill>
                  <a:schemeClr val="tx2"/>
                </a:solidFill>
              </a:rPr>
              <a:t> 45 </a:t>
            </a:r>
            <a:r>
              <a:rPr lang="en-US" sz="2800" dirty="0" err="1" smtClean="0">
                <a:solidFill>
                  <a:schemeClr val="tx2"/>
                </a:solidFill>
              </a:rPr>
              <a:t>về</a:t>
            </a:r>
            <a:r>
              <a:rPr lang="en-US" sz="2800" dirty="0" smtClean="0">
                <a:solidFill>
                  <a:schemeClr val="tx2"/>
                </a:solidFill>
              </a:rPr>
              <a:t> </a:t>
            </a:r>
            <a:r>
              <a:rPr lang="en-US" sz="2800" dirty="0" err="1" smtClean="0">
                <a:solidFill>
                  <a:schemeClr val="tx2"/>
                </a:solidFill>
              </a:rPr>
              <a:t>dân</a:t>
            </a:r>
            <a:r>
              <a:rPr lang="en-US" sz="2800" dirty="0" smtClean="0">
                <a:solidFill>
                  <a:schemeClr val="tx2"/>
                </a:solidFill>
              </a:rPr>
              <a:t> </a:t>
            </a:r>
            <a:r>
              <a:rPr lang="en-US" sz="2800" dirty="0" err="1" smtClean="0">
                <a:solidFill>
                  <a:schemeClr val="tx2"/>
                </a:solidFill>
              </a:rPr>
              <a:t>số</a:t>
            </a:r>
            <a:r>
              <a:rPr lang="en-US" sz="2800" dirty="0" smtClean="0">
                <a:solidFill>
                  <a:schemeClr val="tx2"/>
                </a:solidFill>
              </a:rPr>
              <a:t> so </a:t>
            </a:r>
            <a:r>
              <a:rPr lang="en-US" sz="2800" dirty="0" err="1" smtClean="0">
                <a:solidFill>
                  <a:schemeClr val="tx2"/>
                </a:solidFill>
              </a:rPr>
              <a:t>với</a:t>
            </a:r>
            <a:r>
              <a:rPr lang="en-US" sz="2800" dirty="0" smtClean="0">
                <a:solidFill>
                  <a:schemeClr val="tx2"/>
                </a:solidFill>
              </a:rPr>
              <a:t> </a:t>
            </a:r>
            <a:r>
              <a:rPr lang="en-US" sz="2800" dirty="0" err="1" smtClean="0">
                <a:solidFill>
                  <a:schemeClr val="tx2"/>
                </a:solidFill>
              </a:rPr>
              <a:t>các</a:t>
            </a:r>
            <a:r>
              <a:rPr lang="en-US" sz="2800" dirty="0" smtClean="0">
                <a:solidFill>
                  <a:schemeClr val="tx2"/>
                </a:solidFill>
              </a:rPr>
              <a:t> </a:t>
            </a:r>
            <a:r>
              <a:rPr lang="en-US" sz="2800" dirty="0" err="1" smtClean="0">
                <a:solidFill>
                  <a:schemeClr val="tx2"/>
                </a:solidFill>
              </a:rPr>
              <a:t>tỉnh</a:t>
            </a:r>
            <a:r>
              <a:rPr lang="en-US" sz="2800" dirty="0" smtClean="0">
                <a:solidFill>
                  <a:schemeClr val="tx2"/>
                </a:solidFill>
              </a:rPr>
              <a:t> </a:t>
            </a:r>
            <a:r>
              <a:rPr lang="en-US" sz="2800" dirty="0" err="1" smtClean="0">
                <a:solidFill>
                  <a:schemeClr val="tx2"/>
                </a:solidFill>
              </a:rPr>
              <a:t>và</a:t>
            </a:r>
            <a:r>
              <a:rPr lang="en-US" sz="2800" dirty="0" smtClean="0">
                <a:solidFill>
                  <a:schemeClr val="tx2"/>
                </a:solidFill>
              </a:rPr>
              <a:t> </a:t>
            </a:r>
            <a:r>
              <a:rPr lang="en-US" sz="2800" dirty="0" err="1" smtClean="0">
                <a:solidFill>
                  <a:schemeClr val="tx2"/>
                </a:solidFill>
              </a:rPr>
              <a:t>thành</a:t>
            </a:r>
            <a:r>
              <a:rPr lang="en-US" sz="2800" dirty="0" smtClean="0">
                <a:solidFill>
                  <a:schemeClr val="tx2"/>
                </a:solidFill>
              </a:rPr>
              <a:t> </a:t>
            </a:r>
            <a:r>
              <a:rPr lang="en-US" sz="2800" dirty="0" err="1" smtClean="0">
                <a:solidFill>
                  <a:schemeClr val="tx2"/>
                </a:solidFill>
              </a:rPr>
              <a:t>phố</a:t>
            </a:r>
            <a:r>
              <a:rPr lang="en-US" sz="2800" dirty="0" smtClean="0">
                <a:solidFill>
                  <a:schemeClr val="tx2"/>
                </a:solidFill>
              </a:rPr>
              <a:t> </a:t>
            </a:r>
            <a:r>
              <a:rPr lang="en-US" sz="2800" dirty="0" err="1" smtClean="0">
                <a:solidFill>
                  <a:schemeClr val="tx2"/>
                </a:solidFill>
              </a:rPr>
              <a:t>trong</a:t>
            </a:r>
            <a:r>
              <a:rPr lang="en-US" sz="2800" dirty="0" smtClean="0">
                <a:solidFill>
                  <a:schemeClr val="tx2"/>
                </a:solidFill>
              </a:rPr>
              <a:t> </a:t>
            </a:r>
            <a:r>
              <a:rPr lang="en-US" sz="2800" dirty="0" err="1" smtClean="0">
                <a:solidFill>
                  <a:schemeClr val="tx2"/>
                </a:solidFill>
              </a:rPr>
              <a:t>cả</a:t>
            </a:r>
            <a:r>
              <a:rPr lang="en-US" sz="2800" dirty="0" smtClean="0">
                <a:solidFill>
                  <a:schemeClr val="tx2"/>
                </a:solidFill>
              </a:rPr>
              <a:t> </a:t>
            </a:r>
            <a:r>
              <a:rPr lang="en-US" sz="2800" dirty="0" err="1" smtClean="0">
                <a:solidFill>
                  <a:schemeClr val="tx2"/>
                </a:solidFill>
              </a:rPr>
              <a:t>nước</a:t>
            </a:r>
            <a:r>
              <a:rPr lang="en-US" sz="2800" dirty="0">
                <a:solidFill>
                  <a:schemeClr val="tx2"/>
                </a:solidFill>
              </a:rPr>
              <a:t>.</a:t>
            </a:r>
            <a:r>
              <a:rPr lang="vi-VN" sz="2800" dirty="0" smtClean="0">
                <a:solidFill>
                  <a:schemeClr val="tx2"/>
                </a:solidFill>
              </a:rPr>
              <a:t> </a:t>
            </a:r>
            <a:endParaRPr lang="en-US" sz="2800" dirty="0">
              <a:solidFill>
                <a:schemeClr val="tx2"/>
              </a:solidFill>
            </a:endParaRPr>
          </a:p>
          <a:p>
            <a:pPr marL="0" indent="0">
              <a:buNone/>
            </a:pPr>
            <a:r>
              <a:rPr lang="en-US" sz="2800" dirty="0" smtClean="0">
                <a:solidFill>
                  <a:schemeClr val="tx2"/>
                </a:solidFill>
              </a:rPr>
              <a:t>  -</a:t>
            </a:r>
            <a:r>
              <a:rPr lang="vi-VN" sz="2800" dirty="0">
                <a:solidFill>
                  <a:schemeClr val="tx2"/>
                </a:solidFill>
              </a:rPr>
              <a:t>Tỉ suất tăng tự nhiên có xu hướng giảm</a:t>
            </a:r>
            <a:r>
              <a:rPr lang="en-US" sz="2800" dirty="0">
                <a:solidFill>
                  <a:schemeClr val="tx2"/>
                </a:solidFill>
              </a:rPr>
              <a:t>, </a:t>
            </a:r>
            <a:r>
              <a:rPr lang="vi-VN" sz="2800" dirty="0">
                <a:solidFill>
                  <a:schemeClr val="tx2"/>
                </a:solidFill>
              </a:rPr>
              <a:t>mỗi năm tăng khoảng 1 nghìn người. </a:t>
            </a:r>
            <a:endParaRPr lang="en-US" sz="2800" dirty="0">
              <a:solidFill>
                <a:schemeClr val="tx2"/>
              </a:solidFill>
            </a:endParaRPr>
          </a:p>
          <a:p>
            <a:pPr marL="0" indent="0">
              <a:buNone/>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49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4747"/>
            <a:ext cx="8458200" cy="1219200"/>
          </a:xfrm>
        </p:spPr>
        <p:txBody>
          <a:bodyPr>
            <a:normAutofit fontScale="90000"/>
          </a:bodyPr>
          <a:lstStyle/>
          <a:p>
            <a:r>
              <a:rPr lang="en-US" b="1" dirty="0" smtClean="0">
                <a:solidFill>
                  <a:srgbClr val="FF0000"/>
                </a:solidFill>
                <a:latin typeface="Times New Roman" panose="02020603050405020304" pitchFamily="18" charset="0"/>
                <a:cs typeface="Times New Roman" panose="02020603050405020304" pitchFamily="18" charset="0"/>
              </a:rPr>
              <a:t>2. </a:t>
            </a:r>
            <a:r>
              <a:rPr lang="en-US" b="1" dirty="0" err="1" smtClean="0">
                <a:solidFill>
                  <a:srgbClr val="FF0000"/>
                </a:solidFill>
                <a:latin typeface="Times New Roman" panose="02020603050405020304" pitchFamily="18" charset="0"/>
                <a:cs typeface="Times New Roman" panose="02020603050405020304" pitchFamily="18" charset="0"/>
              </a:rPr>
              <a:t>Cơ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a</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cấu</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số</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theo</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dân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tộc</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503947"/>
            <a:ext cx="8518358" cy="4678363"/>
          </a:xfrm>
        </p:spPr>
        <p:txBody>
          <a:bodyPr>
            <a:normAutofit/>
          </a:bodyPr>
          <a:lstStyle/>
          <a:p>
            <a:pPr marL="0" indent="0">
              <a:buNone/>
            </a:pPr>
            <a:r>
              <a:rPr lang="vi-VN" sz="36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Cơ cấu dân số theo dân tộcTheo kết quả Tồng điều tra dân số và nhà ở năm 2019, tỉnh Phú Yên có 33 dân tộc, dân tộc Kinh chiếm 93,1%, các dân tộc ít người chiếm 6,9%; các dân tộc ít người tập trung chủ yếu ở các huyện Sơn Hòà, Sông Hinh, </a:t>
            </a:r>
            <a:r>
              <a:rPr lang="vi-VN" sz="2800" dirty="0" smtClean="0">
                <a:latin typeface="Times New Roman" panose="02020603050405020304" pitchFamily="18" charset="0"/>
                <a:cs typeface="Times New Roman" panose="02020603050405020304" pitchFamily="18" charset="0"/>
              </a:rPr>
              <a:t>Đồng</a:t>
            </a:r>
            <a:r>
              <a:rPr lang="en-US" sz="2800" dirty="0" smtClean="0">
                <a:latin typeface="Times New Roman" panose="02020603050405020304" pitchFamily="18" charset="0"/>
                <a:cs typeface="Times New Roman" panose="02020603050405020304" pitchFamily="18" charset="0"/>
              </a:rPr>
              <a:t>,</a:t>
            </a:r>
          </a:p>
          <a:p>
            <a:pPr marL="0" indent="0">
              <a:buNone/>
            </a:pP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tộc</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tỉnh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Phú</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luôn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đoàn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hóa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tế</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xã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hội</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4157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1277</Words>
  <Application>Microsoft Office PowerPoint</Application>
  <PresentationFormat>On-screen Show (4:3)</PresentationFormat>
  <Paragraphs>128</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Times New Roman</vt:lpstr>
      <vt:lpstr>Office Theme</vt:lpstr>
      <vt:lpstr>PowerPoint Presentation</vt:lpstr>
      <vt:lpstr> CHỦ ĐỀ 2: DÂN CƯ TỈNH PHÚ YÊN </vt:lpstr>
      <vt:lpstr>Khái quát tỉnh Phú Yên</vt:lpstr>
      <vt:lpstr>PowerPoint Presentation</vt:lpstr>
      <vt:lpstr>CHỦ ĐỀ 2: DÂN CƯ TỈNH PHÚ YÊN </vt:lpstr>
      <vt:lpstr>- Dân số tỉnh Phú Yên năm 2020 là bao nhiêu? </vt:lpstr>
      <vt:lpstr> Dựa vào bảng 2.1 hãy nhận xét quy mô dân số và tỉ suất tăng tự nhiên dân số của tỉnh Phú Yên giai đoạn 2010 - 2020  </vt:lpstr>
      <vt:lpstr>I. ĐĂC ĐIỂM DÂN CƯ TỈNH PHÚ YÊN 1. Quy mô dân số và tình hình tăng dân số </vt:lpstr>
      <vt:lpstr>2. Cơ cấu dân số            a. Cơ cấu dân số theo dân tộc</vt:lpstr>
      <vt:lpstr>PowerPoint Presentation</vt:lpstr>
      <vt:lpstr>2. Cơ cấu dân số a. Cơ cấu dân số theo dân tộc</vt:lpstr>
      <vt:lpstr>       Dựa vào bảng 2.3, hãy nhận xét và giải thích cơ cấu dân số theo giới tính ở tỉnh Phú yên giai đoạn 2010 – 2020.      </vt:lpstr>
      <vt:lpstr>      Dựa vào bảng 2.4 hãy nhận xét và giải thích cơ cầu dân số phân theo nhóm tuổi ở Phú Yên năm 2014 và năm 2020.   .      </vt:lpstr>
      <vt:lpstr>2. Cơ cấu dân số</vt:lpstr>
      <vt:lpstr>2. Cơ cấu dân số</vt:lpstr>
      <vt:lpstr>3. Phân bố dân cư</vt:lpstr>
      <vt:lpstr>        Dựa vào hình 2.1, hãy nhận xét và giải thích mật độ dân số ở các huyện, thị xã, thành phố của tỉnh Phú Yên năm 2020. .   .      </vt:lpstr>
      <vt:lpstr>       Dựa vào bảng 2.5 hãy nhận xét và giải thích cơ cấu dân số phân theo khu vực thành thị và nông thôn tỉnh Phú Yên giai đoạn 2010- 2020 .   .      </vt:lpstr>
      <vt:lpstr>PowerPoint Presentation</vt:lpstr>
      <vt:lpstr> II.  THẾ MẠNH VÀ HẠN CHẾ VỀ DÂN SỐ CỦA TỈNH PHÚ YÊN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1: KHÁI QUÁT PHONG TRÀO CÁCH MẠNG Ở PHÚ YÊN (1930-1945)</dc:title>
  <dc:creator>Bach Khoa</dc:creator>
  <cp:lastModifiedBy>Microsoft account</cp:lastModifiedBy>
  <cp:revision>41</cp:revision>
  <dcterms:created xsi:type="dcterms:W3CDTF">2006-08-16T00:00:00Z</dcterms:created>
  <dcterms:modified xsi:type="dcterms:W3CDTF">2025-02-25T13:59:24Z</dcterms:modified>
</cp:coreProperties>
</file>