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90" r:id="rId5"/>
    <p:sldId id="265" r:id="rId6"/>
    <p:sldId id="266" r:id="rId7"/>
    <p:sldId id="267" r:id="rId8"/>
    <p:sldId id="268" r:id="rId9"/>
    <p:sldId id="288" r:id="rId10"/>
    <p:sldId id="269" r:id="rId11"/>
    <p:sldId id="287" r:id="rId12"/>
    <p:sldId id="263" r:id="rId13"/>
    <p:sldId id="289" r:id="rId14"/>
    <p:sldId id="271" r:id="rId15"/>
    <p:sldId id="272" r:id="rId16"/>
    <p:sldId id="291" r:id="rId17"/>
    <p:sldId id="286" r:id="rId18"/>
    <p:sldId id="276" r:id="rId19"/>
    <p:sldId id="275" r:id="rId20"/>
    <p:sldId id="283" r:id="rId21"/>
    <p:sldId id="284" r:id="rId22"/>
    <p:sldId id="282" r:id="rId23"/>
    <p:sldId id="285" r:id="rId24"/>
    <p:sldId id="278" r:id="rId25"/>
    <p:sldId id="279" r:id="rId26"/>
    <p:sldId id="28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1E5C8-DD80-41F4-8D3D-CB602D502460}" type="datetimeFigureOut">
              <a:rPr lang="en-US" smtClean="0"/>
              <a:t>05/01/2025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E0B82-26AD-43B5-957A-835E6A640CA1}" type="slidenum">
              <a:rPr lang="en-US" smtClean="0"/>
              <a:t>‹#›</a:t>
            </a:fld>
            <a:endParaRPr lang="en-US"/>
          </a:p>
        </p:txBody>
      </p:sp>
    </p:spTree>
    <p:extLst>
      <p:ext uri="{BB962C8B-B14F-4D97-AF65-F5344CB8AC3E}">
        <p14:creationId xmlns:p14="http://schemas.microsoft.com/office/powerpoint/2010/main" val="227155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E0B82-26AD-43B5-957A-835E6A640CA1}" type="slidenum">
              <a:rPr lang="en-US" smtClean="0"/>
              <a:t>15</a:t>
            </a:fld>
            <a:endParaRPr lang="en-US"/>
          </a:p>
        </p:txBody>
      </p:sp>
    </p:spTree>
    <p:extLst>
      <p:ext uri="{BB962C8B-B14F-4D97-AF65-F5344CB8AC3E}">
        <p14:creationId xmlns:p14="http://schemas.microsoft.com/office/powerpoint/2010/main" val="350565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6A703A-09CC-43D3-8F6C-B58BEA00AA99}" type="datetimeFigureOut">
              <a:rPr lang="en-US" smtClean="0"/>
              <a:t>05/01/2025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7607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A703A-09CC-43D3-8F6C-B58BEA00AA99}" type="datetimeFigureOut">
              <a:rPr lang="en-US" smtClean="0"/>
              <a:t>05/01/2025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4398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A703A-09CC-43D3-8F6C-B58BEA00AA99}" type="datetimeFigureOut">
              <a:rPr lang="en-US" smtClean="0"/>
              <a:t>05/01/2025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4620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A703A-09CC-43D3-8F6C-B58BEA00AA99}" type="datetimeFigureOut">
              <a:rPr lang="en-US" smtClean="0"/>
              <a:t>05/01/2025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16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A703A-09CC-43D3-8F6C-B58BEA00AA99}" type="datetimeFigureOut">
              <a:rPr lang="en-US" smtClean="0"/>
              <a:t>05/01/2025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6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A703A-09CC-43D3-8F6C-B58BEA00AA99}" type="datetimeFigureOut">
              <a:rPr lang="en-US" smtClean="0"/>
              <a:t>05/01/2025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8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6A703A-09CC-43D3-8F6C-B58BEA00AA99}" type="datetimeFigureOut">
              <a:rPr lang="en-US" smtClean="0"/>
              <a:t>05/01/2025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1904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6A703A-09CC-43D3-8F6C-B58BEA00AA99}" type="datetimeFigureOut">
              <a:rPr lang="en-US" smtClean="0"/>
              <a:t>05/01/2025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37108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A703A-09CC-43D3-8F6C-B58BEA00AA99}" type="datetimeFigureOut">
              <a:rPr lang="en-US" smtClean="0"/>
              <a:t>05/01/2025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305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05/01/2025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8783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05/01/2025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3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703A-09CC-43D3-8F6C-B58BEA00AA99}" type="datetimeFigureOut">
              <a:rPr lang="en-US" smtClean="0"/>
              <a:t>05/01/2025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811D1-D86F-4114-9DCD-41F3780B15A9}" type="slidenum">
              <a:rPr lang="en-US" smtClean="0"/>
              <a:t>‹#›</a:t>
            </a:fld>
            <a:endParaRPr lang="en-US"/>
          </a:p>
        </p:txBody>
      </p:sp>
    </p:spTree>
    <p:extLst>
      <p:ext uri="{BB962C8B-B14F-4D97-AF65-F5344CB8AC3E}">
        <p14:creationId xmlns:p14="http://schemas.microsoft.com/office/powerpoint/2010/main" val="6277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0" y="5714"/>
            <a:ext cx="12192000" cy="6867561"/>
          </a:xfrm>
          <a:prstGeom prst="rect">
            <a:avLst/>
          </a:prstGeom>
        </p:spPr>
      </p:pic>
      <p:pic>
        <p:nvPicPr>
          <p:cNvPr id="24" name="Picture 23"/>
          <p:cNvPicPr>
            <a:picLocks noChangeAspect="1"/>
          </p:cNvPicPr>
          <p:nvPr/>
        </p:nvPicPr>
        <p:blipFill>
          <a:blip r:embed="rId3"/>
          <a:stretch>
            <a:fillRect/>
          </a:stretch>
        </p:blipFill>
        <p:spPr>
          <a:xfrm>
            <a:off x="193357" y="302894"/>
            <a:ext cx="9339263" cy="1640205"/>
          </a:xfrm>
          <a:prstGeom prst="rect">
            <a:avLst/>
          </a:prstGeom>
        </p:spPr>
      </p:pic>
    </p:spTree>
    <p:extLst>
      <p:ext uri="{BB962C8B-B14F-4D97-AF65-F5344CB8AC3E}">
        <p14:creationId xmlns:p14="http://schemas.microsoft.com/office/powerpoint/2010/main" val="2720723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7033846"/>
          </a:xfrm>
          <a:prstGeom prst="rect">
            <a:avLst/>
          </a:prstGeom>
        </p:spPr>
      </p:pic>
    </p:spTree>
    <p:extLst>
      <p:ext uri="{BB962C8B-B14F-4D97-AF65-F5344CB8AC3E}">
        <p14:creationId xmlns:p14="http://schemas.microsoft.com/office/powerpoint/2010/main" val="86489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1757-5CDC-E83F-2938-0B5EEA93AE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3706C-CEDF-4D8D-8C1F-ACF2A6F77D8C}"/>
              </a:ext>
            </a:extLst>
          </p:cNvPr>
          <p:cNvSpPr>
            <a:spLocks noGrp="1"/>
          </p:cNvSpPr>
          <p:nvPr>
            <p:ph idx="1"/>
          </p:nvPr>
        </p:nvSpPr>
        <p:spPr>
          <a:xfrm>
            <a:off x="270890" y="29403"/>
            <a:ext cx="11650219" cy="1453134"/>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b. Trung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Năm 1949, Đảng  Cộng sản giành thắng 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đảng</a:t>
            </a:r>
            <a:r>
              <a:rPr lang="vi-VN" sz="3200" dirty="0">
                <a:latin typeface="Times New Roman" panose="02020603050405020304" pitchFamily="18" charset="0"/>
                <a:cs typeface="Times New Roman" panose="02020603050405020304" pitchFamily="18" charset="0"/>
              </a:rPr>
              <a:t>, nước Cộng hoà Nhân dân Trung Hoa thành lập (1 – 10 – 1949).</a:t>
            </a:r>
          </a:p>
        </p:txBody>
      </p:sp>
      <p:sp>
        <p:nvSpPr>
          <p:cNvPr id="5" name="Rectangle 4">
            <a:extLst>
              <a:ext uri="{FF2B5EF4-FFF2-40B4-BE49-F238E27FC236}">
                <a16:creationId xmlns:a16="http://schemas.microsoft.com/office/drawing/2014/main" id="{05F8702A-58B4-1780-6B5F-4CFC8149491B}"/>
              </a:ext>
            </a:extLst>
          </p:cNvPr>
          <p:cNvSpPr/>
          <p:nvPr/>
        </p:nvSpPr>
        <p:spPr>
          <a:xfrm>
            <a:off x="224116" y="1489213"/>
            <a:ext cx="11967882"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Từ năm 1950 đến năm 1978, quá trình phát triển của  Trung Quốc trải qua các giai đoạn chính:</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048EB7-7E5E-58C9-7B33-102C4F67EB98}"/>
              </a:ext>
            </a:extLst>
          </p:cNvPr>
          <p:cNvSpPr txBox="1"/>
          <p:nvPr/>
        </p:nvSpPr>
        <p:spPr>
          <a:xfrm>
            <a:off x="200208" y="2507701"/>
            <a:ext cx="11720901"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+ 1950 – 1958 : Tiến hành khôi phục nền kinh tế, cải cách ruộng đất</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96A39C6-2002-7D26-3923-0491D39A412C}"/>
              </a:ext>
            </a:extLst>
          </p:cNvPr>
          <p:cNvSpPr txBox="1"/>
          <p:nvPr/>
        </p:nvSpPr>
        <p:spPr>
          <a:xfrm>
            <a:off x="246983" y="3033746"/>
            <a:ext cx="11720901"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+ 1958- 1962 : Thực hiện đường lối “Ba ngọn cờ hồng”</a:t>
            </a:r>
            <a:r>
              <a:rPr lang="en-US" sz="3200"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0ACB7805-9F5B-25B9-A552-DE17D0E120D0}"/>
              </a:ext>
            </a:extLst>
          </p:cNvPr>
          <p:cNvSpPr txBox="1">
            <a:spLocks/>
          </p:cNvSpPr>
          <p:nvPr/>
        </p:nvSpPr>
        <p:spPr>
          <a:xfrm>
            <a:off x="294800" y="3618521"/>
            <a:ext cx="11271421" cy="109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200" dirty="0">
                <a:latin typeface="Times New Roman" panose="02020603050405020304" pitchFamily="18" charset="0"/>
                <a:cs typeface="Times New Roman" panose="02020603050405020304" pitchFamily="18" charset="0"/>
              </a:rPr>
              <a:t>+1966- 1976 : tiến hành” Đại cách mạng văn hóa vô sản</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Hậu quả là đất nước bị tàn phá nặng nề .</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EF5AAC-273C-F361-3E3E-8C6571C123DF}"/>
              </a:ext>
            </a:extLst>
          </p:cNvPr>
          <p:cNvSpPr txBox="1"/>
          <p:nvPr/>
        </p:nvSpPr>
        <p:spPr>
          <a:xfrm>
            <a:off x="294800" y="4583957"/>
            <a:ext cx="11897200" cy="1077218"/>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Từ năm 1978, Trung Quốc tiến hành công cuộc cải cách – mở cửa . Cuối thập niên 80 của thế kỉ XX, tình hình Trung Quốc dần ổn định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270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38" y="0"/>
            <a:ext cx="10515600" cy="1325563"/>
          </a:xfrm>
        </p:spPr>
        <p:txBody>
          <a:bodyPr/>
          <a:lstStyle/>
          <a:p>
            <a:r>
              <a:rPr lang="vi-VN" dirty="0"/>
              <a:t>Đối ngoại :</a:t>
            </a:r>
            <a:endParaRPr lang="en-US" dirty="0"/>
          </a:p>
        </p:txBody>
      </p:sp>
      <p:sp>
        <p:nvSpPr>
          <p:cNvPr id="3" name="Content Placeholder 2"/>
          <p:cNvSpPr>
            <a:spLocks noGrp="1"/>
          </p:cNvSpPr>
          <p:nvPr>
            <p:ph idx="1"/>
          </p:nvPr>
        </p:nvSpPr>
        <p:spPr>
          <a:xfrm>
            <a:off x="369277" y="1122239"/>
            <a:ext cx="10515600" cy="5442683"/>
          </a:xfrm>
        </p:spPr>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Từ năm 1950- 1958,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Liên </a:t>
            </a:r>
            <a:r>
              <a:rPr lang="en-US" sz="3200" dirty="0" err="1">
                <a:latin typeface="Times New Roman" panose="02020603050405020304" pitchFamily="18" charset="0"/>
                <a:cs typeface="Times New Roman" panose="02020603050405020304" pitchFamily="18" charset="0"/>
              </a:rPr>
              <a:t>Xô</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mj-lt"/>
              </a:rPr>
              <a:t>-Từ những năm 1960, quan hệ đối ngoại có nhiều biến đổi</a:t>
            </a:r>
          </a:p>
          <a:p>
            <a:pPr marL="0" indent="0">
              <a:buNone/>
            </a:pPr>
            <a:r>
              <a:rPr lang="vi-VN" sz="3200" dirty="0">
                <a:latin typeface="Times New Roman" panose="02020603050405020304" pitchFamily="18" charset="0"/>
                <a:cs typeface="Times New Roman" panose="02020603050405020304" pitchFamily="18" charset="0"/>
              </a:rPr>
              <a:t>-Năm 1979, Trung Quốc thiết lập quan hệ ngoại giao với Mỹ; bình thường hóa quan hệ  với Liên Xô;</a:t>
            </a:r>
          </a:p>
          <a:p>
            <a:pPr marL="0" indent="0">
              <a:buNone/>
            </a:pPr>
            <a:r>
              <a:rPr lang="vi-VN" sz="3200" dirty="0">
                <a:latin typeface="Times New Roman" panose="02020603050405020304" pitchFamily="18" charset="0"/>
                <a:cs typeface="Times New Roman" panose="02020603050405020304" pitchFamily="18" charset="0"/>
              </a:rPr>
              <a:t>- Phát động cuộc chiến tranh xâm lược Việt Nam </a:t>
            </a:r>
            <a:r>
              <a:rPr lang="en-US" sz="3200" dirty="0">
                <a:latin typeface="Times New Roman" panose="02020603050405020304" pitchFamily="18" charset="0"/>
                <a:cs typeface="Times New Roman" panose="02020603050405020304" pitchFamily="18" charset="0"/>
              </a:rPr>
              <a:t>-&gt;</a:t>
            </a:r>
            <a:r>
              <a:rPr lang="vi-VN" sz="3200" dirty="0">
                <a:latin typeface="Times New Roman" panose="02020603050405020304" pitchFamily="18" charset="0"/>
                <a:cs typeface="Times New Roman" panose="02020603050405020304" pitchFamily="18" charset="0"/>
              </a:rPr>
              <a:t>Tháng 11/1991, hai nước bình thường hóa quan hệ ngoại giao, mở cửa biên giới trở lại.</a:t>
            </a:r>
          </a:p>
          <a:p>
            <a:pPr marL="0" indent="0">
              <a:buNone/>
            </a:pPr>
            <a:endParaRPr lang="en-US" dirty="0"/>
          </a:p>
        </p:txBody>
      </p:sp>
    </p:spTree>
    <p:extLst>
      <p:ext uri="{BB962C8B-B14F-4D97-AF65-F5344CB8AC3E}">
        <p14:creationId xmlns:p14="http://schemas.microsoft.com/office/powerpoint/2010/main" val="1441368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D07F-7936-B10D-A9FA-16244CC53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A3FA1-F52B-E880-7847-2DE94B1AC671}"/>
              </a:ext>
            </a:extLst>
          </p:cNvPr>
          <p:cNvSpPr>
            <a:spLocks noGrp="1"/>
          </p:cNvSpPr>
          <p:nvPr>
            <p:ph type="title"/>
          </p:nvPr>
        </p:nvSpPr>
        <p:spPr>
          <a:xfrm>
            <a:off x="603738" y="0"/>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660F56-D359-2C1D-643B-18140C6A03B9}"/>
              </a:ext>
            </a:extLst>
          </p:cNvPr>
          <p:cNvSpPr>
            <a:spLocks noGrp="1"/>
          </p:cNvSpPr>
          <p:nvPr>
            <p:ph idx="1"/>
          </p:nvPr>
        </p:nvSpPr>
        <p:spPr>
          <a:xfrm>
            <a:off x="369277" y="1122239"/>
            <a:ext cx="10515600" cy="5442683"/>
          </a:xfrm>
        </p:spPr>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Sau CTTG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Anh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mẽ</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15/8/1947,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Pa-ki-</a:t>
            </a:r>
            <a:r>
              <a:rPr lang="en-US" sz="3200" dirty="0" err="1">
                <a:latin typeface="Times New Roman" panose="02020603050405020304" pitchFamily="18" charset="0"/>
                <a:cs typeface="Times New Roman" panose="02020603050405020304" pitchFamily="18" charset="0"/>
              </a:rPr>
              <a:t>xtan</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26/1/1950,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80-90,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CNTT.</a:t>
            </a:r>
            <a:endParaRPr lang="vi-VN"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5183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6268278" cy="6858000"/>
          </a:xfrm>
          <a:prstGeom prst="rect">
            <a:avLst/>
          </a:prstGeom>
        </p:spPr>
      </p:pic>
      <p:pic>
        <p:nvPicPr>
          <p:cNvPr id="5" name="Picture 4"/>
          <p:cNvPicPr>
            <a:picLocks noChangeAspect="1"/>
          </p:cNvPicPr>
          <p:nvPr/>
        </p:nvPicPr>
        <p:blipFill>
          <a:blip r:embed="rId3"/>
          <a:stretch>
            <a:fillRect/>
          </a:stretch>
        </p:blipFill>
        <p:spPr>
          <a:xfrm>
            <a:off x="6268278" y="0"/>
            <a:ext cx="5923722" cy="6858000"/>
          </a:xfrm>
          <a:prstGeom prst="rect">
            <a:avLst/>
          </a:prstGeom>
        </p:spPr>
      </p:pic>
      <p:pic>
        <p:nvPicPr>
          <p:cNvPr id="7" name="Picture 6"/>
          <p:cNvPicPr>
            <a:picLocks noChangeAspect="1"/>
          </p:cNvPicPr>
          <p:nvPr/>
        </p:nvPicPr>
        <p:blipFill>
          <a:blip r:embed="rId4"/>
          <a:stretch>
            <a:fillRect/>
          </a:stretch>
        </p:blipFill>
        <p:spPr>
          <a:xfrm>
            <a:off x="0" y="0"/>
            <a:ext cx="12192000" cy="1365161"/>
          </a:xfrm>
          <a:prstGeom prst="rect">
            <a:avLst/>
          </a:prstGeom>
        </p:spPr>
      </p:pic>
    </p:spTree>
    <p:extLst>
      <p:ext uri="{BB962C8B-B14F-4D97-AF65-F5344CB8AC3E}">
        <p14:creationId xmlns:p14="http://schemas.microsoft.com/office/powerpoint/2010/main" val="2017634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82"/>
            <a:ext cx="11166231" cy="1325563"/>
          </a:xfrm>
        </p:spPr>
        <p:txBody>
          <a:bodyPr>
            <a:normAutofit/>
          </a:bodyPr>
          <a:lstStyle/>
          <a:p>
            <a:r>
              <a:rPr lang="vi-VN"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2. Quá trình phát triển của các nước Đông Nam Á từ năm 1945 đến năm 1991</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0" y="1775012"/>
            <a:ext cx="12192000" cy="4773706"/>
          </a:xfrm>
          <a:prstGeom prst="rect">
            <a:avLst/>
          </a:prstGeom>
        </p:spPr>
      </p:pic>
      <p:sp>
        <p:nvSpPr>
          <p:cNvPr id="5" name="TextBox 4"/>
          <p:cNvSpPr txBox="1"/>
          <p:nvPr/>
        </p:nvSpPr>
        <p:spPr>
          <a:xfrm>
            <a:off x="519977" y="1077810"/>
            <a:ext cx="11407023" cy="523220"/>
          </a:xfrm>
          <a:prstGeom prst="rect">
            <a:avLst/>
          </a:prstGeom>
          <a:noFill/>
        </p:spPr>
        <p:txBody>
          <a:bodyPr wrap="square" rtlCol="0">
            <a:spAutoFit/>
          </a:bodyPr>
          <a:lstStyle/>
          <a:p>
            <a:r>
              <a:rPr lang="vi-VN" sz="2800" b="1" dirty="0">
                <a:latin typeface="Tahoma" panose="020B0604030504040204" pitchFamily="34" charset="0"/>
                <a:ea typeface="Tahoma" panose="020B0604030504040204" pitchFamily="34" charset="0"/>
                <a:cs typeface="Tahoma" panose="020B0604030504040204" pitchFamily="34" charset="0"/>
              </a:rPr>
              <a:t>a/ Đấu tranh giành độc lập và phát triển đất nước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92364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6EFD-963B-7AB7-1970-0F5CF4AD0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7A2EF-3F20-F592-79A8-EC30B363A547}"/>
              </a:ext>
            </a:extLst>
          </p:cNvPr>
          <p:cNvSpPr>
            <a:spLocks noGrp="1"/>
          </p:cNvSpPr>
          <p:nvPr>
            <p:ph type="title"/>
          </p:nvPr>
        </p:nvSpPr>
        <p:spPr>
          <a:xfrm>
            <a:off x="603738" y="0"/>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108D20-5A2F-36BE-898C-632BD8E538A8}"/>
              </a:ext>
            </a:extLst>
          </p:cNvPr>
          <p:cNvSpPr>
            <a:spLocks noGrp="1"/>
          </p:cNvSpPr>
          <p:nvPr>
            <p:ph idx="1"/>
          </p:nvPr>
        </p:nvSpPr>
        <p:spPr>
          <a:xfrm>
            <a:off x="369277" y="1122239"/>
            <a:ext cx="10515600" cy="5442683"/>
          </a:xfrm>
        </p:spPr>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Trong CTTG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ĐNA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Sau CTTG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ĐNA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Ba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buFontTx/>
              <a:buChar char="-"/>
            </a:pPr>
            <a:r>
              <a:rPr lang="en-US" sz="3200" dirty="0">
                <a:latin typeface="Times New Roman" panose="02020603050405020304" pitchFamily="18" charset="0"/>
                <a:cs typeface="Times New Roman" panose="02020603050405020304" pitchFamily="18" charset="0"/>
              </a:rPr>
              <a:t>Ma-</a:t>
            </a:r>
            <a:r>
              <a:rPr lang="en-US" sz="3200" dirty="0" err="1">
                <a:latin typeface="Times New Roman" panose="02020603050405020304" pitchFamily="18" charset="0"/>
                <a:cs typeface="Times New Roman" panose="02020603050405020304" pitchFamily="18" charset="0"/>
              </a:rPr>
              <a:t>lai</a:t>
            </a:r>
            <a:r>
              <a:rPr lang="en-US" sz="3200" dirty="0">
                <a:latin typeface="Times New Roman" panose="02020603050405020304" pitchFamily="18" charset="0"/>
                <a:cs typeface="Times New Roman" panose="02020603050405020304" pitchFamily="18" charset="0"/>
              </a:rPr>
              <a:t>-xi-a, </a:t>
            </a:r>
            <a:r>
              <a:rPr lang="en-US" sz="3200" dirty="0" err="1">
                <a:latin typeface="Times New Roman" panose="02020603050405020304" pitchFamily="18" charset="0"/>
                <a:cs typeface="Times New Roman" panose="02020603050405020304" pitchFamily="18" charset="0"/>
              </a:rPr>
              <a:t>Brunây</a:t>
            </a:r>
            <a:r>
              <a:rPr lang="en-US" sz="3200" dirty="0">
                <a:latin typeface="Times New Roman" panose="02020603050405020304" pitchFamily="18" charset="0"/>
                <a:cs typeface="Times New Roman" panose="02020603050405020304" pitchFamily="18" charset="0"/>
              </a:rPr>
              <a:t>, Xin-ga-po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Anh.</a:t>
            </a:r>
          </a:p>
          <a:p>
            <a:pPr>
              <a:buFontTx/>
              <a:buChar char="-"/>
            </a:pP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XH: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13.7-SGK</a:t>
            </a:r>
            <a:endParaRPr lang="vi-VN"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97902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5599176" cy="6858000"/>
          </a:xfrm>
          <a:prstGeom prst="rect">
            <a:avLst/>
          </a:prstGeom>
        </p:spPr>
      </p:pic>
      <p:pic>
        <p:nvPicPr>
          <p:cNvPr id="7" name="Picture 6"/>
          <p:cNvPicPr>
            <a:picLocks noChangeAspect="1"/>
          </p:cNvPicPr>
          <p:nvPr/>
        </p:nvPicPr>
        <p:blipFill>
          <a:blip r:embed="rId3"/>
          <a:stretch>
            <a:fillRect/>
          </a:stretch>
        </p:blipFill>
        <p:spPr>
          <a:xfrm>
            <a:off x="5599176" y="0"/>
            <a:ext cx="6592824" cy="6858000"/>
          </a:xfrm>
          <a:prstGeom prst="rect">
            <a:avLst/>
          </a:prstGeom>
        </p:spPr>
      </p:pic>
    </p:spTree>
    <p:extLst>
      <p:ext uri="{BB962C8B-B14F-4D97-AF65-F5344CB8AC3E}">
        <p14:creationId xmlns:p14="http://schemas.microsoft.com/office/powerpoint/2010/main" val="577278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4936" y="0"/>
            <a:ext cx="11357464" cy="6858000"/>
          </a:xfrm>
          <a:prstGeom prst="rect">
            <a:avLst/>
          </a:prstGeom>
        </p:spPr>
      </p:pic>
    </p:spTree>
    <p:extLst>
      <p:ext uri="{BB962C8B-B14F-4D97-AF65-F5344CB8AC3E}">
        <p14:creationId xmlns:p14="http://schemas.microsoft.com/office/powerpoint/2010/main" val="3018476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38939" y="2834149"/>
            <a:ext cx="4420633" cy="126609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dirty="0"/>
              <a:t>Hiệp hội các nước Đông Nam Á(ASEAN)</a:t>
            </a:r>
            <a:endParaRPr lang="en-US" sz="2800" b="1" dirty="0"/>
          </a:p>
        </p:txBody>
      </p:sp>
      <p:pic>
        <p:nvPicPr>
          <p:cNvPr id="6" name="Picture 5"/>
          <p:cNvPicPr>
            <a:picLocks noChangeAspect="1"/>
          </p:cNvPicPr>
          <p:nvPr/>
        </p:nvPicPr>
        <p:blipFill>
          <a:blip r:embed="rId2"/>
          <a:stretch>
            <a:fillRect/>
          </a:stretch>
        </p:blipFill>
        <p:spPr>
          <a:xfrm>
            <a:off x="7948246" y="1061486"/>
            <a:ext cx="4243754" cy="1944210"/>
          </a:xfrm>
          <a:prstGeom prst="rect">
            <a:avLst/>
          </a:prstGeom>
        </p:spPr>
      </p:pic>
      <p:pic>
        <p:nvPicPr>
          <p:cNvPr id="12" name="Picture 11"/>
          <p:cNvPicPr>
            <a:picLocks noChangeAspect="1"/>
          </p:cNvPicPr>
          <p:nvPr/>
        </p:nvPicPr>
        <p:blipFill>
          <a:blip r:embed="rId3"/>
          <a:stretch>
            <a:fillRect/>
          </a:stretch>
        </p:blipFill>
        <p:spPr>
          <a:xfrm>
            <a:off x="0" y="-64211"/>
            <a:ext cx="12192000" cy="1273178"/>
          </a:xfrm>
          <a:prstGeom prst="rect">
            <a:avLst/>
          </a:prstGeom>
        </p:spPr>
      </p:pic>
      <p:sp>
        <p:nvSpPr>
          <p:cNvPr id="18" name="Right Arrow 17"/>
          <p:cNvSpPr/>
          <p:nvPr/>
        </p:nvSpPr>
        <p:spPr>
          <a:xfrm rot="20000259">
            <a:off x="6870781" y="2274605"/>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900829">
            <a:off x="3808487" y="2117342"/>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6389" y="1432114"/>
            <a:ext cx="3222550" cy="1015663"/>
          </a:xfrm>
          <a:prstGeom prst="rect">
            <a:avLst/>
          </a:prstGeom>
          <a:noFill/>
          <a:ln w="57150">
            <a:solidFill>
              <a:schemeClr val="tx1"/>
            </a:solidFill>
          </a:ln>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Thời gian ra đời:</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8 – 1967</a:t>
            </a: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tại Băng Cốc </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Thái Lan )</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9901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Dựa vào tư liệu 13.1, 13.2 và thông tin trong bài, hãy trình bày những nét chính về tình hình Nhật Bản giai đoạn 1945 - 1991. Những thay đổi của Nhật B</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n hơn 20 năm sau Chiến tranh thế giới thứ hai được thể hiện như thế nào qua tư liệu 13.2?</a:t>
            </a:r>
            <a:b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52046" y="1690688"/>
            <a:ext cx="11682046" cy="1075958"/>
          </a:xfrm>
        </p:spPr>
        <p:txBody>
          <a:bodyPr/>
          <a:lstStyle/>
          <a:p>
            <a:pPr marL="0" indent="0">
              <a:buNone/>
            </a:pP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–Kinh tế bị tàn phá, tình trạng thất nghiệp, tình</a:t>
            </a:r>
            <a:r>
              <a:rPr lang="vi-VN" sz="3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trạng thiếu lương thực  thực phẩm tràn lan, lạm</a:t>
            </a:r>
            <a:r>
              <a:rPr lang="vi-VN" sz="3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phát tăng cao.</a:t>
            </a:r>
          </a:p>
          <a:p>
            <a:pPr marL="0" indent="0">
              <a:buNone/>
            </a:pPr>
            <a:endPar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52046" y="2766646"/>
            <a:ext cx="11306908" cy="3539430"/>
          </a:xfrm>
          <a:prstGeom prst="rect">
            <a:avLst/>
          </a:prstGeom>
        </p:spPr>
        <p:txBody>
          <a:bodyPr wrap="square">
            <a:spAutoFit/>
          </a:bodyPr>
          <a:lstStyle/>
          <a:p>
            <a:r>
              <a:rPr lang="vi-VN" sz="3200" b="1" dirty="0">
                <a:solidFill>
                  <a:srgbClr val="FF0000"/>
                </a:solidFill>
              </a:rPr>
              <a:t>–Tiến hành các cải cách dân chủ như:</a:t>
            </a:r>
          </a:p>
          <a:p>
            <a:pPr marL="457200" indent="-457200">
              <a:buFont typeface="Wingdings" panose="05000000000000000000" pitchFamily="2" charset="2"/>
              <a:buChar char="Ø"/>
            </a:pPr>
            <a:r>
              <a:rPr lang="vi-VN" sz="3200" dirty="0"/>
              <a:t> thực hiện cải cách ruộng đất (1946 – 1949); </a:t>
            </a:r>
          </a:p>
          <a:p>
            <a:pPr marL="457200" indent="-457200">
              <a:buFont typeface="Wingdings" panose="05000000000000000000" pitchFamily="2" charset="2"/>
              <a:buChar char="Ø"/>
            </a:pPr>
            <a:r>
              <a:rPr lang="vi-VN" sz="3200" dirty="0"/>
              <a:t>xoá bỏ chủ nghĩa quân phiệt; </a:t>
            </a:r>
          </a:p>
          <a:p>
            <a:pPr marL="457200" indent="-457200">
              <a:buFont typeface="Wingdings" panose="05000000000000000000" pitchFamily="2" charset="2"/>
              <a:buChar char="Ø"/>
            </a:pPr>
            <a:r>
              <a:rPr lang="vi-VN" sz="3200" dirty="0"/>
              <a:t>trừng trị các tội phạm chiến tranh; </a:t>
            </a:r>
          </a:p>
          <a:p>
            <a:pPr marL="457200" indent="-457200">
              <a:buFont typeface="Wingdings" panose="05000000000000000000" pitchFamily="2" charset="2"/>
              <a:buChar char="Ø"/>
            </a:pPr>
            <a:r>
              <a:rPr lang="vi-VN" sz="3200" dirty="0"/>
              <a:t>giải tán lực lượng vũ trang; </a:t>
            </a:r>
          </a:p>
          <a:p>
            <a:pPr marL="457200" indent="-457200">
              <a:buFont typeface="Wingdings" panose="05000000000000000000" pitchFamily="2" charset="2"/>
              <a:buChar char="Ø"/>
            </a:pPr>
            <a:r>
              <a:rPr lang="vi-VN" sz="3200" dirty="0"/>
              <a:t>ban hành Hiến pháp mới(năm 1946) chuyển Nhật Bản từ xã hội chuyên chế sang xã hội dân chủ.</a:t>
            </a:r>
          </a:p>
        </p:txBody>
      </p:sp>
    </p:spTree>
    <p:extLst>
      <p:ext uri="{BB962C8B-B14F-4D97-AF65-F5344CB8AC3E}">
        <p14:creationId xmlns:p14="http://schemas.microsoft.com/office/powerpoint/2010/main" val="1520052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935727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67554" y="2400244"/>
            <a:ext cx="4420633" cy="126609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dirty="0"/>
              <a:t>Hiệp hội các nước Đông Nam Á(ASEAN)</a:t>
            </a:r>
            <a:endParaRPr lang="en-US" sz="2800" b="1" dirty="0"/>
          </a:p>
        </p:txBody>
      </p:sp>
      <p:pic>
        <p:nvPicPr>
          <p:cNvPr id="6" name="Picture 5"/>
          <p:cNvPicPr>
            <a:picLocks noChangeAspect="1"/>
          </p:cNvPicPr>
          <p:nvPr/>
        </p:nvPicPr>
        <p:blipFill>
          <a:blip r:embed="rId2"/>
          <a:stretch>
            <a:fillRect/>
          </a:stretch>
        </p:blipFill>
        <p:spPr>
          <a:xfrm>
            <a:off x="7872047" y="798990"/>
            <a:ext cx="4243754" cy="1735016"/>
          </a:xfrm>
          <a:prstGeom prst="rect">
            <a:avLst/>
          </a:prstGeom>
        </p:spPr>
      </p:pic>
      <p:pic>
        <p:nvPicPr>
          <p:cNvPr id="12" name="Picture 11"/>
          <p:cNvPicPr>
            <a:picLocks noChangeAspect="1"/>
          </p:cNvPicPr>
          <p:nvPr/>
        </p:nvPicPr>
        <p:blipFill>
          <a:blip r:embed="rId3"/>
          <a:stretch>
            <a:fillRect/>
          </a:stretch>
        </p:blipFill>
        <p:spPr>
          <a:xfrm>
            <a:off x="0" y="-187098"/>
            <a:ext cx="12192000" cy="1273178"/>
          </a:xfrm>
          <a:prstGeom prst="rect">
            <a:avLst/>
          </a:prstGeom>
        </p:spPr>
      </p:pic>
      <p:pic>
        <p:nvPicPr>
          <p:cNvPr id="17" name="Picture 16"/>
          <p:cNvPicPr>
            <a:picLocks noChangeAspect="1"/>
          </p:cNvPicPr>
          <p:nvPr/>
        </p:nvPicPr>
        <p:blipFill>
          <a:blip r:embed="rId4"/>
          <a:stretch>
            <a:fillRect/>
          </a:stretch>
        </p:blipFill>
        <p:spPr>
          <a:xfrm>
            <a:off x="41033" y="3666334"/>
            <a:ext cx="6054967" cy="3334801"/>
          </a:xfrm>
          <a:prstGeom prst="rect">
            <a:avLst/>
          </a:prstGeom>
        </p:spPr>
      </p:pic>
      <p:sp>
        <p:nvSpPr>
          <p:cNvPr id="18" name="Right Arrow 17"/>
          <p:cNvSpPr/>
          <p:nvPr/>
        </p:nvSpPr>
        <p:spPr>
          <a:xfrm rot="20000259">
            <a:off x="6908191" y="1947876"/>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8875030">
            <a:off x="3175705" y="3349017"/>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900829">
            <a:off x="4057304" y="1948789"/>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6389" y="1198367"/>
            <a:ext cx="3222550" cy="1015663"/>
          </a:xfrm>
          <a:prstGeom prst="rect">
            <a:avLst/>
          </a:prstGeom>
          <a:noFill/>
          <a:ln w="57150">
            <a:solidFill>
              <a:schemeClr val="tx1"/>
            </a:solidFill>
          </a:ln>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Thời gian ra đời:</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8 – 1967</a:t>
            </a: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tại Băng Cốc </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Thái Lan )</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03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2608" y="0"/>
            <a:ext cx="12192000" cy="6858000"/>
          </a:xfrm>
          <a:prstGeom prst="rect">
            <a:avLst/>
          </a:prstGeom>
        </p:spPr>
      </p:pic>
    </p:spTree>
    <p:extLst>
      <p:ext uri="{BB962C8B-B14F-4D97-AF65-F5344CB8AC3E}">
        <p14:creationId xmlns:p14="http://schemas.microsoft.com/office/powerpoint/2010/main" val="4112633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67554" y="2400244"/>
            <a:ext cx="4420633" cy="126609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dirty="0"/>
              <a:t>Hiệp hội các nước Đông Nam Á(ASEAN)</a:t>
            </a:r>
            <a:endParaRPr lang="en-US" sz="2800" b="1" dirty="0"/>
          </a:p>
        </p:txBody>
      </p:sp>
      <p:pic>
        <p:nvPicPr>
          <p:cNvPr id="6" name="Picture 5"/>
          <p:cNvPicPr>
            <a:picLocks noChangeAspect="1"/>
          </p:cNvPicPr>
          <p:nvPr/>
        </p:nvPicPr>
        <p:blipFill>
          <a:blip r:embed="rId2"/>
          <a:stretch>
            <a:fillRect/>
          </a:stretch>
        </p:blipFill>
        <p:spPr>
          <a:xfrm>
            <a:off x="7872047" y="798990"/>
            <a:ext cx="4243754" cy="1735016"/>
          </a:xfrm>
          <a:prstGeom prst="rect">
            <a:avLst/>
          </a:prstGeom>
        </p:spPr>
      </p:pic>
      <p:pic>
        <p:nvPicPr>
          <p:cNvPr id="12" name="Picture 11"/>
          <p:cNvPicPr>
            <a:picLocks noChangeAspect="1"/>
          </p:cNvPicPr>
          <p:nvPr/>
        </p:nvPicPr>
        <p:blipFill>
          <a:blip r:embed="rId3"/>
          <a:stretch>
            <a:fillRect/>
          </a:stretch>
        </p:blipFill>
        <p:spPr>
          <a:xfrm>
            <a:off x="0" y="-187098"/>
            <a:ext cx="12192000" cy="1273178"/>
          </a:xfrm>
          <a:prstGeom prst="rect">
            <a:avLst/>
          </a:prstGeom>
        </p:spPr>
      </p:pic>
      <p:pic>
        <p:nvPicPr>
          <p:cNvPr id="17" name="Picture 16"/>
          <p:cNvPicPr>
            <a:picLocks noChangeAspect="1"/>
          </p:cNvPicPr>
          <p:nvPr/>
        </p:nvPicPr>
        <p:blipFill>
          <a:blip r:embed="rId4"/>
          <a:stretch>
            <a:fillRect/>
          </a:stretch>
        </p:blipFill>
        <p:spPr>
          <a:xfrm>
            <a:off x="41033" y="3666334"/>
            <a:ext cx="6054967" cy="3334801"/>
          </a:xfrm>
          <a:prstGeom prst="rect">
            <a:avLst/>
          </a:prstGeom>
        </p:spPr>
      </p:pic>
      <p:sp>
        <p:nvSpPr>
          <p:cNvPr id="18" name="Right Arrow 17"/>
          <p:cNvSpPr/>
          <p:nvPr/>
        </p:nvSpPr>
        <p:spPr>
          <a:xfrm rot="20000259">
            <a:off x="6908191" y="1947876"/>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8875030">
            <a:off x="3175705" y="3349017"/>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2482649">
            <a:off x="8382705" y="3329302"/>
            <a:ext cx="610901" cy="295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900829">
            <a:off x="4057304" y="1948789"/>
            <a:ext cx="926469" cy="25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6389" y="1198367"/>
            <a:ext cx="3222550" cy="1015663"/>
          </a:xfrm>
          <a:prstGeom prst="rect">
            <a:avLst/>
          </a:prstGeom>
          <a:noFill/>
          <a:ln w="57150">
            <a:solidFill>
              <a:schemeClr val="tx1"/>
            </a:solidFill>
          </a:ln>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Thời gian ra đời:</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8 – 1967</a:t>
            </a: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tại Băng Cốc </a:t>
            </a:r>
          </a:p>
          <a:p>
            <a:pPr algn="ctr"/>
            <a:r>
              <a:rPr lang="vi-VN" sz="2000" dirty="0">
                <a:solidFill>
                  <a:srgbClr val="0070C0"/>
                </a:solidFill>
                <a:latin typeface="Tahoma" panose="020B0604030504040204" pitchFamily="34" charset="0"/>
                <a:ea typeface="Tahoma" panose="020B0604030504040204" pitchFamily="34" charset="0"/>
                <a:cs typeface="Tahoma" panose="020B0604030504040204" pitchFamily="34" charset="0"/>
              </a:rPr>
              <a:t>( Thái Lan )</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stretch>
            <a:fillRect/>
          </a:stretch>
        </p:blipFill>
        <p:spPr>
          <a:xfrm>
            <a:off x="6164032" y="3712675"/>
            <a:ext cx="6027968" cy="3188929"/>
          </a:xfrm>
          <a:prstGeom prst="rect">
            <a:avLst/>
          </a:prstGeom>
        </p:spPr>
      </p:pic>
    </p:spTree>
    <p:extLst>
      <p:ext uri="{BB962C8B-B14F-4D97-AF65-F5344CB8AC3E}">
        <p14:creationId xmlns:p14="http://schemas.microsoft.com/office/powerpoint/2010/main" val="3890037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Những chặng đường: </a:t>
            </a:r>
            <a:br>
              <a:rPr lang="en-US" sz="3600" b="1" dirty="0">
                <a:latin typeface="Tahoma" panose="020B0604030504040204" pitchFamily="34" charset="0"/>
                <a:ea typeface="Tahoma" panose="020B0604030504040204" pitchFamily="34" charset="0"/>
                <a:cs typeface="Tahoma" panose="020B0604030504040204" pitchFamily="34" charset="0"/>
              </a:rPr>
            </a:b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353070"/>
            <a:ext cx="12192000" cy="4351338"/>
          </a:xfrm>
        </p:spPr>
        <p:txBody>
          <a:bodyPr>
            <a:noAutofit/>
          </a:bodyPr>
          <a:lstStyle/>
          <a:p>
            <a:pPr>
              <a:buFontTx/>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1989, Diễn đàn hợp tác châu Á - Thái Bình Dương (APEC) ra đời</a:t>
            </a:r>
            <a:endPar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Tx/>
              <a:buChar char="-"/>
            </a:pP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1992, thành lập khu vực Mậu dịch Tự do (AFTA)</a:t>
            </a:r>
            <a:endPar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- 1994, sáng kiến thành lập Diễn đàn khu vực ASEAN (ARF)</a:t>
            </a:r>
          </a:p>
          <a:p>
            <a:pPr>
              <a:buFontTx/>
              <a:buChar char="-"/>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1996, Diễn đàn hợp tác Á - Âu (ASEM) đã khai mạc tại Băng-cốc (Thái Lan)</a:t>
            </a:r>
            <a:endPar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- 1997, cuộc khủng hoảng tiền tệ ở Đông Nam Á</a:t>
            </a:r>
          </a:p>
          <a:p>
            <a:pPr marL="0" indent="0">
              <a:buNone/>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- 2003, Hội nghị cấp cao ASEAN lần thứ chín ra Tuyên bố Hòa hợp Ba-li 2, quyết định tiến tới Cộng đồng ASEAN với ba trụ cột về chính trị - an ninh, về kinh tế, về văn hóa - xã hội và tiến hành khởi thảo Hiến chương ASEAN</a:t>
            </a:r>
          </a:p>
          <a:p>
            <a:pPr marL="0" indent="0">
              <a:buNone/>
            </a:pPr>
            <a:endPar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5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56032"/>
            <a:ext cx="10515600" cy="1325563"/>
          </a:xfrm>
        </p:spPr>
        <p:txBody>
          <a:bodyPr>
            <a:normAutofit/>
          </a:bodyPr>
          <a:lstStyle/>
          <a:p>
            <a:r>
              <a:rPr lang="vi-VN" sz="3200" b="1" dirty="0"/>
              <a:t>Luyện tập </a:t>
            </a:r>
            <a:endParaRPr lang="en-US" sz="3200" b="1" dirty="0"/>
          </a:p>
        </p:txBody>
      </p:sp>
      <p:sp>
        <p:nvSpPr>
          <p:cNvPr id="3" name="Content Placeholder 2"/>
          <p:cNvSpPr>
            <a:spLocks noGrp="1"/>
          </p:cNvSpPr>
          <p:nvPr>
            <p:ph idx="1"/>
          </p:nvPr>
        </p:nvSpPr>
        <p:spPr>
          <a:xfrm>
            <a:off x="-1" y="776923"/>
            <a:ext cx="12192001" cy="1612519"/>
          </a:xfrm>
        </p:spPr>
        <p:txBody>
          <a:bodyPr>
            <a:normAutofit/>
          </a:bodyPr>
          <a:lstStyle/>
          <a:p>
            <a:pPr marL="0" indent="0">
              <a:buNone/>
            </a:pP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Câu 1: Hãy xác định điểm nổi bật trong tình hình Nhật Bản, Trung Quốc, Ấn Độ và các nước thuộc khu vực Đông Nam Á trong giai đoạn 1945 - 1991.</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04775" y="1951961"/>
            <a:ext cx="11772900" cy="1815882"/>
          </a:xfrm>
          <a:prstGeom prst="rect">
            <a:avLst/>
          </a:prstGeom>
        </p:spPr>
        <p:txBody>
          <a:bodyPr wrap="square">
            <a:spAutoFit/>
          </a:bodyPr>
          <a:lstStyle/>
          <a:p>
            <a:r>
              <a:rPr lang="vi-VN" sz="2800" dirty="0">
                <a:solidFill>
                  <a:srgbClr val="0000FF"/>
                </a:solidFill>
                <a:latin typeface="Tahoma" panose="020B0604030504040204" pitchFamily="34" charset="0"/>
                <a:ea typeface="Tahoma" panose="020B0604030504040204" pitchFamily="34" charset="0"/>
                <a:cs typeface="Tahoma" panose="020B0604030504040204" pitchFamily="34" charset="0"/>
              </a:rPr>
              <a:t>•Nhật Bản ;Từ năm 1952 đến năm 1973: phát triển nhanh, giai đoạn phát triển "thần kì", coi trọng giáo dục và khoa học - kĩ thuật, chủ yếu tập trung vào lĩnh vực sản xuất ứng dụng dân dụng, đạt được nhiều thành tựu lớn.</a:t>
            </a: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3246" y="3787062"/>
            <a:ext cx="10934700" cy="523220"/>
          </a:xfrm>
          <a:prstGeom prst="rect">
            <a:avLst/>
          </a:prstGeom>
        </p:spPr>
        <p:txBody>
          <a:bodyPr wrap="square">
            <a:spAutoFit/>
          </a:bodyPr>
          <a:lstStyle/>
          <a:p>
            <a:pPr marL="457200" indent="-457200">
              <a:buFont typeface="Arial" panose="020B0604020202020204" pitchFamily="34" charset="0"/>
              <a:buChar char="•"/>
            </a:pPr>
            <a:r>
              <a:rPr lang="vi-VN" sz="2800" b="1" dirty="0">
                <a:latin typeface="Tahoma" panose="020B0604030504040204" pitchFamily="34" charset="0"/>
                <a:ea typeface="Tahoma" panose="020B0604030504040204" pitchFamily="34" charset="0"/>
                <a:cs typeface="Tahoma" panose="020B0604030504040204" pitchFamily="34" charset="0"/>
              </a:rPr>
              <a:t>Trung Quốc :</a:t>
            </a:r>
            <a:r>
              <a:rPr lang="en-US" sz="2800" b="1" dirty="0">
                <a:latin typeface="Tahoma" panose="020B0604030504040204" pitchFamily="34" charset="0"/>
                <a:ea typeface="Tahoma" panose="020B0604030504040204" pitchFamily="34" charset="0"/>
                <a:cs typeface="Tahoma" panose="020B0604030504040204" pitchFamily="34" charset="0"/>
              </a:rPr>
              <a:t>Công cuộc cải cách – mở cửa (1978 – 2000)</a:t>
            </a:r>
          </a:p>
        </p:txBody>
      </p:sp>
      <p:sp>
        <p:nvSpPr>
          <p:cNvPr id="6" name="Rectangle 5"/>
          <p:cNvSpPr/>
          <p:nvPr/>
        </p:nvSpPr>
        <p:spPr>
          <a:xfrm>
            <a:off x="1" y="4461707"/>
            <a:ext cx="11982448" cy="2246769"/>
          </a:xfrm>
          <a:prstGeom prst="rect">
            <a:avLst/>
          </a:prstGeom>
        </p:spPr>
        <p:txBody>
          <a:bodyPr wrap="square">
            <a:spAutoFit/>
          </a:bodyPr>
          <a:lstStyle/>
          <a:p>
            <a:pPr marL="457200" indent="-457200">
              <a:buFont typeface="Arial" panose="020B0604020202020204" pitchFamily="34" charset="0"/>
              <a:buChar char="•"/>
            </a:pPr>
            <a:r>
              <a:rPr lang="vi-VN" sz="2800" dirty="0">
                <a:solidFill>
                  <a:srgbClr val="7030A0"/>
                </a:solidFill>
                <a:latin typeface="Tahoma" panose="020B0604030504040204" pitchFamily="34" charset="0"/>
                <a:ea typeface="Tahoma" panose="020B0604030504040204" pitchFamily="34" charset="0"/>
                <a:cs typeface="Tahoma" panose="020B0604030504040204" pitchFamily="34" charset="0"/>
              </a:rPr>
              <a:t>Ấn Độ :Khoa học kỹ thuật: thử thành công bom nguyên tử (1947), phóng vệ tinh nhân tạo lên trái đất bằng tên lửa của mình (1975), 7 vệ tinh nhân tạo hoạt động trong vũ trụ (2002), “cách mạng chất xám” đã đưa Ấn Độ trở thành một trong những cường quốc sản xuất phầm mềm lớn nhất thế giới.</a:t>
            </a:r>
            <a:endParaRPr lang="en-US" sz="28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4512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 y="328549"/>
            <a:ext cx="11893296" cy="1325563"/>
          </a:xfrm>
        </p:spPr>
        <p:txBody>
          <a:bodyPr>
            <a:no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Câu 2: Hãy hoàn thành đường thời gian về lịch sử khu vực Đông Nam Á giai đoạn 1945 - 1991 theo mẫu dưới đây. Sau đó, em hãy chọn một sự kiện mà em cho là quan trọng và giải thích lí do.</a:t>
            </a:r>
            <a:b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298704" y="3524059"/>
            <a:ext cx="11594592" cy="1419225"/>
          </a:xfrm>
          <a:prstGeom prst="rect">
            <a:avLst/>
          </a:prstGeom>
        </p:spPr>
      </p:pic>
      <p:sp>
        <p:nvSpPr>
          <p:cNvPr id="6" name="TextBox 5"/>
          <p:cNvSpPr txBox="1"/>
          <p:nvPr/>
        </p:nvSpPr>
        <p:spPr>
          <a:xfrm>
            <a:off x="149352" y="2011680"/>
            <a:ext cx="3252216" cy="1384995"/>
          </a:xfrm>
          <a:prstGeom prst="rect">
            <a:avLst/>
          </a:prstGeom>
          <a:noFill/>
          <a:ln w="38100">
            <a:solidFill>
              <a:schemeClr val="tx1"/>
            </a:solidFill>
          </a:ln>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1945: Việt Nam, Lào, In</a:t>
            </a:r>
            <a:r>
              <a:rPr lang="vi-VN" sz="2800" dirty="0">
                <a:latin typeface="Tahoma" panose="020B0604030504040204" pitchFamily="34" charset="0"/>
                <a:ea typeface="Tahoma" panose="020B0604030504040204" pitchFamily="34" charset="0"/>
                <a:cs typeface="Tahoma" panose="020B0604030504040204" pitchFamily="34" charset="0"/>
              </a:rPr>
              <a:t>-đô-nê-xi-a </a:t>
            </a:r>
            <a:r>
              <a:rPr lang="en-US" sz="2800" dirty="0">
                <a:latin typeface="Tahoma" panose="020B0604030504040204" pitchFamily="34" charset="0"/>
                <a:ea typeface="Tahoma" panose="020B0604030504040204" pitchFamily="34" charset="0"/>
                <a:cs typeface="Tahoma" panose="020B0604030504040204" pitchFamily="34" charset="0"/>
              </a:rPr>
              <a:t>giành độc lập</a:t>
            </a:r>
          </a:p>
        </p:txBody>
      </p:sp>
      <p:sp>
        <p:nvSpPr>
          <p:cNvPr id="7" name="Rectangle 6"/>
          <p:cNvSpPr/>
          <p:nvPr/>
        </p:nvSpPr>
        <p:spPr>
          <a:xfrm>
            <a:off x="2211185" y="4943284"/>
            <a:ext cx="2909455" cy="1815882"/>
          </a:xfrm>
          <a:prstGeom prst="rect">
            <a:avLst/>
          </a:prstGeom>
          <a:ln w="28575">
            <a:solidFill>
              <a:schemeClr val="tx1"/>
            </a:solidFill>
          </a:ln>
        </p:spPr>
        <p:txBody>
          <a:bodyPr wrap="square">
            <a:spAutoFit/>
          </a:bodyPr>
          <a:lstStyle/>
          <a:p>
            <a:pPr algn="ctr"/>
            <a:r>
              <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rPr>
              <a:t>1954: Mỹ tiến hành chiến tranh xâm lược Việt Nam </a:t>
            </a: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169664" y="1556015"/>
            <a:ext cx="4937760" cy="2677656"/>
          </a:xfrm>
          <a:prstGeom prst="rect">
            <a:avLst/>
          </a:prstGeom>
          <a:noFill/>
          <a:ln w="38100">
            <a:solidFill>
              <a:schemeClr val="tx1"/>
            </a:solidFill>
          </a:ln>
        </p:spPr>
        <p:txBody>
          <a:bodyPr wrap="square" rtlCol="0">
            <a:spAutoFit/>
          </a:bodyPr>
          <a:lstStyle/>
          <a:p>
            <a:pPr algn="ct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1967: 5 quốc gia đầu tiên tuyên bố thành lập Hiệp hội các quốc gia Đông Nam Á (ASEAN): Inđônêxia, Malaixia, Xingapo, Philippin, Thái Lan.</a:t>
            </a:r>
          </a:p>
          <a:p>
            <a:pPr algn="ctr"/>
            <a:endPar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107424" y="5266944"/>
            <a:ext cx="2935224" cy="1384995"/>
          </a:xfrm>
          <a:prstGeom prst="rect">
            <a:avLst/>
          </a:prstGeom>
          <a:noFill/>
          <a:ln w="38100">
            <a:solidFill>
              <a:schemeClr val="tx1"/>
            </a:solidFill>
          </a:ln>
        </p:spPr>
        <p:txBody>
          <a:bodyPr wrap="square" rtlCol="0">
            <a:spAutoFit/>
          </a:bodyPr>
          <a:lstStyle/>
          <a:p>
            <a:pPr algn="ctr"/>
            <a:r>
              <a:rPr lang="vi-VN" sz="2800" dirty="0">
                <a:latin typeface="Tahoma" panose="020B0604030504040204" pitchFamily="34" charset="0"/>
                <a:ea typeface="Tahoma" panose="020B0604030504040204" pitchFamily="34" charset="0"/>
                <a:cs typeface="Tahoma" panose="020B0604030504040204" pitchFamily="34" charset="0"/>
              </a:rPr>
              <a:t>Đông Dương trở thành thị trường ASEAN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9964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28832" cy="1325563"/>
          </a:xfrm>
        </p:spPr>
        <p:txBody>
          <a:bodyPr>
            <a:normAutofit/>
          </a:bodyPr>
          <a:lstStyle/>
          <a:p>
            <a:r>
              <a:rPr lang="vi-VN" sz="3200" b="1" dirty="0"/>
              <a:t>Vận dụng :</a:t>
            </a:r>
            <a:endParaRPr lang="en-US" sz="3200" b="1" dirty="0"/>
          </a:p>
        </p:txBody>
      </p:sp>
      <p:sp>
        <p:nvSpPr>
          <p:cNvPr id="3" name="Content Placeholder 2"/>
          <p:cNvSpPr>
            <a:spLocks noGrp="1"/>
          </p:cNvSpPr>
          <p:nvPr>
            <p:ph idx="1"/>
          </p:nvPr>
        </p:nvSpPr>
        <p:spPr>
          <a:xfrm>
            <a:off x="0" y="1020953"/>
            <a:ext cx="7424928" cy="1393063"/>
          </a:xfrm>
        </p:spPr>
        <p:txBody>
          <a:bodyPr>
            <a:noAutofit/>
          </a:bodyPr>
          <a:lstStyle/>
          <a:p>
            <a:pPr marL="0" indent="0">
              <a:buNone/>
            </a:pPr>
            <a:r>
              <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rPr>
              <a:t>Quan sát lá cờ ASEAN dưới đây kết hợp tìm kiếm thông tin trên internet, hãy giải thích và nêu ý nghĩa các biểu tượng được thể hiện trên lá cờ.</a:t>
            </a:r>
            <a:endPar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7827264" y="194564"/>
            <a:ext cx="3401568" cy="2219452"/>
          </a:xfrm>
          <a:prstGeom prst="rect">
            <a:avLst/>
          </a:prstGeom>
        </p:spPr>
      </p:pic>
      <p:sp>
        <p:nvSpPr>
          <p:cNvPr id="6" name="Rectangle 5"/>
          <p:cNvSpPr/>
          <p:nvPr/>
        </p:nvSpPr>
        <p:spPr>
          <a:xfrm>
            <a:off x="0" y="3434969"/>
            <a:ext cx="12192000" cy="2862322"/>
          </a:xfrm>
          <a:prstGeom prst="rect">
            <a:avLst/>
          </a:prstGeom>
        </p:spPr>
        <p:txBody>
          <a:bodyPr wrap="square">
            <a:spAutoFit/>
          </a:bodyPr>
          <a:lstStyle/>
          <a:p>
            <a:r>
              <a:rPr lang="vi-VN" sz="3600" dirty="0">
                <a:solidFill>
                  <a:srgbClr val="0000FF"/>
                </a:solidFill>
                <a:latin typeface="Tahoma" panose="020B0604030504040204" pitchFamily="34" charset="0"/>
                <a:ea typeface="Tahoma" panose="020B0604030504040204" pitchFamily="34" charset="0"/>
                <a:cs typeface="Tahoma" panose="020B0604030504040204" pitchFamily="34" charset="0"/>
              </a:rPr>
              <a:t>Màu xanh tượng trưng cho hoà bình và ổn định,</a:t>
            </a:r>
          </a:p>
          <a:p>
            <a:r>
              <a:rPr lang="vi-VN" sz="3600" dirty="0">
                <a:solidFill>
                  <a:srgbClr val="0000FF"/>
                </a:solidFill>
                <a:latin typeface="Tahoma" panose="020B0604030504040204" pitchFamily="34" charset="0"/>
                <a:ea typeface="Tahoma" panose="020B0604030504040204" pitchFamily="34" charset="0"/>
                <a:cs typeface="Tahoma" panose="020B0604030504040204" pitchFamily="34" charset="0"/>
              </a:rPr>
              <a:t>Màu đỏ thể hiện lòng can trường và tính năng động, </a:t>
            </a:r>
          </a:p>
          <a:p>
            <a:r>
              <a:rPr lang="vi-VN" sz="3600" dirty="0">
                <a:solidFill>
                  <a:srgbClr val="0000FF"/>
                </a:solidFill>
                <a:latin typeface="Tahoma" panose="020B0604030504040204" pitchFamily="34" charset="0"/>
                <a:ea typeface="Tahoma" panose="020B0604030504040204" pitchFamily="34" charset="0"/>
                <a:cs typeface="Tahoma" panose="020B0604030504040204" pitchFamily="34" charset="0"/>
              </a:rPr>
              <a:t>Màu trắng thể hiện sự thuần khiết và màu vàng thể hiện sự thịnh vượng;</a:t>
            </a:r>
          </a:p>
          <a:p>
            <a:r>
              <a:rPr lang="vi-VN" sz="3600" dirty="0">
                <a:solidFill>
                  <a:srgbClr val="0000FF"/>
                </a:solidFill>
                <a:latin typeface="Tahoma" panose="020B0604030504040204" pitchFamily="34" charset="0"/>
                <a:ea typeface="Tahoma" panose="020B0604030504040204" pitchFamily="34" charset="0"/>
                <a:cs typeface="Tahoma" panose="020B0604030504040204" pitchFamily="34" charset="0"/>
              </a:rPr>
              <a:t>10 nhánh lúa tượng trưng cho 10 thành viên của ASEAN.</a:t>
            </a:r>
          </a:p>
        </p:txBody>
      </p:sp>
    </p:spTree>
    <p:extLst>
      <p:ext uri="{BB962C8B-B14F-4D97-AF65-F5344CB8AC3E}">
        <p14:creationId xmlns:p14="http://schemas.microsoft.com/office/powerpoint/2010/main" val="32005164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heel(1)">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1)">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46" y="559533"/>
            <a:ext cx="11939954" cy="2254005"/>
          </a:xfrm>
        </p:spPr>
        <p:txBody>
          <a:bodyPr>
            <a:noAutofit/>
          </a:bodyPr>
          <a:lstStyle/>
          <a:p>
            <a:pPr>
              <a:buFont typeface="Wingdings" panose="05000000000000000000" pitchFamily="2" charset="2"/>
              <a:buChar char="Ø"/>
            </a:pP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Kinh tế dần khôi phục vào đầu thập niên 50 của thế kỉ XX và bước vào giai đoạn phát triển “thần kì” (1960 – 1973),</a:t>
            </a:r>
          </a:p>
          <a:p>
            <a:pPr>
              <a:buFont typeface="Wingdings" panose="05000000000000000000" pitchFamily="2" charset="2"/>
              <a:buChar char="Ø"/>
            </a:pP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đứng thứ hai trong thế giới tư bản và trở thành một trong ba trung tâm kinh tế, tài chính thế giới. </a:t>
            </a:r>
          </a:p>
          <a:p>
            <a:pPr>
              <a:buFont typeface="Wingdings" panose="05000000000000000000" pitchFamily="2" charset="2"/>
              <a:buChar char="Ø"/>
            </a:pP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Tuy nhiên, do tác động của khủng hoảng năng lượng thế giới, từ năm 1973, kinh tế Nhật Bản đan xen giữa phát triển và những đợt suy thoái ngắn.</a:t>
            </a:r>
          </a:p>
          <a:p>
            <a:pPr marL="0" indent="0">
              <a:buNone/>
            </a:pPr>
            <a:endPar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8323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C70D-263B-73B2-B29F-14EF94B36D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CFD46-0C90-8E9B-C4B6-030DD8F1561E}"/>
              </a:ext>
            </a:extLst>
          </p:cNvPr>
          <p:cNvSpPr>
            <a:spLocks noGrp="1"/>
          </p:cNvSpPr>
          <p:nvPr>
            <p:ph idx="1"/>
          </p:nvPr>
        </p:nvSpPr>
        <p:spPr>
          <a:xfrm>
            <a:off x="270890" y="29403"/>
            <a:ext cx="11650219" cy="1453134"/>
          </a:xfrm>
        </p:spPr>
        <p:txBody>
          <a:bodyPr>
            <a:noAutofit/>
          </a:bodyPr>
          <a:lstStyle/>
          <a:p>
            <a:pPr marL="514350" indent="-514350">
              <a:buAutoNum type="arabicPeriod"/>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Trung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Sau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a:t>
            </a:r>
            <a:endParaRPr lang="vi-VN"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2662B62-D69E-C2B4-75B5-DF313E888E93}"/>
              </a:ext>
            </a:extLst>
          </p:cNvPr>
          <p:cNvSpPr txBox="1"/>
          <p:nvPr/>
        </p:nvSpPr>
        <p:spPr>
          <a:xfrm>
            <a:off x="246983" y="1789274"/>
            <a:ext cx="1172090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- 1946-1949,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89EA33-6585-6CF0-5CD4-D58024D560D4}"/>
              </a:ext>
            </a:extLst>
          </p:cNvPr>
          <p:cNvSpPr txBox="1"/>
          <p:nvPr/>
        </p:nvSpPr>
        <p:spPr>
          <a:xfrm>
            <a:off x="200208" y="2411509"/>
            <a:ext cx="11720901"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- 1960-1973,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1973,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thoái</a:t>
            </a:r>
            <a:endParaRPr lang="en-US" sz="32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0329C3AF-1F2D-EBEB-4228-F43095E88D17}"/>
              </a:ext>
            </a:extLst>
          </p:cNvPr>
          <p:cNvSpPr txBox="1">
            <a:spLocks/>
          </p:cNvSpPr>
          <p:nvPr/>
        </p:nvSpPr>
        <p:spPr>
          <a:xfrm>
            <a:off x="294800" y="3618521"/>
            <a:ext cx="11271421" cy="109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a:t>
            </a:r>
          </a:p>
        </p:txBody>
      </p:sp>
    </p:spTree>
    <p:extLst>
      <p:ext uri="{BB962C8B-B14F-4D97-AF65-F5344CB8AC3E}">
        <p14:creationId xmlns:p14="http://schemas.microsoft.com/office/powerpoint/2010/main" val="2636951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206" y="100013"/>
            <a:ext cx="11943252" cy="6757987"/>
          </a:xfrm>
          <a:prstGeom prst="rect">
            <a:avLst/>
          </a:prstGeom>
        </p:spPr>
      </p:pic>
    </p:spTree>
    <p:extLst>
      <p:ext uri="{BB962C8B-B14F-4D97-AF65-F5344CB8AC3E}">
        <p14:creationId xmlns:p14="http://schemas.microsoft.com/office/powerpoint/2010/main" val="2051723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93253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910646" cy="6858000"/>
          </a:xfrm>
          <a:prstGeom prst="rect">
            <a:avLst/>
          </a:prstGeom>
        </p:spPr>
      </p:pic>
    </p:spTree>
    <p:extLst>
      <p:ext uri="{BB962C8B-B14F-4D97-AF65-F5344CB8AC3E}">
        <p14:creationId xmlns:p14="http://schemas.microsoft.com/office/powerpoint/2010/main" val="4104613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47446" y="0"/>
            <a:ext cx="9097108" cy="6858000"/>
          </a:xfrm>
          <a:prstGeom prst="rect">
            <a:avLst/>
          </a:prstGeom>
        </p:spPr>
      </p:pic>
    </p:spTree>
    <p:extLst>
      <p:ext uri="{BB962C8B-B14F-4D97-AF65-F5344CB8AC3E}">
        <p14:creationId xmlns:p14="http://schemas.microsoft.com/office/powerpoint/2010/main" val="2408289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A814-105C-F9A8-779A-0982AF08CB3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544C986-7978-FF73-4532-E3452B1031D0}"/>
              </a:ext>
            </a:extLst>
          </p:cNvPr>
          <p:cNvPicPr>
            <a:picLocks noGrp="1" noChangeAspect="1"/>
          </p:cNvPicPr>
          <p:nvPr>
            <p:ph idx="1"/>
          </p:nvPr>
        </p:nvPicPr>
        <p:blipFill>
          <a:blip r:embed="rId2"/>
          <a:stretch>
            <a:fillRect/>
          </a:stretch>
        </p:blipFill>
        <p:spPr>
          <a:xfrm>
            <a:off x="1519518" y="699247"/>
            <a:ext cx="8794376" cy="5217459"/>
          </a:xfrm>
          <a:prstGeom prst="rect">
            <a:avLst/>
          </a:prstGeom>
        </p:spPr>
      </p:pic>
      <p:sp>
        <p:nvSpPr>
          <p:cNvPr id="5" name="TextBox 4">
            <a:extLst>
              <a:ext uri="{FF2B5EF4-FFF2-40B4-BE49-F238E27FC236}">
                <a16:creationId xmlns:a16="http://schemas.microsoft.com/office/drawing/2014/main" id="{CE9A6A5C-7742-818A-B86C-A913CD9BFAD5}"/>
              </a:ext>
            </a:extLst>
          </p:cNvPr>
          <p:cNvSpPr txBox="1"/>
          <p:nvPr/>
        </p:nvSpPr>
        <p:spPr>
          <a:xfrm>
            <a:off x="2144806" y="6023443"/>
            <a:ext cx="75438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HÂU QUẢ CỦA “BA NGỌN CỜ HỒNG”</a:t>
            </a:r>
          </a:p>
        </p:txBody>
      </p:sp>
    </p:spTree>
    <p:extLst>
      <p:ext uri="{BB962C8B-B14F-4D97-AF65-F5344CB8AC3E}">
        <p14:creationId xmlns:p14="http://schemas.microsoft.com/office/powerpoint/2010/main" val="29566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1356</Words>
  <Application>Microsoft Office PowerPoint</Application>
  <PresentationFormat>Widescreen</PresentationFormat>
  <Paragraphs>78</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Wingdings</vt:lpstr>
      <vt:lpstr>Office Theme</vt:lpstr>
      <vt:lpstr>PowerPoint Presentation</vt:lpstr>
      <vt:lpstr>Dựa vào tư liệu 13.1, 13.2 và thông tin trong bài, hãy trình bày những nét chính về tình hình Nhật Bản giai đoạn 1945 - 1991. Những thay đổi của Nhật Bản hơn 20 năm sau Chiến tranh thế giới thứ hai được thể hiện như thế nào qua tư liệu 13.2?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Đối ngoại :</vt:lpstr>
      <vt:lpstr>c. Ấn Độ</vt:lpstr>
      <vt:lpstr>PowerPoint Presentation</vt:lpstr>
      <vt:lpstr>2. Quá trình phát triển của các nước Đông Nam Á từ năm 1945 đến năm 1991</vt:lpstr>
      <vt:lpstr>a. Đấu tranh giành độc lập và phát triển đất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chặng đường:  </vt:lpstr>
      <vt:lpstr>Luyện tập </vt:lpstr>
      <vt:lpstr>Câu 2: Hãy hoàn thành đường thời gian về lịch sử khu vực Đông Nam Á giai đoạn 1945 - 1991 theo mẫu dưới đây. Sau đó, em hãy chọn một sự kiện mà em cho là quan trọng và giải thích lí do. </vt:lpstr>
      <vt:lpstr>Vận dụng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Thuý Hoà</cp:lastModifiedBy>
  <cp:revision>60</cp:revision>
  <dcterms:created xsi:type="dcterms:W3CDTF">2024-05-22T10:57:00Z</dcterms:created>
  <dcterms:modified xsi:type="dcterms:W3CDTF">2025-01-05T13:27:25Z</dcterms:modified>
</cp:coreProperties>
</file>