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85" r:id="rId3"/>
    <p:sldMasterId id="2147483697" r:id="rId4"/>
    <p:sldMasterId id="2147483722" r:id="rId5"/>
    <p:sldMasterId id="2147483735" r:id="rId6"/>
    <p:sldMasterId id="2147483760" r:id="rId7"/>
  </p:sldMasterIdLst>
  <p:notesMasterIdLst>
    <p:notesMasterId r:id="rId44"/>
  </p:notesMasterIdLst>
  <p:handoutMasterIdLst>
    <p:handoutMasterId r:id="rId45"/>
  </p:handoutMasterIdLst>
  <p:sldIdLst>
    <p:sldId id="628" r:id="rId8"/>
    <p:sldId id="609" r:id="rId9"/>
    <p:sldId id="610" r:id="rId10"/>
    <p:sldId id="629" r:id="rId11"/>
    <p:sldId id="621" r:id="rId12"/>
    <p:sldId id="626" r:id="rId13"/>
    <p:sldId id="611" r:id="rId14"/>
    <p:sldId id="262" r:id="rId15"/>
    <p:sldId id="613" r:id="rId16"/>
    <p:sldId id="2007577311" r:id="rId17"/>
    <p:sldId id="630" r:id="rId18"/>
    <p:sldId id="2007577313" r:id="rId19"/>
    <p:sldId id="2007577312" r:id="rId20"/>
    <p:sldId id="631" r:id="rId21"/>
    <p:sldId id="632" r:id="rId22"/>
    <p:sldId id="635" r:id="rId23"/>
    <p:sldId id="2007577314" r:id="rId24"/>
    <p:sldId id="2007577315" r:id="rId25"/>
    <p:sldId id="2007577316" r:id="rId26"/>
    <p:sldId id="2007577318" r:id="rId27"/>
    <p:sldId id="2007577319" r:id="rId28"/>
    <p:sldId id="614" r:id="rId29"/>
    <p:sldId id="257" r:id="rId30"/>
    <p:sldId id="256" r:id="rId31"/>
    <p:sldId id="2007577320" r:id="rId32"/>
    <p:sldId id="258" r:id="rId33"/>
    <p:sldId id="2007577323" r:id="rId34"/>
    <p:sldId id="2007577324" r:id="rId35"/>
    <p:sldId id="2007577306" r:id="rId36"/>
    <p:sldId id="2007577325" r:id="rId37"/>
    <p:sldId id="2007577326" r:id="rId38"/>
    <p:sldId id="2007577308" r:id="rId39"/>
    <p:sldId id="616" r:id="rId40"/>
    <p:sldId id="617" r:id="rId41"/>
    <p:sldId id="351" r:id="rId42"/>
    <p:sldId id="625"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24" autoAdjust="0"/>
  </p:normalViewPr>
  <p:slideViewPr>
    <p:cSldViewPr>
      <p:cViewPr varScale="1">
        <p:scale>
          <a:sx n="77" d="100"/>
          <a:sy n="77" d="100"/>
        </p:scale>
        <p:origin x="376" y="60"/>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8/9/2024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21415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2231270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866774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24</a:t>
            </a:fld>
            <a:endParaRPr lang="en-US"/>
          </a:p>
        </p:txBody>
      </p:sp>
    </p:spTree>
    <p:extLst>
      <p:ext uri="{BB962C8B-B14F-4D97-AF65-F5344CB8AC3E}">
        <p14:creationId xmlns:p14="http://schemas.microsoft.com/office/powerpoint/2010/main" val="3179002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25</a:t>
            </a:fld>
            <a:endParaRPr lang="en-US"/>
          </a:p>
        </p:txBody>
      </p:sp>
    </p:spTree>
    <p:extLst>
      <p:ext uri="{BB962C8B-B14F-4D97-AF65-F5344CB8AC3E}">
        <p14:creationId xmlns:p14="http://schemas.microsoft.com/office/powerpoint/2010/main" val="2674935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26</a:t>
            </a:fld>
            <a:endParaRPr lang="en-US"/>
          </a:p>
        </p:txBody>
      </p:sp>
    </p:spTree>
    <p:extLst>
      <p:ext uri="{BB962C8B-B14F-4D97-AF65-F5344CB8AC3E}">
        <p14:creationId xmlns:p14="http://schemas.microsoft.com/office/powerpoint/2010/main" val="32051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8471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4266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623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31</a:t>
            </a:fld>
            <a:endParaRPr lang="en-US"/>
          </a:p>
        </p:txBody>
      </p:sp>
    </p:spTree>
    <p:extLst>
      <p:ext uri="{BB962C8B-B14F-4D97-AF65-F5344CB8AC3E}">
        <p14:creationId xmlns:p14="http://schemas.microsoft.com/office/powerpoint/2010/main" val="3381449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7007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mn-lt"/>
                <a:ea typeface="+mn-ea"/>
                <a:cs typeface="+mn-cs"/>
              </a:rPr>
              <a:t>Đường link video: https://youtu.be/OAm6oLsk1FU?si=Si0L1PrfQelu9Yeg</a:t>
            </a:r>
          </a:p>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3</a:t>
            </a:fld>
            <a:endParaRPr lang="en-US"/>
          </a:p>
        </p:txBody>
      </p:sp>
    </p:spTree>
    <p:extLst>
      <p:ext uri="{BB962C8B-B14F-4D97-AF65-F5344CB8AC3E}">
        <p14:creationId xmlns:p14="http://schemas.microsoft.com/office/powerpoint/2010/main" val="1057801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33</a:t>
            </a:fld>
            <a:endParaRPr lang="en-US"/>
          </a:p>
        </p:txBody>
      </p:sp>
    </p:spTree>
    <p:extLst>
      <p:ext uri="{BB962C8B-B14F-4D97-AF65-F5344CB8AC3E}">
        <p14:creationId xmlns:p14="http://schemas.microsoft.com/office/powerpoint/2010/main" val="2271063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6</a:t>
            </a:fld>
            <a:endParaRPr lang="en-US"/>
          </a:p>
        </p:txBody>
      </p:sp>
    </p:spTree>
    <p:extLst>
      <p:ext uri="{BB962C8B-B14F-4D97-AF65-F5344CB8AC3E}">
        <p14:creationId xmlns:p14="http://schemas.microsoft.com/office/powerpoint/2010/main" val="1874185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  Cấu trúc bài học</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8754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ảnh trong sgk</a:t>
            </a:r>
          </a:p>
        </p:txBody>
      </p:sp>
      <p:sp>
        <p:nvSpPr>
          <p:cNvPr id="4" name="Slide Number Placeholder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4044633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3167050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324919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1737425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8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97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21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74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77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8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5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20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62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1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21C1511-11B1-48CA-8A37-7E325337E81A}"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29472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0F414C4-4B59-4937-8845-907014743959}"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92488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556229B-1A31-4535-9CD6-8581069E3B67}"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7569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C1BD59A-CB5C-47F0-AF02-4C84B33EE76D}"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4295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68B35E2-8B72-4725-983F-0FB23A786990}"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77943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6EED070-A629-4002-A00A-FFF318BB940E}"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55562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5AE9D56-5E89-4BB2-A9D1-1981EA827754}"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34939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CCBE055-2189-4F2E-9592-668F51A17252}"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3131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585521C-9951-47B5-8D44-20B75C5EB4AE}"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4005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E449E77-26B3-437F-9E40-67DAE25A78AF}"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641754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0F6C74C-243A-435C-B376-3530615CDFB2}"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31304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4869"/>
          </a:xfrm>
        </p:spPr>
        <p:txBody>
          <a:bodyPr/>
          <a:lstStyle/>
          <a:p>
            <a:r>
              <a:rPr lang="en-US"/>
              <a:t>Click to edit Master title style</a:t>
            </a:r>
          </a:p>
        </p:txBody>
      </p:sp>
      <p:sp>
        <p:nvSpPr>
          <p:cNvPr id="3" name="SmartArt Placeholder 2"/>
          <p:cNvSpPr>
            <a:spLocks noGrp="1"/>
          </p:cNvSpPr>
          <p:nvPr>
            <p:ph type="dgm" idx="1"/>
          </p:nvPr>
        </p:nvSpPr>
        <p:spPr>
          <a:xfrm>
            <a:off x="457200" y="1200150"/>
            <a:ext cx="8229600" cy="3398044"/>
          </a:xfrm>
        </p:spPr>
        <p:txBody>
          <a:bodyPr/>
          <a:lstStyle/>
          <a:p>
            <a:pPr lvl="0"/>
            <a:endParaRPr lang="en-US" noProof="0"/>
          </a:p>
        </p:txBody>
      </p:sp>
      <p:sp>
        <p:nvSpPr>
          <p:cNvPr id="4" name="Date Placeholder 3"/>
          <p:cNvSpPr>
            <a:spLocks noGrp="1"/>
          </p:cNvSpPr>
          <p:nvPr>
            <p:ph type="dt" sz="half" idx="10"/>
          </p:nvPr>
        </p:nvSpPr>
        <p:spPr>
          <a:xfrm>
            <a:off x="457200" y="4682729"/>
            <a:ext cx="2133600" cy="342900"/>
          </a:xfr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a:xfrm>
            <a:off x="3124200" y="4686300"/>
            <a:ext cx="2895600" cy="342900"/>
          </a:xfr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a:xfrm>
            <a:off x="6553200" y="4682729"/>
            <a:ext cx="2133600" cy="34290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2F9B641-0D52-434C-82C1-8350BA5C5E11}" type="slidenum">
              <a:rPr kumimoji="0" lang="en-US" alt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4594873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91700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614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4617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85501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3464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17861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42402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29166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82957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92789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70113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8/9/2024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2995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8/9/2024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758155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8/9/2024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91742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8/9/2024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67532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8/9/2024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401983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8/9/2024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39729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8/9/2024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722890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8/9/2024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222309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8/9/2024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970508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8/9/2024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839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8/9/2024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9448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8/9/2024</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8/9/2024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E02100-3795-4BEF-BE9C-06181126E3A6}" type="datetimeFigureOut">
              <a:rPr lang="en-US" smtClean="0">
                <a:solidFill>
                  <a:prstClr val="black">
                    <a:tint val="75000"/>
                  </a:prstClr>
                </a:solidFill>
              </a:rPr>
              <a:pPr/>
              <a:t>8/9/2024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474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09/08/2024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D2203AC-AC82-41D6-8F1F-EF6988406B9D}" type="slidenum">
              <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2204575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979758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8/9/2024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81503652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0.png"/><Relationship Id="rId5" Type="http://schemas.microsoft.com/office/2007/relationships/media" Target="../media/media4.mp3"/><Relationship Id="rId10" Type="http://schemas.openxmlformats.org/officeDocument/2006/relationships/notesSlide" Target="../notesSlides/notesSlide11.xml"/><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0.png"/><Relationship Id="rId5" Type="http://schemas.microsoft.com/office/2007/relationships/media" Target="../media/media4.mp3"/><Relationship Id="rId10" Type="http://schemas.openxmlformats.org/officeDocument/2006/relationships/notesSlide" Target="../notesSlides/notesSlide12.xml"/><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0.png"/><Relationship Id="rId5" Type="http://schemas.microsoft.com/office/2007/relationships/media" Target="../media/media4.mp3"/><Relationship Id="rId10" Type="http://schemas.openxmlformats.org/officeDocument/2006/relationships/notesSlide" Target="../notesSlides/notesSlide13.xml"/><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0.png"/><Relationship Id="rId5" Type="http://schemas.microsoft.com/office/2007/relationships/media" Target="../media/media4.mp3"/><Relationship Id="rId10" Type="http://schemas.openxmlformats.org/officeDocument/2006/relationships/notesSlide" Target="../notesSlides/notesSlide14.xml"/><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0.png"/><Relationship Id="rId5" Type="http://schemas.microsoft.com/office/2007/relationships/media" Target="../media/media4.mp3"/><Relationship Id="rId10" Type="http://schemas.openxmlformats.org/officeDocument/2006/relationships/notesSlide" Target="../notesSlides/notesSlide15.xml"/><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0.png"/><Relationship Id="rId5" Type="http://schemas.microsoft.com/office/2007/relationships/media" Target="../media/media4.mp3"/><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1.png"/><Relationship Id="rId5" Type="http://schemas.microsoft.com/office/2007/relationships/media" Target="../media/media4.mp3"/><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0.png"/><Relationship Id="rId5" Type="http://schemas.microsoft.com/office/2007/relationships/media" Target="../media/media4.mp3"/><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0.png"/><Relationship Id="rId5" Type="http://schemas.microsoft.com/office/2007/relationships/media" Target="../media/media4.mp3"/><Relationship Id="rId10" Type="http://schemas.openxmlformats.org/officeDocument/2006/relationships/notesSlide" Target="../notesSlides/notesSlide18.xml"/><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0.png"/><Relationship Id="rId5" Type="http://schemas.microsoft.com/office/2007/relationships/media" Target="../media/media4.mp3"/><Relationship Id="rId10" Type="http://schemas.openxmlformats.org/officeDocument/2006/relationships/notesSlide" Target="../notesSlides/notesSlide19.xml"/><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7.xml"/><Relationship Id="rId1" Type="http://schemas.openxmlformats.org/officeDocument/2006/relationships/tags" Target="../tags/tag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9"/>
          <p:cNvSpPr txBox="1">
            <a:spLocks noChangeArrowheads="1"/>
          </p:cNvSpPr>
          <p:nvPr/>
        </p:nvSpPr>
        <p:spPr bwMode="auto">
          <a:xfrm>
            <a:off x="73025" y="1103114"/>
            <a:ext cx="90709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Times New Roman" pitchFamily="18" charset="0"/>
                <a:ea typeface="+mn-ea"/>
                <a:cs typeface="+mn-cs"/>
              </a:rPr>
              <a:t>TRÂN TRỌNG KÍNH CHÀO QUÝ THẦY CÔ VỀ DỰ </a:t>
            </a:r>
            <a:r>
              <a:rPr kumimoji="0" lang="en-US" sz="3200" b="1" i="0" u="none" strike="noStrike" kern="1200" cap="none" spc="0" normalizeH="0" baseline="0" noProof="0">
                <a:ln>
                  <a:noFill/>
                </a:ln>
                <a:solidFill>
                  <a:srgbClr val="006600"/>
                </a:solidFill>
                <a:effectLst/>
                <a:uLnTx/>
                <a:uFillTx/>
                <a:latin typeface="Times New Roman" pitchFamily="18" charset="0"/>
                <a:ea typeface="+mn-ea"/>
                <a:cs typeface="+mn-cs"/>
              </a:rPr>
              <a:t>GIỜ</a:t>
            </a:r>
            <a:r>
              <a:rPr kumimoji="0" lang="en-US" sz="3200" b="1" i="0" u="none" strike="noStrike" kern="1200" cap="none" spc="0" normalizeH="0" noProof="0">
                <a:ln>
                  <a:noFill/>
                </a:ln>
                <a:solidFill>
                  <a:srgbClr val="006600"/>
                </a:solidFill>
                <a:effectLst/>
                <a:uLnTx/>
                <a:uFillTx/>
                <a:latin typeface="Times New Roman" pitchFamily="18" charset="0"/>
                <a:ea typeface="+mn-ea"/>
                <a:cs typeface="+mn-cs"/>
              </a:rPr>
              <a:t> </a:t>
            </a:r>
            <a:r>
              <a:rPr kumimoji="0" lang="en-US" sz="3200" b="1" i="0" u="none" strike="noStrike" kern="1200" cap="none" spc="0" normalizeH="0" baseline="0" noProof="0">
                <a:ln>
                  <a:noFill/>
                </a:ln>
                <a:solidFill>
                  <a:srgbClr val="006600"/>
                </a:solidFill>
                <a:effectLst/>
                <a:uLnTx/>
                <a:uFillTx/>
                <a:latin typeface="Times New Roman" pitchFamily="18" charset="0"/>
                <a:ea typeface="+mn-ea"/>
                <a:cs typeface="+mn-cs"/>
              </a:rPr>
              <a:t>LỚP 9</a:t>
            </a:r>
            <a:endParaRPr kumimoji="0" lang="en-US" sz="3200" b="1" i="0" u="none" strike="noStrike" kern="1200" cap="none" spc="0" normalizeH="0" baseline="0" noProof="0" dirty="0">
              <a:ln>
                <a:noFill/>
              </a:ln>
              <a:solidFill>
                <a:srgbClr val="006600"/>
              </a:solidFill>
              <a:effectLst/>
              <a:uLnTx/>
              <a:uFillTx/>
              <a:latin typeface="Times New Roman" pitchFamily="18" charset="0"/>
              <a:ea typeface="+mn-ea"/>
              <a:cs typeface="+mn-cs"/>
            </a:endParaRPr>
          </a:p>
        </p:txBody>
      </p:sp>
      <p:sp>
        <p:nvSpPr>
          <p:cNvPr id="2057" name="Text Box 17"/>
          <p:cNvSpPr txBox="1">
            <a:spLocks noChangeArrowheads="1"/>
          </p:cNvSpPr>
          <p:nvPr/>
        </p:nvSpPr>
        <p:spPr bwMode="auto">
          <a:xfrm>
            <a:off x="214130" y="219554"/>
            <a:ext cx="8918575" cy="78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mn-cs"/>
              </a:rPr>
              <a:t>PHÒNG GIÁO DỤC VÀ ĐÀO TẠO HUYỆN….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TRƯỜNG THCS……….</a:t>
            </a:r>
          </a:p>
        </p:txBody>
      </p:sp>
      <p:sp>
        <p:nvSpPr>
          <p:cNvPr id="12" name="Rectangle 11"/>
          <p:cNvSpPr/>
          <p:nvPr/>
        </p:nvSpPr>
        <p:spPr>
          <a:xfrm>
            <a:off x="2100791" y="2532169"/>
            <a:ext cx="601450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13" name="TextBox 13"/>
          <p:cNvSpPr txBox="1">
            <a:spLocks noChangeArrowheads="1"/>
          </p:cNvSpPr>
          <p:nvPr/>
        </p:nvSpPr>
        <p:spPr bwMode="auto">
          <a:xfrm>
            <a:off x="1219200" y="2378281"/>
            <a:ext cx="7239000" cy="2308324"/>
          </a:xfrm>
          <a:prstGeom prst="rect">
            <a:avLst/>
          </a:prstGeom>
          <a:noFill/>
          <a:ln w="571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Môn</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lang="en-US" altLang="en-US" dirty="0" err="1">
                <a:ln/>
                <a:solidFill>
                  <a:srgbClr val="C00000"/>
                </a:solidFill>
                <a:cs typeface="Times New Roman" panose="02020603050405020304" pitchFamily="18" charset="0"/>
              </a:rPr>
              <a:t>Lịch</a:t>
            </a:r>
            <a:r>
              <a:rPr lang="en-US" altLang="en-US" dirty="0">
                <a:ln/>
                <a:solidFill>
                  <a:srgbClr val="C00000"/>
                </a:solidFill>
                <a:cs typeface="Times New Roman" panose="02020603050405020304" pitchFamily="18" charset="0"/>
              </a:rPr>
              <a:t> </a:t>
            </a:r>
            <a:r>
              <a:rPr lang="en-US" altLang="en-US" dirty="0" err="1">
                <a:ln/>
                <a:solidFill>
                  <a:srgbClr val="C00000"/>
                </a:solidFill>
                <a:cs typeface="Times New Roman" panose="02020603050405020304" pitchFamily="18" charset="0"/>
              </a:rPr>
              <a:t>Sử</a:t>
            </a:r>
            <a:r>
              <a:rPr lang="en-US" altLang="en-US" dirty="0">
                <a:ln/>
                <a:solidFill>
                  <a:srgbClr val="C00000"/>
                </a:solidFill>
                <a:cs typeface="Times New Roman" panose="02020603050405020304" pitchFamily="18" charset="0"/>
              </a:rPr>
              <a:t> </a:t>
            </a:r>
            <a:r>
              <a:rPr lang="en-US" altLang="en-US" dirty="0" err="1">
                <a:ln/>
                <a:solidFill>
                  <a:srgbClr val="C00000"/>
                </a:solidFill>
                <a:cs typeface="Times New Roman" panose="02020603050405020304" pitchFamily="18" charset="0"/>
              </a:rPr>
              <a:t>và</a:t>
            </a:r>
            <a:r>
              <a:rPr lang="en-US" altLang="en-US" dirty="0">
                <a:ln/>
                <a:solidFill>
                  <a:srgbClr val="C00000"/>
                </a:solidFill>
                <a:cs typeface="Times New Roman" panose="02020603050405020304" pitchFamily="18" charset="0"/>
              </a:rPr>
              <a:t> </a:t>
            </a:r>
            <a:r>
              <a:rPr lang="en-US" altLang="en-US" dirty="0" err="1">
                <a:ln/>
                <a:solidFill>
                  <a:srgbClr val="C00000"/>
                </a:solidFill>
                <a:cs typeface="Times New Roman" panose="02020603050405020304" pitchFamily="18" charset="0"/>
              </a:rPr>
              <a:t>Địa</a:t>
            </a:r>
            <a:r>
              <a:rPr lang="en-US" altLang="en-US" dirty="0">
                <a:ln/>
                <a:solidFill>
                  <a:srgbClr val="C00000"/>
                </a:solidFill>
                <a:cs typeface="Times New Roman" panose="02020603050405020304" pitchFamily="18" charset="0"/>
              </a:rPr>
              <a:t> </a:t>
            </a:r>
            <a:r>
              <a:rPr lang="en-US" altLang="en-US" err="1">
                <a:ln/>
                <a:solidFill>
                  <a:srgbClr val="C00000"/>
                </a:solidFill>
                <a:cs typeface="Times New Roman" panose="02020603050405020304" pitchFamily="18" charset="0"/>
              </a:rPr>
              <a:t>lý</a:t>
            </a:r>
            <a:r>
              <a:rPr lang="en-US" altLang="en-US">
                <a:ln/>
                <a:solidFill>
                  <a:srgbClr val="C00000"/>
                </a:solidFill>
                <a:cs typeface="Times New Roman" panose="02020603050405020304" pitchFamily="18" charset="0"/>
              </a:rPr>
              <a:t> 9 </a:t>
            </a:r>
            <a:r>
              <a:rPr lang="en-US" altLang="en-US" dirty="0">
                <a:ln/>
                <a:solidFill>
                  <a:srgbClr val="C00000"/>
                </a:solidFill>
                <a:cs typeface="Times New Roman" panose="02020603050405020304" pitchFamily="18" charset="0"/>
              </a:rPr>
              <a:t>- </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KNTTVCS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Giáo</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err="1">
                <a:ln/>
                <a:solidFill>
                  <a:srgbClr val="C00000"/>
                </a:solidFill>
                <a:effectLst/>
                <a:uLnTx/>
                <a:uFillTx/>
                <a:latin typeface="Times New Roman" panose="02020603050405020304" pitchFamily="18" charset="0"/>
                <a:ea typeface="+mn-ea"/>
                <a:cs typeface="Times New Roman" panose="02020603050405020304" pitchFamily="18" charset="0"/>
              </a:rPr>
              <a:t>viên</a:t>
            </a:r>
            <a:r>
              <a:rPr kumimoji="0" lang="en-US" altLang="en-US" sz="2400" b="1" i="0" u="none" strike="noStrike" kern="1200" cap="none" spc="0" normalizeH="0" baseline="0" noProof="0">
                <a:ln/>
                <a:solidFill>
                  <a:srgbClr val="C00000"/>
                </a:solidFill>
                <a:effectLst/>
                <a:uLnTx/>
                <a:uFillTx/>
                <a:latin typeface="Times New Roman" panose="02020603050405020304" pitchFamily="18" charset="0"/>
                <a:ea typeface="+mn-ea"/>
                <a:cs typeface="Times New Roman" panose="02020603050405020304" pitchFamily="18" charset="0"/>
              </a:rPr>
              <a:t>: </a:t>
            </a:r>
            <a:endPar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E- mail: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Điện</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thoại</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Địa</a:t>
            </a:r>
            <a:r>
              <a:rPr kumimoji="0" 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3629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F459FE-D106-4E30-8BEC-476D031C3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72600" cy="5143500"/>
          </a:xfrm>
          <a:prstGeom prst="rect">
            <a:avLst/>
          </a:prstGeom>
        </p:spPr>
      </p:pic>
      <p:sp>
        <p:nvSpPr>
          <p:cNvPr id="6" name="Rectangle 5">
            <a:extLst>
              <a:ext uri="{FF2B5EF4-FFF2-40B4-BE49-F238E27FC236}">
                <a16:creationId xmlns:a16="http://schemas.microsoft.com/office/drawing/2014/main" id="{DCBA5459-F2E8-4682-9B25-8665ADA62610}"/>
              </a:ext>
            </a:extLst>
          </p:cNvPr>
          <p:cNvSpPr/>
          <p:nvPr/>
        </p:nvSpPr>
        <p:spPr>
          <a:xfrm>
            <a:off x="1371600" y="1962150"/>
            <a:ext cx="5638800" cy="1400383"/>
          </a:xfrm>
          <a:prstGeom prst="rect">
            <a:avLst/>
          </a:prstGeom>
        </p:spPr>
        <p:txBody>
          <a:bodyPr wrap="square">
            <a:spAutoFit/>
          </a:bodyPr>
          <a:lstStyle/>
          <a:p>
            <a:pPr marL="315595" marR="74295">
              <a:spcBef>
                <a:spcPts val="600"/>
              </a:spcBef>
              <a:spcAft>
                <a:spcPts val="0"/>
              </a:spcAft>
              <a:tabLst>
                <a:tab pos="443865" algn="l"/>
              </a:tabLst>
            </a:pPr>
            <a:r>
              <a:rPr lang="en-US" sz="2000" b="1">
                <a:solidFill>
                  <a:srgbClr val="FF0000"/>
                </a:solidFill>
                <a:latin typeface="Times New Roman" panose="02020603050405020304" pitchFamily="18" charset="0"/>
                <a:ea typeface="Calibri" panose="020F0502020204030204" pitchFamily="34" charset="0"/>
              </a:rPr>
              <a:t>Nhóm 1,3: Hãy trình bày các vùng biển của Việt Nam?</a:t>
            </a:r>
          </a:p>
          <a:p>
            <a:pPr marL="315595" marR="74295">
              <a:spcBef>
                <a:spcPts val="600"/>
              </a:spcBef>
              <a:spcAft>
                <a:spcPts val="0"/>
              </a:spcAft>
              <a:tabLst>
                <a:tab pos="443865" algn="l"/>
              </a:tabLst>
            </a:pPr>
            <a:r>
              <a:rPr lang="en-US" sz="2000" b="1">
                <a:solidFill>
                  <a:srgbClr val="00B050"/>
                </a:solidFill>
                <a:latin typeface="Times New Roman" panose="02020603050405020304" pitchFamily="18" charset="0"/>
                <a:ea typeface="Calibri" panose="020F0502020204030204" pitchFamily="34" charset="0"/>
              </a:rPr>
              <a:t>Nhóm 2,4: Xác định trên bản đồ các huyện đảo và các tỉnh có các huyện đảo</a:t>
            </a:r>
            <a:r>
              <a:rPr lang="en-US" sz="2000" b="1" spc="-25">
                <a:solidFill>
                  <a:srgbClr val="00B050"/>
                </a:solidFill>
                <a:latin typeface="Times New Roman" panose="02020603050405020304" pitchFamily="18" charset="0"/>
                <a:ea typeface="Calibri" panose="020F0502020204030204" pitchFamily="34" charset="0"/>
              </a:rPr>
              <a:t> đó.</a:t>
            </a:r>
            <a:endParaRPr lang="en-US" sz="2000" b="1">
              <a:solidFill>
                <a:srgbClr val="00B05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106814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8ACD2F-7582-472D-B503-B8FF243CF043}"/>
              </a:ext>
            </a:extLst>
          </p:cNvPr>
          <p:cNvSpPr/>
          <p:nvPr/>
        </p:nvSpPr>
        <p:spPr>
          <a:xfrm>
            <a:off x="264799" y="2190750"/>
            <a:ext cx="8763000" cy="1277273"/>
          </a:xfrm>
          <a:prstGeom prst="rect">
            <a:avLst/>
          </a:prstGeom>
        </p:spPr>
        <p:txBody>
          <a:bodyPr wrap="square">
            <a:spAutoFit/>
          </a:bodyPr>
          <a:lstStyle/>
          <a:p>
            <a:pPr algn="ctr">
              <a:spcBef>
                <a:spcPts val="600"/>
              </a:spcBef>
              <a:spcAft>
                <a:spcPts val="600"/>
              </a:spcAft>
            </a:pPr>
            <a:r>
              <a:rPr lang="en-US" sz="2400" b="1">
                <a:solidFill>
                  <a:srgbClr val="000000"/>
                </a:solidFill>
                <a:latin typeface="#9Slide02 Noi dung dai"/>
                <a:ea typeface="Times New Roman" panose="02020603050405020304" pitchFamily="18" charset="0"/>
              </a:rPr>
              <a:t>NỘI DUNG GHI </a:t>
            </a:r>
            <a:endParaRPr lang="en-US" sz="2400">
              <a:solidFill>
                <a:srgbClr val="000000"/>
              </a:solidFill>
              <a:latin typeface="#9Slide02 Noi dung dai"/>
              <a:ea typeface="Calibri" panose="020F0502020204030204" pitchFamily="34" charset="0"/>
            </a:endParaRPr>
          </a:p>
          <a:p>
            <a:r>
              <a:rPr lang="en-US" sz="2400">
                <a:latin typeface="#9Slide02 Noi dung dai"/>
                <a:ea typeface="Times New Roman" panose="02020603050405020304" pitchFamily="18" charset="0"/>
              </a:rPr>
              <a:t>- Vùng  biển Việt Nam bao gồm nội thuỷ, lãnh hải, vùng tiếp  giáp lãnh hải, vùng đặc quyền kinh tế và thềm lục địa.</a:t>
            </a:r>
            <a:endParaRPr lang="en-US" sz="3200">
              <a:latin typeface="#9Slide02 Noi dung dai"/>
            </a:endParaRPr>
          </a:p>
        </p:txBody>
      </p:sp>
      <p:sp>
        <p:nvSpPr>
          <p:cNvPr id="3" name="Rectangle 2">
            <a:extLst>
              <a:ext uri="{FF2B5EF4-FFF2-40B4-BE49-F238E27FC236}">
                <a16:creationId xmlns:a16="http://schemas.microsoft.com/office/drawing/2014/main" id="{9EE4E121-52CD-4AB3-9024-16E31B88631C}"/>
              </a:ext>
            </a:extLst>
          </p:cNvPr>
          <p:cNvSpPr/>
          <p:nvPr/>
        </p:nvSpPr>
        <p:spPr>
          <a:xfrm>
            <a:off x="7620" y="0"/>
            <a:ext cx="9144000" cy="646331"/>
          </a:xfrm>
          <a:prstGeom prst="rect">
            <a:avLst/>
          </a:prstGeom>
          <a:solidFill>
            <a:srgbClr val="FFFF00"/>
          </a:solidFill>
        </p:spPr>
        <p:txBody>
          <a:bodyPr wrap="square">
            <a:spAutoFit/>
          </a:bodyPr>
          <a:lstStyle/>
          <a:p>
            <a:pPr algn="ctr"/>
            <a:r>
              <a:rPr lang="vi-VN" b="1">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1)</a:t>
            </a:r>
          </a:p>
        </p:txBody>
      </p:sp>
      <p:sp>
        <p:nvSpPr>
          <p:cNvPr id="4" name="Rectangle 3">
            <a:extLst>
              <a:ext uri="{FF2B5EF4-FFF2-40B4-BE49-F238E27FC236}">
                <a16:creationId xmlns:a16="http://schemas.microsoft.com/office/drawing/2014/main" id="{6282BCDC-5C28-4231-A31B-D6A45CEC8A80}"/>
              </a:ext>
            </a:extLst>
          </p:cNvPr>
          <p:cNvSpPr/>
          <p:nvPr/>
        </p:nvSpPr>
        <p:spPr>
          <a:xfrm>
            <a:off x="53167" y="895350"/>
            <a:ext cx="9037666" cy="400110"/>
          </a:xfrm>
          <a:prstGeom prst="rect">
            <a:avLst/>
          </a:prstGeom>
        </p:spPr>
        <p:txBody>
          <a:bodyPr wrap="square">
            <a:spAutoFit/>
          </a:bodyPr>
          <a:lstStyle/>
          <a:p>
            <a:r>
              <a:rPr lang="en-US" sz="2000" b="1">
                <a:latin typeface="#9Slide02 Noi dung dai"/>
                <a:ea typeface="Calibri" panose="020F0502020204030204" pitchFamily="34" charset="0"/>
              </a:rPr>
              <a:t>1. Biển và đảo Việt Nam </a:t>
            </a:r>
            <a:endParaRPr lang="en-US" sz="2800">
              <a:latin typeface="#9Slide02 Noi dung dai"/>
            </a:endParaRPr>
          </a:p>
        </p:txBody>
      </p:sp>
    </p:spTree>
    <p:extLst>
      <p:ext uri="{BB962C8B-B14F-4D97-AF65-F5344CB8AC3E}">
        <p14:creationId xmlns:p14="http://schemas.microsoft.com/office/powerpoint/2010/main" val="2114645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8E679E7-962F-498C-8EE6-0BA3BA55DA17}"/>
              </a:ext>
            </a:extLst>
          </p:cNvPr>
          <p:cNvGraphicFramePr>
            <a:graphicFrameLocks noGrp="1"/>
          </p:cNvGraphicFramePr>
          <p:nvPr>
            <p:extLst>
              <p:ext uri="{D42A27DB-BD31-4B8C-83A1-F6EECF244321}">
                <p14:modId xmlns:p14="http://schemas.microsoft.com/office/powerpoint/2010/main" val="1421717844"/>
              </p:ext>
            </p:extLst>
          </p:nvPr>
        </p:nvGraphicFramePr>
        <p:xfrm>
          <a:off x="609600" y="742950"/>
          <a:ext cx="8382000" cy="4267200"/>
        </p:xfrm>
        <a:graphic>
          <a:graphicData uri="http://schemas.openxmlformats.org/drawingml/2006/table">
            <a:tbl>
              <a:tblPr firstRow="1" firstCol="1" lastRow="1" lastCol="1" bandRow="1" bandCol="1"/>
              <a:tblGrid>
                <a:gridCol w="891530">
                  <a:extLst>
                    <a:ext uri="{9D8B030D-6E8A-4147-A177-3AD203B41FA5}">
                      <a16:colId xmlns:a16="http://schemas.microsoft.com/office/drawing/2014/main" val="3520192758"/>
                    </a:ext>
                  </a:extLst>
                </a:gridCol>
                <a:gridCol w="3426960">
                  <a:extLst>
                    <a:ext uri="{9D8B030D-6E8A-4147-A177-3AD203B41FA5}">
                      <a16:colId xmlns:a16="http://schemas.microsoft.com/office/drawing/2014/main" val="318050613"/>
                    </a:ext>
                  </a:extLst>
                </a:gridCol>
                <a:gridCol w="4063510">
                  <a:extLst>
                    <a:ext uri="{9D8B030D-6E8A-4147-A177-3AD203B41FA5}">
                      <a16:colId xmlns:a16="http://schemas.microsoft.com/office/drawing/2014/main" val="4242877034"/>
                    </a:ext>
                  </a:extLst>
                </a:gridCol>
              </a:tblGrid>
              <a:tr h="355600">
                <a:tc>
                  <a:txBody>
                    <a:bodyPr/>
                    <a:lstStyle/>
                    <a:p>
                      <a:pPr marL="7620" algn="ctr">
                        <a:spcBef>
                          <a:spcPts val="600"/>
                        </a:spcBef>
                        <a:spcAft>
                          <a:spcPts val="0"/>
                        </a:spcAft>
                      </a:pPr>
                      <a:r>
                        <a:rPr lang="en-US" sz="1400" b="1" spc="-50">
                          <a:solidFill>
                            <a:srgbClr val="000000"/>
                          </a:solidFill>
                          <a:effectLst/>
                          <a:latin typeface="#9Slide02 Noi dung dai"/>
                          <a:ea typeface="Times New Roman" panose="02020603050405020304" pitchFamily="18" charset="0"/>
                        </a:rPr>
                        <a:t>1</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0485">
                        <a:spcBef>
                          <a:spcPts val="600"/>
                        </a:spcBef>
                        <a:spcAft>
                          <a:spcPts val="0"/>
                        </a:spcAft>
                      </a:pPr>
                      <a:r>
                        <a:rPr lang="en-US" sz="1400" b="1" spc="-10">
                          <a:solidFill>
                            <a:srgbClr val="000000"/>
                          </a:solidFill>
                          <a:effectLst/>
                          <a:latin typeface="#9Slide02 Noi dung dai"/>
                          <a:ea typeface="Times New Roman" panose="02020603050405020304" pitchFamily="18" charset="0"/>
                        </a:rPr>
                        <a:t>HuyệnVân </a:t>
                      </a:r>
                      <a:r>
                        <a:rPr lang="en-US" sz="1400" b="1" spc="-25">
                          <a:solidFill>
                            <a:srgbClr val="000000"/>
                          </a:solidFill>
                          <a:effectLst/>
                          <a:latin typeface="#9Slide02 Noi dung dai"/>
                          <a:ea typeface="Times New Roman" panose="02020603050405020304" pitchFamily="18" charset="0"/>
                        </a:rPr>
                        <a:t>Đồn</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0485">
                        <a:spcBef>
                          <a:spcPts val="600"/>
                        </a:spcBef>
                        <a:spcAft>
                          <a:spcPts val="0"/>
                        </a:spcAft>
                      </a:pPr>
                      <a:r>
                        <a:rPr lang="en-US" sz="1400" b="1">
                          <a:solidFill>
                            <a:srgbClr val="000000"/>
                          </a:solidFill>
                          <a:effectLst/>
                          <a:latin typeface="#9Slide02 Noi dung dai"/>
                          <a:ea typeface="Times New Roman" panose="02020603050405020304" pitchFamily="18" charset="0"/>
                        </a:rPr>
                        <a:t>Tỉnh Quảng </a:t>
                      </a:r>
                      <a:r>
                        <a:rPr lang="en-US" sz="1400" b="1" spc="-20">
                          <a:solidFill>
                            <a:srgbClr val="000000"/>
                          </a:solidFill>
                          <a:effectLst/>
                          <a:latin typeface="#9Slide02 Noi dung dai"/>
                          <a:ea typeface="Times New Roman" panose="02020603050405020304" pitchFamily="18" charset="0"/>
                        </a:rPr>
                        <a:t>Ninh</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280743159"/>
                  </a:ext>
                </a:extLst>
              </a:tr>
              <a:tr h="355600">
                <a:tc>
                  <a:txBody>
                    <a:bodyPr/>
                    <a:lstStyle/>
                    <a:p>
                      <a:pPr marL="7620" marR="635" algn="ctr">
                        <a:spcBef>
                          <a:spcPts val="600"/>
                        </a:spcBef>
                        <a:spcAft>
                          <a:spcPts val="0"/>
                        </a:spcAft>
                      </a:pPr>
                      <a:r>
                        <a:rPr lang="en-US" sz="1400" b="1" spc="-50">
                          <a:solidFill>
                            <a:srgbClr val="000000"/>
                          </a:solidFill>
                          <a:effectLst/>
                          <a:latin typeface="#9Slide02 Noi dung dai"/>
                          <a:ea typeface="Times New Roman" panose="02020603050405020304" pitchFamily="18" charset="0"/>
                        </a:rPr>
                        <a:t>2</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0485">
                        <a:spcBef>
                          <a:spcPts val="600"/>
                        </a:spcBef>
                        <a:spcAft>
                          <a:spcPts val="0"/>
                        </a:spcAft>
                      </a:pPr>
                      <a:r>
                        <a:rPr lang="en-US" sz="1400" b="1">
                          <a:solidFill>
                            <a:srgbClr val="000000"/>
                          </a:solidFill>
                          <a:effectLst/>
                          <a:latin typeface="#9Slide02 Noi dung dai"/>
                          <a:ea typeface="Times New Roman" panose="02020603050405020304" pitchFamily="18" charset="0"/>
                        </a:rPr>
                        <a:t>Huyện Cô</a:t>
                      </a:r>
                      <a:r>
                        <a:rPr lang="en-US" sz="1400" b="1" spc="-25">
                          <a:solidFill>
                            <a:srgbClr val="000000"/>
                          </a:solidFill>
                          <a:effectLst/>
                          <a:latin typeface="#9Slide02 Noi dung dai"/>
                          <a:ea typeface="Times New Roman" panose="02020603050405020304" pitchFamily="18" charset="0"/>
                        </a:rPr>
                        <a:t> Tô</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0485">
                        <a:spcBef>
                          <a:spcPts val="600"/>
                        </a:spcBef>
                        <a:spcAft>
                          <a:spcPts val="0"/>
                        </a:spcAft>
                      </a:pPr>
                      <a:r>
                        <a:rPr lang="en-US" sz="1400" b="1">
                          <a:solidFill>
                            <a:srgbClr val="000000"/>
                          </a:solidFill>
                          <a:effectLst/>
                          <a:latin typeface="#9Slide02 Noi dung dai"/>
                          <a:ea typeface="Times New Roman" panose="02020603050405020304" pitchFamily="18" charset="0"/>
                        </a:rPr>
                        <a:t>Tỉnh Quảng </a:t>
                      </a:r>
                      <a:r>
                        <a:rPr lang="en-US" sz="1400" b="1" spc="-20">
                          <a:solidFill>
                            <a:srgbClr val="000000"/>
                          </a:solidFill>
                          <a:effectLst/>
                          <a:latin typeface="#9Slide02 Noi dung dai"/>
                          <a:ea typeface="Times New Roman" panose="02020603050405020304" pitchFamily="18" charset="0"/>
                        </a:rPr>
                        <a:t>Ninh</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141216525"/>
                  </a:ext>
                </a:extLst>
              </a:tr>
              <a:tr h="355600">
                <a:tc>
                  <a:txBody>
                    <a:bodyPr/>
                    <a:lstStyle/>
                    <a:p>
                      <a:pPr marL="7620" marR="635" algn="ctr">
                        <a:spcBef>
                          <a:spcPts val="600"/>
                        </a:spcBef>
                        <a:spcAft>
                          <a:spcPts val="0"/>
                        </a:spcAft>
                      </a:pPr>
                      <a:r>
                        <a:rPr lang="en-US" sz="1400" b="1" spc="-50">
                          <a:solidFill>
                            <a:srgbClr val="000000"/>
                          </a:solidFill>
                          <a:effectLst/>
                          <a:latin typeface="#9Slide02 Noi dung dai"/>
                          <a:ea typeface="Times New Roman" panose="02020603050405020304" pitchFamily="18" charset="0"/>
                        </a:rPr>
                        <a:t>3</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0485">
                        <a:spcBef>
                          <a:spcPts val="600"/>
                        </a:spcBef>
                        <a:spcAft>
                          <a:spcPts val="0"/>
                        </a:spcAft>
                      </a:pPr>
                      <a:r>
                        <a:rPr lang="en-US" sz="1400" b="1">
                          <a:solidFill>
                            <a:srgbClr val="000000"/>
                          </a:solidFill>
                          <a:effectLst/>
                          <a:latin typeface="#9Slide02 Noi dung dai"/>
                          <a:ea typeface="Times New Roman" panose="02020603050405020304" pitchFamily="18" charset="0"/>
                        </a:rPr>
                        <a:t>Huyện Cát </a:t>
                      </a:r>
                      <a:r>
                        <a:rPr lang="en-US" sz="1400" b="1" spc="-25">
                          <a:solidFill>
                            <a:srgbClr val="000000"/>
                          </a:solidFill>
                          <a:effectLst/>
                          <a:latin typeface="#9Slide02 Noi dung dai"/>
                          <a:ea typeface="Times New Roman" panose="02020603050405020304" pitchFamily="18" charset="0"/>
                        </a:rPr>
                        <a:t>Hải</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spcBef>
                          <a:spcPts val="600"/>
                        </a:spcBef>
                        <a:spcAft>
                          <a:spcPts val="0"/>
                        </a:spcAft>
                      </a:pPr>
                      <a:r>
                        <a:rPr lang="en-US" sz="1400" b="1">
                          <a:solidFill>
                            <a:srgbClr val="000000"/>
                          </a:solidFill>
                          <a:effectLst/>
                          <a:latin typeface="#9Slide02 Noi dung dai"/>
                          <a:ea typeface="Times New Roman" panose="02020603050405020304" pitchFamily="18" charset="0"/>
                        </a:rPr>
                        <a:t>Thành phố Hải </a:t>
                      </a:r>
                      <a:r>
                        <a:rPr lang="en-US" sz="1400" b="1" spc="-20">
                          <a:solidFill>
                            <a:srgbClr val="000000"/>
                          </a:solidFill>
                          <a:effectLst/>
                          <a:latin typeface="#9Slide02 Noi dung dai"/>
                          <a:ea typeface="Times New Roman" panose="02020603050405020304" pitchFamily="18" charset="0"/>
                        </a:rPr>
                        <a:t>Phòng</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772385879"/>
                  </a:ext>
                </a:extLst>
              </a:tr>
              <a:tr h="355600">
                <a:tc>
                  <a:txBody>
                    <a:bodyPr/>
                    <a:lstStyle/>
                    <a:p>
                      <a:pPr marL="7620" marR="1270" algn="ctr">
                        <a:spcBef>
                          <a:spcPts val="600"/>
                        </a:spcBef>
                        <a:spcAft>
                          <a:spcPts val="0"/>
                        </a:spcAft>
                      </a:pPr>
                      <a:r>
                        <a:rPr lang="en-US" sz="1400" b="1" spc="-50">
                          <a:solidFill>
                            <a:srgbClr val="000000"/>
                          </a:solidFill>
                          <a:effectLst/>
                          <a:latin typeface="#9Slide02 Noi dung dai"/>
                          <a:ea typeface="Times New Roman" panose="02020603050405020304" pitchFamily="18" charset="0"/>
                        </a:rPr>
                        <a:t>4</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0485">
                        <a:spcBef>
                          <a:spcPts val="600"/>
                        </a:spcBef>
                        <a:spcAft>
                          <a:spcPts val="0"/>
                        </a:spcAft>
                      </a:pPr>
                      <a:r>
                        <a:rPr lang="en-US" sz="1400" b="1" spc="-10">
                          <a:solidFill>
                            <a:srgbClr val="000000"/>
                          </a:solidFill>
                          <a:effectLst/>
                          <a:latin typeface="#9Slide02 Noi dung dai"/>
                          <a:ea typeface="Times New Roman" panose="02020603050405020304" pitchFamily="18" charset="0"/>
                        </a:rPr>
                        <a:t>Huyện Bạch Long </a:t>
                      </a:r>
                      <a:r>
                        <a:rPr lang="en-US" sz="1400" b="1" spc="-25">
                          <a:solidFill>
                            <a:srgbClr val="000000"/>
                          </a:solidFill>
                          <a:effectLst/>
                          <a:latin typeface="#9Slide02 Noi dung dai"/>
                          <a:ea typeface="Times New Roman" panose="02020603050405020304" pitchFamily="18" charset="0"/>
                        </a:rPr>
                        <a:t>Vĩ</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spcBef>
                          <a:spcPts val="600"/>
                        </a:spcBef>
                        <a:spcAft>
                          <a:spcPts val="0"/>
                        </a:spcAft>
                      </a:pPr>
                      <a:r>
                        <a:rPr lang="en-US" sz="1400" b="1">
                          <a:solidFill>
                            <a:srgbClr val="000000"/>
                          </a:solidFill>
                          <a:effectLst/>
                          <a:latin typeface="#9Slide02 Noi dung dai"/>
                          <a:ea typeface="Times New Roman" panose="02020603050405020304" pitchFamily="18" charset="0"/>
                        </a:rPr>
                        <a:t>Thành phố Hải </a:t>
                      </a:r>
                      <a:r>
                        <a:rPr lang="en-US" sz="1400" b="1" spc="-20">
                          <a:solidFill>
                            <a:srgbClr val="000000"/>
                          </a:solidFill>
                          <a:effectLst/>
                          <a:latin typeface="#9Slide02 Noi dung dai"/>
                          <a:ea typeface="Times New Roman" panose="02020603050405020304" pitchFamily="18" charset="0"/>
                        </a:rPr>
                        <a:t>Phòng</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289731084"/>
                  </a:ext>
                </a:extLst>
              </a:tr>
              <a:tr h="355600">
                <a:tc>
                  <a:txBody>
                    <a:bodyPr/>
                    <a:lstStyle/>
                    <a:p>
                      <a:pPr marL="7620" marR="1270" algn="ctr">
                        <a:spcBef>
                          <a:spcPts val="600"/>
                        </a:spcBef>
                        <a:spcAft>
                          <a:spcPts val="0"/>
                        </a:spcAft>
                      </a:pPr>
                      <a:r>
                        <a:rPr lang="en-US" sz="1400" b="1" spc="-50">
                          <a:solidFill>
                            <a:srgbClr val="000000"/>
                          </a:solidFill>
                          <a:effectLst/>
                          <a:latin typeface="#9Slide02 Noi dung dai"/>
                          <a:ea typeface="Times New Roman" panose="02020603050405020304" pitchFamily="18" charset="0"/>
                        </a:rPr>
                        <a:t>5</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spcBef>
                          <a:spcPts val="600"/>
                        </a:spcBef>
                        <a:spcAft>
                          <a:spcPts val="0"/>
                        </a:spcAft>
                      </a:pPr>
                      <a:r>
                        <a:rPr lang="en-US" sz="1400" b="1">
                          <a:solidFill>
                            <a:srgbClr val="000000"/>
                          </a:solidFill>
                          <a:effectLst/>
                          <a:latin typeface="#9Slide02 Noi dung dai"/>
                          <a:ea typeface="Times New Roman" panose="02020603050405020304" pitchFamily="18" charset="0"/>
                        </a:rPr>
                        <a:t>Huyện Cồn </a:t>
                      </a:r>
                      <a:r>
                        <a:rPr lang="en-US" sz="1400" b="1" spc="-25">
                          <a:solidFill>
                            <a:srgbClr val="000000"/>
                          </a:solidFill>
                          <a:effectLst/>
                          <a:latin typeface="#9Slide02 Noi dung dai"/>
                          <a:ea typeface="Times New Roman" panose="02020603050405020304" pitchFamily="18" charset="0"/>
                        </a:rPr>
                        <a:t>Cỏ</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spcBef>
                          <a:spcPts val="600"/>
                        </a:spcBef>
                        <a:spcAft>
                          <a:spcPts val="0"/>
                        </a:spcAft>
                      </a:pPr>
                      <a:r>
                        <a:rPr lang="en-US" sz="1400" b="1">
                          <a:solidFill>
                            <a:srgbClr val="000000"/>
                          </a:solidFill>
                          <a:effectLst/>
                          <a:latin typeface="#9Slide02 Noi dung dai"/>
                          <a:ea typeface="Times New Roman" panose="02020603050405020304" pitchFamily="18" charset="0"/>
                        </a:rPr>
                        <a:t>Tỉnh Quảng </a:t>
                      </a:r>
                      <a:r>
                        <a:rPr lang="en-US" sz="1400" b="1" spc="-25">
                          <a:solidFill>
                            <a:srgbClr val="000000"/>
                          </a:solidFill>
                          <a:effectLst/>
                          <a:latin typeface="#9Slide02 Noi dung dai"/>
                          <a:ea typeface="Times New Roman" panose="02020603050405020304" pitchFamily="18" charset="0"/>
                        </a:rPr>
                        <a:t>Trị</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63824354"/>
                  </a:ext>
                </a:extLst>
              </a:tr>
              <a:tr h="355600">
                <a:tc>
                  <a:txBody>
                    <a:bodyPr/>
                    <a:lstStyle/>
                    <a:p>
                      <a:pPr marL="7620" marR="1905" algn="ctr">
                        <a:spcBef>
                          <a:spcPts val="600"/>
                        </a:spcBef>
                        <a:spcAft>
                          <a:spcPts val="0"/>
                        </a:spcAft>
                      </a:pPr>
                      <a:r>
                        <a:rPr lang="en-US" sz="1400" b="1" spc="-50">
                          <a:solidFill>
                            <a:srgbClr val="000000"/>
                          </a:solidFill>
                          <a:effectLst/>
                          <a:latin typeface="#9Slide02 Noi dung dai"/>
                          <a:ea typeface="Times New Roman" panose="02020603050405020304" pitchFamily="18" charset="0"/>
                        </a:rPr>
                        <a:t>6</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spcBef>
                          <a:spcPts val="600"/>
                        </a:spcBef>
                        <a:spcAft>
                          <a:spcPts val="0"/>
                        </a:spcAft>
                      </a:pPr>
                      <a:r>
                        <a:rPr lang="en-US" sz="1400" b="1">
                          <a:solidFill>
                            <a:srgbClr val="000000"/>
                          </a:solidFill>
                          <a:effectLst/>
                          <a:latin typeface="#9Slide02 Noi dung dai"/>
                          <a:ea typeface="Times New Roman" panose="02020603050405020304" pitchFamily="18" charset="0"/>
                        </a:rPr>
                        <a:t>Huyện Hoàng </a:t>
                      </a:r>
                      <a:r>
                        <a:rPr lang="en-US" sz="1400" b="1" spc="-25">
                          <a:solidFill>
                            <a:srgbClr val="000000"/>
                          </a:solidFill>
                          <a:effectLst/>
                          <a:latin typeface="#9Slide02 Noi dung dai"/>
                          <a:ea typeface="Times New Roman" panose="02020603050405020304" pitchFamily="18" charset="0"/>
                        </a:rPr>
                        <a:t>Sa</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spcBef>
                          <a:spcPts val="600"/>
                        </a:spcBef>
                        <a:spcAft>
                          <a:spcPts val="0"/>
                        </a:spcAft>
                      </a:pPr>
                      <a:r>
                        <a:rPr lang="en-US" sz="1400" b="1">
                          <a:solidFill>
                            <a:srgbClr val="000000"/>
                          </a:solidFill>
                          <a:effectLst/>
                          <a:latin typeface="#9Slide02 Noi dung dai"/>
                          <a:ea typeface="Times New Roman" panose="02020603050405020304" pitchFamily="18" charset="0"/>
                        </a:rPr>
                        <a:t>Thành phố Đà </a:t>
                      </a:r>
                      <a:r>
                        <a:rPr lang="en-US" sz="1400" b="1" spc="-20">
                          <a:solidFill>
                            <a:srgbClr val="000000"/>
                          </a:solidFill>
                          <a:effectLst/>
                          <a:latin typeface="#9Slide02 Noi dung dai"/>
                          <a:ea typeface="Times New Roman" panose="02020603050405020304" pitchFamily="18" charset="0"/>
                        </a:rPr>
                        <a:t>Nẵng</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568910545"/>
                  </a:ext>
                </a:extLst>
              </a:tr>
              <a:tr h="355600">
                <a:tc>
                  <a:txBody>
                    <a:bodyPr/>
                    <a:lstStyle/>
                    <a:p>
                      <a:pPr marL="7620" marR="1905" algn="ctr">
                        <a:spcBef>
                          <a:spcPts val="600"/>
                        </a:spcBef>
                        <a:spcAft>
                          <a:spcPts val="0"/>
                        </a:spcAft>
                      </a:pPr>
                      <a:r>
                        <a:rPr lang="en-US" sz="1400" b="1" spc="-50">
                          <a:solidFill>
                            <a:srgbClr val="000000"/>
                          </a:solidFill>
                          <a:effectLst/>
                          <a:latin typeface="#9Slide02 Noi dung dai"/>
                          <a:ea typeface="Times New Roman" panose="02020603050405020304" pitchFamily="18" charset="0"/>
                        </a:rPr>
                        <a:t>7</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spcBef>
                          <a:spcPts val="600"/>
                        </a:spcBef>
                        <a:spcAft>
                          <a:spcPts val="0"/>
                        </a:spcAft>
                      </a:pPr>
                      <a:r>
                        <a:rPr lang="en-US" sz="1400" b="1" spc="-30">
                          <a:solidFill>
                            <a:srgbClr val="000000"/>
                          </a:solidFill>
                          <a:effectLst/>
                          <a:latin typeface="#9Slide02 Noi dung dai"/>
                          <a:ea typeface="Times New Roman" panose="02020603050405020304" pitchFamily="18" charset="0"/>
                        </a:rPr>
                        <a:t>Huyện Lý Sơn</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215">
                        <a:spcBef>
                          <a:spcPts val="600"/>
                        </a:spcBef>
                        <a:spcAft>
                          <a:spcPts val="0"/>
                        </a:spcAft>
                      </a:pPr>
                      <a:r>
                        <a:rPr lang="en-US" sz="1400" b="1">
                          <a:solidFill>
                            <a:srgbClr val="000000"/>
                          </a:solidFill>
                          <a:effectLst/>
                          <a:latin typeface="#9Slide02 Noi dung dai"/>
                          <a:ea typeface="Times New Roman" panose="02020603050405020304" pitchFamily="18" charset="0"/>
                        </a:rPr>
                        <a:t>Tỉnh Quảng </a:t>
                      </a:r>
                      <a:r>
                        <a:rPr lang="en-US" sz="1400" b="1" spc="-20">
                          <a:solidFill>
                            <a:srgbClr val="000000"/>
                          </a:solidFill>
                          <a:effectLst/>
                          <a:latin typeface="#9Slide02 Noi dung dai"/>
                          <a:ea typeface="Times New Roman" panose="02020603050405020304" pitchFamily="18" charset="0"/>
                        </a:rPr>
                        <a:t>Ngãi</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992491141"/>
                  </a:ext>
                </a:extLst>
              </a:tr>
              <a:tr h="355600">
                <a:tc>
                  <a:txBody>
                    <a:bodyPr/>
                    <a:lstStyle/>
                    <a:p>
                      <a:pPr marL="7620" marR="2540" algn="ctr">
                        <a:spcBef>
                          <a:spcPts val="600"/>
                        </a:spcBef>
                        <a:spcAft>
                          <a:spcPts val="0"/>
                        </a:spcAft>
                      </a:pPr>
                      <a:r>
                        <a:rPr lang="en-US" sz="1400" b="1" spc="-50">
                          <a:solidFill>
                            <a:srgbClr val="000000"/>
                          </a:solidFill>
                          <a:effectLst/>
                          <a:latin typeface="#9Slide02 Noi dung dai"/>
                          <a:ea typeface="Times New Roman" panose="02020603050405020304" pitchFamily="18" charset="0"/>
                        </a:rPr>
                        <a:t>8</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850">
                        <a:spcBef>
                          <a:spcPts val="600"/>
                        </a:spcBef>
                        <a:spcAft>
                          <a:spcPts val="0"/>
                        </a:spcAft>
                      </a:pPr>
                      <a:r>
                        <a:rPr lang="en-US" sz="1400" b="1">
                          <a:solidFill>
                            <a:srgbClr val="000000"/>
                          </a:solidFill>
                          <a:effectLst/>
                          <a:latin typeface="#9Slide02 Noi dung dai"/>
                          <a:ea typeface="Times New Roman" panose="02020603050405020304" pitchFamily="18" charset="0"/>
                        </a:rPr>
                        <a:t>HuyệnTrường </a:t>
                      </a:r>
                      <a:r>
                        <a:rPr lang="en-US" sz="1400" b="1" spc="-25">
                          <a:solidFill>
                            <a:srgbClr val="000000"/>
                          </a:solidFill>
                          <a:effectLst/>
                          <a:latin typeface="#9Slide02 Noi dung dai"/>
                          <a:ea typeface="Times New Roman" panose="02020603050405020304" pitchFamily="18" charset="0"/>
                        </a:rPr>
                        <a:t>Sa</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215">
                        <a:spcBef>
                          <a:spcPts val="600"/>
                        </a:spcBef>
                        <a:spcAft>
                          <a:spcPts val="0"/>
                        </a:spcAft>
                      </a:pPr>
                      <a:r>
                        <a:rPr lang="en-US" sz="1400" b="1">
                          <a:solidFill>
                            <a:srgbClr val="000000"/>
                          </a:solidFill>
                          <a:effectLst/>
                          <a:latin typeface="#9Slide02 Noi dung dai"/>
                          <a:ea typeface="Times New Roman" panose="02020603050405020304" pitchFamily="18" charset="0"/>
                        </a:rPr>
                        <a:t>Tỉnh Khánh</a:t>
                      </a:r>
                      <a:r>
                        <a:rPr lang="en-US" sz="1400" b="1" spc="-25">
                          <a:solidFill>
                            <a:srgbClr val="000000"/>
                          </a:solidFill>
                          <a:effectLst/>
                          <a:latin typeface="#9Slide02 Noi dung dai"/>
                          <a:ea typeface="Times New Roman" panose="02020603050405020304" pitchFamily="18" charset="0"/>
                        </a:rPr>
                        <a:t>Hoà</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265559016"/>
                  </a:ext>
                </a:extLst>
              </a:tr>
              <a:tr h="355600">
                <a:tc>
                  <a:txBody>
                    <a:bodyPr/>
                    <a:lstStyle/>
                    <a:p>
                      <a:pPr marL="7620" marR="2540" algn="ctr">
                        <a:spcBef>
                          <a:spcPts val="600"/>
                        </a:spcBef>
                        <a:spcAft>
                          <a:spcPts val="0"/>
                        </a:spcAft>
                      </a:pPr>
                      <a:r>
                        <a:rPr lang="en-US" sz="1400" b="1" spc="-50">
                          <a:solidFill>
                            <a:srgbClr val="000000"/>
                          </a:solidFill>
                          <a:effectLst/>
                          <a:latin typeface="#9Slide02 Noi dung dai"/>
                          <a:ea typeface="Times New Roman" panose="02020603050405020304" pitchFamily="18" charset="0"/>
                        </a:rPr>
                        <a:t>9</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215">
                        <a:spcBef>
                          <a:spcPts val="600"/>
                        </a:spcBef>
                        <a:spcAft>
                          <a:spcPts val="0"/>
                        </a:spcAft>
                      </a:pPr>
                      <a:r>
                        <a:rPr lang="en-US" sz="1400" b="1">
                          <a:solidFill>
                            <a:srgbClr val="000000"/>
                          </a:solidFill>
                          <a:effectLst/>
                          <a:latin typeface="#9Slide02 Noi dung dai"/>
                          <a:ea typeface="Times New Roman" panose="02020603050405020304" pitchFamily="18" charset="0"/>
                        </a:rPr>
                        <a:t>Huyện Phú </a:t>
                      </a:r>
                      <a:r>
                        <a:rPr lang="en-US" sz="1400" b="1" spc="-25">
                          <a:solidFill>
                            <a:srgbClr val="000000"/>
                          </a:solidFill>
                          <a:effectLst/>
                          <a:latin typeface="#9Slide02 Noi dung dai"/>
                          <a:ea typeface="Times New Roman" panose="02020603050405020304" pitchFamily="18" charset="0"/>
                        </a:rPr>
                        <a:t>Quý</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215">
                        <a:spcBef>
                          <a:spcPts val="600"/>
                        </a:spcBef>
                        <a:spcAft>
                          <a:spcPts val="0"/>
                        </a:spcAft>
                      </a:pPr>
                      <a:r>
                        <a:rPr lang="en-US" sz="1400" b="1">
                          <a:solidFill>
                            <a:srgbClr val="000000"/>
                          </a:solidFill>
                          <a:effectLst/>
                          <a:latin typeface="#9Slide02 Noi dung dai"/>
                          <a:ea typeface="Times New Roman" panose="02020603050405020304" pitchFamily="18" charset="0"/>
                        </a:rPr>
                        <a:t>Tỉnh Bình </a:t>
                      </a:r>
                      <a:r>
                        <a:rPr lang="en-US" sz="1400" b="1" spc="-20">
                          <a:solidFill>
                            <a:srgbClr val="000000"/>
                          </a:solidFill>
                          <a:effectLst/>
                          <a:latin typeface="#9Slide02 Noi dung dai"/>
                          <a:ea typeface="Times New Roman" panose="02020603050405020304" pitchFamily="18" charset="0"/>
                        </a:rPr>
                        <a:t>Thuận</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834321964"/>
                  </a:ext>
                </a:extLst>
              </a:tr>
              <a:tr h="355600">
                <a:tc>
                  <a:txBody>
                    <a:bodyPr/>
                    <a:lstStyle/>
                    <a:p>
                      <a:pPr marL="7620" marR="3175" algn="ctr">
                        <a:spcBef>
                          <a:spcPts val="600"/>
                        </a:spcBef>
                        <a:spcAft>
                          <a:spcPts val="0"/>
                        </a:spcAft>
                      </a:pPr>
                      <a:r>
                        <a:rPr lang="en-US" sz="1400" b="1" spc="-25">
                          <a:solidFill>
                            <a:srgbClr val="000000"/>
                          </a:solidFill>
                          <a:effectLst/>
                          <a:latin typeface="#9Slide02 Noi dung dai"/>
                          <a:ea typeface="Times New Roman" panose="02020603050405020304" pitchFamily="18" charset="0"/>
                        </a:rPr>
                        <a:t>10</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215">
                        <a:spcBef>
                          <a:spcPts val="600"/>
                        </a:spcBef>
                        <a:spcAft>
                          <a:spcPts val="0"/>
                        </a:spcAft>
                      </a:pPr>
                      <a:r>
                        <a:rPr lang="en-US" sz="1400" b="1">
                          <a:solidFill>
                            <a:srgbClr val="000000"/>
                          </a:solidFill>
                          <a:effectLst/>
                          <a:latin typeface="#9Slide02 Noi dung dai"/>
                          <a:ea typeface="Times New Roman" panose="02020603050405020304" pitchFamily="18" charset="0"/>
                        </a:rPr>
                        <a:t>Huyện Côn </a:t>
                      </a:r>
                      <a:r>
                        <a:rPr lang="en-US" sz="1400" b="1" spc="-25">
                          <a:solidFill>
                            <a:srgbClr val="000000"/>
                          </a:solidFill>
                          <a:effectLst/>
                          <a:latin typeface="#9Slide02 Noi dung dai"/>
                          <a:ea typeface="Times New Roman" panose="02020603050405020304" pitchFamily="18" charset="0"/>
                        </a:rPr>
                        <a:t>Đảo</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215">
                        <a:spcBef>
                          <a:spcPts val="600"/>
                        </a:spcBef>
                        <a:spcAft>
                          <a:spcPts val="0"/>
                        </a:spcAft>
                      </a:pPr>
                      <a:r>
                        <a:rPr lang="en-US" sz="1400" b="1" spc="-10">
                          <a:solidFill>
                            <a:srgbClr val="000000"/>
                          </a:solidFill>
                          <a:effectLst/>
                          <a:latin typeface="#9Slide02 Noi dung dai"/>
                          <a:ea typeface="Times New Roman" panose="02020603050405020304" pitchFamily="18" charset="0"/>
                        </a:rPr>
                        <a:t>Tỉnh Bà Rịa-Vũng </a:t>
                      </a:r>
                      <a:r>
                        <a:rPr lang="en-US" sz="1400" b="1" spc="-25">
                          <a:solidFill>
                            <a:srgbClr val="000000"/>
                          </a:solidFill>
                          <a:effectLst/>
                          <a:latin typeface="#9Slide02 Noi dung dai"/>
                          <a:ea typeface="Times New Roman" panose="02020603050405020304" pitchFamily="18" charset="0"/>
                        </a:rPr>
                        <a:t>Tàu</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347718453"/>
                  </a:ext>
                </a:extLst>
              </a:tr>
              <a:tr h="355600">
                <a:tc>
                  <a:txBody>
                    <a:bodyPr/>
                    <a:lstStyle/>
                    <a:p>
                      <a:pPr marL="7620" marR="3175" algn="ctr">
                        <a:spcBef>
                          <a:spcPts val="600"/>
                        </a:spcBef>
                        <a:spcAft>
                          <a:spcPts val="0"/>
                        </a:spcAft>
                      </a:pPr>
                      <a:r>
                        <a:rPr lang="en-US" sz="1400" b="1" spc="-25">
                          <a:solidFill>
                            <a:srgbClr val="000000"/>
                          </a:solidFill>
                          <a:effectLst/>
                          <a:latin typeface="#9Slide02 Noi dung dai"/>
                          <a:ea typeface="Times New Roman" panose="02020603050405020304" pitchFamily="18" charset="0"/>
                        </a:rPr>
                        <a:t>11</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215">
                        <a:spcBef>
                          <a:spcPts val="600"/>
                        </a:spcBef>
                        <a:spcAft>
                          <a:spcPts val="0"/>
                        </a:spcAft>
                      </a:pPr>
                      <a:r>
                        <a:rPr lang="en-US" sz="1400" b="1">
                          <a:solidFill>
                            <a:srgbClr val="000000"/>
                          </a:solidFill>
                          <a:effectLst/>
                          <a:latin typeface="#9Slide02 Noi dung dai"/>
                          <a:ea typeface="Times New Roman" panose="02020603050405020304" pitchFamily="18" charset="0"/>
                        </a:rPr>
                        <a:t>Huyện Kiên </a:t>
                      </a:r>
                      <a:r>
                        <a:rPr lang="en-US" sz="1400" b="1" spc="-25">
                          <a:solidFill>
                            <a:srgbClr val="000000"/>
                          </a:solidFill>
                          <a:effectLst/>
                          <a:latin typeface="#9Slide02 Noi dung dai"/>
                          <a:ea typeface="Times New Roman" panose="02020603050405020304" pitchFamily="18" charset="0"/>
                        </a:rPr>
                        <a:t>Hải</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8580">
                        <a:spcBef>
                          <a:spcPts val="600"/>
                        </a:spcBef>
                        <a:spcAft>
                          <a:spcPts val="0"/>
                        </a:spcAft>
                      </a:pPr>
                      <a:r>
                        <a:rPr lang="en-US" sz="1400" b="1">
                          <a:solidFill>
                            <a:srgbClr val="000000"/>
                          </a:solidFill>
                          <a:effectLst/>
                          <a:latin typeface="#9Slide02 Noi dung dai"/>
                          <a:ea typeface="Times New Roman" panose="02020603050405020304" pitchFamily="18" charset="0"/>
                        </a:rPr>
                        <a:t>Tỉnh Kiên </a:t>
                      </a:r>
                      <a:r>
                        <a:rPr lang="en-US" sz="1400" b="1" spc="-10">
                          <a:solidFill>
                            <a:srgbClr val="000000"/>
                          </a:solidFill>
                          <a:effectLst/>
                          <a:latin typeface="#9Slide02 Noi dung dai"/>
                          <a:ea typeface="Times New Roman" panose="02020603050405020304" pitchFamily="18" charset="0"/>
                        </a:rPr>
                        <a:t>Giang</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549800016"/>
                  </a:ext>
                </a:extLst>
              </a:tr>
              <a:tr h="355600">
                <a:tc>
                  <a:txBody>
                    <a:bodyPr/>
                    <a:lstStyle/>
                    <a:p>
                      <a:pPr marL="7620" marR="3810" algn="ctr">
                        <a:spcBef>
                          <a:spcPts val="600"/>
                        </a:spcBef>
                        <a:spcAft>
                          <a:spcPts val="0"/>
                        </a:spcAft>
                      </a:pPr>
                      <a:r>
                        <a:rPr lang="en-US" sz="1400" b="1" spc="-25">
                          <a:solidFill>
                            <a:srgbClr val="000000"/>
                          </a:solidFill>
                          <a:effectLst/>
                          <a:latin typeface="#9Slide02 Noi dung dai"/>
                          <a:ea typeface="Times New Roman" panose="02020603050405020304" pitchFamily="18" charset="0"/>
                        </a:rPr>
                        <a:t>12</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9215">
                        <a:spcBef>
                          <a:spcPts val="600"/>
                        </a:spcBef>
                        <a:spcAft>
                          <a:spcPts val="0"/>
                        </a:spcAft>
                      </a:pPr>
                      <a:r>
                        <a:rPr lang="en-US" sz="1400" b="1">
                          <a:solidFill>
                            <a:srgbClr val="000000"/>
                          </a:solidFill>
                          <a:effectLst/>
                          <a:latin typeface="#9Slide02 Noi dung dai"/>
                          <a:ea typeface="Times New Roman" panose="02020603050405020304" pitchFamily="18" charset="0"/>
                        </a:rPr>
                        <a:t>Thành phố Phú </a:t>
                      </a:r>
                      <a:r>
                        <a:rPr lang="en-US" sz="1400" b="1" spc="-20">
                          <a:solidFill>
                            <a:srgbClr val="000000"/>
                          </a:solidFill>
                          <a:effectLst/>
                          <a:latin typeface="#9Slide02 Noi dung dai"/>
                          <a:ea typeface="Times New Roman" panose="02020603050405020304" pitchFamily="18" charset="0"/>
                        </a:rPr>
                        <a:t>Quốc</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68580">
                        <a:spcBef>
                          <a:spcPts val="600"/>
                        </a:spcBef>
                        <a:spcAft>
                          <a:spcPts val="0"/>
                        </a:spcAft>
                      </a:pPr>
                      <a:r>
                        <a:rPr lang="en-US" sz="1400" b="1">
                          <a:solidFill>
                            <a:srgbClr val="000000"/>
                          </a:solidFill>
                          <a:effectLst/>
                          <a:latin typeface="#9Slide02 Noi dung dai"/>
                          <a:ea typeface="Times New Roman" panose="02020603050405020304" pitchFamily="18" charset="0"/>
                        </a:rPr>
                        <a:t>Tỉnh Kiên </a:t>
                      </a:r>
                      <a:r>
                        <a:rPr lang="en-US" sz="1400" b="1" spc="-10">
                          <a:solidFill>
                            <a:srgbClr val="000000"/>
                          </a:solidFill>
                          <a:effectLst/>
                          <a:latin typeface="#9Slide02 Noi dung dai"/>
                          <a:ea typeface="Times New Roman" panose="02020603050405020304" pitchFamily="18" charset="0"/>
                        </a:rPr>
                        <a:t>Giang</a:t>
                      </a:r>
                      <a:endParaRPr lang="en-US" sz="1100" b="1">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484558860"/>
                  </a:ext>
                </a:extLst>
              </a:tr>
            </a:tbl>
          </a:graphicData>
        </a:graphic>
      </p:graphicFrame>
      <p:sp>
        <p:nvSpPr>
          <p:cNvPr id="3" name="Rectangle 2">
            <a:extLst>
              <a:ext uri="{FF2B5EF4-FFF2-40B4-BE49-F238E27FC236}">
                <a16:creationId xmlns:a16="http://schemas.microsoft.com/office/drawing/2014/main" id="{F41FA954-6E25-495B-BE2E-38DE4840FC20}"/>
              </a:ext>
            </a:extLst>
          </p:cNvPr>
          <p:cNvSpPr/>
          <p:nvPr/>
        </p:nvSpPr>
        <p:spPr>
          <a:xfrm>
            <a:off x="304800" y="150876"/>
            <a:ext cx="8686800" cy="369332"/>
          </a:xfrm>
          <a:prstGeom prst="rect">
            <a:avLst/>
          </a:prstGeom>
        </p:spPr>
        <p:txBody>
          <a:bodyPr wrap="square">
            <a:spAutoFit/>
          </a:bodyPr>
          <a:lstStyle/>
          <a:p>
            <a:r>
              <a:rPr lang="en-US" b="1">
                <a:solidFill>
                  <a:srgbClr val="231F20"/>
                </a:solidFill>
                <a:latin typeface="#9Slide02 Noi dung dai"/>
                <a:ea typeface="Calibri" panose="020F0502020204030204" pitchFamily="34" charset="0"/>
              </a:rPr>
              <a:t>Các huyện đảo, thành phố đảo và các tỉnh, thành phố có các huyện đảo, thành phố đảo </a:t>
            </a:r>
            <a:endParaRPr lang="en-US" sz="2400" b="1">
              <a:latin typeface="#9Slide02 Noi dung dai"/>
            </a:endParaRPr>
          </a:p>
        </p:txBody>
      </p:sp>
    </p:spTree>
    <p:extLst>
      <p:ext uri="{BB962C8B-B14F-4D97-AF65-F5344CB8AC3E}">
        <p14:creationId xmlns:p14="http://schemas.microsoft.com/office/powerpoint/2010/main" val="10778741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E750E-A259-4C9F-B544-FB1769228C46}"/>
              </a:ext>
            </a:extLst>
          </p:cNvPr>
          <p:cNvPicPr>
            <a:picLocks noChangeAspect="1"/>
          </p:cNvPicPr>
          <p:nvPr/>
        </p:nvPicPr>
        <p:blipFill>
          <a:blip r:embed="rId2"/>
          <a:stretch>
            <a:fillRect/>
          </a:stretch>
        </p:blipFill>
        <p:spPr>
          <a:xfrm>
            <a:off x="76200" y="-171450"/>
            <a:ext cx="8991600" cy="5314949"/>
          </a:xfrm>
          <a:prstGeom prst="rect">
            <a:avLst/>
          </a:prstGeom>
        </p:spPr>
      </p:pic>
    </p:spTree>
    <p:extLst>
      <p:ext uri="{BB962C8B-B14F-4D97-AF65-F5344CB8AC3E}">
        <p14:creationId xmlns:p14="http://schemas.microsoft.com/office/powerpoint/2010/main" val="21345805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E4E121-52CD-4AB3-9024-16E31B88631C}"/>
              </a:ext>
            </a:extLst>
          </p:cNvPr>
          <p:cNvSpPr/>
          <p:nvPr/>
        </p:nvSpPr>
        <p:spPr>
          <a:xfrm>
            <a:off x="7620" y="0"/>
            <a:ext cx="9144000" cy="584775"/>
          </a:xfrm>
          <a:prstGeom prst="rect">
            <a:avLst/>
          </a:prstGeom>
          <a:solidFill>
            <a:srgbClr val="FFFF00"/>
          </a:solidFill>
        </p:spPr>
        <p:txBody>
          <a:bodyPr wrap="square">
            <a:spAutoFit/>
          </a:bodyPr>
          <a:lstStyle/>
          <a:p>
            <a:pPr algn="ctr"/>
            <a:r>
              <a:rPr lang="vi-VN" sz="1600" b="1">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1)</a:t>
            </a:r>
          </a:p>
        </p:txBody>
      </p:sp>
      <p:sp>
        <p:nvSpPr>
          <p:cNvPr id="4" name="Rectangle 3">
            <a:extLst>
              <a:ext uri="{FF2B5EF4-FFF2-40B4-BE49-F238E27FC236}">
                <a16:creationId xmlns:a16="http://schemas.microsoft.com/office/drawing/2014/main" id="{6282BCDC-5C28-4231-A31B-D6A45CEC8A80}"/>
              </a:ext>
            </a:extLst>
          </p:cNvPr>
          <p:cNvSpPr/>
          <p:nvPr/>
        </p:nvSpPr>
        <p:spPr>
          <a:xfrm>
            <a:off x="7620" y="519454"/>
            <a:ext cx="9037666" cy="400110"/>
          </a:xfrm>
          <a:prstGeom prst="rect">
            <a:avLst/>
          </a:prstGeom>
        </p:spPr>
        <p:txBody>
          <a:bodyPr wrap="square">
            <a:spAutoFit/>
          </a:bodyPr>
          <a:lstStyle/>
          <a:p>
            <a:r>
              <a:rPr lang="en-US" sz="2000" b="1">
                <a:latin typeface="#9Slide02 Noi dung dai"/>
                <a:ea typeface="Calibri" panose="020F0502020204030204" pitchFamily="34" charset="0"/>
              </a:rPr>
              <a:t>1. Biển và đảo Việt Nam </a:t>
            </a:r>
            <a:endParaRPr lang="en-US" sz="2800">
              <a:latin typeface="#9Slide02 Noi dung dai"/>
            </a:endParaRPr>
          </a:p>
        </p:txBody>
      </p:sp>
      <p:sp>
        <p:nvSpPr>
          <p:cNvPr id="5" name="Rectangle 4">
            <a:extLst>
              <a:ext uri="{FF2B5EF4-FFF2-40B4-BE49-F238E27FC236}">
                <a16:creationId xmlns:a16="http://schemas.microsoft.com/office/drawing/2014/main" id="{58EE62A9-E6EF-472F-9E8A-601BA8ABAE7E}"/>
              </a:ext>
            </a:extLst>
          </p:cNvPr>
          <p:cNvSpPr/>
          <p:nvPr/>
        </p:nvSpPr>
        <p:spPr>
          <a:xfrm>
            <a:off x="0" y="823465"/>
            <a:ext cx="9037666" cy="400110"/>
          </a:xfrm>
          <a:prstGeom prst="rect">
            <a:avLst/>
          </a:prstGeom>
        </p:spPr>
        <p:txBody>
          <a:bodyPr wrap="square">
            <a:spAutoFit/>
          </a:bodyPr>
          <a:lstStyle/>
          <a:p>
            <a:r>
              <a:rPr lang="en-US" sz="2000" b="1">
                <a:latin typeface="#9Slide02 Noi dung dai"/>
                <a:ea typeface="Calibri" panose="020F0502020204030204" pitchFamily="34" charset="0"/>
              </a:rPr>
              <a:t>2.</a:t>
            </a:r>
            <a:r>
              <a:rPr lang="vi-VN" sz="2000" b="1">
                <a:latin typeface="#9Slide02 Noi dung dai"/>
                <a:ea typeface="Calibri" panose="020F0502020204030204" pitchFamily="34" charset="0"/>
              </a:rPr>
              <a:t> </a:t>
            </a:r>
            <a:r>
              <a:rPr lang="en-US" sz="2000" b="1">
                <a:latin typeface="#9Slide02 Noi dung dai"/>
                <a:ea typeface="Calibri" panose="020F0502020204030204" pitchFamily="34" charset="0"/>
              </a:rPr>
              <a:t>Phát triển tổng hợp kinh tế biển, đảo</a:t>
            </a:r>
            <a:endParaRPr lang="en-US" sz="2800">
              <a:latin typeface="#9Slide02 Noi dung dai"/>
            </a:endParaRPr>
          </a:p>
        </p:txBody>
      </p:sp>
      <p:cxnSp>
        <p:nvCxnSpPr>
          <p:cNvPr id="7" name="Straight Connector 6">
            <a:extLst>
              <a:ext uri="{FF2B5EF4-FFF2-40B4-BE49-F238E27FC236}">
                <a16:creationId xmlns:a16="http://schemas.microsoft.com/office/drawing/2014/main" id="{8C7F3A63-98B5-4E93-B0D8-C8D422AD0B7F}"/>
              </a:ext>
            </a:extLst>
          </p:cNvPr>
          <p:cNvCxnSpPr/>
          <p:nvPr/>
        </p:nvCxnSpPr>
        <p:spPr>
          <a:xfrm>
            <a:off x="4728997" y="1223575"/>
            <a:ext cx="0" cy="36576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7983AB-A81B-4D8F-8F2B-2470D317B3C0}"/>
              </a:ext>
            </a:extLst>
          </p:cNvPr>
          <p:cNvSpPr txBox="1"/>
          <p:nvPr/>
        </p:nvSpPr>
        <p:spPr>
          <a:xfrm>
            <a:off x="24001" y="1186886"/>
            <a:ext cx="4764127" cy="400110"/>
          </a:xfrm>
          <a:prstGeom prst="rect">
            <a:avLst/>
          </a:prstGeom>
          <a:noFill/>
        </p:spPr>
        <p:txBody>
          <a:bodyPr wrap="square" rtlCol="0">
            <a:spAutoFit/>
          </a:bodyPr>
          <a:lstStyle/>
          <a:p>
            <a:r>
              <a:rPr lang="en-US" sz="2000">
                <a:solidFill>
                  <a:srgbClr val="0000FF"/>
                </a:solidFill>
              </a:rPr>
              <a:t> </a:t>
            </a:r>
            <a:r>
              <a:rPr lang="en-US" sz="1700">
                <a:solidFill>
                  <a:srgbClr val="0000FF"/>
                </a:solidFill>
              </a:rPr>
              <a:t>a</a:t>
            </a:r>
            <a:r>
              <a:rPr lang="en-US" sz="1700">
                <a:solidFill>
                  <a:srgbClr val="0000FF"/>
                </a:solidFill>
                <a:latin typeface="#9Slide02 Noi dung dai"/>
              </a:rPr>
              <a:t>. </a:t>
            </a:r>
            <a:r>
              <a:rPr lang="en-US" sz="1700" b="1">
                <a:solidFill>
                  <a:srgbClr val="0000FF"/>
                </a:solidFill>
                <a:latin typeface="#9Slide02 Noi dung dai"/>
              </a:rPr>
              <a:t>Phát triển tổng hợp các ngành kinh tế biển, đảo</a:t>
            </a:r>
            <a:endParaRPr lang="en-US" sz="1700">
              <a:solidFill>
                <a:srgbClr val="0000FF"/>
              </a:solidFill>
              <a:latin typeface="#9Slide02 Noi dung dai"/>
            </a:endParaRPr>
          </a:p>
        </p:txBody>
      </p:sp>
      <p:sp>
        <p:nvSpPr>
          <p:cNvPr id="10" name="TextBox 9">
            <a:extLst>
              <a:ext uri="{FF2B5EF4-FFF2-40B4-BE49-F238E27FC236}">
                <a16:creationId xmlns:a16="http://schemas.microsoft.com/office/drawing/2014/main" id="{CD7AD8A9-0FA4-4ABE-8F6B-21A4211C9E5A}"/>
              </a:ext>
            </a:extLst>
          </p:cNvPr>
          <p:cNvSpPr txBox="1"/>
          <p:nvPr/>
        </p:nvSpPr>
        <p:spPr>
          <a:xfrm>
            <a:off x="-1385" y="2073685"/>
            <a:ext cx="4401583" cy="646331"/>
          </a:xfrm>
          <a:prstGeom prst="rect">
            <a:avLst/>
          </a:prstGeom>
          <a:noFill/>
        </p:spPr>
        <p:txBody>
          <a:bodyPr wrap="square" rtlCol="0">
            <a:spAutoFit/>
          </a:bodyPr>
          <a:lstStyle/>
          <a:p>
            <a:r>
              <a:rPr lang="en-US"/>
              <a:t>+ Nhóm 1: Trình bày về du lịch biển, đảo ?</a:t>
            </a:r>
          </a:p>
          <a:p>
            <a:r>
              <a:rPr lang="en-US"/>
              <a:t> </a:t>
            </a:r>
          </a:p>
        </p:txBody>
      </p:sp>
      <p:sp>
        <p:nvSpPr>
          <p:cNvPr id="11" name="Rectangle 10">
            <a:extLst>
              <a:ext uri="{FF2B5EF4-FFF2-40B4-BE49-F238E27FC236}">
                <a16:creationId xmlns:a16="http://schemas.microsoft.com/office/drawing/2014/main" id="{0916C3F3-F749-4681-B512-9DE70602087E}"/>
              </a:ext>
            </a:extLst>
          </p:cNvPr>
          <p:cNvSpPr/>
          <p:nvPr/>
        </p:nvSpPr>
        <p:spPr>
          <a:xfrm>
            <a:off x="-42955" y="3828597"/>
            <a:ext cx="4831083" cy="923330"/>
          </a:xfrm>
          <a:prstGeom prst="rect">
            <a:avLst/>
          </a:prstGeom>
        </p:spPr>
        <p:txBody>
          <a:bodyPr wrap="square">
            <a:spAutoFit/>
          </a:bodyPr>
          <a:lstStyle/>
          <a:p>
            <a:r>
              <a:rPr lang="en-US"/>
              <a:t> </a:t>
            </a:r>
          </a:p>
          <a:p>
            <a:r>
              <a:rPr lang="en-US"/>
              <a:t>+ Nhóm 4: Trình bày về nuôi trồng và khai thác hải sản ?</a:t>
            </a:r>
          </a:p>
        </p:txBody>
      </p:sp>
      <p:sp>
        <p:nvSpPr>
          <p:cNvPr id="12" name="TextBox 11">
            <a:extLst>
              <a:ext uri="{FF2B5EF4-FFF2-40B4-BE49-F238E27FC236}">
                <a16:creationId xmlns:a16="http://schemas.microsoft.com/office/drawing/2014/main" id="{BE07282C-9B69-4C81-9A69-C9CB2AFA63F5}"/>
              </a:ext>
            </a:extLst>
          </p:cNvPr>
          <p:cNvSpPr txBox="1"/>
          <p:nvPr/>
        </p:nvSpPr>
        <p:spPr>
          <a:xfrm>
            <a:off x="-1385" y="2710645"/>
            <a:ext cx="4567589" cy="923330"/>
          </a:xfrm>
          <a:prstGeom prst="rect">
            <a:avLst/>
          </a:prstGeom>
          <a:noFill/>
        </p:spPr>
        <p:txBody>
          <a:bodyPr wrap="square" rtlCol="0">
            <a:spAutoFit/>
          </a:bodyPr>
          <a:lstStyle/>
          <a:p>
            <a:r>
              <a:rPr lang="en-US"/>
              <a:t>+ Nhóm 2 : Trình bày về giao thông vân tải biển?</a:t>
            </a:r>
          </a:p>
          <a:p>
            <a:r>
              <a:rPr lang="en-US"/>
              <a:t> </a:t>
            </a:r>
          </a:p>
        </p:txBody>
      </p:sp>
      <p:sp>
        <p:nvSpPr>
          <p:cNvPr id="13" name="Rectangle 12">
            <a:extLst>
              <a:ext uri="{FF2B5EF4-FFF2-40B4-BE49-F238E27FC236}">
                <a16:creationId xmlns:a16="http://schemas.microsoft.com/office/drawing/2014/main" id="{10DF5406-BA46-41E1-804C-7E368FC69B23}"/>
              </a:ext>
            </a:extLst>
          </p:cNvPr>
          <p:cNvSpPr/>
          <p:nvPr/>
        </p:nvSpPr>
        <p:spPr>
          <a:xfrm>
            <a:off x="-34643" y="3517232"/>
            <a:ext cx="4688377" cy="369332"/>
          </a:xfrm>
          <a:prstGeom prst="rect">
            <a:avLst/>
          </a:prstGeom>
        </p:spPr>
        <p:txBody>
          <a:bodyPr wrap="square">
            <a:spAutoFit/>
          </a:bodyPr>
          <a:lstStyle/>
          <a:p>
            <a:pPr lvl="0"/>
            <a:r>
              <a:rPr lang="en-US">
                <a:solidFill>
                  <a:prstClr val="black"/>
                </a:solidFill>
              </a:rPr>
              <a:t>+ Nhóm 3: Trình bày về khai thác khoáng sản?</a:t>
            </a:r>
          </a:p>
        </p:txBody>
      </p:sp>
      <p:graphicFrame>
        <p:nvGraphicFramePr>
          <p:cNvPr id="2" name="Table 1">
            <a:extLst>
              <a:ext uri="{FF2B5EF4-FFF2-40B4-BE49-F238E27FC236}">
                <a16:creationId xmlns:a16="http://schemas.microsoft.com/office/drawing/2014/main" id="{5D0A317B-F6DF-49E6-866D-0062D7A52C6B}"/>
              </a:ext>
            </a:extLst>
          </p:cNvPr>
          <p:cNvGraphicFramePr>
            <a:graphicFrameLocks noGrp="1"/>
          </p:cNvGraphicFramePr>
          <p:nvPr>
            <p:extLst>
              <p:ext uri="{D42A27DB-BD31-4B8C-83A1-F6EECF244321}">
                <p14:modId xmlns:p14="http://schemas.microsoft.com/office/powerpoint/2010/main" val="3389988866"/>
              </p:ext>
            </p:extLst>
          </p:nvPr>
        </p:nvGraphicFramePr>
        <p:xfrm>
          <a:off x="4772369" y="1562560"/>
          <a:ext cx="4259601" cy="3200400"/>
        </p:xfrm>
        <a:graphic>
          <a:graphicData uri="http://schemas.openxmlformats.org/drawingml/2006/table">
            <a:tbl>
              <a:tblPr firstRow="1" firstCol="1" lastRow="1" lastCol="1" bandRow="1" bandCol="1"/>
              <a:tblGrid>
                <a:gridCol w="1162872">
                  <a:extLst>
                    <a:ext uri="{9D8B030D-6E8A-4147-A177-3AD203B41FA5}">
                      <a16:colId xmlns:a16="http://schemas.microsoft.com/office/drawing/2014/main" val="3442504148"/>
                    </a:ext>
                  </a:extLst>
                </a:gridCol>
                <a:gridCol w="728392">
                  <a:extLst>
                    <a:ext uri="{9D8B030D-6E8A-4147-A177-3AD203B41FA5}">
                      <a16:colId xmlns:a16="http://schemas.microsoft.com/office/drawing/2014/main" val="1604584695"/>
                    </a:ext>
                  </a:extLst>
                </a:gridCol>
                <a:gridCol w="767580">
                  <a:extLst>
                    <a:ext uri="{9D8B030D-6E8A-4147-A177-3AD203B41FA5}">
                      <a16:colId xmlns:a16="http://schemas.microsoft.com/office/drawing/2014/main" val="3802250677"/>
                    </a:ext>
                  </a:extLst>
                </a:gridCol>
                <a:gridCol w="784618">
                  <a:extLst>
                    <a:ext uri="{9D8B030D-6E8A-4147-A177-3AD203B41FA5}">
                      <a16:colId xmlns:a16="http://schemas.microsoft.com/office/drawing/2014/main" val="447706674"/>
                    </a:ext>
                  </a:extLst>
                </a:gridCol>
                <a:gridCol w="816139">
                  <a:extLst>
                    <a:ext uri="{9D8B030D-6E8A-4147-A177-3AD203B41FA5}">
                      <a16:colId xmlns:a16="http://schemas.microsoft.com/office/drawing/2014/main" val="444813068"/>
                    </a:ext>
                  </a:extLst>
                </a:gridCol>
              </a:tblGrid>
              <a:tr h="515449">
                <a:tc>
                  <a:txBody>
                    <a:bodyPr/>
                    <a:lstStyle/>
                    <a:p>
                      <a:pPr marL="582930">
                        <a:spcBef>
                          <a:spcPts val="600"/>
                        </a:spcBef>
                        <a:spcAft>
                          <a:spcPts val="0"/>
                        </a:spcAft>
                      </a:pPr>
                      <a:r>
                        <a:rPr lang="vi-VN" sz="1400" b="1">
                          <a:solidFill>
                            <a:srgbClr val="231F20"/>
                          </a:solidFill>
                          <a:effectLst/>
                          <a:latin typeface="Times New Roman" panose="02020603050405020304" pitchFamily="18" charset="0"/>
                          <a:ea typeface="Times New Roman" panose="02020603050405020304" pitchFamily="18" charset="0"/>
                        </a:rPr>
                        <a:t>Đặc</a:t>
                      </a:r>
                      <a:r>
                        <a:rPr lang="vi-VN" sz="1400" b="1" spc="-70">
                          <a:solidFill>
                            <a:srgbClr val="231F20"/>
                          </a:solidFill>
                          <a:effectLst/>
                          <a:latin typeface="Times New Roman" panose="02020603050405020304" pitchFamily="18" charset="0"/>
                          <a:ea typeface="Times New Roman" panose="02020603050405020304" pitchFamily="18" charset="0"/>
                        </a:rPr>
                        <a:t> </a:t>
                      </a:r>
                      <a:r>
                        <a:rPr lang="vi-VN" sz="1400" b="1" spc="-20">
                          <a:solidFill>
                            <a:srgbClr val="231F20"/>
                          </a:solidFill>
                          <a:effectLst/>
                          <a:latin typeface="Times New Roman" panose="02020603050405020304" pitchFamily="18" charset="0"/>
                          <a:ea typeface="Times New Roman" panose="02020603050405020304" pitchFamily="18" charset="0"/>
                        </a:rPr>
                        <a:t>điểm</a:t>
                      </a:r>
                      <a:endParaRPr lang="en-US" sz="1400">
                        <a:solidFill>
                          <a:srgbClr val="000000"/>
                        </a:solidFill>
                        <a:effectLst/>
                        <a:latin typeface="Times New Roman" panose="02020603050405020304" pitchFamily="18" charset="0"/>
                        <a:ea typeface="Calibri" panose="020F0502020204030204" pitchFamily="34" charset="0"/>
                      </a:endParaRPr>
                    </a:p>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p>
                      <a:pPr marL="70485">
                        <a:spcBef>
                          <a:spcPts val="600"/>
                        </a:spcBef>
                        <a:spcAft>
                          <a:spcPts val="0"/>
                        </a:spcAft>
                      </a:pPr>
                      <a:r>
                        <a:rPr lang="vi-VN" sz="1400" b="1" spc="-50">
                          <a:solidFill>
                            <a:srgbClr val="231F20"/>
                          </a:solidFill>
                          <a:effectLst/>
                          <a:latin typeface="Times New Roman" panose="02020603050405020304" pitchFamily="18" charset="0"/>
                          <a:ea typeface="Times New Roman" panose="02020603050405020304" pitchFamily="18" charset="0"/>
                        </a:rPr>
                        <a:t>Các</a:t>
                      </a:r>
                      <a:r>
                        <a:rPr lang="vi-VN" sz="1400" b="1" spc="-20">
                          <a:solidFill>
                            <a:srgbClr val="231F20"/>
                          </a:solidFill>
                          <a:effectLst/>
                          <a:latin typeface="Times New Roman" panose="02020603050405020304" pitchFamily="18" charset="0"/>
                          <a:ea typeface="Times New Roman" panose="02020603050405020304" pitchFamily="18" charset="0"/>
                        </a:rPr>
                        <a:t> </a:t>
                      </a:r>
                      <a:r>
                        <a:rPr lang="vi-VN" sz="1400" b="1" spc="-10">
                          <a:solidFill>
                            <a:srgbClr val="231F20"/>
                          </a:solidFill>
                          <a:effectLst/>
                          <a:latin typeface="Times New Roman" panose="02020603050405020304" pitchFamily="18" charset="0"/>
                          <a:ea typeface="Times New Roman" panose="02020603050405020304" pitchFamily="18" charset="0"/>
                        </a:rPr>
                        <a:t>ngành</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p>
                      <a:pPr marL="102870">
                        <a:spcBef>
                          <a:spcPts val="600"/>
                        </a:spcBef>
                        <a:spcAft>
                          <a:spcPts val="0"/>
                        </a:spcAft>
                      </a:pPr>
                      <a:r>
                        <a:rPr lang="vi-VN" sz="1400" b="1" spc="-10">
                          <a:solidFill>
                            <a:srgbClr val="231F20"/>
                          </a:solidFill>
                          <a:effectLst/>
                          <a:latin typeface="Times New Roman" panose="02020603050405020304" pitchFamily="18" charset="0"/>
                          <a:ea typeface="Times New Roman" panose="02020603050405020304" pitchFamily="18" charset="0"/>
                        </a:rPr>
                        <a:t>Ti</a:t>
                      </a:r>
                      <a:r>
                        <a:rPr lang="en-US" sz="1400" b="1" spc="-10">
                          <a:solidFill>
                            <a:srgbClr val="231F20"/>
                          </a:solidFill>
                          <a:effectLst/>
                          <a:latin typeface="Times New Roman" panose="02020603050405020304" pitchFamily="18" charset="0"/>
                          <a:ea typeface="Times New Roman" panose="02020603050405020304" pitchFamily="18" charset="0"/>
                        </a:rPr>
                        <a:t>ề</a:t>
                      </a:r>
                      <a:r>
                        <a:rPr lang="vi-VN" sz="1400" b="1" spc="-10">
                          <a:solidFill>
                            <a:srgbClr val="231F20"/>
                          </a:solidFill>
                          <a:effectLst/>
                          <a:latin typeface="Times New Roman" panose="02020603050405020304" pitchFamily="18" charset="0"/>
                          <a:ea typeface="Times New Roman" panose="02020603050405020304" pitchFamily="18" charset="0"/>
                        </a:rPr>
                        <a:t>m</a:t>
                      </a:r>
                      <a:r>
                        <a:rPr lang="vi-VN" sz="1400" b="1" spc="-45">
                          <a:solidFill>
                            <a:srgbClr val="231F20"/>
                          </a:solidFill>
                          <a:effectLst/>
                          <a:latin typeface="Times New Roman" panose="02020603050405020304" pitchFamily="18" charset="0"/>
                          <a:ea typeface="Times New Roman" panose="02020603050405020304" pitchFamily="18" charset="0"/>
                        </a:rPr>
                        <a:t> </a:t>
                      </a:r>
                      <a:r>
                        <a:rPr lang="vi-VN" sz="1400" b="1" spc="-20">
                          <a:solidFill>
                            <a:srgbClr val="231F20"/>
                          </a:solidFill>
                          <a:effectLst/>
                          <a:latin typeface="Times New Roman" panose="02020603050405020304" pitchFamily="18" charset="0"/>
                          <a:ea typeface="Times New Roman" panose="02020603050405020304" pitchFamily="18" charset="0"/>
                        </a:rPr>
                        <a:t>năng</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p>
                      <a:pPr marL="125095">
                        <a:spcBef>
                          <a:spcPts val="600"/>
                        </a:spcBef>
                        <a:spcAft>
                          <a:spcPts val="0"/>
                        </a:spcAft>
                      </a:pPr>
                      <a:r>
                        <a:rPr lang="vi-VN" sz="1400" b="1">
                          <a:solidFill>
                            <a:srgbClr val="231F20"/>
                          </a:solidFill>
                          <a:effectLst/>
                          <a:latin typeface="Times New Roman" panose="02020603050405020304" pitchFamily="18" charset="0"/>
                          <a:ea typeface="Times New Roman" panose="02020603050405020304" pitchFamily="18" charset="0"/>
                        </a:rPr>
                        <a:t>Hiện</a:t>
                      </a:r>
                      <a:r>
                        <a:rPr lang="vi-VN" sz="1400" b="1" spc="-50">
                          <a:solidFill>
                            <a:srgbClr val="231F20"/>
                          </a:solidFill>
                          <a:effectLst/>
                          <a:latin typeface="Times New Roman" panose="02020603050405020304" pitchFamily="18" charset="0"/>
                          <a:ea typeface="Times New Roman" panose="02020603050405020304" pitchFamily="18" charset="0"/>
                        </a:rPr>
                        <a:t> </a:t>
                      </a:r>
                      <a:r>
                        <a:rPr lang="vi-VN" sz="1400" b="1" spc="-10">
                          <a:solidFill>
                            <a:srgbClr val="231F20"/>
                          </a:solidFill>
                          <a:effectLst/>
                          <a:latin typeface="Times New Roman" panose="02020603050405020304" pitchFamily="18" charset="0"/>
                          <a:ea typeface="Times New Roman" panose="02020603050405020304" pitchFamily="18" charset="0"/>
                        </a:rPr>
                        <a:t>trạng</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88265" marR="76200" algn="ctr">
                        <a:spcBef>
                          <a:spcPts val="600"/>
                        </a:spcBef>
                        <a:spcAft>
                          <a:spcPts val="0"/>
                        </a:spcAft>
                      </a:pPr>
                      <a:r>
                        <a:rPr lang="vi-VN" sz="1400" b="1" spc="-30">
                          <a:solidFill>
                            <a:srgbClr val="231F20"/>
                          </a:solidFill>
                          <a:effectLst/>
                          <a:latin typeface="Times New Roman" panose="02020603050405020304" pitchFamily="18" charset="0"/>
                          <a:ea typeface="Times New Roman" panose="02020603050405020304" pitchFamily="18" charset="0"/>
                        </a:rPr>
                        <a:t>Tác</a:t>
                      </a:r>
                      <a:r>
                        <a:rPr lang="vi-VN" sz="1400" b="1" spc="-50">
                          <a:solidFill>
                            <a:srgbClr val="231F20"/>
                          </a:solidFill>
                          <a:effectLst/>
                          <a:latin typeface="Times New Roman" panose="02020603050405020304" pitchFamily="18" charset="0"/>
                          <a:ea typeface="Times New Roman" panose="02020603050405020304" pitchFamily="18" charset="0"/>
                        </a:rPr>
                        <a:t> </a:t>
                      </a:r>
                      <a:r>
                        <a:rPr lang="vi-VN" sz="1400" b="1" spc="-30">
                          <a:solidFill>
                            <a:srgbClr val="231F20"/>
                          </a:solidFill>
                          <a:effectLst/>
                          <a:latin typeface="Times New Roman" panose="02020603050405020304" pitchFamily="18" charset="0"/>
                          <a:ea typeface="Times New Roman" panose="02020603050405020304" pitchFamily="18" charset="0"/>
                        </a:rPr>
                        <a:t>động</a:t>
                      </a:r>
                      <a:r>
                        <a:rPr lang="vi-VN" sz="1400" b="1" spc="-50">
                          <a:solidFill>
                            <a:srgbClr val="231F20"/>
                          </a:solidFill>
                          <a:effectLst/>
                          <a:latin typeface="Times New Roman" panose="02020603050405020304" pitchFamily="18" charset="0"/>
                          <a:ea typeface="Times New Roman" panose="02020603050405020304" pitchFamily="18" charset="0"/>
                        </a:rPr>
                        <a:t> </a:t>
                      </a:r>
                      <a:r>
                        <a:rPr lang="vi-VN" sz="1400" b="1" spc="-30">
                          <a:solidFill>
                            <a:srgbClr val="231F20"/>
                          </a:solidFill>
                          <a:effectLst/>
                          <a:latin typeface="Times New Roman" panose="02020603050405020304" pitchFamily="18" charset="0"/>
                          <a:ea typeface="Times New Roman" panose="02020603050405020304" pitchFamily="18" charset="0"/>
                        </a:rPr>
                        <a:t>tới </a:t>
                      </a:r>
                      <a:r>
                        <a:rPr lang="vi-VN" sz="1400" b="1">
                          <a:solidFill>
                            <a:srgbClr val="231F20"/>
                          </a:solidFill>
                          <a:effectLst/>
                          <a:latin typeface="Times New Roman" panose="02020603050405020304" pitchFamily="18" charset="0"/>
                          <a:ea typeface="Times New Roman" panose="02020603050405020304" pitchFamily="18" charset="0"/>
                        </a:rPr>
                        <a:t>các ngành </a:t>
                      </a:r>
                      <a:r>
                        <a:rPr lang="vi-VN" sz="1400" b="1" spc="-10">
                          <a:solidFill>
                            <a:srgbClr val="231F20"/>
                          </a:solidFill>
                          <a:effectLst/>
                          <a:latin typeface="Times New Roman" panose="02020603050405020304" pitchFamily="18" charset="0"/>
                          <a:ea typeface="Times New Roman" panose="02020603050405020304" pitchFamily="18" charset="0"/>
                        </a:rPr>
                        <a:t>kinh</a:t>
                      </a:r>
                      <a:r>
                        <a:rPr lang="vi-VN" sz="1400" b="1" spc="-70">
                          <a:solidFill>
                            <a:srgbClr val="231F20"/>
                          </a:solidFill>
                          <a:effectLst/>
                          <a:latin typeface="Times New Roman" panose="02020603050405020304" pitchFamily="18" charset="0"/>
                          <a:ea typeface="Times New Roman" panose="02020603050405020304" pitchFamily="18" charset="0"/>
                        </a:rPr>
                        <a:t> </a:t>
                      </a:r>
                      <a:r>
                        <a:rPr lang="vi-VN" sz="1400" b="1" spc="-10">
                          <a:solidFill>
                            <a:srgbClr val="231F20"/>
                          </a:solidFill>
                          <a:effectLst/>
                          <a:latin typeface="Times New Roman" panose="02020603050405020304" pitchFamily="18" charset="0"/>
                          <a:ea typeface="Times New Roman" panose="02020603050405020304" pitchFamily="18" charset="0"/>
                        </a:rPr>
                        <a:t>tế</a:t>
                      </a:r>
                      <a:r>
                        <a:rPr lang="vi-VN" sz="1400" b="1" spc="-70">
                          <a:solidFill>
                            <a:srgbClr val="231F20"/>
                          </a:solidFill>
                          <a:effectLst/>
                          <a:latin typeface="Times New Roman" panose="02020603050405020304" pitchFamily="18" charset="0"/>
                          <a:ea typeface="Times New Roman" panose="02020603050405020304" pitchFamily="18" charset="0"/>
                        </a:rPr>
                        <a:t> </a:t>
                      </a:r>
                      <a:r>
                        <a:rPr lang="vi-VN" sz="1400" b="1" spc="-10">
                          <a:solidFill>
                            <a:srgbClr val="231F20"/>
                          </a:solidFill>
                          <a:effectLst/>
                          <a:latin typeface="Times New Roman" panose="02020603050405020304" pitchFamily="18" charset="0"/>
                          <a:ea typeface="Times New Roman" panose="02020603050405020304" pitchFamily="18" charset="0"/>
                        </a:rPr>
                        <a:t>khác</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80645">
                        <a:spcBef>
                          <a:spcPts val="600"/>
                        </a:spcBef>
                        <a:spcAft>
                          <a:spcPts val="0"/>
                        </a:spcAft>
                      </a:pPr>
                      <a:r>
                        <a:rPr lang="vi-VN" sz="1400" b="1" spc="-40">
                          <a:solidFill>
                            <a:srgbClr val="231F20"/>
                          </a:solidFill>
                          <a:effectLst/>
                          <a:latin typeface="Times New Roman" panose="02020603050405020304" pitchFamily="18" charset="0"/>
                          <a:ea typeface="Times New Roman" panose="02020603050405020304" pitchFamily="18" charset="0"/>
                        </a:rPr>
                        <a:t>Vấn</a:t>
                      </a:r>
                      <a:r>
                        <a:rPr lang="vi-VN" sz="1400" b="1" spc="-35">
                          <a:solidFill>
                            <a:srgbClr val="231F20"/>
                          </a:solidFill>
                          <a:effectLst/>
                          <a:latin typeface="Times New Roman" panose="02020603050405020304" pitchFamily="18" charset="0"/>
                          <a:ea typeface="Times New Roman" panose="02020603050405020304" pitchFamily="18" charset="0"/>
                        </a:rPr>
                        <a:t> </a:t>
                      </a:r>
                      <a:r>
                        <a:rPr lang="vi-VN" sz="1400" b="1" spc="-40">
                          <a:solidFill>
                            <a:srgbClr val="231F20"/>
                          </a:solidFill>
                          <a:effectLst/>
                          <a:latin typeface="Times New Roman" panose="02020603050405020304" pitchFamily="18" charset="0"/>
                          <a:ea typeface="Times New Roman" panose="02020603050405020304" pitchFamily="18" charset="0"/>
                        </a:rPr>
                        <a:t>đề</a:t>
                      </a:r>
                      <a:r>
                        <a:rPr lang="vi-VN" sz="1400" b="1" spc="-30">
                          <a:solidFill>
                            <a:srgbClr val="231F20"/>
                          </a:solidFill>
                          <a:effectLst/>
                          <a:latin typeface="Times New Roman" panose="02020603050405020304" pitchFamily="18" charset="0"/>
                          <a:ea typeface="Times New Roman" panose="02020603050405020304" pitchFamily="18" charset="0"/>
                        </a:rPr>
                        <a:t> </a:t>
                      </a:r>
                      <a:r>
                        <a:rPr lang="vi-VN" sz="1400" b="1" spc="-40">
                          <a:solidFill>
                            <a:srgbClr val="231F20"/>
                          </a:solidFill>
                          <a:effectLst/>
                          <a:latin typeface="Times New Roman" panose="02020603050405020304" pitchFamily="18" charset="0"/>
                          <a:ea typeface="Times New Roman" panose="02020603050405020304" pitchFamily="18" charset="0"/>
                        </a:rPr>
                        <a:t>đặt</a:t>
                      </a:r>
                      <a:r>
                        <a:rPr lang="vi-VN" sz="1400" b="1" spc="-30">
                          <a:solidFill>
                            <a:srgbClr val="231F20"/>
                          </a:solidFill>
                          <a:effectLst/>
                          <a:latin typeface="Times New Roman" panose="02020603050405020304" pitchFamily="18" charset="0"/>
                          <a:ea typeface="Times New Roman" panose="02020603050405020304" pitchFamily="18" charset="0"/>
                        </a:rPr>
                        <a:t> </a:t>
                      </a:r>
                      <a:r>
                        <a:rPr lang="vi-VN" sz="1400" b="1" spc="-40">
                          <a:solidFill>
                            <a:srgbClr val="231F20"/>
                          </a:solidFill>
                          <a:effectLst/>
                          <a:latin typeface="Times New Roman" panose="02020603050405020304" pitchFamily="18" charset="0"/>
                          <a:ea typeface="Times New Roman" panose="02020603050405020304" pitchFamily="18" charset="0"/>
                        </a:rPr>
                        <a:t>ra</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326094065"/>
                  </a:ext>
                </a:extLst>
              </a:tr>
              <a:tr h="162317">
                <a:tc>
                  <a:txBody>
                    <a:bodyPr/>
                    <a:lstStyle/>
                    <a:p>
                      <a:pPr marL="71120">
                        <a:spcBef>
                          <a:spcPts val="600"/>
                        </a:spcBef>
                        <a:spcAft>
                          <a:spcPts val="0"/>
                        </a:spcAft>
                      </a:pPr>
                      <a:r>
                        <a:rPr lang="vi-VN" sz="1400">
                          <a:solidFill>
                            <a:srgbClr val="231F20"/>
                          </a:solidFill>
                          <a:effectLst/>
                          <a:latin typeface="Times New Roman" panose="02020603050405020304" pitchFamily="18" charset="0"/>
                          <a:ea typeface="Times New Roman" panose="02020603050405020304" pitchFamily="18" charset="0"/>
                        </a:rPr>
                        <a:t>Du</a:t>
                      </a:r>
                      <a:r>
                        <a:rPr lang="vi-VN" sz="1400" spc="-40">
                          <a:solidFill>
                            <a:srgbClr val="231F20"/>
                          </a:solidFill>
                          <a:effectLst/>
                          <a:latin typeface="Times New Roman" panose="02020603050405020304" pitchFamily="18" charset="0"/>
                          <a:ea typeface="Times New Roman" panose="02020603050405020304" pitchFamily="18" charset="0"/>
                        </a:rPr>
                        <a:t> </a:t>
                      </a:r>
                      <a:r>
                        <a:rPr lang="vi-VN" sz="1400">
                          <a:solidFill>
                            <a:srgbClr val="231F20"/>
                          </a:solidFill>
                          <a:effectLst/>
                          <a:latin typeface="Times New Roman" panose="02020603050405020304" pitchFamily="18" charset="0"/>
                          <a:ea typeface="Times New Roman" panose="02020603050405020304" pitchFamily="18" charset="0"/>
                        </a:rPr>
                        <a:t>lịch</a:t>
                      </a:r>
                      <a:r>
                        <a:rPr lang="vi-VN" sz="1400" spc="-40">
                          <a:solidFill>
                            <a:srgbClr val="231F20"/>
                          </a:solidFill>
                          <a:effectLst/>
                          <a:latin typeface="Times New Roman" panose="02020603050405020304" pitchFamily="18" charset="0"/>
                          <a:ea typeface="Times New Roman" panose="02020603050405020304" pitchFamily="18" charset="0"/>
                        </a:rPr>
                        <a:t> </a:t>
                      </a:r>
                      <a:r>
                        <a:rPr lang="vi-VN" sz="1400">
                          <a:solidFill>
                            <a:srgbClr val="231F20"/>
                          </a:solidFill>
                          <a:effectLst/>
                          <a:latin typeface="Times New Roman" panose="02020603050405020304" pitchFamily="18" charset="0"/>
                          <a:ea typeface="Times New Roman" panose="02020603050405020304" pitchFamily="18" charset="0"/>
                        </a:rPr>
                        <a:t>biển,</a:t>
                      </a:r>
                      <a:r>
                        <a:rPr lang="vi-VN" sz="1400" spc="-35">
                          <a:solidFill>
                            <a:srgbClr val="231F20"/>
                          </a:solidFill>
                          <a:effectLst/>
                          <a:latin typeface="Times New Roman" panose="02020603050405020304" pitchFamily="18" charset="0"/>
                          <a:ea typeface="Times New Roman" panose="02020603050405020304" pitchFamily="18" charset="0"/>
                        </a:rPr>
                        <a:t> </a:t>
                      </a:r>
                      <a:r>
                        <a:rPr lang="vi-VN" sz="1400" spc="-25">
                          <a:solidFill>
                            <a:srgbClr val="231F20"/>
                          </a:solidFill>
                          <a:effectLst/>
                          <a:latin typeface="Times New Roman" panose="02020603050405020304" pitchFamily="18" charset="0"/>
                          <a:ea typeface="Times New Roman" panose="02020603050405020304" pitchFamily="18" charset="0"/>
                        </a:rPr>
                        <a:t>đảo</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103993978"/>
                  </a:ext>
                </a:extLst>
              </a:tr>
              <a:tr h="298614">
                <a:tc>
                  <a:txBody>
                    <a:bodyPr/>
                    <a:lstStyle/>
                    <a:p>
                      <a:pPr marL="71120">
                        <a:spcBef>
                          <a:spcPts val="600"/>
                        </a:spcBef>
                        <a:spcAft>
                          <a:spcPts val="0"/>
                        </a:spcAft>
                      </a:pPr>
                      <a:r>
                        <a:rPr lang="vi-VN" sz="1400">
                          <a:solidFill>
                            <a:srgbClr val="231F20"/>
                          </a:solidFill>
                          <a:effectLst/>
                          <a:latin typeface="Times New Roman" panose="02020603050405020304" pitchFamily="18" charset="0"/>
                          <a:ea typeface="Times New Roman" panose="02020603050405020304" pitchFamily="18" charset="0"/>
                        </a:rPr>
                        <a:t>Giao</a:t>
                      </a:r>
                      <a:r>
                        <a:rPr lang="vi-VN" sz="1400" spc="-70">
                          <a:solidFill>
                            <a:srgbClr val="231F20"/>
                          </a:solidFill>
                          <a:effectLst/>
                          <a:latin typeface="Times New Roman" panose="02020603050405020304" pitchFamily="18" charset="0"/>
                          <a:ea typeface="Times New Roman" panose="02020603050405020304" pitchFamily="18" charset="0"/>
                        </a:rPr>
                        <a:t> </a:t>
                      </a:r>
                      <a:r>
                        <a:rPr lang="vi-VN" sz="1400">
                          <a:solidFill>
                            <a:srgbClr val="231F20"/>
                          </a:solidFill>
                          <a:effectLst/>
                          <a:latin typeface="Times New Roman" panose="02020603050405020304" pitchFamily="18" charset="0"/>
                          <a:ea typeface="Times New Roman" panose="02020603050405020304" pitchFamily="18" charset="0"/>
                        </a:rPr>
                        <a:t>thông</a:t>
                      </a:r>
                      <a:r>
                        <a:rPr lang="vi-VN" sz="1400" spc="-70">
                          <a:solidFill>
                            <a:srgbClr val="231F20"/>
                          </a:solidFill>
                          <a:effectLst/>
                          <a:latin typeface="Times New Roman" panose="02020603050405020304" pitchFamily="18" charset="0"/>
                          <a:ea typeface="Times New Roman" panose="02020603050405020304" pitchFamily="18" charset="0"/>
                        </a:rPr>
                        <a:t> </a:t>
                      </a:r>
                      <a:r>
                        <a:rPr lang="vi-VN" sz="1400">
                          <a:solidFill>
                            <a:srgbClr val="231F20"/>
                          </a:solidFill>
                          <a:effectLst/>
                          <a:latin typeface="Times New Roman" panose="02020603050405020304" pitchFamily="18" charset="0"/>
                          <a:ea typeface="Times New Roman" panose="02020603050405020304" pitchFamily="18" charset="0"/>
                        </a:rPr>
                        <a:t>vận</a:t>
                      </a:r>
                      <a:r>
                        <a:rPr lang="vi-VN" sz="1400" spc="-70">
                          <a:solidFill>
                            <a:srgbClr val="231F20"/>
                          </a:solidFill>
                          <a:effectLst/>
                          <a:latin typeface="Times New Roman" panose="02020603050405020304" pitchFamily="18" charset="0"/>
                          <a:ea typeface="Times New Roman" panose="02020603050405020304" pitchFamily="18" charset="0"/>
                        </a:rPr>
                        <a:t> </a:t>
                      </a:r>
                      <a:r>
                        <a:rPr lang="vi-VN" sz="1400">
                          <a:solidFill>
                            <a:srgbClr val="231F20"/>
                          </a:solidFill>
                          <a:effectLst/>
                          <a:latin typeface="Times New Roman" panose="02020603050405020304" pitchFamily="18" charset="0"/>
                          <a:ea typeface="Times New Roman" panose="02020603050405020304" pitchFamily="18" charset="0"/>
                        </a:rPr>
                        <a:t>tải </a:t>
                      </a:r>
                      <a:r>
                        <a:rPr lang="vi-VN" sz="1400" spc="-20">
                          <a:solidFill>
                            <a:srgbClr val="231F20"/>
                          </a:solidFill>
                          <a:effectLst/>
                          <a:latin typeface="Times New Roman" panose="02020603050405020304" pitchFamily="18" charset="0"/>
                          <a:ea typeface="Times New Roman" panose="02020603050405020304" pitchFamily="18" charset="0"/>
                        </a:rPr>
                        <a:t>biển</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4076836803"/>
                  </a:ext>
                </a:extLst>
              </a:tr>
              <a:tr h="298614">
                <a:tc>
                  <a:txBody>
                    <a:bodyPr/>
                    <a:lstStyle/>
                    <a:p>
                      <a:pPr marL="71120" marR="100330">
                        <a:spcBef>
                          <a:spcPts val="600"/>
                        </a:spcBef>
                        <a:spcAft>
                          <a:spcPts val="0"/>
                        </a:spcAft>
                      </a:pPr>
                      <a:r>
                        <a:rPr lang="vi-VN" sz="1400">
                          <a:solidFill>
                            <a:srgbClr val="231F20"/>
                          </a:solidFill>
                          <a:effectLst/>
                          <a:latin typeface="Times New Roman" panose="02020603050405020304" pitchFamily="18" charset="0"/>
                          <a:ea typeface="Times New Roman" panose="02020603050405020304" pitchFamily="18" charset="0"/>
                        </a:rPr>
                        <a:t>Khai</a:t>
                      </a:r>
                      <a:r>
                        <a:rPr lang="vi-VN" sz="1400" spc="-80">
                          <a:solidFill>
                            <a:srgbClr val="231F20"/>
                          </a:solidFill>
                          <a:effectLst/>
                          <a:latin typeface="Times New Roman" panose="02020603050405020304" pitchFamily="18" charset="0"/>
                          <a:ea typeface="Times New Roman" panose="02020603050405020304" pitchFamily="18" charset="0"/>
                        </a:rPr>
                        <a:t> </a:t>
                      </a:r>
                      <a:r>
                        <a:rPr lang="vi-VN" sz="1400">
                          <a:solidFill>
                            <a:srgbClr val="231F20"/>
                          </a:solidFill>
                          <a:effectLst/>
                          <a:latin typeface="Times New Roman" panose="02020603050405020304" pitchFamily="18" charset="0"/>
                          <a:ea typeface="Times New Roman" panose="02020603050405020304" pitchFamily="18" charset="0"/>
                        </a:rPr>
                        <a:t>thác</a:t>
                      </a:r>
                      <a:r>
                        <a:rPr lang="vi-VN" sz="1400" spc="-80">
                          <a:solidFill>
                            <a:srgbClr val="231F20"/>
                          </a:solidFill>
                          <a:effectLst/>
                          <a:latin typeface="Times New Roman" panose="02020603050405020304" pitchFamily="18" charset="0"/>
                          <a:ea typeface="Times New Roman" panose="02020603050405020304" pitchFamily="18" charset="0"/>
                        </a:rPr>
                        <a:t> </a:t>
                      </a:r>
                      <a:r>
                        <a:rPr lang="vi-VN" sz="1400">
                          <a:solidFill>
                            <a:srgbClr val="231F20"/>
                          </a:solidFill>
                          <a:effectLst/>
                          <a:latin typeface="Times New Roman" panose="02020603050405020304" pitchFamily="18" charset="0"/>
                          <a:ea typeface="Times New Roman" panose="02020603050405020304" pitchFamily="18" charset="0"/>
                        </a:rPr>
                        <a:t>khoáng </a:t>
                      </a:r>
                      <a:r>
                        <a:rPr lang="vi-VN" sz="1400" spc="-20">
                          <a:solidFill>
                            <a:srgbClr val="231F20"/>
                          </a:solidFill>
                          <a:effectLst/>
                          <a:latin typeface="Times New Roman" panose="02020603050405020304" pitchFamily="18" charset="0"/>
                          <a:ea typeface="Times New Roman" panose="02020603050405020304" pitchFamily="18" charset="0"/>
                        </a:rPr>
                        <a:t>sản</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121355531"/>
                  </a:ext>
                </a:extLst>
              </a:tr>
              <a:tr h="298614">
                <a:tc>
                  <a:txBody>
                    <a:bodyPr/>
                    <a:lstStyle/>
                    <a:p>
                      <a:pPr marL="71120">
                        <a:spcBef>
                          <a:spcPts val="600"/>
                        </a:spcBef>
                        <a:spcAft>
                          <a:spcPts val="0"/>
                        </a:spcAft>
                      </a:pPr>
                      <a:r>
                        <a:rPr lang="vi-VN" sz="1400">
                          <a:solidFill>
                            <a:srgbClr val="231F20"/>
                          </a:solidFill>
                          <a:effectLst/>
                          <a:latin typeface="Times New Roman" panose="02020603050405020304" pitchFamily="18" charset="0"/>
                          <a:ea typeface="Times New Roman" panose="02020603050405020304" pitchFamily="18" charset="0"/>
                        </a:rPr>
                        <a:t>Nuôi</a:t>
                      </a:r>
                      <a:r>
                        <a:rPr lang="vi-VN" sz="1400" spc="200">
                          <a:solidFill>
                            <a:srgbClr val="231F20"/>
                          </a:solidFill>
                          <a:effectLst/>
                          <a:latin typeface="Times New Roman" panose="02020603050405020304" pitchFamily="18" charset="0"/>
                          <a:ea typeface="Times New Roman" panose="02020603050405020304" pitchFamily="18" charset="0"/>
                        </a:rPr>
                        <a:t> </a:t>
                      </a:r>
                      <a:r>
                        <a:rPr lang="vi-VN" sz="1400">
                          <a:solidFill>
                            <a:srgbClr val="231F20"/>
                          </a:solidFill>
                          <a:effectLst/>
                          <a:latin typeface="Times New Roman" panose="02020603050405020304" pitchFamily="18" charset="0"/>
                          <a:ea typeface="Times New Roman" panose="02020603050405020304" pitchFamily="18" charset="0"/>
                        </a:rPr>
                        <a:t>trồng</a:t>
                      </a:r>
                      <a:r>
                        <a:rPr lang="vi-VN" sz="1400" spc="200">
                          <a:solidFill>
                            <a:srgbClr val="231F20"/>
                          </a:solidFill>
                          <a:effectLst/>
                          <a:latin typeface="Times New Roman" panose="02020603050405020304" pitchFamily="18" charset="0"/>
                          <a:ea typeface="Times New Roman" panose="02020603050405020304" pitchFamily="18" charset="0"/>
                        </a:rPr>
                        <a:t> </a:t>
                      </a:r>
                      <a:r>
                        <a:rPr lang="vi-VN" sz="1400">
                          <a:solidFill>
                            <a:srgbClr val="231F20"/>
                          </a:solidFill>
                          <a:effectLst/>
                          <a:latin typeface="Times New Roman" panose="02020603050405020304" pitchFamily="18" charset="0"/>
                          <a:ea typeface="Times New Roman" panose="02020603050405020304" pitchFamily="18" charset="0"/>
                        </a:rPr>
                        <a:t>và</a:t>
                      </a:r>
                      <a:r>
                        <a:rPr lang="vi-VN" sz="1400" spc="200">
                          <a:solidFill>
                            <a:srgbClr val="231F20"/>
                          </a:solidFill>
                          <a:effectLst/>
                          <a:latin typeface="Times New Roman" panose="02020603050405020304" pitchFamily="18" charset="0"/>
                          <a:ea typeface="Times New Roman" panose="02020603050405020304" pitchFamily="18" charset="0"/>
                        </a:rPr>
                        <a:t> </a:t>
                      </a:r>
                      <a:r>
                        <a:rPr lang="vi-VN" sz="1400">
                          <a:solidFill>
                            <a:srgbClr val="231F20"/>
                          </a:solidFill>
                          <a:effectLst/>
                          <a:latin typeface="Times New Roman" panose="02020603050405020304" pitchFamily="18" charset="0"/>
                          <a:ea typeface="Times New Roman" panose="02020603050405020304" pitchFamily="18" charset="0"/>
                        </a:rPr>
                        <a:t>khai thác hải sản</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631387370"/>
                  </a:ext>
                </a:extLst>
              </a:tr>
            </a:tbl>
          </a:graphicData>
        </a:graphic>
      </p:graphicFrame>
      <p:sp>
        <p:nvSpPr>
          <p:cNvPr id="14" name="TextBox 13">
            <a:extLst>
              <a:ext uri="{FF2B5EF4-FFF2-40B4-BE49-F238E27FC236}">
                <a16:creationId xmlns:a16="http://schemas.microsoft.com/office/drawing/2014/main" id="{287F31ED-E06D-443E-B4D2-0C09C5397FD5}"/>
              </a:ext>
            </a:extLst>
          </p:cNvPr>
          <p:cNvSpPr txBox="1"/>
          <p:nvPr/>
        </p:nvSpPr>
        <p:spPr>
          <a:xfrm>
            <a:off x="40626" y="1630052"/>
            <a:ext cx="4688371" cy="400110"/>
          </a:xfrm>
          <a:prstGeom prst="rect">
            <a:avLst/>
          </a:prstGeom>
          <a:noFill/>
        </p:spPr>
        <p:txBody>
          <a:bodyPr wrap="square" rtlCol="0">
            <a:spAutoFit/>
          </a:bodyPr>
          <a:lstStyle/>
          <a:p>
            <a:r>
              <a:rPr lang="en-US" sz="2000">
                <a:solidFill>
                  <a:srgbClr val="0000FF"/>
                </a:solidFill>
              </a:rPr>
              <a:t>- Hoạt động nhóm (chi lớp thành 4 nhóm)</a:t>
            </a:r>
          </a:p>
        </p:txBody>
      </p:sp>
    </p:spTree>
    <p:extLst>
      <p:ext uri="{BB962C8B-B14F-4D97-AF65-F5344CB8AC3E}">
        <p14:creationId xmlns:p14="http://schemas.microsoft.com/office/powerpoint/2010/main" val="205875054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E4E121-52CD-4AB3-9024-16E31B88631C}"/>
              </a:ext>
            </a:extLst>
          </p:cNvPr>
          <p:cNvSpPr/>
          <p:nvPr/>
        </p:nvSpPr>
        <p:spPr>
          <a:xfrm>
            <a:off x="7620" y="0"/>
            <a:ext cx="9144000" cy="307777"/>
          </a:xfrm>
          <a:prstGeom prst="rect">
            <a:avLst/>
          </a:prstGeom>
          <a:solidFill>
            <a:srgbClr val="FFFF00"/>
          </a:solidFill>
        </p:spPr>
        <p:txBody>
          <a:bodyPr wrap="square">
            <a:spAutoFit/>
          </a:bodyPr>
          <a:lstStyle/>
          <a:p>
            <a:pPr algn="ctr"/>
            <a:r>
              <a:rPr lang="vi-VN" sz="1400" b="1">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1)</a:t>
            </a:r>
          </a:p>
        </p:txBody>
      </p:sp>
      <p:pic>
        <p:nvPicPr>
          <p:cNvPr id="4" name="Picture 3">
            <a:extLst>
              <a:ext uri="{FF2B5EF4-FFF2-40B4-BE49-F238E27FC236}">
                <a16:creationId xmlns:a16="http://schemas.microsoft.com/office/drawing/2014/main" id="{5440ED45-5DFA-412A-9A57-F49D3C919ABD}"/>
              </a:ext>
            </a:extLst>
          </p:cNvPr>
          <p:cNvPicPr>
            <a:picLocks noChangeAspect="1"/>
          </p:cNvPicPr>
          <p:nvPr/>
        </p:nvPicPr>
        <p:blipFill>
          <a:blip r:embed="rId2"/>
          <a:stretch>
            <a:fillRect/>
          </a:stretch>
        </p:blipFill>
        <p:spPr>
          <a:xfrm>
            <a:off x="3505200" y="367910"/>
            <a:ext cx="5438694" cy="4775590"/>
          </a:xfrm>
          <a:prstGeom prst="rect">
            <a:avLst/>
          </a:prstGeom>
        </p:spPr>
      </p:pic>
      <p:sp>
        <p:nvSpPr>
          <p:cNvPr id="6" name="Rectangle 5">
            <a:extLst>
              <a:ext uri="{FF2B5EF4-FFF2-40B4-BE49-F238E27FC236}">
                <a16:creationId xmlns:a16="http://schemas.microsoft.com/office/drawing/2014/main" id="{7E2B54E5-EFE7-41A7-9F73-C970F10E31E8}"/>
              </a:ext>
            </a:extLst>
          </p:cNvPr>
          <p:cNvSpPr/>
          <p:nvPr/>
        </p:nvSpPr>
        <p:spPr>
          <a:xfrm>
            <a:off x="76200" y="514350"/>
            <a:ext cx="3124200" cy="646331"/>
          </a:xfrm>
          <a:prstGeom prst="rect">
            <a:avLst/>
          </a:prstGeom>
        </p:spPr>
        <p:txBody>
          <a:bodyPr wrap="square">
            <a:spAutoFit/>
          </a:bodyPr>
          <a:lstStyle/>
          <a:p>
            <a:r>
              <a:rPr lang="en-US" b="1"/>
              <a:t>2. Phát triển tổng hợp </a:t>
            </a:r>
          </a:p>
          <a:p>
            <a:r>
              <a:rPr lang="en-US" b="1"/>
              <a:t>kinh tế biển, đảo</a:t>
            </a:r>
          </a:p>
        </p:txBody>
      </p:sp>
    </p:spTree>
    <p:extLst>
      <p:ext uri="{BB962C8B-B14F-4D97-AF65-F5344CB8AC3E}">
        <p14:creationId xmlns:p14="http://schemas.microsoft.com/office/powerpoint/2010/main" val="27886017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E4E121-52CD-4AB3-9024-16E31B88631C}"/>
              </a:ext>
            </a:extLst>
          </p:cNvPr>
          <p:cNvSpPr/>
          <p:nvPr/>
        </p:nvSpPr>
        <p:spPr>
          <a:xfrm>
            <a:off x="7620" y="0"/>
            <a:ext cx="9144000" cy="307777"/>
          </a:xfrm>
          <a:prstGeom prst="rect">
            <a:avLst/>
          </a:prstGeom>
          <a:solidFill>
            <a:srgbClr val="FFFF00"/>
          </a:solidFill>
        </p:spPr>
        <p:txBody>
          <a:bodyPr wrap="square">
            <a:spAutoFit/>
          </a:bodyPr>
          <a:lstStyle/>
          <a:p>
            <a:pPr algn="ctr"/>
            <a:r>
              <a:rPr lang="vi-VN" sz="1400" b="1">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1)</a:t>
            </a:r>
          </a:p>
        </p:txBody>
      </p:sp>
      <p:sp>
        <p:nvSpPr>
          <p:cNvPr id="5" name="Rectangle 4">
            <a:extLst>
              <a:ext uri="{FF2B5EF4-FFF2-40B4-BE49-F238E27FC236}">
                <a16:creationId xmlns:a16="http://schemas.microsoft.com/office/drawing/2014/main" id="{58EE62A9-E6EF-472F-9E8A-601BA8ABAE7E}"/>
              </a:ext>
            </a:extLst>
          </p:cNvPr>
          <p:cNvSpPr/>
          <p:nvPr/>
        </p:nvSpPr>
        <p:spPr>
          <a:xfrm>
            <a:off x="0" y="419453"/>
            <a:ext cx="9037666" cy="400110"/>
          </a:xfrm>
          <a:prstGeom prst="rect">
            <a:avLst/>
          </a:prstGeom>
        </p:spPr>
        <p:txBody>
          <a:bodyPr wrap="square">
            <a:spAutoFit/>
          </a:bodyPr>
          <a:lstStyle/>
          <a:p>
            <a:r>
              <a:rPr lang="en-US" sz="2000" b="1">
                <a:latin typeface="#9Slide02 Noi dung dai"/>
                <a:ea typeface="Calibri" panose="020F0502020204030204" pitchFamily="34" charset="0"/>
              </a:rPr>
              <a:t>2. </a:t>
            </a:r>
            <a:r>
              <a:rPr lang="en-US" sz="2000" b="1">
                <a:solidFill>
                  <a:prstClr val="black"/>
                </a:solidFill>
                <a:latin typeface="#9Slide02 Noi dung dai"/>
                <a:ea typeface="Calibri" panose="020F0502020204030204" pitchFamily="34" charset="0"/>
              </a:rPr>
              <a:t>Phát triển tổng hợp kinh tế biển, đảo</a:t>
            </a:r>
            <a:endParaRPr lang="en-US" sz="2800">
              <a:latin typeface="#9Slide02 Noi dung dai"/>
            </a:endParaRPr>
          </a:p>
        </p:txBody>
      </p:sp>
      <p:graphicFrame>
        <p:nvGraphicFramePr>
          <p:cNvPr id="6" name="Table 5">
            <a:extLst>
              <a:ext uri="{FF2B5EF4-FFF2-40B4-BE49-F238E27FC236}">
                <a16:creationId xmlns:a16="http://schemas.microsoft.com/office/drawing/2014/main" id="{6F595676-C980-4EA6-B30A-474066C07A41}"/>
              </a:ext>
            </a:extLst>
          </p:cNvPr>
          <p:cNvGraphicFramePr>
            <a:graphicFrameLocks noGrp="1"/>
          </p:cNvGraphicFramePr>
          <p:nvPr>
            <p:extLst>
              <p:ext uri="{D42A27DB-BD31-4B8C-83A1-F6EECF244321}">
                <p14:modId xmlns:p14="http://schemas.microsoft.com/office/powerpoint/2010/main" val="1839382206"/>
              </p:ext>
            </p:extLst>
          </p:nvPr>
        </p:nvGraphicFramePr>
        <p:xfrm>
          <a:off x="228600" y="1331350"/>
          <a:ext cx="8686800" cy="3169920"/>
        </p:xfrm>
        <a:graphic>
          <a:graphicData uri="http://schemas.openxmlformats.org/drawingml/2006/table">
            <a:tbl>
              <a:tblPr firstRow="1" firstCol="1" lastRow="1" lastCol="1" bandRow="1" bandCol="1"/>
              <a:tblGrid>
                <a:gridCol w="1676400">
                  <a:extLst>
                    <a:ext uri="{9D8B030D-6E8A-4147-A177-3AD203B41FA5}">
                      <a16:colId xmlns:a16="http://schemas.microsoft.com/office/drawing/2014/main" val="2986344524"/>
                    </a:ext>
                  </a:extLst>
                </a:gridCol>
                <a:gridCol w="1798320">
                  <a:extLst>
                    <a:ext uri="{9D8B030D-6E8A-4147-A177-3AD203B41FA5}">
                      <a16:colId xmlns:a16="http://schemas.microsoft.com/office/drawing/2014/main" val="948818139"/>
                    </a:ext>
                  </a:extLst>
                </a:gridCol>
                <a:gridCol w="1716512">
                  <a:extLst>
                    <a:ext uri="{9D8B030D-6E8A-4147-A177-3AD203B41FA5}">
                      <a16:colId xmlns:a16="http://schemas.microsoft.com/office/drawing/2014/main" val="862280818"/>
                    </a:ext>
                  </a:extLst>
                </a:gridCol>
                <a:gridCol w="1754733">
                  <a:extLst>
                    <a:ext uri="{9D8B030D-6E8A-4147-A177-3AD203B41FA5}">
                      <a16:colId xmlns:a16="http://schemas.microsoft.com/office/drawing/2014/main" val="1361161080"/>
                    </a:ext>
                  </a:extLst>
                </a:gridCol>
                <a:gridCol w="1740835">
                  <a:extLst>
                    <a:ext uri="{9D8B030D-6E8A-4147-A177-3AD203B41FA5}">
                      <a16:colId xmlns:a16="http://schemas.microsoft.com/office/drawing/2014/main" val="606396690"/>
                    </a:ext>
                  </a:extLst>
                </a:gridCol>
              </a:tblGrid>
              <a:tr h="0">
                <a:tc>
                  <a:txBody>
                    <a:bodyPr/>
                    <a:lstStyle/>
                    <a:p>
                      <a:pPr marL="297180">
                        <a:spcBef>
                          <a:spcPts val="600"/>
                        </a:spcBef>
                        <a:spcAft>
                          <a:spcPts val="0"/>
                        </a:spcAft>
                      </a:pPr>
                      <a:r>
                        <a:rPr lang="en-US" sz="1800" b="1">
                          <a:solidFill>
                            <a:srgbClr val="231F20"/>
                          </a:solidFill>
                          <a:effectLst/>
                          <a:latin typeface="#9Slide02 Noi dung dai"/>
                          <a:ea typeface="Times New Roman" panose="02020603050405020304" pitchFamily="18" charset="0"/>
                        </a:rPr>
                        <a:t>        </a:t>
                      </a:r>
                      <a:r>
                        <a:rPr lang="vi-VN" sz="1800" b="1">
                          <a:solidFill>
                            <a:srgbClr val="231F20"/>
                          </a:solidFill>
                          <a:effectLst/>
                          <a:latin typeface="#9Slide02 Noi dung dai"/>
                          <a:ea typeface="Times New Roman" panose="02020603050405020304" pitchFamily="18" charset="0"/>
                        </a:rPr>
                        <a:t>Đặc</a:t>
                      </a:r>
                      <a:r>
                        <a:rPr lang="vi-VN" sz="1800" b="1" spc="-70">
                          <a:solidFill>
                            <a:srgbClr val="231F20"/>
                          </a:solidFill>
                          <a:effectLst/>
                          <a:latin typeface="#9Slide02 Noi dung dai"/>
                          <a:ea typeface="Times New Roman" panose="02020603050405020304" pitchFamily="18" charset="0"/>
                        </a:rPr>
                        <a:t> </a:t>
                      </a:r>
                      <a:r>
                        <a:rPr lang="vi-VN" sz="1800" b="1" spc="-20">
                          <a:solidFill>
                            <a:srgbClr val="231F20"/>
                          </a:solidFill>
                          <a:effectLst/>
                          <a:latin typeface="#9Slide02 Noi dung dai"/>
                          <a:ea typeface="Times New Roman" panose="02020603050405020304" pitchFamily="18" charset="0"/>
                        </a:rPr>
                        <a:t>điểm</a:t>
                      </a:r>
                      <a:endParaRPr lang="en-US" sz="1800">
                        <a:solidFill>
                          <a:srgbClr val="000000"/>
                        </a:solidFill>
                        <a:effectLst/>
                        <a:latin typeface="#9Slide02 Noi dung dai"/>
                        <a:ea typeface="Calibri" panose="020F0502020204030204" pitchFamily="34" charset="0"/>
                      </a:endParaRPr>
                    </a:p>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70485">
                        <a:spcBef>
                          <a:spcPts val="600"/>
                        </a:spcBef>
                        <a:spcAft>
                          <a:spcPts val="0"/>
                        </a:spcAft>
                      </a:pPr>
                      <a:r>
                        <a:rPr lang="vi-VN" sz="1800" b="1" spc="-50">
                          <a:solidFill>
                            <a:srgbClr val="231F20"/>
                          </a:solidFill>
                          <a:effectLst/>
                          <a:latin typeface="#9Slide02 Noi dung dai"/>
                          <a:ea typeface="Times New Roman" panose="02020603050405020304" pitchFamily="18" charset="0"/>
                        </a:rPr>
                        <a:t>Các</a:t>
                      </a:r>
                      <a:r>
                        <a:rPr lang="vi-VN" sz="1800" b="1" spc="-2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ngành</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182245">
                        <a:spcBef>
                          <a:spcPts val="600"/>
                        </a:spcBef>
                        <a:spcAft>
                          <a:spcPts val="0"/>
                        </a:spcAft>
                      </a:pPr>
                      <a:r>
                        <a:rPr lang="vi-VN" sz="1800" b="1" spc="-10">
                          <a:solidFill>
                            <a:srgbClr val="231F20"/>
                          </a:solidFill>
                          <a:effectLst/>
                          <a:latin typeface="#9Slide02 Noi dung dai"/>
                          <a:ea typeface="Times New Roman" panose="02020603050405020304" pitchFamily="18" charset="0"/>
                        </a:rPr>
                        <a:t>Tiểm</a:t>
                      </a:r>
                      <a:r>
                        <a:rPr lang="vi-VN" sz="1800" b="1" spc="-45">
                          <a:solidFill>
                            <a:srgbClr val="231F20"/>
                          </a:solidFill>
                          <a:effectLst/>
                          <a:latin typeface="#9Slide02 Noi dung dai"/>
                          <a:ea typeface="Times New Roman" panose="02020603050405020304" pitchFamily="18" charset="0"/>
                        </a:rPr>
                        <a:t> </a:t>
                      </a:r>
                      <a:r>
                        <a:rPr lang="vi-VN" sz="1800" b="1" spc="-20">
                          <a:solidFill>
                            <a:srgbClr val="231F20"/>
                          </a:solidFill>
                          <a:effectLst/>
                          <a:latin typeface="#9Slide02 Noi dung dai"/>
                          <a:ea typeface="Times New Roman" panose="02020603050405020304" pitchFamily="18" charset="0"/>
                        </a:rPr>
                        <a:t>năng</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215265">
                        <a:spcBef>
                          <a:spcPts val="600"/>
                        </a:spcBef>
                        <a:spcAft>
                          <a:spcPts val="0"/>
                        </a:spcAft>
                      </a:pPr>
                      <a:r>
                        <a:rPr lang="vi-VN" sz="1800" b="1">
                          <a:solidFill>
                            <a:srgbClr val="231F20"/>
                          </a:solidFill>
                          <a:effectLst/>
                          <a:latin typeface="#9Slide02 Noi dung dai"/>
                          <a:ea typeface="Times New Roman" panose="02020603050405020304" pitchFamily="18" charset="0"/>
                        </a:rPr>
                        <a:t>Hiện</a:t>
                      </a:r>
                      <a:r>
                        <a:rPr lang="vi-VN" sz="1800" b="1" spc="-5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trạng</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85090" marR="73660" indent="-635" algn="ctr">
                        <a:spcBef>
                          <a:spcPts val="600"/>
                        </a:spcBef>
                        <a:spcAft>
                          <a:spcPts val="0"/>
                        </a:spcAft>
                      </a:pPr>
                      <a:r>
                        <a:rPr lang="vi-VN" sz="1800" b="1">
                          <a:solidFill>
                            <a:srgbClr val="231F20"/>
                          </a:solidFill>
                          <a:effectLst/>
                          <a:latin typeface="#9Slide02 Noi dung dai"/>
                          <a:ea typeface="Times New Roman" panose="02020603050405020304" pitchFamily="18" charset="0"/>
                        </a:rPr>
                        <a:t>Tác động tới </a:t>
                      </a:r>
                      <a:r>
                        <a:rPr lang="vi-VN" sz="1800" b="1" spc="-10">
                          <a:solidFill>
                            <a:srgbClr val="231F20"/>
                          </a:solidFill>
                          <a:effectLst/>
                          <a:latin typeface="#9Slide02 Noi dung dai"/>
                          <a:ea typeface="Times New Roman" panose="02020603050405020304" pitchFamily="18" charset="0"/>
                        </a:rPr>
                        <a:t>các</a:t>
                      </a:r>
                      <a:r>
                        <a:rPr lang="vi-VN" sz="1800" b="1" spc="-7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ngành</a:t>
                      </a:r>
                      <a:r>
                        <a:rPr lang="vi-VN" sz="1800" b="1" spc="-7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kinh </a:t>
                      </a:r>
                      <a:r>
                        <a:rPr lang="vi-VN" sz="1800" b="1">
                          <a:solidFill>
                            <a:srgbClr val="231F20"/>
                          </a:solidFill>
                          <a:effectLst/>
                          <a:latin typeface="#9Slide02 Noi dung dai"/>
                          <a:ea typeface="Times New Roman" panose="02020603050405020304" pitchFamily="18" charset="0"/>
                        </a:rPr>
                        <a:t>tế khác</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91160" marR="342265" indent="-33020">
                        <a:spcBef>
                          <a:spcPts val="600"/>
                        </a:spcBef>
                        <a:spcAft>
                          <a:spcPts val="0"/>
                        </a:spcAft>
                      </a:pPr>
                      <a:r>
                        <a:rPr lang="vi-VN" sz="1800" b="1" spc="-50">
                          <a:solidFill>
                            <a:srgbClr val="231F20"/>
                          </a:solidFill>
                          <a:effectLst/>
                          <a:latin typeface="#9Slide02 Noi dung dai"/>
                          <a:ea typeface="Times New Roman" panose="02020603050405020304" pitchFamily="18" charset="0"/>
                        </a:rPr>
                        <a:t>Vấn</a:t>
                      </a:r>
                      <a:r>
                        <a:rPr lang="vi-VN" sz="1800" b="1" spc="-45">
                          <a:solidFill>
                            <a:srgbClr val="231F20"/>
                          </a:solidFill>
                          <a:effectLst/>
                          <a:latin typeface="#9Slide02 Noi dung dai"/>
                          <a:ea typeface="Times New Roman" panose="02020603050405020304" pitchFamily="18" charset="0"/>
                        </a:rPr>
                        <a:t> </a:t>
                      </a:r>
                      <a:r>
                        <a:rPr lang="vi-VN" sz="1800" b="1" spc="-50">
                          <a:solidFill>
                            <a:srgbClr val="231F20"/>
                          </a:solidFill>
                          <a:effectLst/>
                          <a:latin typeface="#9Slide02 Noi dung dai"/>
                          <a:ea typeface="Times New Roman" panose="02020603050405020304" pitchFamily="18" charset="0"/>
                        </a:rPr>
                        <a:t>đề </a:t>
                      </a:r>
                      <a:r>
                        <a:rPr lang="vi-VN" sz="1800" b="1" spc="-20">
                          <a:solidFill>
                            <a:srgbClr val="231F20"/>
                          </a:solidFill>
                          <a:effectLst/>
                          <a:latin typeface="#9Slide02 Noi dung dai"/>
                          <a:ea typeface="Times New Roman" panose="02020603050405020304" pitchFamily="18" charset="0"/>
                        </a:rPr>
                        <a:t>đặt</a:t>
                      </a:r>
                      <a:r>
                        <a:rPr lang="vi-VN" sz="1800" b="1" spc="-55">
                          <a:solidFill>
                            <a:srgbClr val="231F20"/>
                          </a:solidFill>
                          <a:effectLst/>
                          <a:latin typeface="#9Slide02 Noi dung dai"/>
                          <a:ea typeface="Times New Roman" panose="02020603050405020304" pitchFamily="18" charset="0"/>
                        </a:rPr>
                        <a:t> </a:t>
                      </a:r>
                      <a:r>
                        <a:rPr lang="vi-VN" sz="1800" b="1" spc="-25">
                          <a:solidFill>
                            <a:srgbClr val="231F20"/>
                          </a:solidFill>
                          <a:effectLst/>
                          <a:latin typeface="#9Slide02 Noi dung dai"/>
                          <a:ea typeface="Times New Roman" panose="02020603050405020304" pitchFamily="18" charset="0"/>
                        </a:rPr>
                        <a:t>ra</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625997259"/>
                  </a:ext>
                </a:extLst>
              </a:tr>
              <a:tr h="0">
                <a:tc>
                  <a:txBody>
                    <a:bodyPr/>
                    <a:lstStyle/>
                    <a:p>
                      <a:pPr marL="70485">
                        <a:spcBef>
                          <a:spcPts val="600"/>
                        </a:spcBef>
                        <a:spcAft>
                          <a:spcPts val="0"/>
                        </a:spcAft>
                      </a:pPr>
                      <a:r>
                        <a:rPr lang="vi-VN" sz="1800">
                          <a:solidFill>
                            <a:srgbClr val="231F20"/>
                          </a:solidFill>
                          <a:effectLst/>
                          <a:latin typeface="#9Slide02 Noi dung dai"/>
                          <a:ea typeface="Times New Roman" panose="02020603050405020304" pitchFamily="18" charset="0"/>
                        </a:rPr>
                        <a:t>Du</a:t>
                      </a:r>
                      <a:r>
                        <a:rPr lang="vi-VN" sz="1800" spc="-8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lịch</a:t>
                      </a:r>
                      <a:r>
                        <a:rPr lang="vi-VN" sz="1800" spc="-8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biển, </a:t>
                      </a:r>
                      <a:r>
                        <a:rPr lang="vi-VN" sz="1800" spc="-20">
                          <a:solidFill>
                            <a:srgbClr val="231F20"/>
                          </a:solidFill>
                          <a:effectLst/>
                          <a:latin typeface="#9Slide02 Noi dung dai"/>
                          <a:ea typeface="Times New Roman" panose="02020603050405020304" pitchFamily="18" charset="0"/>
                        </a:rPr>
                        <a:t>đảo</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marR="60960" algn="just">
                        <a:spcBef>
                          <a:spcPts val="600"/>
                        </a:spcBef>
                        <a:spcAft>
                          <a:spcPts val="0"/>
                        </a:spcAft>
                      </a:pPr>
                      <a:r>
                        <a:rPr lang="vi-VN" sz="1800">
                          <a:solidFill>
                            <a:srgbClr val="231F20"/>
                          </a:solidFill>
                          <a:effectLst/>
                          <a:latin typeface="#9Slide02 Noi dung dai"/>
                          <a:ea typeface="Times New Roman" panose="02020603050405020304" pitchFamily="18" charset="0"/>
                        </a:rPr>
                        <a:t>Tài nguyên</a:t>
                      </a:r>
                      <a:r>
                        <a:rPr lang="vi-VN" sz="1800" spc="4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du lịch biển phong phú, nhiều bãi biển đẹp,</a:t>
                      </a:r>
                      <a:r>
                        <a:rPr lang="vi-VN" sz="1800" spc="-7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nhiều</a:t>
                      </a:r>
                      <a:r>
                        <a:rPr lang="vi-VN" sz="1800" spc="-7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đảo có</a:t>
                      </a:r>
                      <a:r>
                        <a:rPr lang="vi-VN" sz="1800" spc="-5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phong</a:t>
                      </a:r>
                      <a:r>
                        <a:rPr lang="vi-VN" sz="1800" spc="-5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cảnh kì thú, hấp </a:t>
                      </a:r>
                      <a:r>
                        <a:rPr lang="vi-VN" sz="1800" spc="-20">
                          <a:solidFill>
                            <a:srgbClr val="231F20"/>
                          </a:solidFill>
                          <a:effectLst/>
                          <a:latin typeface="#9Slide02 Noi dung dai"/>
                          <a:ea typeface="Times New Roman" panose="02020603050405020304" pitchFamily="18" charset="0"/>
                        </a:rPr>
                        <a:t>dẫn.</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42900" marR="60325" lvl="0" indent="-342900" algn="just">
                        <a:spcBef>
                          <a:spcPts val="600"/>
                        </a:spcBef>
                        <a:spcAft>
                          <a:spcPts val="0"/>
                        </a:spcAft>
                        <a:buClr>
                          <a:srgbClr val="231F20"/>
                        </a:buClr>
                        <a:buSzPts val="1250"/>
                        <a:buFont typeface="Times New Roman" panose="02020603050405020304" pitchFamily="18" charset="0"/>
                        <a:buChar char="–"/>
                        <a:tabLst>
                          <a:tab pos="178435" algn="l"/>
                        </a:tabLst>
                      </a:pPr>
                      <a:r>
                        <a:rPr lang="vi-VN" sz="1800" spc="-10">
                          <a:solidFill>
                            <a:srgbClr val="231F20"/>
                          </a:solidFill>
                          <a:effectLst/>
                          <a:latin typeface="#9Slide02 Noi dung dai"/>
                          <a:ea typeface="Times New Roman" panose="02020603050405020304" pitchFamily="18" charset="0"/>
                        </a:rPr>
                        <a:t>Là</a:t>
                      </a:r>
                      <a:r>
                        <a:rPr lang="vi-VN" sz="1800" spc="-70">
                          <a:solidFill>
                            <a:srgbClr val="231F20"/>
                          </a:solidFill>
                          <a:effectLst/>
                          <a:latin typeface="#9Slide02 Noi dung dai"/>
                          <a:ea typeface="Times New Roman" panose="02020603050405020304" pitchFamily="18" charset="0"/>
                        </a:rPr>
                        <a:t> </a:t>
                      </a:r>
                      <a:r>
                        <a:rPr lang="vi-VN" sz="1800" spc="-10">
                          <a:solidFill>
                            <a:srgbClr val="231F20"/>
                          </a:solidFill>
                          <a:effectLst/>
                          <a:latin typeface="#9Slide02 Noi dung dai"/>
                          <a:ea typeface="Times New Roman" panose="02020603050405020304" pitchFamily="18" charset="0"/>
                        </a:rPr>
                        <a:t>ngành</a:t>
                      </a:r>
                      <a:r>
                        <a:rPr lang="vi-VN" sz="1800" spc="-70">
                          <a:solidFill>
                            <a:srgbClr val="231F20"/>
                          </a:solidFill>
                          <a:effectLst/>
                          <a:latin typeface="#9Slide02 Noi dung dai"/>
                          <a:ea typeface="Times New Roman" panose="02020603050405020304" pitchFamily="18" charset="0"/>
                        </a:rPr>
                        <a:t> </a:t>
                      </a:r>
                      <a:r>
                        <a:rPr lang="vi-VN" sz="1800" spc="-10">
                          <a:solidFill>
                            <a:srgbClr val="231F20"/>
                          </a:solidFill>
                          <a:effectLst/>
                          <a:latin typeface="#9Slide02 Noi dung dai"/>
                          <a:ea typeface="Times New Roman" panose="02020603050405020304" pitchFamily="18" charset="0"/>
                        </a:rPr>
                        <a:t>kinh tế</a:t>
                      </a:r>
                      <a:r>
                        <a:rPr lang="vi-VN" sz="1800" spc="-75">
                          <a:solidFill>
                            <a:srgbClr val="231F20"/>
                          </a:solidFill>
                          <a:effectLst/>
                          <a:latin typeface="#9Slide02 Noi dung dai"/>
                          <a:ea typeface="Times New Roman" panose="02020603050405020304" pitchFamily="18" charset="0"/>
                        </a:rPr>
                        <a:t> </a:t>
                      </a:r>
                      <a:r>
                        <a:rPr lang="vi-VN" sz="1800" spc="-10">
                          <a:solidFill>
                            <a:srgbClr val="231F20"/>
                          </a:solidFill>
                          <a:effectLst/>
                          <a:latin typeface="#9Slide02 Noi dung dai"/>
                          <a:ea typeface="Times New Roman" panose="02020603050405020304" pitchFamily="18" charset="0"/>
                        </a:rPr>
                        <a:t>biển</a:t>
                      </a:r>
                      <a:r>
                        <a:rPr lang="vi-VN" sz="1800" spc="-70">
                          <a:solidFill>
                            <a:srgbClr val="231F20"/>
                          </a:solidFill>
                          <a:effectLst/>
                          <a:latin typeface="#9Slide02 Noi dung dai"/>
                          <a:ea typeface="Times New Roman" panose="02020603050405020304" pitchFamily="18" charset="0"/>
                        </a:rPr>
                        <a:t> </a:t>
                      </a:r>
                      <a:r>
                        <a:rPr lang="vi-VN" sz="1800" spc="-10">
                          <a:solidFill>
                            <a:srgbClr val="231F20"/>
                          </a:solidFill>
                          <a:effectLst/>
                          <a:latin typeface="#9Slide02 Noi dung dai"/>
                          <a:ea typeface="Times New Roman" panose="02020603050405020304" pitchFamily="18" charset="0"/>
                        </a:rPr>
                        <a:t>được</a:t>
                      </a:r>
                      <a:r>
                        <a:rPr lang="vi-VN" sz="1800" spc="-75">
                          <a:solidFill>
                            <a:srgbClr val="231F20"/>
                          </a:solidFill>
                          <a:effectLst/>
                          <a:latin typeface="#9Slide02 Noi dung dai"/>
                          <a:ea typeface="Times New Roman" panose="02020603050405020304" pitchFamily="18" charset="0"/>
                        </a:rPr>
                        <a:t> </a:t>
                      </a:r>
                      <a:r>
                        <a:rPr lang="vi-VN" sz="1800" spc="-10">
                          <a:solidFill>
                            <a:srgbClr val="231F20"/>
                          </a:solidFill>
                          <a:effectLst/>
                          <a:latin typeface="#9Slide02 Noi dung dai"/>
                          <a:ea typeface="Times New Roman" panose="02020603050405020304" pitchFamily="18" charset="0"/>
                        </a:rPr>
                        <a:t>ưu </a:t>
                      </a:r>
                      <a:r>
                        <a:rPr lang="vi-VN" sz="1800" spc="0">
                          <a:solidFill>
                            <a:srgbClr val="231F20"/>
                          </a:solidFill>
                          <a:effectLst/>
                          <a:latin typeface="#9Slide02 Noi dung dai"/>
                          <a:ea typeface="Times New Roman" panose="02020603050405020304" pitchFamily="18" charset="0"/>
                        </a:rPr>
                        <a:t>tiên phát triển hàng đầu.</a:t>
                      </a:r>
                      <a:endParaRPr lang="en-US" sz="1800" spc="0">
                        <a:solidFill>
                          <a:srgbClr val="000000"/>
                        </a:solidFill>
                        <a:effectLst/>
                        <a:latin typeface="#9Slide02 Noi dung dai"/>
                        <a:ea typeface="Times New Roman" panose="02020603050405020304" pitchFamily="18" charset="0"/>
                      </a:endParaRPr>
                    </a:p>
                    <a:p>
                      <a:pPr marL="342900" marR="60325" lvl="0" indent="-342900" algn="just">
                        <a:spcBef>
                          <a:spcPts val="600"/>
                        </a:spcBef>
                        <a:spcAft>
                          <a:spcPts val="0"/>
                        </a:spcAft>
                        <a:buClr>
                          <a:srgbClr val="231F20"/>
                        </a:buClr>
                        <a:buSzPts val="1250"/>
                        <a:buFont typeface="Times New Roman" panose="02020603050405020304" pitchFamily="18" charset="0"/>
                        <a:buChar char="–"/>
                        <a:tabLst>
                          <a:tab pos="185420" algn="l"/>
                        </a:tabLst>
                      </a:pPr>
                      <a:r>
                        <a:rPr lang="vi-VN" sz="1800" spc="0">
                          <a:solidFill>
                            <a:srgbClr val="231F20"/>
                          </a:solidFill>
                          <a:effectLst/>
                          <a:latin typeface="#9Slide02 Noi dung dai"/>
                          <a:ea typeface="Times New Roman" panose="02020603050405020304" pitchFamily="18" charset="0"/>
                        </a:rPr>
                        <a:t>Thu</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hút</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nhiều khách du lịch.</a:t>
                      </a:r>
                      <a:endParaRPr lang="en-US" sz="1800" spc="0">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2390" marR="59690" algn="just">
                        <a:spcBef>
                          <a:spcPts val="600"/>
                        </a:spcBef>
                        <a:spcAft>
                          <a:spcPts val="0"/>
                        </a:spcAft>
                      </a:pPr>
                      <a:r>
                        <a:rPr lang="vi-VN" sz="1800">
                          <a:solidFill>
                            <a:srgbClr val="231F20"/>
                          </a:solidFill>
                          <a:effectLst/>
                          <a:latin typeface="#9Slide02 Noi dung dai"/>
                          <a:ea typeface="Times New Roman" panose="02020603050405020304" pitchFamily="18" charset="0"/>
                        </a:rPr>
                        <a:t>Tác động tới nhiều ngành kinh tế (giao thông vận tải, dịch vụ lưu trú, ăn uống,...), nâng cao đời sống nhân </a:t>
                      </a:r>
                      <a:r>
                        <a:rPr lang="vi-VN" sz="1800" spc="-10">
                          <a:solidFill>
                            <a:srgbClr val="231F20"/>
                          </a:solidFill>
                          <a:effectLst/>
                          <a:latin typeface="#9Slide02 Noi dung dai"/>
                          <a:ea typeface="Times New Roman" panose="02020603050405020304" pitchFamily="18" charset="0"/>
                        </a:rPr>
                        <a:t>dân,...</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3025" marR="58420" algn="just">
                        <a:spcBef>
                          <a:spcPts val="600"/>
                        </a:spcBef>
                        <a:spcAft>
                          <a:spcPts val="0"/>
                        </a:spcAft>
                      </a:pPr>
                      <a:r>
                        <a:rPr lang="vi-VN" sz="1800">
                          <a:solidFill>
                            <a:srgbClr val="231F20"/>
                          </a:solidFill>
                          <a:effectLst/>
                          <a:latin typeface="#9Slide02 Noi dung dai"/>
                          <a:ea typeface="Times New Roman" panose="02020603050405020304" pitchFamily="18" charset="0"/>
                        </a:rPr>
                        <a:t>Chú ý đến bảo vệ môi trường biển, đảo.</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2064925775"/>
                  </a:ext>
                </a:extLst>
              </a:tr>
            </a:tbl>
          </a:graphicData>
        </a:graphic>
      </p:graphicFrame>
    </p:spTree>
    <p:extLst>
      <p:ext uri="{BB962C8B-B14F-4D97-AF65-F5344CB8AC3E}">
        <p14:creationId xmlns:p14="http://schemas.microsoft.com/office/powerpoint/2010/main" val="16696340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E4E121-52CD-4AB3-9024-16E31B88631C}"/>
              </a:ext>
            </a:extLst>
          </p:cNvPr>
          <p:cNvSpPr/>
          <p:nvPr/>
        </p:nvSpPr>
        <p:spPr>
          <a:xfrm>
            <a:off x="7620" y="0"/>
            <a:ext cx="9144000" cy="307777"/>
          </a:xfrm>
          <a:prstGeom prst="rect">
            <a:avLst/>
          </a:prstGeom>
          <a:solidFill>
            <a:srgbClr val="FFFF00"/>
          </a:solidFill>
        </p:spPr>
        <p:txBody>
          <a:bodyPr wrap="square">
            <a:spAutoFit/>
          </a:bodyPr>
          <a:lstStyle/>
          <a:p>
            <a:pPr algn="ctr"/>
            <a:r>
              <a:rPr lang="vi-VN" sz="1400" b="1">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1)</a:t>
            </a:r>
          </a:p>
        </p:txBody>
      </p:sp>
      <p:sp>
        <p:nvSpPr>
          <p:cNvPr id="5" name="Rectangle 4">
            <a:extLst>
              <a:ext uri="{FF2B5EF4-FFF2-40B4-BE49-F238E27FC236}">
                <a16:creationId xmlns:a16="http://schemas.microsoft.com/office/drawing/2014/main" id="{58EE62A9-E6EF-472F-9E8A-601BA8ABAE7E}"/>
              </a:ext>
            </a:extLst>
          </p:cNvPr>
          <p:cNvSpPr/>
          <p:nvPr/>
        </p:nvSpPr>
        <p:spPr>
          <a:xfrm>
            <a:off x="0" y="419453"/>
            <a:ext cx="9037666" cy="400110"/>
          </a:xfrm>
          <a:prstGeom prst="rect">
            <a:avLst/>
          </a:prstGeom>
        </p:spPr>
        <p:txBody>
          <a:bodyPr wrap="square">
            <a:spAutoFit/>
          </a:bodyPr>
          <a:lstStyle/>
          <a:p>
            <a:r>
              <a:rPr lang="en-US" sz="2000" b="1">
                <a:latin typeface="#9Slide02 Noi dung dai"/>
                <a:ea typeface="Calibri" panose="020F0502020204030204" pitchFamily="34" charset="0"/>
              </a:rPr>
              <a:t>2. </a:t>
            </a:r>
            <a:r>
              <a:rPr lang="en-US" sz="2000" b="1">
                <a:solidFill>
                  <a:prstClr val="black"/>
                </a:solidFill>
                <a:latin typeface="#9Slide02 Noi dung dai"/>
                <a:ea typeface="Calibri" panose="020F0502020204030204" pitchFamily="34" charset="0"/>
              </a:rPr>
              <a:t>Phát triển tổng hợp kinh tế biển, đảo</a:t>
            </a:r>
            <a:endParaRPr lang="en-US" sz="2800">
              <a:latin typeface="#9Slide02 Noi dung dai"/>
            </a:endParaRPr>
          </a:p>
        </p:txBody>
      </p:sp>
      <p:graphicFrame>
        <p:nvGraphicFramePr>
          <p:cNvPr id="2" name="Table 1">
            <a:extLst>
              <a:ext uri="{FF2B5EF4-FFF2-40B4-BE49-F238E27FC236}">
                <a16:creationId xmlns:a16="http://schemas.microsoft.com/office/drawing/2014/main" id="{823B3948-1A80-4206-922E-94DA9D4508FE}"/>
              </a:ext>
            </a:extLst>
          </p:cNvPr>
          <p:cNvGraphicFramePr>
            <a:graphicFrameLocks noGrp="1"/>
          </p:cNvGraphicFramePr>
          <p:nvPr>
            <p:extLst>
              <p:ext uri="{D42A27DB-BD31-4B8C-83A1-F6EECF244321}">
                <p14:modId xmlns:p14="http://schemas.microsoft.com/office/powerpoint/2010/main" val="2786979009"/>
              </p:ext>
            </p:extLst>
          </p:nvPr>
        </p:nvGraphicFramePr>
        <p:xfrm>
          <a:off x="381000" y="931239"/>
          <a:ext cx="8656666" cy="3992880"/>
        </p:xfrm>
        <a:graphic>
          <a:graphicData uri="http://schemas.openxmlformats.org/drawingml/2006/table">
            <a:tbl>
              <a:tblPr firstRow="1" firstCol="1" lastRow="1" lastCol="1" bandRow="1" bandCol="1"/>
              <a:tblGrid>
                <a:gridCol w="1371600">
                  <a:extLst>
                    <a:ext uri="{9D8B030D-6E8A-4147-A177-3AD203B41FA5}">
                      <a16:colId xmlns:a16="http://schemas.microsoft.com/office/drawing/2014/main" val="2860573297"/>
                    </a:ext>
                  </a:extLst>
                </a:gridCol>
                <a:gridCol w="1828800">
                  <a:extLst>
                    <a:ext uri="{9D8B030D-6E8A-4147-A177-3AD203B41FA5}">
                      <a16:colId xmlns:a16="http://schemas.microsoft.com/office/drawing/2014/main" val="2061913973"/>
                    </a:ext>
                  </a:extLst>
                </a:gridCol>
                <a:gridCol w="1828800">
                  <a:extLst>
                    <a:ext uri="{9D8B030D-6E8A-4147-A177-3AD203B41FA5}">
                      <a16:colId xmlns:a16="http://schemas.microsoft.com/office/drawing/2014/main" val="3248226789"/>
                    </a:ext>
                  </a:extLst>
                </a:gridCol>
                <a:gridCol w="1892670">
                  <a:extLst>
                    <a:ext uri="{9D8B030D-6E8A-4147-A177-3AD203B41FA5}">
                      <a16:colId xmlns:a16="http://schemas.microsoft.com/office/drawing/2014/main" val="1398486016"/>
                    </a:ext>
                  </a:extLst>
                </a:gridCol>
                <a:gridCol w="1734796">
                  <a:extLst>
                    <a:ext uri="{9D8B030D-6E8A-4147-A177-3AD203B41FA5}">
                      <a16:colId xmlns:a16="http://schemas.microsoft.com/office/drawing/2014/main" val="624171348"/>
                    </a:ext>
                  </a:extLst>
                </a:gridCol>
              </a:tblGrid>
              <a:tr h="583681">
                <a:tc>
                  <a:txBody>
                    <a:bodyPr/>
                    <a:lstStyle/>
                    <a:p>
                      <a:pPr marL="297180">
                        <a:spcBef>
                          <a:spcPts val="600"/>
                        </a:spcBef>
                        <a:spcAft>
                          <a:spcPts val="0"/>
                        </a:spcAft>
                      </a:pPr>
                      <a:r>
                        <a:rPr lang="en-US" sz="1800" b="1">
                          <a:solidFill>
                            <a:srgbClr val="231F20"/>
                          </a:solidFill>
                          <a:effectLst/>
                          <a:latin typeface="#9Slide02 Noi dung dai"/>
                          <a:ea typeface="Times New Roman" panose="02020603050405020304" pitchFamily="18" charset="0"/>
                        </a:rPr>
                        <a:t>        </a:t>
                      </a:r>
                      <a:r>
                        <a:rPr lang="vi-VN" sz="1800" b="1">
                          <a:solidFill>
                            <a:srgbClr val="231F20"/>
                          </a:solidFill>
                          <a:effectLst/>
                          <a:latin typeface="#9Slide02 Noi dung dai"/>
                          <a:ea typeface="Times New Roman" panose="02020603050405020304" pitchFamily="18" charset="0"/>
                        </a:rPr>
                        <a:t>Đặc</a:t>
                      </a:r>
                      <a:r>
                        <a:rPr lang="vi-VN" sz="1800" b="1" spc="-70">
                          <a:solidFill>
                            <a:srgbClr val="231F20"/>
                          </a:solidFill>
                          <a:effectLst/>
                          <a:latin typeface="#9Slide02 Noi dung dai"/>
                          <a:ea typeface="Times New Roman" panose="02020603050405020304" pitchFamily="18" charset="0"/>
                        </a:rPr>
                        <a:t> </a:t>
                      </a:r>
                      <a:r>
                        <a:rPr lang="vi-VN" sz="1800" b="1" spc="-20">
                          <a:solidFill>
                            <a:srgbClr val="231F20"/>
                          </a:solidFill>
                          <a:effectLst/>
                          <a:latin typeface="#9Slide02 Noi dung dai"/>
                          <a:ea typeface="Times New Roman" panose="02020603050405020304" pitchFamily="18" charset="0"/>
                        </a:rPr>
                        <a:t>điểm</a:t>
                      </a:r>
                      <a:endParaRPr lang="en-US" sz="1800">
                        <a:solidFill>
                          <a:srgbClr val="000000"/>
                        </a:solidFill>
                        <a:effectLst/>
                        <a:latin typeface="#9Slide02 Noi dung dai"/>
                        <a:ea typeface="Calibri" panose="020F0502020204030204" pitchFamily="34" charset="0"/>
                      </a:endParaRPr>
                    </a:p>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70485">
                        <a:spcBef>
                          <a:spcPts val="600"/>
                        </a:spcBef>
                        <a:spcAft>
                          <a:spcPts val="0"/>
                        </a:spcAft>
                      </a:pPr>
                      <a:r>
                        <a:rPr lang="vi-VN" sz="1800" b="1" spc="-50">
                          <a:solidFill>
                            <a:srgbClr val="231F20"/>
                          </a:solidFill>
                          <a:effectLst/>
                          <a:latin typeface="#9Slide02 Noi dung dai"/>
                          <a:ea typeface="Times New Roman" panose="02020603050405020304" pitchFamily="18" charset="0"/>
                        </a:rPr>
                        <a:t>Các</a:t>
                      </a:r>
                      <a:r>
                        <a:rPr lang="vi-VN" sz="1800" b="1" spc="-2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ngành</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182245">
                        <a:spcBef>
                          <a:spcPts val="600"/>
                        </a:spcBef>
                        <a:spcAft>
                          <a:spcPts val="0"/>
                        </a:spcAft>
                      </a:pPr>
                      <a:r>
                        <a:rPr lang="vi-VN" sz="1800" b="1" spc="-10">
                          <a:solidFill>
                            <a:srgbClr val="231F20"/>
                          </a:solidFill>
                          <a:effectLst/>
                          <a:latin typeface="#9Slide02 Noi dung dai"/>
                          <a:ea typeface="Times New Roman" panose="02020603050405020304" pitchFamily="18" charset="0"/>
                        </a:rPr>
                        <a:t>Tiểm</a:t>
                      </a:r>
                      <a:r>
                        <a:rPr lang="vi-VN" sz="1800" b="1" spc="-45">
                          <a:solidFill>
                            <a:srgbClr val="231F20"/>
                          </a:solidFill>
                          <a:effectLst/>
                          <a:latin typeface="#9Slide02 Noi dung dai"/>
                          <a:ea typeface="Times New Roman" panose="02020603050405020304" pitchFamily="18" charset="0"/>
                        </a:rPr>
                        <a:t> </a:t>
                      </a:r>
                      <a:r>
                        <a:rPr lang="vi-VN" sz="1800" b="1" spc="-20">
                          <a:solidFill>
                            <a:srgbClr val="231F20"/>
                          </a:solidFill>
                          <a:effectLst/>
                          <a:latin typeface="#9Slide02 Noi dung dai"/>
                          <a:ea typeface="Times New Roman" panose="02020603050405020304" pitchFamily="18" charset="0"/>
                        </a:rPr>
                        <a:t>năng</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215265">
                        <a:spcBef>
                          <a:spcPts val="600"/>
                        </a:spcBef>
                        <a:spcAft>
                          <a:spcPts val="0"/>
                        </a:spcAft>
                      </a:pPr>
                      <a:r>
                        <a:rPr lang="vi-VN" sz="1800" b="1">
                          <a:solidFill>
                            <a:srgbClr val="231F20"/>
                          </a:solidFill>
                          <a:effectLst/>
                          <a:latin typeface="#9Slide02 Noi dung dai"/>
                          <a:ea typeface="Times New Roman" panose="02020603050405020304" pitchFamily="18" charset="0"/>
                        </a:rPr>
                        <a:t>Hiện</a:t>
                      </a:r>
                      <a:r>
                        <a:rPr lang="vi-VN" sz="1800" b="1" spc="-5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trạng</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85090" marR="73660" indent="-635" algn="ctr">
                        <a:spcBef>
                          <a:spcPts val="600"/>
                        </a:spcBef>
                        <a:spcAft>
                          <a:spcPts val="0"/>
                        </a:spcAft>
                      </a:pPr>
                      <a:r>
                        <a:rPr lang="vi-VN" sz="1800" b="1">
                          <a:solidFill>
                            <a:srgbClr val="231F20"/>
                          </a:solidFill>
                          <a:effectLst/>
                          <a:latin typeface="#9Slide02 Noi dung dai"/>
                          <a:ea typeface="Times New Roman" panose="02020603050405020304" pitchFamily="18" charset="0"/>
                        </a:rPr>
                        <a:t>Tác động tới </a:t>
                      </a:r>
                      <a:r>
                        <a:rPr lang="vi-VN" sz="1800" b="1" spc="-10">
                          <a:solidFill>
                            <a:srgbClr val="231F20"/>
                          </a:solidFill>
                          <a:effectLst/>
                          <a:latin typeface="#9Slide02 Noi dung dai"/>
                          <a:ea typeface="Times New Roman" panose="02020603050405020304" pitchFamily="18" charset="0"/>
                        </a:rPr>
                        <a:t>các</a:t>
                      </a:r>
                      <a:r>
                        <a:rPr lang="vi-VN" sz="1800" b="1" spc="-7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ngành</a:t>
                      </a:r>
                      <a:r>
                        <a:rPr lang="vi-VN" sz="1800" b="1" spc="-7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kinh </a:t>
                      </a:r>
                      <a:r>
                        <a:rPr lang="vi-VN" sz="1800" b="1">
                          <a:solidFill>
                            <a:srgbClr val="231F20"/>
                          </a:solidFill>
                          <a:effectLst/>
                          <a:latin typeface="#9Slide02 Noi dung dai"/>
                          <a:ea typeface="Times New Roman" panose="02020603050405020304" pitchFamily="18" charset="0"/>
                        </a:rPr>
                        <a:t>tế khác</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91160" marR="342265" indent="-33020">
                        <a:spcBef>
                          <a:spcPts val="600"/>
                        </a:spcBef>
                        <a:spcAft>
                          <a:spcPts val="0"/>
                        </a:spcAft>
                      </a:pPr>
                      <a:r>
                        <a:rPr lang="vi-VN" sz="1800" b="1" spc="-50">
                          <a:solidFill>
                            <a:srgbClr val="231F20"/>
                          </a:solidFill>
                          <a:effectLst/>
                          <a:latin typeface="#9Slide02 Noi dung dai"/>
                          <a:ea typeface="Times New Roman" panose="02020603050405020304" pitchFamily="18" charset="0"/>
                        </a:rPr>
                        <a:t>Vấn</a:t>
                      </a:r>
                      <a:r>
                        <a:rPr lang="vi-VN" sz="1800" b="1" spc="-45">
                          <a:solidFill>
                            <a:srgbClr val="231F20"/>
                          </a:solidFill>
                          <a:effectLst/>
                          <a:latin typeface="#9Slide02 Noi dung dai"/>
                          <a:ea typeface="Times New Roman" panose="02020603050405020304" pitchFamily="18" charset="0"/>
                        </a:rPr>
                        <a:t> </a:t>
                      </a:r>
                      <a:r>
                        <a:rPr lang="vi-VN" sz="1800" b="1" spc="-50">
                          <a:solidFill>
                            <a:srgbClr val="231F20"/>
                          </a:solidFill>
                          <a:effectLst/>
                          <a:latin typeface="#9Slide02 Noi dung dai"/>
                          <a:ea typeface="Times New Roman" panose="02020603050405020304" pitchFamily="18" charset="0"/>
                        </a:rPr>
                        <a:t>đề </a:t>
                      </a:r>
                      <a:r>
                        <a:rPr lang="vi-VN" sz="1800" b="1" spc="-20">
                          <a:solidFill>
                            <a:srgbClr val="231F20"/>
                          </a:solidFill>
                          <a:effectLst/>
                          <a:latin typeface="#9Slide02 Noi dung dai"/>
                          <a:ea typeface="Times New Roman" panose="02020603050405020304" pitchFamily="18" charset="0"/>
                        </a:rPr>
                        <a:t>đặt</a:t>
                      </a:r>
                      <a:r>
                        <a:rPr lang="vi-VN" sz="1800" b="1" spc="-55">
                          <a:solidFill>
                            <a:srgbClr val="231F20"/>
                          </a:solidFill>
                          <a:effectLst/>
                          <a:latin typeface="#9Slide02 Noi dung dai"/>
                          <a:ea typeface="Times New Roman" panose="02020603050405020304" pitchFamily="18" charset="0"/>
                        </a:rPr>
                        <a:t> </a:t>
                      </a:r>
                      <a:r>
                        <a:rPr lang="vi-VN" sz="1800" b="1" spc="-25">
                          <a:solidFill>
                            <a:srgbClr val="231F20"/>
                          </a:solidFill>
                          <a:effectLst/>
                          <a:latin typeface="#9Slide02 Noi dung dai"/>
                          <a:ea typeface="Times New Roman" panose="02020603050405020304" pitchFamily="18" charset="0"/>
                        </a:rPr>
                        <a:t>ra</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787272279"/>
                  </a:ext>
                </a:extLst>
              </a:tr>
              <a:tr h="2428430">
                <a:tc>
                  <a:txBody>
                    <a:bodyPr/>
                    <a:lstStyle/>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71120" marR="61595">
                        <a:spcBef>
                          <a:spcPts val="600"/>
                        </a:spcBef>
                        <a:spcAft>
                          <a:spcPts val="0"/>
                        </a:spcAft>
                        <a:tabLst>
                          <a:tab pos="558800" algn="l"/>
                        </a:tabLst>
                      </a:pPr>
                      <a:r>
                        <a:rPr lang="vi-VN" sz="1800" spc="-20">
                          <a:solidFill>
                            <a:srgbClr val="231F20"/>
                          </a:solidFill>
                          <a:effectLst/>
                          <a:latin typeface="#9Slide02 Noi dung dai"/>
                          <a:ea typeface="Times New Roman" panose="02020603050405020304" pitchFamily="18" charset="0"/>
                        </a:rPr>
                        <a:t>Giao</a:t>
                      </a:r>
                      <a:r>
                        <a:rPr lang="vi-VN" sz="1800">
                          <a:solidFill>
                            <a:srgbClr val="231F20"/>
                          </a:solidFill>
                          <a:effectLst/>
                          <a:latin typeface="#9Slide02 Noi dung dai"/>
                          <a:ea typeface="Times New Roman" panose="02020603050405020304" pitchFamily="18" charset="0"/>
                        </a:rPr>
                        <a:t>	</a:t>
                      </a:r>
                      <a:r>
                        <a:rPr lang="vi-VN" sz="1800" spc="-10">
                          <a:solidFill>
                            <a:srgbClr val="231F20"/>
                          </a:solidFill>
                          <a:effectLst/>
                          <a:latin typeface="#9Slide02 Noi dung dai"/>
                          <a:ea typeface="Times New Roman" panose="02020603050405020304" pitchFamily="18" charset="0"/>
                        </a:rPr>
                        <a:t>thông </a:t>
                      </a:r>
                      <a:r>
                        <a:rPr lang="vi-VN" sz="1800">
                          <a:solidFill>
                            <a:srgbClr val="231F20"/>
                          </a:solidFill>
                          <a:effectLst/>
                          <a:latin typeface="#9Slide02 Noi dung dai"/>
                          <a:ea typeface="Times New Roman" panose="02020603050405020304" pitchFamily="18" charset="0"/>
                        </a:rPr>
                        <a:t>vận tải biển</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42900" marR="60960" lvl="0" indent="-342900" algn="just">
                        <a:spcBef>
                          <a:spcPts val="600"/>
                        </a:spcBef>
                        <a:spcAft>
                          <a:spcPts val="0"/>
                        </a:spcAft>
                        <a:buClr>
                          <a:srgbClr val="231F20"/>
                        </a:buClr>
                        <a:buSzPts val="1250"/>
                        <a:buFont typeface="Times New Roman" panose="02020603050405020304" pitchFamily="18" charset="0"/>
                        <a:buChar char="–"/>
                        <a:tabLst>
                          <a:tab pos="262255" algn="l"/>
                        </a:tabLst>
                      </a:pPr>
                      <a:r>
                        <a:rPr lang="vi-VN" sz="1800" spc="0">
                          <a:solidFill>
                            <a:srgbClr val="231F20"/>
                          </a:solidFill>
                          <a:effectLst/>
                          <a:latin typeface="#9Slide02 Noi dung dai"/>
                          <a:ea typeface="Times New Roman" panose="02020603050405020304" pitchFamily="18" charset="0"/>
                        </a:rPr>
                        <a:t>Gần nhiều tuyến đường biển quốc tế.</a:t>
                      </a:r>
                      <a:endParaRPr lang="en-US" sz="1800" spc="0">
                        <a:solidFill>
                          <a:srgbClr val="000000"/>
                        </a:solidFill>
                        <a:effectLst/>
                        <a:latin typeface="#9Slide02 Noi dung dai"/>
                        <a:ea typeface="Times New Roman" panose="02020603050405020304" pitchFamily="18" charset="0"/>
                      </a:endParaRPr>
                    </a:p>
                    <a:p>
                      <a:pPr marL="342900" marR="60960" lvl="0" indent="-342900" algn="just">
                        <a:spcBef>
                          <a:spcPts val="600"/>
                        </a:spcBef>
                        <a:spcAft>
                          <a:spcPts val="0"/>
                        </a:spcAft>
                        <a:buClr>
                          <a:srgbClr val="231F20"/>
                        </a:buClr>
                        <a:buSzPts val="1250"/>
                        <a:buFont typeface="Times New Roman" panose="02020603050405020304" pitchFamily="18" charset="0"/>
                        <a:buChar char="–"/>
                        <a:tabLst>
                          <a:tab pos="213360" algn="l"/>
                        </a:tabLst>
                      </a:pPr>
                      <a:r>
                        <a:rPr lang="vi-VN" sz="1800" spc="0">
                          <a:solidFill>
                            <a:srgbClr val="231F20"/>
                          </a:solidFill>
                          <a:effectLst/>
                          <a:latin typeface="#9Slide02 Noi dung dai"/>
                          <a:ea typeface="Times New Roman" panose="02020603050405020304" pitchFamily="18" charset="0"/>
                        </a:rPr>
                        <a:t>Ven biển có nhiều vũng vịnh có thể xây</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dựng</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càng nước sâu.</a:t>
                      </a:r>
                      <a:endParaRPr lang="en-US" sz="1800" spc="0">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42900" marR="60325" lvl="0" indent="-342900" algn="just">
                        <a:spcBef>
                          <a:spcPts val="600"/>
                        </a:spcBef>
                        <a:spcAft>
                          <a:spcPts val="0"/>
                        </a:spcAft>
                        <a:buClr>
                          <a:srgbClr val="231F20"/>
                        </a:buClr>
                        <a:buSzPts val="1250"/>
                        <a:buFont typeface="Times New Roman" panose="02020603050405020304" pitchFamily="18" charset="0"/>
                        <a:buChar char="–"/>
                        <a:tabLst>
                          <a:tab pos="191135" algn="l"/>
                        </a:tabLst>
                      </a:pPr>
                      <a:r>
                        <a:rPr lang="vi-VN" sz="1800" spc="0">
                          <a:solidFill>
                            <a:srgbClr val="231F20"/>
                          </a:solidFill>
                          <a:effectLst/>
                          <a:latin typeface="#9Slide02 Noi dung dai"/>
                          <a:ea typeface="Times New Roman" panose="02020603050405020304" pitchFamily="18" charset="0"/>
                        </a:rPr>
                        <a:t>Nước</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ta</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có</a:t>
                      </a:r>
                      <a:r>
                        <a:rPr lang="vi-VN" sz="1800" spc="-75">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34 cảng biển. Các cảng biển ngày càng hiện đại.</a:t>
                      </a:r>
                      <a:endParaRPr lang="en-US" sz="1800" spc="0">
                        <a:solidFill>
                          <a:srgbClr val="000000"/>
                        </a:solidFill>
                        <a:effectLst/>
                        <a:latin typeface="#9Slide02 Noi dung dai"/>
                        <a:ea typeface="Times New Roman" panose="02020603050405020304" pitchFamily="18" charset="0"/>
                      </a:endParaRPr>
                    </a:p>
                    <a:p>
                      <a:pPr marL="342900" marR="60325" lvl="0" indent="-342900" algn="just">
                        <a:spcBef>
                          <a:spcPts val="600"/>
                        </a:spcBef>
                        <a:spcAft>
                          <a:spcPts val="0"/>
                        </a:spcAft>
                        <a:buClr>
                          <a:srgbClr val="231F20"/>
                        </a:buClr>
                        <a:buSzPts val="1250"/>
                        <a:buFont typeface="Times New Roman" panose="02020603050405020304" pitchFamily="18" charset="0"/>
                        <a:buChar char="–"/>
                        <a:tabLst>
                          <a:tab pos="224155" algn="l"/>
                        </a:tabLst>
                      </a:pPr>
                      <a:r>
                        <a:rPr lang="vi-VN" sz="1800" spc="0">
                          <a:solidFill>
                            <a:srgbClr val="231F20"/>
                          </a:solidFill>
                          <a:effectLst/>
                          <a:latin typeface="#9Slide02 Noi dung dai"/>
                          <a:ea typeface="Times New Roman" panose="02020603050405020304" pitchFamily="18" charset="0"/>
                        </a:rPr>
                        <a:t>Đội tàu biển quốc gia được tăng cường.</a:t>
                      </a:r>
                      <a:endParaRPr lang="en-US" sz="1800" spc="0">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2390" marR="59055" algn="just">
                        <a:spcBef>
                          <a:spcPts val="600"/>
                        </a:spcBef>
                        <a:spcAft>
                          <a:spcPts val="0"/>
                        </a:spcAft>
                      </a:pPr>
                      <a:r>
                        <a:rPr lang="vi-VN" sz="1800">
                          <a:solidFill>
                            <a:srgbClr val="231F20"/>
                          </a:solidFill>
                          <a:effectLst/>
                          <a:latin typeface="#9Slide02 Noi dung dai"/>
                          <a:ea typeface="Times New Roman" panose="02020603050405020304" pitchFamily="18" charset="0"/>
                        </a:rPr>
                        <a:t>Thúc đẩy phát triển ngành ngoại thương, công nghiệp đóng tàu và các dịch</a:t>
                      </a:r>
                      <a:r>
                        <a:rPr lang="vi-VN" sz="1800" spc="-8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vụ</a:t>
                      </a:r>
                      <a:r>
                        <a:rPr lang="vi-VN" sz="1800" spc="-8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hàng</a:t>
                      </a:r>
                      <a:r>
                        <a:rPr lang="vi-VN" sz="1800" spc="-7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hải như logistics, kho bãi, hải </a:t>
                      </a:r>
                      <a:r>
                        <a:rPr lang="vi-VN" sz="1800" spc="-10">
                          <a:solidFill>
                            <a:srgbClr val="231F20"/>
                          </a:solidFill>
                          <a:effectLst/>
                          <a:latin typeface="#9Slide02 Noi dung dai"/>
                          <a:ea typeface="Times New Roman" panose="02020603050405020304" pitchFamily="18" charset="0"/>
                        </a:rPr>
                        <a:t>quan,...</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3025" marR="58420" algn="just">
                        <a:spcBef>
                          <a:spcPts val="600"/>
                        </a:spcBef>
                        <a:spcAft>
                          <a:spcPts val="0"/>
                        </a:spcAft>
                      </a:pPr>
                      <a:r>
                        <a:rPr lang="vi-VN" sz="1800">
                          <a:solidFill>
                            <a:srgbClr val="231F20"/>
                          </a:solidFill>
                          <a:effectLst/>
                          <a:latin typeface="#9Slide02 Noi dung dai"/>
                          <a:ea typeface="Times New Roman" panose="02020603050405020304" pitchFamily="18" charset="0"/>
                        </a:rPr>
                        <a:t>Cần chú trọng đầu tư hơn nữa về</a:t>
                      </a:r>
                      <a:r>
                        <a:rPr lang="vi-VN" sz="1800" spc="-6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cơ</a:t>
                      </a:r>
                      <a:r>
                        <a:rPr lang="vi-VN" sz="1800" spc="-6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sở</a:t>
                      </a:r>
                      <a:r>
                        <a:rPr lang="vi-VN" sz="1800" spc="-6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hạ</a:t>
                      </a:r>
                      <a:r>
                        <a:rPr lang="vi-VN" sz="1800" spc="-6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tầng </a:t>
                      </a:r>
                      <a:r>
                        <a:rPr lang="vi-VN" sz="1800" spc="-10">
                          <a:solidFill>
                            <a:srgbClr val="231F20"/>
                          </a:solidFill>
                          <a:effectLst/>
                          <a:latin typeface="#9Slide02 Noi dung dai"/>
                          <a:ea typeface="Times New Roman" panose="02020603050405020304" pitchFamily="18" charset="0"/>
                        </a:rPr>
                        <a:t>và</a:t>
                      </a:r>
                      <a:r>
                        <a:rPr lang="vi-VN" sz="1800" spc="-70">
                          <a:solidFill>
                            <a:srgbClr val="231F20"/>
                          </a:solidFill>
                          <a:effectLst/>
                          <a:latin typeface="#9Slide02 Noi dung dai"/>
                          <a:ea typeface="Times New Roman" panose="02020603050405020304" pitchFamily="18" charset="0"/>
                        </a:rPr>
                        <a:t> </a:t>
                      </a:r>
                      <a:r>
                        <a:rPr lang="vi-VN" sz="1800" spc="-10">
                          <a:solidFill>
                            <a:srgbClr val="231F20"/>
                          </a:solidFill>
                          <a:effectLst/>
                          <a:latin typeface="#9Slide02 Noi dung dai"/>
                          <a:ea typeface="Times New Roman" panose="02020603050405020304" pitchFamily="18" charset="0"/>
                        </a:rPr>
                        <a:t>cơ</a:t>
                      </a:r>
                      <a:r>
                        <a:rPr lang="vi-VN" sz="1800" spc="-70">
                          <a:solidFill>
                            <a:srgbClr val="231F20"/>
                          </a:solidFill>
                          <a:effectLst/>
                          <a:latin typeface="#9Slide02 Noi dung dai"/>
                          <a:ea typeface="Times New Roman" panose="02020603050405020304" pitchFamily="18" charset="0"/>
                        </a:rPr>
                        <a:t> </a:t>
                      </a:r>
                      <a:r>
                        <a:rPr lang="vi-VN" sz="1800" spc="-10">
                          <a:solidFill>
                            <a:srgbClr val="231F20"/>
                          </a:solidFill>
                          <a:effectLst/>
                          <a:latin typeface="#9Slide02 Noi dung dai"/>
                          <a:ea typeface="Times New Roman" panose="02020603050405020304" pitchFamily="18" charset="0"/>
                        </a:rPr>
                        <a:t>sở</a:t>
                      </a:r>
                      <a:r>
                        <a:rPr lang="vi-VN" sz="1800" spc="-65">
                          <a:solidFill>
                            <a:srgbClr val="231F20"/>
                          </a:solidFill>
                          <a:effectLst/>
                          <a:latin typeface="#9Slide02 Noi dung dai"/>
                          <a:ea typeface="Times New Roman" panose="02020603050405020304" pitchFamily="18" charset="0"/>
                        </a:rPr>
                        <a:t> </a:t>
                      </a:r>
                      <a:r>
                        <a:rPr lang="vi-VN" sz="1800" spc="-10">
                          <a:solidFill>
                            <a:srgbClr val="231F20"/>
                          </a:solidFill>
                          <a:effectLst/>
                          <a:latin typeface="#9Slide02 Noi dung dai"/>
                          <a:ea typeface="Times New Roman" panose="02020603050405020304" pitchFamily="18" charset="0"/>
                        </a:rPr>
                        <a:t>vật</a:t>
                      </a:r>
                      <a:r>
                        <a:rPr lang="vi-VN" sz="1800" spc="-70">
                          <a:solidFill>
                            <a:srgbClr val="231F20"/>
                          </a:solidFill>
                          <a:effectLst/>
                          <a:latin typeface="#9Slide02 Noi dung dai"/>
                          <a:ea typeface="Times New Roman" panose="02020603050405020304" pitchFamily="18" charset="0"/>
                        </a:rPr>
                        <a:t> </a:t>
                      </a:r>
                      <a:r>
                        <a:rPr lang="vi-VN" sz="1800" spc="-10">
                          <a:solidFill>
                            <a:srgbClr val="231F20"/>
                          </a:solidFill>
                          <a:effectLst/>
                          <a:latin typeface="#9Slide02 Noi dung dai"/>
                          <a:ea typeface="Times New Roman" panose="02020603050405020304" pitchFamily="18" charset="0"/>
                        </a:rPr>
                        <a:t>chất </a:t>
                      </a:r>
                      <a:r>
                        <a:rPr lang="vi-VN" sz="1800">
                          <a:solidFill>
                            <a:srgbClr val="231F20"/>
                          </a:solidFill>
                          <a:effectLst/>
                          <a:latin typeface="#9Slide02 Noi dung dai"/>
                          <a:ea typeface="Times New Roman" panose="02020603050405020304" pitchFamily="18" charset="0"/>
                        </a:rPr>
                        <a:t>kĩ</a:t>
                      </a:r>
                      <a:r>
                        <a:rPr lang="vi-VN" sz="1800" spc="2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thuật,</a:t>
                      </a:r>
                      <a:r>
                        <a:rPr lang="vi-VN" sz="1800" spc="2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bảo</a:t>
                      </a:r>
                      <a:r>
                        <a:rPr lang="vi-VN" sz="1800" spc="2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vệ môi trường trong quá trình </a:t>
                      </a:r>
                      <a:r>
                        <a:rPr lang="vi-VN" sz="1800" spc="-30">
                          <a:solidFill>
                            <a:srgbClr val="231F20"/>
                          </a:solidFill>
                          <a:effectLst/>
                          <a:latin typeface="#9Slide02 Noi dung dai"/>
                          <a:ea typeface="Times New Roman" panose="02020603050405020304" pitchFamily="18" charset="0"/>
                        </a:rPr>
                        <a:t>vận</a:t>
                      </a:r>
                      <a:r>
                        <a:rPr lang="vi-VN" sz="1800" spc="-50">
                          <a:solidFill>
                            <a:srgbClr val="231F20"/>
                          </a:solidFill>
                          <a:effectLst/>
                          <a:latin typeface="#9Slide02 Noi dung dai"/>
                          <a:ea typeface="Times New Roman" panose="02020603050405020304" pitchFamily="18" charset="0"/>
                        </a:rPr>
                        <a:t> </a:t>
                      </a:r>
                      <a:r>
                        <a:rPr lang="vi-VN" sz="1800" spc="-30">
                          <a:solidFill>
                            <a:srgbClr val="231F20"/>
                          </a:solidFill>
                          <a:effectLst/>
                          <a:latin typeface="#9Slide02 Noi dung dai"/>
                          <a:ea typeface="Times New Roman" panose="02020603050405020304" pitchFamily="18" charset="0"/>
                        </a:rPr>
                        <a:t>chuyển</a:t>
                      </a:r>
                      <a:r>
                        <a:rPr lang="vi-VN" sz="1800" spc="-50">
                          <a:solidFill>
                            <a:srgbClr val="231F20"/>
                          </a:solidFill>
                          <a:effectLst/>
                          <a:latin typeface="#9Slide02 Noi dung dai"/>
                          <a:ea typeface="Times New Roman" panose="02020603050405020304" pitchFamily="18" charset="0"/>
                        </a:rPr>
                        <a:t> </a:t>
                      </a:r>
                      <a:r>
                        <a:rPr lang="vi-VN" sz="1800" spc="-30">
                          <a:solidFill>
                            <a:srgbClr val="231F20"/>
                          </a:solidFill>
                          <a:effectLst/>
                          <a:latin typeface="#9Slide02 Noi dung dai"/>
                          <a:ea typeface="Times New Roman" panose="02020603050405020304" pitchFamily="18" charset="0"/>
                        </a:rPr>
                        <a:t>hàng </a:t>
                      </a:r>
                      <a:r>
                        <a:rPr lang="vi-VN" sz="1800">
                          <a:solidFill>
                            <a:srgbClr val="231F20"/>
                          </a:solidFill>
                          <a:effectLst/>
                          <a:latin typeface="#9Slide02 Noi dung dai"/>
                          <a:ea typeface="Times New Roman" panose="02020603050405020304" pitchFamily="18" charset="0"/>
                        </a:rPr>
                        <a:t>hoá,</a:t>
                      </a:r>
                      <a:r>
                        <a:rPr lang="vi-VN" sz="1800" spc="-1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nhất</a:t>
                      </a:r>
                      <a:r>
                        <a:rPr lang="vi-VN" sz="1800" spc="-1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là</a:t>
                      </a:r>
                      <a:r>
                        <a:rPr lang="vi-VN" sz="1800" spc="-15">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vận chuyển</a:t>
                      </a:r>
                      <a:r>
                        <a:rPr lang="vi-VN" sz="1800" spc="-4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dầu</a:t>
                      </a:r>
                      <a:r>
                        <a:rPr lang="vi-VN" sz="1800" spc="-4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mỏ.</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657144815"/>
                  </a:ext>
                </a:extLst>
              </a:tr>
            </a:tbl>
          </a:graphicData>
        </a:graphic>
      </p:graphicFrame>
    </p:spTree>
    <p:extLst>
      <p:ext uri="{BB962C8B-B14F-4D97-AF65-F5344CB8AC3E}">
        <p14:creationId xmlns:p14="http://schemas.microsoft.com/office/powerpoint/2010/main" val="26560326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E4E121-52CD-4AB3-9024-16E31B88631C}"/>
              </a:ext>
            </a:extLst>
          </p:cNvPr>
          <p:cNvSpPr/>
          <p:nvPr/>
        </p:nvSpPr>
        <p:spPr>
          <a:xfrm>
            <a:off x="7620" y="0"/>
            <a:ext cx="9144000" cy="307777"/>
          </a:xfrm>
          <a:prstGeom prst="rect">
            <a:avLst/>
          </a:prstGeom>
          <a:solidFill>
            <a:srgbClr val="FFFF00"/>
          </a:solidFill>
        </p:spPr>
        <p:txBody>
          <a:bodyPr wrap="square">
            <a:spAutoFit/>
          </a:bodyPr>
          <a:lstStyle/>
          <a:p>
            <a:pPr algn="ctr"/>
            <a:r>
              <a:rPr lang="vi-VN" sz="1400" b="1">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1)</a:t>
            </a:r>
          </a:p>
        </p:txBody>
      </p:sp>
      <p:sp>
        <p:nvSpPr>
          <p:cNvPr id="5" name="Rectangle 4">
            <a:extLst>
              <a:ext uri="{FF2B5EF4-FFF2-40B4-BE49-F238E27FC236}">
                <a16:creationId xmlns:a16="http://schemas.microsoft.com/office/drawing/2014/main" id="{58EE62A9-E6EF-472F-9E8A-601BA8ABAE7E}"/>
              </a:ext>
            </a:extLst>
          </p:cNvPr>
          <p:cNvSpPr/>
          <p:nvPr/>
        </p:nvSpPr>
        <p:spPr>
          <a:xfrm>
            <a:off x="0" y="419453"/>
            <a:ext cx="9037666" cy="400110"/>
          </a:xfrm>
          <a:prstGeom prst="rect">
            <a:avLst/>
          </a:prstGeom>
        </p:spPr>
        <p:txBody>
          <a:bodyPr wrap="square">
            <a:spAutoFit/>
          </a:bodyPr>
          <a:lstStyle/>
          <a:p>
            <a:r>
              <a:rPr lang="en-US" sz="2000" b="1">
                <a:latin typeface="#9Slide02 Noi dung dai"/>
                <a:ea typeface="Calibri" panose="020F0502020204030204" pitchFamily="34" charset="0"/>
              </a:rPr>
              <a:t>2. </a:t>
            </a:r>
            <a:r>
              <a:rPr lang="en-US" sz="2000" b="1">
                <a:solidFill>
                  <a:prstClr val="black"/>
                </a:solidFill>
                <a:latin typeface="#9Slide02 Noi dung dai"/>
                <a:ea typeface="Calibri" panose="020F0502020204030204" pitchFamily="34" charset="0"/>
              </a:rPr>
              <a:t>Phát triển tổng hợp kinh tế biển, đảo</a:t>
            </a:r>
            <a:endParaRPr lang="en-US" sz="2800">
              <a:latin typeface="#9Slide02 Noi dung dai"/>
            </a:endParaRPr>
          </a:p>
        </p:txBody>
      </p:sp>
      <p:graphicFrame>
        <p:nvGraphicFramePr>
          <p:cNvPr id="2" name="Table 1">
            <a:extLst>
              <a:ext uri="{FF2B5EF4-FFF2-40B4-BE49-F238E27FC236}">
                <a16:creationId xmlns:a16="http://schemas.microsoft.com/office/drawing/2014/main" id="{823B3948-1A80-4206-922E-94DA9D4508FE}"/>
              </a:ext>
            </a:extLst>
          </p:cNvPr>
          <p:cNvGraphicFramePr>
            <a:graphicFrameLocks noGrp="1"/>
          </p:cNvGraphicFramePr>
          <p:nvPr>
            <p:extLst>
              <p:ext uri="{D42A27DB-BD31-4B8C-83A1-F6EECF244321}">
                <p14:modId xmlns:p14="http://schemas.microsoft.com/office/powerpoint/2010/main" val="1149777464"/>
              </p:ext>
            </p:extLst>
          </p:nvPr>
        </p:nvGraphicFramePr>
        <p:xfrm>
          <a:off x="76200" y="1047750"/>
          <a:ext cx="8656666" cy="3489960"/>
        </p:xfrm>
        <a:graphic>
          <a:graphicData uri="http://schemas.openxmlformats.org/drawingml/2006/table">
            <a:tbl>
              <a:tblPr firstRow="1" firstCol="1" lastRow="1" lastCol="1" bandRow="1" bandCol="1"/>
              <a:tblGrid>
                <a:gridCol w="1371600">
                  <a:extLst>
                    <a:ext uri="{9D8B030D-6E8A-4147-A177-3AD203B41FA5}">
                      <a16:colId xmlns:a16="http://schemas.microsoft.com/office/drawing/2014/main" val="2860573297"/>
                    </a:ext>
                  </a:extLst>
                </a:gridCol>
                <a:gridCol w="2209800">
                  <a:extLst>
                    <a:ext uri="{9D8B030D-6E8A-4147-A177-3AD203B41FA5}">
                      <a16:colId xmlns:a16="http://schemas.microsoft.com/office/drawing/2014/main" val="2061913973"/>
                    </a:ext>
                  </a:extLst>
                </a:gridCol>
                <a:gridCol w="2057400">
                  <a:extLst>
                    <a:ext uri="{9D8B030D-6E8A-4147-A177-3AD203B41FA5}">
                      <a16:colId xmlns:a16="http://schemas.microsoft.com/office/drawing/2014/main" val="3248226789"/>
                    </a:ext>
                  </a:extLst>
                </a:gridCol>
                <a:gridCol w="1676400">
                  <a:extLst>
                    <a:ext uri="{9D8B030D-6E8A-4147-A177-3AD203B41FA5}">
                      <a16:colId xmlns:a16="http://schemas.microsoft.com/office/drawing/2014/main" val="1398486016"/>
                    </a:ext>
                  </a:extLst>
                </a:gridCol>
                <a:gridCol w="1341466">
                  <a:extLst>
                    <a:ext uri="{9D8B030D-6E8A-4147-A177-3AD203B41FA5}">
                      <a16:colId xmlns:a16="http://schemas.microsoft.com/office/drawing/2014/main" val="624171348"/>
                    </a:ext>
                  </a:extLst>
                </a:gridCol>
              </a:tblGrid>
              <a:tr h="583681">
                <a:tc>
                  <a:txBody>
                    <a:bodyPr/>
                    <a:lstStyle/>
                    <a:p>
                      <a:pPr marL="297180">
                        <a:spcBef>
                          <a:spcPts val="600"/>
                        </a:spcBef>
                        <a:spcAft>
                          <a:spcPts val="0"/>
                        </a:spcAft>
                      </a:pPr>
                      <a:r>
                        <a:rPr lang="en-US" sz="1800" b="1">
                          <a:solidFill>
                            <a:srgbClr val="231F20"/>
                          </a:solidFill>
                          <a:effectLst/>
                          <a:latin typeface="#9Slide02 Noi dung dai"/>
                          <a:ea typeface="Times New Roman" panose="02020603050405020304" pitchFamily="18" charset="0"/>
                        </a:rPr>
                        <a:t>   </a:t>
                      </a:r>
                      <a:r>
                        <a:rPr lang="vi-VN" sz="1800" b="1">
                          <a:solidFill>
                            <a:srgbClr val="231F20"/>
                          </a:solidFill>
                          <a:effectLst/>
                          <a:latin typeface="#9Slide02 Noi dung dai"/>
                          <a:ea typeface="Times New Roman" panose="02020603050405020304" pitchFamily="18" charset="0"/>
                        </a:rPr>
                        <a:t>Đặc</a:t>
                      </a:r>
                      <a:r>
                        <a:rPr lang="vi-VN" sz="1800" b="1" spc="-70">
                          <a:solidFill>
                            <a:srgbClr val="231F20"/>
                          </a:solidFill>
                          <a:effectLst/>
                          <a:latin typeface="#9Slide02 Noi dung dai"/>
                          <a:ea typeface="Times New Roman" panose="02020603050405020304" pitchFamily="18" charset="0"/>
                        </a:rPr>
                        <a:t> </a:t>
                      </a:r>
                      <a:r>
                        <a:rPr lang="vi-VN" sz="1800" b="1" spc="-20">
                          <a:solidFill>
                            <a:srgbClr val="231F20"/>
                          </a:solidFill>
                          <a:effectLst/>
                          <a:latin typeface="#9Slide02 Noi dung dai"/>
                          <a:ea typeface="Times New Roman" panose="02020603050405020304" pitchFamily="18" charset="0"/>
                        </a:rPr>
                        <a:t>điểm</a:t>
                      </a:r>
                      <a:endParaRPr lang="en-US" sz="1800">
                        <a:solidFill>
                          <a:srgbClr val="000000"/>
                        </a:solidFill>
                        <a:effectLst/>
                        <a:latin typeface="#9Slide02 Noi dung dai"/>
                        <a:ea typeface="Calibri" panose="020F0502020204030204" pitchFamily="34" charset="0"/>
                      </a:endParaRPr>
                    </a:p>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70485">
                        <a:spcBef>
                          <a:spcPts val="600"/>
                        </a:spcBef>
                        <a:spcAft>
                          <a:spcPts val="0"/>
                        </a:spcAft>
                      </a:pPr>
                      <a:r>
                        <a:rPr lang="vi-VN" sz="1800" b="1" spc="-50">
                          <a:solidFill>
                            <a:srgbClr val="231F20"/>
                          </a:solidFill>
                          <a:effectLst/>
                          <a:latin typeface="#9Slide02 Noi dung dai"/>
                          <a:ea typeface="Times New Roman" panose="02020603050405020304" pitchFamily="18" charset="0"/>
                        </a:rPr>
                        <a:t>Các</a:t>
                      </a:r>
                      <a:r>
                        <a:rPr lang="vi-VN" sz="1800" b="1" spc="-2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ngành</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182245">
                        <a:spcBef>
                          <a:spcPts val="600"/>
                        </a:spcBef>
                        <a:spcAft>
                          <a:spcPts val="0"/>
                        </a:spcAft>
                      </a:pPr>
                      <a:r>
                        <a:rPr lang="vi-VN" sz="1800" b="1" spc="-10">
                          <a:solidFill>
                            <a:srgbClr val="231F20"/>
                          </a:solidFill>
                          <a:effectLst/>
                          <a:latin typeface="#9Slide02 Noi dung dai"/>
                          <a:ea typeface="Times New Roman" panose="02020603050405020304" pitchFamily="18" charset="0"/>
                        </a:rPr>
                        <a:t>Tiểm</a:t>
                      </a:r>
                      <a:r>
                        <a:rPr lang="vi-VN" sz="1800" b="1" spc="-45">
                          <a:solidFill>
                            <a:srgbClr val="231F20"/>
                          </a:solidFill>
                          <a:effectLst/>
                          <a:latin typeface="#9Slide02 Noi dung dai"/>
                          <a:ea typeface="Times New Roman" panose="02020603050405020304" pitchFamily="18" charset="0"/>
                        </a:rPr>
                        <a:t> </a:t>
                      </a:r>
                      <a:r>
                        <a:rPr lang="vi-VN" sz="1800" b="1" spc="-20">
                          <a:solidFill>
                            <a:srgbClr val="231F20"/>
                          </a:solidFill>
                          <a:effectLst/>
                          <a:latin typeface="#9Slide02 Noi dung dai"/>
                          <a:ea typeface="Times New Roman" panose="02020603050405020304" pitchFamily="18" charset="0"/>
                        </a:rPr>
                        <a:t>năng</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215265">
                        <a:spcBef>
                          <a:spcPts val="600"/>
                        </a:spcBef>
                        <a:spcAft>
                          <a:spcPts val="0"/>
                        </a:spcAft>
                      </a:pPr>
                      <a:r>
                        <a:rPr lang="vi-VN" sz="1800" b="1">
                          <a:solidFill>
                            <a:srgbClr val="231F20"/>
                          </a:solidFill>
                          <a:effectLst/>
                          <a:latin typeface="#9Slide02 Noi dung dai"/>
                          <a:ea typeface="Times New Roman" panose="02020603050405020304" pitchFamily="18" charset="0"/>
                        </a:rPr>
                        <a:t>Hiện</a:t>
                      </a:r>
                      <a:r>
                        <a:rPr lang="vi-VN" sz="1800" b="1" spc="-5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trạng</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85090" marR="73660" indent="-635" algn="ctr">
                        <a:spcBef>
                          <a:spcPts val="600"/>
                        </a:spcBef>
                        <a:spcAft>
                          <a:spcPts val="0"/>
                        </a:spcAft>
                      </a:pPr>
                      <a:r>
                        <a:rPr lang="vi-VN" sz="1800" b="1">
                          <a:solidFill>
                            <a:srgbClr val="231F20"/>
                          </a:solidFill>
                          <a:effectLst/>
                          <a:latin typeface="#9Slide02 Noi dung dai"/>
                          <a:ea typeface="Times New Roman" panose="02020603050405020304" pitchFamily="18" charset="0"/>
                        </a:rPr>
                        <a:t>Tác động tới </a:t>
                      </a:r>
                      <a:r>
                        <a:rPr lang="vi-VN" sz="1800" b="1" spc="-10">
                          <a:solidFill>
                            <a:srgbClr val="231F20"/>
                          </a:solidFill>
                          <a:effectLst/>
                          <a:latin typeface="#9Slide02 Noi dung dai"/>
                          <a:ea typeface="Times New Roman" panose="02020603050405020304" pitchFamily="18" charset="0"/>
                        </a:rPr>
                        <a:t>các</a:t>
                      </a:r>
                      <a:r>
                        <a:rPr lang="vi-VN" sz="1800" b="1" spc="-7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ngành</a:t>
                      </a:r>
                      <a:r>
                        <a:rPr lang="vi-VN" sz="1800" b="1" spc="-7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kinh </a:t>
                      </a:r>
                      <a:r>
                        <a:rPr lang="vi-VN" sz="1800" b="1">
                          <a:solidFill>
                            <a:srgbClr val="231F20"/>
                          </a:solidFill>
                          <a:effectLst/>
                          <a:latin typeface="#9Slide02 Noi dung dai"/>
                          <a:ea typeface="Times New Roman" panose="02020603050405020304" pitchFamily="18" charset="0"/>
                        </a:rPr>
                        <a:t>tế khác</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91160" marR="342265" indent="-33020">
                        <a:spcBef>
                          <a:spcPts val="600"/>
                        </a:spcBef>
                        <a:spcAft>
                          <a:spcPts val="0"/>
                        </a:spcAft>
                      </a:pPr>
                      <a:r>
                        <a:rPr lang="vi-VN" sz="1800" b="1" spc="-50">
                          <a:solidFill>
                            <a:srgbClr val="231F20"/>
                          </a:solidFill>
                          <a:effectLst/>
                          <a:latin typeface="#9Slide02 Noi dung dai"/>
                          <a:ea typeface="Times New Roman" panose="02020603050405020304" pitchFamily="18" charset="0"/>
                        </a:rPr>
                        <a:t>Vấn</a:t>
                      </a:r>
                      <a:r>
                        <a:rPr lang="vi-VN" sz="1800" b="1" spc="-45">
                          <a:solidFill>
                            <a:srgbClr val="231F20"/>
                          </a:solidFill>
                          <a:effectLst/>
                          <a:latin typeface="#9Slide02 Noi dung dai"/>
                          <a:ea typeface="Times New Roman" panose="02020603050405020304" pitchFamily="18" charset="0"/>
                        </a:rPr>
                        <a:t> </a:t>
                      </a:r>
                      <a:r>
                        <a:rPr lang="vi-VN" sz="1800" b="1" spc="-50">
                          <a:solidFill>
                            <a:srgbClr val="231F20"/>
                          </a:solidFill>
                          <a:effectLst/>
                          <a:latin typeface="#9Slide02 Noi dung dai"/>
                          <a:ea typeface="Times New Roman" panose="02020603050405020304" pitchFamily="18" charset="0"/>
                        </a:rPr>
                        <a:t>đề </a:t>
                      </a:r>
                      <a:r>
                        <a:rPr lang="vi-VN" sz="1800" b="1" spc="-20">
                          <a:solidFill>
                            <a:srgbClr val="231F20"/>
                          </a:solidFill>
                          <a:effectLst/>
                          <a:latin typeface="#9Slide02 Noi dung dai"/>
                          <a:ea typeface="Times New Roman" panose="02020603050405020304" pitchFamily="18" charset="0"/>
                        </a:rPr>
                        <a:t>đặt</a:t>
                      </a:r>
                      <a:r>
                        <a:rPr lang="vi-VN" sz="1800" b="1" spc="-55">
                          <a:solidFill>
                            <a:srgbClr val="231F20"/>
                          </a:solidFill>
                          <a:effectLst/>
                          <a:latin typeface="#9Slide02 Noi dung dai"/>
                          <a:ea typeface="Times New Roman" panose="02020603050405020304" pitchFamily="18" charset="0"/>
                        </a:rPr>
                        <a:t> </a:t>
                      </a:r>
                      <a:r>
                        <a:rPr lang="vi-VN" sz="1800" b="1" spc="-25">
                          <a:solidFill>
                            <a:srgbClr val="231F20"/>
                          </a:solidFill>
                          <a:effectLst/>
                          <a:latin typeface="#9Slide02 Noi dung dai"/>
                          <a:ea typeface="Times New Roman" panose="02020603050405020304" pitchFamily="18" charset="0"/>
                        </a:rPr>
                        <a:t>ra</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787272279"/>
                  </a:ext>
                </a:extLst>
              </a:tr>
              <a:tr h="2428430">
                <a:tc>
                  <a:txBody>
                    <a:bodyPr/>
                    <a:lstStyle/>
                    <a:p>
                      <a:pPr>
                        <a:spcBef>
                          <a:spcPts val="600"/>
                        </a:spcBef>
                        <a:spcAft>
                          <a:spcPts val="0"/>
                        </a:spcAft>
                      </a:pPr>
                      <a:r>
                        <a:rPr lang="vi-VN" sz="1600">
                          <a:solidFill>
                            <a:srgbClr val="000000"/>
                          </a:solidFill>
                          <a:effectLst/>
                          <a:latin typeface="#9Slide02 Noi dung dai"/>
                          <a:ea typeface="Times New Roman" panose="02020603050405020304" pitchFamily="18" charset="0"/>
                        </a:rPr>
                        <a:t> </a:t>
                      </a:r>
                      <a:endParaRPr lang="en-US" sz="1600">
                        <a:solidFill>
                          <a:srgbClr val="000000"/>
                        </a:solidFill>
                        <a:effectLst/>
                        <a:latin typeface="#9Slide02 Noi dung dai"/>
                        <a:ea typeface="Calibri" panose="020F0502020204030204" pitchFamily="34" charset="0"/>
                      </a:endParaRPr>
                    </a:p>
                    <a:p>
                      <a:pPr>
                        <a:spcBef>
                          <a:spcPts val="600"/>
                        </a:spcBef>
                        <a:spcAft>
                          <a:spcPts val="0"/>
                        </a:spcAft>
                      </a:pPr>
                      <a:r>
                        <a:rPr lang="vi-VN" sz="1600">
                          <a:solidFill>
                            <a:srgbClr val="000000"/>
                          </a:solidFill>
                          <a:effectLst/>
                          <a:latin typeface="#9Slide02 Noi dung dai"/>
                          <a:ea typeface="Times New Roman" panose="02020603050405020304" pitchFamily="18" charset="0"/>
                        </a:rPr>
                        <a:t> </a:t>
                      </a:r>
                      <a:endParaRPr lang="en-US" sz="1600">
                        <a:solidFill>
                          <a:srgbClr val="000000"/>
                        </a:solidFill>
                        <a:effectLst/>
                        <a:latin typeface="#9Slide02 Noi dung dai"/>
                        <a:ea typeface="Calibri" panose="020F0502020204030204" pitchFamily="34" charset="0"/>
                      </a:endParaRPr>
                    </a:p>
                    <a:p>
                      <a:pPr>
                        <a:spcBef>
                          <a:spcPts val="600"/>
                        </a:spcBef>
                        <a:spcAft>
                          <a:spcPts val="0"/>
                        </a:spcAft>
                      </a:pPr>
                      <a:r>
                        <a:rPr lang="vi-VN" sz="1600">
                          <a:solidFill>
                            <a:srgbClr val="000000"/>
                          </a:solidFill>
                          <a:effectLst/>
                          <a:latin typeface="#9Slide02 Noi dung dai"/>
                          <a:ea typeface="Times New Roman" panose="02020603050405020304" pitchFamily="18" charset="0"/>
                        </a:rPr>
                        <a:t>  </a:t>
                      </a:r>
                      <a:endParaRPr lang="en-US" sz="1600">
                        <a:solidFill>
                          <a:srgbClr val="000000"/>
                        </a:solidFill>
                        <a:effectLst/>
                        <a:latin typeface="#9Slide02 Noi dung dai"/>
                        <a:ea typeface="Calibri" panose="020F0502020204030204" pitchFamily="34" charset="0"/>
                      </a:endParaRPr>
                    </a:p>
                    <a:p>
                      <a:pPr marL="70485" marR="61595">
                        <a:spcBef>
                          <a:spcPts val="600"/>
                        </a:spcBef>
                        <a:spcAft>
                          <a:spcPts val="0"/>
                        </a:spcAft>
                        <a:tabLst>
                          <a:tab pos="660400" algn="l"/>
                        </a:tabLst>
                      </a:pPr>
                      <a:r>
                        <a:rPr lang="vi-VN" sz="1600" spc="-20">
                          <a:solidFill>
                            <a:srgbClr val="231F20"/>
                          </a:solidFill>
                          <a:effectLst/>
                          <a:latin typeface="#9Slide02 Noi dung dai"/>
                          <a:ea typeface="Times New Roman" panose="02020603050405020304" pitchFamily="18" charset="0"/>
                        </a:rPr>
                        <a:t>Khai</a:t>
                      </a:r>
                      <a:r>
                        <a:rPr lang="vi-VN" sz="1600">
                          <a:solidFill>
                            <a:srgbClr val="231F20"/>
                          </a:solidFill>
                          <a:effectLst/>
                          <a:latin typeface="#9Slide02 Noi dung dai"/>
                          <a:ea typeface="Times New Roman" panose="02020603050405020304" pitchFamily="18" charset="0"/>
                        </a:rPr>
                        <a:t>	</a:t>
                      </a:r>
                      <a:r>
                        <a:rPr lang="vi-VN" sz="1600" spc="-20">
                          <a:solidFill>
                            <a:srgbClr val="231F20"/>
                          </a:solidFill>
                          <a:effectLst/>
                          <a:latin typeface="#9Slide02 Noi dung dai"/>
                          <a:ea typeface="Times New Roman" panose="02020603050405020304" pitchFamily="18" charset="0"/>
                        </a:rPr>
                        <a:t>thác </a:t>
                      </a:r>
                      <a:r>
                        <a:rPr lang="vi-VN" sz="1600">
                          <a:solidFill>
                            <a:srgbClr val="231F20"/>
                          </a:solidFill>
                          <a:effectLst/>
                          <a:latin typeface="#9Slide02 Noi dung dai"/>
                          <a:ea typeface="Times New Roman" panose="02020603050405020304" pitchFamily="18" charset="0"/>
                        </a:rPr>
                        <a:t>khoáng sản</a:t>
                      </a:r>
                      <a:endParaRPr lang="en-US" sz="16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lgn="just">
                        <a:spcBef>
                          <a:spcPts val="600"/>
                        </a:spcBef>
                        <a:spcAft>
                          <a:spcPts val="0"/>
                        </a:spcAft>
                        <a:tabLst/>
                      </a:pPr>
                      <a:r>
                        <a:rPr lang="en-US" sz="1600">
                          <a:solidFill>
                            <a:srgbClr val="231F20"/>
                          </a:solidFill>
                          <a:effectLst/>
                          <a:latin typeface="#9Slide02 Noi dung dai"/>
                          <a:ea typeface="Times New Roman" panose="02020603050405020304" pitchFamily="18" charset="0"/>
                        </a:rPr>
                        <a:t>-</a:t>
                      </a:r>
                      <a:r>
                        <a:rPr lang="vi-VN" sz="1600">
                          <a:solidFill>
                            <a:srgbClr val="231F20"/>
                          </a:solidFill>
                          <a:effectLst/>
                          <a:latin typeface="#9Slide02 Noi dung dai"/>
                          <a:ea typeface="Times New Roman" panose="02020603050405020304" pitchFamily="18" charset="0"/>
                        </a:rPr>
                        <a:t>Vùng</a:t>
                      </a:r>
                      <a:r>
                        <a:rPr lang="vi-VN" sz="1600" spc="330">
                          <a:solidFill>
                            <a:srgbClr val="231F20"/>
                          </a:solidFill>
                          <a:effectLst/>
                          <a:latin typeface="#9Slide02 Noi dung dai"/>
                          <a:ea typeface="Times New Roman" panose="02020603050405020304" pitchFamily="18" charset="0"/>
                        </a:rPr>
                        <a:t>   </a:t>
                      </a:r>
                      <a:r>
                        <a:rPr lang="vi-VN" sz="1600" spc="-20">
                          <a:solidFill>
                            <a:srgbClr val="231F20"/>
                          </a:solidFill>
                          <a:effectLst/>
                          <a:latin typeface="#9Slide02 Noi dung dai"/>
                          <a:ea typeface="Times New Roman" panose="02020603050405020304" pitchFamily="18" charset="0"/>
                        </a:rPr>
                        <a:t>biển</a:t>
                      </a:r>
                      <a:r>
                        <a:rPr lang="en-US" sz="1600" spc="0">
                          <a:solidFill>
                            <a:srgbClr val="000000"/>
                          </a:solidFill>
                          <a:effectLst/>
                          <a:latin typeface="#9Slide02 Noi dung dai"/>
                          <a:ea typeface="Times New Roman" panose="02020603050405020304" pitchFamily="18" charset="0"/>
                        </a:rPr>
                        <a:t> </a:t>
                      </a:r>
                      <a:r>
                        <a:rPr lang="vi-VN" sz="1600" spc="-25">
                          <a:solidFill>
                            <a:srgbClr val="231F20"/>
                          </a:solidFill>
                          <a:effectLst/>
                          <a:latin typeface="#9Slide02 Noi dung dai"/>
                          <a:ea typeface="Times New Roman" panose="02020603050405020304" pitchFamily="18" charset="0"/>
                        </a:rPr>
                        <a:t>có</a:t>
                      </a:r>
                      <a:r>
                        <a:rPr lang="vi-VN" sz="1600">
                          <a:solidFill>
                            <a:srgbClr val="231F20"/>
                          </a:solidFill>
                          <a:effectLst/>
                          <a:latin typeface="#9Slide02 Noi dung dai"/>
                          <a:ea typeface="Times New Roman" panose="02020603050405020304" pitchFamily="18" charset="0"/>
                        </a:rPr>
                        <a:t>	</a:t>
                      </a:r>
                      <a:r>
                        <a:rPr lang="vi-VN" sz="1600" spc="-10">
                          <a:solidFill>
                            <a:srgbClr val="231F20"/>
                          </a:solidFill>
                          <a:effectLst/>
                          <a:latin typeface="#9Slide02 Noi dung dai"/>
                          <a:ea typeface="Times New Roman" panose="02020603050405020304" pitchFamily="18" charset="0"/>
                        </a:rPr>
                        <a:t>nhiều</a:t>
                      </a:r>
                      <a:r>
                        <a:rPr lang="en-US" sz="1600" spc="-10">
                          <a:solidFill>
                            <a:srgbClr val="000000"/>
                          </a:solidFill>
                          <a:effectLst/>
                          <a:latin typeface="#9Slide02 Noi dung dai"/>
                          <a:ea typeface="Times New Roman" panose="02020603050405020304" pitchFamily="18" charset="0"/>
                        </a:rPr>
                        <a:t> </a:t>
                      </a:r>
                      <a:r>
                        <a:rPr lang="vi-VN" sz="1600">
                          <a:solidFill>
                            <a:srgbClr val="231F20"/>
                          </a:solidFill>
                          <a:effectLst/>
                          <a:latin typeface="#9Slide02 Noi dung dai"/>
                          <a:ea typeface="Times New Roman" panose="02020603050405020304" pitchFamily="18" charset="0"/>
                        </a:rPr>
                        <a:t>tài nguyên khoáng</a:t>
                      </a:r>
                      <a:r>
                        <a:rPr lang="vi-VN" sz="1600" spc="375">
                          <a:solidFill>
                            <a:srgbClr val="231F20"/>
                          </a:solidFill>
                          <a:effectLst/>
                          <a:latin typeface="#9Slide02 Noi dung dai"/>
                          <a:ea typeface="Times New Roman" panose="02020603050405020304" pitchFamily="18" charset="0"/>
                        </a:rPr>
                        <a:t>  </a:t>
                      </a:r>
                      <a:r>
                        <a:rPr lang="vi-VN" sz="1600" spc="-20">
                          <a:solidFill>
                            <a:srgbClr val="231F20"/>
                          </a:solidFill>
                          <a:effectLst/>
                          <a:latin typeface="#9Slide02 Noi dung dai"/>
                          <a:ea typeface="Times New Roman" panose="02020603050405020304" pitchFamily="18" charset="0"/>
                        </a:rPr>
                        <a:t>sản,</a:t>
                      </a:r>
                      <a:r>
                        <a:rPr lang="en-US" sz="1600" spc="-20">
                          <a:solidFill>
                            <a:srgbClr val="000000"/>
                          </a:solidFill>
                          <a:effectLst/>
                          <a:latin typeface="#9Slide02 Noi dung dai"/>
                          <a:ea typeface="Times New Roman" panose="02020603050405020304" pitchFamily="18" charset="0"/>
                        </a:rPr>
                        <a:t> </a:t>
                      </a:r>
                      <a:r>
                        <a:rPr lang="vi-VN" sz="1600">
                          <a:solidFill>
                            <a:srgbClr val="231F20"/>
                          </a:solidFill>
                          <a:effectLst/>
                          <a:latin typeface="#9Slide02 Noi dung dai"/>
                          <a:ea typeface="Times New Roman" panose="02020603050405020304" pitchFamily="18" charset="0"/>
                        </a:rPr>
                        <a:t>quan trọng nhất là dầu</a:t>
                      </a:r>
                      <a:r>
                        <a:rPr lang="vi-VN" sz="1600" spc="200">
                          <a:solidFill>
                            <a:srgbClr val="231F20"/>
                          </a:solidFill>
                          <a:effectLst/>
                          <a:latin typeface="#9Slide02 Noi dung dai"/>
                          <a:ea typeface="Times New Roman" panose="02020603050405020304" pitchFamily="18" charset="0"/>
                        </a:rPr>
                        <a:t> </a:t>
                      </a:r>
                      <a:r>
                        <a:rPr lang="vi-VN" sz="1600">
                          <a:solidFill>
                            <a:srgbClr val="231F20"/>
                          </a:solidFill>
                          <a:effectLst/>
                          <a:latin typeface="#9Slide02 Noi dung dai"/>
                          <a:ea typeface="Times New Roman" panose="02020603050405020304" pitchFamily="18" charset="0"/>
                        </a:rPr>
                        <a:t>mỏ và khí tự nhiên; ngoài ra, ven biển còn có ti-tan, cát thuỷ tinh, một số nơi thuận lợi cho sản</a:t>
                      </a:r>
                      <a:r>
                        <a:rPr lang="vi-VN" sz="1600" spc="-30">
                          <a:solidFill>
                            <a:srgbClr val="231F20"/>
                          </a:solidFill>
                          <a:effectLst/>
                          <a:latin typeface="#9Slide02 Noi dung dai"/>
                          <a:ea typeface="Times New Roman" panose="02020603050405020304" pitchFamily="18" charset="0"/>
                        </a:rPr>
                        <a:t> </a:t>
                      </a:r>
                      <a:r>
                        <a:rPr lang="vi-VN" sz="1600">
                          <a:solidFill>
                            <a:srgbClr val="231F20"/>
                          </a:solidFill>
                          <a:effectLst/>
                          <a:latin typeface="#9Slide02 Noi dung dai"/>
                          <a:ea typeface="Times New Roman" panose="02020603050405020304" pitchFamily="18" charset="0"/>
                        </a:rPr>
                        <a:t>xuất</a:t>
                      </a:r>
                      <a:r>
                        <a:rPr lang="vi-VN" sz="1600" spc="-30">
                          <a:solidFill>
                            <a:srgbClr val="231F20"/>
                          </a:solidFill>
                          <a:effectLst/>
                          <a:latin typeface="#9Slide02 Noi dung dai"/>
                          <a:ea typeface="Times New Roman" panose="02020603050405020304" pitchFamily="18" charset="0"/>
                        </a:rPr>
                        <a:t> </a:t>
                      </a:r>
                      <a:r>
                        <a:rPr lang="vi-VN" sz="1600" spc="-20">
                          <a:solidFill>
                            <a:srgbClr val="231F20"/>
                          </a:solidFill>
                          <a:effectLst/>
                          <a:latin typeface="#9Slide02 Noi dung dai"/>
                          <a:ea typeface="Times New Roman" panose="02020603050405020304" pitchFamily="18" charset="0"/>
                        </a:rPr>
                        <a:t>muối.</a:t>
                      </a:r>
                      <a:endParaRPr lang="en-US" sz="16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92075" marR="60325" lvl="0" indent="-92075" algn="just">
                        <a:spcBef>
                          <a:spcPts val="600"/>
                        </a:spcBef>
                        <a:spcAft>
                          <a:spcPts val="0"/>
                        </a:spcAft>
                        <a:buClr>
                          <a:srgbClr val="231F20"/>
                        </a:buClr>
                        <a:buSzPts val="1250"/>
                        <a:buFont typeface="Times New Roman" panose="02020603050405020304" pitchFamily="18" charset="0"/>
                        <a:buChar char="–"/>
                        <a:tabLst>
                          <a:tab pos="223838" algn="l"/>
                        </a:tabLst>
                      </a:pPr>
                      <a:r>
                        <a:rPr lang="vi-VN" sz="1600" spc="0">
                          <a:solidFill>
                            <a:srgbClr val="231F20"/>
                          </a:solidFill>
                          <a:effectLst/>
                          <a:latin typeface="#9Slide02 Noi dung dai"/>
                          <a:ea typeface="Times New Roman" panose="02020603050405020304" pitchFamily="18" charset="0"/>
                        </a:rPr>
                        <a:t>Công nghiệp khai</a:t>
                      </a:r>
                      <a:r>
                        <a:rPr lang="vi-VN" sz="1600" spc="-80">
                          <a:solidFill>
                            <a:srgbClr val="231F20"/>
                          </a:solidFill>
                          <a:effectLst/>
                          <a:latin typeface="#9Slide02 Noi dung dai"/>
                          <a:ea typeface="Times New Roman" panose="02020603050405020304" pitchFamily="18" charset="0"/>
                        </a:rPr>
                        <a:t> </a:t>
                      </a:r>
                      <a:r>
                        <a:rPr lang="vi-VN" sz="1600" spc="0">
                          <a:solidFill>
                            <a:srgbClr val="231F20"/>
                          </a:solidFill>
                          <a:effectLst/>
                          <a:latin typeface="#9Slide02 Noi dung dai"/>
                          <a:ea typeface="Times New Roman" panose="02020603050405020304" pitchFamily="18" charset="0"/>
                        </a:rPr>
                        <a:t>thác</a:t>
                      </a:r>
                      <a:r>
                        <a:rPr lang="vi-VN" sz="1600" spc="-80">
                          <a:solidFill>
                            <a:srgbClr val="231F20"/>
                          </a:solidFill>
                          <a:effectLst/>
                          <a:latin typeface="#9Slide02 Noi dung dai"/>
                          <a:ea typeface="Times New Roman" panose="02020603050405020304" pitchFamily="18" charset="0"/>
                        </a:rPr>
                        <a:t> </a:t>
                      </a:r>
                      <a:r>
                        <a:rPr lang="vi-VN" sz="1600" spc="0">
                          <a:solidFill>
                            <a:srgbClr val="231F20"/>
                          </a:solidFill>
                          <a:effectLst/>
                          <a:latin typeface="#9Slide02 Noi dung dai"/>
                          <a:ea typeface="Times New Roman" panose="02020603050405020304" pitchFamily="18" charset="0"/>
                        </a:rPr>
                        <a:t>và</a:t>
                      </a:r>
                      <a:r>
                        <a:rPr lang="vi-VN" sz="1600" spc="-75">
                          <a:solidFill>
                            <a:srgbClr val="231F20"/>
                          </a:solidFill>
                          <a:effectLst/>
                          <a:latin typeface="#9Slide02 Noi dung dai"/>
                          <a:ea typeface="Times New Roman" panose="02020603050405020304" pitchFamily="18" charset="0"/>
                        </a:rPr>
                        <a:t> </a:t>
                      </a:r>
                      <a:r>
                        <a:rPr lang="vi-VN" sz="1600" spc="0">
                          <a:solidFill>
                            <a:srgbClr val="231F20"/>
                          </a:solidFill>
                          <a:effectLst/>
                          <a:latin typeface="#9Slide02 Noi dung dai"/>
                          <a:ea typeface="Times New Roman" panose="02020603050405020304" pitchFamily="18" charset="0"/>
                        </a:rPr>
                        <a:t>chế biến dầu khí ngày càng phát triển để đáp</a:t>
                      </a:r>
                      <a:r>
                        <a:rPr lang="vi-VN" sz="1600" spc="200">
                          <a:solidFill>
                            <a:srgbClr val="231F20"/>
                          </a:solidFill>
                          <a:effectLst/>
                          <a:latin typeface="#9Slide02 Noi dung dai"/>
                          <a:ea typeface="Times New Roman" panose="02020603050405020304" pitchFamily="18" charset="0"/>
                        </a:rPr>
                        <a:t> </a:t>
                      </a:r>
                      <a:r>
                        <a:rPr lang="vi-VN" sz="1600" spc="0">
                          <a:solidFill>
                            <a:srgbClr val="231F20"/>
                          </a:solidFill>
                          <a:effectLst/>
                          <a:latin typeface="#9Slide02 Noi dung dai"/>
                          <a:ea typeface="Times New Roman" panose="02020603050405020304" pitchFamily="18" charset="0"/>
                        </a:rPr>
                        <a:t>ứng thị trường trong nước ngày gia tăng.</a:t>
                      </a:r>
                      <a:endParaRPr lang="en-US" sz="1600" spc="0">
                        <a:solidFill>
                          <a:srgbClr val="000000"/>
                        </a:solidFill>
                        <a:effectLst/>
                        <a:latin typeface="#9Slide02 Noi dung dai"/>
                        <a:ea typeface="Times New Roman" panose="02020603050405020304" pitchFamily="18" charset="0"/>
                      </a:endParaRPr>
                    </a:p>
                    <a:p>
                      <a:pPr marL="92075" marR="60325" lvl="0" indent="-92075" algn="just">
                        <a:spcBef>
                          <a:spcPts val="600"/>
                        </a:spcBef>
                        <a:spcAft>
                          <a:spcPts val="0"/>
                        </a:spcAft>
                        <a:buClr>
                          <a:srgbClr val="231F20"/>
                        </a:buClr>
                        <a:buSzPts val="1250"/>
                        <a:buFont typeface="Times New Roman" panose="02020603050405020304" pitchFamily="18" charset="0"/>
                        <a:buChar char="–"/>
                        <a:tabLst>
                          <a:tab pos="363855" algn="l"/>
                        </a:tabLst>
                      </a:pPr>
                      <a:r>
                        <a:rPr lang="vi-VN" sz="1600" spc="0">
                          <a:solidFill>
                            <a:srgbClr val="231F20"/>
                          </a:solidFill>
                          <a:effectLst/>
                          <a:latin typeface="#9Slide02 Noi dung dai"/>
                          <a:ea typeface="Times New Roman" panose="02020603050405020304" pitchFamily="18" charset="0"/>
                        </a:rPr>
                        <a:t>Sản xuất muối, khai thác ti-tan,</a:t>
                      </a:r>
                      <a:r>
                        <a:rPr lang="vi-VN" sz="1600" spc="-35">
                          <a:solidFill>
                            <a:srgbClr val="231F20"/>
                          </a:solidFill>
                          <a:effectLst/>
                          <a:latin typeface="#9Slide02 Noi dung dai"/>
                          <a:ea typeface="Times New Roman" panose="02020603050405020304" pitchFamily="18" charset="0"/>
                        </a:rPr>
                        <a:t> </a:t>
                      </a:r>
                      <a:r>
                        <a:rPr lang="vi-VN" sz="1600" spc="0">
                          <a:solidFill>
                            <a:srgbClr val="231F20"/>
                          </a:solidFill>
                          <a:effectLst/>
                          <a:latin typeface="#9Slide02 Noi dung dai"/>
                          <a:ea typeface="Times New Roman" panose="02020603050405020304" pitchFamily="18" charset="0"/>
                        </a:rPr>
                        <a:t>khai</a:t>
                      </a:r>
                      <a:r>
                        <a:rPr lang="vi-VN" sz="1600" spc="-35">
                          <a:solidFill>
                            <a:srgbClr val="231F20"/>
                          </a:solidFill>
                          <a:effectLst/>
                          <a:latin typeface="#9Slide02 Noi dung dai"/>
                          <a:ea typeface="Times New Roman" panose="02020603050405020304" pitchFamily="18" charset="0"/>
                        </a:rPr>
                        <a:t> </a:t>
                      </a:r>
                      <a:r>
                        <a:rPr lang="vi-VN" sz="1600" spc="0">
                          <a:solidFill>
                            <a:srgbClr val="231F20"/>
                          </a:solidFill>
                          <a:effectLst/>
                          <a:latin typeface="#9Slide02 Noi dung dai"/>
                          <a:ea typeface="Times New Roman" panose="02020603050405020304" pitchFamily="18" charset="0"/>
                        </a:rPr>
                        <a:t>thác cát trắng cũng được chú trọng phát triển.</a:t>
                      </a:r>
                      <a:endParaRPr lang="en-US" sz="1600" spc="0">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2390" marR="59690" algn="just">
                        <a:spcBef>
                          <a:spcPts val="600"/>
                        </a:spcBef>
                        <a:spcAft>
                          <a:spcPts val="0"/>
                        </a:spcAft>
                        <a:tabLst>
                          <a:tab pos="392430" algn="l"/>
                          <a:tab pos="563245" algn="l"/>
                          <a:tab pos="754380" algn="l"/>
                          <a:tab pos="826770" algn="l"/>
                          <a:tab pos="958850" algn="l"/>
                        </a:tabLst>
                      </a:pPr>
                      <a:r>
                        <a:rPr lang="vi-VN" sz="1600" spc="-20">
                          <a:solidFill>
                            <a:srgbClr val="231F20"/>
                          </a:solidFill>
                          <a:effectLst/>
                          <a:latin typeface="#9Slide02 Noi dung dai"/>
                          <a:ea typeface="Times New Roman" panose="02020603050405020304" pitchFamily="18" charset="0"/>
                        </a:rPr>
                        <a:t>Thúc</a:t>
                      </a:r>
                      <a:r>
                        <a:rPr lang="vi-VN" sz="1600">
                          <a:solidFill>
                            <a:srgbClr val="231F20"/>
                          </a:solidFill>
                          <a:effectLst/>
                          <a:latin typeface="#9Slide02 Noi dung dai"/>
                          <a:ea typeface="Times New Roman" panose="02020603050405020304" pitchFamily="18" charset="0"/>
                        </a:rPr>
                        <a:t>		</a:t>
                      </a:r>
                      <a:r>
                        <a:rPr lang="vi-VN" sz="1600" spc="-20">
                          <a:solidFill>
                            <a:srgbClr val="231F20"/>
                          </a:solidFill>
                          <a:effectLst/>
                          <a:latin typeface="#9Slide02 Noi dung dai"/>
                          <a:ea typeface="Times New Roman" panose="02020603050405020304" pitchFamily="18" charset="0"/>
                        </a:rPr>
                        <a:t>đẩy</a:t>
                      </a:r>
                      <a:r>
                        <a:rPr lang="vi-VN" sz="1600">
                          <a:solidFill>
                            <a:srgbClr val="231F20"/>
                          </a:solidFill>
                          <a:effectLst/>
                          <a:latin typeface="#9Slide02 Noi dung dai"/>
                          <a:ea typeface="Times New Roman" panose="02020603050405020304" pitchFamily="18" charset="0"/>
                        </a:rPr>
                        <a:t>		</a:t>
                      </a:r>
                      <a:r>
                        <a:rPr lang="vi-VN" sz="1600" spc="-30">
                          <a:solidFill>
                            <a:srgbClr val="231F20"/>
                          </a:solidFill>
                          <a:effectLst/>
                          <a:latin typeface="#9Slide02 Noi dung dai"/>
                          <a:ea typeface="Times New Roman" panose="02020603050405020304" pitchFamily="18" charset="0"/>
                        </a:rPr>
                        <a:t>sự </a:t>
                      </a:r>
                      <a:r>
                        <a:rPr lang="vi-VN" sz="1600">
                          <a:solidFill>
                            <a:srgbClr val="231F20"/>
                          </a:solidFill>
                          <a:effectLst/>
                          <a:latin typeface="#9Slide02 Noi dung dai"/>
                          <a:ea typeface="Times New Roman" panose="02020603050405020304" pitchFamily="18" charset="0"/>
                        </a:rPr>
                        <a:t>phát</a:t>
                      </a:r>
                      <a:r>
                        <a:rPr lang="vi-VN" sz="1600" spc="200">
                          <a:solidFill>
                            <a:srgbClr val="231F20"/>
                          </a:solidFill>
                          <a:effectLst/>
                          <a:latin typeface="#9Slide02 Noi dung dai"/>
                          <a:ea typeface="Times New Roman" panose="02020603050405020304" pitchFamily="18" charset="0"/>
                        </a:rPr>
                        <a:t> </a:t>
                      </a:r>
                      <a:r>
                        <a:rPr lang="vi-VN" sz="1600">
                          <a:solidFill>
                            <a:srgbClr val="231F20"/>
                          </a:solidFill>
                          <a:effectLst/>
                          <a:latin typeface="#9Slide02 Noi dung dai"/>
                          <a:ea typeface="Times New Roman" panose="02020603050405020304" pitchFamily="18" charset="0"/>
                        </a:rPr>
                        <a:t>triển</a:t>
                      </a:r>
                      <a:r>
                        <a:rPr lang="vi-VN" sz="1600" spc="200">
                          <a:solidFill>
                            <a:srgbClr val="231F20"/>
                          </a:solidFill>
                          <a:effectLst/>
                          <a:latin typeface="#9Slide02 Noi dung dai"/>
                          <a:ea typeface="Times New Roman" panose="02020603050405020304" pitchFamily="18" charset="0"/>
                        </a:rPr>
                        <a:t> </a:t>
                      </a:r>
                      <a:r>
                        <a:rPr lang="vi-VN" sz="1600">
                          <a:solidFill>
                            <a:srgbClr val="231F20"/>
                          </a:solidFill>
                          <a:effectLst/>
                          <a:latin typeface="#9Slide02 Noi dung dai"/>
                          <a:ea typeface="Times New Roman" panose="02020603050405020304" pitchFamily="18" charset="0"/>
                        </a:rPr>
                        <a:t>công nghiệp khai </a:t>
                      </a:r>
                      <a:r>
                        <a:rPr lang="vi-VN" sz="1600" spc="-10">
                          <a:solidFill>
                            <a:srgbClr val="231F20"/>
                          </a:solidFill>
                          <a:effectLst/>
                          <a:latin typeface="#9Slide02 Noi dung dai"/>
                          <a:ea typeface="Times New Roman" panose="02020603050405020304" pitchFamily="18" charset="0"/>
                        </a:rPr>
                        <a:t>khoáng,</a:t>
                      </a:r>
                      <a:r>
                        <a:rPr lang="vi-VN" sz="1600">
                          <a:solidFill>
                            <a:srgbClr val="231F20"/>
                          </a:solidFill>
                          <a:effectLst/>
                          <a:latin typeface="#9Slide02 Noi dung dai"/>
                          <a:ea typeface="Times New Roman" panose="02020603050405020304" pitchFamily="18" charset="0"/>
                        </a:rPr>
                        <a:t>		</a:t>
                      </a:r>
                      <a:r>
                        <a:rPr lang="vi-VN" sz="1600" spc="-20">
                          <a:solidFill>
                            <a:srgbClr val="231F20"/>
                          </a:solidFill>
                          <a:effectLst/>
                          <a:latin typeface="#9Slide02 Noi dung dai"/>
                          <a:ea typeface="Times New Roman" panose="02020603050405020304" pitchFamily="18" charset="0"/>
                        </a:rPr>
                        <a:t>dịch </a:t>
                      </a:r>
                      <a:r>
                        <a:rPr lang="vi-VN" sz="1600">
                          <a:solidFill>
                            <a:srgbClr val="231F20"/>
                          </a:solidFill>
                          <a:effectLst/>
                          <a:latin typeface="#9Slide02 Noi dung dai"/>
                          <a:ea typeface="Times New Roman" panose="02020603050405020304" pitchFamily="18" charset="0"/>
                        </a:rPr>
                        <a:t>vụ vận tải biển, tạo nguồn hàng xuất</a:t>
                      </a:r>
                      <a:r>
                        <a:rPr lang="vi-VN" sz="1600" spc="-80">
                          <a:solidFill>
                            <a:srgbClr val="231F20"/>
                          </a:solidFill>
                          <a:effectLst/>
                          <a:latin typeface="#9Slide02 Noi dung dai"/>
                          <a:ea typeface="Times New Roman" panose="02020603050405020304" pitchFamily="18" charset="0"/>
                        </a:rPr>
                        <a:t> </a:t>
                      </a:r>
                      <a:r>
                        <a:rPr lang="vi-VN" sz="1600">
                          <a:solidFill>
                            <a:srgbClr val="231F20"/>
                          </a:solidFill>
                          <a:effectLst/>
                          <a:latin typeface="#9Slide02 Noi dung dai"/>
                          <a:ea typeface="Times New Roman" panose="02020603050405020304" pitchFamily="18" charset="0"/>
                        </a:rPr>
                        <a:t>khẩu</a:t>
                      </a:r>
                      <a:r>
                        <a:rPr lang="vi-VN" sz="1600" spc="-80">
                          <a:solidFill>
                            <a:srgbClr val="231F20"/>
                          </a:solidFill>
                          <a:effectLst/>
                          <a:latin typeface="#9Slide02 Noi dung dai"/>
                          <a:ea typeface="Times New Roman" panose="02020603050405020304" pitchFamily="18" charset="0"/>
                        </a:rPr>
                        <a:t> </a:t>
                      </a:r>
                      <a:r>
                        <a:rPr lang="vi-VN" sz="1600">
                          <a:solidFill>
                            <a:srgbClr val="231F20"/>
                          </a:solidFill>
                          <a:effectLst/>
                          <a:latin typeface="#9Slide02 Noi dung dai"/>
                          <a:ea typeface="Times New Roman" panose="02020603050405020304" pitchFamily="18" charset="0"/>
                        </a:rPr>
                        <a:t>có</a:t>
                      </a:r>
                      <a:r>
                        <a:rPr lang="vi-VN" sz="1600" spc="-75">
                          <a:solidFill>
                            <a:srgbClr val="231F20"/>
                          </a:solidFill>
                          <a:effectLst/>
                          <a:latin typeface="#9Slide02 Noi dung dai"/>
                          <a:ea typeface="Times New Roman" panose="02020603050405020304" pitchFamily="18" charset="0"/>
                        </a:rPr>
                        <a:t> </a:t>
                      </a:r>
                      <a:r>
                        <a:rPr lang="vi-VN" sz="1600">
                          <a:solidFill>
                            <a:srgbClr val="231F20"/>
                          </a:solidFill>
                          <a:effectLst/>
                          <a:latin typeface="#9Slide02 Noi dung dai"/>
                          <a:ea typeface="Times New Roman" panose="02020603050405020304" pitchFamily="18" charset="0"/>
                        </a:rPr>
                        <a:t>giá </a:t>
                      </a:r>
                      <a:r>
                        <a:rPr lang="vi-VN" sz="1600" spc="-20">
                          <a:solidFill>
                            <a:srgbClr val="231F20"/>
                          </a:solidFill>
                          <a:effectLst/>
                          <a:latin typeface="#9Slide02 Noi dung dai"/>
                          <a:ea typeface="Times New Roman" panose="02020603050405020304" pitchFamily="18" charset="0"/>
                        </a:rPr>
                        <a:t>trị,</a:t>
                      </a:r>
                      <a:r>
                        <a:rPr lang="en-US" sz="1600" spc="-20">
                          <a:solidFill>
                            <a:srgbClr val="231F20"/>
                          </a:solidFill>
                          <a:effectLst/>
                          <a:latin typeface="#9Slide02 Noi dung dai"/>
                          <a:ea typeface="Times New Roman" panose="02020603050405020304" pitchFamily="18" charset="0"/>
                        </a:rPr>
                        <a:t> </a:t>
                      </a:r>
                      <a:r>
                        <a:rPr lang="vi-VN" sz="1600" spc="-20">
                          <a:solidFill>
                            <a:srgbClr val="231F20"/>
                          </a:solidFill>
                          <a:effectLst/>
                          <a:latin typeface="#9Slide02 Noi dung dai"/>
                          <a:ea typeface="Times New Roman" panose="02020603050405020304" pitchFamily="18" charset="0"/>
                        </a:rPr>
                        <a:t>giải</a:t>
                      </a:r>
                      <a:r>
                        <a:rPr lang="vi-VN" sz="1600">
                          <a:solidFill>
                            <a:srgbClr val="231F20"/>
                          </a:solidFill>
                          <a:effectLst/>
                          <a:latin typeface="#9Slide02 Noi dung dai"/>
                          <a:ea typeface="Times New Roman" panose="02020603050405020304" pitchFamily="18" charset="0"/>
                        </a:rPr>
                        <a:t>	</a:t>
                      </a:r>
                      <a:r>
                        <a:rPr lang="vi-VN" sz="1600" spc="-20">
                          <a:solidFill>
                            <a:srgbClr val="231F20"/>
                          </a:solidFill>
                          <a:effectLst/>
                          <a:latin typeface="#9Slide02 Noi dung dai"/>
                          <a:ea typeface="Times New Roman" panose="02020603050405020304" pitchFamily="18" charset="0"/>
                        </a:rPr>
                        <a:t>quyết </a:t>
                      </a:r>
                      <a:r>
                        <a:rPr lang="vi-VN" sz="1600">
                          <a:solidFill>
                            <a:srgbClr val="231F20"/>
                          </a:solidFill>
                          <a:effectLst/>
                          <a:latin typeface="#9Slide02 Noi dung dai"/>
                          <a:ea typeface="Times New Roman" panose="02020603050405020304" pitchFamily="18" charset="0"/>
                        </a:rPr>
                        <a:t>việc làm.</a:t>
                      </a:r>
                      <a:endParaRPr lang="en-US" sz="16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3025" marR="58420" algn="just">
                        <a:spcBef>
                          <a:spcPts val="600"/>
                        </a:spcBef>
                        <a:spcAft>
                          <a:spcPts val="0"/>
                        </a:spcAft>
                      </a:pPr>
                      <a:r>
                        <a:rPr lang="vi-VN" sz="1600">
                          <a:solidFill>
                            <a:srgbClr val="231F20"/>
                          </a:solidFill>
                          <a:effectLst/>
                          <a:latin typeface="#9Slide02 Noi dung dai"/>
                          <a:ea typeface="Times New Roman" panose="02020603050405020304" pitchFamily="18" charset="0"/>
                        </a:rPr>
                        <a:t>Cần khai thác hợp lí, chú ý</a:t>
                      </a:r>
                      <a:r>
                        <a:rPr lang="vi-VN" sz="1600" spc="400">
                          <a:solidFill>
                            <a:srgbClr val="231F20"/>
                          </a:solidFill>
                          <a:effectLst/>
                          <a:latin typeface="#9Slide02 Noi dung dai"/>
                          <a:ea typeface="Times New Roman" panose="02020603050405020304" pitchFamily="18" charset="0"/>
                        </a:rPr>
                        <a:t> </a:t>
                      </a:r>
                      <a:r>
                        <a:rPr lang="vi-VN" sz="1600">
                          <a:solidFill>
                            <a:srgbClr val="231F20"/>
                          </a:solidFill>
                          <a:effectLst/>
                          <a:latin typeface="#9Slide02 Noi dung dai"/>
                          <a:ea typeface="Times New Roman" panose="02020603050405020304" pitchFamily="18" charset="0"/>
                        </a:rPr>
                        <a:t>tới bảo vệ môi trường, bảo tồn đa dạng sinh học biển.</a:t>
                      </a:r>
                      <a:endParaRPr lang="en-US" sz="16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657144815"/>
                  </a:ext>
                </a:extLst>
              </a:tr>
            </a:tbl>
          </a:graphicData>
        </a:graphic>
      </p:graphicFrame>
    </p:spTree>
    <p:extLst>
      <p:ext uri="{BB962C8B-B14F-4D97-AF65-F5344CB8AC3E}">
        <p14:creationId xmlns:p14="http://schemas.microsoft.com/office/powerpoint/2010/main" val="32846080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E4E121-52CD-4AB3-9024-16E31B88631C}"/>
              </a:ext>
            </a:extLst>
          </p:cNvPr>
          <p:cNvSpPr/>
          <p:nvPr/>
        </p:nvSpPr>
        <p:spPr>
          <a:xfrm>
            <a:off x="7620" y="0"/>
            <a:ext cx="9144000" cy="307777"/>
          </a:xfrm>
          <a:prstGeom prst="rect">
            <a:avLst/>
          </a:prstGeom>
          <a:solidFill>
            <a:srgbClr val="FFFF00"/>
          </a:solidFill>
        </p:spPr>
        <p:txBody>
          <a:bodyPr wrap="square">
            <a:spAutoFit/>
          </a:bodyPr>
          <a:lstStyle/>
          <a:p>
            <a:pPr algn="ctr"/>
            <a:r>
              <a:rPr lang="vi-VN" sz="1400" b="1">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1)</a:t>
            </a:r>
          </a:p>
        </p:txBody>
      </p:sp>
      <p:sp>
        <p:nvSpPr>
          <p:cNvPr id="5" name="Rectangle 4">
            <a:extLst>
              <a:ext uri="{FF2B5EF4-FFF2-40B4-BE49-F238E27FC236}">
                <a16:creationId xmlns:a16="http://schemas.microsoft.com/office/drawing/2014/main" id="{58EE62A9-E6EF-472F-9E8A-601BA8ABAE7E}"/>
              </a:ext>
            </a:extLst>
          </p:cNvPr>
          <p:cNvSpPr/>
          <p:nvPr/>
        </p:nvSpPr>
        <p:spPr>
          <a:xfrm>
            <a:off x="0" y="419453"/>
            <a:ext cx="9037666" cy="400110"/>
          </a:xfrm>
          <a:prstGeom prst="rect">
            <a:avLst/>
          </a:prstGeom>
        </p:spPr>
        <p:txBody>
          <a:bodyPr wrap="square">
            <a:spAutoFit/>
          </a:bodyPr>
          <a:lstStyle/>
          <a:p>
            <a:r>
              <a:rPr lang="en-US" sz="2000" b="1">
                <a:latin typeface="#9Slide02 Noi dung dai"/>
                <a:ea typeface="Calibri" panose="020F0502020204030204" pitchFamily="34" charset="0"/>
              </a:rPr>
              <a:t>2. </a:t>
            </a:r>
            <a:r>
              <a:rPr lang="en-US" sz="2000" b="1">
                <a:solidFill>
                  <a:prstClr val="black"/>
                </a:solidFill>
                <a:latin typeface="#9Slide02 Noi dung dai"/>
                <a:ea typeface="Calibri" panose="020F0502020204030204" pitchFamily="34" charset="0"/>
              </a:rPr>
              <a:t>Phát triển tổng hợp kinh tế biển, đảo</a:t>
            </a:r>
            <a:endParaRPr lang="en-US" sz="2800">
              <a:latin typeface="#9Slide02 Noi dung dai"/>
            </a:endParaRPr>
          </a:p>
        </p:txBody>
      </p:sp>
      <p:graphicFrame>
        <p:nvGraphicFramePr>
          <p:cNvPr id="2" name="Table 1">
            <a:extLst>
              <a:ext uri="{FF2B5EF4-FFF2-40B4-BE49-F238E27FC236}">
                <a16:creationId xmlns:a16="http://schemas.microsoft.com/office/drawing/2014/main" id="{823B3948-1A80-4206-922E-94DA9D4508FE}"/>
              </a:ext>
            </a:extLst>
          </p:cNvPr>
          <p:cNvGraphicFramePr>
            <a:graphicFrameLocks noGrp="1"/>
          </p:cNvGraphicFramePr>
          <p:nvPr>
            <p:extLst>
              <p:ext uri="{D42A27DB-BD31-4B8C-83A1-F6EECF244321}">
                <p14:modId xmlns:p14="http://schemas.microsoft.com/office/powerpoint/2010/main" val="676751640"/>
              </p:ext>
            </p:extLst>
          </p:nvPr>
        </p:nvGraphicFramePr>
        <p:xfrm>
          <a:off x="76199" y="828222"/>
          <a:ext cx="8961467" cy="4145280"/>
        </p:xfrm>
        <a:graphic>
          <a:graphicData uri="http://schemas.openxmlformats.org/drawingml/2006/table">
            <a:tbl>
              <a:tblPr firstRow="1" firstCol="1" lastRow="1" lastCol="1" bandRow="1" bandCol="1"/>
              <a:tblGrid>
                <a:gridCol w="1419894">
                  <a:extLst>
                    <a:ext uri="{9D8B030D-6E8A-4147-A177-3AD203B41FA5}">
                      <a16:colId xmlns:a16="http://schemas.microsoft.com/office/drawing/2014/main" val="2860573297"/>
                    </a:ext>
                  </a:extLst>
                </a:gridCol>
                <a:gridCol w="1893192">
                  <a:extLst>
                    <a:ext uri="{9D8B030D-6E8A-4147-A177-3AD203B41FA5}">
                      <a16:colId xmlns:a16="http://schemas.microsoft.com/office/drawing/2014/main" val="2061913973"/>
                    </a:ext>
                  </a:extLst>
                </a:gridCol>
                <a:gridCol w="2050958">
                  <a:extLst>
                    <a:ext uri="{9D8B030D-6E8A-4147-A177-3AD203B41FA5}">
                      <a16:colId xmlns:a16="http://schemas.microsoft.com/office/drawing/2014/main" val="3248226789"/>
                    </a:ext>
                  </a:extLst>
                </a:gridCol>
                <a:gridCol w="2255956">
                  <a:extLst>
                    <a:ext uri="{9D8B030D-6E8A-4147-A177-3AD203B41FA5}">
                      <a16:colId xmlns:a16="http://schemas.microsoft.com/office/drawing/2014/main" val="1398486016"/>
                    </a:ext>
                  </a:extLst>
                </a:gridCol>
                <a:gridCol w="1341467">
                  <a:extLst>
                    <a:ext uri="{9D8B030D-6E8A-4147-A177-3AD203B41FA5}">
                      <a16:colId xmlns:a16="http://schemas.microsoft.com/office/drawing/2014/main" val="624171348"/>
                    </a:ext>
                  </a:extLst>
                </a:gridCol>
              </a:tblGrid>
              <a:tr h="446521">
                <a:tc>
                  <a:txBody>
                    <a:bodyPr/>
                    <a:lstStyle/>
                    <a:p>
                      <a:pPr marL="297180">
                        <a:spcBef>
                          <a:spcPts val="600"/>
                        </a:spcBef>
                        <a:spcAft>
                          <a:spcPts val="0"/>
                        </a:spcAft>
                      </a:pPr>
                      <a:r>
                        <a:rPr lang="en-US" sz="1800" b="1">
                          <a:solidFill>
                            <a:srgbClr val="231F20"/>
                          </a:solidFill>
                          <a:effectLst/>
                          <a:latin typeface="#9Slide02 Noi dung dai"/>
                          <a:ea typeface="Times New Roman" panose="02020603050405020304" pitchFamily="18" charset="0"/>
                        </a:rPr>
                        <a:t>   </a:t>
                      </a:r>
                      <a:r>
                        <a:rPr lang="vi-VN" sz="1800" b="1">
                          <a:solidFill>
                            <a:srgbClr val="231F20"/>
                          </a:solidFill>
                          <a:effectLst/>
                          <a:latin typeface="#9Slide02 Noi dung dai"/>
                          <a:ea typeface="Times New Roman" panose="02020603050405020304" pitchFamily="18" charset="0"/>
                        </a:rPr>
                        <a:t>Đặc</a:t>
                      </a:r>
                      <a:r>
                        <a:rPr lang="vi-VN" sz="1800" b="1" spc="-70">
                          <a:solidFill>
                            <a:srgbClr val="231F20"/>
                          </a:solidFill>
                          <a:effectLst/>
                          <a:latin typeface="#9Slide02 Noi dung dai"/>
                          <a:ea typeface="Times New Roman" panose="02020603050405020304" pitchFamily="18" charset="0"/>
                        </a:rPr>
                        <a:t> </a:t>
                      </a:r>
                      <a:r>
                        <a:rPr lang="vi-VN" sz="1800" b="1" spc="-20">
                          <a:solidFill>
                            <a:srgbClr val="231F20"/>
                          </a:solidFill>
                          <a:effectLst/>
                          <a:latin typeface="#9Slide02 Noi dung dai"/>
                          <a:ea typeface="Times New Roman" panose="02020603050405020304" pitchFamily="18" charset="0"/>
                        </a:rPr>
                        <a:t>điểm</a:t>
                      </a:r>
                      <a:endParaRPr lang="en-US" sz="1800">
                        <a:solidFill>
                          <a:srgbClr val="000000"/>
                        </a:solidFill>
                        <a:effectLst/>
                        <a:latin typeface="#9Slide02 Noi dung dai"/>
                        <a:ea typeface="Calibri" panose="020F0502020204030204" pitchFamily="34" charset="0"/>
                      </a:endParaRPr>
                    </a:p>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70485">
                        <a:spcBef>
                          <a:spcPts val="600"/>
                        </a:spcBef>
                        <a:spcAft>
                          <a:spcPts val="0"/>
                        </a:spcAft>
                      </a:pPr>
                      <a:r>
                        <a:rPr lang="vi-VN" sz="1800" b="1" spc="-50">
                          <a:solidFill>
                            <a:srgbClr val="231F20"/>
                          </a:solidFill>
                          <a:effectLst/>
                          <a:latin typeface="#9Slide02 Noi dung dai"/>
                          <a:ea typeface="Times New Roman" panose="02020603050405020304" pitchFamily="18" charset="0"/>
                        </a:rPr>
                        <a:t>Các</a:t>
                      </a:r>
                      <a:r>
                        <a:rPr lang="vi-VN" sz="1800" b="1" spc="-2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ngành</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182245">
                        <a:spcBef>
                          <a:spcPts val="600"/>
                        </a:spcBef>
                        <a:spcAft>
                          <a:spcPts val="0"/>
                        </a:spcAft>
                      </a:pPr>
                      <a:r>
                        <a:rPr lang="vi-VN" sz="1800" b="1" spc="-10">
                          <a:solidFill>
                            <a:srgbClr val="231F20"/>
                          </a:solidFill>
                          <a:effectLst/>
                          <a:latin typeface="#9Slide02 Noi dung dai"/>
                          <a:ea typeface="Times New Roman" panose="02020603050405020304" pitchFamily="18" charset="0"/>
                        </a:rPr>
                        <a:t>Tiểm</a:t>
                      </a:r>
                      <a:r>
                        <a:rPr lang="vi-VN" sz="1800" b="1" spc="-45">
                          <a:solidFill>
                            <a:srgbClr val="231F20"/>
                          </a:solidFill>
                          <a:effectLst/>
                          <a:latin typeface="#9Slide02 Noi dung dai"/>
                          <a:ea typeface="Times New Roman" panose="02020603050405020304" pitchFamily="18" charset="0"/>
                        </a:rPr>
                        <a:t> </a:t>
                      </a:r>
                      <a:r>
                        <a:rPr lang="vi-VN" sz="1800" b="1" spc="-20">
                          <a:solidFill>
                            <a:srgbClr val="231F20"/>
                          </a:solidFill>
                          <a:effectLst/>
                          <a:latin typeface="#9Slide02 Noi dung dai"/>
                          <a:ea typeface="Times New Roman" panose="02020603050405020304" pitchFamily="18" charset="0"/>
                        </a:rPr>
                        <a:t>năng</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marL="215265">
                        <a:spcBef>
                          <a:spcPts val="600"/>
                        </a:spcBef>
                        <a:spcAft>
                          <a:spcPts val="0"/>
                        </a:spcAft>
                      </a:pPr>
                      <a:r>
                        <a:rPr lang="vi-VN" sz="1800" b="1">
                          <a:solidFill>
                            <a:srgbClr val="231F20"/>
                          </a:solidFill>
                          <a:effectLst/>
                          <a:latin typeface="#9Slide02 Noi dung dai"/>
                          <a:ea typeface="Times New Roman" panose="02020603050405020304" pitchFamily="18" charset="0"/>
                        </a:rPr>
                        <a:t>Hiện</a:t>
                      </a:r>
                      <a:r>
                        <a:rPr lang="vi-VN" sz="1800" b="1" spc="-5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trạng</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85090" marR="73660" indent="-635" algn="ctr">
                        <a:spcBef>
                          <a:spcPts val="600"/>
                        </a:spcBef>
                        <a:spcAft>
                          <a:spcPts val="0"/>
                        </a:spcAft>
                      </a:pPr>
                      <a:r>
                        <a:rPr lang="vi-VN" sz="1800" b="1">
                          <a:solidFill>
                            <a:srgbClr val="231F20"/>
                          </a:solidFill>
                          <a:effectLst/>
                          <a:latin typeface="#9Slide02 Noi dung dai"/>
                          <a:ea typeface="Times New Roman" panose="02020603050405020304" pitchFamily="18" charset="0"/>
                        </a:rPr>
                        <a:t>Tác động tới </a:t>
                      </a:r>
                      <a:r>
                        <a:rPr lang="vi-VN" sz="1800" b="1" spc="-10">
                          <a:solidFill>
                            <a:srgbClr val="231F20"/>
                          </a:solidFill>
                          <a:effectLst/>
                          <a:latin typeface="#9Slide02 Noi dung dai"/>
                          <a:ea typeface="Times New Roman" panose="02020603050405020304" pitchFamily="18" charset="0"/>
                        </a:rPr>
                        <a:t>các</a:t>
                      </a:r>
                      <a:r>
                        <a:rPr lang="vi-VN" sz="1800" b="1" spc="-7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ngành</a:t>
                      </a:r>
                      <a:r>
                        <a:rPr lang="vi-VN" sz="1800" b="1" spc="-70">
                          <a:solidFill>
                            <a:srgbClr val="231F20"/>
                          </a:solidFill>
                          <a:effectLst/>
                          <a:latin typeface="#9Slide02 Noi dung dai"/>
                          <a:ea typeface="Times New Roman" panose="02020603050405020304" pitchFamily="18" charset="0"/>
                        </a:rPr>
                        <a:t> </a:t>
                      </a:r>
                      <a:r>
                        <a:rPr lang="vi-VN" sz="1800" b="1" spc="-10">
                          <a:solidFill>
                            <a:srgbClr val="231F20"/>
                          </a:solidFill>
                          <a:effectLst/>
                          <a:latin typeface="#9Slide02 Noi dung dai"/>
                          <a:ea typeface="Times New Roman" panose="02020603050405020304" pitchFamily="18" charset="0"/>
                        </a:rPr>
                        <a:t>kinh </a:t>
                      </a:r>
                      <a:r>
                        <a:rPr lang="vi-VN" sz="1800" b="1">
                          <a:solidFill>
                            <a:srgbClr val="231F20"/>
                          </a:solidFill>
                          <a:effectLst/>
                          <a:latin typeface="#9Slide02 Noi dung dai"/>
                          <a:ea typeface="Times New Roman" panose="02020603050405020304" pitchFamily="18" charset="0"/>
                        </a:rPr>
                        <a:t>tế khác</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391160" marR="342265" indent="-33020">
                        <a:spcBef>
                          <a:spcPts val="600"/>
                        </a:spcBef>
                        <a:spcAft>
                          <a:spcPts val="0"/>
                        </a:spcAft>
                      </a:pPr>
                      <a:r>
                        <a:rPr lang="vi-VN" sz="1800" b="1" spc="-50">
                          <a:solidFill>
                            <a:srgbClr val="231F20"/>
                          </a:solidFill>
                          <a:effectLst/>
                          <a:latin typeface="#9Slide02 Noi dung dai"/>
                          <a:ea typeface="Times New Roman" panose="02020603050405020304" pitchFamily="18" charset="0"/>
                        </a:rPr>
                        <a:t>Vấ</a:t>
                      </a:r>
                      <a:r>
                        <a:rPr lang="en-US" sz="1800" b="1" spc="-50">
                          <a:solidFill>
                            <a:srgbClr val="231F20"/>
                          </a:solidFill>
                          <a:effectLst/>
                          <a:latin typeface="#9Slide02 Noi dung dai"/>
                          <a:ea typeface="Times New Roman" panose="02020603050405020304" pitchFamily="18" charset="0"/>
                        </a:rPr>
                        <a:t> </a:t>
                      </a:r>
                      <a:r>
                        <a:rPr lang="vi-VN" sz="1800" b="1" spc="-50">
                          <a:solidFill>
                            <a:srgbClr val="231F20"/>
                          </a:solidFill>
                          <a:effectLst/>
                          <a:latin typeface="#9Slide02 Noi dung dai"/>
                          <a:ea typeface="Times New Roman" panose="02020603050405020304" pitchFamily="18" charset="0"/>
                        </a:rPr>
                        <a:t>đề </a:t>
                      </a:r>
                      <a:r>
                        <a:rPr lang="vi-VN" sz="1800" b="1" spc="-20">
                          <a:solidFill>
                            <a:srgbClr val="231F20"/>
                          </a:solidFill>
                          <a:effectLst/>
                          <a:latin typeface="#9Slide02 Noi dung dai"/>
                          <a:ea typeface="Times New Roman" panose="02020603050405020304" pitchFamily="18" charset="0"/>
                        </a:rPr>
                        <a:t>đặt</a:t>
                      </a:r>
                      <a:r>
                        <a:rPr lang="vi-VN" sz="1800" b="1" spc="-55">
                          <a:solidFill>
                            <a:srgbClr val="231F20"/>
                          </a:solidFill>
                          <a:effectLst/>
                          <a:latin typeface="#9Slide02 Noi dung dai"/>
                          <a:ea typeface="Times New Roman" panose="02020603050405020304" pitchFamily="18" charset="0"/>
                        </a:rPr>
                        <a:t> </a:t>
                      </a:r>
                      <a:r>
                        <a:rPr lang="vi-VN" sz="1800" b="1" spc="-25">
                          <a:solidFill>
                            <a:srgbClr val="231F20"/>
                          </a:solidFill>
                          <a:effectLst/>
                          <a:latin typeface="#9Slide02 Noi dung dai"/>
                          <a:ea typeface="Times New Roman" panose="02020603050405020304" pitchFamily="18" charset="0"/>
                        </a:rPr>
                        <a:t>ra</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787272279"/>
                  </a:ext>
                </a:extLst>
              </a:tr>
              <a:tr h="2428430">
                <a:tc>
                  <a:txBody>
                    <a:bodyPr/>
                    <a:lstStyle/>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endParaRPr lang="en-US" sz="1800">
                        <a:solidFill>
                          <a:srgbClr val="000000"/>
                        </a:solidFill>
                        <a:effectLst/>
                        <a:latin typeface="#9Slide02 Noi dung dai"/>
                        <a:ea typeface="Calibri" panose="020F0502020204030204" pitchFamily="34" charset="0"/>
                      </a:endParaRPr>
                    </a:p>
                    <a:p>
                      <a:pPr>
                        <a:spcBef>
                          <a:spcPts val="600"/>
                        </a:spcBef>
                        <a:spcAft>
                          <a:spcPts val="0"/>
                        </a:spcAft>
                      </a:pPr>
                      <a:r>
                        <a:rPr lang="vi-VN" sz="1800">
                          <a:solidFill>
                            <a:srgbClr val="00000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Nuôi trồng</a:t>
                      </a:r>
                      <a:r>
                        <a:rPr lang="vi-VN" sz="1800" spc="2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và khai thác hải sản</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92075" marR="60960" lvl="0" indent="-92075" algn="just">
                        <a:spcBef>
                          <a:spcPts val="600"/>
                        </a:spcBef>
                        <a:spcAft>
                          <a:spcPts val="0"/>
                        </a:spcAft>
                        <a:buClr>
                          <a:srgbClr val="231F20"/>
                        </a:buClr>
                        <a:buSzPts val="1250"/>
                        <a:buFont typeface="Times New Roman" panose="02020603050405020304" pitchFamily="18" charset="0"/>
                        <a:buChar char="–"/>
                        <a:tabLst>
                          <a:tab pos="92075" algn="l"/>
                        </a:tabLst>
                      </a:pPr>
                      <a:r>
                        <a:rPr lang="vi-VN" sz="1800" spc="0">
                          <a:solidFill>
                            <a:srgbClr val="231F20"/>
                          </a:solidFill>
                          <a:effectLst/>
                          <a:latin typeface="#9Slide02 Noi dung dai"/>
                          <a:ea typeface="Times New Roman" panose="02020603050405020304" pitchFamily="18" charset="0"/>
                        </a:rPr>
                        <a:t>Vùng biển nước ta có trữ lượng hải sản lớn với nhiều ngư trường.</a:t>
                      </a:r>
                      <a:endParaRPr lang="en-US" sz="1800" spc="0">
                        <a:solidFill>
                          <a:srgbClr val="000000"/>
                        </a:solidFill>
                        <a:effectLst/>
                        <a:latin typeface="#9Slide02 Noi dung dai"/>
                        <a:ea typeface="Times New Roman" panose="02020603050405020304" pitchFamily="18" charset="0"/>
                      </a:endParaRPr>
                    </a:p>
                    <a:p>
                      <a:pPr marL="92075" marR="60960" lvl="0" indent="-92075" algn="just">
                        <a:spcBef>
                          <a:spcPts val="600"/>
                        </a:spcBef>
                        <a:spcAft>
                          <a:spcPts val="0"/>
                        </a:spcAft>
                        <a:buClr>
                          <a:srgbClr val="231F20"/>
                        </a:buClr>
                        <a:buSzPts val="1250"/>
                        <a:buFont typeface="Times New Roman" panose="02020603050405020304" pitchFamily="18" charset="0"/>
                        <a:buChar char="–"/>
                        <a:tabLst>
                          <a:tab pos="201295" algn="l"/>
                        </a:tabLst>
                      </a:pPr>
                      <a:r>
                        <a:rPr lang="vi-VN" sz="1800" spc="0">
                          <a:solidFill>
                            <a:srgbClr val="231F20"/>
                          </a:solidFill>
                          <a:effectLst/>
                          <a:latin typeface="#9Slide02 Noi dung dai"/>
                          <a:ea typeface="Times New Roman" panose="02020603050405020304" pitchFamily="18" charset="0"/>
                        </a:rPr>
                        <a:t>Dọc bờ biển và</a:t>
                      </a:r>
                      <a:r>
                        <a:rPr lang="vi-VN" sz="1800" spc="-7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ven</a:t>
                      </a:r>
                      <a:r>
                        <a:rPr lang="vi-VN" sz="1800" spc="-7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các</a:t>
                      </a:r>
                      <a:r>
                        <a:rPr lang="vi-VN" sz="1800" spc="-7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đảo có nhiều điều kiện thuận lợi để nuôi trồng hải  sản.</a:t>
                      </a:r>
                      <a:endParaRPr lang="en-US" sz="1800" spc="0">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182563" marR="60325" lvl="0" indent="-182563" algn="just">
                        <a:spcBef>
                          <a:spcPts val="600"/>
                        </a:spcBef>
                        <a:spcAft>
                          <a:spcPts val="0"/>
                        </a:spcAft>
                        <a:buClr>
                          <a:srgbClr val="231F20"/>
                        </a:buClr>
                        <a:buSzPts val="1250"/>
                        <a:buFont typeface="Times New Roman" panose="02020603050405020304" pitchFamily="18" charset="0"/>
                        <a:buChar char="–"/>
                        <a:tabLst>
                          <a:tab pos="92075" algn="l"/>
                        </a:tabLst>
                      </a:pPr>
                      <a:r>
                        <a:rPr lang="vi-VN" sz="1800" spc="0">
                          <a:solidFill>
                            <a:srgbClr val="231F20"/>
                          </a:solidFill>
                          <a:effectLst/>
                          <a:latin typeface="#9Slide02 Noi dung dai"/>
                          <a:ea typeface="Times New Roman" panose="02020603050405020304" pitchFamily="18" charset="0"/>
                        </a:rPr>
                        <a:t>Sản lượng khai thác và nuôi trồng hải sản ngày càng </a:t>
                      </a:r>
                      <a:r>
                        <a:rPr lang="vi-VN" sz="1800" spc="-10">
                          <a:solidFill>
                            <a:srgbClr val="231F20"/>
                          </a:solidFill>
                          <a:effectLst/>
                          <a:latin typeface="#9Slide02 Noi dung dai"/>
                          <a:ea typeface="Times New Roman" panose="02020603050405020304" pitchFamily="18" charset="0"/>
                        </a:rPr>
                        <a:t>tăng.</a:t>
                      </a:r>
                      <a:endParaRPr lang="en-US" sz="1800" spc="0">
                        <a:solidFill>
                          <a:srgbClr val="000000"/>
                        </a:solidFill>
                        <a:effectLst/>
                        <a:latin typeface="#9Slide02 Noi dung dai"/>
                        <a:ea typeface="Times New Roman" panose="02020603050405020304" pitchFamily="18" charset="0"/>
                      </a:endParaRPr>
                    </a:p>
                    <a:p>
                      <a:pPr marL="182563" marR="60325" lvl="0" indent="-182563" algn="just">
                        <a:spcBef>
                          <a:spcPts val="600"/>
                        </a:spcBef>
                        <a:spcAft>
                          <a:spcPts val="0"/>
                        </a:spcAft>
                        <a:buClr>
                          <a:srgbClr val="231F20"/>
                        </a:buClr>
                        <a:buSzPts val="1250"/>
                        <a:buFont typeface="Times New Roman" panose="02020603050405020304" pitchFamily="18" charset="0"/>
                        <a:buChar char="–"/>
                        <a:tabLst>
                          <a:tab pos="223520" algn="l"/>
                        </a:tabLst>
                      </a:pPr>
                      <a:r>
                        <a:rPr lang="vi-VN" sz="1800" spc="0">
                          <a:solidFill>
                            <a:srgbClr val="231F20"/>
                          </a:solidFill>
                          <a:effectLst/>
                          <a:latin typeface="#9Slide02 Noi dung dai"/>
                          <a:ea typeface="Times New Roman" panose="02020603050405020304" pitchFamily="18" charset="0"/>
                        </a:rPr>
                        <a:t>Khai thác và nuôi</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trồng</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ngày càng hiện đại.</a:t>
                      </a:r>
                      <a:endParaRPr lang="en-US" sz="1800" spc="0">
                        <a:solidFill>
                          <a:srgbClr val="000000"/>
                        </a:solidFill>
                        <a:effectLst/>
                        <a:latin typeface="#9Slide02 Noi dung dai"/>
                        <a:ea typeface="Times New Roman" panose="02020603050405020304" pitchFamily="18" charset="0"/>
                      </a:endParaRPr>
                    </a:p>
                    <a:p>
                      <a:pPr marL="92075" marR="60325" lvl="0" indent="-92075" algn="just">
                        <a:spcBef>
                          <a:spcPts val="600"/>
                        </a:spcBef>
                        <a:spcAft>
                          <a:spcPts val="0"/>
                        </a:spcAft>
                        <a:buClr>
                          <a:srgbClr val="231F20"/>
                        </a:buClr>
                        <a:buSzPts val="1250"/>
                        <a:buFont typeface="Times New Roman" panose="02020603050405020304" pitchFamily="18" charset="0"/>
                        <a:buChar char="–"/>
                        <a:tabLst>
                          <a:tab pos="349885" algn="l"/>
                        </a:tabLst>
                      </a:pPr>
                      <a:r>
                        <a:rPr lang="vi-VN" sz="1800" spc="0">
                          <a:solidFill>
                            <a:srgbClr val="231F20"/>
                          </a:solidFill>
                          <a:effectLst/>
                          <a:latin typeface="#9Slide02 Noi dung dai"/>
                          <a:ea typeface="Times New Roman" panose="02020603050405020304" pitchFamily="18" charset="0"/>
                        </a:rPr>
                        <a:t>Công tác quản lí nghề cá trên biển ngày càng chặt chẽ và hiện đại,...</a:t>
                      </a:r>
                      <a:endParaRPr lang="en-US" sz="1800" spc="0">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92075" marR="59690" lvl="0" indent="-92075" algn="just">
                        <a:spcBef>
                          <a:spcPts val="600"/>
                        </a:spcBef>
                        <a:spcAft>
                          <a:spcPts val="0"/>
                        </a:spcAft>
                        <a:buClr>
                          <a:srgbClr val="231F20"/>
                        </a:buClr>
                        <a:buSzPts val="1250"/>
                        <a:buFont typeface="Times New Roman" panose="02020603050405020304" pitchFamily="18" charset="0"/>
                        <a:buChar char="–"/>
                        <a:tabLst>
                          <a:tab pos="92075" algn="l"/>
                        </a:tabLst>
                      </a:pPr>
                      <a:r>
                        <a:rPr lang="vi-VN" sz="1800" spc="0">
                          <a:solidFill>
                            <a:srgbClr val="231F20"/>
                          </a:solidFill>
                          <a:effectLst/>
                          <a:latin typeface="#9Slide02 Noi dung dai"/>
                          <a:ea typeface="Times New Roman" panose="02020603050405020304" pitchFamily="18" charset="0"/>
                        </a:rPr>
                        <a:t>Cung cấp nguyên liệu quan trọng cho ngành công nghiệp</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chế</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biến, thúc đẩy phát triển</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du</a:t>
                      </a:r>
                      <a:r>
                        <a:rPr lang="vi-VN" sz="1800" spc="-80">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lịch,</a:t>
                      </a:r>
                      <a:r>
                        <a:rPr lang="vi-VN" sz="1800" spc="-75">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tạo mặt hàng xuất khẩu có giá trị.</a:t>
                      </a:r>
                      <a:endParaRPr lang="en-US" sz="1800" spc="0">
                        <a:solidFill>
                          <a:srgbClr val="000000"/>
                        </a:solidFill>
                        <a:effectLst/>
                        <a:latin typeface="#9Slide02 Noi dung dai"/>
                        <a:ea typeface="Times New Roman" panose="02020603050405020304" pitchFamily="18" charset="0"/>
                      </a:endParaRPr>
                    </a:p>
                    <a:p>
                      <a:pPr marL="92075" marR="59055" lvl="0" indent="-92075" algn="just">
                        <a:spcBef>
                          <a:spcPts val="600"/>
                        </a:spcBef>
                        <a:spcAft>
                          <a:spcPts val="0"/>
                        </a:spcAft>
                        <a:buClr>
                          <a:srgbClr val="231F20"/>
                        </a:buClr>
                        <a:buSzPts val="1250"/>
                        <a:buFont typeface="Times New Roman" panose="02020603050405020304" pitchFamily="18" charset="0"/>
                        <a:buChar char="–"/>
                        <a:tabLst>
                          <a:tab pos="205105" algn="l"/>
                        </a:tabLst>
                      </a:pPr>
                      <a:r>
                        <a:rPr lang="vi-VN" sz="1800" spc="0">
                          <a:solidFill>
                            <a:srgbClr val="231F20"/>
                          </a:solidFill>
                          <a:effectLst/>
                          <a:latin typeface="#9Slide02 Noi dung dai"/>
                          <a:ea typeface="Times New Roman" panose="02020603050405020304" pitchFamily="18" charset="0"/>
                        </a:rPr>
                        <a:t>Mang</a:t>
                      </a:r>
                      <a:r>
                        <a:rPr lang="vi-VN" sz="1800" spc="-25">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lại</a:t>
                      </a:r>
                      <a:r>
                        <a:rPr lang="vi-VN" sz="1800" spc="-25">
                          <a:solidFill>
                            <a:srgbClr val="231F20"/>
                          </a:solidFill>
                          <a:effectLst/>
                          <a:latin typeface="#9Slide02 Noi dung dai"/>
                          <a:ea typeface="Times New Roman" panose="02020603050405020304" pitchFamily="18" charset="0"/>
                        </a:rPr>
                        <a:t> </a:t>
                      </a:r>
                      <a:r>
                        <a:rPr lang="vi-VN" sz="1800" spc="0">
                          <a:solidFill>
                            <a:srgbClr val="231F20"/>
                          </a:solidFill>
                          <a:effectLst/>
                          <a:latin typeface="#9Slide02 Noi dung dai"/>
                          <a:ea typeface="Times New Roman" panose="02020603050405020304" pitchFamily="18" charset="0"/>
                        </a:rPr>
                        <a:t>hiệu quả kinh tế cho người dân vùng biển, góp phần bảo vệ quốc phòng an ninh.</a:t>
                      </a:r>
                      <a:endParaRPr lang="en-US" sz="1800" spc="0">
                        <a:solidFill>
                          <a:srgbClr val="000000"/>
                        </a:solidFill>
                        <a:effectLst/>
                        <a:latin typeface="#9Slide02 Noi dung dai"/>
                        <a:ea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3025" marR="58420" algn="just">
                        <a:spcBef>
                          <a:spcPts val="600"/>
                        </a:spcBef>
                        <a:spcAft>
                          <a:spcPts val="0"/>
                        </a:spcAft>
                      </a:pPr>
                      <a:r>
                        <a:rPr lang="vi-VN" sz="1800">
                          <a:solidFill>
                            <a:srgbClr val="231F20"/>
                          </a:solidFill>
                          <a:effectLst/>
                          <a:latin typeface="#9Slide02 Noi dung dai"/>
                          <a:ea typeface="Times New Roman" panose="02020603050405020304" pitchFamily="18" charset="0"/>
                        </a:rPr>
                        <a:t>Chú</a:t>
                      </a:r>
                      <a:r>
                        <a:rPr lang="vi-VN" sz="1800" spc="2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ý</a:t>
                      </a:r>
                      <a:r>
                        <a:rPr lang="vi-VN" sz="1800" spc="2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đến</a:t>
                      </a:r>
                      <a:r>
                        <a:rPr lang="vi-VN" sz="1800" spc="4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sự</a:t>
                      </a:r>
                      <a:r>
                        <a:rPr lang="vi-VN" sz="1800" spc="2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suy</a:t>
                      </a:r>
                      <a:r>
                        <a:rPr lang="vi-VN" sz="1800" spc="2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giảm</a:t>
                      </a:r>
                      <a:r>
                        <a:rPr lang="vi-VN" sz="1800" spc="4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tài</a:t>
                      </a:r>
                      <a:r>
                        <a:rPr lang="vi-VN" sz="1800" spc="4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nguyên,</a:t>
                      </a:r>
                      <a:r>
                        <a:rPr lang="vi-VN" sz="1800" spc="4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ô nhiễm môi trường, tuân</a:t>
                      </a:r>
                      <a:r>
                        <a:rPr lang="vi-VN" sz="1800" spc="400">
                          <a:solidFill>
                            <a:srgbClr val="231F20"/>
                          </a:solidFill>
                          <a:effectLst/>
                          <a:latin typeface="#9Slide02 Noi dung dai"/>
                          <a:ea typeface="Times New Roman" panose="02020603050405020304" pitchFamily="18" charset="0"/>
                        </a:rPr>
                        <a:t> </a:t>
                      </a:r>
                      <a:r>
                        <a:rPr lang="vi-VN" sz="1800">
                          <a:solidFill>
                            <a:srgbClr val="231F20"/>
                          </a:solidFill>
                          <a:effectLst/>
                          <a:latin typeface="#9Slide02 Noi dung dai"/>
                          <a:ea typeface="Times New Roman" panose="02020603050405020304" pitchFamily="18" charset="0"/>
                        </a:rPr>
                        <a:t>thủ các công ước quốc tế.</a:t>
                      </a:r>
                      <a:endParaRPr lang="en-US" sz="1800">
                        <a:solidFill>
                          <a:srgbClr val="000000"/>
                        </a:solidFill>
                        <a:effectLst/>
                        <a:latin typeface="#9Slide02 Noi dung dai"/>
                        <a:ea typeface="Calibri" panose="020F0502020204030204" pitchFamily="34"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657144815"/>
                  </a:ext>
                </a:extLst>
              </a:tr>
            </a:tbl>
          </a:graphicData>
        </a:graphic>
      </p:graphicFrame>
    </p:spTree>
    <p:extLst>
      <p:ext uri="{BB962C8B-B14F-4D97-AF65-F5344CB8AC3E}">
        <p14:creationId xmlns:p14="http://schemas.microsoft.com/office/powerpoint/2010/main" val="417533877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685800" y="235118"/>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962400" y="1518024"/>
            <a:ext cx="4648200" cy="584775"/>
          </a:xfrm>
          <a:prstGeom prst="rect">
            <a:avLst/>
          </a:prstGeom>
          <a:solidFill>
            <a:srgbClr val="FFFF00"/>
          </a:solidFill>
        </p:spPr>
        <p:txBody>
          <a:bodyPr wrap="square">
            <a:spAutoFit/>
          </a:bodyPr>
          <a:lstStyle/>
          <a:p>
            <a:r>
              <a:rPr lang="en-US" sz="3200" b="1" dirty="0">
                <a:solidFill>
                  <a:srgbClr val="FF0000"/>
                </a:solidFill>
                <a:latin typeface="Times New Roman" panose="02020603050405020304" pitchFamily="18" charset="0"/>
              </a:rPr>
              <a:t>MỞ ĐẦU/ KHỞI ĐỘNG</a:t>
            </a:r>
            <a:endParaRPr lang="en-US" sz="32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4572000" y="2190750"/>
            <a:ext cx="1752600" cy="1696666"/>
          </a:xfrm>
          <a:prstGeom prst="ellipse">
            <a:avLst/>
          </a:prstGeom>
        </p:spPr>
      </p:pic>
    </p:spTree>
    <p:extLst>
      <p:ext uri="{BB962C8B-B14F-4D97-AF65-F5344CB8AC3E}">
        <p14:creationId xmlns:p14="http://schemas.microsoft.com/office/powerpoint/2010/main" val="1749209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E4E121-52CD-4AB3-9024-16E31B88631C}"/>
              </a:ext>
            </a:extLst>
          </p:cNvPr>
          <p:cNvSpPr/>
          <p:nvPr/>
        </p:nvSpPr>
        <p:spPr>
          <a:xfrm>
            <a:off x="7620" y="0"/>
            <a:ext cx="9144000" cy="584775"/>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solidFill>
                  <a:srgbClr val="FF0000"/>
                </a:solidFill>
                <a:effectLst/>
                <a:uLnTx/>
                <a:uFillTx/>
                <a:latin typeface="Times New Roman" panose="02020603050405020304" pitchFamily="18" charset="0"/>
                <a:ea typeface="+mn-ea"/>
                <a:cs typeface="Times New Roman" panose="02020603050405020304" pitchFamily="18" charset="0"/>
              </a:rPr>
              <a:t>BÀI 22. PHÁT TRIỂN TỔNG HỢP KINH TẾ VÀ BẢO VỆ TÀI NGUYÊN, MÔI TRƯỜNG BIỂN ĐẢO (Tiết 1)</a:t>
            </a:r>
          </a:p>
        </p:txBody>
      </p:sp>
      <p:sp>
        <p:nvSpPr>
          <p:cNvPr id="4" name="Rectangle 3">
            <a:extLst>
              <a:ext uri="{FF2B5EF4-FFF2-40B4-BE49-F238E27FC236}">
                <a16:creationId xmlns:a16="http://schemas.microsoft.com/office/drawing/2014/main" id="{6282BCDC-5C28-4231-A31B-D6A45CEC8A80}"/>
              </a:ext>
            </a:extLst>
          </p:cNvPr>
          <p:cNvSpPr/>
          <p:nvPr/>
        </p:nvSpPr>
        <p:spPr>
          <a:xfrm>
            <a:off x="7620" y="519454"/>
            <a:ext cx="90376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9Slide02 Noi dung dai"/>
                <a:ea typeface="Calibri" panose="020F0502020204030204" pitchFamily="34" charset="0"/>
                <a:cs typeface="+mn-cs"/>
              </a:rPr>
              <a:t>1. Biển và đảo Việt Nam </a:t>
            </a:r>
            <a:endParaRPr kumimoji="0" lang="en-US" sz="2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58EE62A9-E6EF-472F-9E8A-601BA8ABAE7E}"/>
              </a:ext>
            </a:extLst>
          </p:cNvPr>
          <p:cNvSpPr/>
          <p:nvPr/>
        </p:nvSpPr>
        <p:spPr>
          <a:xfrm>
            <a:off x="0" y="823465"/>
            <a:ext cx="90376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9Slide02 Noi dung dai"/>
                <a:ea typeface="Calibri" panose="020F0502020204030204" pitchFamily="34" charset="0"/>
                <a:cs typeface="+mn-cs"/>
              </a:rPr>
              <a:t>2.</a:t>
            </a:r>
            <a:r>
              <a:rPr kumimoji="0" lang="vi-VN" sz="2000" b="1" i="0" u="none" strike="noStrike" kern="1200" cap="none" spc="0" normalizeH="0" baseline="0" noProof="0">
                <a:ln>
                  <a:noFill/>
                </a:ln>
                <a:solidFill>
                  <a:prstClr val="black"/>
                </a:solidFill>
                <a:effectLst/>
                <a:uLnTx/>
                <a:uFillTx/>
                <a:latin typeface="#9Slide02 Noi dung dai"/>
                <a:ea typeface="Calibri" panose="020F0502020204030204" pitchFamily="34" charset="0"/>
                <a:cs typeface="+mn-cs"/>
              </a:rPr>
              <a:t> </a:t>
            </a:r>
            <a:r>
              <a:rPr kumimoji="0" lang="en-US" sz="2000" b="1" i="0" u="none" strike="noStrike" kern="1200" cap="none" spc="0" normalizeH="0" baseline="0" noProof="0">
                <a:ln>
                  <a:noFill/>
                </a:ln>
                <a:solidFill>
                  <a:prstClr val="black"/>
                </a:solidFill>
                <a:effectLst/>
                <a:uLnTx/>
                <a:uFillTx/>
                <a:latin typeface="#9Slide02 Noi dung dai"/>
                <a:ea typeface="Calibri" panose="020F0502020204030204" pitchFamily="34" charset="0"/>
                <a:cs typeface="+mn-cs"/>
              </a:rPr>
              <a:t>Phát triển tổng hợp kinh tế biển, đảo</a:t>
            </a:r>
            <a:endParaRPr kumimoji="0" lang="en-US" sz="2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TextBox 7">
            <a:extLst>
              <a:ext uri="{FF2B5EF4-FFF2-40B4-BE49-F238E27FC236}">
                <a16:creationId xmlns:a16="http://schemas.microsoft.com/office/drawing/2014/main" id="{017983AB-A81B-4D8F-8F2B-2470D317B3C0}"/>
              </a:ext>
            </a:extLst>
          </p:cNvPr>
          <p:cNvSpPr txBox="1"/>
          <p:nvPr/>
        </p:nvSpPr>
        <p:spPr>
          <a:xfrm>
            <a:off x="24001" y="1186886"/>
            <a:ext cx="52337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FF"/>
                </a:solidFill>
                <a:effectLst/>
                <a:uLnTx/>
                <a:uFillTx/>
                <a:latin typeface="Calibri"/>
                <a:ea typeface="+mn-ea"/>
                <a:cs typeface="+mn-cs"/>
              </a:rPr>
              <a:t> </a:t>
            </a:r>
            <a:r>
              <a:rPr kumimoji="0" lang="en-US" i="0" u="none" strike="noStrike" kern="1200" cap="none" spc="0" normalizeH="0" baseline="0" noProof="0">
                <a:ln>
                  <a:noFill/>
                </a:ln>
                <a:solidFill>
                  <a:srgbClr val="0000FF"/>
                </a:solidFill>
                <a:effectLst/>
                <a:uLnTx/>
                <a:uFillTx/>
                <a:latin typeface="Calibri"/>
                <a:ea typeface="+mn-ea"/>
                <a:cs typeface="+mn-cs"/>
              </a:rPr>
              <a:t>a</a:t>
            </a:r>
            <a:r>
              <a:rPr kumimoji="0" lang="en-US" i="0" u="none" strike="noStrike" kern="1200" cap="none" spc="0" normalizeH="0" baseline="0" noProof="0">
                <a:ln>
                  <a:noFill/>
                </a:ln>
                <a:solidFill>
                  <a:srgbClr val="0000FF"/>
                </a:solidFill>
                <a:effectLst/>
                <a:uLnTx/>
                <a:uFillTx/>
                <a:latin typeface="#9Slide02 Noi dung dai"/>
                <a:ea typeface="+mn-ea"/>
                <a:cs typeface="+mn-cs"/>
              </a:rPr>
              <a:t>. Phát triển tổng hợp các ngành kinh tế biển, đảo</a:t>
            </a:r>
            <a:endParaRPr kumimoji="0" lang="en-US" sz="1700" i="0" u="none" strike="noStrike" kern="1200" cap="none" spc="0" normalizeH="0" baseline="0" noProof="0">
              <a:ln>
                <a:noFill/>
              </a:ln>
              <a:solidFill>
                <a:srgbClr val="0000FF"/>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287F31ED-E06D-443E-B4D2-0C09C5397FD5}"/>
              </a:ext>
            </a:extLst>
          </p:cNvPr>
          <p:cNvSpPr txBox="1"/>
          <p:nvPr/>
        </p:nvSpPr>
        <p:spPr>
          <a:xfrm>
            <a:off x="85553" y="2214813"/>
            <a:ext cx="22873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FF"/>
                </a:solidFill>
                <a:effectLst/>
                <a:uLnTx/>
                <a:uFillTx/>
                <a:latin typeface="Calibri"/>
                <a:ea typeface="+mn-ea"/>
                <a:cs typeface="+mn-cs"/>
              </a:rPr>
              <a:t>- Hoạt động cá</a:t>
            </a:r>
            <a:r>
              <a:rPr kumimoji="0" lang="en-US" b="0" i="0" u="none" strike="noStrike" kern="1200" cap="none" spc="0" normalizeH="0" noProof="0">
                <a:ln>
                  <a:noFill/>
                </a:ln>
                <a:solidFill>
                  <a:srgbClr val="0000FF"/>
                </a:solidFill>
                <a:effectLst/>
                <a:uLnTx/>
                <a:uFillTx/>
                <a:latin typeface="Calibri"/>
                <a:ea typeface="+mn-ea"/>
                <a:cs typeface="+mn-cs"/>
              </a:rPr>
              <a:t> nhân</a:t>
            </a:r>
            <a:endParaRPr kumimoji="0" lang="en-US" b="0" i="0" u="none" strike="noStrike" kern="1200" cap="none" spc="0" normalizeH="0" baseline="0" noProof="0">
              <a:ln>
                <a:noFill/>
              </a:ln>
              <a:solidFill>
                <a:srgbClr val="0000FF"/>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A9328CB3-6ADB-44D0-AFE2-DAD05EBDE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9" y="1527586"/>
            <a:ext cx="6784917" cy="3558764"/>
          </a:xfrm>
          <a:prstGeom prst="rect">
            <a:avLst/>
          </a:prstGeom>
        </p:spPr>
      </p:pic>
      <p:sp>
        <p:nvSpPr>
          <p:cNvPr id="16" name="TextBox 15">
            <a:extLst>
              <a:ext uri="{FF2B5EF4-FFF2-40B4-BE49-F238E27FC236}">
                <a16:creationId xmlns:a16="http://schemas.microsoft.com/office/drawing/2014/main" id="{86101456-A269-46DE-9BE9-4B1E72EBB35F}"/>
              </a:ext>
            </a:extLst>
          </p:cNvPr>
          <p:cNvSpPr txBox="1"/>
          <p:nvPr/>
        </p:nvSpPr>
        <p:spPr>
          <a:xfrm>
            <a:off x="73084" y="1547381"/>
            <a:ext cx="4688371" cy="646331"/>
          </a:xfrm>
          <a:prstGeom prst="rect">
            <a:avLst/>
          </a:prstGeom>
          <a:noFill/>
        </p:spPr>
        <p:txBody>
          <a:bodyPr wrap="square" rtlCol="0">
            <a:spAutoFit/>
          </a:bodyPr>
          <a:lstStyle/>
          <a:p>
            <a:pPr lvl="0"/>
            <a:r>
              <a:rPr lang="en-US">
                <a:solidFill>
                  <a:srgbClr val="0000FF"/>
                </a:solidFill>
                <a:latin typeface="Calibri"/>
              </a:rPr>
              <a:t>b. </a:t>
            </a:r>
            <a:r>
              <a:rPr lang="en-US">
                <a:solidFill>
                  <a:srgbClr val="0000FF"/>
                </a:solidFill>
              </a:rPr>
              <a:t>ý nghĩa của việc phát triển tổng hợp kinh tế biển, đảo.</a:t>
            </a:r>
            <a:endParaRPr kumimoji="0" lang="en-US" b="0" i="0" u="none" strike="noStrike" kern="1200" cap="none" spc="0" normalizeH="0" baseline="0" noProof="0">
              <a:ln>
                <a:noFill/>
              </a:ln>
              <a:solidFill>
                <a:srgbClr val="0000FF"/>
              </a:solidFill>
              <a:effectLst/>
              <a:uLnTx/>
              <a:uFillTx/>
              <a:latin typeface="Calibri"/>
            </a:endParaRPr>
          </a:p>
        </p:txBody>
      </p:sp>
      <p:sp>
        <p:nvSpPr>
          <p:cNvPr id="6" name="Rectangle 5">
            <a:extLst>
              <a:ext uri="{FF2B5EF4-FFF2-40B4-BE49-F238E27FC236}">
                <a16:creationId xmlns:a16="http://schemas.microsoft.com/office/drawing/2014/main" id="{089A6C79-A6CB-479B-AB2F-4B446B299B8C}"/>
              </a:ext>
            </a:extLst>
          </p:cNvPr>
          <p:cNvSpPr/>
          <p:nvPr/>
        </p:nvSpPr>
        <p:spPr>
          <a:xfrm>
            <a:off x="2971800" y="2825443"/>
            <a:ext cx="4572000" cy="1477328"/>
          </a:xfrm>
          <a:prstGeom prst="rect">
            <a:avLst/>
          </a:prstGeom>
        </p:spPr>
        <p:txBody>
          <a:bodyPr>
            <a:spAutoFit/>
          </a:bodyPr>
          <a:lstStyle/>
          <a:p>
            <a:pPr marL="315595" marR="74930" algn="just">
              <a:spcBef>
                <a:spcPts val="600"/>
              </a:spcBef>
              <a:spcAft>
                <a:spcPts val="0"/>
              </a:spcAft>
              <a:tabLst>
                <a:tab pos="429895" algn="l"/>
              </a:tabLst>
            </a:pPr>
            <a:r>
              <a:rPr lang="en-US">
                <a:solidFill>
                  <a:srgbClr val="0000FF"/>
                </a:solidFill>
                <a:latin typeface="Times New Roman" panose="02020603050405020304" pitchFamily="18" charset="0"/>
                <a:ea typeface="Times New Roman" panose="02020603050405020304" pitchFamily="18" charset="0"/>
              </a:rPr>
              <a:t>T</a:t>
            </a:r>
            <a:r>
              <a:rPr lang="vi-VN">
                <a:solidFill>
                  <a:srgbClr val="0000FF"/>
                </a:solidFill>
                <a:latin typeface="Times New Roman" panose="02020603050405020304" pitchFamily="18" charset="0"/>
                <a:ea typeface="Times New Roman" panose="02020603050405020304" pitchFamily="18" charset="0"/>
              </a:rPr>
              <a:t>rình</a:t>
            </a:r>
            <a:r>
              <a:rPr lang="vi-VN" spc="-7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bày</a:t>
            </a:r>
            <a:r>
              <a:rPr lang="vi-VN" spc="-7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ý</a:t>
            </a:r>
            <a:r>
              <a:rPr lang="vi-VN" spc="-7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nghĩa</a:t>
            </a:r>
            <a:r>
              <a:rPr lang="vi-VN" spc="-7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của</a:t>
            </a:r>
            <a:r>
              <a:rPr lang="vi-VN" spc="-7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việc</a:t>
            </a:r>
            <a:r>
              <a:rPr lang="vi-VN" spc="-7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phát triển</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tổng</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hợp</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kinh</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tế</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biển</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đảo</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đối</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với</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việc</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bảo</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vệ</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tài</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nguyên,</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môi</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trường</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và</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giữ</a:t>
            </a:r>
            <a:r>
              <a:rPr lang="vi-VN" spc="-55">
                <a:solidFill>
                  <a:srgbClr val="0000FF"/>
                </a:solidFill>
                <a:latin typeface="Times New Roman" panose="02020603050405020304" pitchFamily="18" charset="0"/>
                <a:ea typeface="Times New Roman" panose="02020603050405020304" pitchFamily="18" charset="0"/>
              </a:rPr>
              <a:t> </a:t>
            </a:r>
            <a:r>
              <a:rPr lang="vi-VN">
                <a:solidFill>
                  <a:srgbClr val="0000FF"/>
                </a:solidFill>
                <a:latin typeface="Times New Roman" panose="02020603050405020304" pitchFamily="18" charset="0"/>
                <a:ea typeface="Times New Roman" panose="02020603050405020304" pitchFamily="18" charset="0"/>
              </a:rPr>
              <a:t>vững chủ quyền, các quyền và lợi ích hợp pháp của Việt Nam ở Biển Đông</a:t>
            </a:r>
            <a:r>
              <a:rPr lang="en-US">
                <a:solidFill>
                  <a:srgbClr val="0000FF"/>
                </a:solidFill>
                <a:latin typeface="Times New Roman" panose="02020603050405020304" pitchFamily="18" charset="0"/>
                <a:ea typeface="Times New Roman" panose="02020603050405020304" pitchFamily="18" charset="0"/>
              </a:rPr>
              <a:t>?</a:t>
            </a:r>
            <a:endParaRPr lang="en-US">
              <a:solidFill>
                <a:srgbClr val="0000FF"/>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348195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E4E121-52CD-4AB3-9024-16E31B88631C}"/>
              </a:ext>
            </a:extLst>
          </p:cNvPr>
          <p:cNvSpPr/>
          <p:nvPr/>
        </p:nvSpPr>
        <p:spPr>
          <a:xfrm>
            <a:off x="7620" y="0"/>
            <a:ext cx="9144000" cy="584775"/>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solidFill>
                  <a:srgbClr val="FF0000"/>
                </a:solidFill>
                <a:effectLst/>
                <a:uLnTx/>
                <a:uFillTx/>
                <a:latin typeface="Times New Roman" panose="02020603050405020304" pitchFamily="18" charset="0"/>
                <a:ea typeface="+mn-ea"/>
                <a:cs typeface="Times New Roman" panose="02020603050405020304" pitchFamily="18" charset="0"/>
              </a:rPr>
              <a:t>BÀI 22. PHÁT TRIỂN TỔNG HỢP KINH TẾ VÀ BẢO VỆ TÀI NGUYÊN, MÔI TRƯỜNG BIỂN ĐẢO (Tiết 1)</a:t>
            </a:r>
          </a:p>
        </p:txBody>
      </p:sp>
      <p:sp>
        <p:nvSpPr>
          <p:cNvPr id="4" name="Rectangle 3">
            <a:extLst>
              <a:ext uri="{FF2B5EF4-FFF2-40B4-BE49-F238E27FC236}">
                <a16:creationId xmlns:a16="http://schemas.microsoft.com/office/drawing/2014/main" id="{6282BCDC-5C28-4231-A31B-D6A45CEC8A80}"/>
              </a:ext>
            </a:extLst>
          </p:cNvPr>
          <p:cNvSpPr/>
          <p:nvPr/>
        </p:nvSpPr>
        <p:spPr>
          <a:xfrm>
            <a:off x="7620" y="519454"/>
            <a:ext cx="90376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9Slide02 Noi dung dai"/>
                <a:ea typeface="Calibri" panose="020F0502020204030204" pitchFamily="34" charset="0"/>
                <a:cs typeface="+mn-cs"/>
              </a:rPr>
              <a:t>1. Biển và đảo Việt Nam </a:t>
            </a:r>
            <a:endParaRPr kumimoji="0" lang="en-US" sz="2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58EE62A9-E6EF-472F-9E8A-601BA8ABAE7E}"/>
              </a:ext>
            </a:extLst>
          </p:cNvPr>
          <p:cNvSpPr/>
          <p:nvPr/>
        </p:nvSpPr>
        <p:spPr>
          <a:xfrm>
            <a:off x="0" y="823465"/>
            <a:ext cx="903766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9Slide02 Noi dung dai"/>
                <a:ea typeface="Calibri" panose="020F0502020204030204" pitchFamily="34" charset="0"/>
                <a:cs typeface="+mn-cs"/>
              </a:rPr>
              <a:t>2.</a:t>
            </a:r>
            <a:r>
              <a:rPr kumimoji="0" lang="vi-VN" sz="2000" b="1" i="0" u="none" strike="noStrike" kern="1200" cap="none" spc="0" normalizeH="0" baseline="0" noProof="0">
                <a:ln>
                  <a:noFill/>
                </a:ln>
                <a:solidFill>
                  <a:prstClr val="black"/>
                </a:solidFill>
                <a:effectLst/>
                <a:uLnTx/>
                <a:uFillTx/>
                <a:latin typeface="#9Slide02 Noi dung dai"/>
                <a:ea typeface="Calibri" panose="020F0502020204030204" pitchFamily="34" charset="0"/>
                <a:cs typeface="+mn-cs"/>
              </a:rPr>
              <a:t> </a:t>
            </a:r>
            <a:r>
              <a:rPr kumimoji="0" lang="en-US" sz="2000" b="1" i="0" u="none" strike="noStrike" kern="1200" cap="none" spc="0" normalizeH="0" baseline="0" noProof="0">
                <a:ln>
                  <a:noFill/>
                </a:ln>
                <a:solidFill>
                  <a:prstClr val="black"/>
                </a:solidFill>
                <a:effectLst/>
                <a:uLnTx/>
                <a:uFillTx/>
                <a:latin typeface="#9Slide02 Noi dung dai"/>
                <a:ea typeface="Calibri" panose="020F0502020204030204" pitchFamily="34" charset="0"/>
                <a:cs typeface="+mn-cs"/>
              </a:rPr>
              <a:t>Phát triển tổng hợp kinh tế biển, đảo</a:t>
            </a:r>
            <a:endParaRPr kumimoji="0" lang="en-US" sz="2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TextBox 7">
            <a:extLst>
              <a:ext uri="{FF2B5EF4-FFF2-40B4-BE49-F238E27FC236}">
                <a16:creationId xmlns:a16="http://schemas.microsoft.com/office/drawing/2014/main" id="{017983AB-A81B-4D8F-8F2B-2470D317B3C0}"/>
              </a:ext>
            </a:extLst>
          </p:cNvPr>
          <p:cNvSpPr txBox="1"/>
          <p:nvPr/>
        </p:nvSpPr>
        <p:spPr>
          <a:xfrm>
            <a:off x="24001" y="1186886"/>
            <a:ext cx="52337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FF"/>
                </a:solidFill>
                <a:effectLst/>
                <a:uLnTx/>
                <a:uFillTx/>
                <a:latin typeface="Calibri"/>
                <a:ea typeface="+mn-ea"/>
                <a:cs typeface="+mn-cs"/>
              </a:rPr>
              <a:t> </a:t>
            </a:r>
            <a:r>
              <a:rPr kumimoji="0" lang="en-US" i="0" u="none" strike="noStrike" kern="1200" cap="none" spc="0" normalizeH="0" baseline="0" noProof="0">
                <a:ln>
                  <a:noFill/>
                </a:ln>
                <a:solidFill>
                  <a:srgbClr val="0000FF"/>
                </a:solidFill>
                <a:effectLst/>
                <a:uLnTx/>
                <a:uFillTx/>
                <a:latin typeface="Calibri"/>
                <a:ea typeface="+mn-ea"/>
                <a:cs typeface="+mn-cs"/>
              </a:rPr>
              <a:t>a</a:t>
            </a:r>
            <a:r>
              <a:rPr kumimoji="0" lang="en-US" i="0" u="none" strike="noStrike" kern="1200" cap="none" spc="0" normalizeH="0" baseline="0" noProof="0">
                <a:ln>
                  <a:noFill/>
                </a:ln>
                <a:solidFill>
                  <a:srgbClr val="0000FF"/>
                </a:solidFill>
                <a:effectLst/>
                <a:uLnTx/>
                <a:uFillTx/>
                <a:latin typeface="#9Slide02 Noi dung dai"/>
                <a:ea typeface="+mn-ea"/>
                <a:cs typeface="+mn-cs"/>
              </a:rPr>
              <a:t>. Phát triển tổng hợp các ngành kinh tế biển, đảo</a:t>
            </a:r>
            <a:endParaRPr kumimoji="0" lang="en-US" sz="1700" i="0" u="none" strike="noStrike" kern="1200" cap="none" spc="0" normalizeH="0" baseline="0" noProof="0">
              <a:ln>
                <a:noFill/>
              </a:ln>
              <a:solidFill>
                <a:srgbClr val="0000FF"/>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id="{86101456-A269-46DE-9BE9-4B1E72EBB35F}"/>
              </a:ext>
            </a:extLst>
          </p:cNvPr>
          <p:cNvSpPr txBox="1"/>
          <p:nvPr/>
        </p:nvSpPr>
        <p:spPr>
          <a:xfrm>
            <a:off x="73084" y="1547381"/>
            <a:ext cx="4688371" cy="646331"/>
          </a:xfrm>
          <a:prstGeom prst="rect">
            <a:avLst/>
          </a:prstGeom>
          <a:noFill/>
        </p:spPr>
        <p:txBody>
          <a:bodyPr wrap="square" rtlCol="0">
            <a:spAutoFit/>
          </a:bodyPr>
          <a:lstStyle/>
          <a:p>
            <a:pPr lvl="0"/>
            <a:r>
              <a:rPr lang="en-US">
                <a:solidFill>
                  <a:srgbClr val="0000FF"/>
                </a:solidFill>
                <a:latin typeface="Calibri"/>
              </a:rPr>
              <a:t>b. </a:t>
            </a:r>
            <a:r>
              <a:rPr lang="en-US">
                <a:solidFill>
                  <a:srgbClr val="0000FF"/>
                </a:solidFill>
              </a:rPr>
              <a:t>ý nghĩa của việc phát triển tổng hợp kinh tế biển, đảo.</a:t>
            </a:r>
            <a:endParaRPr kumimoji="0" lang="en-US" b="0" i="0" u="none" strike="noStrike" kern="1200" cap="none" spc="0" normalizeH="0" baseline="0" noProof="0">
              <a:ln>
                <a:noFill/>
              </a:ln>
              <a:solidFill>
                <a:srgbClr val="0000FF"/>
              </a:solidFill>
              <a:effectLst/>
              <a:uLnTx/>
              <a:uFillTx/>
              <a:latin typeface="Calibri"/>
            </a:endParaRPr>
          </a:p>
        </p:txBody>
      </p:sp>
      <p:graphicFrame>
        <p:nvGraphicFramePr>
          <p:cNvPr id="2" name="Table 1">
            <a:extLst>
              <a:ext uri="{FF2B5EF4-FFF2-40B4-BE49-F238E27FC236}">
                <a16:creationId xmlns:a16="http://schemas.microsoft.com/office/drawing/2014/main" id="{4D75DC3D-9C6F-4D5C-BB16-81779E858FDB}"/>
              </a:ext>
            </a:extLst>
          </p:cNvPr>
          <p:cNvGraphicFramePr>
            <a:graphicFrameLocks noGrp="1"/>
          </p:cNvGraphicFramePr>
          <p:nvPr>
            <p:extLst>
              <p:ext uri="{D42A27DB-BD31-4B8C-83A1-F6EECF244321}">
                <p14:modId xmlns:p14="http://schemas.microsoft.com/office/powerpoint/2010/main" val="2819108662"/>
              </p:ext>
            </p:extLst>
          </p:nvPr>
        </p:nvGraphicFramePr>
        <p:xfrm>
          <a:off x="73084" y="2187131"/>
          <a:ext cx="8885266" cy="2735580"/>
        </p:xfrm>
        <a:graphic>
          <a:graphicData uri="http://schemas.openxmlformats.org/drawingml/2006/table">
            <a:tbl>
              <a:tblPr firstRow="1" firstCol="1" bandRow="1"/>
              <a:tblGrid>
                <a:gridCol w="8885266">
                  <a:extLst>
                    <a:ext uri="{9D8B030D-6E8A-4147-A177-3AD203B41FA5}">
                      <a16:colId xmlns:a16="http://schemas.microsoft.com/office/drawing/2014/main" val="3891758346"/>
                    </a:ext>
                  </a:extLst>
                </a:gridCol>
              </a:tblGrid>
              <a:tr h="0">
                <a:tc>
                  <a:txBody>
                    <a:bodyPr/>
                    <a:lstStyle/>
                    <a:p>
                      <a:pPr marL="139700" algn="just">
                        <a:spcBef>
                          <a:spcPts val="275"/>
                        </a:spcBef>
                        <a:spcAft>
                          <a:spcPts val="0"/>
                        </a:spcAft>
                      </a:pPr>
                      <a:r>
                        <a:rPr lang="en-US" sz="2000">
                          <a:solidFill>
                            <a:srgbClr val="231F20"/>
                          </a:solidFill>
                          <a:effectLst/>
                          <a:latin typeface="#9Slide02 Noi dung dai"/>
                          <a:ea typeface="Times New Roman" panose="02020603050405020304" pitchFamily="18" charset="0"/>
                        </a:rPr>
                        <a:t>Phát</a:t>
                      </a:r>
                      <a:r>
                        <a:rPr lang="en-US" sz="2000" spc="-10">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triển</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tổng</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hợp</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kinh</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tế</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biển,</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đảo</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có</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ý</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nghĩa</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quan</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trọng</a:t>
                      </a:r>
                      <a:r>
                        <a:rPr lang="en-US" sz="2000" spc="-5">
                          <a:solidFill>
                            <a:srgbClr val="231F20"/>
                          </a:solidFill>
                          <a:effectLst/>
                          <a:latin typeface="#9Slide02 Noi dung dai"/>
                          <a:ea typeface="Times New Roman" panose="02020603050405020304" pitchFamily="18" charset="0"/>
                        </a:rPr>
                        <a:t> </a:t>
                      </a:r>
                      <a:r>
                        <a:rPr lang="en-US" sz="2000">
                          <a:solidFill>
                            <a:srgbClr val="231F20"/>
                          </a:solidFill>
                          <a:effectLst/>
                          <a:latin typeface="#9Slide02 Noi dung dai"/>
                          <a:ea typeface="Times New Roman" panose="02020603050405020304" pitchFamily="18" charset="0"/>
                        </a:rPr>
                        <a:t>đối</a:t>
                      </a:r>
                      <a:r>
                        <a:rPr lang="en-US" sz="2000" spc="-5">
                          <a:solidFill>
                            <a:srgbClr val="231F20"/>
                          </a:solidFill>
                          <a:effectLst/>
                          <a:latin typeface="#9Slide02 Noi dung dai"/>
                          <a:ea typeface="Times New Roman" panose="02020603050405020304" pitchFamily="18" charset="0"/>
                        </a:rPr>
                        <a:t> </a:t>
                      </a:r>
                      <a:r>
                        <a:rPr lang="en-US" sz="2000" spc="-20">
                          <a:solidFill>
                            <a:srgbClr val="231F20"/>
                          </a:solidFill>
                          <a:effectLst/>
                          <a:latin typeface="#9Slide02 Noi dung dai"/>
                          <a:ea typeface="Times New Roman" panose="02020603050405020304" pitchFamily="18" charset="0"/>
                        </a:rPr>
                        <a:t>với:</a:t>
                      </a:r>
                      <a:endParaRPr lang="en-US" sz="1800">
                        <a:solidFill>
                          <a:srgbClr val="000000"/>
                        </a:solidFill>
                        <a:effectLst/>
                        <a:latin typeface="#9Slide02 Noi dung dai"/>
                        <a:ea typeface="Times New Roman" panose="02020603050405020304" pitchFamily="18" charset="0"/>
                      </a:endParaRPr>
                    </a:p>
                    <a:p>
                      <a:pPr marL="342900" marR="137795" lvl="0" indent="-342900" algn="just">
                        <a:lnSpc>
                          <a:spcPct val="115000"/>
                        </a:lnSpc>
                        <a:spcBef>
                          <a:spcPts val="215"/>
                        </a:spcBef>
                        <a:spcAft>
                          <a:spcPts val="0"/>
                        </a:spcAft>
                        <a:buClr>
                          <a:srgbClr val="231F20"/>
                        </a:buClr>
                        <a:buSzPts val="1250"/>
                        <a:buFont typeface="Times New Roman" panose="02020603050405020304" pitchFamily="18" charset="0"/>
                        <a:buChar char="–"/>
                        <a:tabLst>
                          <a:tab pos="272415" algn="l"/>
                        </a:tabLst>
                      </a:pPr>
                      <a:r>
                        <a:rPr lang="en-US" sz="2000" spc="0">
                          <a:solidFill>
                            <a:srgbClr val="231F20"/>
                          </a:solidFill>
                          <a:effectLst/>
                          <a:latin typeface="#9Slide02 Noi dung dai"/>
                          <a:ea typeface="Times New Roman" panose="02020603050405020304" pitchFamily="18" charset="0"/>
                        </a:rPr>
                        <a:t>Bảo vệ tài nguyên, môi trường: Thông qua phát triển tổng hợp kinh tế biển, đảo sẽ khai thác hiệu quả nguồn tài nguyên, góp phần bảo vệ tài nguyên và môi trường, hướng tới phát triển bền vững.</a:t>
                      </a:r>
                      <a:endParaRPr lang="en-US" sz="1800" spc="0">
                        <a:solidFill>
                          <a:srgbClr val="000000"/>
                        </a:solidFill>
                        <a:effectLst/>
                        <a:latin typeface="#9Slide02 Noi dung dai"/>
                        <a:ea typeface="Times New Roman" panose="02020603050405020304" pitchFamily="18" charset="0"/>
                      </a:endParaRPr>
                    </a:p>
                    <a:p>
                      <a:pPr marL="342900" marR="137795" lvl="0" indent="-342900" algn="just">
                        <a:lnSpc>
                          <a:spcPct val="115000"/>
                        </a:lnSpc>
                        <a:spcBef>
                          <a:spcPts val="685"/>
                        </a:spcBef>
                        <a:spcAft>
                          <a:spcPts val="0"/>
                        </a:spcAft>
                        <a:buClr>
                          <a:srgbClr val="231F20"/>
                        </a:buClr>
                        <a:buSzPts val="1250"/>
                        <a:buFont typeface="Times New Roman" panose="02020603050405020304" pitchFamily="18" charset="0"/>
                        <a:buChar char="–"/>
                        <a:tabLst>
                          <a:tab pos="255905" algn="l"/>
                        </a:tabLst>
                      </a:pPr>
                      <a:r>
                        <a:rPr lang="en-US" sz="2000" spc="0">
                          <a:solidFill>
                            <a:srgbClr val="231F20"/>
                          </a:solidFill>
                          <a:effectLst/>
                          <a:latin typeface="#9Slide02 Noi dung dai"/>
                          <a:ea typeface="Times New Roman" panose="02020603050405020304" pitchFamily="18" charset="0"/>
                        </a:rPr>
                        <a:t>Giữ</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vững</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chủ</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quyền,</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các</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quyền</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và</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lợi</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ích</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hợp</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pháp</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của</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Việt</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Nam</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ở</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Biển</a:t>
                      </a:r>
                      <a:r>
                        <a:rPr lang="en-US" sz="2000" spc="-70">
                          <a:solidFill>
                            <a:srgbClr val="231F20"/>
                          </a:solidFill>
                          <a:effectLst/>
                          <a:latin typeface="#9Slide02 Noi dung dai"/>
                          <a:ea typeface="Times New Roman" panose="02020603050405020304" pitchFamily="18" charset="0"/>
                        </a:rPr>
                        <a:t> </a:t>
                      </a:r>
                      <a:r>
                        <a:rPr lang="en-US" sz="2000" spc="0">
                          <a:solidFill>
                            <a:srgbClr val="231F20"/>
                          </a:solidFill>
                          <a:effectLst/>
                          <a:latin typeface="#9Slide02 Noi dung dai"/>
                          <a:ea typeface="Times New Roman" panose="02020603050405020304" pitchFamily="18" charset="0"/>
                        </a:rPr>
                        <a:t>Đông, góp phần khẳng định chủ quyền biển, đảo của Việt Nam; thể hiện các quyền và lợi ích hợp pháp của Việt Nam trên vùng biển quốc gia.</a:t>
                      </a:r>
                      <a:endParaRPr lang="en-US" sz="1800" spc="0">
                        <a:solidFill>
                          <a:srgbClr val="000000"/>
                        </a:solidFill>
                        <a:effectLst/>
                        <a:latin typeface="#9Slide02 Noi dung dai"/>
                        <a:ea typeface="Times New Roman" panose="02020603050405020304" pitchFamily="18" charset="0"/>
                      </a:endParaRPr>
                    </a:p>
                    <a:p>
                      <a:pPr>
                        <a:spcBef>
                          <a:spcPts val="30"/>
                        </a:spcBef>
                        <a:spcAft>
                          <a:spcPts val="0"/>
                        </a:spcAft>
                      </a:pPr>
                      <a:r>
                        <a:rPr lang="vi-VN" sz="1400">
                          <a:solidFill>
                            <a:srgbClr val="000000"/>
                          </a:solidFill>
                          <a:effectLst/>
                          <a:latin typeface="Times New Roman" panose="02020603050405020304" pitchFamily="18" charset="0"/>
                          <a:ea typeface="Times New Roman" panose="02020603050405020304" pitchFamily="18" charset="0"/>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6270880"/>
                  </a:ext>
                </a:extLst>
              </a:tr>
            </a:tbl>
          </a:graphicData>
        </a:graphic>
      </p:graphicFrame>
    </p:spTree>
    <p:extLst>
      <p:ext uri="{BB962C8B-B14F-4D97-AF65-F5344CB8AC3E}">
        <p14:creationId xmlns:p14="http://schemas.microsoft.com/office/powerpoint/2010/main" val="32083379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16938916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2651364"/>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83034" y="2719513"/>
            <a:ext cx="7456217" cy="830997"/>
          </a:xfrm>
          <a:prstGeom prst="rect">
            <a:avLst/>
          </a:prstGeom>
          <a:noFill/>
        </p:spPr>
        <p:txBody>
          <a:bodyPr wrap="square" rtlCol="0">
            <a:spAutoFit/>
          </a:bodyPr>
          <a:lstStyle/>
          <a:p>
            <a:pPr defTabSz="685800">
              <a:defRPr/>
            </a:pPr>
            <a:r>
              <a:rPr lang="vi-VN" sz="2400">
                <a:solidFill>
                  <a:prstClr val="white"/>
                </a:solidFill>
                <a:latin typeface="Calibri" panose="020F0502020204030204"/>
              </a:rPr>
              <a:t>Câu 1: Loại hình thiên tai nào ảnh hưởng lớn đến hoạt động đánh bắt thủy sản của nước ta?</a:t>
            </a: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91775" y="3810423"/>
            <a:ext cx="3487814"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400">
                <a:solidFill>
                  <a:srgbClr val="FFC000"/>
                </a:solidFill>
                <a:ea typeface="Tahoma" panose="020B0604030504040204" pitchFamily="34" charset="0"/>
                <a:cs typeface="Tahoma" panose="020B0604030504040204" pitchFamily="34" charset="0"/>
              </a:rPr>
              <a:t>B. </a:t>
            </a:r>
            <a:r>
              <a:rPr lang="en-US" sz="2400">
                <a:solidFill>
                  <a:schemeClr val="bg1"/>
                </a:solidFill>
                <a:ea typeface="Tahoma" panose="020B0604030504040204" pitchFamily="34" charset="0"/>
                <a:cs typeface="Tahoma" panose="020B0604030504040204" pitchFamily="34" charset="0"/>
              </a:rPr>
              <a:t>Lũ quét </a:t>
            </a:r>
            <a:r>
              <a:rPr lang="en-US" sz="2400">
                <a:solidFill>
                  <a:prstClr val="white"/>
                </a:solidFill>
                <a:ea typeface="Tahoma" panose="020B0604030504040204" pitchFamily="34" charset="0"/>
                <a:cs typeface="Tahoma" panose="020B0604030504040204" pitchFamily="34" charset="0"/>
              </a:rPr>
              <a:t>.</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6" y="4481165"/>
            <a:ext cx="3712572"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400">
                <a:solidFill>
                  <a:srgbClr val="FFC000"/>
                </a:solidFill>
                <a:latin typeface="Calibri" panose="020F0502020204030204"/>
                <a:ea typeface="Tahoma" panose="020B0604030504040204" pitchFamily="34" charset="0"/>
                <a:cs typeface="Tahoma" panose="020B0604030504040204" pitchFamily="34" charset="0"/>
              </a:rPr>
              <a:t>C. </a:t>
            </a:r>
            <a:r>
              <a:rPr lang="en-US" sz="2400">
                <a:solidFill>
                  <a:prstClr val="white"/>
                </a:solidFill>
                <a:ea typeface="Tahoma" panose="020B0604030504040204" pitchFamily="34" charset="0"/>
                <a:cs typeface="Tahoma" panose="020B0604030504040204" pitchFamily="34" charset="0"/>
              </a:rPr>
              <a:t>Hạn hán.</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19809" y="3825437"/>
            <a:ext cx="3487814"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400">
                <a:solidFill>
                  <a:srgbClr val="FFC000"/>
                </a:solidFill>
                <a:latin typeface="Calibri" panose="020F0502020204030204"/>
                <a:ea typeface="Tahoma" panose="020B0604030504040204" pitchFamily="34" charset="0"/>
                <a:cs typeface="Tahoma" panose="020B0604030504040204" pitchFamily="34" charset="0"/>
              </a:rPr>
              <a:t>A. </a:t>
            </a:r>
            <a:r>
              <a:rPr lang="vi-VN" sz="2400">
                <a:solidFill>
                  <a:prstClr val="white"/>
                </a:solidFill>
                <a:ea typeface="Tahoma" panose="020B0604030504040204" pitchFamily="34" charset="0"/>
                <a:cs typeface="Tahoma" panose="020B0604030504040204" pitchFamily="34" charset="0"/>
              </a:rPr>
              <a:t>Sạt lở bờ biển.</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11142" y="4446800"/>
            <a:ext cx="3712572"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400">
                <a:solidFill>
                  <a:srgbClr val="FFC000"/>
                </a:solidFill>
                <a:latin typeface="Calibri" panose="020F0502020204030204"/>
                <a:ea typeface="Tahoma" panose="020B0604030504040204" pitchFamily="34" charset="0"/>
                <a:cs typeface="Tahoma" panose="020B0604030504040204" pitchFamily="34" charset="0"/>
              </a:rPr>
              <a:t>D. </a:t>
            </a:r>
            <a:r>
              <a:rPr lang="en-US" sz="2400">
                <a:solidFill>
                  <a:prstClr val="white"/>
                </a:solidFill>
                <a:latin typeface="Calibri" panose="020F0502020204030204"/>
                <a:ea typeface="Tahoma" panose="020B0604030504040204" pitchFamily="34" charset="0"/>
                <a:cs typeface="Tahoma" panose="020B0604030504040204" pitchFamily="34" charset="0"/>
              </a:rPr>
              <a:t>Bão</a:t>
            </a:r>
            <a:r>
              <a:rPr lang="vi-VN" sz="2400">
                <a:solidFill>
                  <a:prstClr val="white"/>
                </a:solidFill>
                <a:latin typeface="Calibri" panose="020F0502020204030204"/>
                <a:ea typeface="Tahoma" panose="020B0604030504040204" pitchFamily="34" charset="0"/>
                <a:cs typeface="Tahoma" panose="020B0604030504040204" pitchFamily="34" charset="0"/>
              </a:rPr>
              <a:t>.</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700615" y="2915199"/>
            <a:ext cx="7486139" cy="461665"/>
          </a:xfrm>
          <a:prstGeom prst="rect">
            <a:avLst/>
          </a:prstGeom>
          <a:noFill/>
        </p:spPr>
        <p:txBody>
          <a:bodyPr wrap="square" rtlCol="0">
            <a:spAutoFit/>
          </a:bodyPr>
          <a:lstStyle/>
          <a:p>
            <a:pPr defTabSz="685800"/>
            <a:r>
              <a:rPr lang="en-US" sz="2400">
                <a:solidFill>
                  <a:prstClr val="white"/>
                </a:solidFill>
              </a:rPr>
              <a:t>Câu 2: Việt Nam có vùng biển rộng lớn với diện tích khoảng </a:t>
            </a:r>
            <a:endParaRPr lang="en-US" sz="2400">
              <a:solidFill>
                <a:prstClr val="white"/>
              </a:solidFill>
              <a:latin typeface="Calibri" panose="020F0502020204030204"/>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Calibri" panose="020F0502020204030204"/>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797618"/>
            <a:ext cx="3712571"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2400">
                <a:solidFill>
                  <a:srgbClr val="FFC000"/>
                </a:solidFill>
                <a:latin typeface="Calibri" panose="020F0502020204030204"/>
                <a:ea typeface="Tahoma" panose="020B0604030504040204" pitchFamily="34" charset="0"/>
                <a:cs typeface="Tahoma" panose="020B0604030504040204" pitchFamily="34" charset="0"/>
              </a:rPr>
              <a:t>A. </a:t>
            </a:r>
            <a:r>
              <a:rPr lang="vi-VN" sz="2400">
                <a:solidFill>
                  <a:prstClr val="white"/>
                </a:solidFill>
                <a:ea typeface="Tahoma" panose="020B0604030504040204" pitchFamily="34" charset="0"/>
                <a:cs typeface="Tahoma" panose="020B0604030504040204" pitchFamily="34" charset="0"/>
              </a:rPr>
              <a:t>1 triệu km2.</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642687" y="4444285"/>
            <a:ext cx="3937329"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2400">
                <a:solidFill>
                  <a:srgbClr val="FFC000"/>
                </a:solidFill>
                <a:latin typeface="Calibri" panose="020F0502020204030204"/>
                <a:ea typeface="Tahoma" panose="020B0604030504040204" pitchFamily="34" charset="0"/>
                <a:cs typeface="Tahoma" panose="020B0604030504040204" pitchFamily="34" charset="0"/>
              </a:rPr>
              <a:t>C. </a:t>
            </a:r>
            <a:r>
              <a:rPr lang="vi-VN" sz="2400">
                <a:solidFill>
                  <a:prstClr val="white"/>
                </a:solidFill>
                <a:latin typeface="Calibri" panose="020F0502020204030204"/>
                <a:ea typeface="Tahoma" panose="020B0604030504040204" pitchFamily="34" charset="0"/>
                <a:cs typeface="Tahoma" panose="020B0604030504040204" pitchFamily="34" charset="0"/>
              </a:rPr>
              <a:t>1,5 triệu km2.</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Calibri" panose="020F0502020204030204"/>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766836" y="3787510"/>
            <a:ext cx="3772416"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2400">
                <a:solidFill>
                  <a:srgbClr val="FFC000"/>
                </a:solidFill>
                <a:latin typeface="Calibri" panose="020F0502020204030204"/>
                <a:ea typeface="Tahoma" panose="020B0604030504040204" pitchFamily="34" charset="0"/>
                <a:cs typeface="Tahoma" panose="020B0604030504040204" pitchFamily="34" charset="0"/>
              </a:rPr>
              <a:t>B. </a:t>
            </a:r>
            <a:r>
              <a:rPr lang="vi-VN" sz="2400">
                <a:solidFill>
                  <a:prstClr val="white"/>
                </a:solidFill>
                <a:latin typeface="Calibri" panose="020F0502020204030204"/>
                <a:ea typeface="Tahoma" panose="020B0604030504040204" pitchFamily="34" charset="0"/>
                <a:cs typeface="Tahoma" panose="020B0604030504040204" pitchFamily="34" charset="0"/>
              </a:rPr>
              <a:t>2 triệu km2. </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572000" y="4452336"/>
            <a:ext cx="3937329"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2400">
                <a:solidFill>
                  <a:srgbClr val="FFC000"/>
                </a:solidFill>
                <a:latin typeface="Calibri" panose="020F0502020204030204"/>
                <a:ea typeface="Tahoma" panose="020B0604030504040204" pitchFamily="34" charset="0"/>
                <a:cs typeface="Tahoma" panose="020B0604030504040204" pitchFamily="34" charset="0"/>
              </a:rPr>
              <a:t>D. </a:t>
            </a:r>
            <a:r>
              <a:rPr lang="en-US" sz="2400">
                <a:solidFill>
                  <a:prstClr val="white"/>
                </a:solidFill>
                <a:ea typeface="Tahoma" panose="020B0604030504040204" pitchFamily="34" charset="0"/>
                <a:cs typeface="Tahoma" panose="020B0604030504040204" pitchFamily="34" charset="0"/>
              </a:rPr>
              <a:t>2,2 triệu km2.</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0" y="2763534"/>
            <a:ext cx="7037773" cy="830997"/>
          </a:xfrm>
          <a:prstGeom prst="rect">
            <a:avLst/>
          </a:prstGeom>
          <a:noFill/>
        </p:spPr>
        <p:txBody>
          <a:bodyPr wrap="square" rtlCol="0">
            <a:spAutoFit/>
          </a:bodyPr>
          <a:lstStyle/>
          <a:p>
            <a:pPr defTabSz="685800"/>
            <a:r>
              <a:rPr lang="en-US" sz="2400">
                <a:solidFill>
                  <a:prstClr val="white"/>
                </a:solidFill>
                <a:latin typeface="Calibri" panose="020F0502020204030204"/>
              </a:rPr>
              <a:t>Câu 3: </a:t>
            </a:r>
            <a:r>
              <a:rPr lang="vi-VN" sz="2400">
                <a:solidFill>
                  <a:prstClr val="white"/>
                </a:solidFill>
                <a:latin typeface="Calibri" panose="020F0502020204030204"/>
              </a:rPr>
              <a:t>Tính đến năm 2021, Việt Nam có bao nhiêu đơn vị hành chính cấp huyện trên các đảo và quần đảo?</a:t>
            </a:r>
            <a:endParaRPr lang="en-US" sz="2400">
              <a:solidFill>
                <a:prstClr val="white"/>
              </a:solidFill>
              <a:latin typeface="Calibri" panose="020F0502020204030204"/>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Calibri" panose="020F0502020204030204"/>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29506" y="3807979"/>
            <a:ext cx="3712571"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2400">
                <a:solidFill>
                  <a:srgbClr val="FFC000"/>
                </a:solidFill>
                <a:latin typeface="Calibri" panose="020F0502020204030204"/>
                <a:ea typeface="Tahoma" panose="020B0604030504040204" pitchFamily="34" charset="0"/>
                <a:cs typeface="Tahoma" panose="020B0604030504040204" pitchFamily="34" charset="0"/>
              </a:rPr>
              <a:t>A. </a:t>
            </a:r>
            <a:r>
              <a:rPr lang="en-US" sz="2400">
                <a:solidFill>
                  <a:prstClr val="white"/>
                </a:solidFill>
                <a:ea typeface="Tahoma" panose="020B0604030504040204" pitchFamily="34" charset="0"/>
                <a:cs typeface="Tahoma" panose="020B0604030504040204" pitchFamily="34" charset="0"/>
              </a:rPr>
              <a:t>12</a:t>
            </a:r>
            <a:r>
              <a:rPr lang="vi-VN" sz="2400">
                <a:solidFill>
                  <a:prstClr val="white"/>
                </a:solidFill>
                <a:ea typeface="Tahoma" panose="020B0604030504040204" pitchFamily="34" charset="0"/>
                <a:cs typeface="Tahoma" panose="020B0604030504040204" pitchFamily="34" charset="0"/>
              </a:rPr>
              <a:t>.</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07897" y="4413735"/>
            <a:ext cx="3937329"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2400">
                <a:solidFill>
                  <a:srgbClr val="FFC000"/>
                </a:solidFill>
                <a:latin typeface="Calibri" panose="020F0502020204030204"/>
                <a:ea typeface="Tahoma" panose="020B0604030504040204" pitchFamily="34" charset="0"/>
                <a:cs typeface="Tahoma" panose="020B0604030504040204" pitchFamily="34" charset="0"/>
              </a:rPr>
              <a:t>C. </a:t>
            </a:r>
            <a:r>
              <a:rPr lang="en-US" sz="2400">
                <a:solidFill>
                  <a:prstClr val="white"/>
                </a:solidFill>
                <a:latin typeface="Calibri" panose="020F0502020204030204"/>
                <a:ea typeface="Tahoma" panose="020B0604030504040204" pitchFamily="34" charset="0"/>
                <a:cs typeface="Tahoma" panose="020B0604030504040204" pitchFamily="34" charset="0"/>
              </a:rPr>
              <a:t>9</a:t>
            </a:r>
            <a:r>
              <a:rPr lang="vi-VN" sz="2400">
                <a:solidFill>
                  <a:prstClr val="white"/>
                </a:solidFill>
                <a:latin typeface="Calibri" panose="020F0502020204030204"/>
                <a:ea typeface="Tahoma" panose="020B0604030504040204" pitchFamily="34" charset="0"/>
                <a:cs typeface="Tahoma" panose="020B0604030504040204" pitchFamily="34" charset="0"/>
              </a:rPr>
              <a:t>.</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Calibri" panose="020F0502020204030204"/>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745226" y="3862912"/>
            <a:ext cx="3772416"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2400">
                <a:solidFill>
                  <a:srgbClr val="FFC000"/>
                </a:solidFill>
                <a:latin typeface="Calibri" panose="020F0502020204030204"/>
                <a:ea typeface="Tahoma" panose="020B0604030504040204" pitchFamily="34" charset="0"/>
                <a:cs typeface="Tahoma" panose="020B0604030504040204" pitchFamily="34" charset="0"/>
              </a:rPr>
              <a:t>B. </a:t>
            </a:r>
            <a:r>
              <a:rPr lang="en-US" sz="2400">
                <a:solidFill>
                  <a:prstClr val="white"/>
                </a:solidFill>
                <a:latin typeface="Calibri" panose="020F0502020204030204"/>
                <a:ea typeface="Tahoma" panose="020B0604030504040204" pitchFamily="34" charset="0"/>
                <a:cs typeface="Tahoma" panose="020B0604030504040204" pitchFamily="34" charset="0"/>
              </a:rPr>
              <a:t>11</a:t>
            </a:r>
            <a:r>
              <a:rPr lang="vi-VN" sz="2400">
                <a:solidFill>
                  <a:prstClr val="white"/>
                </a:solidFill>
                <a:latin typeface="Calibri" panose="020F0502020204030204"/>
                <a:ea typeface="Tahoma" panose="020B0604030504040204" pitchFamily="34" charset="0"/>
                <a:cs typeface="Tahoma" panose="020B0604030504040204" pitchFamily="34" charset="0"/>
              </a:rPr>
              <a:t>. </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580313" y="4470528"/>
            <a:ext cx="3937329"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2400">
                <a:solidFill>
                  <a:srgbClr val="FFC000"/>
                </a:solidFill>
                <a:latin typeface="Calibri" panose="020F0502020204030204"/>
                <a:ea typeface="Tahoma" panose="020B0604030504040204" pitchFamily="34" charset="0"/>
                <a:cs typeface="Tahoma" panose="020B0604030504040204" pitchFamily="34" charset="0"/>
              </a:rPr>
              <a:t>D. </a:t>
            </a:r>
            <a:r>
              <a:rPr lang="en-US" sz="2400">
                <a:solidFill>
                  <a:prstClr val="white"/>
                </a:solidFill>
                <a:ea typeface="Tahoma" panose="020B0604030504040204" pitchFamily="34" charset="0"/>
                <a:cs typeface="Tahoma" panose="020B0604030504040204" pitchFamily="34" charset="0"/>
              </a:rPr>
              <a:t>4.</a:t>
            </a:r>
            <a:endParaRPr lang="en-US" sz="240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98462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1900" y="2874033"/>
            <a:ext cx="7037773" cy="461665"/>
          </a:xfrm>
          <a:prstGeom prst="rect">
            <a:avLst/>
          </a:prstGeom>
          <a:noFill/>
        </p:spPr>
        <p:txBody>
          <a:bodyPr wrap="square" rtlCol="0">
            <a:spAutoFit/>
          </a:bodyPr>
          <a:lstStyle/>
          <a:p>
            <a:pPr defTabSz="685800">
              <a:defRPr/>
            </a:pPr>
            <a:r>
              <a:rPr lang="en-US" sz="2400">
                <a:solidFill>
                  <a:prstClr val="white"/>
                </a:solidFill>
                <a:latin typeface="#9Slide02 Noi dung dai"/>
              </a:rPr>
              <a:t>Câu 4: </a:t>
            </a:r>
            <a:r>
              <a:rPr lang="vi-VN" sz="2400">
                <a:solidFill>
                  <a:prstClr val="white"/>
                </a:solidFill>
                <a:latin typeface="#9Slide02 Noi dung dai"/>
              </a:rPr>
              <a:t>Tỉnh nào sau đây của nước ta có hai huyện đảo?</a:t>
            </a:r>
            <a:endParaRPr lang="en-US" sz="2400">
              <a:solidFill>
                <a:prstClr val="white"/>
              </a:solidFill>
              <a:latin typeface="#9Slide02 Noi dung dai"/>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a:solidFill>
                <a:prstClr val="white"/>
              </a:solidFill>
              <a:latin typeface="#9Slide02 Noi dung dai"/>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a:solidFill>
                <a:prstClr val="white"/>
              </a:solidFill>
              <a:latin typeface="#9Slide02 Noi dung dai"/>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429902"/>
            <a:ext cx="3631521"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400">
                <a:solidFill>
                  <a:srgbClr val="FFC000"/>
                </a:solidFill>
                <a:latin typeface="#9Slide02 Noi dung dai"/>
                <a:ea typeface="Tahoma" panose="020B0604030504040204" pitchFamily="34" charset="0"/>
                <a:cs typeface="Tahoma" panose="020B0604030504040204" pitchFamily="34" charset="0"/>
              </a:rPr>
              <a:t>C. </a:t>
            </a:r>
            <a:r>
              <a:rPr lang="vi-VN" sz="2400">
                <a:solidFill>
                  <a:prstClr val="white"/>
                </a:solidFill>
                <a:latin typeface="#9Slide02 Noi dung dai"/>
                <a:ea typeface="Tahoma" panose="020B0604030504040204" pitchFamily="34" charset="0"/>
                <a:cs typeface="Tahoma" panose="020B0604030504040204" pitchFamily="34" charset="0"/>
              </a:rPr>
              <a:t>Quảng Ninh.</a:t>
            </a:r>
            <a:endParaRPr lang="en-US" sz="2400">
              <a:solidFill>
                <a:prstClr val="white"/>
              </a:solidFill>
              <a:latin typeface="#9Slide02 Noi dung dai"/>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778057"/>
            <a:ext cx="3631520"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400">
                <a:solidFill>
                  <a:srgbClr val="FFC000"/>
                </a:solidFill>
                <a:latin typeface="#9Slide02 Noi dung dai"/>
                <a:ea typeface="Tahoma" panose="020B0604030504040204" pitchFamily="34" charset="0"/>
                <a:cs typeface="Tahoma" panose="020B0604030504040204" pitchFamily="34" charset="0"/>
              </a:rPr>
              <a:t>B. </a:t>
            </a:r>
            <a:r>
              <a:rPr lang="vi-VN" sz="2400">
                <a:solidFill>
                  <a:prstClr val="white"/>
                </a:solidFill>
                <a:latin typeface="#9Slide02 Noi dung dai"/>
                <a:ea typeface="Tahoma" panose="020B0604030504040204" pitchFamily="34" charset="0"/>
                <a:cs typeface="Tahoma" panose="020B0604030504040204" pitchFamily="34" charset="0"/>
              </a:rPr>
              <a:t>Quảng Ngãi.</a:t>
            </a:r>
            <a:endParaRPr lang="en-US" sz="2400">
              <a:solidFill>
                <a:prstClr val="white"/>
              </a:solidFill>
              <a:latin typeface="#9Slide02 Noi dung dai"/>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a:solidFill>
                <a:prstClr val="white"/>
              </a:solidFill>
              <a:latin typeface="#9Slide02 Noi dung dai"/>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400">
              <a:solidFill>
                <a:prstClr val="white"/>
              </a:solidFill>
              <a:latin typeface="#9Slide02 Noi dung dai"/>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04661" y="3789343"/>
            <a:ext cx="3736126"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400">
                <a:solidFill>
                  <a:srgbClr val="FFC000"/>
                </a:solidFill>
                <a:latin typeface="#9Slide02 Noi dung dai"/>
                <a:ea typeface="Tahoma" panose="020B0604030504040204" pitchFamily="34" charset="0"/>
                <a:cs typeface="Tahoma" panose="020B0604030504040204" pitchFamily="34" charset="0"/>
              </a:rPr>
              <a:t>A. </a:t>
            </a:r>
            <a:r>
              <a:rPr lang="en-US" sz="2400">
                <a:solidFill>
                  <a:prstClr val="white"/>
                </a:solidFill>
                <a:latin typeface="#9Slide02 Noi dung dai"/>
                <a:ea typeface="Tahoma" panose="020B0604030504040204" pitchFamily="34" charset="0"/>
                <a:cs typeface="Tahoma" panose="020B0604030504040204" pitchFamily="34" charset="0"/>
              </a:rPr>
              <a:t>Quảng Trị.</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8" y="4418361"/>
            <a:ext cx="3631521" cy="4616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400">
                <a:solidFill>
                  <a:srgbClr val="FFC000"/>
                </a:solidFill>
                <a:latin typeface="#9Slide02 Noi dung dai"/>
                <a:ea typeface="Tahoma" panose="020B0604030504040204" pitchFamily="34" charset="0"/>
                <a:cs typeface="Tahoma" panose="020B0604030504040204" pitchFamily="34" charset="0"/>
              </a:rPr>
              <a:t>D. </a:t>
            </a:r>
            <a:r>
              <a:rPr lang="vi-VN" sz="2400">
                <a:solidFill>
                  <a:prstClr val="white"/>
                </a:solidFill>
                <a:latin typeface="#9Slide02 Noi dung dai"/>
                <a:ea typeface="Tahoma" panose="020B0604030504040204" pitchFamily="34" charset="0"/>
                <a:cs typeface="Tahoma" panose="020B0604030504040204" pitchFamily="34" charset="0"/>
              </a:rPr>
              <a:t>Bình Thuận.</a:t>
            </a:r>
            <a:endParaRPr lang="en-US" sz="2400">
              <a:solidFill>
                <a:prstClr val="white"/>
              </a:solidFill>
              <a:latin typeface="#9Slide02 Noi dung dai"/>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2651364"/>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83034" y="2719513"/>
            <a:ext cx="7456217" cy="461665"/>
          </a:xfrm>
          <a:prstGeom prst="rect">
            <a:avLst/>
          </a:prstGeom>
          <a:noFill/>
        </p:spPr>
        <p:txBody>
          <a:bodyPr wrap="square" rtlCol="0">
            <a:spAutoFit/>
          </a:bodyPr>
          <a:lstStyle/>
          <a:p>
            <a:pPr lvl="0" defTabSz="685800">
              <a:defRPr/>
            </a:pPr>
            <a:r>
              <a:rPr kumimoji="0" lang="vi-VN" sz="2400" b="0" i="0" u="none" strike="noStrike" kern="1200" cap="none" spc="0" normalizeH="0" baseline="0" noProof="0">
                <a:ln>
                  <a:noFill/>
                </a:ln>
                <a:solidFill>
                  <a:prstClr val="white"/>
                </a:solidFill>
                <a:effectLst/>
                <a:uLnTx/>
                <a:uFillTx/>
                <a:latin typeface="Calibri" panose="020F0502020204030204"/>
                <a:ea typeface="+mn-ea"/>
                <a:cs typeface="+mn-cs"/>
              </a:rPr>
              <a:t>Câu </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5</a:t>
            </a:r>
            <a:r>
              <a:rPr lang="vi-VN" sz="2400">
                <a:solidFill>
                  <a:prstClr val="white"/>
                </a:solidFill>
                <a:latin typeface="Calibri" panose="020F0502020204030204"/>
              </a:rPr>
              <a:t>: Hai quần đảo xa bờ nước ta là</a:t>
            </a:r>
            <a:endParaRPr kumimoji="0" lang="vi-V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80" y="3846761"/>
            <a:ext cx="3487814"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vi-VN" sz="2400">
                <a:solidFill>
                  <a:prstClr val="white"/>
                </a:solidFill>
                <a:latin typeface="Calibri" panose="020F0502020204030204"/>
                <a:ea typeface="Tahoma" panose="020B0604030504040204" pitchFamily="34" charset="0"/>
                <a:cs typeface="Tahoma" panose="020B0604030504040204" pitchFamily="34" charset="0"/>
              </a:rPr>
              <a:t>Hoàng Sa, Trường Sa.</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34490" y="4393725"/>
            <a:ext cx="3712572"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sz="2400">
                <a:solidFill>
                  <a:prstClr val="white"/>
                </a:solidFill>
                <a:ea typeface="Tahoma" panose="020B0604030504040204" pitchFamily="34" charset="0"/>
                <a:cs typeface="Tahoma" panose="020B0604030504040204" pitchFamily="34" charset="0"/>
              </a:rPr>
              <a:t>Phú Quý, Nam Du. </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12940"/>
            <a:ext cx="3487814"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vi-VN" sz="2400">
                <a:solidFill>
                  <a:prstClr val="white"/>
                </a:solidFill>
                <a:ea typeface="Tahoma" panose="020B0604030504040204" pitchFamily="34" charset="0"/>
                <a:cs typeface="Tahoma" panose="020B0604030504040204" pitchFamily="34" charset="0"/>
              </a:rPr>
              <a:t>Lý Sơn, Thổ Chu.</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11142" y="4424647"/>
            <a:ext cx="3712572"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en-US" sz="2400">
                <a:solidFill>
                  <a:prstClr val="white"/>
                </a:solidFill>
                <a:ea typeface="Tahoma" panose="020B0604030504040204" pitchFamily="34" charset="0"/>
                <a:cs typeface="Tahoma" panose="020B0604030504040204" pitchFamily="34" charset="0"/>
              </a:rPr>
              <a:t>Cát Bà, Cô Tô.</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95636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2651364"/>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83034" y="2947607"/>
            <a:ext cx="7456217" cy="461665"/>
          </a:xfrm>
          <a:prstGeom prst="rect">
            <a:avLst/>
          </a:prstGeom>
          <a:noFill/>
        </p:spPr>
        <p:txBody>
          <a:bodyPr wrap="square" rtlCol="0">
            <a:spAutoFit/>
          </a:bodyPr>
          <a:lstStyle/>
          <a:p>
            <a:pPr lvl="0" defTabSz="685800">
              <a:defRPr/>
            </a:pPr>
            <a:r>
              <a:rPr kumimoji="0" lang="vi-VN" sz="2400" b="0" i="0" u="none" strike="noStrike" kern="1200" cap="none" spc="0" normalizeH="0" baseline="0" noProof="0">
                <a:ln>
                  <a:noFill/>
                </a:ln>
                <a:solidFill>
                  <a:prstClr val="white"/>
                </a:solidFill>
                <a:effectLst/>
                <a:uLnTx/>
                <a:uFillTx/>
                <a:latin typeface="Calibri" panose="020F0502020204030204"/>
                <a:ea typeface="+mn-ea"/>
                <a:cs typeface="+mn-cs"/>
              </a:rPr>
              <a:t>Câu </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6</a:t>
            </a:r>
            <a:r>
              <a:rPr lang="vi-VN" sz="2400">
                <a:solidFill>
                  <a:prstClr val="white"/>
                </a:solidFill>
                <a:latin typeface="Calibri" panose="020F0502020204030204"/>
              </a:rPr>
              <a:t>: Việt Nam có đường bờ biển dài</a:t>
            </a:r>
            <a:endParaRPr kumimoji="0" lang="vi-V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3464" y="3836185"/>
            <a:ext cx="3487814"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vi-VN" sz="2400">
                <a:solidFill>
                  <a:prstClr val="white"/>
                </a:solidFill>
                <a:latin typeface="Calibri" panose="020F0502020204030204"/>
                <a:ea typeface="Tahoma" panose="020B0604030504040204" pitchFamily="34" charset="0"/>
                <a:cs typeface="Tahoma" panose="020B0604030504040204" pitchFamily="34" charset="0"/>
              </a:rPr>
              <a:t>3 260km.</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59429" y="4481165"/>
            <a:ext cx="3712572"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sz="2400">
                <a:solidFill>
                  <a:prstClr val="white"/>
                </a:solidFill>
                <a:ea typeface="Tahoma" panose="020B0604030504040204" pitchFamily="34" charset="0"/>
                <a:cs typeface="Tahoma" panose="020B0604030504040204" pitchFamily="34" charset="0"/>
              </a:rPr>
              <a:t>1 260km. </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8" y="3825437"/>
            <a:ext cx="3487814"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vi-VN" sz="2400">
                <a:solidFill>
                  <a:prstClr val="white"/>
                </a:solidFill>
                <a:ea typeface="Tahoma" panose="020B0604030504040204" pitchFamily="34" charset="0"/>
                <a:cs typeface="Tahoma" panose="020B0604030504040204" pitchFamily="34" charset="0"/>
              </a:rPr>
              <a:t>2 890km.</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32659" y="4463426"/>
            <a:ext cx="3712572"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en-US" sz="2400">
                <a:solidFill>
                  <a:prstClr val="white"/>
                </a:solidFill>
                <a:ea typeface="Tahoma" panose="020B0604030504040204" pitchFamily="34" charset="0"/>
                <a:cs typeface="Tahoma" panose="020B0604030504040204" pitchFamily="34" charset="0"/>
              </a:rPr>
              <a:t>615km.</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319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685799" y="2757672"/>
            <a:ext cx="7963271" cy="830997"/>
          </a:xfrm>
          <a:prstGeom prst="rect">
            <a:avLst/>
          </a:prstGeom>
          <a:noFill/>
        </p:spPr>
        <p:txBody>
          <a:bodyPr wrap="square" rtlCol="0">
            <a:spAutoFit/>
          </a:bodyPr>
          <a:lstStyle/>
          <a:p>
            <a:pPr lvl="0" defTabSz="685800">
              <a:defRPr/>
            </a:pPr>
            <a:r>
              <a:rPr kumimoji="0" lang="en-US" sz="2400" b="0" i="0" u="none" strike="noStrike" kern="1200" cap="none" spc="0" normalizeH="0" baseline="0" noProof="0">
                <a:ln>
                  <a:noFill/>
                </a:ln>
                <a:solidFill>
                  <a:prstClr val="white"/>
                </a:solidFill>
                <a:effectLst/>
                <a:uLnTx/>
                <a:uFillTx/>
                <a:latin typeface="Calibri" panose="020F0502020204030204"/>
              </a:rPr>
              <a:t>Câu 7 : </a:t>
            </a:r>
            <a:r>
              <a:rPr lang="vi-VN" sz="2400">
                <a:solidFill>
                  <a:prstClr val="white"/>
                </a:solidFill>
                <a:latin typeface="Calibri" panose="020F0502020204030204"/>
              </a:rPr>
              <a:t>Nguồn tài nguyên khoáng sản được coi là vô tận của vùng biển nước ta là</a:t>
            </a:r>
            <a:endParaRPr kumimoji="0" lang="en-US" sz="2400" b="0" i="0" u="none" strike="noStrike" kern="1200" cap="none" spc="0" normalizeH="0" baseline="0" noProof="0">
              <a:ln>
                <a:noFill/>
              </a:ln>
              <a:solidFill>
                <a:prstClr val="white"/>
              </a:solidFill>
              <a:effectLst/>
              <a:uLnTx/>
              <a:uFillTx/>
              <a:latin typeface="Calibri" panose="020F0502020204030204"/>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8064" y="4426147"/>
            <a:ext cx="3487814"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en-US" sz="2400">
                <a:solidFill>
                  <a:prstClr val="white"/>
                </a:solidFill>
                <a:ea typeface="Tahoma" panose="020B0604030504040204" pitchFamily="34" charset="0"/>
                <a:cs typeface="Tahoma" panose="020B0604030504040204" pitchFamily="34" charset="0"/>
              </a:rPr>
              <a:t>muối.</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8064" y="3826587"/>
            <a:ext cx="3487814"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en-US" sz="2400">
                <a:solidFill>
                  <a:prstClr val="white"/>
                </a:solidFill>
                <a:ea typeface="Tahoma" panose="020B0604030504040204" pitchFamily="34" charset="0"/>
                <a:cs typeface="Tahoma" panose="020B0604030504040204" pitchFamily="34" charset="0"/>
              </a:rPr>
              <a:t>cát trắng.</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57408" y="3802403"/>
            <a:ext cx="3632135"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en-US" sz="2400">
                <a:solidFill>
                  <a:prstClr val="white"/>
                </a:solidFill>
                <a:ea typeface="Tahoma" panose="020B0604030504040204" pitchFamily="34" charset="0"/>
                <a:cs typeface="Tahoma" panose="020B0604030504040204" pitchFamily="34" charset="0"/>
              </a:rPr>
              <a:t>dầu khí.</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414111"/>
            <a:ext cx="3632135" cy="46166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4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sz="2400">
                <a:solidFill>
                  <a:prstClr val="white"/>
                </a:solidFill>
                <a:ea typeface="Tahoma" panose="020B0604030504040204" pitchFamily="34" charset="0"/>
                <a:cs typeface="Tahoma" panose="020B0604030504040204" pitchFamily="34" charset="0"/>
              </a:rPr>
              <a:t>oxit titan.</a:t>
            </a:r>
            <a:endParaRPr kumimoji="0" lang="en-US" sz="24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27552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khoi dong bai 22">
            <a:hlinkClick r:id="" action="ppaction://media"/>
            <a:extLst>
              <a:ext uri="{FF2B5EF4-FFF2-40B4-BE49-F238E27FC236}">
                <a16:creationId xmlns:a16="http://schemas.microsoft.com/office/drawing/2014/main" id="{87DAAC80-AFEA-4D1E-98FC-D430E68A0E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998"/>
            <a:ext cx="9144000" cy="5151498"/>
          </a:xfrm>
          <a:prstGeom prst="rect">
            <a:avLst/>
          </a:prstGeom>
        </p:spPr>
      </p:pic>
    </p:spTree>
    <p:extLst>
      <p:ext uri="{BB962C8B-B14F-4D97-AF65-F5344CB8AC3E}">
        <p14:creationId xmlns:p14="http://schemas.microsoft.com/office/powerpoint/2010/main" val="265133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168637" cy="2168637"/>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1011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21742" y="385940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79" y="262504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15557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68035" y="2469801"/>
            <a:ext cx="7616345" cy="369332"/>
          </a:xfrm>
          <a:prstGeom prst="rect">
            <a:avLst/>
          </a:prstGeom>
          <a:noFill/>
        </p:spPr>
        <p:txBody>
          <a:bodyPr wrap="square" rtlCol="0">
            <a:spAutoFit/>
          </a:bodyPr>
          <a:lstStyle/>
          <a:p>
            <a:pPr lvl="0" defTabSz="685800">
              <a:defRPr/>
            </a:pPr>
            <a:r>
              <a:rPr kumimoji="0" lang="en-US" b="0" i="0" u="none" strike="noStrike" kern="1200" cap="none" spc="0" normalizeH="0" baseline="0" noProof="0">
                <a:ln>
                  <a:noFill/>
                </a:ln>
                <a:solidFill>
                  <a:prstClr val="white"/>
                </a:solidFill>
                <a:effectLst/>
                <a:uLnTx/>
                <a:uFillTx/>
                <a:latin typeface="#9Slide02 Noi dung dai"/>
              </a:rPr>
              <a:t>Câu </a:t>
            </a:r>
            <a:r>
              <a:rPr lang="en-US">
                <a:solidFill>
                  <a:prstClr val="white"/>
                </a:solidFill>
                <a:latin typeface="#9Slide02 Noi dung dai"/>
              </a:rPr>
              <a:t>8</a:t>
            </a:r>
            <a:r>
              <a:rPr kumimoji="0" lang="en-US" b="0" i="0" u="none" strike="noStrike" kern="1200" cap="none" spc="0" normalizeH="0" baseline="0" noProof="0">
                <a:ln>
                  <a:noFill/>
                </a:ln>
                <a:solidFill>
                  <a:prstClr val="white"/>
                </a:solidFill>
                <a:effectLst/>
                <a:uLnTx/>
                <a:uFillTx/>
                <a:latin typeface="#9Slide02 Noi dung dai"/>
              </a:rPr>
              <a:t>: </a:t>
            </a:r>
            <a:r>
              <a:rPr lang="vi-VN">
                <a:solidFill>
                  <a:prstClr val="white"/>
                </a:solidFill>
                <a:latin typeface="#9Slide02 Noi dung dai"/>
              </a:rPr>
              <a:t>Điều kiện nào sau đây thuận lợi để phát triển du lịch biển đảo ở nước ta?</a:t>
            </a:r>
            <a:r>
              <a:rPr kumimoji="0" lang="en-US" b="0" i="0" u="none" strike="noStrike" kern="1200" cap="none" spc="0" normalizeH="0" baseline="0" noProof="0">
                <a:ln>
                  <a:noFill/>
                </a:ln>
                <a:solidFill>
                  <a:prstClr val="white"/>
                </a:solidFill>
                <a:effectLst/>
                <a:uLnTx/>
                <a:uFillTx/>
                <a:latin typeface="#9Slide02 Noi dung dai"/>
              </a:rPr>
              <a:t> </a:t>
            </a:r>
          </a:p>
        </p:txBody>
      </p:sp>
      <p:sp>
        <p:nvSpPr>
          <p:cNvPr id="15" name="bang c">
            <a:extLst>
              <a:ext uri="{FF2B5EF4-FFF2-40B4-BE49-F238E27FC236}">
                <a16:creationId xmlns:a16="http://schemas.microsoft.com/office/drawing/2014/main" id="{D0E6AFB4-275F-4728-9A13-27E00F9EA3A2}"/>
              </a:ext>
            </a:extLst>
          </p:cNvPr>
          <p:cNvSpPr/>
          <p:nvPr/>
        </p:nvSpPr>
        <p:spPr>
          <a:xfrm flipH="1">
            <a:off x="584368" y="4416281"/>
            <a:ext cx="3937330" cy="5713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571999" y="3468697"/>
            <a:ext cx="3937330" cy="5643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765832" y="4521902"/>
            <a:ext cx="3631521" cy="338554"/>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1600" b="0" i="0" u="none" strike="noStrike" kern="1200" cap="none" spc="0" normalizeH="0" baseline="0" noProof="0">
                <a:ln>
                  <a:noFill/>
                </a:ln>
                <a:solidFill>
                  <a:srgbClr val="FFC000"/>
                </a:solidFill>
                <a:effectLst/>
                <a:uLnTx/>
                <a:uFillTx/>
                <a:latin typeface="#9Slide02 Noi dung dai"/>
                <a:ea typeface="Tahoma" panose="020B0604030504040204" pitchFamily="34" charset="0"/>
                <a:cs typeface="Tahoma" panose="020B0604030504040204" pitchFamily="34" charset="0"/>
              </a:rPr>
              <a:t>C. </a:t>
            </a:r>
            <a:r>
              <a:rPr lang="vi-VN" sz="1600">
                <a:solidFill>
                  <a:prstClr val="white"/>
                </a:solidFill>
                <a:latin typeface="#9Slide02 Noi dung dai"/>
                <a:ea typeface="Tahoma" panose="020B0604030504040204" pitchFamily="34" charset="0"/>
                <a:cs typeface="Tahoma" panose="020B0604030504040204" pitchFamily="34" charset="0"/>
              </a:rPr>
              <a:t>Có nhiều bãi tắm đẹp, khí hậu tốt</a:t>
            </a:r>
            <a:r>
              <a:rPr kumimoji="0" lang="vi-VN" sz="1600" b="0" i="0" u="none" strike="noStrike" kern="1200" cap="none" spc="0" normalizeH="0" baseline="0" noProof="0">
                <a:ln>
                  <a:noFill/>
                </a:ln>
                <a:solidFill>
                  <a:prstClr val="white"/>
                </a:solidFill>
                <a:effectLst/>
                <a:uLnTx/>
                <a:uFillTx/>
                <a:latin typeface="#9Slide02 Noi dung dai"/>
                <a:ea typeface="Tahoma" panose="020B0604030504040204" pitchFamily="34" charset="0"/>
                <a:cs typeface="Tahoma" panose="020B0604030504040204" pitchFamily="34" charset="0"/>
              </a:rPr>
              <a:t>.</a:t>
            </a:r>
            <a:endParaRPr kumimoji="0" lang="en-US" sz="1600" b="0" i="0" u="none" strike="noStrike" kern="1200" cap="none" spc="0" normalizeH="0" baseline="0" noProof="0">
              <a:ln>
                <a:noFill/>
              </a:ln>
              <a:solidFill>
                <a:prstClr val="white"/>
              </a:solidFill>
              <a:effectLst/>
              <a:uLnTx/>
              <a:uFillTx/>
              <a:latin typeface="#9Slide02 Noi dung dai"/>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601921" y="3606674"/>
            <a:ext cx="3937330" cy="338554"/>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1600" b="0" i="0" u="none" strike="noStrike" kern="1200" cap="none" spc="0" normalizeH="0" baseline="0" noProof="0">
                <a:ln>
                  <a:noFill/>
                </a:ln>
                <a:solidFill>
                  <a:srgbClr val="FFC000"/>
                </a:solidFill>
                <a:effectLst/>
                <a:uLnTx/>
                <a:uFillTx/>
                <a:latin typeface="#9Slide02 Noi dung dai"/>
                <a:ea typeface="Tahoma" panose="020B0604030504040204" pitchFamily="34" charset="0"/>
                <a:cs typeface="Tahoma" panose="020B0604030504040204" pitchFamily="34" charset="0"/>
              </a:rPr>
              <a:t>B. </a:t>
            </a:r>
            <a:r>
              <a:rPr lang="vi-VN" sz="1600">
                <a:solidFill>
                  <a:prstClr val="white"/>
                </a:solidFill>
                <a:latin typeface="#9Slide02 Noi dung dai"/>
                <a:ea typeface="Tahoma" panose="020B0604030504040204" pitchFamily="34" charset="0"/>
                <a:cs typeface="Tahoma" panose="020B0604030504040204" pitchFamily="34" charset="0"/>
              </a:rPr>
              <a:t>Có nhiều vùng biển nước sâu, kín gió</a:t>
            </a:r>
            <a:r>
              <a:rPr kumimoji="0" lang="vi-VN" sz="1600" b="0" i="0" u="none" strike="noStrike" kern="1200" cap="none" spc="0" normalizeH="0" baseline="0" noProof="0">
                <a:ln>
                  <a:noFill/>
                </a:ln>
                <a:solidFill>
                  <a:prstClr val="white"/>
                </a:solidFill>
                <a:effectLst/>
                <a:uLnTx/>
                <a:uFillTx/>
                <a:latin typeface="#9Slide02 Noi dung dai"/>
                <a:ea typeface="Tahoma" panose="020B0604030504040204" pitchFamily="34" charset="0"/>
                <a:cs typeface="Tahoma" panose="020B0604030504040204" pitchFamily="34" charset="0"/>
              </a:rPr>
              <a:t>.</a:t>
            </a:r>
            <a:endParaRPr kumimoji="0" lang="en-US" sz="1600" b="0" i="0" u="none" strike="noStrike" kern="1200" cap="none" spc="0" normalizeH="0" baseline="0" noProof="0">
              <a:ln>
                <a:noFill/>
              </a:ln>
              <a:solidFill>
                <a:prstClr val="white"/>
              </a:solidFill>
              <a:effectLst/>
              <a:uLnTx/>
              <a:uFillTx/>
              <a:latin typeface="#9Slide02 Noi dung dai"/>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12928" y="3468698"/>
            <a:ext cx="3937330" cy="5643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50258" y="4427954"/>
            <a:ext cx="3937330" cy="5643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634671" y="3552079"/>
            <a:ext cx="3736126" cy="338554"/>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1600" b="0" i="0" u="none" strike="noStrike" kern="1200" cap="none" spc="0" normalizeH="0" baseline="0" noProof="0">
                <a:ln>
                  <a:noFill/>
                </a:ln>
                <a:solidFill>
                  <a:srgbClr val="FFC000"/>
                </a:solidFill>
                <a:effectLst/>
                <a:uLnTx/>
                <a:uFillTx/>
                <a:latin typeface="#9Slide02 Noi dung dai"/>
                <a:ea typeface="Tahoma" panose="020B0604030504040204" pitchFamily="34" charset="0"/>
                <a:cs typeface="Tahoma" panose="020B0604030504040204" pitchFamily="34" charset="0"/>
              </a:rPr>
              <a:t>A. </a:t>
            </a:r>
            <a:r>
              <a:rPr lang="en-US" sz="1600">
                <a:solidFill>
                  <a:prstClr val="white"/>
                </a:solidFill>
                <a:latin typeface="#9Slide02 Noi dung dai"/>
                <a:ea typeface="Tahoma" panose="020B0604030504040204" pitchFamily="34" charset="0"/>
                <a:cs typeface="Tahoma" panose="020B0604030504040204" pitchFamily="34" charset="0"/>
              </a:rPr>
              <a:t>Nằm gần các tuyến hàng hải quốc tế</a:t>
            </a:r>
            <a:r>
              <a:rPr kumimoji="0" lang="en-US" sz="1600" b="0" i="0" u="none" strike="noStrike" kern="1200" cap="none" spc="0" normalizeH="0" baseline="0" noProof="0">
                <a:ln>
                  <a:noFill/>
                </a:ln>
                <a:solidFill>
                  <a:prstClr val="white"/>
                </a:solidFill>
                <a:effectLst/>
                <a:uLnTx/>
                <a:uFillTx/>
                <a:latin typeface="#9Slide02 Noi dung dai"/>
                <a:ea typeface="Tahoma" panose="020B0604030504040204" pitchFamily="34" charset="0"/>
                <a:cs typeface="Tahoma" panose="020B0604030504040204" pitchFamily="34" charset="0"/>
              </a:rPr>
              <a:t>.</a:t>
            </a:r>
          </a:p>
        </p:txBody>
      </p:sp>
      <p:sp>
        <p:nvSpPr>
          <p:cNvPr id="34" name="cau hoi d">
            <a:extLst>
              <a:ext uri="{FF2B5EF4-FFF2-40B4-BE49-F238E27FC236}">
                <a16:creationId xmlns:a16="http://schemas.microsoft.com/office/drawing/2014/main" id="{42A746A3-96B8-42A5-8EFA-A104DB6B2F69}"/>
              </a:ext>
            </a:extLst>
          </p:cNvPr>
          <p:cNvSpPr txBox="1"/>
          <p:nvPr/>
        </p:nvSpPr>
        <p:spPr>
          <a:xfrm>
            <a:off x="4609698" y="4540839"/>
            <a:ext cx="3806167" cy="338554"/>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lang="en-US" sz="1600">
                <a:solidFill>
                  <a:srgbClr val="FFC000"/>
                </a:solidFill>
                <a:latin typeface="#9Slide02 Noi dung dai"/>
                <a:ea typeface="Tahoma" panose="020B0604030504040204" pitchFamily="34" charset="0"/>
                <a:cs typeface="Tahoma" panose="020B0604030504040204" pitchFamily="34" charset="0"/>
              </a:rPr>
              <a:t>D. </a:t>
            </a:r>
            <a:r>
              <a:rPr lang="en-US" sz="1600">
                <a:solidFill>
                  <a:schemeClr val="bg1"/>
                </a:solidFill>
                <a:latin typeface="#9Slide02 Noi dung dai"/>
                <a:ea typeface="Tahoma" panose="020B0604030504040204" pitchFamily="34" charset="0"/>
                <a:cs typeface="Tahoma" panose="020B0604030504040204" pitchFamily="34" charset="0"/>
              </a:rPr>
              <a:t>Có tài nguyên khoáng sản phong phú</a:t>
            </a:r>
            <a:r>
              <a:rPr kumimoji="0" lang="en-US" sz="1600" b="0" i="0" u="none" strike="noStrike" kern="1200" cap="none" spc="0" normalizeH="0" baseline="0" noProof="0">
                <a:ln>
                  <a:noFill/>
                </a:ln>
                <a:solidFill>
                  <a:schemeClr val="bg1"/>
                </a:solidFill>
                <a:effectLst/>
                <a:uLnTx/>
                <a:uFillTx/>
                <a:latin typeface="#9Slide02 Noi dung dai"/>
                <a:ea typeface="Tahoma" panose="020B0604030504040204" pitchFamily="34" charset="0"/>
                <a:cs typeface="Tahoma" panose="020B0604030504040204" pitchFamily="34" charset="0"/>
              </a:rPr>
              <a:t> </a:t>
            </a:r>
            <a:r>
              <a:rPr kumimoji="0" lang="vi-VN" sz="1600" b="0" i="0" u="none" strike="noStrike" kern="1200" cap="none" spc="0" normalizeH="0" baseline="0" noProof="0">
                <a:ln>
                  <a:noFill/>
                </a:ln>
                <a:solidFill>
                  <a:prstClr val="white"/>
                </a:solidFill>
                <a:effectLst/>
                <a:uLnTx/>
                <a:uFillTx/>
                <a:latin typeface="#9Slide02 Noi dung dai"/>
                <a:ea typeface="Tahoma" panose="020B0604030504040204" pitchFamily="34" charset="0"/>
                <a:cs typeface="Tahoma" panose="020B0604030504040204" pitchFamily="34" charset="0"/>
              </a:rPr>
              <a:t>.</a:t>
            </a:r>
            <a:endParaRPr kumimoji="0" lang="en-US" sz="1600" b="0" i="0" u="none" strike="noStrike" kern="1200" cap="none" spc="0" normalizeH="0" baseline="0" noProof="0">
              <a:ln>
                <a:noFill/>
              </a:ln>
              <a:solidFill>
                <a:prstClr val="white"/>
              </a:solidFill>
              <a:effectLst/>
              <a:uLnTx/>
              <a:uFillTx/>
              <a:latin typeface="#9Slide02 Noi dung dai"/>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28721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685800" y="2870988"/>
            <a:ext cx="7963271" cy="461665"/>
          </a:xfrm>
          <a:prstGeom prst="rect">
            <a:avLst/>
          </a:prstGeom>
          <a:noFill/>
        </p:spPr>
        <p:txBody>
          <a:bodyPr wrap="square" rtlCol="0">
            <a:spAutoFit/>
          </a:bodyPr>
          <a:lstStyle/>
          <a:p>
            <a:pPr lvl="0" defTabSz="685800">
              <a:defRPr/>
            </a:pPr>
            <a:r>
              <a:rPr kumimoji="0" lang="en-US" sz="2400" b="0" i="0" u="none" strike="noStrike" kern="1200" cap="none" spc="0" normalizeH="0" baseline="0" noProof="0">
                <a:ln>
                  <a:noFill/>
                </a:ln>
                <a:solidFill>
                  <a:prstClr val="white"/>
                </a:solidFill>
                <a:effectLst/>
                <a:uLnTx/>
                <a:uFillTx/>
                <a:latin typeface="Calibri" panose="020F0502020204030204"/>
              </a:rPr>
              <a:t>Câu 9 : </a:t>
            </a:r>
            <a:r>
              <a:rPr lang="vi-VN" sz="2400">
                <a:solidFill>
                  <a:prstClr val="white"/>
                </a:solidFill>
                <a:latin typeface="Calibri" panose="020F0502020204030204"/>
              </a:rPr>
              <a:t>Bờ biển nước ta kéo dài từ</a:t>
            </a:r>
            <a:endParaRPr kumimoji="0" lang="en-US" sz="2400" b="0" i="0" u="none" strike="noStrike" kern="1200" cap="none" spc="0" normalizeH="0" baseline="0" noProof="0">
              <a:ln>
                <a:noFill/>
              </a:ln>
              <a:solidFill>
                <a:prstClr val="white"/>
              </a:solidFill>
              <a:effectLst/>
              <a:uLnTx/>
              <a:uFillTx/>
              <a:latin typeface="Calibri" panose="020F0502020204030204"/>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01297"/>
            <a:ext cx="3487814" cy="369332"/>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en-US">
                <a:solidFill>
                  <a:prstClr val="white"/>
                </a:solidFill>
                <a:ea typeface="Tahoma" panose="020B0604030504040204" pitchFamily="34" charset="0"/>
                <a:cs typeface="Tahoma" panose="020B0604030504040204" pitchFamily="34" charset="0"/>
              </a:rPr>
              <a:t>Móng Cái đến Hà Tiên</a:t>
            </a:r>
            <a:r>
              <a:rPr kumimoji="0" lang="en-US"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369332"/>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en-US">
                <a:solidFill>
                  <a:prstClr val="white"/>
                </a:solidFill>
                <a:ea typeface="Tahoma" panose="020B0604030504040204" pitchFamily="34" charset="0"/>
                <a:cs typeface="Tahoma" panose="020B0604030504040204" pitchFamily="34" charset="0"/>
              </a:rPr>
              <a:t>Vũng Tàu đến Mũi Cà Mau.</a:t>
            </a:r>
            <a:endParaRPr kumimoji="0" lang="en-US"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6" y="3867792"/>
            <a:ext cx="3632135" cy="369332"/>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en-US">
                <a:solidFill>
                  <a:prstClr val="white"/>
                </a:solidFill>
                <a:ea typeface="Tahoma" panose="020B0604030504040204" pitchFamily="34" charset="0"/>
                <a:cs typeface="Tahoma" panose="020B0604030504040204" pitchFamily="34" charset="0"/>
              </a:rPr>
              <a:t>Móng Cái đến Vũng Tàu.</a:t>
            </a:r>
            <a:endParaRPr kumimoji="0" lang="en-US"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01297"/>
            <a:ext cx="3632135" cy="369332"/>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a:solidFill>
                  <a:prstClr val="white"/>
                </a:solidFill>
                <a:ea typeface="Tahoma" panose="020B0604030504040204" pitchFamily="34" charset="0"/>
                <a:cs typeface="Tahoma" panose="020B0604030504040204" pitchFamily="34" charset="0"/>
              </a:rPr>
              <a:t>Mũi Cà Mau đến Hà Tiên</a:t>
            </a:r>
            <a:r>
              <a:rPr kumimoji="0" lang="en-US"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0989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04749" y="2731647"/>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3114" y="2972907"/>
            <a:ext cx="7037773" cy="646331"/>
          </a:xfrm>
          <a:prstGeom prst="rect">
            <a:avLst/>
          </a:prstGeom>
          <a:noFill/>
        </p:spPr>
        <p:txBody>
          <a:bodyPr wrap="square" rtlCol="0">
            <a:spAutoFit/>
          </a:bodyPr>
          <a:lstStyle/>
          <a:p>
            <a:pPr lvl="0" defTabSz="685800">
              <a:defRPr/>
            </a:pPr>
            <a:r>
              <a:rPr kumimoji="0" lang="en-US" b="0" i="0" u="none" strike="noStrike" kern="1200" cap="none" spc="0" normalizeH="0" baseline="0" noProof="0">
                <a:ln>
                  <a:noFill/>
                </a:ln>
                <a:solidFill>
                  <a:prstClr val="white"/>
                </a:solidFill>
                <a:effectLst/>
                <a:uLnTx/>
                <a:uFillTx/>
                <a:latin typeface="Calibri" panose="020F0502020204030204"/>
              </a:rPr>
              <a:t>Câu 10: </a:t>
            </a:r>
            <a:r>
              <a:rPr lang="vi-VN">
                <a:solidFill>
                  <a:prstClr val="white"/>
                </a:solidFill>
                <a:latin typeface="Calibri" panose="020F0502020204030204"/>
              </a:rPr>
              <a:t>Tài nguyên dầu khí phân bố chủ yếu ở vùng thềm lục địa phía nam của khu vực</a:t>
            </a:r>
            <a:endParaRPr kumimoji="0" lang="en-US" b="0" i="0" u="none" strike="noStrike" kern="1200" cap="none" spc="0" normalizeH="0" baseline="0" noProof="0">
              <a:ln>
                <a:noFill/>
              </a:ln>
              <a:solidFill>
                <a:prstClr val="white"/>
              </a:solidFill>
              <a:effectLst/>
              <a:uLnTx/>
              <a:uFillTx/>
              <a:latin typeface="Calibri" panose="020F0502020204030204"/>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902088"/>
            <a:ext cx="3487814" cy="369332"/>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en-US">
                <a:solidFill>
                  <a:prstClr val="white"/>
                </a:solidFill>
                <a:ea typeface="Tahoma" panose="020B0604030504040204" pitchFamily="34" charset="0"/>
                <a:cs typeface="Tahoma" panose="020B0604030504040204" pitchFamily="34" charset="0"/>
              </a:rPr>
              <a:t>Đông Nam Bộ</a:t>
            </a:r>
            <a:endParaRPr kumimoji="0" lang="en-US"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45319"/>
            <a:ext cx="3712572" cy="369332"/>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a:solidFill>
                  <a:prstClr val="white"/>
                </a:solidFill>
                <a:ea typeface="Tahoma" panose="020B0604030504040204" pitchFamily="34" charset="0"/>
                <a:cs typeface="Tahoma" panose="020B0604030504040204" pitchFamily="34" charset="0"/>
              </a:rPr>
              <a:t>Bắc Trung Bộ</a:t>
            </a:r>
            <a:endParaRPr kumimoji="0" lang="en-US"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69332"/>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a:t>
            </a:r>
            <a:r>
              <a:rPr lang="en-US">
                <a:solidFill>
                  <a:prstClr val="white"/>
                </a:solidFill>
                <a:ea typeface="Tahoma" panose="020B0604030504040204" pitchFamily="34" charset="0"/>
                <a:cs typeface="Tahoma" panose="020B0604030504040204" pitchFamily="34" charset="0"/>
              </a:rPr>
              <a:t> Duyên hải Nam Trung Bộ.</a:t>
            </a:r>
            <a:endParaRPr kumimoji="0" lang="en-US"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712572" cy="369332"/>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vi-VN">
                <a:solidFill>
                  <a:prstClr val="white"/>
                </a:solidFill>
                <a:latin typeface="Calibri" panose="020F0502020204030204"/>
                <a:ea typeface="Tahoma" panose="020B0604030504040204" pitchFamily="34" charset="0"/>
                <a:cs typeface="Tahoma" panose="020B0604030504040204" pitchFamily="34" charset="0"/>
              </a:rPr>
              <a:t>Đồng bằng sông Hồng</a:t>
            </a:r>
            <a:endParaRPr kumimoji="0" lang="en-US"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09116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Ảnh có chứa văn bản, đồ chơi, đồ họa véc-tơ, danh thiếp&#10;&#10;Mô tả được tạo tự độ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1078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D1DADF-661A-4A23-8842-B191607E84B4}"/>
              </a:ext>
            </a:extLst>
          </p:cNvPr>
          <p:cNvSpPr/>
          <p:nvPr/>
        </p:nvSpPr>
        <p:spPr>
          <a:xfrm>
            <a:off x="152400" y="1101604"/>
            <a:ext cx="8763000" cy="1328569"/>
          </a:xfrm>
          <a:prstGeom prst="rect">
            <a:avLst/>
          </a:prstGeom>
        </p:spPr>
        <p:txBody>
          <a:bodyPr wrap="square">
            <a:spAutoFit/>
          </a:bodyPr>
          <a:lstStyle/>
          <a:p>
            <a:pPr indent="457200" algn="just">
              <a:spcBef>
                <a:spcPts val="600"/>
              </a:spcBef>
              <a:spcAft>
                <a:spcPts val="400"/>
              </a:spcAft>
              <a:tabLst>
                <a:tab pos="612775" algn="l"/>
              </a:tabLst>
            </a:pPr>
            <a:r>
              <a:rPr lang="vi-VN" sz="2400">
                <a:solidFill>
                  <a:srgbClr val="231F20"/>
                </a:solidFill>
                <a:latin typeface="#9Slide02 Noi dung dai"/>
                <a:ea typeface="Times New Roman" panose="02020603050405020304" pitchFamily="18" charset="0"/>
              </a:rPr>
              <a:t>Nhiệm</a:t>
            </a:r>
            <a:r>
              <a:rPr lang="vi-VN" sz="2400" spc="-80">
                <a:solidFill>
                  <a:srgbClr val="231F20"/>
                </a:solidFill>
                <a:latin typeface="#9Slide02 Noi dung dai"/>
                <a:ea typeface="Times New Roman" panose="02020603050405020304" pitchFamily="18" charset="0"/>
              </a:rPr>
              <a:t> </a:t>
            </a:r>
            <a:r>
              <a:rPr lang="vi-VN" sz="2400">
                <a:solidFill>
                  <a:srgbClr val="231F20"/>
                </a:solidFill>
                <a:latin typeface="#9Slide02 Noi dung dai"/>
                <a:ea typeface="Times New Roman" panose="02020603050405020304" pitchFamily="18" charset="0"/>
              </a:rPr>
              <a:t>vụ</a:t>
            </a:r>
            <a:r>
              <a:rPr lang="en-US" sz="2400">
                <a:solidFill>
                  <a:srgbClr val="231F20"/>
                </a:solidFill>
                <a:latin typeface="#9Slide02 Noi dung dai"/>
                <a:ea typeface="Times New Roman" panose="02020603050405020304" pitchFamily="18" charset="0"/>
              </a:rPr>
              <a:t>: Dựa vào các phương tiện thông tin đại chúng  tìm hiểu về Luật Biển Việt Nam năm 2012 và cho biết:</a:t>
            </a:r>
          </a:p>
          <a:p>
            <a:pPr indent="457200" algn="just">
              <a:spcBef>
                <a:spcPts val="600"/>
              </a:spcBef>
              <a:spcAft>
                <a:spcPts val="400"/>
              </a:spcAft>
              <a:tabLst>
                <a:tab pos="612775" algn="l"/>
              </a:tabLst>
            </a:pPr>
            <a:r>
              <a:rPr lang="en-US" sz="2400">
                <a:solidFill>
                  <a:srgbClr val="231F20"/>
                </a:solidFill>
                <a:latin typeface="#9Slide02 Noi dung dai"/>
                <a:ea typeface="Times New Roman" panose="02020603050405020304" pitchFamily="18" charset="0"/>
              </a:rPr>
              <a:t>- Luật Biển năm 2012 ra đời có ý nghĩa như thế nào? </a:t>
            </a:r>
            <a:endParaRPr lang="en-US" sz="2400">
              <a:solidFill>
                <a:srgbClr val="000000"/>
              </a:solidFill>
              <a:latin typeface="#9Slide02 Noi dung dai"/>
              <a:ea typeface="Calibri" panose="020F0502020204030204" pitchFamily="34" charset="0"/>
            </a:endParaRPr>
          </a:p>
        </p:txBody>
      </p:sp>
      <p:sp>
        <p:nvSpPr>
          <p:cNvPr id="3" name="TextBox 2">
            <a:extLst>
              <a:ext uri="{FF2B5EF4-FFF2-40B4-BE49-F238E27FC236}">
                <a16:creationId xmlns:a16="http://schemas.microsoft.com/office/drawing/2014/main" id="{AC02049D-4343-4E06-9ADC-80E5BD97DC31}"/>
              </a:ext>
            </a:extLst>
          </p:cNvPr>
          <p:cNvSpPr txBox="1"/>
          <p:nvPr/>
        </p:nvSpPr>
        <p:spPr>
          <a:xfrm>
            <a:off x="685800" y="573885"/>
            <a:ext cx="7696200" cy="523220"/>
          </a:xfrm>
          <a:prstGeom prst="rect">
            <a:avLst/>
          </a:prstGeom>
          <a:noFill/>
        </p:spPr>
        <p:txBody>
          <a:bodyPr wrap="square" rtlCol="0">
            <a:spAutoFit/>
          </a:bodyPr>
          <a:lstStyle/>
          <a:p>
            <a:r>
              <a:rPr lang="en-US" sz="2800">
                <a:latin typeface="#9Slide02 Noi dung dai"/>
              </a:rPr>
              <a:t>- HS làm bài ở nhà (nộp sản phẩm sau 02 ngày)</a:t>
            </a:r>
          </a:p>
        </p:txBody>
      </p:sp>
      <p:sp>
        <p:nvSpPr>
          <p:cNvPr id="7" name="Rectangle 6">
            <a:extLst>
              <a:ext uri="{FF2B5EF4-FFF2-40B4-BE49-F238E27FC236}">
                <a16:creationId xmlns:a16="http://schemas.microsoft.com/office/drawing/2014/main" id="{2B23EDF4-1AA8-4DD1-9D4E-139FA0792D7C}"/>
              </a:ext>
            </a:extLst>
          </p:cNvPr>
          <p:cNvSpPr/>
          <p:nvPr/>
        </p:nvSpPr>
        <p:spPr>
          <a:xfrm>
            <a:off x="7620" y="0"/>
            <a:ext cx="9144000" cy="584775"/>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solidFill>
                  <a:srgbClr val="FF0000"/>
                </a:solidFill>
                <a:effectLst/>
                <a:uLnTx/>
                <a:uFillTx/>
                <a:latin typeface="Times New Roman" panose="02020603050405020304" pitchFamily="18" charset="0"/>
                <a:ea typeface="+mn-ea"/>
                <a:cs typeface="Times New Roman" panose="02020603050405020304" pitchFamily="18" charset="0"/>
              </a:rPr>
              <a:t>BÀI 22. PHÁT TRIỂN TỔNG HỢP KINH TẾ VÀ BẢO VỆ TÀI NGUYÊN, MÔI TRƯỜNG BIỂN ĐẢO (Tiết 1)</a:t>
            </a:r>
          </a:p>
        </p:txBody>
      </p:sp>
    </p:spTree>
    <p:extLst>
      <p:ext uri="{BB962C8B-B14F-4D97-AF65-F5344CB8AC3E}">
        <p14:creationId xmlns:p14="http://schemas.microsoft.com/office/powerpoint/2010/main" val="4056620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Ngôi nhà hoạt hình, phim hoạt hình png | Klipartz">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23A46C90-8605-0A5E-6F29-92C5F343AD8B}"/>
              </a:ext>
            </a:extLst>
          </p:cNvPr>
          <p:cNvSpPr/>
          <p:nvPr/>
        </p:nvSpPr>
        <p:spPr>
          <a:xfrm>
            <a:off x="3147995" y="1313552"/>
            <a:ext cx="5891074" cy="1200329"/>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Calibri" panose="020F0502020204030204" pitchFamily="34" charset="0"/>
                <a:cs typeface="Arial"/>
                <a:sym typeface="Arial"/>
              </a:rPr>
              <a:t>Học thuộc nội dung ghi vở</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Calibri" panose="020F0502020204030204" pitchFamily="34" charset="0"/>
                <a:cs typeface="Arial"/>
                <a:sym typeface="Arial"/>
              </a:rPr>
              <a:t>Hoàn thành bài vận dụng</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nl-NL" sz="2400" kern="0">
                <a:solidFill>
                  <a:srgbClr val="000000"/>
                </a:solidFill>
                <a:latin typeface="Times New Roman" panose="02020603050405020304" pitchFamily="18" charset="0"/>
                <a:ea typeface="Times New Roman" panose="02020603050405020304" pitchFamily="18" charset="0"/>
                <a:cs typeface="Arial"/>
                <a:sym typeface="Arial"/>
              </a:rPr>
              <a:t>Đọc trước bài 23</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8663AC-BF12-4A8F-BC58-A1E001D38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9372600" cy="5143500"/>
          </a:xfrm>
          <a:prstGeom prst="rect">
            <a:avLst/>
          </a:prstGeom>
        </p:spPr>
      </p:pic>
      <p:sp>
        <p:nvSpPr>
          <p:cNvPr id="4" name="Rectangle 3">
            <a:extLst>
              <a:ext uri="{FF2B5EF4-FFF2-40B4-BE49-F238E27FC236}">
                <a16:creationId xmlns:a16="http://schemas.microsoft.com/office/drawing/2014/main" id="{8A9D70CF-E47B-47CB-82FF-2E943F63B76C}"/>
              </a:ext>
            </a:extLst>
          </p:cNvPr>
          <p:cNvSpPr/>
          <p:nvPr/>
        </p:nvSpPr>
        <p:spPr>
          <a:xfrm>
            <a:off x="533400" y="590550"/>
            <a:ext cx="5715000" cy="2590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EC28BF5-587F-4EC0-9B25-1B9F58D56C04}"/>
              </a:ext>
            </a:extLst>
          </p:cNvPr>
          <p:cNvSpPr/>
          <p:nvPr/>
        </p:nvSpPr>
        <p:spPr>
          <a:xfrm>
            <a:off x="685800" y="1581150"/>
            <a:ext cx="5257800" cy="461665"/>
          </a:xfrm>
          <a:prstGeom prst="rect">
            <a:avLst/>
          </a:prstGeom>
        </p:spPr>
        <p:txBody>
          <a:bodyPr wrap="square">
            <a:spAutoFit/>
          </a:bodyPr>
          <a:lstStyle/>
          <a:p>
            <a:r>
              <a:rPr lang="en-US" sz="2400">
                <a:solidFill>
                  <a:schemeClr val="bg1"/>
                </a:solidFill>
                <a:latin typeface="Times New Roman" panose="02020603050405020304" pitchFamily="18" charset="0"/>
                <a:ea typeface="Times New Roman" panose="02020603050405020304" pitchFamily="18" charset="0"/>
              </a:rPr>
              <a:t>Video các em vừa xem nói về vấn đề gì? </a:t>
            </a:r>
            <a:endParaRPr lang="en-US" sz="3200">
              <a:solidFill>
                <a:schemeClr val="bg1"/>
              </a:solidFill>
            </a:endParaRPr>
          </a:p>
        </p:txBody>
      </p:sp>
    </p:spTree>
    <p:extLst>
      <p:ext uri="{BB962C8B-B14F-4D97-AF65-F5344CB8AC3E}">
        <p14:creationId xmlns:p14="http://schemas.microsoft.com/office/powerpoint/2010/main" val="31294935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C864D8-94FF-41B2-991B-05EF775C1920}"/>
              </a:ext>
            </a:extLst>
          </p:cNvPr>
          <p:cNvSpPr/>
          <p:nvPr/>
        </p:nvSpPr>
        <p:spPr>
          <a:xfrm>
            <a:off x="304800" y="895350"/>
            <a:ext cx="8686800" cy="695575"/>
          </a:xfrm>
          <a:prstGeom prst="rect">
            <a:avLst/>
          </a:prstGeom>
          <a:noFill/>
        </p:spPr>
        <p:txBody>
          <a:bodyPr wrap="square" lIns="91440" tIns="45720" rIns="91440" bIns="45720">
            <a:spAutoFit/>
          </a:bodyPr>
          <a:lstStyle/>
          <a:p>
            <a:pPr marL="1823085" indent="-1712595">
              <a:lnSpc>
                <a:spcPct val="98000"/>
              </a:lnSpc>
              <a:spcBef>
                <a:spcPts val="415"/>
              </a:spcBef>
            </a:pPr>
            <a:r>
              <a:rPr lang="vi-VN" sz="2000" b="1" kern="0">
                <a:solidFill>
                  <a:srgbClr val="8D3E02"/>
                </a:solidFill>
                <a:latin typeface="Verdana" panose="020B0604030504040204" pitchFamily="34" charset="0"/>
                <a:ea typeface="Verdana" panose="020B0604030504040204" pitchFamily="34" charset="0"/>
                <a:cs typeface="Verdana" panose="020B0604030504040204" pitchFamily="34" charset="0"/>
              </a:rPr>
              <a:t>BÀI 22. PHÁT TRIỂN TỔNG HỢP KINH TẾ VÀ BẢO V</a:t>
            </a:r>
            <a:r>
              <a:rPr lang="en-US" sz="2000" b="1" kern="0">
                <a:solidFill>
                  <a:srgbClr val="8D3E02"/>
                </a:solidFill>
                <a:latin typeface="Verdana" panose="020B0604030504040204" pitchFamily="34" charset="0"/>
                <a:ea typeface="Verdana" panose="020B0604030504040204" pitchFamily="34" charset="0"/>
                <a:cs typeface="Verdana" panose="020B0604030504040204" pitchFamily="34" charset="0"/>
              </a:rPr>
              <a:t>Ệ</a:t>
            </a:r>
            <a:r>
              <a:rPr lang="vi-VN" sz="2000" b="1" kern="0">
                <a:solidFill>
                  <a:srgbClr val="8D3E02"/>
                </a:solidFill>
                <a:latin typeface="Verdana" panose="020B0604030504040204" pitchFamily="34" charset="0"/>
                <a:ea typeface="Verdana" panose="020B0604030504040204" pitchFamily="34" charset="0"/>
                <a:cs typeface="Verdana" panose="020B0604030504040204" pitchFamily="34" charset="0"/>
              </a:rPr>
              <a:t> TÀI NGUYÊN, MÔI</a:t>
            </a:r>
            <a:r>
              <a:rPr lang="vi-VN" sz="2000" b="1" kern="0" spc="-130">
                <a:solidFill>
                  <a:srgbClr val="8D3E02"/>
                </a:solidFill>
                <a:latin typeface="Verdana" panose="020B0604030504040204" pitchFamily="34" charset="0"/>
                <a:ea typeface="Verdana" panose="020B0604030504040204" pitchFamily="34" charset="0"/>
                <a:cs typeface="Verdana" panose="020B0604030504040204" pitchFamily="34" charset="0"/>
              </a:rPr>
              <a:t> </a:t>
            </a:r>
            <a:r>
              <a:rPr lang="vi-VN" sz="2000" b="1" kern="0">
                <a:solidFill>
                  <a:srgbClr val="8D3E02"/>
                </a:solidFill>
                <a:latin typeface="Verdana" panose="020B0604030504040204" pitchFamily="34" charset="0"/>
                <a:ea typeface="Verdana" panose="020B0604030504040204" pitchFamily="34" charset="0"/>
                <a:cs typeface="Verdana" panose="020B0604030504040204" pitchFamily="34" charset="0"/>
              </a:rPr>
              <a:t>TRƯỜNG</a:t>
            </a:r>
            <a:r>
              <a:rPr lang="vi-VN" sz="2000" b="1" kern="0" spc="-65">
                <a:solidFill>
                  <a:srgbClr val="8D3E02"/>
                </a:solidFill>
                <a:latin typeface="Verdana" panose="020B0604030504040204" pitchFamily="34" charset="0"/>
                <a:ea typeface="Verdana" panose="020B0604030504040204" pitchFamily="34" charset="0"/>
                <a:cs typeface="Verdana" panose="020B0604030504040204" pitchFamily="34" charset="0"/>
              </a:rPr>
              <a:t> </a:t>
            </a:r>
            <a:r>
              <a:rPr lang="vi-VN" sz="2000" b="1" kern="0">
                <a:solidFill>
                  <a:srgbClr val="8D3E02"/>
                </a:solidFill>
                <a:latin typeface="Verdana" panose="020B0604030504040204" pitchFamily="34" charset="0"/>
                <a:ea typeface="Verdana" panose="020B0604030504040204" pitchFamily="34" charset="0"/>
                <a:cs typeface="Verdana" panose="020B0604030504040204" pitchFamily="34" charset="0"/>
              </a:rPr>
              <a:t>BIỂN</a:t>
            </a:r>
            <a:r>
              <a:rPr lang="vi-VN" sz="2000" b="1" kern="0" spc="-65">
                <a:solidFill>
                  <a:srgbClr val="8D3E02"/>
                </a:solidFill>
                <a:latin typeface="Verdana" panose="020B0604030504040204" pitchFamily="34" charset="0"/>
                <a:ea typeface="Verdana" panose="020B0604030504040204" pitchFamily="34" charset="0"/>
                <a:cs typeface="Verdana" panose="020B0604030504040204" pitchFamily="34" charset="0"/>
              </a:rPr>
              <a:t> </a:t>
            </a:r>
            <a:r>
              <a:rPr lang="vi-VN" sz="2000" b="1" kern="0">
                <a:solidFill>
                  <a:srgbClr val="8D3E02"/>
                </a:solidFill>
                <a:latin typeface="Verdana" panose="020B0604030504040204" pitchFamily="34" charset="0"/>
                <a:ea typeface="Verdana" panose="020B0604030504040204" pitchFamily="34" charset="0"/>
                <a:cs typeface="Verdana" panose="020B0604030504040204" pitchFamily="34" charset="0"/>
              </a:rPr>
              <a:t>ĐẢO</a:t>
            </a:r>
            <a:r>
              <a:rPr lang="en-US" sz="2000" b="1" kern="0">
                <a:solidFill>
                  <a:srgbClr val="8D3E02"/>
                </a:solidFill>
                <a:latin typeface="Verdana" panose="020B0604030504040204" pitchFamily="34" charset="0"/>
                <a:ea typeface="Verdana" panose="020B0604030504040204" pitchFamily="34" charset="0"/>
                <a:cs typeface="Verdana" panose="020B0604030504040204" pitchFamily="34" charset="0"/>
              </a:rPr>
              <a:t> (Tiết 1)</a:t>
            </a:r>
            <a:endParaRPr lang="en-US" sz="2000" b="1" kern="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6852376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
          <p:cNvSpPr txBox="1">
            <a:spLocks noChangeArrowheads="1"/>
          </p:cNvSpPr>
          <p:nvPr/>
        </p:nvSpPr>
        <p:spPr bwMode="auto">
          <a:xfrm>
            <a:off x="-457200" y="-55073"/>
            <a:ext cx="8888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vi-VN" sz="3200" b="1" i="0" u="none" strike="noStrike" kern="1200" cap="none" spc="0" normalizeH="0" baseline="0" noProof="0" dirty="0">
                <a:ln>
                  <a:noFill/>
                </a:ln>
                <a:solidFill>
                  <a:prstClr val="black"/>
                </a:solidFill>
                <a:effectLst>
                  <a:glow rad="139700">
                    <a:srgbClr val="FFC000">
                      <a:satMod val="175000"/>
                      <a:alpha val="40000"/>
                    </a:srgbClr>
                  </a:glow>
                  <a:reflection blurRad="6350" stA="60000" endA="900" endPos="58000" dir="5400000" sy="-100000" algn="bl" rotWithShape="0"/>
                </a:effectLst>
                <a:uLnTx/>
                <a:uFillTx/>
                <a:latin typeface="Times New Roman" panose="02020603050405020304" pitchFamily="18" charset="0"/>
                <a:ea typeface="+mn-ea"/>
                <a:cs typeface="+mn-cs"/>
              </a:rPr>
              <a:t>          </a:t>
            </a:r>
            <a:r>
              <a:rPr kumimoji="0" lang="vi-VN" altLang="vi-VN" b="1" i="0" u="none" strike="noStrike" kern="1200" cap="none" spc="0" normalizeH="0" baseline="0" noProof="0" dirty="0">
                <a:ln>
                  <a:noFill/>
                </a:ln>
                <a:solidFill>
                  <a:srgbClr val="C00000"/>
                </a:solidFill>
                <a:effectLst>
                  <a:glow rad="139700">
                    <a:srgbClr val="FFC000">
                      <a:satMod val="175000"/>
                      <a:alpha val="40000"/>
                    </a:srgbClr>
                  </a:glow>
                  <a:reflection blurRad="6350" stA="60000" endA="900" endPos="58000" dir="5400000" sy="-100000" algn="bl" rotWithShape="0"/>
                </a:effectLst>
                <a:uLnTx/>
                <a:uFillTx/>
                <a:latin typeface="Times New Roman" panose="02020603050405020304" pitchFamily="18" charset="0"/>
                <a:ea typeface="+mn-ea"/>
                <a:cs typeface="+mn-cs"/>
              </a:rPr>
              <a:t>MỤC TIÊU BÀI HỌC                                   </a:t>
            </a:r>
            <a:endParaRPr kumimoji="0" lang="vi-VN" altLang="vi-VN" sz="3200" b="1" i="0" u="none" strike="noStrike" kern="1200" cap="none" spc="0" normalizeH="0" baseline="0" noProof="0" dirty="0">
              <a:ln>
                <a:noFill/>
              </a:ln>
              <a:solidFill>
                <a:srgbClr val="C00000"/>
              </a:solidFill>
              <a:effectLst>
                <a:glow rad="139700">
                  <a:srgbClr val="FFC000">
                    <a:satMod val="175000"/>
                    <a:alpha val="40000"/>
                  </a:srgbClr>
                </a:glow>
                <a:reflection blurRad="6350" stA="60000" endA="900" endPos="58000" dir="5400000" sy="-100000" algn="bl" rotWithShape="0"/>
              </a:effectLst>
              <a:uLnTx/>
              <a:uFillTx/>
              <a:latin typeface="Times New Roman" panose="02020603050405020304" pitchFamily="18" charset="0"/>
              <a:ea typeface="+mn-ea"/>
              <a:cs typeface="+mn-cs"/>
            </a:endParaRPr>
          </a:p>
        </p:txBody>
      </p:sp>
      <p:sp>
        <p:nvSpPr>
          <p:cNvPr id="557" name="Rectangle 556"/>
          <p:cNvSpPr/>
          <p:nvPr/>
        </p:nvSpPr>
        <p:spPr>
          <a:xfrm>
            <a:off x="103188" y="66126"/>
            <a:ext cx="8888413" cy="4985698"/>
          </a:xfrm>
          <a:prstGeom prst="rect">
            <a:avLst/>
          </a:prstGeom>
          <a:noFill/>
          <a:ln w="50800" cmpd="thinThick">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868" y="45392"/>
            <a:ext cx="595932" cy="710022"/>
          </a:xfrm>
          <a:prstGeom prst="rect">
            <a:avLst/>
          </a:prstGeom>
        </p:spPr>
      </p:pic>
      <p:sp>
        <p:nvSpPr>
          <p:cNvPr id="2" name="Rectangle 1">
            <a:extLst>
              <a:ext uri="{FF2B5EF4-FFF2-40B4-BE49-F238E27FC236}">
                <a16:creationId xmlns:a16="http://schemas.microsoft.com/office/drawing/2014/main" id="{A9D61ABD-FB02-43BA-9CDA-D14B35F10C98}"/>
              </a:ext>
            </a:extLst>
          </p:cNvPr>
          <p:cNvSpPr/>
          <p:nvPr/>
        </p:nvSpPr>
        <p:spPr>
          <a:xfrm>
            <a:off x="127793" y="163398"/>
            <a:ext cx="8888413" cy="4693593"/>
          </a:xfrm>
          <a:prstGeom prst="rect">
            <a:avLst/>
          </a:prstGeom>
        </p:spPr>
        <p:txBody>
          <a:bodyPr wrap="square">
            <a:spAutoFit/>
          </a:bodyPr>
          <a:lstStyle/>
          <a:p>
            <a:pPr algn="just">
              <a:spcBef>
                <a:spcPts val="600"/>
              </a:spcBef>
              <a:spcAft>
                <a:spcPts val="600"/>
              </a:spcAft>
            </a:pPr>
            <a:endParaRPr lang="en-US" sz="1400">
              <a:solidFill>
                <a:srgbClr val="000000"/>
              </a:solidFill>
              <a:latin typeface="Times New Roman" panose="02020603050405020304" pitchFamily="18" charset="0"/>
              <a:ea typeface="Calibri" panose="020F0502020204030204" pitchFamily="34" charset="0"/>
            </a:endParaRPr>
          </a:p>
          <a:p>
            <a:r>
              <a:rPr lang="en-US" sz="1400" b="1"/>
              <a:t>1. Về kiến thức</a:t>
            </a:r>
            <a:r>
              <a:rPr lang="vi-VN" sz="1400" b="1"/>
              <a:t>: </a:t>
            </a:r>
            <a:endParaRPr lang="en-US" sz="1400"/>
          </a:p>
          <a:p>
            <a:r>
              <a:rPr lang="en-US" sz="1400"/>
              <a:t>         Trình bày được trên sơ đồ các vùng biển quốc gia; xác định trên bản đồ các huyện đảo và các tỉnh có các huyện đảo đó.</a:t>
            </a:r>
          </a:p>
          <a:p>
            <a:r>
              <a:rPr lang="en-US" sz="1400"/>
              <a:t>         Trình bày được nội dung phát triển tổng hợp các ngành kinh tế biển; ý nghĩa của việc phát triển tổng hợp kinh tế biển đảo đối với việc bảo vệ tài nguyên, môi trường và giữ vững chủ quyền, các quyền và lợi ích hợp pháp của Việt Nam ở Biển Đông.</a:t>
            </a:r>
          </a:p>
          <a:p>
            <a:r>
              <a:rPr lang="en-US" sz="1400"/>
              <a:t>        Phân tích được vấn đề khai thác tài nguyên, bảo vệ môi trường và giữ vững chủ quyền, các quyền và lợi ích hợp pháp của Việt Nam ở Biển Đông</a:t>
            </a:r>
          </a:p>
          <a:p>
            <a:r>
              <a:rPr lang="en-US" sz="1400" b="1"/>
              <a:t>2</a:t>
            </a:r>
            <a:r>
              <a:rPr lang="vi-VN" sz="1400" b="1"/>
              <a:t>.</a:t>
            </a:r>
            <a:r>
              <a:rPr lang="en-US" sz="1400" b="1"/>
              <a:t>Về n</a:t>
            </a:r>
            <a:r>
              <a:rPr lang="vi-VN" sz="1400" b="1"/>
              <a:t>ăng lực:</a:t>
            </a:r>
            <a:endParaRPr lang="en-US" sz="1400"/>
          </a:p>
          <a:p>
            <a:r>
              <a:rPr lang="en-US" sz="1400"/>
              <a:t>       - Năng lực chung:</a:t>
            </a:r>
          </a:p>
          <a:p>
            <a:r>
              <a:rPr lang="en-US" sz="1400"/>
              <a:t>       +Tự chủ và tự học: rèn luyện các kĩ năng phân tích sơ đồ,bản đồ.</a:t>
            </a:r>
          </a:p>
          <a:p>
            <a:r>
              <a:rPr lang="en-US" sz="1400"/>
              <a:t>       +Giải quyết vấn đề và sáng tạo: nhận diện và giải quyết được các vấn đề liên quan đến tìm hiểu phát triển tổng hợp kinh tế, bảo vệ tài nguyên môi trường biển đảo.</a:t>
            </a:r>
          </a:p>
          <a:p>
            <a:r>
              <a:rPr lang="en-US" sz="1400"/>
              <a:t>       - Năng lực đặc thù:</a:t>
            </a:r>
          </a:p>
          <a:p>
            <a:r>
              <a:rPr lang="en-US" sz="1400"/>
              <a:t>       + Nhận thức khoa học Địa lí theo quan điểm không gian thông qua sơ đồ các vùng biển quốc gia, các đảo và huyện đảo.</a:t>
            </a:r>
          </a:p>
          <a:p>
            <a:r>
              <a:rPr lang="en-US" sz="1400"/>
              <a:t>        +Tìm hiểu địa lí để trình bày vấn đề phát triển tổng hợp kinh tế biển;vấn đề khai thác tài nguyên và bảo vệ môi trường.</a:t>
            </a:r>
          </a:p>
          <a:p>
            <a:r>
              <a:rPr lang="en-US" sz="1400" b="1"/>
              <a:t>3</a:t>
            </a:r>
            <a:r>
              <a:rPr lang="vi-VN" sz="1400" b="1"/>
              <a:t>.</a:t>
            </a:r>
            <a:r>
              <a:rPr lang="en-US" sz="1400" b="1"/>
              <a:t>Về p</a:t>
            </a:r>
            <a:r>
              <a:rPr lang="vi-VN" sz="1400" b="1"/>
              <a:t>hẩm chất:</a:t>
            </a:r>
            <a:endParaRPr lang="en-US" sz="1400"/>
          </a:p>
          <a:p>
            <a:r>
              <a:rPr lang="en-US" sz="1400"/>
              <a:t>         Phẩm chất yêu nước, có trách nhiệm bảo vệ chủ quyền, môi trường biển đảo.</a:t>
            </a:r>
          </a:p>
        </p:txBody>
      </p:sp>
    </p:spTree>
    <p:custDataLst>
      <p:tags r:id="rId1"/>
    </p:custDataLst>
    <p:extLst>
      <p:ext uri="{BB962C8B-B14F-4D97-AF65-F5344CB8AC3E}">
        <p14:creationId xmlns:p14="http://schemas.microsoft.com/office/powerpoint/2010/main" val="28563039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234277" y="454668"/>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735374" y="1662149"/>
            <a:ext cx="5865826"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HÌNH THÀNH KIẾN THỨC</a:t>
            </a:r>
            <a:endParaRPr lang="en-US" sz="32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341895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706132" y="1733550"/>
            <a:ext cx="7828268" cy="3002890"/>
            <a:chOff x="0" y="0"/>
            <a:chExt cx="3097611" cy="1188230"/>
          </a:xfrm>
          <a:solidFill>
            <a:srgbClr val="FFD637"/>
          </a:solidFill>
        </p:grpSpPr>
        <p:sp>
          <p:nvSpPr>
            <p:cNvPr id="3" name="Freeform 3"/>
            <p:cNvSpPr/>
            <p:nvPr/>
          </p:nvSpPr>
          <p:spPr>
            <a:xfrm>
              <a:off x="0" y="0"/>
              <a:ext cx="3097611" cy="1188230"/>
            </a:xfrm>
            <a:custGeom>
              <a:avLst/>
              <a:gdLst/>
              <a:ahLst/>
              <a:cxnLst/>
              <a:rect l="l" t="t" r="r" b="b"/>
              <a:pathLst>
                <a:path w="3097611" h="1188230">
                  <a:moveTo>
                    <a:pt x="0" y="0"/>
                  </a:moveTo>
                  <a:lnTo>
                    <a:pt x="3097611" y="0"/>
                  </a:lnTo>
                  <a:lnTo>
                    <a:pt x="3097611" y="1188230"/>
                  </a:lnTo>
                  <a:lnTo>
                    <a:pt x="0" y="1188230"/>
                  </a:lnTo>
                  <a:close/>
                </a:path>
              </a:pathLst>
            </a:custGeom>
            <a:gr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0"/>
              <a:ext cx="3097611" cy="1283480"/>
            </a:xfrm>
            <a:prstGeom prst="rect">
              <a:avLst/>
            </a:prstGeom>
            <a:grpFill/>
          </p:spPr>
          <p:txBody>
            <a:bodyPr lIns="25400" tIns="25400" rIns="25400" bIns="25400" rtlCol="0" anchor="ctr"/>
            <a:lstStyle/>
            <a:p>
              <a:pPr marL="0" marR="0" lvl="0" indent="0" algn="ctr" defTabSz="457223" rtl="0" eaLnBrk="1" fontAlgn="auto" latinLnBrk="0" hangingPunct="1">
                <a:lnSpc>
                  <a:spcPts val="1607"/>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a:grpSpLocks noGrp="1" noUngrp="1" noRot="1" noMove="1" noResize="1"/>
          </p:cNvGrpSpPr>
          <p:nvPr/>
        </p:nvGrpSpPr>
        <p:grpSpPr>
          <a:xfrm>
            <a:off x="721163" y="1633556"/>
            <a:ext cx="7800462" cy="2956862"/>
            <a:chOff x="0" y="0"/>
            <a:chExt cx="3086608" cy="1170017"/>
          </a:xfrm>
        </p:grpSpPr>
        <p:sp>
          <p:nvSpPr>
            <p:cNvPr id="9" name="Freeform 9"/>
            <p:cNvSpPr>
              <a:spLocks noGrp="1" noRot="1" noMove="1" noResize="1" noEditPoints="1" noAdjustHandles="1" noChangeArrowheads="1" noChangeShapeType="1"/>
            </p:cNvSpPr>
            <p:nvPr/>
          </p:nvSpPr>
          <p:spPr>
            <a:xfrm>
              <a:off x="0" y="0"/>
              <a:ext cx="3086608" cy="1170017"/>
            </a:xfrm>
            <a:custGeom>
              <a:avLst/>
              <a:gdLst/>
              <a:ahLst/>
              <a:cxnLst/>
              <a:rect l="l" t="t" r="r" b="b"/>
              <a:pathLst>
                <a:path w="3086608" h="1170017">
                  <a:moveTo>
                    <a:pt x="0" y="0"/>
                  </a:moveTo>
                  <a:lnTo>
                    <a:pt x="3086608" y="0"/>
                  </a:lnTo>
                  <a:lnTo>
                    <a:pt x="3086608" y="1170017"/>
                  </a:lnTo>
                  <a:lnTo>
                    <a:pt x="0" y="1170017"/>
                  </a:lnTo>
                  <a:close/>
                </a:path>
              </a:pathLst>
            </a:custGeom>
            <a:solidFill>
              <a:srgbClr val="FFFFFF"/>
            </a:solid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a:spLocks noGrp="1" noRot="1" noMove="1" noResize="1" noEditPoints="1" noAdjustHandles="1" noChangeArrowheads="1" noChangeShapeType="1"/>
            </p:cNvSpPr>
            <p:nvPr/>
          </p:nvSpPr>
          <p:spPr>
            <a:xfrm>
              <a:off x="0" y="-95250"/>
              <a:ext cx="3086608" cy="1265267"/>
            </a:xfrm>
            <a:prstGeom prst="rect">
              <a:avLst/>
            </a:prstGeom>
          </p:spPr>
          <p:txBody>
            <a:bodyPr lIns="25400" tIns="25400" rIns="25400" bIns="25400" rtlCol="0" anchor="ctr"/>
            <a:lstStyle/>
            <a:p>
              <a:pPr marL="0" marR="0" lvl="0" indent="0" algn="ctr" defTabSz="457223" rtl="0" eaLnBrk="1" fontAlgn="auto" latinLnBrk="0" hangingPunct="1">
                <a:lnSpc>
                  <a:spcPts val="1607"/>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5" name="Nhóm 44">
            <a:extLst>
              <a:ext uri="{FF2B5EF4-FFF2-40B4-BE49-F238E27FC236}">
                <a16:creationId xmlns:a16="http://schemas.microsoft.com/office/drawing/2014/main" id="{FA3BFA84-5932-D8A6-5B27-C6427E978C38}"/>
              </a:ext>
            </a:extLst>
          </p:cNvPr>
          <p:cNvGrpSpPr/>
          <p:nvPr/>
        </p:nvGrpSpPr>
        <p:grpSpPr>
          <a:xfrm>
            <a:off x="1257301" y="1924423"/>
            <a:ext cx="2343149" cy="2528633"/>
            <a:chOff x="1622638" y="2857447"/>
            <a:chExt cx="2743200" cy="3094161"/>
          </a:xfrm>
        </p:grpSpPr>
        <p:sp>
          <p:nvSpPr>
            <p:cNvPr id="43" name="Hình chữ nhật: Góc Tròn 42">
              <a:extLst>
                <a:ext uri="{FF2B5EF4-FFF2-40B4-BE49-F238E27FC236}">
                  <a16:creationId xmlns:a16="http://schemas.microsoft.com/office/drawing/2014/main" id="{9F5E141B-B21C-717A-C431-0E25EF6A8136}"/>
                </a:ext>
              </a:extLst>
            </p:cNvPr>
            <p:cNvSpPr/>
            <p:nvPr/>
          </p:nvSpPr>
          <p:spPr>
            <a:xfrm>
              <a:off x="1622638" y="3284608"/>
              <a:ext cx="2743200" cy="2667000"/>
            </a:xfrm>
            <a:prstGeom prst="roundRect">
              <a:avLst/>
            </a:prstGeom>
            <a:noFill/>
            <a:ln>
              <a:solidFill>
                <a:srgbClr val="75AA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2" name="Group 12"/>
            <p:cNvGrpSpPr/>
            <p:nvPr/>
          </p:nvGrpSpPr>
          <p:grpSpPr>
            <a:xfrm>
              <a:off x="2617458" y="2857447"/>
              <a:ext cx="816067" cy="835194"/>
              <a:chOff x="-45073" y="-19050"/>
              <a:chExt cx="812800" cy="831850"/>
            </a:xfrm>
          </p:grpSpPr>
          <p:sp>
            <p:nvSpPr>
              <p:cNvPr id="14" name="TextBox 14"/>
              <p:cNvSpPr txBox="1"/>
              <p:nvPr/>
            </p:nvSpPr>
            <p:spPr>
              <a:xfrm>
                <a:off x="76200" y="-19050"/>
                <a:ext cx="660400" cy="755650"/>
              </a:xfrm>
              <a:prstGeom prst="rect">
                <a:avLst/>
              </a:prstGeom>
            </p:spPr>
            <p:txBody>
              <a:bodyPr lIns="25400" tIns="25400" rIns="25400" bIns="25400" rtlCol="0" anchor="ctr"/>
              <a:lstStyle/>
              <a:p>
                <a:pPr marL="0" marR="0" lvl="0" indent="0" algn="ctr" defTabSz="457223" rtl="0" eaLnBrk="1" fontAlgn="auto" latinLnBrk="0" hangingPunct="1">
                  <a:lnSpc>
                    <a:spcPts val="1607"/>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45073"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637"/>
              </a:solid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6" name="Nhóm 45">
            <a:extLst>
              <a:ext uri="{FF2B5EF4-FFF2-40B4-BE49-F238E27FC236}">
                <a16:creationId xmlns:a16="http://schemas.microsoft.com/office/drawing/2014/main" id="{2B848763-ECCD-4916-AD8C-0B021772ADF1}"/>
              </a:ext>
            </a:extLst>
          </p:cNvPr>
          <p:cNvGrpSpPr/>
          <p:nvPr/>
        </p:nvGrpSpPr>
        <p:grpSpPr>
          <a:xfrm>
            <a:off x="5567808" y="1835726"/>
            <a:ext cx="2343150" cy="2552520"/>
            <a:chOff x="1622638" y="2857447"/>
            <a:chExt cx="2743200" cy="3094161"/>
          </a:xfrm>
        </p:grpSpPr>
        <p:sp>
          <p:nvSpPr>
            <p:cNvPr id="47" name="Hình chữ nhật: Góc Tròn 46">
              <a:extLst>
                <a:ext uri="{FF2B5EF4-FFF2-40B4-BE49-F238E27FC236}">
                  <a16:creationId xmlns:a16="http://schemas.microsoft.com/office/drawing/2014/main" id="{5894BB46-A65C-944D-396C-287F20D8F77E}"/>
                </a:ext>
              </a:extLst>
            </p:cNvPr>
            <p:cNvSpPr/>
            <p:nvPr/>
          </p:nvSpPr>
          <p:spPr>
            <a:xfrm>
              <a:off x="1622638" y="3284608"/>
              <a:ext cx="2743200" cy="2667000"/>
            </a:xfrm>
            <a:prstGeom prst="roundRect">
              <a:avLst/>
            </a:prstGeom>
            <a:noFill/>
            <a:ln>
              <a:solidFill>
                <a:srgbClr val="75AA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48" name="Group 12">
              <a:extLst>
                <a:ext uri="{FF2B5EF4-FFF2-40B4-BE49-F238E27FC236}">
                  <a16:creationId xmlns:a16="http://schemas.microsoft.com/office/drawing/2014/main" id="{6C3B2E9F-E206-F3E3-5EE1-1B6E80E9BE81}"/>
                </a:ext>
              </a:extLst>
            </p:cNvPr>
            <p:cNvGrpSpPr/>
            <p:nvPr/>
          </p:nvGrpSpPr>
          <p:grpSpPr>
            <a:xfrm>
              <a:off x="2617458" y="2857447"/>
              <a:ext cx="816067" cy="835194"/>
              <a:chOff x="-45073" y="-19050"/>
              <a:chExt cx="812800" cy="831850"/>
            </a:xfrm>
          </p:grpSpPr>
          <p:sp>
            <p:nvSpPr>
              <p:cNvPr id="50" name="TextBox 14">
                <a:extLst>
                  <a:ext uri="{FF2B5EF4-FFF2-40B4-BE49-F238E27FC236}">
                    <a16:creationId xmlns:a16="http://schemas.microsoft.com/office/drawing/2014/main" id="{1F57BE68-C749-0BA1-DC75-2C05DB28C795}"/>
                  </a:ext>
                </a:extLst>
              </p:cNvPr>
              <p:cNvSpPr txBox="1"/>
              <p:nvPr/>
            </p:nvSpPr>
            <p:spPr>
              <a:xfrm>
                <a:off x="76200" y="-19050"/>
                <a:ext cx="660400" cy="755650"/>
              </a:xfrm>
              <a:prstGeom prst="rect">
                <a:avLst/>
              </a:prstGeom>
            </p:spPr>
            <p:txBody>
              <a:bodyPr lIns="25400" tIns="25400" rIns="25400" bIns="25400" rtlCol="0" anchor="ctr"/>
              <a:lstStyle/>
              <a:p>
                <a:pPr marL="0" marR="0" lvl="0" indent="0" algn="ctr" defTabSz="457223" rtl="0" eaLnBrk="1" fontAlgn="auto" latinLnBrk="0" hangingPunct="1">
                  <a:lnSpc>
                    <a:spcPts val="1607"/>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13">
                <a:extLst>
                  <a:ext uri="{FF2B5EF4-FFF2-40B4-BE49-F238E27FC236}">
                    <a16:creationId xmlns:a16="http://schemas.microsoft.com/office/drawing/2014/main" id="{07E2A23F-E39A-E950-63C0-F44D141215DF}"/>
                  </a:ext>
                </a:extLst>
              </p:cNvPr>
              <p:cNvSpPr/>
              <p:nvPr/>
            </p:nvSpPr>
            <p:spPr>
              <a:xfrm>
                <a:off x="-45073"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637"/>
              </a:solid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55" name="Đồ họa 54" descr="Badge 1 outline">
            <a:extLst>
              <a:ext uri="{FF2B5EF4-FFF2-40B4-BE49-F238E27FC236}">
                <a16:creationId xmlns:a16="http://schemas.microsoft.com/office/drawing/2014/main" id="{76392CDC-D49B-7D86-27FA-F82C8C04BF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7042" y="1940053"/>
            <a:ext cx="685800" cy="685800"/>
          </a:xfrm>
          <a:prstGeom prst="rect">
            <a:avLst/>
          </a:prstGeom>
          <a:scene3d>
            <a:camera prst="orthographicFront"/>
            <a:lightRig rig="threePt" dir="t"/>
          </a:scene3d>
          <a:sp3d>
            <a:bevelT/>
            <a:bevelB/>
          </a:sp3d>
        </p:spPr>
      </p:pic>
      <p:pic>
        <p:nvPicPr>
          <p:cNvPr id="57" name="Đồ họa 56" descr="Badge outline">
            <a:extLst>
              <a:ext uri="{FF2B5EF4-FFF2-40B4-BE49-F238E27FC236}">
                <a16:creationId xmlns:a16="http://schemas.microsoft.com/office/drawing/2014/main" id="{4D772AF3-2AD9-B1F3-3513-C523036911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7550" y="1843316"/>
            <a:ext cx="685800" cy="685800"/>
          </a:xfrm>
          <a:prstGeom prst="rect">
            <a:avLst/>
          </a:prstGeom>
          <a:scene3d>
            <a:camera prst="orthographicFront"/>
            <a:lightRig rig="threePt" dir="t"/>
          </a:scene3d>
          <a:sp3d>
            <a:bevelT/>
            <a:bevelB/>
          </a:sp3d>
        </p:spPr>
      </p:pic>
      <p:sp>
        <p:nvSpPr>
          <p:cNvPr id="15" name="Hộp Văn bản 59">
            <a:extLst>
              <a:ext uri="{FF2B5EF4-FFF2-40B4-BE49-F238E27FC236}">
                <a16:creationId xmlns:a16="http://schemas.microsoft.com/office/drawing/2014/main" id="{A2D93243-6C88-3722-FEF4-F676A0D84092}"/>
              </a:ext>
            </a:extLst>
          </p:cNvPr>
          <p:cNvSpPr txBox="1"/>
          <p:nvPr/>
        </p:nvSpPr>
        <p:spPr>
          <a:xfrm>
            <a:off x="5721285" y="2567293"/>
            <a:ext cx="2078330" cy="1295868"/>
          </a:xfrm>
          <a:prstGeom prst="rect">
            <a:avLst/>
          </a:prstGeom>
          <a:noFill/>
        </p:spPr>
        <p:txBody>
          <a:bodyPr wrap="square" rtlCol="0">
            <a:spAutoFit/>
          </a:bodyPr>
          <a:lstStyle/>
          <a:p>
            <a:pPr lvl="0" defTabSz="685800">
              <a:lnSpc>
                <a:spcPct val="150000"/>
              </a:lnSpc>
            </a:pPr>
            <a:r>
              <a:rPr lang="en-US" b="1" i="1">
                <a:solidFill>
                  <a:srgbClr val="FC6E51"/>
                </a:solidFill>
                <a:latin typeface="Calibri" panose="020F0502020204030204"/>
              </a:rPr>
              <a:t>Tìm hiểu </a:t>
            </a:r>
            <a:r>
              <a:rPr lang="vi-VN" b="1" i="1">
                <a:solidFill>
                  <a:srgbClr val="FC6E51"/>
                </a:solidFill>
                <a:latin typeface="Calibri" panose="020F0502020204030204"/>
              </a:rPr>
              <a:t>phát triển tổng hợp kinh tế biển, đảo</a:t>
            </a:r>
            <a:endParaRPr kumimoji="0" lang="en-US" sz="1800" b="0" i="0" u="none" strike="noStrike" kern="1200" cap="none" spc="0" normalizeH="0" baseline="0" noProof="0">
              <a:ln>
                <a:noFill/>
              </a:ln>
              <a:solidFill>
                <a:srgbClr val="FC6E51"/>
              </a:solidFill>
              <a:effectLst/>
              <a:uLnTx/>
              <a:uFillTx/>
              <a:latin typeface="Calibri" panose="020F0502020204030204"/>
              <a:ea typeface="+mn-ea"/>
              <a:cs typeface="+mn-cs"/>
            </a:endParaRPr>
          </a:p>
        </p:txBody>
      </p:sp>
      <p:sp>
        <p:nvSpPr>
          <p:cNvPr id="16" name="Hộp Văn bản 59">
            <a:extLst>
              <a:ext uri="{FF2B5EF4-FFF2-40B4-BE49-F238E27FC236}">
                <a16:creationId xmlns:a16="http://schemas.microsoft.com/office/drawing/2014/main" id="{39DD2316-0F8A-18CD-4743-DE7743E132BB}"/>
              </a:ext>
            </a:extLst>
          </p:cNvPr>
          <p:cNvSpPr txBox="1"/>
          <p:nvPr/>
        </p:nvSpPr>
        <p:spPr>
          <a:xfrm>
            <a:off x="1489189" y="2877900"/>
            <a:ext cx="2078330" cy="880369"/>
          </a:xfrm>
          <a:prstGeom prst="rect">
            <a:avLst/>
          </a:prstGeom>
          <a:noFill/>
        </p:spPr>
        <p:txBody>
          <a:bodyPr wrap="square" rtlCol="0">
            <a:spAutoFit/>
          </a:bodyPr>
          <a:lstStyle/>
          <a:p>
            <a:pPr lvl="0" defTabSz="685800">
              <a:lnSpc>
                <a:spcPct val="150000"/>
              </a:lnSpc>
            </a:pPr>
            <a:r>
              <a:rPr lang="vi-VN" b="1" i="1">
                <a:solidFill>
                  <a:srgbClr val="FC6E51"/>
                </a:solidFill>
                <a:latin typeface="Calibri" panose="020F0502020204030204"/>
              </a:rPr>
              <a:t>Tìm hiểu </a:t>
            </a:r>
            <a:r>
              <a:rPr lang="en-US" b="1" i="1">
                <a:solidFill>
                  <a:srgbClr val="FC6E51"/>
                </a:solidFill>
                <a:latin typeface="Calibri" panose="020F0502020204030204"/>
              </a:rPr>
              <a:t>biển và đảo Việt Nam</a:t>
            </a:r>
            <a:endParaRPr kumimoji="0" lang="en-US" sz="1800" b="0" i="0" u="none" strike="noStrike" kern="1200" cap="none" spc="0" normalizeH="0" baseline="0" noProof="0">
              <a:ln>
                <a:noFill/>
              </a:ln>
              <a:solidFill>
                <a:srgbClr val="FC6E51"/>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0ECD70D-9FC2-40E3-9B79-2D7C58FEA129}"/>
              </a:ext>
            </a:extLst>
          </p:cNvPr>
          <p:cNvSpPr/>
          <p:nvPr/>
        </p:nvSpPr>
        <p:spPr>
          <a:xfrm>
            <a:off x="7620" y="0"/>
            <a:ext cx="9144000" cy="738664"/>
          </a:xfrm>
          <a:prstGeom prst="rect">
            <a:avLst/>
          </a:prstGeom>
          <a:solidFill>
            <a:srgbClr val="FFFF00"/>
          </a:solidFill>
        </p:spPr>
        <p:txBody>
          <a:bodyPr wrap="square">
            <a:spAutoFit/>
          </a:bodyPr>
          <a:lstStyle/>
          <a:p>
            <a:pPr algn="ctr"/>
            <a:r>
              <a:rPr lang="vi-VN" sz="2100" b="1">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Ting.wav"/>
                                        </p:tgtEl>
                                      </p:cMediaNode>
                                    </p:audio>
                                  </p:sub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5"/>
                                        </p:tgtEl>
                                        <p:attrNameLst>
                                          <p:attrName>r</p:attrName>
                                        </p:attrNameLst>
                                      </p:cBhvr>
                                    </p:animRot>
                                    <p:animRot by="-240000">
                                      <p:cBhvr>
                                        <p:cTn id="15" dur="200" fill="hold">
                                          <p:stCondLst>
                                            <p:cond delay="200"/>
                                          </p:stCondLst>
                                        </p:cTn>
                                        <p:tgtEl>
                                          <p:spTgt spid="15"/>
                                        </p:tgtEl>
                                        <p:attrNameLst>
                                          <p:attrName>r</p:attrName>
                                        </p:attrNameLst>
                                      </p:cBhvr>
                                    </p:animRot>
                                    <p:animRot by="240000">
                                      <p:cBhvr>
                                        <p:cTn id="16" dur="200" fill="hold">
                                          <p:stCondLst>
                                            <p:cond delay="400"/>
                                          </p:stCondLst>
                                        </p:cTn>
                                        <p:tgtEl>
                                          <p:spTgt spid="15"/>
                                        </p:tgtEl>
                                        <p:attrNameLst>
                                          <p:attrName>r</p:attrName>
                                        </p:attrNameLst>
                                      </p:cBhvr>
                                    </p:animRot>
                                    <p:animRot by="-240000">
                                      <p:cBhvr>
                                        <p:cTn id="17" dur="200" fill="hold">
                                          <p:stCondLst>
                                            <p:cond delay="600"/>
                                          </p:stCondLst>
                                        </p:cTn>
                                        <p:tgtEl>
                                          <p:spTgt spid="15"/>
                                        </p:tgtEl>
                                        <p:attrNameLst>
                                          <p:attrName>r</p:attrName>
                                        </p:attrNameLst>
                                      </p:cBhvr>
                                    </p:animRot>
                                    <p:animRot by="120000">
                                      <p:cBhvr>
                                        <p:cTn id="18" dur="200" fill="hold">
                                          <p:stCondLst>
                                            <p:cond delay="800"/>
                                          </p:stCondLst>
                                        </p:cTn>
                                        <p:tgtEl>
                                          <p:spTgt spid="15"/>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B09DEC-A424-4501-BC24-475821B756D2}"/>
              </a:ext>
            </a:extLst>
          </p:cNvPr>
          <p:cNvSpPr/>
          <p:nvPr/>
        </p:nvSpPr>
        <p:spPr>
          <a:xfrm>
            <a:off x="7620" y="0"/>
            <a:ext cx="9144000" cy="646331"/>
          </a:xfrm>
          <a:prstGeom prst="rect">
            <a:avLst/>
          </a:prstGeom>
          <a:solidFill>
            <a:srgbClr val="FFFF00"/>
          </a:solidFill>
        </p:spPr>
        <p:txBody>
          <a:bodyPr wrap="square">
            <a:spAutoFit/>
          </a:bodyPr>
          <a:lstStyle/>
          <a:p>
            <a:pPr algn="ctr"/>
            <a:r>
              <a:rPr lang="vi-VN" b="1">
                <a:ln/>
                <a:solidFill>
                  <a:srgbClr val="FF0000"/>
                </a:solidFill>
                <a:latin typeface="Times New Roman" panose="02020603050405020304" pitchFamily="18" charset="0"/>
                <a:cs typeface="Times New Roman" panose="02020603050405020304" pitchFamily="18" charset="0"/>
              </a:rPr>
              <a:t>BÀI 22. PHÁT TRIỂN TỔNG HỢP KINH TẾ VÀ BẢO VỆ TÀI NGUYÊN, MÔI TRƯỜNG BIỂN ĐẢO (Tiết 1)</a:t>
            </a:r>
          </a:p>
        </p:txBody>
      </p:sp>
      <p:sp>
        <p:nvSpPr>
          <p:cNvPr id="13" name="Rectangle 12">
            <a:extLst>
              <a:ext uri="{FF2B5EF4-FFF2-40B4-BE49-F238E27FC236}">
                <a16:creationId xmlns:a16="http://schemas.microsoft.com/office/drawing/2014/main" id="{C35D4B32-73A6-492A-B378-1120A5089A1E}"/>
              </a:ext>
            </a:extLst>
          </p:cNvPr>
          <p:cNvSpPr/>
          <p:nvPr/>
        </p:nvSpPr>
        <p:spPr>
          <a:xfrm>
            <a:off x="-18011" y="623410"/>
            <a:ext cx="9037666" cy="400110"/>
          </a:xfrm>
          <a:prstGeom prst="rect">
            <a:avLst/>
          </a:prstGeom>
        </p:spPr>
        <p:txBody>
          <a:bodyPr wrap="square">
            <a:spAutoFit/>
          </a:bodyPr>
          <a:lstStyle/>
          <a:p>
            <a:r>
              <a:rPr lang="en-US" sz="2000" b="1">
                <a:latin typeface="#9Slide02 Noi dung dai"/>
                <a:ea typeface="Calibri" panose="020F0502020204030204" pitchFamily="34" charset="0"/>
              </a:rPr>
              <a:t>1. </a:t>
            </a:r>
            <a:r>
              <a:rPr lang="en-US" b="1"/>
              <a:t>Biển và đảo Việt Nam </a:t>
            </a:r>
            <a:endParaRPr lang="en-US" sz="2800">
              <a:latin typeface="#9Slide02 Noi dung dai"/>
            </a:endParaRPr>
          </a:p>
        </p:txBody>
      </p:sp>
      <p:sp>
        <p:nvSpPr>
          <p:cNvPr id="3" name="TextBox 2">
            <a:extLst>
              <a:ext uri="{FF2B5EF4-FFF2-40B4-BE49-F238E27FC236}">
                <a16:creationId xmlns:a16="http://schemas.microsoft.com/office/drawing/2014/main" id="{3359072F-3699-4614-856A-C3E2CD3471E2}"/>
              </a:ext>
            </a:extLst>
          </p:cNvPr>
          <p:cNvSpPr txBox="1"/>
          <p:nvPr/>
        </p:nvSpPr>
        <p:spPr>
          <a:xfrm>
            <a:off x="304800" y="971550"/>
            <a:ext cx="8610600" cy="369332"/>
          </a:xfrm>
          <a:prstGeom prst="rect">
            <a:avLst/>
          </a:prstGeom>
          <a:noFill/>
        </p:spPr>
        <p:txBody>
          <a:bodyPr wrap="square" rtlCol="0">
            <a:spAutoFit/>
          </a:bodyPr>
          <a:lstStyle/>
          <a:p>
            <a:r>
              <a:rPr lang="en-US"/>
              <a:t>Hoạt động nhóm:</a:t>
            </a:r>
          </a:p>
        </p:txBody>
      </p:sp>
      <p:pic>
        <p:nvPicPr>
          <p:cNvPr id="7" name="Picture 6">
            <a:extLst>
              <a:ext uri="{FF2B5EF4-FFF2-40B4-BE49-F238E27FC236}">
                <a16:creationId xmlns:a16="http://schemas.microsoft.com/office/drawing/2014/main" id="{3DC5157C-9EE4-4EC4-AD78-024E6B60221B}"/>
              </a:ext>
            </a:extLst>
          </p:cNvPr>
          <p:cNvPicPr/>
          <p:nvPr/>
        </p:nvPicPr>
        <p:blipFill>
          <a:blip r:embed="rId3"/>
          <a:srcRect/>
          <a:stretch>
            <a:fillRect/>
          </a:stretch>
        </p:blipFill>
        <p:spPr bwMode="auto">
          <a:xfrm>
            <a:off x="7621" y="1679068"/>
            <a:ext cx="5478779" cy="2990850"/>
          </a:xfrm>
          <a:prstGeom prst="rect">
            <a:avLst/>
          </a:prstGeom>
          <a:noFill/>
          <a:ln w="9525">
            <a:noFill/>
            <a:miter lim="800000"/>
            <a:headEnd/>
            <a:tailEnd/>
          </a:ln>
        </p:spPr>
      </p:pic>
      <p:pic>
        <p:nvPicPr>
          <p:cNvPr id="4" name="Picture 3">
            <a:extLst>
              <a:ext uri="{FF2B5EF4-FFF2-40B4-BE49-F238E27FC236}">
                <a16:creationId xmlns:a16="http://schemas.microsoft.com/office/drawing/2014/main" id="{982FEA44-3FC3-426A-8130-A9F88E7124F7}"/>
              </a:ext>
            </a:extLst>
          </p:cNvPr>
          <p:cNvPicPr>
            <a:picLocks noChangeAspect="1"/>
          </p:cNvPicPr>
          <p:nvPr/>
        </p:nvPicPr>
        <p:blipFill>
          <a:blip r:embed="rId4"/>
          <a:stretch>
            <a:fillRect/>
          </a:stretch>
        </p:blipFill>
        <p:spPr>
          <a:xfrm>
            <a:off x="392298" y="4669918"/>
            <a:ext cx="4785626" cy="468843"/>
          </a:xfrm>
          <a:prstGeom prst="rect">
            <a:avLst/>
          </a:prstGeom>
        </p:spPr>
      </p:pic>
      <p:pic>
        <p:nvPicPr>
          <p:cNvPr id="2" name="Picture 1">
            <a:extLst>
              <a:ext uri="{FF2B5EF4-FFF2-40B4-BE49-F238E27FC236}">
                <a16:creationId xmlns:a16="http://schemas.microsoft.com/office/drawing/2014/main" id="{835A9936-5922-49C9-AF67-FEA6B2E24C1C}"/>
              </a:ext>
            </a:extLst>
          </p:cNvPr>
          <p:cNvPicPr>
            <a:picLocks noChangeAspect="1"/>
          </p:cNvPicPr>
          <p:nvPr/>
        </p:nvPicPr>
        <p:blipFill>
          <a:blip r:embed="rId5"/>
          <a:stretch>
            <a:fillRect/>
          </a:stretch>
        </p:blipFill>
        <p:spPr>
          <a:xfrm>
            <a:off x="5562601" y="666835"/>
            <a:ext cx="3589019" cy="4343315"/>
          </a:xfrm>
          <a:prstGeom prst="rect">
            <a:avLst/>
          </a:prstGeom>
        </p:spPr>
      </p:pic>
    </p:spTree>
    <p:extLst>
      <p:ext uri="{BB962C8B-B14F-4D97-AF65-F5344CB8AC3E}">
        <p14:creationId xmlns:p14="http://schemas.microsoft.com/office/powerpoint/2010/main" val="3348313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ags/tag2.xml><?xml version="1.0" encoding="utf-8"?>
<p:tagLst xmlns:a="http://schemas.openxmlformats.org/drawingml/2006/main" xmlns:r="http://schemas.openxmlformats.org/officeDocument/2006/relationships" xmlns:p="http://schemas.openxmlformats.org/presentationml/2006/main">
  <p:tag name="GENSWF_SLIDE_TITLE" val="MỤC TIÊU BÀI HỌC"/>
  <p:tag name="ISPRING_SLIDE_INDENT_LEVEL" val="0"/>
  <p:tag name="ISPRING_CUSTOM_TIMING_USED" val="0"/>
  <p:tag name="GENSWF_ADVANCE_TIME" val="0.0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2304</TotalTime>
  <Words>2562</Words>
  <Application>Microsoft Office PowerPoint</Application>
  <PresentationFormat>On-screen Show (16:9)</PresentationFormat>
  <Paragraphs>309</Paragraphs>
  <Slides>36</Slides>
  <Notes>21</Notes>
  <HiddenSlides>0</HiddenSlides>
  <MMClips>41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36</vt:i4>
      </vt:variant>
    </vt:vector>
  </HeadingPairs>
  <TitlesOfParts>
    <vt:vector size="52" baseType="lpstr">
      <vt:lpstr>#9Slide02 Noi dung dai</vt:lpstr>
      <vt:lpstr>Arial</vt:lpstr>
      <vt:lpstr>Calibri</vt:lpstr>
      <vt:lpstr>Calibri Light</vt:lpstr>
      <vt:lpstr>Tahoma</vt:lpstr>
      <vt:lpstr>Times New Roman</vt:lpstr>
      <vt:lpstr>Tw Cen MT</vt:lpstr>
      <vt:lpstr>Verdana</vt:lpstr>
      <vt:lpstr>Wingdings</vt:lpstr>
      <vt:lpstr>Custom Design</vt:lpstr>
      <vt:lpstr>2_Office Theme</vt:lpstr>
      <vt:lpstr>3_Office Theme</vt:lpstr>
      <vt:lpstr>1_Office Theme</vt:lpstr>
      <vt:lpstr>4_Office Theme</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Administrator</cp:lastModifiedBy>
  <cp:revision>547</cp:revision>
  <dcterms:created xsi:type="dcterms:W3CDTF">2021-07-22T17:31:00Z</dcterms:created>
  <dcterms:modified xsi:type="dcterms:W3CDTF">2024-08-09T14:53:07Z</dcterms:modified>
</cp:coreProperties>
</file>