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60" r:id="rId5"/>
    <p:sldId id="264" r:id="rId6"/>
    <p:sldId id="265" r:id="rId7"/>
    <p:sldId id="266" r:id="rId8"/>
    <p:sldId id="267" r:id="rId9"/>
    <p:sldId id="263" r:id="rId10"/>
    <p:sldId id="279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98" autoAdjust="0"/>
  </p:normalViewPr>
  <p:slideViewPr>
    <p:cSldViewPr>
      <p:cViewPr>
        <p:scale>
          <a:sx n="75" d="100"/>
          <a:sy n="75" d="100"/>
        </p:scale>
        <p:origin x="-123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6"/>
            <c:bubble3D val="0"/>
            <c:explosion val="36"/>
            <c:extLst xmlns:c16r2="http://schemas.microsoft.com/office/drawing/2015/06/chart">
              <c:ext xmlns:c16="http://schemas.microsoft.com/office/drawing/2014/chart" uri="{C3380CC4-5D6E-409C-BE32-E72D297353CC}">
                <c16:uniqueId val="{00000000-4066-4FEC-9629-05077E3967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Sheet1!$A$3:$A$9</c:f>
              <c:strCache>
                <c:ptCount val="7"/>
                <c:pt idx="0">
                  <c:v>Trung du miền núi BB</c:v>
                </c:pt>
                <c:pt idx="1">
                  <c:v>Đb sông Hồng</c:v>
                </c:pt>
                <c:pt idx="2">
                  <c:v>Bắc Trung Bộ</c:v>
                </c:pt>
                <c:pt idx="3">
                  <c:v>Dh Nam Trung Bộ</c:v>
                </c:pt>
                <c:pt idx="4">
                  <c:v>Tây Nguyên</c:v>
                </c:pt>
                <c:pt idx="5">
                  <c:v>Đông Nam Bộ</c:v>
                </c:pt>
                <c:pt idx="6">
                  <c:v>Đb sông Cửu long</c:v>
                </c:pt>
              </c:strCache>
            </c:strRef>
          </c:cat>
          <c:val>
            <c:numRef>
              <c:f>Sheet1!$E$3:$E$9</c:f>
              <c:numCache>
                <c:formatCode>0.0</c:formatCode>
                <c:ptCount val="7"/>
                <c:pt idx="0">
                  <c:v>4.5201728431981127</c:v>
                </c:pt>
                <c:pt idx="1">
                  <c:v>30.641093606281807</c:v>
                </c:pt>
                <c:pt idx="2">
                  <c:v>15.563922833758493</c:v>
                </c:pt>
                <c:pt idx="3">
                  <c:v>13.399939284371163</c:v>
                </c:pt>
                <c:pt idx="4">
                  <c:v>16.505166114637753</c:v>
                </c:pt>
                <c:pt idx="5">
                  <c:v>7.1303709543681277</c:v>
                </c:pt>
                <c:pt idx="6">
                  <c:v>12.239334363384549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66-4FEC-9629-05077E396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545516342831249"/>
          <c:y val="0.19911935724430538"/>
          <c:w val="0.29454483657168751"/>
          <c:h val="0.5274181340491684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6"/>
            <c:bubble3D val="0"/>
            <c:explosion val="24"/>
            <c:extLst xmlns:c16r2="http://schemas.microsoft.com/office/drawing/2015/06/chart">
              <c:ext xmlns:c16="http://schemas.microsoft.com/office/drawing/2014/chart" uri="{C3380CC4-5D6E-409C-BE32-E72D297353CC}">
                <c16:uniqueId val="{00000000-FFBD-478E-A4E6-3C84A524E1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Sheet1!$A$3:$A$10</c:f>
              <c:strCache>
                <c:ptCount val="7"/>
                <c:pt idx="0">
                  <c:v>Trung du miền núi BB</c:v>
                </c:pt>
                <c:pt idx="1">
                  <c:v>Đb sông Hồng</c:v>
                </c:pt>
                <c:pt idx="2">
                  <c:v>Bắc Trung Bộ</c:v>
                </c:pt>
                <c:pt idx="3">
                  <c:v>Dh Nam Trung Bộ</c:v>
                </c:pt>
                <c:pt idx="4">
                  <c:v>Tây Nguyên</c:v>
                </c:pt>
                <c:pt idx="5">
                  <c:v>Đông Nam Bộ</c:v>
                </c:pt>
                <c:pt idx="6">
                  <c:v>Đb sông Cửu long</c:v>
                </c:pt>
              </c:strCache>
            </c:strRef>
          </c:cat>
          <c:val>
            <c:numRef>
              <c:f>Sheet1!$C$3:$C$10</c:f>
              <c:numCache>
                <c:formatCode>0.0</c:formatCode>
                <c:ptCount val="8"/>
                <c:pt idx="0">
                  <c:v>21.4989457627156</c:v>
                </c:pt>
                <c:pt idx="1">
                  <c:v>14.181668285037544</c:v>
                </c:pt>
                <c:pt idx="2">
                  <c:v>11.46842633730523</c:v>
                </c:pt>
                <c:pt idx="3">
                  <c:v>10.049146304768811</c:v>
                </c:pt>
                <c:pt idx="4">
                  <c:v>6.0904384591051821</c:v>
                </c:pt>
                <c:pt idx="5">
                  <c:v>17.403787759384805</c:v>
                </c:pt>
                <c:pt idx="6">
                  <c:v>19.307587091682819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BD-478E-A4E6-3C84A524E1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9A25B-8DCB-4690-B91E-190634FBAD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32A0B-A5C4-4596-8621-21B490F1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7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32A0B-A5C4-4596-8621-21B490F15AF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C1AE-E6DC-4F63-9227-898634AD439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352-19DA-4D9D-80B9-BCE699062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C1AE-E6DC-4F63-9227-898634AD439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352-19DA-4D9D-80B9-BCE699062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C1AE-E6DC-4F63-9227-898634AD439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352-19DA-4D9D-80B9-BCE699062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C1AE-E6DC-4F63-9227-898634AD439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352-19DA-4D9D-80B9-BCE699062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C1AE-E6DC-4F63-9227-898634AD439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352-19DA-4D9D-80B9-BCE699062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C1AE-E6DC-4F63-9227-898634AD439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352-19DA-4D9D-80B9-BCE699062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C1AE-E6DC-4F63-9227-898634AD439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352-19DA-4D9D-80B9-BCE699062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C1AE-E6DC-4F63-9227-898634AD439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352-19DA-4D9D-80B9-BCE699062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C1AE-E6DC-4F63-9227-898634AD439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352-19DA-4D9D-80B9-BCE699062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C1AE-E6DC-4F63-9227-898634AD439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352-19DA-4D9D-80B9-BCE699062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C1AE-E6DC-4F63-9227-898634AD439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2352-19DA-4D9D-80B9-BCE699062A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6C1AE-E6DC-4F63-9227-898634AD439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2352-19DA-4D9D-80B9-BCE699062A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Kết quả hình ảnh cho CẢNH ĐẸP ĐỒNG BẰNG SÔNG CỬU L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7619" cy="6858000"/>
          </a:xfrm>
          <a:prstGeom prst="rect">
            <a:avLst/>
          </a:prstGeom>
          <a:blipFill dpi="0" rotWithShape="1">
            <a:blip r:embed="rId3">
              <a:alphaModFix amt="13000"/>
            </a:blip>
            <a:srcRect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990600" y="2057400"/>
            <a:ext cx="7696200" cy="1524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#9Slide04 SVN-Aleo Bold" panose="020F0802020204030203" pitchFamily="34" charset="0"/>
                <a:cs typeface="Times New Roman" pitchFamily="18" charset="0"/>
              </a:rPr>
              <a:t>TIẾT 40 – BÀI 35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#9Slide04 SVN-Aleo Bold" panose="020F0802020204030203" pitchFamily="34" charset="0"/>
                <a:cs typeface="Times New Roman" pitchFamily="18" charset="0"/>
              </a:rPr>
              <a:t>VÙNG ĐỒNG BẰNG SÔNG CỬU LONG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6019800"/>
            <a:ext cx="58674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#9Slide05 GeosansLight" panose="02000603020000020003" pitchFamily="2" charset="0"/>
                <a:cs typeface="Times New Roman" pitchFamily="18" charset="0"/>
              </a:rPr>
              <a:t>TRƯỜNG :   THCS QUANG </a:t>
            </a:r>
            <a:r>
              <a:rPr lang="en-US" sz="2400" b="1" dirty="0">
                <a:solidFill>
                  <a:srgbClr val="002060"/>
                </a:solidFill>
                <a:latin typeface="#9Slide05 GeosansLight" panose="02000603020000020003" pitchFamily="2" charset="0"/>
                <a:cs typeface="Times New Roman" pitchFamily="18" charset="0"/>
              </a:rPr>
              <a:t>TRUNG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#9Slide05 GeosansLight" panose="02000603020000020003" pitchFamily="2" charset="0"/>
                <a:cs typeface="Times New Roman" pitchFamily="18" charset="0"/>
              </a:rPr>
              <a:t>GIÁO VIÊN</a:t>
            </a:r>
            <a:r>
              <a:rPr lang="en-US" sz="2400" b="1">
                <a:solidFill>
                  <a:srgbClr val="002060"/>
                </a:solidFill>
                <a:latin typeface="#9Slide05 GeosansLight" panose="02000603020000020003" pitchFamily="2" charset="0"/>
                <a:cs typeface="Times New Roman" pitchFamily="18" charset="0"/>
              </a:rPr>
              <a:t>:         L</a:t>
            </a:r>
            <a:r>
              <a:rPr lang="vi-VN" sz="2400" b="1">
                <a:solidFill>
                  <a:srgbClr val="002060"/>
                </a:solidFill>
                <a:latin typeface="#9Slide05 GeosansLight" panose="02000603020000020003" pitchFamily="2" charset="0"/>
                <a:cs typeface="Times New Roman" pitchFamily="18" charset="0"/>
              </a:rPr>
              <a:t>Ư</a:t>
            </a:r>
            <a:r>
              <a:rPr lang="en-US" sz="2400" b="1">
                <a:solidFill>
                  <a:srgbClr val="002060"/>
                </a:solidFill>
                <a:latin typeface="#9Slide05 GeosansLight" panose="02000603020000020003" pitchFamily="2" charset="0"/>
                <a:cs typeface="Times New Roman" pitchFamily="18" charset="0"/>
              </a:rPr>
              <a:t>U THỊ THU HÀ</a:t>
            </a:r>
            <a:endParaRPr lang="en-US" sz="2400" b="1" dirty="0">
              <a:solidFill>
                <a:srgbClr val="002060"/>
              </a:solidFill>
              <a:latin typeface="#9Slide05 GeosansLight" panose="02000603020000020003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09D813-87CC-4F74-8BA1-B2099CEFF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vi-VN">
                <a:solidFill>
                  <a:srgbClr val="FF0000"/>
                </a:solidFill>
              </a:rPr>
              <a:t>Khó khăn:</a:t>
            </a:r>
            <a:r>
              <a:rPr lang="vi-VN"/>
              <a:t/>
            </a:r>
            <a:br>
              <a:rPr lang="vi-VN"/>
            </a:br>
            <a:r>
              <a:rPr lang="en-US"/>
              <a:t>-</a:t>
            </a:r>
            <a:r>
              <a:rPr lang="vi-VN"/>
              <a:t> Lũ lụt kéo dài</a:t>
            </a:r>
            <a:r>
              <a:rPr lang="en-US"/>
              <a:t>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vi-VN"/>
              <a:t>ngập úng diện rộng</a:t>
            </a:r>
            <a:br>
              <a:rPr lang="vi-VN"/>
            </a:br>
            <a:r>
              <a:rPr lang="en-US"/>
              <a:t>-</a:t>
            </a:r>
            <a:r>
              <a:rPr lang="vi-VN"/>
              <a:t> Mùa khô thiếu nước ngọt cho sản xuất, sinh hoạt.</a:t>
            </a:r>
            <a:br>
              <a:rPr lang="vi-VN"/>
            </a:br>
            <a:r>
              <a:rPr lang="en-US"/>
              <a:t>-</a:t>
            </a:r>
            <a:r>
              <a:rPr lang="vi-VN"/>
              <a:t> Đất phèn, đất mặn chiếm diện tích lớn,nguy cơ xâm nhập mặn .</a:t>
            </a:r>
            <a:endParaRPr lang="en-US"/>
          </a:p>
          <a:p>
            <a:r>
              <a:rPr lang="vi-VN">
                <a:solidFill>
                  <a:srgbClr val="FF0000"/>
                </a:solidFill>
              </a:rPr>
              <a:t>Biện pháp:</a:t>
            </a:r>
            <a:r>
              <a:rPr lang="vi-VN"/>
              <a:t/>
            </a:r>
            <a:br>
              <a:rPr lang="vi-VN"/>
            </a:br>
            <a:r>
              <a:rPr lang="en-US"/>
              <a:t>- </a:t>
            </a:r>
            <a:r>
              <a:rPr lang="vi-VN"/>
              <a:t>Chủ động sống chung với lũ,khai thác lợi thế do </a:t>
            </a:r>
            <a:r>
              <a:rPr lang="en-US"/>
              <a:t>- </a:t>
            </a:r>
            <a:r>
              <a:rPr lang="vi-VN"/>
              <a:t>lũ đem lại .</a:t>
            </a:r>
            <a:br>
              <a:rPr lang="vi-VN"/>
            </a:br>
            <a:r>
              <a:rPr lang="en-US"/>
              <a:t>- </a:t>
            </a:r>
            <a:r>
              <a:rPr lang="vi-VN"/>
              <a:t>Tăng cường hệ thống thủy lợi</a:t>
            </a:r>
            <a:br>
              <a:rPr lang="vi-VN"/>
            </a:br>
            <a:r>
              <a:rPr lang="en-US"/>
              <a:t>- </a:t>
            </a:r>
            <a:r>
              <a:rPr lang="vi-VN"/>
              <a:t>Cải tạo sử dụng hợp lí đất phèn, đất mặn, trồng rừng ngập mặn</a:t>
            </a:r>
            <a:br>
              <a:rPr lang="vi-VN"/>
            </a:br>
            <a:r>
              <a:rPr lang="en-US"/>
              <a:t>- </a:t>
            </a:r>
            <a:r>
              <a:rPr lang="vi-VN"/>
              <a:t>Làm nhà tránh lũ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4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43000" y="1143000"/>
            <a:ext cx="7086600" cy="5486400"/>
            <a:chOff x="533400" y="0"/>
            <a:chExt cx="8153400" cy="6858000"/>
          </a:xfrm>
        </p:grpSpPr>
        <p:pic>
          <p:nvPicPr>
            <p:cNvPr id="1026" name="Picture 2" descr="Kết quả hình ảnh cho lược đồ tự nhiên đồng bằng sông cuu lo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0"/>
              <a:ext cx="8153400" cy="6400801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447800" y="6488668"/>
              <a:ext cx="6715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LƯỢC ĐỒ TỰ NHIÊN CÙNG ĐỒNG BẰNG SÔNG CỬU LONG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0B5744-4500-47A3-AFE0-DD481453C22D}"/>
              </a:ext>
            </a:extLst>
          </p:cNvPr>
          <p:cNvSpPr txBox="1"/>
          <p:nvPr/>
        </p:nvSpPr>
        <p:spPr>
          <a:xfrm>
            <a:off x="228600" y="1524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VỊ TRÍ ĐỊA LÍ VÀ GIỚI HẠN LÃNH THỔ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0"/>
            <a:ext cx="739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BẢNG DIỆN TÍCH VÀ DÂN SỐ CÁC VÙNG VÀ CẢ NƯỚC NĂM 2016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609600"/>
            <a:ext cx="8961120" cy="3017520"/>
            <a:chOff x="-74645" y="2438400"/>
            <a:chExt cx="9144000" cy="3124200"/>
          </a:xfrm>
        </p:grpSpPr>
        <p:pic>
          <p:nvPicPr>
            <p:cNvPr id="4099" name="Picture 3" descr="D:\c2 phuong trung\bảng dân cư- diện tích các vùng 201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74645" y="2438400"/>
              <a:ext cx="9144000" cy="31242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0" y="51816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Cả nước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76600" y="51816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331 051,5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47926" y="51816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90 729,1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3733799"/>
            <a:ext cx="5486400" cy="3124201"/>
            <a:chOff x="0" y="3733799"/>
            <a:chExt cx="5486400" cy="3124201"/>
          </a:xfrm>
        </p:grpSpPr>
        <p:graphicFrame>
          <p:nvGraphicFramePr>
            <p:cNvPr id="14" name="Chart 13"/>
            <p:cNvGraphicFramePr/>
            <p:nvPr/>
          </p:nvGraphicFramePr>
          <p:xfrm>
            <a:off x="0" y="3733799"/>
            <a:ext cx="5486400" cy="31242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0" y="6211669"/>
              <a:ext cx="434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Biểu đồ tỉ trọng diện tích các vùng nước ta năm 2016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53000" y="3733800"/>
            <a:ext cx="5257800" cy="3124200"/>
            <a:chOff x="4953000" y="3733800"/>
            <a:chExt cx="5257800" cy="3124200"/>
          </a:xfrm>
        </p:grpSpPr>
        <p:graphicFrame>
          <p:nvGraphicFramePr>
            <p:cNvPr id="15" name="Chart 14"/>
            <p:cNvGraphicFramePr/>
            <p:nvPr/>
          </p:nvGraphicFramePr>
          <p:xfrm>
            <a:off x="5029200" y="3733800"/>
            <a:ext cx="5181600" cy="2895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4953000" y="6211669"/>
              <a:ext cx="419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Biểu đồ tỉ trọng dân số các vùng nước ta năm 2016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077200" cy="3886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Diện tích: 39734 km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chiếm12% so cả nước.</a:t>
            </a:r>
          </a:p>
          <a:p>
            <a:pPr marL="457200" indent="-457200" algn="just"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 có 13 tỉnh thành</a:t>
            </a:r>
          </a:p>
          <a:p>
            <a:pPr marL="457200" indent="-457200" algn="just"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giáp Campuchia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nghĩa: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Thuận lợi phát triển cả kinh tế biển và trên đất liền.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Mở rộng hợp tác quan hệ giao lưu với các nước tiểu vùng sông Mê Kông và ASEAN.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6F651E-E133-47B5-A3CF-3A01640680A7}"/>
              </a:ext>
            </a:extLst>
          </p:cNvPr>
          <p:cNvSpPr txBox="1"/>
          <p:nvPr/>
        </p:nvSpPr>
        <p:spPr>
          <a:xfrm>
            <a:off x="2667000" y="533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NỘI DUNG BÀI HỌC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990599"/>
            <a:ext cx="9144000" cy="1087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 hình thấp, tương đối bằng phẳng. 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Đất có ba loại chính: Đất phù sa ngọt, đất phèn, đất mặn.</a:t>
            </a:r>
            <a:endParaRPr lang="en-US" sz="2400" kern="1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0" name="Group 5"/>
          <p:cNvGrpSpPr/>
          <p:nvPr/>
        </p:nvGrpSpPr>
        <p:grpSpPr>
          <a:xfrm>
            <a:off x="990600" y="2171209"/>
            <a:ext cx="6781800" cy="4534391"/>
            <a:chOff x="533400" y="0"/>
            <a:chExt cx="8153400" cy="6858000"/>
          </a:xfrm>
        </p:grpSpPr>
        <p:pic>
          <p:nvPicPr>
            <p:cNvPr id="131" name="Picture 2" descr="Kết quả hình ảnh cho lược đồ tự nhiên đồng bằng sông cuu lo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0"/>
              <a:ext cx="8153400" cy="6400801"/>
            </a:xfrm>
            <a:prstGeom prst="rect">
              <a:avLst/>
            </a:prstGeom>
            <a:noFill/>
          </p:spPr>
        </p:pic>
        <p:sp>
          <p:nvSpPr>
            <p:cNvPr id="132" name="TextBox 131"/>
            <p:cNvSpPr txBox="1"/>
            <p:nvPr/>
          </p:nvSpPr>
          <p:spPr>
            <a:xfrm>
              <a:off x="533400" y="6488667"/>
              <a:ext cx="6715941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LƯỢC ĐỒ TỰ NHIÊN CÙNG ĐỒNG BẰNG SÔNG CỬU LONG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6A79B9-1B78-44E9-8CF9-08D0A55D9019}"/>
              </a:ext>
            </a:extLst>
          </p:cNvPr>
          <p:cNvSpPr txBox="1"/>
          <p:nvPr/>
        </p:nvSpPr>
        <p:spPr>
          <a:xfrm>
            <a:off x="152400" y="7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II. ĐIỀU KIỆN TỰ NHIÊN VÀ TÀI NGUYÊN THIÊN NHIÊN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385B43-36C8-4BEF-AD65-355A79B5D090}"/>
              </a:ext>
            </a:extLst>
          </p:cNvPr>
          <p:cNvSpPr txBox="1"/>
          <p:nvPr/>
        </p:nvSpPr>
        <p:spPr>
          <a:xfrm>
            <a:off x="419100" y="654153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kern="1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Địa hình và đất đai:</a:t>
            </a:r>
            <a:endParaRPr lang="en-US" sz="2400" b="1" u="sng" kern="100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524000"/>
            <a:ext cx="4267200" cy="24384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Khí hậu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pt-BR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 </a:t>
            </a:r>
            <a:r>
              <a:rPr lang="pt-B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 cận xích đạo nóng ẩm quanh năm, lượng mưa dồi </a:t>
            </a:r>
            <a:r>
              <a:rPr lang="pt-BR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dào.</a:t>
            </a:r>
          </a:p>
          <a:p>
            <a:pPr algn="just"/>
            <a:r>
              <a:rPr lang="pt-BR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Phát triển nền nông nghiệp nhiệt đ</a:t>
            </a: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ới</a:t>
            </a:r>
            <a:r>
              <a:rPr lang="pt-BR" sz="32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endParaRPr lang="en-US" sz="3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Kết quả hình ảnh cho biểu đô khí hậu viet n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8006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3400"/>
            <a:ext cx="9144000" cy="251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 trị: 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Thủy lợi.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Bồi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đắp đồng bằng S. Cửu Long phù sa màu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mỡ.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Nuôi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trồng, đánh bắt thủy sản.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Thau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chua, rửa mặn, cải tạo đất.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Giao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 vận tải đường thủy.</a:t>
            </a:r>
          </a:p>
          <a:p>
            <a:pPr>
              <a:buFontTx/>
              <a:buChar char="-"/>
            </a:pPr>
            <a:endParaRPr lang="en-US" sz="24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Kết quả hình ảnh cho thủy sản sông me c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Kết quả hình ảnh cho thủy sản sông me c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Kết quả hình ảnh cho thủy sản sông me c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Kết quả hình ảnh cho thủy sản sông me c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Kết quả hình ảnh cho thủy sản sông me c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" name="AutoShape 12" descr="Kết quả hình ảnh cho thủy sản sông me c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8" name="Picture 14" descr="Kết quả hình ảnh cho nuôi thủy sả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4724400" cy="3810000"/>
          </a:xfrm>
          <a:prstGeom prst="rect">
            <a:avLst/>
          </a:prstGeom>
          <a:noFill/>
        </p:spPr>
      </p:pic>
      <p:pic>
        <p:nvPicPr>
          <p:cNvPr id="6160" name="Picture 16" descr="Kết quả hình ảnh cho cánh đồng lúa chín đồng bằng sông cưu l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2025" y="3048000"/>
            <a:ext cx="4371975" cy="3810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33B3CF-B1BF-4945-8625-1224D5DD7401}"/>
              </a:ext>
            </a:extLst>
          </p:cNvPr>
          <p:cNvSpPr txBox="1"/>
          <p:nvPr/>
        </p:nvSpPr>
        <p:spPr>
          <a:xfrm>
            <a:off x="76200" y="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Sông ngòi, kênh rạch chằng chịt</a:t>
            </a:r>
            <a:endParaRPr lang="en-US" sz="24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533400"/>
            <a:ext cx="91440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-Tài nguyên biển: 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Vùng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 ấm, ngư trường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 lớn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khai thác thủy sản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+ Rừng ngập mặn có diện tích lớn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Trữ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 dầu khí lớn.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Nhiều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đảo và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quần đảo: phát triển du lịch</a:t>
            </a:r>
          </a:p>
          <a:p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Tài nguyên khoáng sản: ít, đáng kể có đá vôi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Kết quả hình ảnh cho vùng bieenrnuowcs ta khai thác dầ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26268"/>
            <a:ext cx="4648199" cy="4131732"/>
          </a:xfrm>
          <a:prstGeom prst="rect">
            <a:avLst/>
          </a:prstGeom>
          <a:noFill/>
        </p:spPr>
      </p:pic>
      <p:pic>
        <p:nvPicPr>
          <p:cNvPr id="5124" name="Picture 4" descr="Kết quả hình ảnh cho đánh bắt thủy sản biể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43200"/>
            <a:ext cx="4495800" cy="41148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271703-5701-4787-880F-36C931084C15}"/>
              </a:ext>
            </a:extLst>
          </p:cNvPr>
          <p:cNvSpPr txBox="1"/>
          <p:nvPr/>
        </p:nvSpPr>
        <p:spPr>
          <a:xfrm>
            <a:off x="381000" y="0"/>
            <a:ext cx="2667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Tài nguyên</a:t>
            </a:r>
            <a:endParaRPr lang="en-US" sz="24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18" name="AutoShape 2" descr="Kết quả hình ảnh cho thủy sản sông me c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Kết quả hình ảnh cho thủy sản sông me c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Kết quả hình ảnh cho thủy sản sông me c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Kết quả hình ảnh cho ngập lụt đồng bằng sông cửu l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495800" cy="3238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6" name="Picture 10" descr="Những cánh đồng lúa ở Đồng bằng sông Cửu Long nứt nẻ, khô cằn có nguy cơ mất trắng vì hạn mặn. Ảnh: TR.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8" name="Picture 12" descr="Kết quả hình ảnh cho triều cường đồng bằng sông cuu l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495800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30" name="Picture 14" descr="Kết quả hình ảnh cho xâm nhập mặ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92475"/>
            <a:ext cx="4572000" cy="3565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1102&quot;&gt;&lt;/object&gt;&lt;object type=&quot;2&quot; unique_id=&quot;11103&quot;&gt;&lt;object type=&quot;3&quot; unique_id=&quot;11104&quot;&gt;&lt;property id=&quot;20148&quot; value=&quot;5&quot;/&gt;&lt;property id=&quot;20300&quot; value=&quot;Slide 1&quot;/&gt;&lt;property id=&quot;20307&quot; value=&quot;257&quot;/&gt;&lt;/object&gt;&lt;object type=&quot;3&quot; unique_id=&quot;11105&quot;&gt;&lt;property id=&quot;20148&quot; value=&quot;5&quot;/&gt;&lt;property id=&quot;20300&quot; value=&quot;Slide 2&quot;/&gt;&lt;property id=&quot;20307&quot; value=&quot;256&quot;/&gt;&lt;/object&gt;&lt;object type=&quot;3&quot; unique_id=&quot;11106&quot;&gt;&lt;property id=&quot;20148&quot; value=&quot;5&quot;/&gt;&lt;property id=&quot;20300&quot; value=&quot;Slide 3&quot;/&gt;&lt;property id=&quot;20307&quot; value=&quot;258&quot;/&gt;&lt;/object&gt;&lt;object type=&quot;3&quot; unique_id=&quot;11107&quot;&gt;&lt;property id=&quot;20148&quot; value=&quot;5&quot;/&gt;&lt;property id=&quot;20300&quot; value=&quot;Slide 4&quot;/&gt;&lt;property id=&quot;20307&quot; value=&quot;260&quot;/&gt;&lt;/object&gt;&lt;object type=&quot;3&quot; unique_id=&quot;11108&quot;&gt;&lt;property id=&quot;20148&quot; value=&quot;5&quot;/&gt;&lt;property id=&quot;20300&quot; value=&quot;Slide 5 - &amp;quot;Thảo luận nhóm&amp;quot;&quot;/&gt;&lt;property id=&quot;20307&quot; value=&quot;262&quot;/&gt;&lt;/object&gt;&lt;object type=&quot;3&quot; unique_id=&quot;11109&quot;&gt;&lt;property id=&quot;20148&quot; value=&quot;5&quot;/&gt;&lt;property id=&quot;20300&quot; value=&quot;Slide 6 - &amp;quot;Thảo luận nhóm&amp;quot;&quot;/&gt;&lt;property id=&quot;20307&quot; value=&quot;259&quot;/&gt;&lt;/object&gt;&lt;object type=&quot;3&quot; unique_id=&quot;11110&quot;&gt;&lt;property id=&quot;20148&quot; value=&quot;5&quot;/&gt;&lt;property id=&quot;20300&quot; value=&quot;Slide 11&quot;/&gt;&lt;property id=&quot;20307&quot; value=&quot;263&quot;/&gt;&lt;/object&gt;&lt;object type=&quot;3&quot; unique_id=&quot;11228&quot;&gt;&lt;property id=&quot;20148&quot; value=&quot;5&quot;/&gt;&lt;property id=&quot;20300&quot; value=&quot;Slide 7&quot;/&gt;&lt;property id=&quot;20307&quot; value=&quot;264&quot;/&gt;&lt;/object&gt;&lt;object type=&quot;3&quot; unique_id=&quot;11229&quot;&gt;&lt;property id=&quot;20148&quot; value=&quot;5&quot;/&gt;&lt;property id=&quot;20300&quot; value=&quot;Slide 8&quot;/&gt;&lt;property id=&quot;20307&quot; value=&quot;265&quot;/&gt;&lt;/object&gt;&lt;object type=&quot;3&quot; unique_id=&quot;11230&quot;&gt;&lt;property id=&quot;20148&quot; value=&quot;5&quot;/&gt;&lt;property id=&quot;20300&quot; value=&quot;Slide 9&quot;/&gt;&lt;property id=&quot;20307&quot; value=&quot;266&quot;/&gt;&lt;/object&gt;&lt;object type=&quot;3&quot; unique_id=&quot;11231&quot;&gt;&lt;property id=&quot;20148&quot; value=&quot;5&quot;/&gt;&lt;property id=&quot;20300&quot; value=&quot;Slide 10&quot;/&gt;&lt;property id=&quot;20307&quot; value=&quot;267&quot;/&gt;&lt;/object&gt;&lt;object type=&quot;3&quot; unique_id=&quot;11413&quot;&gt;&lt;property id=&quot;20148&quot; value=&quot;5&quot;/&gt;&lt;property id=&quot;20300&quot; value=&quot;Slide 12&quot;/&gt;&lt;property id=&quot;20307&quot; value=&quot;268&quot;/&gt;&lt;/object&gt;&lt;object type=&quot;3&quot; unique_id=&quot;11414&quot;&gt;&lt;property id=&quot;20148&quot; value=&quot;5&quot;/&gt;&lt;property id=&quot;20300&quot; value=&quot;Slide 13&quot;/&gt;&lt;property id=&quot;20307&quot; value=&quot;269&quot;/&gt;&lt;/object&gt;&lt;object type=&quot;3&quot; unique_id=&quot;11415&quot;&gt;&lt;property id=&quot;20148&quot; value=&quot;5&quot;/&gt;&lt;property id=&quot;20300&quot; value=&quot;Slide 14&quot;/&gt;&lt;property id=&quot;20307&quot; value=&quot;270&quot;/&gt;&lt;/object&gt;&lt;object type=&quot;3&quot; unique_id=&quot;11416&quot;&gt;&lt;property id=&quot;20148&quot; value=&quot;5&quot;/&gt;&lt;property id=&quot;20300&quot; value=&quot;Slide 15&quot;/&gt;&lt;property id=&quot;20307&quot; value=&quot;273&quot;/&gt;&lt;/object&gt;&lt;object type=&quot;3&quot; unique_id=&quot;11417&quot;&gt;&lt;property id=&quot;20148&quot; value=&quot;5&quot;/&gt;&lt;property id=&quot;20300&quot; value=&quot;Slide 16&quot;/&gt;&lt;property id=&quot;20307&quot; value=&quot;271&quot;/&gt;&lt;/object&gt;&lt;object type=&quot;3&quot; unique_id=&quot;11418&quot;&gt;&lt;property id=&quot;20148&quot; value=&quot;5&quot;/&gt;&lt;property id=&quot;20300&quot; value=&quot;Slide 17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359</Words>
  <Application>Microsoft Office PowerPoint</Application>
  <PresentationFormat>On-screen Show (4:3)</PresentationFormat>
  <Paragraphs>44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34</cp:revision>
  <dcterms:created xsi:type="dcterms:W3CDTF">2020-02-19T09:46:19Z</dcterms:created>
  <dcterms:modified xsi:type="dcterms:W3CDTF">2025-02-16T20:46:21Z</dcterms:modified>
</cp:coreProperties>
</file>