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1"/>
    <p:sldMasterId id="2147483680" r:id="rId2"/>
    <p:sldMasterId id="2147483692" r:id="rId3"/>
  </p:sldMasterIdLst>
  <p:notesMasterIdLst>
    <p:notesMasterId r:id="rId311"/>
  </p:notesMasterIdLst>
  <p:sldIdLst>
    <p:sldId id="2551" r:id="rId4"/>
    <p:sldId id="2552" r:id="rId5"/>
    <p:sldId id="2553" r:id="rId6"/>
    <p:sldId id="2554" r:id="rId7"/>
    <p:sldId id="2155" r:id="rId8"/>
    <p:sldId id="369" r:id="rId9"/>
    <p:sldId id="2555" r:id="rId10"/>
    <p:sldId id="1376" r:id="rId11"/>
    <p:sldId id="2315" r:id="rId12"/>
    <p:sldId id="2074" r:id="rId13"/>
    <p:sldId id="2556" r:id="rId14"/>
    <p:sldId id="2557" r:id="rId15"/>
    <p:sldId id="2558" r:id="rId16"/>
    <p:sldId id="2576" r:id="rId17"/>
    <p:sldId id="2559" r:id="rId18"/>
    <p:sldId id="2560" r:id="rId19"/>
    <p:sldId id="2577" r:id="rId20"/>
    <p:sldId id="2578" r:id="rId21"/>
    <p:sldId id="2579" r:id="rId22"/>
    <p:sldId id="2561" r:id="rId23"/>
    <p:sldId id="2580" r:id="rId24"/>
    <p:sldId id="2323" r:id="rId25"/>
    <p:sldId id="2562" r:id="rId26"/>
    <p:sldId id="2325" r:id="rId27"/>
    <p:sldId id="2563" r:id="rId28"/>
    <p:sldId id="2564" r:id="rId29"/>
    <p:sldId id="2565" r:id="rId30"/>
    <p:sldId id="2566" r:id="rId31"/>
    <p:sldId id="2567" r:id="rId32"/>
    <p:sldId id="2568" r:id="rId33"/>
    <p:sldId id="2569" r:id="rId34"/>
    <p:sldId id="2570" r:id="rId35"/>
    <p:sldId id="2571" r:id="rId36"/>
    <p:sldId id="2572" r:id="rId37"/>
    <p:sldId id="2573" r:id="rId38"/>
    <p:sldId id="2574" r:id="rId39"/>
    <p:sldId id="2575" r:id="rId40"/>
    <p:sldId id="1446" r:id="rId41"/>
    <p:sldId id="312" r:id="rId42"/>
    <p:sldId id="2085" r:id="rId43"/>
    <p:sldId id="2594" r:id="rId44"/>
    <p:sldId id="2595" r:id="rId45"/>
    <p:sldId id="2596" r:id="rId46"/>
    <p:sldId id="2602" r:id="rId47"/>
    <p:sldId id="2603" r:id="rId48"/>
    <p:sldId id="2604" r:id="rId49"/>
    <p:sldId id="2605" r:id="rId50"/>
    <p:sldId id="2606" r:id="rId51"/>
    <p:sldId id="2607" r:id="rId52"/>
    <p:sldId id="2608" r:id="rId53"/>
    <p:sldId id="2609" r:id="rId54"/>
    <p:sldId id="2581" r:id="rId55"/>
    <p:sldId id="2597" r:id="rId56"/>
    <p:sldId id="2598" r:id="rId57"/>
    <p:sldId id="2599" r:id="rId58"/>
    <p:sldId id="2600" r:id="rId59"/>
    <p:sldId id="2601" r:id="rId60"/>
    <p:sldId id="2610" r:id="rId61"/>
    <p:sldId id="2611" r:id="rId62"/>
    <p:sldId id="2630" r:id="rId63"/>
    <p:sldId id="2582" r:id="rId64"/>
    <p:sldId id="2631" r:id="rId65"/>
    <p:sldId id="2583" r:id="rId66"/>
    <p:sldId id="2612" r:id="rId67"/>
    <p:sldId id="2584" r:id="rId68"/>
    <p:sldId id="2613" r:id="rId69"/>
    <p:sldId id="2614" r:id="rId70"/>
    <p:sldId id="2615" r:id="rId71"/>
    <p:sldId id="2585" r:id="rId72"/>
    <p:sldId id="2616" r:id="rId73"/>
    <p:sldId id="2633" r:id="rId74"/>
    <p:sldId id="2586" r:id="rId75"/>
    <p:sldId id="2617" r:id="rId76"/>
    <p:sldId id="2618" r:id="rId77"/>
    <p:sldId id="2619" r:id="rId78"/>
    <p:sldId id="2632" r:id="rId79"/>
    <p:sldId id="2587" r:id="rId80"/>
    <p:sldId id="2620" r:id="rId81"/>
    <p:sldId id="2621" r:id="rId82"/>
    <p:sldId id="2622" r:id="rId83"/>
    <p:sldId id="2588" r:id="rId84"/>
    <p:sldId id="2623" r:id="rId85"/>
    <p:sldId id="2634" r:id="rId86"/>
    <p:sldId id="2589" r:id="rId87"/>
    <p:sldId id="2624" r:id="rId88"/>
    <p:sldId id="2625" r:id="rId89"/>
    <p:sldId id="2591" r:id="rId90"/>
    <p:sldId id="2626" r:id="rId91"/>
    <p:sldId id="2627" r:id="rId92"/>
    <p:sldId id="2628" r:id="rId93"/>
    <p:sldId id="2629" r:id="rId94"/>
    <p:sldId id="2590" r:id="rId95"/>
    <p:sldId id="2635" r:id="rId96"/>
    <p:sldId id="2592" r:id="rId97"/>
    <p:sldId id="2343" r:id="rId98"/>
    <p:sldId id="2593" r:id="rId99"/>
    <p:sldId id="2636" r:id="rId100"/>
    <p:sldId id="2637" r:id="rId101"/>
    <p:sldId id="2638" r:id="rId102"/>
    <p:sldId id="2639" r:id="rId103"/>
    <p:sldId id="2640" r:id="rId104"/>
    <p:sldId id="2641" r:id="rId105"/>
    <p:sldId id="2642" r:id="rId106"/>
    <p:sldId id="2643" r:id="rId107"/>
    <p:sldId id="2644" r:id="rId108"/>
    <p:sldId id="2645" r:id="rId109"/>
    <p:sldId id="2646" r:id="rId110"/>
    <p:sldId id="2647" r:id="rId111"/>
    <p:sldId id="2648" r:id="rId112"/>
    <p:sldId id="2649" r:id="rId113"/>
    <p:sldId id="2549" r:id="rId114"/>
    <p:sldId id="1632" r:id="rId115"/>
    <p:sldId id="2650" r:id="rId116"/>
    <p:sldId id="2131" r:id="rId117"/>
    <p:sldId id="2707" r:id="rId118"/>
    <p:sldId id="2706" r:id="rId119"/>
    <p:sldId id="2651" r:id="rId120"/>
    <p:sldId id="2652" r:id="rId121"/>
    <p:sldId id="2664" r:id="rId122"/>
    <p:sldId id="2654" r:id="rId123"/>
    <p:sldId id="2443" r:id="rId124"/>
    <p:sldId id="2668" r:id="rId125"/>
    <p:sldId id="2669" r:id="rId126"/>
    <p:sldId id="2670" r:id="rId127"/>
    <p:sldId id="2671" r:id="rId128"/>
    <p:sldId id="2672" r:id="rId129"/>
    <p:sldId id="2665" r:id="rId130"/>
    <p:sldId id="2653" r:id="rId131"/>
    <p:sldId id="2655" r:id="rId132"/>
    <p:sldId id="2656" r:id="rId133"/>
    <p:sldId id="2657" r:id="rId134"/>
    <p:sldId id="2658" r:id="rId135"/>
    <p:sldId id="2659" r:id="rId136"/>
    <p:sldId id="2666" r:id="rId137"/>
    <p:sldId id="2660" r:id="rId138"/>
    <p:sldId id="2661" r:id="rId139"/>
    <p:sldId id="2673" r:id="rId140"/>
    <p:sldId id="2674" r:id="rId141"/>
    <p:sldId id="2675" r:id="rId142"/>
    <p:sldId id="2662" r:id="rId143"/>
    <p:sldId id="2676" r:id="rId144"/>
    <p:sldId id="2677" r:id="rId145"/>
    <p:sldId id="2678" r:id="rId146"/>
    <p:sldId id="2663" r:id="rId147"/>
    <p:sldId id="2679" r:id="rId148"/>
    <p:sldId id="2667" r:id="rId149"/>
    <p:sldId id="2680" r:id="rId150"/>
    <p:sldId id="2681" r:id="rId151"/>
    <p:sldId id="2682" r:id="rId152"/>
    <p:sldId id="2683" r:id="rId153"/>
    <p:sldId id="2684" r:id="rId154"/>
    <p:sldId id="2685" r:id="rId155"/>
    <p:sldId id="2686" r:id="rId156"/>
    <p:sldId id="2687" r:id="rId157"/>
    <p:sldId id="2688" r:id="rId158"/>
    <p:sldId id="2689" r:id="rId159"/>
    <p:sldId id="2690" r:id="rId160"/>
    <p:sldId id="2691" r:id="rId161"/>
    <p:sldId id="2692" r:id="rId162"/>
    <p:sldId id="2693" r:id="rId163"/>
    <p:sldId id="2694" r:id="rId164"/>
    <p:sldId id="2695" r:id="rId165"/>
    <p:sldId id="2696" r:id="rId166"/>
    <p:sldId id="2697" r:id="rId167"/>
    <p:sldId id="2698" r:id="rId168"/>
    <p:sldId id="2699" r:id="rId169"/>
    <p:sldId id="2700" r:id="rId170"/>
    <p:sldId id="2701" r:id="rId171"/>
    <p:sldId id="2167" r:id="rId172"/>
    <p:sldId id="2702" r:id="rId173"/>
    <p:sldId id="2703" r:id="rId174"/>
    <p:sldId id="2704" r:id="rId175"/>
    <p:sldId id="2472" r:id="rId176"/>
    <p:sldId id="2481" r:id="rId177"/>
    <p:sldId id="2705" r:id="rId178"/>
    <p:sldId id="2708" r:id="rId179"/>
    <p:sldId id="2731" r:id="rId180"/>
    <p:sldId id="2732" r:id="rId181"/>
    <p:sldId id="2726" r:id="rId182"/>
    <p:sldId id="2709" r:id="rId183"/>
    <p:sldId id="2733" r:id="rId184"/>
    <p:sldId id="2735" r:id="rId185"/>
    <p:sldId id="2734" r:id="rId186"/>
    <p:sldId id="2736" r:id="rId187"/>
    <p:sldId id="2737" r:id="rId188"/>
    <p:sldId id="2710" r:id="rId189"/>
    <p:sldId id="2711" r:id="rId190"/>
    <p:sldId id="2738" r:id="rId191"/>
    <p:sldId id="2739" r:id="rId192"/>
    <p:sldId id="2740" r:id="rId193"/>
    <p:sldId id="2727" r:id="rId194"/>
    <p:sldId id="2712" r:id="rId195"/>
    <p:sldId id="2728" r:id="rId196"/>
    <p:sldId id="2713" r:id="rId197"/>
    <p:sldId id="2741" r:id="rId198"/>
    <p:sldId id="2742" r:id="rId199"/>
    <p:sldId id="2743" r:id="rId200"/>
    <p:sldId id="2744" r:id="rId201"/>
    <p:sldId id="2745" r:id="rId202"/>
    <p:sldId id="2746" r:id="rId203"/>
    <p:sldId id="2747" r:id="rId204"/>
    <p:sldId id="2748" r:id="rId205"/>
    <p:sldId id="2749" r:id="rId206"/>
    <p:sldId id="2750" r:id="rId207"/>
    <p:sldId id="2751" r:id="rId208"/>
    <p:sldId id="2714" r:id="rId209"/>
    <p:sldId id="2715" r:id="rId210"/>
    <p:sldId id="2716" r:id="rId211"/>
    <p:sldId id="2729" r:id="rId212"/>
    <p:sldId id="2717" r:id="rId213"/>
    <p:sldId id="2752" r:id="rId214"/>
    <p:sldId id="2753" r:id="rId215"/>
    <p:sldId id="2718" r:id="rId216"/>
    <p:sldId id="2754" r:id="rId217"/>
    <p:sldId id="2755" r:id="rId218"/>
    <p:sldId id="2719" r:id="rId219"/>
    <p:sldId id="2756" r:id="rId220"/>
    <p:sldId id="2757" r:id="rId221"/>
    <p:sldId id="2758" r:id="rId222"/>
    <p:sldId id="2759" r:id="rId223"/>
    <p:sldId id="2760" r:id="rId224"/>
    <p:sldId id="2720" r:id="rId225"/>
    <p:sldId id="2761" r:id="rId226"/>
    <p:sldId id="2762" r:id="rId227"/>
    <p:sldId id="2763" r:id="rId228"/>
    <p:sldId id="2730" r:id="rId229"/>
    <p:sldId id="2721" r:id="rId230"/>
    <p:sldId id="2722" r:id="rId231"/>
    <p:sldId id="2764" r:id="rId232"/>
    <p:sldId id="2765" r:id="rId233"/>
    <p:sldId id="2766" r:id="rId234"/>
    <p:sldId id="2767" r:id="rId235"/>
    <p:sldId id="2768" r:id="rId236"/>
    <p:sldId id="2723" r:id="rId237"/>
    <p:sldId id="2769" r:id="rId238"/>
    <p:sldId id="2770" r:id="rId239"/>
    <p:sldId id="2771" r:id="rId240"/>
    <p:sldId id="2724" r:id="rId241"/>
    <p:sldId id="2772" r:id="rId242"/>
    <p:sldId id="2773" r:id="rId243"/>
    <p:sldId id="2774" r:id="rId244"/>
    <p:sldId id="2775" r:id="rId245"/>
    <p:sldId id="2776" r:id="rId246"/>
    <p:sldId id="2725" r:id="rId247"/>
    <p:sldId id="2777" r:id="rId248"/>
    <p:sldId id="2778" r:id="rId249"/>
    <p:sldId id="2779" r:id="rId250"/>
    <p:sldId id="2780" r:id="rId251"/>
    <p:sldId id="2781" r:id="rId252"/>
    <p:sldId id="2782" r:id="rId253"/>
    <p:sldId id="2783" r:id="rId254"/>
    <p:sldId id="2784" r:id="rId255"/>
    <p:sldId id="2785" r:id="rId256"/>
    <p:sldId id="2786" r:id="rId257"/>
    <p:sldId id="2788" r:id="rId258"/>
    <p:sldId id="2789" r:id="rId259"/>
    <p:sldId id="2793" r:id="rId260"/>
    <p:sldId id="2790" r:id="rId261"/>
    <p:sldId id="2794" r:id="rId262"/>
    <p:sldId id="2791" r:id="rId263"/>
    <p:sldId id="2792" r:id="rId264"/>
    <p:sldId id="2795" r:id="rId265"/>
    <p:sldId id="2796" r:id="rId266"/>
    <p:sldId id="2797" r:id="rId267"/>
    <p:sldId id="2798" r:id="rId268"/>
    <p:sldId id="2799" r:id="rId269"/>
    <p:sldId id="2800" r:id="rId270"/>
    <p:sldId id="2801" r:id="rId271"/>
    <p:sldId id="2802" r:id="rId272"/>
    <p:sldId id="2803" r:id="rId273"/>
    <p:sldId id="2804" r:id="rId274"/>
    <p:sldId id="2805" r:id="rId275"/>
    <p:sldId id="2806" r:id="rId276"/>
    <p:sldId id="2807" r:id="rId277"/>
    <p:sldId id="2808" r:id="rId278"/>
    <p:sldId id="2809" r:id="rId279"/>
    <p:sldId id="2810" r:id="rId280"/>
    <p:sldId id="2811" r:id="rId281"/>
    <p:sldId id="2812" r:id="rId282"/>
    <p:sldId id="2813" r:id="rId283"/>
    <p:sldId id="2814" r:id="rId284"/>
    <p:sldId id="2815" r:id="rId285"/>
    <p:sldId id="2818" r:id="rId286"/>
    <p:sldId id="2816" r:id="rId287"/>
    <p:sldId id="2819" r:id="rId288"/>
    <p:sldId id="2817" r:id="rId289"/>
    <p:sldId id="2820" r:id="rId290"/>
    <p:sldId id="2821" r:id="rId291"/>
    <p:sldId id="2822" r:id="rId292"/>
    <p:sldId id="2823" r:id="rId293"/>
    <p:sldId id="2824" r:id="rId294"/>
    <p:sldId id="2825" r:id="rId295"/>
    <p:sldId id="2826" r:id="rId296"/>
    <p:sldId id="2827" r:id="rId297"/>
    <p:sldId id="2828" r:id="rId298"/>
    <p:sldId id="2829" r:id="rId299"/>
    <p:sldId id="446" r:id="rId300"/>
    <p:sldId id="1369" r:id="rId301"/>
    <p:sldId id="256" r:id="rId302"/>
    <p:sldId id="1662" r:id="rId303"/>
    <p:sldId id="2302" r:id="rId304"/>
    <p:sldId id="2830" r:id="rId305"/>
    <p:sldId id="2831" r:id="rId306"/>
    <p:sldId id="2832" r:id="rId307"/>
    <p:sldId id="418" r:id="rId308"/>
    <p:sldId id="282" r:id="rId309"/>
    <p:sldId id="308" r:id="rId310"/>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909" autoAdjust="0"/>
    <p:restoredTop sz="95741" autoAdjust="0"/>
  </p:normalViewPr>
  <p:slideViewPr>
    <p:cSldViewPr snapToGrid="0">
      <p:cViewPr varScale="1">
        <p:scale>
          <a:sx n="71" d="100"/>
          <a:sy n="71" d="100"/>
        </p:scale>
        <p:origin x="-180"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99" Type="http://schemas.openxmlformats.org/officeDocument/2006/relationships/slide" Target="slides/slide296.xml"/><Relationship Id="rId303" Type="http://schemas.openxmlformats.org/officeDocument/2006/relationships/slide" Target="slides/slide300.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226" Type="http://schemas.openxmlformats.org/officeDocument/2006/relationships/slide" Target="slides/slide223.xml"/><Relationship Id="rId247" Type="http://schemas.openxmlformats.org/officeDocument/2006/relationships/slide" Target="slides/slide244.xml"/><Relationship Id="rId107" Type="http://schemas.openxmlformats.org/officeDocument/2006/relationships/slide" Target="slides/slide104.xml"/><Relationship Id="rId268" Type="http://schemas.openxmlformats.org/officeDocument/2006/relationships/slide" Target="slides/slide265.xml"/><Relationship Id="rId289" Type="http://schemas.openxmlformats.org/officeDocument/2006/relationships/slide" Target="slides/slide286.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314" Type="http://schemas.openxmlformats.org/officeDocument/2006/relationships/theme" Target="theme/theme1.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16" Type="http://schemas.openxmlformats.org/officeDocument/2006/relationships/slide" Target="slides/slide213.xml"/><Relationship Id="rId237" Type="http://schemas.openxmlformats.org/officeDocument/2006/relationships/slide" Target="slides/slide234.xml"/><Relationship Id="rId258" Type="http://schemas.openxmlformats.org/officeDocument/2006/relationships/slide" Target="slides/slide255.xml"/><Relationship Id="rId279" Type="http://schemas.openxmlformats.org/officeDocument/2006/relationships/slide" Target="slides/slide276.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290" Type="http://schemas.openxmlformats.org/officeDocument/2006/relationships/slide" Target="slides/slide287.xml"/><Relationship Id="rId304" Type="http://schemas.openxmlformats.org/officeDocument/2006/relationships/slide" Target="slides/slide301.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92" Type="http://schemas.openxmlformats.org/officeDocument/2006/relationships/slide" Target="slides/slide189.xml"/><Relationship Id="rId206" Type="http://schemas.openxmlformats.org/officeDocument/2006/relationships/slide" Target="slides/slide203.xml"/><Relationship Id="rId227" Type="http://schemas.openxmlformats.org/officeDocument/2006/relationships/slide" Target="slides/slide224.xml"/><Relationship Id="rId248" Type="http://schemas.openxmlformats.org/officeDocument/2006/relationships/slide" Target="slides/slide245.xml"/><Relationship Id="rId269" Type="http://schemas.openxmlformats.org/officeDocument/2006/relationships/slide" Target="slides/slide266.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280" Type="http://schemas.openxmlformats.org/officeDocument/2006/relationships/slide" Target="slides/slide277.xml"/><Relationship Id="rId315" Type="http://schemas.openxmlformats.org/officeDocument/2006/relationships/tableStyles" Target="tableStyles.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slide" Target="slides/slide179.xml"/><Relationship Id="rId217" Type="http://schemas.openxmlformats.org/officeDocument/2006/relationships/slide" Target="slides/slide214.xml"/><Relationship Id="rId6" Type="http://schemas.openxmlformats.org/officeDocument/2006/relationships/slide" Target="slides/slide3.xml"/><Relationship Id="rId238" Type="http://schemas.openxmlformats.org/officeDocument/2006/relationships/slide" Target="slides/slide235.xml"/><Relationship Id="rId259" Type="http://schemas.openxmlformats.org/officeDocument/2006/relationships/slide" Target="slides/slide256.xml"/><Relationship Id="rId23" Type="http://schemas.openxmlformats.org/officeDocument/2006/relationships/slide" Target="slides/slide20.xml"/><Relationship Id="rId119" Type="http://schemas.openxmlformats.org/officeDocument/2006/relationships/slide" Target="slides/slide116.xml"/><Relationship Id="rId270" Type="http://schemas.openxmlformats.org/officeDocument/2006/relationships/slide" Target="slides/slide267.xml"/><Relationship Id="rId291" Type="http://schemas.openxmlformats.org/officeDocument/2006/relationships/slide" Target="slides/slide288.xml"/><Relationship Id="rId305" Type="http://schemas.openxmlformats.org/officeDocument/2006/relationships/slide" Target="slides/slide302.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93" Type="http://schemas.openxmlformats.org/officeDocument/2006/relationships/slide" Target="slides/slide190.xml"/><Relationship Id="rId207" Type="http://schemas.openxmlformats.org/officeDocument/2006/relationships/slide" Target="slides/slide204.xml"/><Relationship Id="rId228" Type="http://schemas.openxmlformats.org/officeDocument/2006/relationships/slide" Target="slides/slide225.xml"/><Relationship Id="rId249" Type="http://schemas.openxmlformats.org/officeDocument/2006/relationships/slide" Target="slides/slide246.xml"/><Relationship Id="rId13" Type="http://schemas.openxmlformats.org/officeDocument/2006/relationships/slide" Target="slides/slide10.xml"/><Relationship Id="rId109" Type="http://schemas.openxmlformats.org/officeDocument/2006/relationships/slide" Target="slides/slide106.xml"/><Relationship Id="rId260" Type="http://schemas.openxmlformats.org/officeDocument/2006/relationships/slide" Target="slides/slide257.xml"/><Relationship Id="rId281" Type="http://schemas.openxmlformats.org/officeDocument/2006/relationships/slide" Target="slides/slide278.xml"/><Relationship Id="rId34" Type="http://schemas.openxmlformats.org/officeDocument/2006/relationships/slide" Target="slides/slide31.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20" Type="http://schemas.openxmlformats.org/officeDocument/2006/relationships/slide" Target="slides/slide117.xml"/><Relationship Id="rId141" Type="http://schemas.openxmlformats.org/officeDocument/2006/relationships/slide" Target="slides/slide138.xml"/><Relationship Id="rId7" Type="http://schemas.openxmlformats.org/officeDocument/2006/relationships/slide" Target="slides/slide4.xml"/><Relationship Id="rId162" Type="http://schemas.openxmlformats.org/officeDocument/2006/relationships/slide" Target="slides/slide159.xml"/><Relationship Id="rId183" Type="http://schemas.openxmlformats.org/officeDocument/2006/relationships/slide" Target="slides/slide180.xml"/><Relationship Id="rId218" Type="http://schemas.openxmlformats.org/officeDocument/2006/relationships/slide" Target="slides/slide215.xml"/><Relationship Id="rId239" Type="http://schemas.openxmlformats.org/officeDocument/2006/relationships/slide" Target="slides/slide236.xml"/><Relationship Id="rId250" Type="http://schemas.openxmlformats.org/officeDocument/2006/relationships/slide" Target="slides/slide247.xml"/><Relationship Id="rId271" Type="http://schemas.openxmlformats.org/officeDocument/2006/relationships/slide" Target="slides/slide268.xml"/><Relationship Id="rId292" Type="http://schemas.openxmlformats.org/officeDocument/2006/relationships/slide" Target="slides/slide289.xml"/><Relationship Id="rId306" Type="http://schemas.openxmlformats.org/officeDocument/2006/relationships/slide" Target="slides/slide303.xml"/><Relationship Id="rId24" Type="http://schemas.openxmlformats.org/officeDocument/2006/relationships/slide" Target="slides/slide21.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31" Type="http://schemas.openxmlformats.org/officeDocument/2006/relationships/slide" Target="slides/slide128.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199" Type="http://schemas.openxmlformats.org/officeDocument/2006/relationships/slide" Target="slides/slide196.xml"/><Relationship Id="rId203" Type="http://schemas.openxmlformats.org/officeDocument/2006/relationships/slide" Target="slides/slide200.xml"/><Relationship Id="rId208" Type="http://schemas.openxmlformats.org/officeDocument/2006/relationships/slide" Target="slides/slide205.xml"/><Relationship Id="rId229" Type="http://schemas.openxmlformats.org/officeDocument/2006/relationships/slide" Target="slides/slide226.xml"/><Relationship Id="rId19" Type="http://schemas.openxmlformats.org/officeDocument/2006/relationships/slide" Target="slides/slide16.xml"/><Relationship Id="rId224" Type="http://schemas.openxmlformats.org/officeDocument/2006/relationships/slide" Target="slides/slide221.xml"/><Relationship Id="rId240" Type="http://schemas.openxmlformats.org/officeDocument/2006/relationships/slide" Target="slides/slide237.xml"/><Relationship Id="rId245" Type="http://schemas.openxmlformats.org/officeDocument/2006/relationships/slide" Target="slides/slide242.xml"/><Relationship Id="rId261" Type="http://schemas.openxmlformats.org/officeDocument/2006/relationships/slide" Target="slides/slide258.xml"/><Relationship Id="rId266" Type="http://schemas.openxmlformats.org/officeDocument/2006/relationships/slide" Target="slides/slide263.xml"/><Relationship Id="rId287" Type="http://schemas.openxmlformats.org/officeDocument/2006/relationships/slide" Target="slides/slide284.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282" Type="http://schemas.openxmlformats.org/officeDocument/2006/relationships/slide" Target="slides/slide279.xml"/><Relationship Id="rId312"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219" Type="http://schemas.openxmlformats.org/officeDocument/2006/relationships/slide" Target="slides/slide216.xml"/><Relationship Id="rId3" Type="http://schemas.openxmlformats.org/officeDocument/2006/relationships/slideMaster" Target="slideMasters/slideMaster3.xml"/><Relationship Id="rId214" Type="http://schemas.openxmlformats.org/officeDocument/2006/relationships/slide" Target="slides/slide211.xml"/><Relationship Id="rId230" Type="http://schemas.openxmlformats.org/officeDocument/2006/relationships/slide" Target="slides/slide227.xml"/><Relationship Id="rId235" Type="http://schemas.openxmlformats.org/officeDocument/2006/relationships/slide" Target="slides/slide232.xml"/><Relationship Id="rId251" Type="http://schemas.openxmlformats.org/officeDocument/2006/relationships/slide" Target="slides/slide248.xml"/><Relationship Id="rId256" Type="http://schemas.openxmlformats.org/officeDocument/2006/relationships/slide" Target="slides/slide253.xml"/><Relationship Id="rId277" Type="http://schemas.openxmlformats.org/officeDocument/2006/relationships/slide" Target="slides/slide274.xml"/><Relationship Id="rId298" Type="http://schemas.openxmlformats.org/officeDocument/2006/relationships/slide" Target="slides/slide295.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72" Type="http://schemas.openxmlformats.org/officeDocument/2006/relationships/slide" Target="slides/slide269.xml"/><Relationship Id="rId293" Type="http://schemas.openxmlformats.org/officeDocument/2006/relationships/slide" Target="slides/slide290.xml"/><Relationship Id="rId302" Type="http://schemas.openxmlformats.org/officeDocument/2006/relationships/slide" Target="slides/slide299.xml"/><Relationship Id="rId307" Type="http://schemas.openxmlformats.org/officeDocument/2006/relationships/slide" Target="slides/slide30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209" Type="http://schemas.openxmlformats.org/officeDocument/2006/relationships/slide" Target="slides/slide206.xml"/><Relationship Id="rId190" Type="http://schemas.openxmlformats.org/officeDocument/2006/relationships/slide" Target="slides/slide187.xml"/><Relationship Id="rId204" Type="http://schemas.openxmlformats.org/officeDocument/2006/relationships/slide" Target="slides/slide201.xml"/><Relationship Id="rId220" Type="http://schemas.openxmlformats.org/officeDocument/2006/relationships/slide" Target="slides/slide217.xml"/><Relationship Id="rId225" Type="http://schemas.openxmlformats.org/officeDocument/2006/relationships/slide" Target="slides/slide222.xml"/><Relationship Id="rId241" Type="http://schemas.openxmlformats.org/officeDocument/2006/relationships/slide" Target="slides/slide238.xml"/><Relationship Id="rId246" Type="http://schemas.openxmlformats.org/officeDocument/2006/relationships/slide" Target="slides/slide243.xml"/><Relationship Id="rId267" Type="http://schemas.openxmlformats.org/officeDocument/2006/relationships/slide" Target="slides/slide264.xml"/><Relationship Id="rId288" Type="http://schemas.openxmlformats.org/officeDocument/2006/relationships/slide" Target="slides/slide285.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262" Type="http://schemas.openxmlformats.org/officeDocument/2006/relationships/slide" Target="slides/slide259.xml"/><Relationship Id="rId283" Type="http://schemas.openxmlformats.org/officeDocument/2006/relationships/slide" Target="slides/slide280.xml"/><Relationship Id="rId313"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slide" Target="slides/slide207.xml"/><Relationship Id="rId215" Type="http://schemas.openxmlformats.org/officeDocument/2006/relationships/slide" Target="slides/slide212.xml"/><Relationship Id="rId236" Type="http://schemas.openxmlformats.org/officeDocument/2006/relationships/slide" Target="slides/slide233.xml"/><Relationship Id="rId257" Type="http://schemas.openxmlformats.org/officeDocument/2006/relationships/slide" Target="slides/slide254.xml"/><Relationship Id="rId278" Type="http://schemas.openxmlformats.org/officeDocument/2006/relationships/slide" Target="slides/slide275.xml"/><Relationship Id="rId26" Type="http://schemas.openxmlformats.org/officeDocument/2006/relationships/slide" Target="slides/slide23.xml"/><Relationship Id="rId231" Type="http://schemas.openxmlformats.org/officeDocument/2006/relationships/slide" Target="slides/slide228.xml"/><Relationship Id="rId252" Type="http://schemas.openxmlformats.org/officeDocument/2006/relationships/slide" Target="slides/slide249.xml"/><Relationship Id="rId273" Type="http://schemas.openxmlformats.org/officeDocument/2006/relationships/slide" Target="slides/slide270.xml"/><Relationship Id="rId294" Type="http://schemas.openxmlformats.org/officeDocument/2006/relationships/slide" Target="slides/slide291.xml"/><Relationship Id="rId308" Type="http://schemas.openxmlformats.org/officeDocument/2006/relationships/slide" Target="slides/slide305.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221" Type="http://schemas.openxmlformats.org/officeDocument/2006/relationships/slide" Target="slides/slide218.xml"/><Relationship Id="rId242" Type="http://schemas.openxmlformats.org/officeDocument/2006/relationships/slide" Target="slides/slide239.xml"/><Relationship Id="rId263" Type="http://schemas.openxmlformats.org/officeDocument/2006/relationships/slide" Target="slides/slide260.xml"/><Relationship Id="rId284" Type="http://schemas.openxmlformats.org/officeDocument/2006/relationships/slide" Target="slides/slide281.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11" Type="http://schemas.openxmlformats.org/officeDocument/2006/relationships/slide" Target="slides/slide208.xml"/><Relationship Id="rId232" Type="http://schemas.openxmlformats.org/officeDocument/2006/relationships/slide" Target="slides/slide229.xml"/><Relationship Id="rId253" Type="http://schemas.openxmlformats.org/officeDocument/2006/relationships/slide" Target="slides/slide250.xml"/><Relationship Id="rId274" Type="http://schemas.openxmlformats.org/officeDocument/2006/relationships/slide" Target="slides/slide271.xml"/><Relationship Id="rId295" Type="http://schemas.openxmlformats.org/officeDocument/2006/relationships/slide" Target="slides/slide292.xml"/><Relationship Id="rId309" Type="http://schemas.openxmlformats.org/officeDocument/2006/relationships/slide" Target="slides/slide306.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slide" Target="slides/slide194.xml"/><Relationship Id="rId201" Type="http://schemas.openxmlformats.org/officeDocument/2006/relationships/slide" Target="slides/slide198.xml"/><Relationship Id="rId222" Type="http://schemas.openxmlformats.org/officeDocument/2006/relationships/slide" Target="slides/slide219.xml"/><Relationship Id="rId243" Type="http://schemas.openxmlformats.org/officeDocument/2006/relationships/slide" Target="slides/slide240.xml"/><Relationship Id="rId264" Type="http://schemas.openxmlformats.org/officeDocument/2006/relationships/slide" Target="slides/slide261.xml"/><Relationship Id="rId285" Type="http://schemas.openxmlformats.org/officeDocument/2006/relationships/slide" Target="slides/slide282.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310" Type="http://schemas.openxmlformats.org/officeDocument/2006/relationships/slide" Target="slides/slide307.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slide" Target="slides/slide184.xml"/><Relationship Id="rId1" Type="http://schemas.openxmlformats.org/officeDocument/2006/relationships/slideMaster" Target="slideMasters/slideMaster1.xml"/><Relationship Id="rId212" Type="http://schemas.openxmlformats.org/officeDocument/2006/relationships/slide" Target="slides/slide209.xml"/><Relationship Id="rId233" Type="http://schemas.openxmlformats.org/officeDocument/2006/relationships/slide" Target="slides/slide230.xml"/><Relationship Id="rId254" Type="http://schemas.openxmlformats.org/officeDocument/2006/relationships/slide" Target="slides/slide25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275" Type="http://schemas.openxmlformats.org/officeDocument/2006/relationships/slide" Target="slides/slide272.xml"/><Relationship Id="rId296" Type="http://schemas.openxmlformats.org/officeDocument/2006/relationships/slide" Target="slides/slide293.xml"/><Relationship Id="rId300" Type="http://schemas.openxmlformats.org/officeDocument/2006/relationships/slide" Target="slides/slide297.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202" Type="http://schemas.openxmlformats.org/officeDocument/2006/relationships/slide" Target="slides/slide199.xml"/><Relationship Id="rId223" Type="http://schemas.openxmlformats.org/officeDocument/2006/relationships/slide" Target="slides/slide220.xml"/><Relationship Id="rId244" Type="http://schemas.openxmlformats.org/officeDocument/2006/relationships/slide" Target="slides/slide241.xml"/><Relationship Id="rId18" Type="http://schemas.openxmlformats.org/officeDocument/2006/relationships/slide" Target="slides/slide15.xml"/><Relationship Id="rId39" Type="http://schemas.openxmlformats.org/officeDocument/2006/relationships/slide" Target="slides/slide36.xml"/><Relationship Id="rId265" Type="http://schemas.openxmlformats.org/officeDocument/2006/relationships/slide" Target="slides/slide262.xml"/><Relationship Id="rId286" Type="http://schemas.openxmlformats.org/officeDocument/2006/relationships/slide" Target="slides/slide283.xml"/><Relationship Id="rId50" Type="http://schemas.openxmlformats.org/officeDocument/2006/relationships/slide" Target="slides/slide47.xml"/><Relationship Id="rId104" Type="http://schemas.openxmlformats.org/officeDocument/2006/relationships/slide" Target="slides/slide101.xml"/><Relationship Id="rId125" Type="http://schemas.openxmlformats.org/officeDocument/2006/relationships/slide" Target="slides/slide122.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311" Type="http://schemas.openxmlformats.org/officeDocument/2006/relationships/notesMaster" Target="notesMasters/notesMaster1.xml"/><Relationship Id="rId71" Type="http://schemas.openxmlformats.org/officeDocument/2006/relationships/slide" Target="slides/slide68.xml"/><Relationship Id="rId92" Type="http://schemas.openxmlformats.org/officeDocument/2006/relationships/slide" Target="slides/slide89.xml"/><Relationship Id="rId213" Type="http://schemas.openxmlformats.org/officeDocument/2006/relationships/slide" Target="slides/slide210.xml"/><Relationship Id="rId234" Type="http://schemas.openxmlformats.org/officeDocument/2006/relationships/slide" Target="slides/slide231.xml"/><Relationship Id="rId2" Type="http://schemas.openxmlformats.org/officeDocument/2006/relationships/slideMaster" Target="slideMasters/slideMaster2.xml"/><Relationship Id="rId29" Type="http://schemas.openxmlformats.org/officeDocument/2006/relationships/slide" Target="slides/slide26.xml"/><Relationship Id="rId255" Type="http://schemas.openxmlformats.org/officeDocument/2006/relationships/slide" Target="slides/slide252.xml"/><Relationship Id="rId276" Type="http://schemas.openxmlformats.org/officeDocument/2006/relationships/slide" Target="slides/slide273.xml"/><Relationship Id="rId297" Type="http://schemas.openxmlformats.org/officeDocument/2006/relationships/slide" Target="slides/slide294.xml"/><Relationship Id="rId40" Type="http://schemas.openxmlformats.org/officeDocument/2006/relationships/slide" Target="slides/slide37.xml"/><Relationship Id="rId115" Type="http://schemas.openxmlformats.org/officeDocument/2006/relationships/slide" Target="slides/slide112.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301" Type="http://schemas.openxmlformats.org/officeDocument/2006/relationships/slide" Target="slides/slide29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hỗ dành sẵn cho Đầu trang 1">
            <a:extLst>
              <a:ext uri="{FF2B5EF4-FFF2-40B4-BE49-F238E27FC236}">
                <a16:creationId xmlns:a16="http://schemas.microsoft.com/office/drawing/2014/main" xmlns="" id="{1F26A669-54DC-4ABF-3DF9-F2FBFC8687B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Chỗ dành sẵn cho Ngày tháng 2">
            <a:extLst>
              <a:ext uri="{FF2B5EF4-FFF2-40B4-BE49-F238E27FC236}">
                <a16:creationId xmlns:a16="http://schemas.microsoft.com/office/drawing/2014/main" xmlns="" id="{516D5216-A5BB-CE7E-BD55-D7A8AF418062}"/>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9BF1AC6F-F4B3-9848-99A2-94C7B30BE281}" type="datetimeFigureOut">
              <a:rPr lang="en-US"/>
              <a:pPr>
                <a:defRPr/>
              </a:pPr>
              <a:t>1/13/2025</a:t>
            </a:fld>
            <a:endParaRPr lang="en-US"/>
          </a:p>
        </p:txBody>
      </p:sp>
      <p:sp>
        <p:nvSpPr>
          <p:cNvPr id="4" name="Chỗ dành sẵn cho Hình ảnh của Bản chiếu 3">
            <a:extLst>
              <a:ext uri="{FF2B5EF4-FFF2-40B4-BE49-F238E27FC236}">
                <a16:creationId xmlns:a16="http://schemas.microsoft.com/office/drawing/2014/main" xmlns="" id="{A5860929-8F2D-CD0F-9D49-9F3A0F76BF32}"/>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Chỗ dành sẵn cho Ghi chú 4">
            <a:extLst>
              <a:ext uri="{FF2B5EF4-FFF2-40B4-BE49-F238E27FC236}">
                <a16:creationId xmlns:a16="http://schemas.microsoft.com/office/drawing/2014/main" xmlns="" id="{B8BCAC93-8A5B-49AB-AAE8-A869C9D025F9}"/>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noProof="0"/>
              <a:t>Bấm để chỉnh sửa kiểu văn bản của Bản cái</a:t>
            </a:r>
          </a:p>
          <a:p>
            <a:pPr lvl="1"/>
            <a:r>
              <a:rPr lang="vi-VN" noProof="0"/>
              <a:t>Mức hai</a:t>
            </a:r>
          </a:p>
          <a:p>
            <a:pPr lvl="2"/>
            <a:r>
              <a:rPr lang="vi-VN" noProof="0"/>
              <a:t>Mức ba</a:t>
            </a:r>
          </a:p>
          <a:p>
            <a:pPr lvl="3"/>
            <a:r>
              <a:rPr lang="vi-VN" noProof="0"/>
              <a:t>Mức bốn</a:t>
            </a:r>
          </a:p>
          <a:p>
            <a:pPr lvl="4"/>
            <a:r>
              <a:rPr lang="vi-VN" noProof="0"/>
              <a:t>Mức năm</a:t>
            </a:r>
            <a:endParaRPr lang="en-US" noProof="0"/>
          </a:p>
        </p:txBody>
      </p:sp>
      <p:sp>
        <p:nvSpPr>
          <p:cNvPr id="6" name="Chỗ dành sẵn cho Chân trang 5">
            <a:extLst>
              <a:ext uri="{FF2B5EF4-FFF2-40B4-BE49-F238E27FC236}">
                <a16:creationId xmlns:a16="http://schemas.microsoft.com/office/drawing/2014/main" xmlns="" id="{BB091EB3-9DCC-2E03-ED53-1849D84D898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Chỗ dành sẵn cho Số hiệu Bản chiếu 6">
            <a:extLst>
              <a:ext uri="{FF2B5EF4-FFF2-40B4-BE49-F238E27FC236}">
                <a16:creationId xmlns:a16="http://schemas.microsoft.com/office/drawing/2014/main" xmlns="" id="{A65C0DFD-389E-EC41-6125-77DE77406191}"/>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D3665D54-C801-D849-8EDE-CF61BD08154F}" type="slidenum">
              <a:rPr lang="en-US" altLang="en-US"/>
              <a:pPr>
                <a:defRPr/>
              </a:pPr>
              <a:t>‹#›</a:t>
            </a:fld>
            <a:endParaRPr lang="en-US" altLang="en-US"/>
          </a:p>
        </p:txBody>
      </p:sp>
    </p:spTree>
    <p:extLst>
      <p:ext uri="{BB962C8B-B14F-4D97-AF65-F5344CB8AC3E}">
        <p14:creationId xmlns:p14="http://schemas.microsoft.com/office/powerpoint/2010/main" val="2128667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xmlns="" id="{61C5B717-2B02-30BE-9F83-B8980448D61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6F05176-5BC9-AF4F-A425-392DB8921583}"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5058" name="Rectangle 2">
            <a:extLst>
              <a:ext uri="{FF2B5EF4-FFF2-40B4-BE49-F238E27FC236}">
                <a16:creationId xmlns:a16="http://schemas.microsoft.com/office/drawing/2014/main" xmlns="" id="{BF902A23-F05D-E9A4-DCEA-62866A0389B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Rectangle 3">
            <a:extLst>
              <a:ext uri="{FF2B5EF4-FFF2-40B4-BE49-F238E27FC236}">
                <a16:creationId xmlns:a16="http://schemas.microsoft.com/office/drawing/2014/main" xmlns="" id="{B6A6FF11-26AF-D373-3EA3-B412F558891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xmlns="" id="{7C94F455-1B56-9609-856B-88F946BDA6F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80F80672-3826-644D-AB7F-2EA469467EAB}"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7826" name="Rectangle 2">
            <a:extLst>
              <a:ext uri="{FF2B5EF4-FFF2-40B4-BE49-F238E27FC236}">
                <a16:creationId xmlns:a16="http://schemas.microsoft.com/office/drawing/2014/main" xmlns="" id="{CE936FC4-D2F6-38DD-C4AD-95C23F465B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Rectangle 3">
            <a:extLst>
              <a:ext uri="{FF2B5EF4-FFF2-40B4-BE49-F238E27FC236}">
                <a16:creationId xmlns:a16="http://schemas.microsoft.com/office/drawing/2014/main" xmlns="" id="{D26878DE-EDE2-6EF7-7660-4AB8A0417A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a:extLst>
              <a:ext uri="{FF2B5EF4-FFF2-40B4-BE49-F238E27FC236}">
                <a16:creationId xmlns:a16="http://schemas.microsoft.com/office/drawing/2014/main" xmlns="" id="{9FC3EA6A-8767-4665-9316-19E3436474A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EA44B9-F98D-AC41-B769-9E6EA6FBBDD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117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42018" name="Rectangle 2">
            <a:extLst>
              <a:ext uri="{FF2B5EF4-FFF2-40B4-BE49-F238E27FC236}">
                <a16:creationId xmlns:a16="http://schemas.microsoft.com/office/drawing/2014/main" xmlns="" id="{42F5E649-153A-11CF-4A52-D020135D1E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Rectangle 3">
            <a:extLst>
              <a:ext uri="{FF2B5EF4-FFF2-40B4-BE49-F238E27FC236}">
                <a16:creationId xmlns:a16="http://schemas.microsoft.com/office/drawing/2014/main" xmlns="" id="{08107112-2892-67FF-E185-205931794A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73994624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a:extLst>
              <a:ext uri="{FF2B5EF4-FFF2-40B4-BE49-F238E27FC236}">
                <a16:creationId xmlns:a16="http://schemas.microsoft.com/office/drawing/2014/main" xmlns="" id="{9FC3EA6A-8767-4665-9316-19E3436474A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EA44B9-F98D-AC41-B769-9E6EA6FBBDD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118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42018" name="Rectangle 2">
            <a:extLst>
              <a:ext uri="{FF2B5EF4-FFF2-40B4-BE49-F238E27FC236}">
                <a16:creationId xmlns:a16="http://schemas.microsoft.com/office/drawing/2014/main" xmlns="" id="{42F5E649-153A-11CF-4A52-D020135D1E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Rectangle 3">
            <a:extLst>
              <a:ext uri="{FF2B5EF4-FFF2-40B4-BE49-F238E27FC236}">
                <a16:creationId xmlns:a16="http://schemas.microsoft.com/office/drawing/2014/main" xmlns="" id="{08107112-2892-67FF-E185-205931794A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03949422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a:extLst>
              <a:ext uri="{FF2B5EF4-FFF2-40B4-BE49-F238E27FC236}">
                <a16:creationId xmlns:a16="http://schemas.microsoft.com/office/drawing/2014/main" xmlns="" id="{9FC3EA6A-8767-4665-9316-19E3436474A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EA44B9-F98D-AC41-B769-9E6EA6FBBDD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119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42018" name="Rectangle 2">
            <a:extLst>
              <a:ext uri="{FF2B5EF4-FFF2-40B4-BE49-F238E27FC236}">
                <a16:creationId xmlns:a16="http://schemas.microsoft.com/office/drawing/2014/main" xmlns="" id="{42F5E649-153A-11CF-4A52-D020135D1E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Rectangle 3">
            <a:extLst>
              <a:ext uri="{FF2B5EF4-FFF2-40B4-BE49-F238E27FC236}">
                <a16:creationId xmlns:a16="http://schemas.microsoft.com/office/drawing/2014/main" xmlns="" id="{08107112-2892-67FF-E185-205931794A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69488440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a:extLst>
              <a:ext uri="{FF2B5EF4-FFF2-40B4-BE49-F238E27FC236}">
                <a16:creationId xmlns:a16="http://schemas.microsoft.com/office/drawing/2014/main" xmlns="" id="{9FC3EA6A-8767-4665-9316-19E3436474A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EA44B9-F98D-AC41-B769-9E6EA6FBBDD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120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42018" name="Rectangle 2">
            <a:extLst>
              <a:ext uri="{FF2B5EF4-FFF2-40B4-BE49-F238E27FC236}">
                <a16:creationId xmlns:a16="http://schemas.microsoft.com/office/drawing/2014/main" xmlns="" id="{42F5E649-153A-11CF-4A52-D020135D1E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Rectangle 3">
            <a:extLst>
              <a:ext uri="{FF2B5EF4-FFF2-40B4-BE49-F238E27FC236}">
                <a16:creationId xmlns:a16="http://schemas.microsoft.com/office/drawing/2014/main" xmlns="" id="{08107112-2892-67FF-E185-205931794A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28254770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a:extLst>
              <a:ext uri="{FF2B5EF4-FFF2-40B4-BE49-F238E27FC236}">
                <a16:creationId xmlns:a16="http://schemas.microsoft.com/office/drawing/2014/main" xmlns="" id="{E1EFD01A-B6C1-38D3-343E-B11396C9A7E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6CBCA84-95B8-6149-A235-1CB07C04DB5F}"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121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50210" name="Rectangle 2">
            <a:extLst>
              <a:ext uri="{FF2B5EF4-FFF2-40B4-BE49-F238E27FC236}">
                <a16:creationId xmlns:a16="http://schemas.microsoft.com/office/drawing/2014/main" xmlns="" id="{4D6576A1-33D7-F5BE-B1A6-2696DE4DDEA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0211" name="Rectangle 3">
            <a:extLst>
              <a:ext uri="{FF2B5EF4-FFF2-40B4-BE49-F238E27FC236}">
                <a16:creationId xmlns:a16="http://schemas.microsoft.com/office/drawing/2014/main" xmlns="" id="{34E5A0B4-283D-85D0-2D97-2C62ED7F36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98324705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a:extLst>
              <a:ext uri="{FF2B5EF4-FFF2-40B4-BE49-F238E27FC236}">
                <a16:creationId xmlns:a16="http://schemas.microsoft.com/office/drawing/2014/main" xmlns="" id="{E1EFD01A-B6C1-38D3-343E-B11396C9A7E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6CBCA84-95B8-6149-A235-1CB07C04DB5F}"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122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50210" name="Rectangle 2">
            <a:extLst>
              <a:ext uri="{FF2B5EF4-FFF2-40B4-BE49-F238E27FC236}">
                <a16:creationId xmlns:a16="http://schemas.microsoft.com/office/drawing/2014/main" xmlns="" id="{4D6576A1-33D7-F5BE-B1A6-2696DE4DDEA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0211" name="Rectangle 3">
            <a:extLst>
              <a:ext uri="{FF2B5EF4-FFF2-40B4-BE49-F238E27FC236}">
                <a16:creationId xmlns:a16="http://schemas.microsoft.com/office/drawing/2014/main" xmlns="" id="{34E5A0B4-283D-85D0-2D97-2C62ED7F36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59862962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a:extLst>
              <a:ext uri="{FF2B5EF4-FFF2-40B4-BE49-F238E27FC236}">
                <a16:creationId xmlns:a16="http://schemas.microsoft.com/office/drawing/2014/main" xmlns="" id="{E1EFD01A-B6C1-38D3-343E-B11396C9A7E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6CBCA84-95B8-6149-A235-1CB07C04DB5F}"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123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50210" name="Rectangle 2">
            <a:extLst>
              <a:ext uri="{FF2B5EF4-FFF2-40B4-BE49-F238E27FC236}">
                <a16:creationId xmlns:a16="http://schemas.microsoft.com/office/drawing/2014/main" xmlns="" id="{4D6576A1-33D7-F5BE-B1A6-2696DE4DDEA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0211" name="Rectangle 3">
            <a:extLst>
              <a:ext uri="{FF2B5EF4-FFF2-40B4-BE49-F238E27FC236}">
                <a16:creationId xmlns:a16="http://schemas.microsoft.com/office/drawing/2014/main" xmlns="" id="{34E5A0B4-283D-85D0-2D97-2C62ED7F36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6136679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a:extLst>
              <a:ext uri="{FF2B5EF4-FFF2-40B4-BE49-F238E27FC236}">
                <a16:creationId xmlns:a16="http://schemas.microsoft.com/office/drawing/2014/main" xmlns="" id="{E1EFD01A-B6C1-38D3-343E-B11396C9A7E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6CBCA84-95B8-6149-A235-1CB07C04DB5F}"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124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50210" name="Rectangle 2">
            <a:extLst>
              <a:ext uri="{FF2B5EF4-FFF2-40B4-BE49-F238E27FC236}">
                <a16:creationId xmlns:a16="http://schemas.microsoft.com/office/drawing/2014/main" xmlns="" id="{4D6576A1-33D7-F5BE-B1A6-2696DE4DDEA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0211" name="Rectangle 3">
            <a:extLst>
              <a:ext uri="{FF2B5EF4-FFF2-40B4-BE49-F238E27FC236}">
                <a16:creationId xmlns:a16="http://schemas.microsoft.com/office/drawing/2014/main" xmlns="" id="{34E5A0B4-283D-85D0-2D97-2C62ED7F36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35674969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a:extLst>
              <a:ext uri="{FF2B5EF4-FFF2-40B4-BE49-F238E27FC236}">
                <a16:creationId xmlns:a16="http://schemas.microsoft.com/office/drawing/2014/main" xmlns="" id="{E1EFD01A-B6C1-38D3-343E-B11396C9A7E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6CBCA84-95B8-6149-A235-1CB07C04DB5F}"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125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50210" name="Rectangle 2">
            <a:extLst>
              <a:ext uri="{FF2B5EF4-FFF2-40B4-BE49-F238E27FC236}">
                <a16:creationId xmlns:a16="http://schemas.microsoft.com/office/drawing/2014/main" xmlns="" id="{4D6576A1-33D7-F5BE-B1A6-2696DE4DDEA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0211" name="Rectangle 3">
            <a:extLst>
              <a:ext uri="{FF2B5EF4-FFF2-40B4-BE49-F238E27FC236}">
                <a16:creationId xmlns:a16="http://schemas.microsoft.com/office/drawing/2014/main" xmlns="" id="{34E5A0B4-283D-85D0-2D97-2C62ED7F36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59359381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a:extLst>
              <a:ext uri="{FF2B5EF4-FFF2-40B4-BE49-F238E27FC236}">
                <a16:creationId xmlns:a16="http://schemas.microsoft.com/office/drawing/2014/main" xmlns="" id="{E1EFD01A-B6C1-38D3-343E-B11396C9A7E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6CBCA84-95B8-6149-A235-1CB07C04DB5F}"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126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50210" name="Rectangle 2">
            <a:extLst>
              <a:ext uri="{FF2B5EF4-FFF2-40B4-BE49-F238E27FC236}">
                <a16:creationId xmlns:a16="http://schemas.microsoft.com/office/drawing/2014/main" xmlns="" id="{4D6576A1-33D7-F5BE-B1A6-2696DE4DDEA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0211" name="Rectangle 3">
            <a:extLst>
              <a:ext uri="{FF2B5EF4-FFF2-40B4-BE49-F238E27FC236}">
                <a16:creationId xmlns:a16="http://schemas.microsoft.com/office/drawing/2014/main" xmlns="" id="{34E5A0B4-283D-85D0-2D97-2C62ED7F36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499550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xmlns="" id="{7C94F455-1B56-9609-856B-88F946BDA6F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80F80672-3826-644D-AB7F-2EA469467EAB}"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7826" name="Rectangle 2">
            <a:extLst>
              <a:ext uri="{FF2B5EF4-FFF2-40B4-BE49-F238E27FC236}">
                <a16:creationId xmlns:a16="http://schemas.microsoft.com/office/drawing/2014/main" xmlns="" id="{CE936FC4-D2F6-38DD-C4AD-95C23F465B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Rectangle 3">
            <a:extLst>
              <a:ext uri="{FF2B5EF4-FFF2-40B4-BE49-F238E27FC236}">
                <a16:creationId xmlns:a16="http://schemas.microsoft.com/office/drawing/2014/main" xmlns="" id="{D26878DE-EDE2-6EF7-7660-4AB8A0417A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77520586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a:extLst>
              <a:ext uri="{FF2B5EF4-FFF2-40B4-BE49-F238E27FC236}">
                <a16:creationId xmlns:a16="http://schemas.microsoft.com/office/drawing/2014/main" xmlns="" id="{9FC3EA6A-8767-4665-9316-19E3436474A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EA44B9-F98D-AC41-B769-9E6EA6FBBDD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127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42018" name="Rectangle 2">
            <a:extLst>
              <a:ext uri="{FF2B5EF4-FFF2-40B4-BE49-F238E27FC236}">
                <a16:creationId xmlns:a16="http://schemas.microsoft.com/office/drawing/2014/main" xmlns="" id="{42F5E649-153A-11CF-4A52-D020135D1E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Rectangle 3">
            <a:extLst>
              <a:ext uri="{FF2B5EF4-FFF2-40B4-BE49-F238E27FC236}">
                <a16:creationId xmlns:a16="http://schemas.microsoft.com/office/drawing/2014/main" xmlns="" id="{08107112-2892-67FF-E185-205931794A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82668670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a:extLst>
              <a:ext uri="{FF2B5EF4-FFF2-40B4-BE49-F238E27FC236}">
                <a16:creationId xmlns:a16="http://schemas.microsoft.com/office/drawing/2014/main" xmlns="" id="{9FC3EA6A-8767-4665-9316-19E3436474A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EA44B9-F98D-AC41-B769-9E6EA6FBBDD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128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42018" name="Rectangle 2">
            <a:extLst>
              <a:ext uri="{FF2B5EF4-FFF2-40B4-BE49-F238E27FC236}">
                <a16:creationId xmlns:a16="http://schemas.microsoft.com/office/drawing/2014/main" xmlns="" id="{42F5E649-153A-11CF-4A52-D020135D1E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Rectangle 3">
            <a:extLst>
              <a:ext uri="{FF2B5EF4-FFF2-40B4-BE49-F238E27FC236}">
                <a16:creationId xmlns:a16="http://schemas.microsoft.com/office/drawing/2014/main" xmlns="" id="{08107112-2892-67FF-E185-205931794A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16929744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a:extLst>
              <a:ext uri="{FF2B5EF4-FFF2-40B4-BE49-F238E27FC236}">
                <a16:creationId xmlns:a16="http://schemas.microsoft.com/office/drawing/2014/main" xmlns="" id="{9FC3EA6A-8767-4665-9316-19E3436474A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EA44B9-F98D-AC41-B769-9E6EA6FBBDD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129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42018" name="Rectangle 2">
            <a:extLst>
              <a:ext uri="{FF2B5EF4-FFF2-40B4-BE49-F238E27FC236}">
                <a16:creationId xmlns:a16="http://schemas.microsoft.com/office/drawing/2014/main" xmlns="" id="{42F5E649-153A-11CF-4A52-D020135D1E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Rectangle 3">
            <a:extLst>
              <a:ext uri="{FF2B5EF4-FFF2-40B4-BE49-F238E27FC236}">
                <a16:creationId xmlns:a16="http://schemas.microsoft.com/office/drawing/2014/main" xmlns="" id="{08107112-2892-67FF-E185-205931794A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27439637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a:extLst>
              <a:ext uri="{FF2B5EF4-FFF2-40B4-BE49-F238E27FC236}">
                <a16:creationId xmlns:a16="http://schemas.microsoft.com/office/drawing/2014/main" xmlns="" id="{9FC3EA6A-8767-4665-9316-19E3436474A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EA44B9-F98D-AC41-B769-9E6EA6FBBDD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130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42018" name="Rectangle 2">
            <a:extLst>
              <a:ext uri="{FF2B5EF4-FFF2-40B4-BE49-F238E27FC236}">
                <a16:creationId xmlns:a16="http://schemas.microsoft.com/office/drawing/2014/main" xmlns="" id="{42F5E649-153A-11CF-4A52-D020135D1E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Rectangle 3">
            <a:extLst>
              <a:ext uri="{FF2B5EF4-FFF2-40B4-BE49-F238E27FC236}">
                <a16:creationId xmlns:a16="http://schemas.microsoft.com/office/drawing/2014/main" xmlns="" id="{08107112-2892-67FF-E185-205931794A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72149519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a:extLst>
              <a:ext uri="{FF2B5EF4-FFF2-40B4-BE49-F238E27FC236}">
                <a16:creationId xmlns:a16="http://schemas.microsoft.com/office/drawing/2014/main" xmlns="" id="{9FC3EA6A-8767-4665-9316-19E3436474A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EA44B9-F98D-AC41-B769-9E6EA6FBBDD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131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42018" name="Rectangle 2">
            <a:extLst>
              <a:ext uri="{FF2B5EF4-FFF2-40B4-BE49-F238E27FC236}">
                <a16:creationId xmlns:a16="http://schemas.microsoft.com/office/drawing/2014/main" xmlns="" id="{42F5E649-153A-11CF-4A52-D020135D1E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Rectangle 3">
            <a:extLst>
              <a:ext uri="{FF2B5EF4-FFF2-40B4-BE49-F238E27FC236}">
                <a16:creationId xmlns:a16="http://schemas.microsoft.com/office/drawing/2014/main" xmlns="" id="{08107112-2892-67FF-E185-205931794A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56760124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a:extLst>
              <a:ext uri="{FF2B5EF4-FFF2-40B4-BE49-F238E27FC236}">
                <a16:creationId xmlns:a16="http://schemas.microsoft.com/office/drawing/2014/main" xmlns="" id="{9FC3EA6A-8767-4665-9316-19E3436474A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EA44B9-F98D-AC41-B769-9E6EA6FBBDD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132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42018" name="Rectangle 2">
            <a:extLst>
              <a:ext uri="{FF2B5EF4-FFF2-40B4-BE49-F238E27FC236}">
                <a16:creationId xmlns:a16="http://schemas.microsoft.com/office/drawing/2014/main" xmlns="" id="{42F5E649-153A-11CF-4A52-D020135D1E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Rectangle 3">
            <a:extLst>
              <a:ext uri="{FF2B5EF4-FFF2-40B4-BE49-F238E27FC236}">
                <a16:creationId xmlns:a16="http://schemas.microsoft.com/office/drawing/2014/main" xmlns="" id="{08107112-2892-67FF-E185-205931794A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19697081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a:extLst>
              <a:ext uri="{FF2B5EF4-FFF2-40B4-BE49-F238E27FC236}">
                <a16:creationId xmlns:a16="http://schemas.microsoft.com/office/drawing/2014/main" xmlns="" id="{9FC3EA6A-8767-4665-9316-19E3436474A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EA44B9-F98D-AC41-B769-9E6EA6FBBDD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133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42018" name="Rectangle 2">
            <a:extLst>
              <a:ext uri="{FF2B5EF4-FFF2-40B4-BE49-F238E27FC236}">
                <a16:creationId xmlns:a16="http://schemas.microsoft.com/office/drawing/2014/main" xmlns="" id="{42F5E649-153A-11CF-4A52-D020135D1E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Rectangle 3">
            <a:extLst>
              <a:ext uri="{FF2B5EF4-FFF2-40B4-BE49-F238E27FC236}">
                <a16:creationId xmlns:a16="http://schemas.microsoft.com/office/drawing/2014/main" xmlns="" id="{08107112-2892-67FF-E185-205931794A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91087046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a:extLst>
              <a:ext uri="{FF2B5EF4-FFF2-40B4-BE49-F238E27FC236}">
                <a16:creationId xmlns:a16="http://schemas.microsoft.com/office/drawing/2014/main" xmlns="" id="{9FC3EA6A-8767-4665-9316-19E3436474A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EA44B9-F98D-AC41-B769-9E6EA6FBBDD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134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42018" name="Rectangle 2">
            <a:extLst>
              <a:ext uri="{FF2B5EF4-FFF2-40B4-BE49-F238E27FC236}">
                <a16:creationId xmlns:a16="http://schemas.microsoft.com/office/drawing/2014/main" xmlns="" id="{42F5E649-153A-11CF-4A52-D020135D1E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Rectangle 3">
            <a:extLst>
              <a:ext uri="{FF2B5EF4-FFF2-40B4-BE49-F238E27FC236}">
                <a16:creationId xmlns:a16="http://schemas.microsoft.com/office/drawing/2014/main" xmlns="" id="{08107112-2892-67FF-E185-205931794A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27451571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a:extLst>
              <a:ext uri="{FF2B5EF4-FFF2-40B4-BE49-F238E27FC236}">
                <a16:creationId xmlns:a16="http://schemas.microsoft.com/office/drawing/2014/main" xmlns="" id="{9FC3EA6A-8767-4665-9316-19E3436474A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EA44B9-F98D-AC41-B769-9E6EA6FBBDD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135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42018" name="Rectangle 2">
            <a:extLst>
              <a:ext uri="{FF2B5EF4-FFF2-40B4-BE49-F238E27FC236}">
                <a16:creationId xmlns:a16="http://schemas.microsoft.com/office/drawing/2014/main" xmlns="" id="{42F5E649-153A-11CF-4A52-D020135D1E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Rectangle 3">
            <a:extLst>
              <a:ext uri="{FF2B5EF4-FFF2-40B4-BE49-F238E27FC236}">
                <a16:creationId xmlns:a16="http://schemas.microsoft.com/office/drawing/2014/main" xmlns="" id="{08107112-2892-67FF-E185-205931794A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15294051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a:extLst>
              <a:ext uri="{FF2B5EF4-FFF2-40B4-BE49-F238E27FC236}">
                <a16:creationId xmlns:a16="http://schemas.microsoft.com/office/drawing/2014/main" xmlns="" id="{9FC3EA6A-8767-4665-9316-19E3436474A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EA44B9-F98D-AC41-B769-9E6EA6FBBDD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136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42018" name="Rectangle 2">
            <a:extLst>
              <a:ext uri="{FF2B5EF4-FFF2-40B4-BE49-F238E27FC236}">
                <a16:creationId xmlns:a16="http://schemas.microsoft.com/office/drawing/2014/main" xmlns="" id="{42F5E649-153A-11CF-4A52-D020135D1E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Rectangle 3">
            <a:extLst>
              <a:ext uri="{FF2B5EF4-FFF2-40B4-BE49-F238E27FC236}">
                <a16:creationId xmlns:a16="http://schemas.microsoft.com/office/drawing/2014/main" xmlns="" id="{08107112-2892-67FF-E185-205931794A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42846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xmlns="" id="{7C94F455-1B56-9609-856B-88F946BDA6F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80F80672-3826-644D-AB7F-2EA469467EAB}"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7826" name="Rectangle 2">
            <a:extLst>
              <a:ext uri="{FF2B5EF4-FFF2-40B4-BE49-F238E27FC236}">
                <a16:creationId xmlns:a16="http://schemas.microsoft.com/office/drawing/2014/main" xmlns="" id="{CE936FC4-D2F6-38DD-C4AD-95C23F465B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Rectangle 3">
            <a:extLst>
              <a:ext uri="{FF2B5EF4-FFF2-40B4-BE49-F238E27FC236}">
                <a16:creationId xmlns:a16="http://schemas.microsoft.com/office/drawing/2014/main" xmlns="" id="{D26878DE-EDE2-6EF7-7660-4AB8A0417A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37919763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a:extLst>
              <a:ext uri="{FF2B5EF4-FFF2-40B4-BE49-F238E27FC236}">
                <a16:creationId xmlns:a16="http://schemas.microsoft.com/office/drawing/2014/main" xmlns="" id="{E1EFD01A-B6C1-38D3-343E-B11396C9A7E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6CBCA84-95B8-6149-A235-1CB07C04DB5F}"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137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50210" name="Rectangle 2">
            <a:extLst>
              <a:ext uri="{FF2B5EF4-FFF2-40B4-BE49-F238E27FC236}">
                <a16:creationId xmlns:a16="http://schemas.microsoft.com/office/drawing/2014/main" xmlns="" id="{4D6576A1-33D7-F5BE-B1A6-2696DE4DDEA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0211" name="Rectangle 3">
            <a:extLst>
              <a:ext uri="{FF2B5EF4-FFF2-40B4-BE49-F238E27FC236}">
                <a16:creationId xmlns:a16="http://schemas.microsoft.com/office/drawing/2014/main" xmlns="" id="{34E5A0B4-283D-85D0-2D97-2C62ED7F36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04656605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a:extLst>
              <a:ext uri="{FF2B5EF4-FFF2-40B4-BE49-F238E27FC236}">
                <a16:creationId xmlns:a16="http://schemas.microsoft.com/office/drawing/2014/main" xmlns="" id="{E1EFD01A-B6C1-38D3-343E-B11396C9A7E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6CBCA84-95B8-6149-A235-1CB07C04DB5F}"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138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50210" name="Rectangle 2">
            <a:extLst>
              <a:ext uri="{FF2B5EF4-FFF2-40B4-BE49-F238E27FC236}">
                <a16:creationId xmlns:a16="http://schemas.microsoft.com/office/drawing/2014/main" xmlns="" id="{4D6576A1-33D7-F5BE-B1A6-2696DE4DDEA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0211" name="Rectangle 3">
            <a:extLst>
              <a:ext uri="{FF2B5EF4-FFF2-40B4-BE49-F238E27FC236}">
                <a16:creationId xmlns:a16="http://schemas.microsoft.com/office/drawing/2014/main" xmlns="" id="{34E5A0B4-283D-85D0-2D97-2C62ED7F36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15456401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a:extLst>
              <a:ext uri="{FF2B5EF4-FFF2-40B4-BE49-F238E27FC236}">
                <a16:creationId xmlns:a16="http://schemas.microsoft.com/office/drawing/2014/main" xmlns="" id="{E1EFD01A-B6C1-38D3-343E-B11396C9A7E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6CBCA84-95B8-6149-A235-1CB07C04DB5F}"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139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50210" name="Rectangle 2">
            <a:extLst>
              <a:ext uri="{FF2B5EF4-FFF2-40B4-BE49-F238E27FC236}">
                <a16:creationId xmlns:a16="http://schemas.microsoft.com/office/drawing/2014/main" xmlns="" id="{4D6576A1-33D7-F5BE-B1A6-2696DE4DDEA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0211" name="Rectangle 3">
            <a:extLst>
              <a:ext uri="{FF2B5EF4-FFF2-40B4-BE49-F238E27FC236}">
                <a16:creationId xmlns:a16="http://schemas.microsoft.com/office/drawing/2014/main" xmlns="" id="{34E5A0B4-283D-85D0-2D97-2C62ED7F36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10034096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a:extLst>
              <a:ext uri="{FF2B5EF4-FFF2-40B4-BE49-F238E27FC236}">
                <a16:creationId xmlns:a16="http://schemas.microsoft.com/office/drawing/2014/main" xmlns="" id="{9FC3EA6A-8767-4665-9316-19E3436474A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EA44B9-F98D-AC41-B769-9E6EA6FBBDD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140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42018" name="Rectangle 2">
            <a:extLst>
              <a:ext uri="{FF2B5EF4-FFF2-40B4-BE49-F238E27FC236}">
                <a16:creationId xmlns:a16="http://schemas.microsoft.com/office/drawing/2014/main" xmlns="" id="{42F5E649-153A-11CF-4A52-D020135D1E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Rectangle 3">
            <a:extLst>
              <a:ext uri="{FF2B5EF4-FFF2-40B4-BE49-F238E27FC236}">
                <a16:creationId xmlns:a16="http://schemas.microsoft.com/office/drawing/2014/main" xmlns="" id="{08107112-2892-67FF-E185-205931794A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52539706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a:extLst>
              <a:ext uri="{FF2B5EF4-FFF2-40B4-BE49-F238E27FC236}">
                <a16:creationId xmlns:a16="http://schemas.microsoft.com/office/drawing/2014/main" xmlns="" id="{E1EFD01A-B6C1-38D3-343E-B11396C9A7E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6CBCA84-95B8-6149-A235-1CB07C04DB5F}"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141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50210" name="Rectangle 2">
            <a:extLst>
              <a:ext uri="{FF2B5EF4-FFF2-40B4-BE49-F238E27FC236}">
                <a16:creationId xmlns:a16="http://schemas.microsoft.com/office/drawing/2014/main" xmlns="" id="{4D6576A1-33D7-F5BE-B1A6-2696DE4DDEA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0211" name="Rectangle 3">
            <a:extLst>
              <a:ext uri="{FF2B5EF4-FFF2-40B4-BE49-F238E27FC236}">
                <a16:creationId xmlns:a16="http://schemas.microsoft.com/office/drawing/2014/main" xmlns="" id="{34E5A0B4-283D-85D0-2D97-2C62ED7F36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34458707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a:extLst>
              <a:ext uri="{FF2B5EF4-FFF2-40B4-BE49-F238E27FC236}">
                <a16:creationId xmlns:a16="http://schemas.microsoft.com/office/drawing/2014/main" xmlns="" id="{E1EFD01A-B6C1-38D3-343E-B11396C9A7E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6CBCA84-95B8-6149-A235-1CB07C04DB5F}"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142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50210" name="Rectangle 2">
            <a:extLst>
              <a:ext uri="{FF2B5EF4-FFF2-40B4-BE49-F238E27FC236}">
                <a16:creationId xmlns:a16="http://schemas.microsoft.com/office/drawing/2014/main" xmlns="" id="{4D6576A1-33D7-F5BE-B1A6-2696DE4DDEA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0211" name="Rectangle 3">
            <a:extLst>
              <a:ext uri="{FF2B5EF4-FFF2-40B4-BE49-F238E27FC236}">
                <a16:creationId xmlns:a16="http://schemas.microsoft.com/office/drawing/2014/main" xmlns="" id="{34E5A0B4-283D-85D0-2D97-2C62ED7F36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63408188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a:extLst>
              <a:ext uri="{FF2B5EF4-FFF2-40B4-BE49-F238E27FC236}">
                <a16:creationId xmlns:a16="http://schemas.microsoft.com/office/drawing/2014/main" xmlns="" id="{E1EFD01A-B6C1-38D3-343E-B11396C9A7E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6CBCA84-95B8-6149-A235-1CB07C04DB5F}"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143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50210" name="Rectangle 2">
            <a:extLst>
              <a:ext uri="{FF2B5EF4-FFF2-40B4-BE49-F238E27FC236}">
                <a16:creationId xmlns:a16="http://schemas.microsoft.com/office/drawing/2014/main" xmlns="" id="{4D6576A1-33D7-F5BE-B1A6-2696DE4DDEA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0211" name="Rectangle 3">
            <a:extLst>
              <a:ext uri="{FF2B5EF4-FFF2-40B4-BE49-F238E27FC236}">
                <a16:creationId xmlns:a16="http://schemas.microsoft.com/office/drawing/2014/main" xmlns="" id="{34E5A0B4-283D-85D0-2D97-2C62ED7F36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75597135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a:extLst>
              <a:ext uri="{FF2B5EF4-FFF2-40B4-BE49-F238E27FC236}">
                <a16:creationId xmlns:a16="http://schemas.microsoft.com/office/drawing/2014/main" xmlns="" id="{9FC3EA6A-8767-4665-9316-19E3436474A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EA44B9-F98D-AC41-B769-9E6EA6FBBDD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144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42018" name="Rectangle 2">
            <a:extLst>
              <a:ext uri="{FF2B5EF4-FFF2-40B4-BE49-F238E27FC236}">
                <a16:creationId xmlns:a16="http://schemas.microsoft.com/office/drawing/2014/main" xmlns="" id="{42F5E649-153A-11CF-4A52-D020135D1E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Rectangle 3">
            <a:extLst>
              <a:ext uri="{FF2B5EF4-FFF2-40B4-BE49-F238E27FC236}">
                <a16:creationId xmlns:a16="http://schemas.microsoft.com/office/drawing/2014/main" xmlns="" id="{08107112-2892-67FF-E185-205931794A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05231024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a:extLst>
              <a:ext uri="{FF2B5EF4-FFF2-40B4-BE49-F238E27FC236}">
                <a16:creationId xmlns:a16="http://schemas.microsoft.com/office/drawing/2014/main" xmlns="" id="{E1EFD01A-B6C1-38D3-343E-B11396C9A7E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6CBCA84-95B8-6149-A235-1CB07C04DB5F}"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145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50210" name="Rectangle 2">
            <a:extLst>
              <a:ext uri="{FF2B5EF4-FFF2-40B4-BE49-F238E27FC236}">
                <a16:creationId xmlns:a16="http://schemas.microsoft.com/office/drawing/2014/main" xmlns="" id="{4D6576A1-33D7-F5BE-B1A6-2696DE4DDEA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0211" name="Rectangle 3">
            <a:extLst>
              <a:ext uri="{FF2B5EF4-FFF2-40B4-BE49-F238E27FC236}">
                <a16:creationId xmlns:a16="http://schemas.microsoft.com/office/drawing/2014/main" xmlns="" id="{34E5A0B4-283D-85D0-2D97-2C62ED7F36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34860479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a:extLst>
              <a:ext uri="{FF2B5EF4-FFF2-40B4-BE49-F238E27FC236}">
                <a16:creationId xmlns:a16="http://schemas.microsoft.com/office/drawing/2014/main" xmlns="" id="{9FC3EA6A-8767-4665-9316-19E3436474A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EA44B9-F98D-AC41-B769-9E6EA6FBBDD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146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42018" name="Rectangle 2">
            <a:extLst>
              <a:ext uri="{FF2B5EF4-FFF2-40B4-BE49-F238E27FC236}">
                <a16:creationId xmlns:a16="http://schemas.microsoft.com/office/drawing/2014/main" xmlns="" id="{42F5E649-153A-11CF-4A52-D020135D1E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Rectangle 3">
            <a:extLst>
              <a:ext uri="{FF2B5EF4-FFF2-40B4-BE49-F238E27FC236}">
                <a16:creationId xmlns:a16="http://schemas.microsoft.com/office/drawing/2014/main" xmlns="" id="{08107112-2892-67FF-E185-205931794A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648927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xmlns="" id="{7C94F455-1B56-9609-856B-88F946BDA6F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80F80672-3826-644D-AB7F-2EA469467EAB}"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7826" name="Rectangle 2">
            <a:extLst>
              <a:ext uri="{FF2B5EF4-FFF2-40B4-BE49-F238E27FC236}">
                <a16:creationId xmlns:a16="http://schemas.microsoft.com/office/drawing/2014/main" xmlns="" id="{CE936FC4-D2F6-38DD-C4AD-95C23F465B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Rectangle 3">
            <a:extLst>
              <a:ext uri="{FF2B5EF4-FFF2-40B4-BE49-F238E27FC236}">
                <a16:creationId xmlns:a16="http://schemas.microsoft.com/office/drawing/2014/main" xmlns="" id="{D26878DE-EDE2-6EF7-7660-4AB8A0417A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63242498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a:extLst>
              <a:ext uri="{FF2B5EF4-FFF2-40B4-BE49-F238E27FC236}">
                <a16:creationId xmlns:a16="http://schemas.microsoft.com/office/drawing/2014/main" xmlns="" id="{9FC3EA6A-8767-4665-9316-19E3436474A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EA44B9-F98D-AC41-B769-9E6EA6FBBDD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147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42018" name="Rectangle 2">
            <a:extLst>
              <a:ext uri="{FF2B5EF4-FFF2-40B4-BE49-F238E27FC236}">
                <a16:creationId xmlns:a16="http://schemas.microsoft.com/office/drawing/2014/main" xmlns="" id="{42F5E649-153A-11CF-4A52-D020135D1E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Rectangle 3">
            <a:extLst>
              <a:ext uri="{FF2B5EF4-FFF2-40B4-BE49-F238E27FC236}">
                <a16:creationId xmlns:a16="http://schemas.microsoft.com/office/drawing/2014/main" xmlns="" id="{08107112-2892-67FF-E185-205931794A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37238721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a:extLst>
              <a:ext uri="{FF2B5EF4-FFF2-40B4-BE49-F238E27FC236}">
                <a16:creationId xmlns:a16="http://schemas.microsoft.com/office/drawing/2014/main" xmlns="" id="{9FC3EA6A-8767-4665-9316-19E3436474A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EA44B9-F98D-AC41-B769-9E6EA6FBBDD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148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42018" name="Rectangle 2">
            <a:extLst>
              <a:ext uri="{FF2B5EF4-FFF2-40B4-BE49-F238E27FC236}">
                <a16:creationId xmlns:a16="http://schemas.microsoft.com/office/drawing/2014/main" xmlns="" id="{42F5E649-153A-11CF-4A52-D020135D1E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Rectangle 3">
            <a:extLst>
              <a:ext uri="{FF2B5EF4-FFF2-40B4-BE49-F238E27FC236}">
                <a16:creationId xmlns:a16="http://schemas.microsoft.com/office/drawing/2014/main" xmlns="" id="{08107112-2892-67FF-E185-205931794A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85134544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a:extLst>
              <a:ext uri="{FF2B5EF4-FFF2-40B4-BE49-F238E27FC236}">
                <a16:creationId xmlns:a16="http://schemas.microsoft.com/office/drawing/2014/main" xmlns="" id="{9FC3EA6A-8767-4665-9316-19E3436474A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EA44B9-F98D-AC41-B769-9E6EA6FBBDD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149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42018" name="Rectangle 2">
            <a:extLst>
              <a:ext uri="{FF2B5EF4-FFF2-40B4-BE49-F238E27FC236}">
                <a16:creationId xmlns:a16="http://schemas.microsoft.com/office/drawing/2014/main" xmlns="" id="{42F5E649-153A-11CF-4A52-D020135D1E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Rectangle 3">
            <a:extLst>
              <a:ext uri="{FF2B5EF4-FFF2-40B4-BE49-F238E27FC236}">
                <a16:creationId xmlns:a16="http://schemas.microsoft.com/office/drawing/2014/main" xmlns="" id="{08107112-2892-67FF-E185-205931794A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4109849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a:extLst>
              <a:ext uri="{FF2B5EF4-FFF2-40B4-BE49-F238E27FC236}">
                <a16:creationId xmlns:a16="http://schemas.microsoft.com/office/drawing/2014/main" xmlns="" id="{9FC3EA6A-8767-4665-9316-19E3436474A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EA44B9-F98D-AC41-B769-9E6EA6FBBDD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150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42018" name="Rectangle 2">
            <a:extLst>
              <a:ext uri="{FF2B5EF4-FFF2-40B4-BE49-F238E27FC236}">
                <a16:creationId xmlns:a16="http://schemas.microsoft.com/office/drawing/2014/main" xmlns="" id="{42F5E649-153A-11CF-4A52-D020135D1E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Rectangle 3">
            <a:extLst>
              <a:ext uri="{FF2B5EF4-FFF2-40B4-BE49-F238E27FC236}">
                <a16:creationId xmlns:a16="http://schemas.microsoft.com/office/drawing/2014/main" xmlns="" id="{08107112-2892-67FF-E185-205931794A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61243348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a:extLst>
              <a:ext uri="{FF2B5EF4-FFF2-40B4-BE49-F238E27FC236}">
                <a16:creationId xmlns:a16="http://schemas.microsoft.com/office/drawing/2014/main" xmlns="" id="{9FC3EA6A-8767-4665-9316-19E3436474A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EA44B9-F98D-AC41-B769-9E6EA6FBBDD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151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42018" name="Rectangle 2">
            <a:extLst>
              <a:ext uri="{FF2B5EF4-FFF2-40B4-BE49-F238E27FC236}">
                <a16:creationId xmlns:a16="http://schemas.microsoft.com/office/drawing/2014/main" xmlns="" id="{42F5E649-153A-11CF-4A52-D020135D1E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Rectangle 3">
            <a:extLst>
              <a:ext uri="{FF2B5EF4-FFF2-40B4-BE49-F238E27FC236}">
                <a16:creationId xmlns:a16="http://schemas.microsoft.com/office/drawing/2014/main" xmlns="" id="{08107112-2892-67FF-E185-205931794A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66850562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a:extLst>
              <a:ext uri="{FF2B5EF4-FFF2-40B4-BE49-F238E27FC236}">
                <a16:creationId xmlns:a16="http://schemas.microsoft.com/office/drawing/2014/main" xmlns="" id="{9FC3EA6A-8767-4665-9316-19E3436474A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EA44B9-F98D-AC41-B769-9E6EA6FBBDD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152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42018" name="Rectangle 2">
            <a:extLst>
              <a:ext uri="{FF2B5EF4-FFF2-40B4-BE49-F238E27FC236}">
                <a16:creationId xmlns:a16="http://schemas.microsoft.com/office/drawing/2014/main" xmlns="" id="{42F5E649-153A-11CF-4A52-D020135D1E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Rectangle 3">
            <a:extLst>
              <a:ext uri="{FF2B5EF4-FFF2-40B4-BE49-F238E27FC236}">
                <a16:creationId xmlns:a16="http://schemas.microsoft.com/office/drawing/2014/main" xmlns="" id="{08107112-2892-67FF-E185-205931794A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09513575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a:extLst>
              <a:ext uri="{FF2B5EF4-FFF2-40B4-BE49-F238E27FC236}">
                <a16:creationId xmlns:a16="http://schemas.microsoft.com/office/drawing/2014/main" xmlns="" id="{9FC3EA6A-8767-4665-9316-19E3436474A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EA44B9-F98D-AC41-B769-9E6EA6FBBDD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153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42018" name="Rectangle 2">
            <a:extLst>
              <a:ext uri="{FF2B5EF4-FFF2-40B4-BE49-F238E27FC236}">
                <a16:creationId xmlns:a16="http://schemas.microsoft.com/office/drawing/2014/main" xmlns="" id="{42F5E649-153A-11CF-4A52-D020135D1E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Rectangle 3">
            <a:extLst>
              <a:ext uri="{FF2B5EF4-FFF2-40B4-BE49-F238E27FC236}">
                <a16:creationId xmlns:a16="http://schemas.microsoft.com/office/drawing/2014/main" xmlns="" id="{08107112-2892-67FF-E185-205931794A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02454477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a:extLst>
              <a:ext uri="{FF2B5EF4-FFF2-40B4-BE49-F238E27FC236}">
                <a16:creationId xmlns:a16="http://schemas.microsoft.com/office/drawing/2014/main" xmlns="" id="{9FC3EA6A-8767-4665-9316-19E3436474A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EA44B9-F98D-AC41-B769-9E6EA6FBBDD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154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42018" name="Rectangle 2">
            <a:extLst>
              <a:ext uri="{FF2B5EF4-FFF2-40B4-BE49-F238E27FC236}">
                <a16:creationId xmlns:a16="http://schemas.microsoft.com/office/drawing/2014/main" xmlns="" id="{42F5E649-153A-11CF-4A52-D020135D1E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Rectangle 3">
            <a:extLst>
              <a:ext uri="{FF2B5EF4-FFF2-40B4-BE49-F238E27FC236}">
                <a16:creationId xmlns:a16="http://schemas.microsoft.com/office/drawing/2014/main" xmlns="" id="{08107112-2892-67FF-E185-205931794A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34740770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a:extLst>
              <a:ext uri="{FF2B5EF4-FFF2-40B4-BE49-F238E27FC236}">
                <a16:creationId xmlns:a16="http://schemas.microsoft.com/office/drawing/2014/main" xmlns="" id="{9FC3EA6A-8767-4665-9316-19E3436474A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EA44B9-F98D-AC41-B769-9E6EA6FBBDD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155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42018" name="Rectangle 2">
            <a:extLst>
              <a:ext uri="{FF2B5EF4-FFF2-40B4-BE49-F238E27FC236}">
                <a16:creationId xmlns:a16="http://schemas.microsoft.com/office/drawing/2014/main" xmlns="" id="{42F5E649-153A-11CF-4A52-D020135D1E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Rectangle 3">
            <a:extLst>
              <a:ext uri="{FF2B5EF4-FFF2-40B4-BE49-F238E27FC236}">
                <a16:creationId xmlns:a16="http://schemas.microsoft.com/office/drawing/2014/main" xmlns="" id="{08107112-2892-67FF-E185-205931794A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20503380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a:extLst>
              <a:ext uri="{FF2B5EF4-FFF2-40B4-BE49-F238E27FC236}">
                <a16:creationId xmlns:a16="http://schemas.microsoft.com/office/drawing/2014/main" xmlns="" id="{9FC3EA6A-8767-4665-9316-19E3436474A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EA44B9-F98D-AC41-B769-9E6EA6FBBDD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156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42018" name="Rectangle 2">
            <a:extLst>
              <a:ext uri="{FF2B5EF4-FFF2-40B4-BE49-F238E27FC236}">
                <a16:creationId xmlns:a16="http://schemas.microsoft.com/office/drawing/2014/main" xmlns="" id="{42F5E649-153A-11CF-4A52-D020135D1E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Rectangle 3">
            <a:extLst>
              <a:ext uri="{FF2B5EF4-FFF2-40B4-BE49-F238E27FC236}">
                <a16:creationId xmlns:a16="http://schemas.microsoft.com/office/drawing/2014/main" xmlns="" id="{08107112-2892-67FF-E185-205931794A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685188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xmlns="" id="{15C2F7AC-2377-79D7-8A98-5B69B8FA616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889C194-4942-7646-ADF3-74809EF520A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5778" name="Rectangle 2">
            <a:extLst>
              <a:ext uri="{FF2B5EF4-FFF2-40B4-BE49-F238E27FC236}">
                <a16:creationId xmlns:a16="http://schemas.microsoft.com/office/drawing/2014/main" xmlns="" id="{EDB6C577-7F6C-0D4C-C29C-894C3FB232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a:extLst>
              <a:ext uri="{FF2B5EF4-FFF2-40B4-BE49-F238E27FC236}">
                <a16:creationId xmlns:a16="http://schemas.microsoft.com/office/drawing/2014/main" xmlns="" id="{D6FF295C-D3E8-5509-C7EA-7CA05E31ED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65413772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a:extLst>
              <a:ext uri="{FF2B5EF4-FFF2-40B4-BE49-F238E27FC236}">
                <a16:creationId xmlns:a16="http://schemas.microsoft.com/office/drawing/2014/main" xmlns="" id="{9FC3EA6A-8767-4665-9316-19E3436474A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EA44B9-F98D-AC41-B769-9E6EA6FBBDD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157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42018" name="Rectangle 2">
            <a:extLst>
              <a:ext uri="{FF2B5EF4-FFF2-40B4-BE49-F238E27FC236}">
                <a16:creationId xmlns:a16="http://schemas.microsoft.com/office/drawing/2014/main" xmlns="" id="{42F5E649-153A-11CF-4A52-D020135D1E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Rectangle 3">
            <a:extLst>
              <a:ext uri="{FF2B5EF4-FFF2-40B4-BE49-F238E27FC236}">
                <a16:creationId xmlns:a16="http://schemas.microsoft.com/office/drawing/2014/main" xmlns="" id="{08107112-2892-67FF-E185-205931794A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5510489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a:extLst>
              <a:ext uri="{FF2B5EF4-FFF2-40B4-BE49-F238E27FC236}">
                <a16:creationId xmlns:a16="http://schemas.microsoft.com/office/drawing/2014/main" xmlns="" id="{9FC3EA6A-8767-4665-9316-19E3436474A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EA44B9-F98D-AC41-B769-9E6EA6FBBDD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158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42018" name="Rectangle 2">
            <a:extLst>
              <a:ext uri="{FF2B5EF4-FFF2-40B4-BE49-F238E27FC236}">
                <a16:creationId xmlns:a16="http://schemas.microsoft.com/office/drawing/2014/main" xmlns="" id="{42F5E649-153A-11CF-4A52-D020135D1E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Rectangle 3">
            <a:extLst>
              <a:ext uri="{FF2B5EF4-FFF2-40B4-BE49-F238E27FC236}">
                <a16:creationId xmlns:a16="http://schemas.microsoft.com/office/drawing/2014/main" xmlns="" id="{08107112-2892-67FF-E185-205931794A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81789220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a:extLst>
              <a:ext uri="{FF2B5EF4-FFF2-40B4-BE49-F238E27FC236}">
                <a16:creationId xmlns:a16="http://schemas.microsoft.com/office/drawing/2014/main" xmlns="" id="{9FC3EA6A-8767-4665-9316-19E3436474A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EA44B9-F98D-AC41-B769-9E6EA6FBBDD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159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42018" name="Rectangle 2">
            <a:extLst>
              <a:ext uri="{FF2B5EF4-FFF2-40B4-BE49-F238E27FC236}">
                <a16:creationId xmlns:a16="http://schemas.microsoft.com/office/drawing/2014/main" xmlns="" id="{42F5E649-153A-11CF-4A52-D020135D1E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Rectangle 3">
            <a:extLst>
              <a:ext uri="{FF2B5EF4-FFF2-40B4-BE49-F238E27FC236}">
                <a16:creationId xmlns:a16="http://schemas.microsoft.com/office/drawing/2014/main" xmlns="" id="{08107112-2892-67FF-E185-205931794A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54283879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a:extLst>
              <a:ext uri="{FF2B5EF4-FFF2-40B4-BE49-F238E27FC236}">
                <a16:creationId xmlns:a16="http://schemas.microsoft.com/office/drawing/2014/main" xmlns="" id="{9FC3EA6A-8767-4665-9316-19E3436474A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EA44B9-F98D-AC41-B769-9E6EA6FBBDD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160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42018" name="Rectangle 2">
            <a:extLst>
              <a:ext uri="{FF2B5EF4-FFF2-40B4-BE49-F238E27FC236}">
                <a16:creationId xmlns:a16="http://schemas.microsoft.com/office/drawing/2014/main" xmlns="" id="{42F5E649-153A-11CF-4A52-D020135D1E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Rectangle 3">
            <a:extLst>
              <a:ext uri="{FF2B5EF4-FFF2-40B4-BE49-F238E27FC236}">
                <a16:creationId xmlns:a16="http://schemas.microsoft.com/office/drawing/2014/main" xmlns="" id="{08107112-2892-67FF-E185-205931794A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7344327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a:extLst>
              <a:ext uri="{FF2B5EF4-FFF2-40B4-BE49-F238E27FC236}">
                <a16:creationId xmlns:a16="http://schemas.microsoft.com/office/drawing/2014/main" xmlns="" id="{9FC3EA6A-8767-4665-9316-19E3436474A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EA44B9-F98D-AC41-B769-9E6EA6FBBDD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161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42018" name="Rectangle 2">
            <a:extLst>
              <a:ext uri="{FF2B5EF4-FFF2-40B4-BE49-F238E27FC236}">
                <a16:creationId xmlns:a16="http://schemas.microsoft.com/office/drawing/2014/main" xmlns="" id="{42F5E649-153A-11CF-4A52-D020135D1E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Rectangle 3">
            <a:extLst>
              <a:ext uri="{FF2B5EF4-FFF2-40B4-BE49-F238E27FC236}">
                <a16:creationId xmlns:a16="http://schemas.microsoft.com/office/drawing/2014/main" xmlns="" id="{08107112-2892-67FF-E185-205931794A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08502805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a:extLst>
              <a:ext uri="{FF2B5EF4-FFF2-40B4-BE49-F238E27FC236}">
                <a16:creationId xmlns:a16="http://schemas.microsoft.com/office/drawing/2014/main" xmlns="" id="{9FC3EA6A-8767-4665-9316-19E3436474A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EA44B9-F98D-AC41-B769-9E6EA6FBBDD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162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42018" name="Rectangle 2">
            <a:extLst>
              <a:ext uri="{FF2B5EF4-FFF2-40B4-BE49-F238E27FC236}">
                <a16:creationId xmlns:a16="http://schemas.microsoft.com/office/drawing/2014/main" xmlns="" id="{42F5E649-153A-11CF-4A52-D020135D1E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Rectangle 3">
            <a:extLst>
              <a:ext uri="{FF2B5EF4-FFF2-40B4-BE49-F238E27FC236}">
                <a16:creationId xmlns:a16="http://schemas.microsoft.com/office/drawing/2014/main" xmlns="" id="{08107112-2892-67FF-E185-205931794A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3523909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a:extLst>
              <a:ext uri="{FF2B5EF4-FFF2-40B4-BE49-F238E27FC236}">
                <a16:creationId xmlns:a16="http://schemas.microsoft.com/office/drawing/2014/main" xmlns="" id="{9FC3EA6A-8767-4665-9316-19E3436474A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EA44B9-F98D-AC41-B769-9E6EA6FBBDD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163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42018" name="Rectangle 2">
            <a:extLst>
              <a:ext uri="{FF2B5EF4-FFF2-40B4-BE49-F238E27FC236}">
                <a16:creationId xmlns:a16="http://schemas.microsoft.com/office/drawing/2014/main" xmlns="" id="{42F5E649-153A-11CF-4A52-D020135D1E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Rectangle 3">
            <a:extLst>
              <a:ext uri="{FF2B5EF4-FFF2-40B4-BE49-F238E27FC236}">
                <a16:creationId xmlns:a16="http://schemas.microsoft.com/office/drawing/2014/main" xmlns="" id="{08107112-2892-67FF-E185-205931794A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94814038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a:extLst>
              <a:ext uri="{FF2B5EF4-FFF2-40B4-BE49-F238E27FC236}">
                <a16:creationId xmlns:a16="http://schemas.microsoft.com/office/drawing/2014/main" xmlns="" id="{9FC3EA6A-8767-4665-9316-19E3436474A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EA44B9-F98D-AC41-B769-9E6EA6FBBDD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164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42018" name="Rectangle 2">
            <a:extLst>
              <a:ext uri="{FF2B5EF4-FFF2-40B4-BE49-F238E27FC236}">
                <a16:creationId xmlns:a16="http://schemas.microsoft.com/office/drawing/2014/main" xmlns="" id="{42F5E649-153A-11CF-4A52-D020135D1E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Rectangle 3">
            <a:extLst>
              <a:ext uri="{FF2B5EF4-FFF2-40B4-BE49-F238E27FC236}">
                <a16:creationId xmlns:a16="http://schemas.microsoft.com/office/drawing/2014/main" xmlns="" id="{08107112-2892-67FF-E185-205931794A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16369017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a:extLst>
              <a:ext uri="{FF2B5EF4-FFF2-40B4-BE49-F238E27FC236}">
                <a16:creationId xmlns:a16="http://schemas.microsoft.com/office/drawing/2014/main" xmlns="" id="{9FC3EA6A-8767-4665-9316-19E3436474A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EA44B9-F98D-AC41-B769-9E6EA6FBBDD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165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42018" name="Rectangle 2">
            <a:extLst>
              <a:ext uri="{FF2B5EF4-FFF2-40B4-BE49-F238E27FC236}">
                <a16:creationId xmlns:a16="http://schemas.microsoft.com/office/drawing/2014/main" xmlns="" id="{42F5E649-153A-11CF-4A52-D020135D1E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Rectangle 3">
            <a:extLst>
              <a:ext uri="{FF2B5EF4-FFF2-40B4-BE49-F238E27FC236}">
                <a16:creationId xmlns:a16="http://schemas.microsoft.com/office/drawing/2014/main" xmlns="" id="{08107112-2892-67FF-E185-205931794A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53962544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a:extLst>
              <a:ext uri="{FF2B5EF4-FFF2-40B4-BE49-F238E27FC236}">
                <a16:creationId xmlns:a16="http://schemas.microsoft.com/office/drawing/2014/main" xmlns="" id="{9FC3EA6A-8767-4665-9316-19E3436474A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EA44B9-F98D-AC41-B769-9E6EA6FBBDD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166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42018" name="Rectangle 2">
            <a:extLst>
              <a:ext uri="{FF2B5EF4-FFF2-40B4-BE49-F238E27FC236}">
                <a16:creationId xmlns:a16="http://schemas.microsoft.com/office/drawing/2014/main" xmlns="" id="{42F5E649-153A-11CF-4A52-D020135D1E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Rectangle 3">
            <a:extLst>
              <a:ext uri="{FF2B5EF4-FFF2-40B4-BE49-F238E27FC236}">
                <a16:creationId xmlns:a16="http://schemas.microsoft.com/office/drawing/2014/main" xmlns="" id="{08107112-2892-67FF-E185-205931794A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598469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xmlns="" id="{7C94F455-1B56-9609-856B-88F946BDA6F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80F80672-3826-644D-AB7F-2EA469467EAB}"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7826" name="Rectangle 2">
            <a:extLst>
              <a:ext uri="{FF2B5EF4-FFF2-40B4-BE49-F238E27FC236}">
                <a16:creationId xmlns:a16="http://schemas.microsoft.com/office/drawing/2014/main" xmlns="" id="{CE936FC4-D2F6-38DD-C4AD-95C23F465B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Rectangle 3">
            <a:extLst>
              <a:ext uri="{FF2B5EF4-FFF2-40B4-BE49-F238E27FC236}">
                <a16:creationId xmlns:a16="http://schemas.microsoft.com/office/drawing/2014/main" xmlns="" id="{D26878DE-EDE2-6EF7-7660-4AB8A0417A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90139339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a:extLst>
              <a:ext uri="{FF2B5EF4-FFF2-40B4-BE49-F238E27FC236}">
                <a16:creationId xmlns:a16="http://schemas.microsoft.com/office/drawing/2014/main" xmlns="" id="{9FC3EA6A-8767-4665-9316-19E3436474A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EA44B9-F98D-AC41-B769-9E6EA6FBBDD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167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42018" name="Rectangle 2">
            <a:extLst>
              <a:ext uri="{FF2B5EF4-FFF2-40B4-BE49-F238E27FC236}">
                <a16:creationId xmlns:a16="http://schemas.microsoft.com/office/drawing/2014/main" xmlns="" id="{42F5E649-153A-11CF-4A52-D020135D1E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Rectangle 3">
            <a:extLst>
              <a:ext uri="{FF2B5EF4-FFF2-40B4-BE49-F238E27FC236}">
                <a16:creationId xmlns:a16="http://schemas.microsoft.com/office/drawing/2014/main" xmlns="" id="{08107112-2892-67FF-E185-205931794A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24117324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a:extLst>
              <a:ext uri="{FF2B5EF4-FFF2-40B4-BE49-F238E27FC236}">
                <a16:creationId xmlns:a16="http://schemas.microsoft.com/office/drawing/2014/main" xmlns="" id="{9FC3EA6A-8767-4665-9316-19E3436474A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EA44B9-F98D-AC41-B769-9E6EA6FBBDD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168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42018" name="Rectangle 2">
            <a:extLst>
              <a:ext uri="{FF2B5EF4-FFF2-40B4-BE49-F238E27FC236}">
                <a16:creationId xmlns:a16="http://schemas.microsoft.com/office/drawing/2014/main" xmlns="" id="{42F5E649-153A-11CF-4A52-D020135D1E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Rectangle 3">
            <a:extLst>
              <a:ext uri="{FF2B5EF4-FFF2-40B4-BE49-F238E27FC236}">
                <a16:creationId xmlns:a16="http://schemas.microsoft.com/office/drawing/2014/main" xmlns="" id="{08107112-2892-67FF-E185-205931794A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12878172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a:extLst>
              <a:ext uri="{FF2B5EF4-FFF2-40B4-BE49-F238E27FC236}">
                <a16:creationId xmlns:a16="http://schemas.microsoft.com/office/drawing/2014/main" xmlns="" id="{D2D70EAE-5B2F-0C7A-CA3E-BD1C4F35543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248E84F-89F7-674E-AC66-F05C856D8142}"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169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15746" name="Rectangle 2">
            <a:extLst>
              <a:ext uri="{FF2B5EF4-FFF2-40B4-BE49-F238E27FC236}">
                <a16:creationId xmlns:a16="http://schemas.microsoft.com/office/drawing/2014/main" xmlns="" id="{77D585B1-824A-857F-98DF-992EB4F9AF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5747" name="Rectangle 3">
            <a:extLst>
              <a:ext uri="{FF2B5EF4-FFF2-40B4-BE49-F238E27FC236}">
                <a16:creationId xmlns:a16="http://schemas.microsoft.com/office/drawing/2014/main" xmlns="" id="{7B486FB6-FB60-17A4-EE82-D23ACCE113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170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8225545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171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86282787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172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12475969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174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175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34826253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176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14569108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177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517978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xmlns="" id="{7C94F455-1B56-9609-856B-88F946BDA6F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80F80672-3826-644D-AB7F-2EA469467EAB}"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7826" name="Rectangle 2">
            <a:extLst>
              <a:ext uri="{FF2B5EF4-FFF2-40B4-BE49-F238E27FC236}">
                <a16:creationId xmlns:a16="http://schemas.microsoft.com/office/drawing/2014/main" xmlns="" id="{CE936FC4-D2F6-38DD-C4AD-95C23F465B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Rectangle 3">
            <a:extLst>
              <a:ext uri="{FF2B5EF4-FFF2-40B4-BE49-F238E27FC236}">
                <a16:creationId xmlns:a16="http://schemas.microsoft.com/office/drawing/2014/main" xmlns="" id="{D26878DE-EDE2-6EF7-7660-4AB8A0417A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0779624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178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97976702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179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7088488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180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4752132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181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4718071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182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10978373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183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23181536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184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48931647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185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82543895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186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67647207"/>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187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590620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xmlns="" id="{15C2F7AC-2377-79D7-8A98-5B69B8FA616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889C194-4942-7646-ADF3-74809EF520A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5778" name="Rectangle 2">
            <a:extLst>
              <a:ext uri="{FF2B5EF4-FFF2-40B4-BE49-F238E27FC236}">
                <a16:creationId xmlns:a16="http://schemas.microsoft.com/office/drawing/2014/main" xmlns="" id="{EDB6C577-7F6C-0D4C-C29C-894C3FB232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a:extLst>
              <a:ext uri="{FF2B5EF4-FFF2-40B4-BE49-F238E27FC236}">
                <a16:creationId xmlns:a16="http://schemas.microsoft.com/office/drawing/2014/main" xmlns="" id="{D6FF295C-D3E8-5509-C7EA-7CA05E31ED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16615274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188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82927853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189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63054622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190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19631159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191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761378756"/>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192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666165375"/>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193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164848483"/>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194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84324368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195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54119445"/>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196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820148600"/>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197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5044137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xmlns="" id="{15C2F7AC-2377-79D7-8A98-5B69B8FA616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889C194-4942-7646-ADF3-74809EF520A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5778" name="Rectangle 2">
            <a:extLst>
              <a:ext uri="{FF2B5EF4-FFF2-40B4-BE49-F238E27FC236}">
                <a16:creationId xmlns:a16="http://schemas.microsoft.com/office/drawing/2014/main" xmlns="" id="{EDB6C577-7F6C-0D4C-C29C-894C3FB232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a:extLst>
              <a:ext uri="{FF2B5EF4-FFF2-40B4-BE49-F238E27FC236}">
                <a16:creationId xmlns:a16="http://schemas.microsoft.com/office/drawing/2014/main" xmlns="" id="{D6FF295C-D3E8-5509-C7EA-7CA05E31ED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379360627"/>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198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191255608"/>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199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47855383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200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052534863"/>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201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106446498"/>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202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977162586"/>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203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16730863"/>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204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964243220"/>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205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104709961"/>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206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685449239"/>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207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82772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xmlns="" id="{15C2F7AC-2377-79D7-8A98-5B69B8FA616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889C194-4942-7646-ADF3-74809EF520A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5778" name="Rectangle 2">
            <a:extLst>
              <a:ext uri="{FF2B5EF4-FFF2-40B4-BE49-F238E27FC236}">
                <a16:creationId xmlns:a16="http://schemas.microsoft.com/office/drawing/2014/main" xmlns="" id="{EDB6C577-7F6C-0D4C-C29C-894C3FB232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a:extLst>
              <a:ext uri="{FF2B5EF4-FFF2-40B4-BE49-F238E27FC236}">
                <a16:creationId xmlns:a16="http://schemas.microsoft.com/office/drawing/2014/main" xmlns="" id="{D6FF295C-D3E8-5509-C7EA-7CA05E31ED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045497102"/>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208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338653291"/>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209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43036043"/>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210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126735390"/>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211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258778065"/>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212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619688839"/>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213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186439955"/>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214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92890867"/>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215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999643263"/>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216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116169092"/>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217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410618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xmlns="" id="{E2F867A3-F91F-D495-B394-7FBD511854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52BBF664-711D-1F48-8E2B-48F3ECD6D476}"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7106" name="Rectangle 2">
            <a:extLst>
              <a:ext uri="{FF2B5EF4-FFF2-40B4-BE49-F238E27FC236}">
                <a16:creationId xmlns:a16="http://schemas.microsoft.com/office/drawing/2014/main" xmlns="" id="{BFE0F100-6D8E-A0C6-6AD7-40D81E7DF85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Rectangle 3">
            <a:extLst>
              <a:ext uri="{FF2B5EF4-FFF2-40B4-BE49-F238E27FC236}">
                <a16:creationId xmlns:a16="http://schemas.microsoft.com/office/drawing/2014/main" xmlns="" id="{8A912F59-C7DB-0681-C67F-E20390A79F8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1960499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xmlns="" id="{7C94F455-1B56-9609-856B-88F946BDA6F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80F80672-3826-644D-AB7F-2EA469467EAB}"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7826" name="Rectangle 2">
            <a:extLst>
              <a:ext uri="{FF2B5EF4-FFF2-40B4-BE49-F238E27FC236}">
                <a16:creationId xmlns:a16="http://schemas.microsoft.com/office/drawing/2014/main" xmlns="" id="{CE936FC4-D2F6-38DD-C4AD-95C23F465B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Rectangle 3">
            <a:extLst>
              <a:ext uri="{FF2B5EF4-FFF2-40B4-BE49-F238E27FC236}">
                <a16:creationId xmlns:a16="http://schemas.microsoft.com/office/drawing/2014/main" xmlns="" id="{D26878DE-EDE2-6EF7-7660-4AB8A0417A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720358097"/>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218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125299021"/>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219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763186758"/>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220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160807889"/>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221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773790004"/>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222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945312877"/>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223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605653497"/>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224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513476242"/>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225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382844167"/>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226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742729271"/>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227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4516044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xmlns="" id="{15C2F7AC-2377-79D7-8A98-5B69B8FA616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889C194-4942-7646-ADF3-74809EF520A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5778" name="Rectangle 2">
            <a:extLst>
              <a:ext uri="{FF2B5EF4-FFF2-40B4-BE49-F238E27FC236}">
                <a16:creationId xmlns:a16="http://schemas.microsoft.com/office/drawing/2014/main" xmlns="" id="{EDB6C577-7F6C-0D4C-C29C-894C3FB232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a:extLst>
              <a:ext uri="{FF2B5EF4-FFF2-40B4-BE49-F238E27FC236}">
                <a16:creationId xmlns:a16="http://schemas.microsoft.com/office/drawing/2014/main" xmlns="" id="{D6FF295C-D3E8-5509-C7EA-7CA05E31ED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856255536"/>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228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353863592"/>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229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040743835"/>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230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457379849"/>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231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068181638"/>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232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333393069"/>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233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019806798"/>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234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195057421"/>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235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33295077"/>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236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369498060"/>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237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3803132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xmlns="" id="{6EF3881C-AEEE-0099-5594-C28DBCD1D50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C4FACC6-68F1-5147-8BA8-815D8A70ABB4}"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90114" name="Rectangle 2">
            <a:extLst>
              <a:ext uri="{FF2B5EF4-FFF2-40B4-BE49-F238E27FC236}">
                <a16:creationId xmlns:a16="http://schemas.microsoft.com/office/drawing/2014/main" xmlns="" id="{7282EC5A-F06A-89E5-7DF2-88F2A3DE2E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Rectangle 3">
            <a:extLst>
              <a:ext uri="{FF2B5EF4-FFF2-40B4-BE49-F238E27FC236}">
                <a16:creationId xmlns:a16="http://schemas.microsoft.com/office/drawing/2014/main" xmlns="" id="{B396E88C-F539-72F0-F790-1C7AEFA4E7C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238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046780004"/>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239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797853880"/>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240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549253510"/>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241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854452145"/>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242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948186034"/>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243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129810004"/>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244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527839593"/>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245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111628850"/>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246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656376233"/>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247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4849623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xmlns="" id="{6EF3881C-AEEE-0099-5594-C28DBCD1D50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C4FACC6-68F1-5147-8BA8-815D8A70ABB4}"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90114" name="Rectangle 2">
            <a:extLst>
              <a:ext uri="{FF2B5EF4-FFF2-40B4-BE49-F238E27FC236}">
                <a16:creationId xmlns:a16="http://schemas.microsoft.com/office/drawing/2014/main" xmlns="" id="{7282EC5A-F06A-89E5-7DF2-88F2A3DE2E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Rectangle 3">
            <a:extLst>
              <a:ext uri="{FF2B5EF4-FFF2-40B4-BE49-F238E27FC236}">
                <a16:creationId xmlns:a16="http://schemas.microsoft.com/office/drawing/2014/main" xmlns="" id="{B396E88C-F539-72F0-F790-1C7AEFA4E7C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172946039"/>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248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342685546"/>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249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80670990"/>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250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552936309"/>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251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196858919"/>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xmlns="" id="{4324EF83-ED95-3283-0E99-8963EA2842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832D32-B600-AA40-B563-66532340F7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252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xmlns="" id="{EC3D817C-1E8F-CE55-C7E0-0AF27DC23A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xmlns="" id="{778422CB-2C8E-0172-5394-C79E8A46C7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577352577"/>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a:extLst>
              <a:ext uri="{FF2B5EF4-FFF2-40B4-BE49-F238E27FC236}">
                <a16:creationId xmlns:a16="http://schemas.microsoft.com/office/drawing/2014/main" xmlns="" id="{193F478F-CF36-B374-EA18-CACB2CFA18B0}"/>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7218A71E-DB9B-744B-BC1E-8AC693571E6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254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39970" name="Rectangle 2">
            <a:extLst>
              <a:ext uri="{FF2B5EF4-FFF2-40B4-BE49-F238E27FC236}">
                <a16:creationId xmlns:a16="http://schemas.microsoft.com/office/drawing/2014/main" xmlns="" id="{DDD615D8-2CB0-D4CF-51F4-C3CA558CF72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9971" name="Rectangle 3">
            <a:extLst>
              <a:ext uri="{FF2B5EF4-FFF2-40B4-BE49-F238E27FC236}">
                <a16:creationId xmlns:a16="http://schemas.microsoft.com/office/drawing/2014/main" xmlns="" id="{9BE408C6-8DE6-62E3-CCBF-DF3BC2833AF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352879343"/>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a:extLst>
              <a:ext uri="{FF2B5EF4-FFF2-40B4-BE49-F238E27FC236}">
                <a16:creationId xmlns:a16="http://schemas.microsoft.com/office/drawing/2014/main" xmlns="" id="{193F478F-CF36-B374-EA18-CACB2CFA18B0}"/>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7218A71E-DB9B-744B-BC1E-8AC693571E6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279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39970" name="Rectangle 2">
            <a:extLst>
              <a:ext uri="{FF2B5EF4-FFF2-40B4-BE49-F238E27FC236}">
                <a16:creationId xmlns:a16="http://schemas.microsoft.com/office/drawing/2014/main" xmlns="" id="{DDD615D8-2CB0-D4CF-51F4-C3CA558CF72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9971" name="Rectangle 3">
            <a:extLst>
              <a:ext uri="{FF2B5EF4-FFF2-40B4-BE49-F238E27FC236}">
                <a16:creationId xmlns:a16="http://schemas.microsoft.com/office/drawing/2014/main" xmlns="" id="{9BE408C6-8DE6-62E3-CCBF-DF3BC2833AF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824718492"/>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a:extLst>
              <a:ext uri="{FF2B5EF4-FFF2-40B4-BE49-F238E27FC236}">
                <a16:creationId xmlns:a16="http://schemas.microsoft.com/office/drawing/2014/main" xmlns="" id="{EFD0C7FC-59C1-9A1C-D8BB-E8C8F7B8DF9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7A6A2CE-B587-FF4F-AA01-A9BED494C6E1}"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297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64226" name="Rectangle 2">
            <a:extLst>
              <a:ext uri="{FF2B5EF4-FFF2-40B4-BE49-F238E27FC236}">
                <a16:creationId xmlns:a16="http://schemas.microsoft.com/office/drawing/2014/main" xmlns="" id="{8FE7BC3B-3D4D-2CA2-98F9-2FCF953BEFF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4227" name="Rectangle 3">
            <a:extLst>
              <a:ext uri="{FF2B5EF4-FFF2-40B4-BE49-F238E27FC236}">
                <a16:creationId xmlns:a16="http://schemas.microsoft.com/office/drawing/2014/main" xmlns="" id="{0BFC7E2C-687C-474D-BB50-4B544A6D216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3" name="Rectangle 7">
            <a:extLst>
              <a:ext uri="{FF2B5EF4-FFF2-40B4-BE49-F238E27FC236}">
                <a16:creationId xmlns:a16="http://schemas.microsoft.com/office/drawing/2014/main" xmlns="" id="{4E918786-50F6-5232-8CD4-5EEAC5F036A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181A60D-6075-BD4C-867B-D1C6459EE0AF}"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298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66274" name="Rectangle 2">
            <a:extLst>
              <a:ext uri="{FF2B5EF4-FFF2-40B4-BE49-F238E27FC236}">
                <a16:creationId xmlns:a16="http://schemas.microsoft.com/office/drawing/2014/main" xmlns="" id="{33498A99-6410-6CC2-7AB4-545D0FA29F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6275" name="Rectangle 3">
            <a:extLst>
              <a:ext uri="{FF2B5EF4-FFF2-40B4-BE49-F238E27FC236}">
                <a16:creationId xmlns:a16="http://schemas.microsoft.com/office/drawing/2014/main" xmlns="" id="{1F11451D-7481-DC56-4070-2F903467ACD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Rectangle 7">
            <a:extLst>
              <a:ext uri="{FF2B5EF4-FFF2-40B4-BE49-F238E27FC236}">
                <a16:creationId xmlns:a16="http://schemas.microsoft.com/office/drawing/2014/main" xmlns="" id="{B7160DD7-56BE-B2CB-6730-EB6C6E3B8E8A}"/>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24A5D17-A153-C74F-819F-ABF991B6B55D}"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300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68322" name="Rectangle 2">
            <a:extLst>
              <a:ext uri="{FF2B5EF4-FFF2-40B4-BE49-F238E27FC236}">
                <a16:creationId xmlns:a16="http://schemas.microsoft.com/office/drawing/2014/main" xmlns="" id="{8373DBAF-3ECC-9A6D-FBD9-BEF94032C4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8323" name="Rectangle 3">
            <a:extLst>
              <a:ext uri="{FF2B5EF4-FFF2-40B4-BE49-F238E27FC236}">
                <a16:creationId xmlns:a16="http://schemas.microsoft.com/office/drawing/2014/main" xmlns="" id="{9CBFCA40-FB50-909E-4FBA-BBA30B2D83E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xmlns="" id="{89D37ED3-73B9-607D-D145-2C023BD7D68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5243359-7EB1-2F4D-8C69-391A8C933DA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98306" name="Rectangle 2">
            <a:extLst>
              <a:ext uri="{FF2B5EF4-FFF2-40B4-BE49-F238E27FC236}">
                <a16:creationId xmlns:a16="http://schemas.microsoft.com/office/drawing/2014/main" xmlns="" id="{962D6744-156F-FF8F-D597-524C4DA4CD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Rectangle 3">
            <a:extLst>
              <a:ext uri="{FF2B5EF4-FFF2-40B4-BE49-F238E27FC236}">
                <a16:creationId xmlns:a16="http://schemas.microsoft.com/office/drawing/2014/main" xmlns="" id="{763B6CE7-DF39-B020-2E5C-B52601D642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a:extLst>
              <a:ext uri="{FF2B5EF4-FFF2-40B4-BE49-F238E27FC236}">
                <a16:creationId xmlns:a16="http://schemas.microsoft.com/office/drawing/2014/main" xmlns="" id="{813B334D-4B47-AD13-5E6F-3F6F72D235D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D771625-E749-574E-9A3F-DBF3E51734ED}"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301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74466" name="Rectangle 2">
            <a:extLst>
              <a:ext uri="{FF2B5EF4-FFF2-40B4-BE49-F238E27FC236}">
                <a16:creationId xmlns:a16="http://schemas.microsoft.com/office/drawing/2014/main" xmlns="" id="{2A0B5940-0C57-5B38-915D-B828FD303E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4467" name="Rectangle 3">
            <a:extLst>
              <a:ext uri="{FF2B5EF4-FFF2-40B4-BE49-F238E27FC236}">
                <a16:creationId xmlns:a16="http://schemas.microsoft.com/office/drawing/2014/main" xmlns="" id="{4F29C015-9C6C-A816-5087-9B62E584878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a:extLst>
              <a:ext uri="{FF2B5EF4-FFF2-40B4-BE49-F238E27FC236}">
                <a16:creationId xmlns:a16="http://schemas.microsoft.com/office/drawing/2014/main" xmlns="" id="{813B334D-4B47-AD13-5E6F-3F6F72D235D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D771625-E749-574E-9A3F-DBF3E51734ED}"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302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74466" name="Rectangle 2">
            <a:extLst>
              <a:ext uri="{FF2B5EF4-FFF2-40B4-BE49-F238E27FC236}">
                <a16:creationId xmlns:a16="http://schemas.microsoft.com/office/drawing/2014/main" xmlns="" id="{2A0B5940-0C57-5B38-915D-B828FD303E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4467" name="Rectangle 3">
            <a:extLst>
              <a:ext uri="{FF2B5EF4-FFF2-40B4-BE49-F238E27FC236}">
                <a16:creationId xmlns:a16="http://schemas.microsoft.com/office/drawing/2014/main" xmlns="" id="{4F29C015-9C6C-A816-5087-9B62E584878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012961783"/>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a:extLst>
              <a:ext uri="{FF2B5EF4-FFF2-40B4-BE49-F238E27FC236}">
                <a16:creationId xmlns:a16="http://schemas.microsoft.com/office/drawing/2014/main" xmlns="" id="{813B334D-4B47-AD13-5E6F-3F6F72D235D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D771625-E749-574E-9A3F-DBF3E51734ED}"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303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74466" name="Rectangle 2">
            <a:extLst>
              <a:ext uri="{FF2B5EF4-FFF2-40B4-BE49-F238E27FC236}">
                <a16:creationId xmlns:a16="http://schemas.microsoft.com/office/drawing/2014/main" xmlns="" id="{2A0B5940-0C57-5B38-915D-B828FD303E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4467" name="Rectangle 3">
            <a:extLst>
              <a:ext uri="{FF2B5EF4-FFF2-40B4-BE49-F238E27FC236}">
                <a16:creationId xmlns:a16="http://schemas.microsoft.com/office/drawing/2014/main" xmlns="" id="{4F29C015-9C6C-A816-5087-9B62E584878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892413540"/>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a:extLst>
              <a:ext uri="{FF2B5EF4-FFF2-40B4-BE49-F238E27FC236}">
                <a16:creationId xmlns:a16="http://schemas.microsoft.com/office/drawing/2014/main" xmlns="" id="{813B334D-4B47-AD13-5E6F-3F6F72D235D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D771625-E749-574E-9A3F-DBF3E51734ED}"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304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74466" name="Rectangle 2">
            <a:extLst>
              <a:ext uri="{FF2B5EF4-FFF2-40B4-BE49-F238E27FC236}">
                <a16:creationId xmlns:a16="http://schemas.microsoft.com/office/drawing/2014/main" xmlns="" id="{2A0B5940-0C57-5B38-915D-B828FD303E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4467" name="Rectangle 3">
            <a:extLst>
              <a:ext uri="{FF2B5EF4-FFF2-40B4-BE49-F238E27FC236}">
                <a16:creationId xmlns:a16="http://schemas.microsoft.com/office/drawing/2014/main" xmlns="" id="{4F29C015-9C6C-A816-5087-9B62E584878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195338239"/>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1" name="Slide Image Placeholder 1">
            <a:extLst>
              <a:ext uri="{FF2B5EF4-FFF2-40B4-BE49-F238E27FC236}">
                <a16:creationId xmlns:a16="http://schemas.microsoft.com/office/drawing/2014/main" xmlns="" id="{95601A80-909C-9517-E478-DB8B3973193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8562" name="Notes Placeholder 2">
            <a:extLst>
              <a:ext uri="{FF2B5EF4-FFF2-40B4-BE49-F238E27FC236}">
                <a16:creationId xmlns:a16="http://schemas.microsoft.com/office/drawing/2014/main" xmlns="" id="{D2E7F9AA-493E-F053-4428-2B8DB48C8B4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78563" name="Slide Number Placeholder 3">
            <a:extLst>
              <a:ext uri="{FF2B5EF4-FFF2-40B4-BE49-F238E27FC236}">
                <a16:creationId xmlns:a16="http://schemas.microsoft.com/office/drawing/2014/main" xmlns="" id="{B39E7B50-C12F-57E5-4919-AFD6AF9ADB4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fld id="{13A44CD6-4E52-7646-A8CB-23B8598D62D7}" type="slidenum">
              <a:rPr lang="en-US" altLang="en-US" smtClean="0">
                <a:latin typeface="Calibri" panose="020F0502020204030204" pitchFamily="34" charset="0"/>
              </a:rPr>
              <a:pPr/>
              <a:t>305</a:t>
            </a:fld>
            <a:endParaRPr lang="en-US" altLang="en-US">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xmlns="" id="{89D37ED3-73B9-607D-D145-2C023BD7D68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5243359-7EB1-2F4D-8C69-391A8C933DA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98306" name="Rectangle 2">
            <a:extLst>
              <a:ext uri="{FF2B5EF4-FFF2-40B4-BE49-F238E27FC236}">
                <a16:creationId xmlns:a16="http://schemas.microsoft.com/office/drawing/2014/main" xmlns="" id="{962D6744-156F-FF8F-D597-524C4DA4CD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Rectangle 3">
            <a:extLst>
              <a:ext uri="{FF2B5EF4-FFF2-40B4-BE49-F238E27FC236}">
                <a16:creationId xmlns:a16="http://schemas.microsoft.com/office/drawing/2014/main" xmlns="" id="{763B6CE7-DF39-B020-2E5C-B52601D642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2625123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xmlns="" id="{89D37ED3-73B9-607D-D145-2C023BD7D68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5243359-7EB1-2F4D-8C69-391A8C933DA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98306" name="Rectangle 2">
            <a:extLst>
              <a:ext uri="{FF2B5EF4-FFF2-40B4-BE49-F238E27FC236}">
                <a16:creationId xmlns:a16="http://schemas.microsoft.com/office/drawing/2014/main" xmlns="" id="{962D6744-156F-FF8F-D597-524C4DA4CD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Rectangle 3">
            <a:extLst>
              <a:ext uri="{FF2B5EF4-FFF2-40B4-BE49-F238E27FC236}">
                <a16:creationId xmlns:a16="http://schemas.microsoft.com/office/drawing/2014/main" xmlns="" id="{763B6CE7-DF39-B020-2E5C-B52601D642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3850993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xmlns="" id="{89D37ED3-73B9-607D-D145-2C023BD7D68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5243359-7EB1-2F4D-8C69-391A8C933DA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98306" name="Rectangle 2">
            <a:extLst>
              <a:ext uri="{FF2B5EF4-FFF2-40B4-BE49-F238E27FC236}">
                <a16:creationId xmlns:a16="http://schemas.microsoft.com/office/drawing/2014/main" xmlns="" id="{962D6744-156F-FF8F-D597-524C4DA4CD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Rectangle 3">
            <a:extLst>
              <a:ext uri="{FF2B5EF4-FFF2-40B4-BE49-F238E27FC236}">
                <a16:creationId xmlns:a16="http://schemas.microsoft.com/office/drawing/2014/main" xmlns="" id="{763B6CE7-DF39-B020-2E5C-B52601D642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8543495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xmlns="" id="{89D37ED3-73B9-607D-D145-2C023BD7D68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5243359-7EB1-2F4D-8C69-391A8C933DA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98306" name="Rectangle 2">
            <a:extLst>
              <a:ext uri="{FF2B5EF4-FFF2-40B4-BE49-F238E27FC236}">
                <a16:creationId xmlns:a16="http://schemas.microsoft.com/office/drawing/2014/main" xmlns="" id="{962D6744-156F-FF8F-D597-524C4DA4CD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Rectangle 3">
            <a:extLst>
              <a:ext uri="{FF2B5EF4-FFF2-40B4-BE49-F238E27FC236}">
                <a16:creationId xmlns:a16="http://schemas.microsoft.com/office/drawing/2014/main" xmlns="" id="{763B6CE7-DF39-B020-2E5C-B52601D642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3496367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xmlns="" id="{89D37ED3-73B9-607D-D145-2C023BD7D68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5243359-7EB1-2F4D-8C69-391A8C933DA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98306" name="Rectangle 2">
            <a:extLst>
              <a:ext uri="{FF2B5EF4-FFF2-40B4-BE49-F238E27FC236}">
                <a16:creationId xmlns:a16="http://schemas.microsoft.com/office/drawing/2014/main" xmlns="" id="{962D6744-156F-FF8F-D597-524C4DA4CD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Rectangle 3">
            <a:extLst>
              <a:ext uri="{FF2B5EF4-FFF2-40B4-BE49-F238E27FC236}">
                <a16:creationId xmlns:a16="http://schemas.microsoft.com/office/drawing/2014/main" xmlns="" id="{763B6CE7-DF39-B020-2E5C-B52601D642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682309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xmlns="" id="{6C1E444F-17B4-6C37-6028-A2122F48A2C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4D5B57EF-F53A-8648-8CCC-5D463A0DC2EB}"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9154" name="Rectangle 2">
            <a:extLst>
              <a:ext uri="{FF2B5EF4-FFF2-40B4-BE49-F238E27FC236}">
                <a16:creationId xmlns:a16="http://schemas.microsoft.com/office/drawing/2014/main" xmlns="" id="{93802E83-05E2-E165-F4E8-9E339CD2EB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Rectangle 3">
            <a:extLst>
              <a:ext uri="{FF2B5EF4-FFF2-40B4-BE49-F238E27FC236}">
                <a16:creationId xmlns:a16="http://schemas.microsoft.com/office/drawing/2014/main" xmlns="" id="{8003A8CE-26D1-E8A8-DAAE-AB7DE9ACECD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1361825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xmlns="" id="{89D37ED3-73B9-607D-D145-2C023BD7D68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5243359-7EB1-2F4D-8C69-391A8C933DA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98306" name="Rectangle 2">
            <a:extLst>
              <a:ext uri="{FF2B5EF4-FFF2-40B4-BE49-F238E27FC236}">
                <a16:creationId xmlns:a16="http://schemas.microsoft.com/office/drawing/2014/main" xmlns="" id="{962D6744-156F-FF8F-D597-524C4DA4CD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Rectangle 3">
            <a:extLst>
              <a:ext uri="{FF2B5EF4-FFF2-40B4-BE49-F238E27FC236}">
                <a16:creationId xmlns:a16="http://schemas.microsoft.com/office/drawing/2014/main" xmlns="" id="{763B6CE7-DF39-B020-2E5C-B52601D642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4006925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xmlns="" id="{89D37ED3-73B9-607D-D145-2C023BD7D68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5243359-7EB1-2F4D-8C69-391A8C933DA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98306" name="Rectangle 2">
            <a:extLst>
              <a:ext uri="{FF2B5EF4-FFF2-40B4-BE49-F238E27FC236}">
                <a16:creationId xmlns:a16="http://schemas.microsoft.com/office/drawing/2014/main" xmlns="" id="{962D6744-156F-FF8F-D597-524C4DA4CD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Rectangle 3">
            <a:extLst>
              <a:ext uri="{FF2B5EF4-FFF2-40B4-BE49-F238E27FC236}">
                <a16:creationId xmlns:a16="http://schemas.microsoft.com/office/drawing/2014/main" xmlns="" id="{763B6CE7-DF39-B020-2E5C-B52601D642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989768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xmlns="" id="{89D37ED3-73B9-607D-D145-2C023BD7D68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5243359-7EB1-2F4D-8C69-391A8C933DA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98306" name="Rectangle 2">
            <a:extLst>
              <a:ext uri="{FF2B5EF4-FFF2-40B4-BE49-F238E27FC236}">
                <a16:creationId xmlns:a16="http://schemas.microsoft.com/office/drawing/2014/main" xmlns="" id="{962D6744-156F-FF8F-D597-524C4DA4CD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Rectangle 3">
            <a:extLst>
              <a:ext uri="{FF2B5EF4-FFF2-40B4-BE49-F238E27FC236}">
                <a16:creationId xmlns:a16="http://schemas.microsoft.com/office/drawing/2014/main" xmlns="" id="{763B6CE7-DF39-B020-2E5C-B52601D642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5807224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xmlns="" id="{89D37ED3-73B9-607D-D145-2C023BD7D68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5243359-7EB1-2F4D-8C69-391A8C933DA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98306" name="Rectangle 2">
            <a:extLst>
              <a:ext uri="{FF2B5EF4-FFF2-40B4-BE49-F238E27FC236}">
                <a16:creationId xmlns:a16="http://schemas.microsoft.com/office/drawing/2014/main" xmlns="" id="{962D6744-156F-FF8F-D597-524C4DA4CD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Rectangle 3">
            <a:extLst>
              <a:ext uri="{FF2B5EF4-FFF2-40B4-BE49-F238E27FC236}">
                <a16:creationId xmlns:a16="http://schemas.microsoft.com/office/drawing/2014/main" xmlns="" id="{763B6CE7-DF39-B020-2E5C-B52601D642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4510124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xmlns="" id="{89D37ED3-73B9-607D-D145-2C023BD7D68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5243359-7EB1-2F4D-8C69-391A8C933DA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98306" name="Rectangle 2">
            <a:extLst>
              <a:ext uri="{FF2B5EF4-FFF2-40B4-BE49-F238E27FC236}">
                <a16:creationId xmlns:a16="http://schemas.microsoft.com/office/drawing/2014/main" xmlns="" id="{962D6744-156F-FF8F-D597-524C4DA4CD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Rectangle 3">
            <a:extLst>
              <a:ext uri="{FF2B5EF4-FFF2-40B4-BE49-F238E27FC236}">
                <a16:creationId xmlns:a16="http://schemas.microsoft.com/office/drawing/2014/main" xmlns="" id="{763B6CE7-DF39-B020-2E5C-B52601D642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0000157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xmlns="" id="{89D37ED3-73B9-607D-D145-2C023BD7D68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5243359-7EB1-2F4D-8C69-391A8C933DA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98306" name="Rectangle 2">
            <a:extLst>
              <a:ext uri="{FF2B5EF4-FFF2-40B4-BE49-F238E27FC236}">
                <a16:creationId xmlns:a16="http://schemas.microsoft.com/office/drawing/2014/main" xmlns="" id="{962D6744-156F-FF8F-D597-524C4DA4CD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Rectangle 3">
            <a:extLst>
              <a:ext uri="{FF2B5EF4-FFF2-40B4-BE49-F238E27FC236}">
                <a16:creationId xmlns:a16="http://schemas.microsoft.com/office/drawing/2014/main" xmlns="" id="{763B6CE7-DF39-B020-2E5C-B52601D642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2353035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xmlns="" id="{89D37ED3-73B9-607D-D145-2C023BD7D68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5243359-7EB1-2F4D-8C69-391A8C933DA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98306" name="Rectangle 2">
            <a:extLst>
              <a:ext uri="{FF2B5EF4-FFF2-40B4-BE49-F238E27FC236}">
                <a16:creationId xmlns:a16="http://schemas.microsoft.com/office/drawing/2014/main" xmlns="" id="{962D6744-156F-FF8F-D597-524C4DA4CD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Rectangle 3">
            <a:extLst>
              <a:ext uri="{FF2B5EF4-FFF2-40B4-BE49-F238E27FC236}">
                <a16:creationId xmlns:a16="http://schemas.microsoft.com/office/drawing/2014/main" xmlns="" id="{763B6CE7-DF39-B020-2E5C-B52601D642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6492380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xmlns="" id="{89D37ED3-73B9-607D-D145-2C023BD7D68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5243359-7EB1-2F4D-8C69-391A8C933DA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98306" name="Rectangle 2">
            <a:extLst>
              <a:ext uri="{FF2B5EF4-FFF2-40B4-BE49-F238E27FC236}">
                <a16:creationId xmlns:a16="http://schemas.microsoft.com/office/drawing/2014/main" xmlns="" id="{962D6744-156F-FF8F-D597-524C4DA4CD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Rectangle 3">
            <a:extLst>
              <a:ext uri="{FF2B5EF4-FFF2-40B4-BE49-F238E27FC236}">
                <a16:creationId xmlns:a16="http://schemas.microsoft.com/office/drawing/2014/main" xmlns="" id="{763B6CE7-DF39-B020-2E5C-B52601D642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1540216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a:extLst>
              <a:ext uri="{FF2B5EF4-FFF2-40B4-BE49-F238E27FC236}">
                <a16:creationId xmlns:a16="http://schemas.microsoft.com/office/drawing/2014/main" xmlns="" id="{6ED53D32-E8C2-52D8-3B2D-29E654E8353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798D126-838F-F54C-B90B-8B9E1B19A90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26978" name="Rectangle 2">
            <a:extLst>
              <a:ext uri="{FF2B5EF4-FFF2-40B4-BE49-F238E27FC236}">
                <a16:creationId xmlns:a16="http://schemas.microsoft.com/office/drawing/2014/main" xmlns="" id="{70BF4FBC-C1A9-F4C5-B9C4-9DDE6AE4DA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Rectangle 3">
            <a:extLst>
              <a:ext uri="{FF2B5EF4-FFF2-40B4-BE49-F238E27FC236}">
                <a16:creationId xmlns:a16="http://schemas.microsoft.com/office/drawing/2014/main" xmlns="" id="{FC48ADC8-061D-43E3-FDF0-31DA3FCA28E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xmlns="" id="{15C2F7AC-2377-79D7-8A98-5B69B8FA616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889C194-4942-7646-ADF3-74809EF520A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5778" name="Rectangle 2">
            <a:extLst>
              <a:ext uri="{FF2B5EF4-FFF2-40B4-BE49-F238E27FC236}">
                <a16:creationId xmlns:a16="http://schemas.microsoft.com/office/drawing/2014/main" xmlns="" id="{EDB6C577-7F6C-0D4C-C29C-894C3FB232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a:extLst>
              <a:ext uri="{FF2B5EF4-FFF2-40B4-BE49-F238E27FC236}">
                <a16:creationId xmlns:a16="http://schemas.microsoft.com/office/drawing/2014/main" xmlns="" id="{D6FF295C-D3E8-5509-C7EA-7CA05E31ED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802523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xmlns="" id="{5DCA0C2A-2734-35A1-6919-85E16610DAD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822511D-CF01-B947-B03F-CE1A4773C4F4}"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3010" name="Rectangle 2">
            <a:extLst>
              <a:ext uri="{FF2B5EF4-FFF2-40B4-BE49-F238E27FC236}">
                <a16:creationId xmlns:a16="http://schemas.microsoft.com/office/drawing/2014/main" xmlns="" id="{953D325B-5E14-3CF0-19F9-49EDE003B86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Rectangle 3">
            <a:extLst>
              <a:ext uri="{FF2B5EF4-FFF2-40B4-BE49-F238E27FC236}">
                <a16:creationId xmlns:a16="http://schemas.microsoft.com/office/drawing/2014/main" xmlns="" id="{D5F2E48D-BB64-4A53-4150-A95D4235F79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6214209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xmlns="" id="{15C2F7AC-2377-79D7-8A98-5B69B8FA616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889C194-4942-7646-ADF3-74809EF520A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5778" name="Rectangle 2">
            <a:extLst>
              <a:ext uri="{FF2B5EF4-FFF2-40B4-BE49-F238E27FC236}">
                <a16:creationId xmlns:a16="http://schemas.microsoft.com/office/drawing/2014/main" xmlns="" id="{EDB6C577-7F6C-0D4C-C29C-894C3FB232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a:extLst>
              <a:ext uri="{FF2B5EF4-FFF2-40B4-BE49-F238E27FC236}">
                <a16:creationId xmlns:a16="http://schemas.microsoft.com/office/drawing/2014/main" xmlns="" id="{D6FF295C-D3E8-5509-C7EA-7CA05E31ED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5184527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xmlns="" id="{15C2F7AC-2377-79D7-8A98-5B69B8FA616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889C194-4942-7646-ADF3-74809EF520A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5778" name="Rectangle 2">
            <a:extLst>
              <a:ext uri="{FF2B5EF4-FFF2-40B4-BE49-F238E27FC236}">
                <a16:creationId xmlns:a16="http://schemas.microsoft.com/office/drawing/2014/main" xmlns="" id="{EDB6C577-7F6C-0D4C-C29C-894C3FB232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a:extLst>
              <a:ext uri="{FF2B5EF4-FFF2-40B4-BE49-F238E27FC236}">
                <a16:creationId xmlns:a16="http://schemas.microsoft.com/office/drawing/2014/main" xmlns="" id="{D6FF295C-D3E8-5509-C7EA-7CA05E31ED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2108908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xmlns="" id="{15C2F7AC-2377-79D7-8A98-5B69B8FA616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889C194-4942-7646-ADF3-74809EF520A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5778" name="Rectangle 2">
            <a:extLst>
              <a:ext uri="{FF2B5EF4-FFF2-40B4-BE49-F238E27FC236}">
                <a16:creationId xmlns:a16="http://schemas.microsoft.com/office/drawing/2014/main" xmlns="" id="{EDB6C577-7F6C-0D4C-C29C-894C3FB232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a:extLst>
              <a:ext uri="{FF2B5EF4-FFF2-40B4-BE49-F238E27FC236}">
                <a16:creationId xmlns:a16="http://schemas.microsoft.com/office/drawing/2014/main" xmlns="" id="{D6FF295C-D3E8-5509-C7EA-7CA05E31ED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8243324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xmlns="" id="{15C2F7AC-2377-79D7-8A98-5B69B8FA616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889C194-4942-7646-ADF3-74809EF520A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5778" name="Rectangle 2">
            <a:extLst>
              <a:ext uri="{FF2B5EF4-FFF2-40B4-BE49-F238E27FC236}">
                <a16:creationId xmlns:a16="http://schemas.microsoft.com/office/drawing/2014/main" xmlns="" id="{EDB6C577-7F6C-0D4C-C29C-894C3FB232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a:extLst>
              <a:ext uri="{FF2B5EF4-FFF2-40B4-BE49-F238E27FC236}">
                <a16:creationId xmlns:a16="http://schemas.microsoft.com/office/drawing/2014/main" xmlns="" id="{D6FF295C-D3E8-5509-C7EA-7CA05E31ED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4847460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xmlns="" id="{15C2F7AC-2377-79D7-8A98-5B69B8FA616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889C194-4942-7646-ADF3-74809EF520A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5778" name="Rectangle 2">
            <a:extLst>
              <a:ext uri="{FF2B5EF4-FFF2-40B4-BE49-F238E27FC236}">
                <a16:creationId xmlns:a16="http://schemas.microsoft.com/office/drawing/2014/main" xmlns="" id="{EDB6C577-7F6C-0D4C-C29C-894C3FB232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a:extLst>
              <a:ext uri="{FF2B5EF4-FFF2-40B4-BE49-F238E27FC236}">
                <a16:creationId xmlns:a16="http://schemas.microsoft.com/office/drawing/2014/main" xmlns="" id="{D6FF295C-D3E8-5509-C7EA-7CA05E31ED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0348900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xmlns="" id="{15C2F7AC-2377-79D7-8A98-5B69B8FA616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889C194-4942-7646-ADF3-74809EF520A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5778" name="Rectangle 2">
            <a:extLst>
              <a:ext uri="{FF2B5EF4-FFF2-40B4-BE49-F238E27FC236}">
                <a16:creationId xmlns:a16="http://schemas.microsoft.com/office/drawing/2014/main" xmlns="" id="{EDB6C577-7F6C-0D4C-C29C-894C3FB232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a:extLst>
              <a:ext uri="{FF2B5EF4-FFF2-40B4-BE49-F238E27FC236}">
                <a16:creationId xmlns:a16="http://schemas.microsoft.com/office/drawing/2014/main" xmlns="" id="{D6FF295C-D3E8-5509-C7EA-7CA05E31ED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9985052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xmlns="" id="{15C2F7AC-2377-79D7-8A98-5B69B8FA616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889C194-4942-7646-ADF3-74809EF520A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5778" name="Rectangle 2">
            <a:extLst>
              <a:ext uri="{FF2B5EF4-FFF2-40B4-BE49-F238E27FC236}">
                <a16:creationId xmlns:a16="http://schemas.microsoft.com/office/drawing/2014/main" xmlns="" id="{EDB6C577-7F6C-0D4C-C29C-894C3FB232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a:extLst>
              <a:ext uri="{FF2B5EF4-FFF2-40B4-BE49-F238E27FC236}">
                <a16:creationId xmlns:a16="http://schemas.microsoft.com/office/drawing/2014/main" xmlns="" id="{D6FF295C-D3E8-5509-C7EA-7CA05E31ED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0258546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xmlns="" id="{15C2F7AC-2377-79D7-8A98-5B69B8FA616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889C194-4942-7646-ADF3-74809EF520A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5778" name="Rectangle 2">
            <a:extLst>
              <a:ext uri="{FF2B5EF4-FFF2-40B4-BE49-F238E27FC236}">
                <a16:creationId xmlns:a16="http://schemas.microsoft.com/office/drawing/2014/main" xmlns="" id="{EDB6C577-7F6C-0D4C-C29C-894C3FB232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a:extLst>
              <a:ext uri="{FF2B5EF4-FFF2-40B4-BE49-F238E27FC236}">
                <a16:creationId xmlns:a16="http://schemas.microsoft.com/office/drawing/2014/main" xmlns="" id="{D6FF295C-D3E8-5509-C7EA-7CA05E31ED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2048405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xmlns="" id="{15C2F7AC-2377-79D7-8A98-5B69B8FA616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889C194-4942-7646-ADF3-74809EF520A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50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5778" name="Rectangle 2">
            <a:extLst>
              <a:ext uri="{FF2B5EF4-FFF2-40B4-BE49-F238E27FC236}">
                <a16:creationId xmlns:a16="http://schemas.microsoft.com/office/drawing/2014/main" xmlns="" id="{EDB6C577-7F6C-0D4C-C29C-894C3FB232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a:extLst>
              <a:ext uri="{FF2B5EF4-FFF2-40B4-BE49-F238E27FC236}">
                <a16:creationId xmlns:a16="http://schemas.microsoft.com/office/drawing/2014/main" xmlns="" id="{D6FF295C-D3E8-5509-C7EA-7CA05E31ED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2678407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xmlns="" id="{15C2F7AC-2377-79D7-8A98-5B69B8FA616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889C194-4942-7646-ADF3-74809EF520A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51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5778" name="Rectangle 2">
            <a:extLst>
              <a:ext uri="{FF2B5EF4-FFF2-40B4-BE49-F238E27FC236}">
                <a16:creationId xmlns:a16="http://schemas.microsoft.com/office/drawing/2014/main" xmlns="" id="{EDB6C577-7F6C-0D4C-C29C-894C3FB232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a:extLst>
              <a:ext uri="{FF2B5EF4-FFF2-40B4-BE49-F238E27FC236}">
                <a16:creationId xmlns:a16="http://schemas.microsoft.com/office/drawing/2014/main" xmlns="" id="{D6FF295C-D3E8-5509-C7EA-7CA05E31ED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090240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xmlns="" id="{9ECE232F-65BD-BA87-D700-4B7466F8F90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CDB79434-C4BE-B14B-AD74-235563BDD49D}"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1202" name="Rectangle 2">
            <a:extLst>
              <a:ext uri="{FF2B5EF4-FFF2-40B4-BE49-F238E27FC236}">
                <a16:creationId xmlns:a16="http://schemas.microsoft.com/office/drawing/2014/main" xmlns="" id="{EE469449-A2EA-9E6E-5CD0-F4FF7B2A6B9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Rectangle 3">
            <a:extLst>
              <a:ext uri="{FF2B5EF4-FFF2-40B4-BE49-F238E27FC236}">
                <a16:creationId xmlns:a16="http://schemas.microsoft.com/office/drawing/2014/main" xmlns="" id="{23F94A79-BAEF-BD0F-7A84-29CFCB385C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7171047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xmlns="" id="{15C2F7AC-2377-79D7-8A98-5B69B8FA616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889C194-4942-7646-ADF3-74809EF520A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53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5778" name="Rectangle 2">
            <a:extLst>
              <a:ext uri="{FF2B5EF4-FFF2-40B4-BE49-F238E27FC236}">
                <a16:creationId xmlns:a16="http://schemas.microsoft.com/office/drawing/2014/main" xmlns="" id="{EDB6C577-7F6C-0D4C-C29C-894C3FB232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a:extLst>
              <a:ext uri="{FF2B5EF4-FFF2-40B4-BE49-F238E27FC236}">
                <a16:creationId xmlns:a16="http://schemas.microsoft.com/office/drawing/2014/main" xmlns="" id="{D6FF295C-D3E8-5509-C7EA-7CA05E31ED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2437637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xmlns="" id="{15C2F7AC-2377-79D7-8A98-5B69B8FA616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889C194-4942-7646-ADF3-74809EF520A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54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5778" name="Rectangle 2">
            <a:extLst>
              <a:ext uri="{FF2B5EF4-FFF2-40B4-BE49-F238E27FC236}">
                <a16:creationId xmlns:a16="http://schemas.microsoft.com/office/drawing/2014/main" xmlns="" id="{EDB6C577-7F6C-0D4C-C29C-894C3FB232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a:extLst>
              <a:ext uri="{FF2B5EF4-FFF2-40B4-BE49-F238E27FC236}">
                <a16:creationId xmlns:a16="http://schemas.microsoft.com/office/drawing/2014/main" xmlns="" id="{D6FF295C-D3E8-5509-C7EA-7CA05E31ED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7512994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xmlns="" id="{15C2F7AC-2377-79D7-8A98-5B69B8FA616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889C194-4942-7646-ADF3-74809EF520A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55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5778" name="Rectangle 2">
            <a:extLst>
              <a:ext uri="{FF2B5EF4-FFF2-40B4-BE49-F238E27FC236}">
                <a16:creationId xmlns:a16="http://schemas.microsoft.com/office/drawing/2014/main" xmlns="" id="{EDB6C577-7F6C-0D4C-C29C-894C3FB232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a:extLst>
              <a:ext uri="{FF2B5EF4-FFF2-40B4-BE49-F238E27FC236}">
                <a16:creationId xmlns:a16="http://schemas.microsoft.com/office/drawing/2014/main" xmlns="" id="{D6FF295C-D3E8-5509-C7EA-7CA05E31ED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6764161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xmlns="" id="{15C2F7AC-2377-79D7-8A98-5B69B8FA616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889C194-4942-7646-ADF3-74809EF520A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56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5778" name="Rectangle 2">
            <a:extLst>
              <a:ext uri="{FF2B5EF4-FFF2-40B4-BE49-F238E27FC236}">
                <a16:creationId xmlns:a16="http://schemas.microsoft.com/office/drawing/2014/main" xmlns="" id="{EDB6C577-7F6C-0D4C-C29C-894C3FB232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a:extLst>
              <a:ext uri="{FF2B5EF4-FFF2-40B4-BE49-F238E27FC236}">
                <a16:creationId xmlns:a16="http://schemas.microsoft.com/office/drawing/2014/main" xmlns="" id="{D6FF295C-D3E8-5509-C7EA-7CA05E31ED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2609672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xmlns="" id="{15C2F7AC-2377-79D7-8A98-5B69B8FA616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889C194-4942-7646-ADF3-74809EF520A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57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5778" name="Rectangle 2">
            <a:extLst>
              <a:ext uri="{FF2B5EF4-FFF2-40B4-BE49-F238E27FC236}">
                <a16:creationId xmlns:a16="http://schemas.microsoft.com/office/drawing/2014/main" xmlns="" id="{EDB6C577-7F6C-0D4C-C29C-894C3FB232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a:extLst>
              <a:ext uri="{FF2B5EF4-FFF2-40B4-BE49-F238E27FC236}">
                <a16:creationId xmlns:a16="http://schemas.microsoft.com/office/drawing/2014/main" xmlns="" id="{D6FF295C-D3E8-5509-C7EA-7CA05E31ED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7435911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xmlns="" id="{15C2F7AC-2377-79D7-8A98-5B69B8FA616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889C194-4942-7646-ADF3-74809EF520A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58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5778" name="Rectangle 2">
            <a:extLst>
              <a:ext uri="{FF2B5EF4-FFF2-40B4-BE49-F238E27FC236}">
                <a16:creationId xmlns:a16="http://schemas.microsoft.com/office/drawing/2014/main" xmlns="" id="{EDB6C577-7F6C-0D4C-C29C-894C3FB232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a:extLst>
              <a:ext uri="{FF2B5EF4-FFF2-40B4-BE49-F238E27FC236}">
                <a16:creationId xmlns:a16="http://schemas.microsoft.com/office/drawing/2014/main" xmlns="" id="{D6FF295C-D3E8-5509-C7EA-7CA05E31ED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9863883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xmlns="" id="{15C2F7AC-2377-79D7-8A98-5B69B8FA616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889C194-4942-7646-ADF3-74809EF520A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59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5778" name="Rectangle 2">
            <a:extLst>
              <a:ext uri="{FF2B5EF4-FFF2-40B4-BE49-F238E27FC236}">
                <a16:creationId xmlns:a16="http://schemas.microsoft.com/office/drawing/2014/main" xmlns="" id="{EDB6C577-7F6C-0D4C-C29C-894C3FB232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a:extLst>
              <a:ext uri="{FF2B5EF4-FFF2-40B4-BE49-F238E27FC236}">
                <a16:creationId xmlns:a16="http://schemas.microsoft.com/office/drawing/2014/main" xmlns="" id="{D6FF295C-D3E8-5509-C7EA-7CA05E31ED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4206560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xmlns="" id="{8697E0DC-FA30-C795-8F3A-8CBF5C98173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AF02951-6DD8-B14E-B835-DC75589ABAA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60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43362" name="Rectangle 2">
            <a:extLst>
              <a:ext uri="{FF2B5EF4-FFF2-40B4-BE49-F238E27FC236}">
                <a16:creationId xmlns:a16="http://schemas.microsoft.com/office/drawing/2014/main" xmlns="" id="{B86A3AAD-EE48-F36B-1BB2-1DC4AA126B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Rectangle 3">
            <a:extLst>
              <a:ext uri="{FF2B5EF4-FFF2-40B4-BE49-F238E27FC236}">
                <a16:creationId xmlns:a16="http://schemas.microsoft.com/office/drawing/2014/main" xmlns="" id="{C212499E-B050-D30E-95F1-73D70E53D3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2749533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xmlns="" id="{8697E0DC-FA30-C795-8F3A-8CBF5C98173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AF02951-6DD8-B14E-B835-DC75589ABAA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62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43362" name="Rectangle 2">
            <a:extLst>
              <a:ext uri="{FF2B5EF4-FFF2-40B4-BE49-F238E27FC236}">
                <a16:creationId xmlns:a16="http://schemas.microsoft.com/office/drawing/2014/main" xmlns="" id="{B86A3AAD-EE48-F36B-1BB2-1DC4AA126B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Rectangle 3">
            <a:extLst>
              <a:ext uri="{FF2B5EF4-FFF2-40B4-BE49-F238E27FC236}">
                <a16:creationId xmlns:a16="http://schemas.microsoft.com/office/drawing/2014/main" xmlns="" id="{C212499E-B050-D30E-95F1-73D70E53D3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1329826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xmlns="" id="{15C2F7AC-2377-79D7-8A98-5B69B8FA616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889C194-4942-7646-ADF3-74809EF520A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64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5778" name="Rectangle 2">
            <a:extLst>
              <a:ext uri="{FF2B5EF4-FFF2-40B4-BE49-F238E27FC236}">
                <a16:creationId xmlns:a16="http://schemas.microsoft.com/office/drawing/2014/main" xmlns="" id="{EDB6C577-7F6C-0D4C-C29C-894C3FB232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a:extLst>
              <a:ext uri="{FF2B5EF4-FFF2-40B4-BE49-F238E27FC236}">
                <a16:creationId xmlns:a16="http://schemas.microsoft.com/office/drawing/2014/main" xmlns="" id="{D6FF295C-D3E8-5509-C7EA-7CA05E31ED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417412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xmlns="" id="{3D273389-3DC3-5DBF-E8C2-1ACE155BD350}"/>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AE50230-C050-C748-BF7F-BB77BAC2DB43}"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0962" name="Rectangle 2">
            <a:extLst>
              <a:ext uri="{FF2B5EF4-FFF2-40B4-BE49-F238E27FC236}">
                <a16:creationId xmlns:a16="http://schemas.microsoft.com/office/drawing/2014/main" xmlns="" id="{9748E755-2D6D-9E94-971C-731BE8C652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Rectangle 3">
            <a:extLst>
              <a:ext uri="{FF2B5EF4-FFF2-40B4-BE49-F238E27FC236}">
                <a16:creationId xmlns:a16="http://schemas.microsoft.com/office/drawing/2014/main" xmlns="" id="{32FD28D2-95FA-06E7-6F59-C0351DEF90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1078375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xmlns="" id="{15C2F7AC-2377-79D7-8A98-5B69B8FA616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889C194-4942-7646-ADF3-74809EF520A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66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5778" name="Rectangle 2">
            <a:extLst>
              <a:ext uri="{FF2B5EF4-FFF2-40B4-BE49-F238E27FC236}">
                <a16:creationId xmlns:a16="http://schemas.microsoft.com/office/drawing/2014/main" xmlns="" id="{EDB6C577-7F6C-0D4C-C29C-894C3FB232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a:extLst>
              <a:ext uri="{FF2B5EF4-FFF2-40B4-BE49-F238E27FC236}">
                <a16:creationId xmlns:a16="http://schemas.microsoft.com/office/drawing/2014/main" xmlns="" id="{D6FF295C-D3E8-5509-C7EA-7CA05E31ED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1184763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xmlns="" id="{15C2F7AC-2377-79D7-8A98-5B69B8FA616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889C194-4942-7646-ADF3-74809EF520A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67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5778" name="Rectangle 2">
            <a:extLst>
              <a:ext uri="{FF2B5EF4-FFF2-40B4-BE49-F238E27FC236}">
                <a16:creationId xmlns:a16="http://schemas.microsoft.com/office/drawing/2014/main" xmlns="" id="{EDB6C577-7F6C-0D4C-C29C-894C3FB232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a:extLst>
              <a:ext uri="{FF2B5EF4-FFF2-40B4-BE49-F238E27FC236}">
                <a16:creationId xmlns:a16="http://schemas.microsoft.com/office/drawing/2014/main" xmlns="" id="{D6FF295C-D3E8-5509-C7EA-7CA05E31ED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5750545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xmlns="" id="{15C2F7AC-2377-79D7-8A98-5B69B8FA616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889C194-4942-7646-ADF3-74809EF520A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68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5778" name="Rectangle 2">
            <a:extLst>
              <a:ext uri="{FF2B5EF4-FFF2-40B4-BE49-F238E27FC236}">
                <a16:creationId xmlns:a16="http://schemas.microsoft.com/office/drawing/2014/main" xmlns="" id="{EDB6C577-7F6C-0D4C-C29C-894C3FB232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a:extLst>
              <a:ext uri="{FF2B5EF4-FFF2-40B4-BE49-F238E27FC236}">
                <a16:creationId xmlns:a16="http://schemas.microsoft.com/office/drawing/2014/main" xmlns="" id="{D6FF295C-D3E8-5509-C7EA-7CA05E31ED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9820227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xmlns="" id="{15C2F7AC-2377-79D7-8A98-5B69B8FA616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889C194-4942-7646-ADF3-74809EF520A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70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5778" name="Rectangle 2">
            <a:extLst>
              <a:ext uri="{FF2B5EF4-FFF2-40B4-BE49-F238E27FC236}">
                <a16:creationId xmlns:a16="http://schemas.microsoft.com/office/drawing/2014/main" xmlns="" id="{EDB6C577-7F6C-0D4C-C29C-894C3FB232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a:extLst>
              <a:ext uri="{FF2B5EF4-FFF2-40B4-BE49-F238E27FC236}">
                <a16:creationId xmlns:a16="http://schemas.microsoft.com/office/drawing/2014/main" xmlns="" id="{D6FF295C-D3E8-5509-C7EA-7CA05E31ED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5775236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xmlns="" id="{8697E0DC-FA30-C795-8F3A-8CBF5C98173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AF02951-6DD8-B14E-B835-DC75589ABAA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71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43362" name="Rectangle 2">
            <a:extLst>
              <a:ext uri="{FF2B5EF4-FFF2-40B4-BE49-F238E27FC236}">
                <a16:creationId xmlns:a16="http://schemas.microsoft.com/office/drawing/2014/main" xmlns="" id="{B86A3AAD-EE48-F36B-1BB2-1DC4AA126B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Rectangle 3">
            <a:extLst>
              <a:ext uri="{FF2B5EF4-FFF2-40B4-BE49-F238E27FC236}">
                <a16:creationId xmlns:a16="http://schemas.microsoft.com/office/drawing/2014/main" xmlns="" id="{C212499E-B050-D30E-95F1-73D70E53D3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42586015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xmlns="" id="{15C2F7AC-2377-79D7-8A98-5B69B8FA616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889C194-4942-7646-ADF3-74809EF520A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73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5778" name="Rectangle 2">
            <a:extLst>
              <a:ext uri="{FF2B5EF4-FFF2-40B4-BE49-F238E27FC236}">
                <a16:creationId xmlns:a16="http://schemas.microsoft.com/office/drawing/2014/main" xmlns="" id="{EDB6C577-7F6C-0D4C-C29C-894C3FB232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a:extLst>
              <a:ext uri="{FF2B5EF4-FFF2-40B4-BE49-F238E27FC236}">
                <a16:creationId xmlns:a16="http://schemas.microsoft.com/office/drawing/2014/main" xmlns="" id="{D6FF295C-D3E8-5509-C7EA-7CA05E31ED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73283205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xmlns="" id="{15C2F7AC-2377-79D7-8A98-5B69B8FA616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889C194-4942-7646-ADF3-74809EF520A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74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5778" name="Rectangle 2">
            <a:extLst>
              <a:ext uri="{FF2B5EF4-FFF2-40B4-BE49-F238E27FC236}">
                <a16:creationId xmlns:a16="http://schemas.microsoft.com/office/drawing/2014/main" xmlns="" id="{EDB6C577-7F6C-0D4C-C29C-894C3FB232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a:extLst>
              <a:ext uri="{FF2B5EF4-FFF2-40B4-BE49-F238E27FC236}">
                <a16:creationId xmlns:a16="http://schemas.microsoft.com/office/drawing/2014/main" xmlns="" id="{D6FF295C-D3E8-5509-C7EA-7CA05E31ED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32719777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xmlns="" id="{15C2F7AC-2377-79D7-8A98-5B69B8FA616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889C194-4942-7646-ADF3-74809EF520A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75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5778" name="Rectangle 2">
            <a:extLst>
              <a:ext uri="{FF2B5EF4-FFF2-40B4-BE49-F238E27FC236}">
                <a16:creationId xmlns:a16="http://schemas.microsoft.com/office/drawing/2014/main" xmlns="" id="{EDB6C577-7F6C-0D4C-C29C-894C3FB232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a:extLst>
              <a:ext uri="{FF2B5EF4-FFF2-40B4-BE49-F238E27FC236}">
                <a16:creationId xmlns:a16="http://schemas.microsoft.com/office/drawing/2014/main" xmlns="" id="{D6FF295C-D3E8-5509-C7EA-7CA05E31ED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1089481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xmlns="" id="{8697E0DC-FA30-C795-8F3A-8CBF5C98173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AF02951-6DD8-B14E-B835-DC75589ABAA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76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43362" name="Rectangle 2">
            <a:extLst>
              <a:ext uri="{FF2B5EF4-FFF2-40B4-BE49-F238E27FC236}">
                <a16:creationId xmlns:a16="http://schemas.microsoft.com/office/drawing/2014/main" xmlns="" id="{B86A3AAD-EE48-F36B-1BB2-1DC4AA126B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Rectangle 3">
            <a:extLst>
              <a:ext uri="{FF2B5EF4-FFF2-40B4-BE49-F238E27FC236}">
                <a16:creationId xmlns:a16="http://schemas.microsoft.com/office/drawing/2014/main" xmlns="" id="{C212499E-B050-D30E-95F1-73D70E53D3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5549904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xmlns="" id="{15C2F7AC-2377-79D7-8A98-5B69B8FA616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889C194-4942-7646-ADF3-74809EF520A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78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5778" name="Rectangle 2">
            <a:extLst>
              <a:ext uri="{FF2B5EF4-FFF2-40B4-BE49-F238E27FC236}">
                <a16:creationId xmlns:a16="http://schemas.microsoft.com/office/drawing/2014/main" xmlns="" id="{EDB6C577-7F6C-0D4C-C29C-894C3FB232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a:extLst>
              <a:ext uri="{FF2B5EF4-FFF2-40B4-BE49-F238E27FC236}">
                <a16:creationId xmlns:a16="http://schemas.microsoft.com/office/drawing/2014/main" xmlns="" id="{D6FF295C-D3E8-5509-C7EA-7CA05E31ED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547281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xmlns="" id="{3D273389-3DC3-5DBF-E8C2-1ACE155BD350}"/>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AE50230-C050-C748-BF7F-BB77BAC2DB43}"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0962" name="Rectangle 2">
            <a:extLst>
              <a:ext uri="{FF2B5EF4-FFF2-40B4-BE49-F238E27FC236}">
                <a16:creationId xmlns:a16="http://schemas.microsoft.com/office/drawing/2014/main" xmlns="" id="{9748E755-2D6D-9E94-971C-731BE8C652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Rectangle 3">
            <a:extLst>
              <a:ext uri="{FF2B5EF4-FFF2-40B4-BE49-F238E27FC236}">
                <a16:creationId xmlns:a16="http://schemas.microsoft.com/office/drawing/2014/main" xmlns="" id="{32FD28D2-95FA-06E7-6F59-C0351DEF90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0919198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xmlns="" id="{15C2F7AC-2377-79D7-8A98-5B69B8FA616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889C194-4942-7646-ADF3-74809EF520A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79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5778" name="Rectangle 2">
            <a:extLst>
              <a:ext uri="{FF2B5EF4-FFF2-40B4-BE49-F238E27FC236}">
                <a16:creationId xmlns:a16="http://schemas.microsoft.com/office/drawing/2014/main" xmlns="" id="{EDB6C577-7F6C-0D4C-C29C-894C3FB232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a:extLst>
              <a:ext uri="{FF2B5EF4-FFF2-40B4-BE49-F238E27FC236}">
                <a16:creationId xmlns:a16="http://schemas.microsoft.com/office/drawing/2014/main" xmlns="" id="{D6FF295C-D3E8-5509-C7EA-7CA05E31ED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4052208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xmlns="" id="{15C2F7AC-2377-79D7-8A98-5B69B8FA616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889C194-4942-7646-ADF3-74809EF520A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80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5778" name="Rectangle 2">
            <a:extLst>
              <a:ext uri="{FF2B5EF4-FFF2-40B4-BE49-F238E27FC236}">
                <a16:creationId xmlns:a16="http://schemas.microsoft.com/office/drawing/2014/main" xmlns="" id="{EDB6C577-7F6C-0D4C-C29C-894C3FB232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a:extLst>
              <a:ext uri="{FF2B5EF4-FFF2-40B4-BE49-F238E27FC236}">
                <a16:creationId xmlns:a16="http://schemas.microsoft.com/office/drawing/2014/main" xmlns="" id="{D6FF295C-D3E8-5509-C7EA-7CA05E31ED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10212436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xmlns="" id="{15C2F7AC-2377-79D7-8A98-5B69B8FA616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889C194-4942-7646-ADF3-74809EF520A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82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5778" name="Rectangle 2">
            <a:extLst>
              <a:ext uri="{FF2B5EF4-FFF2-40B4-BE49-F238E27FC236}">
                <a16:creationId xmlns:a16="http://schemas.microsoft.com/office/drawing/2014/main" xmlns="" id="{EDB6C577-7F6C-0D4C-C29C-894C3FB232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a:extLst>
              <a:ext uri="{FF2B5EF4-FFF2-40B4-BE49-F238E27FC236}">
                <a16:creationId xmlns:a16="http://schemas.microsoft.com/office/drawing/2014/main" xmlns="" id="{D6FF295C-D3E8-5509-C7EA-7CA05E31ED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53238348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xmlns="" id="{8697E0DC-FA30-C795-8F3A-8CBF5C98173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AF02951-6DD8-B14E-B835-DC75589ABAA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83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43362" name="Rectangle 2">
            <a:extLst>
              <a:ext uri="{FF2B5EF4-FFF2-40B4-BE49-F238E27FC236}">
                <a16:creationId xmlns:a16="http://schemas.microsoft.com/office/drawing/2014/main" xmlns="" id="{B86A3AAD-EE48-F36B-1BB2-1DC4AA126B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Rectangle 3">
            <a:extLst>
              <a:ext uri="{FF2B5EF4-FFF2-40B4-BE49-F238E27FC236}">
                <a16:creationId xmlns:a16="http://schemas.microsoft.com/office/drawing/2014/main" xmlns="" id="{C212499E-B050-D30E-95F1-73D70E53D3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42824009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xmlns="" id="{15C2F7AC-2377-79D7-8A98-5B69B8FA616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889C194-4942-7646-ADF3-74809EF520A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85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5778" name="Rectangle 2">
            <a:extLst>
              <a:ext uri="{FF2B5EF4-FFF2-40B4-BE49-F238E27FC236}">
                <a16:creationId xmlns:a16="http://schemas.microsoft.com/office/drawing/2014/main" xmlns="" id="{EDB6C577-7F6C-0D4C-C29C-894C3FB232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a:extLst>
              <a:ext uri="{FF2B5EF4-FFF2-40B4-BE49-F238E27FC236}">
                <a16:creationId xmlns:a16="http://schemas.microsoft.com/office/drawing/2014/main" xmlns="" id="{D6FF295C-D3E8-5509-C7EA-7CA05E31ED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4244610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xmlns="" id="{15C2F7AC-2377-79D7-8A98-5B69B8FA616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889C194-4942-7646-ADF3-74809EF520A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86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5778" name="Rectangle 2">
            <a:extLst>
              <a:ext uri="{FF2B5EF4-FFF2-40B4-BE49-F238E27FC236}">
                <a16:creationId xmlns:a16="http://schemas.microsoft.com/office/drawing/2014/main" xmlns="" id="{EDB6C577-7F6C-0D4C-C29C-894C3FB232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a:extLst>
              <a:ext uri="{FF2B5EF4-FFF2-40B4-BE49-F238E27FC236}">
                <a16:creationId xmlns:a16="http://schemas.microsoft.com/office/drawing/2014/main" xmlns="" id="{D6FF295C-D3E8-5509-C7EA-7CA05E31ED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95461856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xmlns="" id="{15C2F7AC-2377-79D7-8A98-5B69B8FA616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889C194-4942-7646-ADF3-74809EF520A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88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5778" name="Rectangle 2">
            <a:extLst>
              <a:ext uri="{FF2B5EF4-FFF2-40B4-BE49-F238E27FC236}">
                <a16:creationId xmlns:a16="http://schemas.microsoft.com/office/drawing/2014/main" xmlns="" id="{EDB6C577-7F6C-0D4C-C29C-894C3FB232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a:extLst>
              <a:ext uri="{FF2B5EF4-FFF2-40B4-BE49-F238E27FC236}">
                <a16:creationId xmlns:a16="http://schemas.microsoft.com/office/drawing/2014/main" xmlns="" id="{D6FF295C-D3E8-5509-C7EA-7CA05E31ED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68435444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xmlns="" id="{15C2F7AC-2377-79D7-8A98-5B69B8FA616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889C194-4942-7646-ADF3-74809EF520A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89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5778" name="Rectangle 2">
            <a:extLst>
              <a:ext uri="{FF2B5EF4-FFF2-40B4-BE49-F238E27FC236}">
                <a16:creationId xmlns:a16="http://schemas.microsoft.com/office/drawing/2014/main" xmlns="" id="{EDB6C577-7F6C-0D4C-C29C-894C3FB232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a:extLst>
              <a:ext uri="{FF2B5EF4-FFF2-40B4-BE49-F238E27FC236}">
                <a16:creationId xmlns:a16="http://schemas.microsoft.com/office/drawing/2014/main" xmlns="" id="{D6FF295C-D3E8-5509-C7EA-7CA05E31ED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2406925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xmlns="" id="{15C2F7AC-2377-79D7-8A98-5B69B8FA616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889C194-4942-7646-ADF3-74809EF520A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90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5778" name="Rectangle 2">
            <a:extLst>
              <a:ext uri="{FF2B5EF4-FFF2-40B4-BE49-F238E27FC236}">
                <a16:creationId xmlns:a16="http://schemas.microsoft.com/office/drawing/2014/main" xmlns="" id="{EDB6C577-7F6C-0D4C-C29C-894C3FB232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a:extLst>
              <a:ext uri="{FF2B5EF4-FFF2-40B4-BE49-F238E27FC236}">
                <a16:creationId xmlns:a16="http://schemas.microsoft.com/office/drawing/2014/main" xmlns="" id="{D6FF295C-D3E8-5509-C7EA-7CA05E31ED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66026561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xmlns="" id="{15C2F7AC-2377-79D7-8A98-5B69B8FA616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889C194-4942-7646-ADF3-74809EF520A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91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5778" name="Rectangle 2">
            <a:extLst>
              <a:ext uri="{FF2B5EF4-FFF2-40B4-BE49-F238E27FC236}">
                <a16:creationId xmlns:a16="http://schemas.microsoft.com/office/drawing/2014/main" xmlns="" id="{EDB6C577-7F6C-0D4C-C29C-894C3FB232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a:extLst>
              <a:ext uri="{FF2B5EF4-FFF2-40B4-BE49-F238E27FC236}">
                <a16:creationId xmlns:a16="http://schemas.microsoft.com/office/drawing/2014/main" xmlns="" id="{D6FF295C-D3E8-5509-C7EA-7CA05E31ED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985978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xmlns="" id="{4CCC6970-4154-2A91-6419-6347BD151C8A}"/>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5575FA8-EC0E-0E48-8994-CFFA336B9534}"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3730" name="Rectangle 2">
            <a:extLst>
              <a:ext uri="{FF2B5EF4-FFF2-40B4-BE49-F238E27FC236}">
                <a16:creationId xmlns:a16="http://schemas.microsoft.com/office/drawing/2014/main" xmlns="" id="{75F869E1-B43F-DBDB-D692-DF717350C1E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Rectangle 3">
            <a:extLst>
              <a:ext uri="{FF2B5EF4-FFF2-40B4-BE49-F238E27FC236}">
                <a16:creationId xmlns:a16="http://schemas.microsoft.com/office/drawing/2014/main" xmlns="" id="{0CF91BDE-7A90-82C7-DA67-120F84BFD5C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xmlns="" id="{8697E0DC-FA30-C795-8F3A-8CBF5C98173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AF02951-6DD8-B14E-B835-DC75589ABAA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93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43362" name="Rectangle 2">
            <a:extLst>
              <a:ext uri="{FF2B5EF4-FFF2-40B4-BE49-F238E27FC236}">
                <a16:creationId xmlns:a16="http://schemas.microsoft.com/office/drawing/2014/main" xmlns="" id="{B86A3AAD-EE48-F36B-1BB2-1DC4AA126B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Rectangle 3">
            <a:extLst>
              <a:ext uri="{FF2B5EF4-FFF2-40B4-BE49-F238E27FC236}">
                <a16:creationId xmlns:a16="http://schemas.microsoft.com/office/drawing/2014/main" xmlns="" id="{C212499E-B050-D30E-95F1-73D70E53D3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77462939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xmlns="" id="{8697E0DC-FA30-C795-8F3A-8CBF5C98173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AF02951-6DD8-B14E-B835-DC75589ABAA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95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43362" name="Rectangle 2">
            <a:extLst>
              <a:ext uri="{FF2B5EF4-FFF2-40B4-BE49-F238E27FC236}">
                <a16:creationId xmlns:a16="http://schemas.microsoft.com/office/drawing/2014/main" xmlns="" id="{B86A3AAD-EE48-F36B-1BB2-1DC4AA126B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Rectangle 3">
            <a:extLst>
              <a:ext uri="{FF2B5EF4-FFF2-40B4-BE49-F238E27FC236}">
                <a16:creationId xmlns:a16="http://schemas.microsoft.com/office/drawing/2014/main" xmlns="" id="{C212499E-B050-D30E-95F1-73D70E53D3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xmlns="" id="{8697E0DC-FA30-C795-8F3A-8CBF5C98173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AF02951-6DD8-B14E-B835-DC75589ABAA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97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43362" name="Rectangle 2">
            <a:extLst>
              <a:ext uri="{FF2B5EF4-FFF2-40B4-BE49-F238E27FC236}">
                <a16:creationId xmlns:a16="http://schemas.microsoft.com/office/drawing/2014/main" xmlns="" id="{B86A3AAD-EE48-F36B-1BB2-1DC4AA126B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Rectangle 3">
            <a:extLst>
              <a:ext uri="{FF2B5EF4-FFF2-40B4-BE49-F238E27FC236}">
                <a16:creationId xmlns:a16="http://schemas.microsoft.com/office/drawing/2014/main" xmlns="" id="{C212499E-B050-D30E-95F1-73D70E53D3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71781294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xmlns="" id="{8697E0DC-FA30-C795-8F3A-8CBF5C98173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AF02951-6DD8-B14E-B835-DC75589ABAA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98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43362" name="Rectangle 2">
            <a:extLst>
              <a:ext uri="{FF2B5EF4-FFF2-40B4-BE49-F238E27FC236}">
                <a16:creationId xmlns:a16="http://schemas.microsoft.com/office/drawing/2014/main" xmlns="" id="{B86A3AAD-EE48-F36B-1BB2-1DC4AA126B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Rectangle 3">
            <a:extLst>
              <a:ext uri="{FF2B5EF4-FFF2-40B4-BE49-F238E27FC236}">
                <a16:creationId xmlns:a16="http://schemas.microsoft.com/office/drawing/2014/main" xmlns="" id="{C212499E-B050-D30E-95F1-73D70E53D3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2540259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xmlns="" id="{8697E0DC-FA30-C795-8F3A-8CBF5C98173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AF02951-6DD8-B14E-B835-DC75589ABAA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99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43362" name="Rectangle 2">
            <a:extLst>
              <a:ext uri="{FF2B5EF4-FFF2-40B4-BE49-F238E27FC236}">
                <a16:creationId xmlns:a16="http://schemas.microsoft.com/office/drawing/2014/main" xmlns="" id="{B86A3AAD-EE48-F36B-1BB2-1DC4AA126B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Rectangle 3">
            <a:extLst>
              <a:ext uri="{FF2B5EF4-FFF2-40B4-BE49-F238E27FC236}">
                <a16:creationId xmlns:a16="http://schemas.microsoft.com/office/drawing/2014/main" xmlns="" id="{C212499E-B050-D30E-95F1-73D70E53D3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99012285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xmlns="" id="{8697E0DC-FA30-C795-8F3A-8CBF5C98173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AF02951-6DD8-B14E-B835-DC75589ABAA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100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43362" name="Rectangle 2">
            <a:extLst>
              <a:ext uri="{FF2B5EF4-FFF2-40B4-BE49-F238E27FC236}">
                <a16:creationId xmlns:a16="http://schemas.microsoft.com/office/drawing/2014/main" xmlns="" id="{B86A3AAD-EE48-F36B-1BB2-1DC4AA126B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Rectangle 3">
            <a:extLst>
              <a:ext uri="{FF2B5EF4-FFF2-40B4-BE49-F238E27FC236}">
                <a16:creationId xmlns:a16="http://schemas.microsoft.com/office/drawing/2014/main" xmlns="" id="{C212499E-B050-D30E-95F1-73D70E53D3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4826071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xmlns="" id="{8697E0DC-FA30-C795-8F3A-8CBF5C98173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AF02951-6DD8-B14E-B835-DC75589ABAA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101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43362" name="Rectangle 2">
            <a:extLst>
              <a:ext uri="{FF2B5EF4-FFF2-40B4-BE49-F238E27FC236}">
                <a16:creationId xmlns:a16="http://schemas.microsoft.com/office/drawing/2014/main" xmlns="" id="{B86A3AAD-EE48-F36B-1BB2-1DC4AA126B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Rectangle 3">
            <a:extLst>
              <a:ext uri="{FF2B5EF4-FFF2-40B4-BE49-F238E27FC236}">
                <a16:creationId xmlns:a16="http://schemas.microsoft.com/office/drawing/2014/main" xmlns="" id="{C212499E-B050-D30E-95F1-73D70E53D3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5225979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xmlns="" id="{8697E0DC-FA30-C795-8F3A-8CBF5C98173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AF02951-6DD8-B14E-B835-DC75589ABAA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102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43362" name="Rectangle 2">
            <a:extLst>
              <a:ext uri="{FF2B5EF4-FFF2-40B4-BE49-F238E27FC236}">
                <a16:creationId xmlns:a16="http://schemas.microsoft.com/office/drawing/2014/main" xmlns="" id="{B86A3AAD-EE48-F36B-1BB2-1DC4AA126B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Rectangle 3">
            <a:extLst>
              <a:ext uri="{FF2B5EF4-FFF2-40B4-BE49-F238E27FC236}">
                <a16:creationId xmlns:a16="http://schemas.microsoft.com/office/drawing/2014/main" xmlns="" id="{C212499E-B050-D30E-95F1-73D70E53D3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84491485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xmlns="" id="{8697E0DC-FA30-C795-8F3A-8CBF5C98173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AF02951-6DD8-B14E-B835-DC75589ABAA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103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43362" name="Rectangle 2">
            <a:extLst>
              <a:ext uri="{FF2B5EF4-FFF2-40B4-BE49-F238E27FC236}">
                <a16:creationId xmlns:a16="http://schemas.microsoft.com/office/drawing/2014/main" xmlns="" id="{B86A3AAD-EE48-F36B-1BB2-1DC4AA126B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Rectangle 3">
            <a:extLst>
              <a:ext uri="{FF2B5EF4-FFF2-40B4-BE49-F238E27FC236}">
                <a16:creationId xmlns:a16="http://schemas.microsoft.com/office/drawing/2014/main" xmlns="" id="{C212499E-B050-D30E-95F1-73D70E53D3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18128205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xmlns="" id="{8697E0DC-FA30-C795-8F3A-8CBF5C98173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AF02951-6DD8-B14E-B835-DC75589ABAA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104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43362" name="Rectangle 2">
            <a:extLst>
              <a:ext uri="{FF2B5EF4-FFF2-40B4-BE49-F238E27FC236}">
                <a16:creationId xmlns:a16="http://schemas.microsoft.com/office/drawing/2014/main" xmlns="" id="{B86A3AAD-EE48-F36B-1BB2-1DC4AA126B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Rectangle 3">
            <a:extLst>
              <a:ext uri="{FF2B5EF4-FFF2-40B4-BE49-F238E27FC236}">
                <a16:creationId xmlns:a16="http://schemas.microsoft.com/office/drawing/2014/main" xmlns="" id="{C212499E-B050-D30E-95F1-73D70E53D3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86533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xmlns="" id="{15C2F7AC-2377-79D7-8A98-5B69B8FA616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889C194-4942-7646-ADF3-74809EF520A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75778" name="Rectangle 2">
            <a:extLst>
              <a:ext uri="{FF2B5EF4-FFF2-40B4-BE49-F238E27FC236}">
                <a16:creationId xmlns:a16="http://schemas.microsoft.com/office/drawing/2014/main" xmlns="" id="{EDB6C577-7F6C-0D4C-C29C-894C3FB232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Rectangle 3">
            <a:extLst>
              <a:ext uri="{FF2B5EF4-FFF2-40B4-BE49-F238E27FC236}">
                <a16:creationId xmlns:a16="http://schemas.microsoft.com/office/drawing/2014/main" xmlns="" id="{D6FF295C-D3E8-5509-C7EA-7CA05E31ED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xmlns="" id="{8697E0DC-FA30-C795-8F3A-8CBF5C98173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AF02951-6DD8-B14E-B835-DC75589ABAA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105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43362" name="Rectangle 2">
            <a:extLst>
              <a:ext uri="{FF2B5EF4-FFF2-40B4-BE49-F238E27FC236}">
                <a16:creationId xmlns:a16="http://schemas.microsoft.com/office/drawing/2014/main" xmlns="" id="{B86A3AAD-EE48-F36B-1BB2-1DC4AA126B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Rectangle 3">
            <a:extLst>
              <a:ext uri="{FF2B5EF4-FFF2-40B4-BE49-F238E27FC236}">
                <a16:creationId xmlns:a16="http://schemas.microsoft.com/office/drawing/2014/main" xmlns="" id="{C212499E-B050-D30E-95F1-73D70E53D3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08300841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xmlns="" id="{8697E0DC-FA30-C795-8F3A-8CBF5C98173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AF02951-6DD8-B14E-B835-DC75589ABAA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106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43362" name="Rectangle 2">
            <a:extLst>
              <a:ext uri="{FF2B5EF4-FFF2-40B4-BE49-F238E27FC236}">
                <a16:creationId xmlns:a16="http://schemas.microsoft.com/office/drawing/2014/main" xmlns="" id="{B86A3AAD-EE48-F36B-1BB2-1DC4AA126B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Rectangle 3">
            <a:extLst>
              <a:ext uri="{FF2B5EF4-FFF2-40B4-BE49-F238E27FC236}">
                <a16:creationId xmlns:a16="http://schemas.microsoft.com/office/drawing/2014/main" xmlns="" id="{C212499E-B050-D30E-95F1-73D70E53D3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80309623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xmlns="" id="{8697E0DC-FA30-C795-8F3A-8CBF5C98173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AF02951-6DD8-B14E-B835-DC75589ABAA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107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43362" name="Rectangle 2">
            <a:extLst>
              <a:ext uri="{FF2B5EF4-FFF2-40B4-BE49-F238E27FC236}">
                <a16:creationId xmlns:a16="http://schemas.microsoft.com/office/drawing/2014/main" xmlns="" id="{B86A3AAD-EE48-F36B-1BB2-1DC4AA126B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Rectangle 3">
            <a:extLst>
              <a:ext uri="{FF2B5EF4-FFF2-40B4-BE49-F238E27FC236}">
                <a16:creationId xmlns:a16="http://schemas.microsoft.com/office/drawing/2014/main" xmlns="" id="{C212499E-B050-D30E-95F1-73D70E53D3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27438401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xmlns="" id="{8697E0DC-FA30-C795-8F3A-8CBF5C98173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AF02951-6DD8-B14E-B835-DC75589ABAA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108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43362" name="Rectangle 2">
            <a:extLst>
              <a:ext uri="{FF2B5EF4-FFF2-40B4-BE49-F238E27FC236}">
                <a16:creationId xmlns:a16="http://schemas.microsoft.com/office/drawing/2014/main" xmlns="" id="{B86A3AAD-EE48-F36B-1BB2-1DC4AA126B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Rectangle 3">
            <a:extLst>
              <a:ext uri="{FF2B5EF4-FFF2-40B4-BE49-F238E27FC236}">
                <a16:creationId xmlns:a16="http://schemas.microsoft.com/office/drawing/2014/main" xmlns="" id="{C212499E-B050-D30E-95F1-73D70E53D3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23356966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xmlns="" id="{8697E0DC-FA30-C795-8F3A-8CBF5C98173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AF02951-6DD8-B14E-B835-DC75589ABAA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109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43362" name="Rectangle 2">
            <a:extLst>
              <a:ext uri="{FF2B5EF4-FFF2-40B4-BE49-F238E27FC236}">
                <a16:creationId xmlns:a16="http://schemas.microsoft.com/office/drawing/2014/main" xmlns="" id="{B86A3AAD-EE48-F36B-1BB2-1DC4AA126B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Rectangle 3">
            <a:extLst>
              <a:ext uri="{FF2B5EF4-FFF2-40B4-BE49-F238E27FC236}">
                <a16:creationId xmlns:a16="http://schemas.microsoft.com/office/drawing/2014/main" xmlns="" id="{C212499E-B050-D30E-95F1-73D70E53D3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18390779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xmlns="" id="{8697E0DC-FA30-C795-8F3A-8CBF5C98173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AF02951-6DD8-B14E-B835-DC75589ABAA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110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43362" name="Rectangle 2">
            <a:extLst>
              <a:ext uri="{FF2B5EF4-FFF2-40B4-BE49-F238E27FC236}">
                <a16:creationId xmlns:a16="http://schemas.microsoft.com/office/drawing/2014/main" xmlns="" id="{B86A3AAD-EE48-F36B-1BB2-1DC4AA126B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Rectangle 3">
            <a:extLst>
              <a:ext uri="{FF2B5EF4-FFF2-40B4-BE49-F238E27FC236}">
                <a16:creationId xmlns:a16="http://schemas.microsoft.com/office/drawing/2014/main" xmlns="" id="{C212499E-B050-D30E-95F1-73D70E53D3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13214286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a:extLst>
              <a:ext uri="{FF2B5EF4-FFF2-40B4-BE49-F238E27FC236}">
                <a16:creationId xmlns:a16="http://schemas.microsoft.com/office/drawing/2014/main" xmlns="" id="{193F478F-CF36-B374-EA18-CACB2CFA18B0}"/>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7218A71E-DB9B-744B-BC1E-8AC693571E6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112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39970" name="Rectangle 2">
            <a:extLst>
              <a:ext uri="{FF2B5EF4-FFF2-40B4-BE49-F238E27FC236}">
                <a16:creationId xmlns:a16="http://schemas.microsoft.com/office/drawing/2014/main" xmlns="" id="{DDD615D8-2CB0-D4CF-51F4-C3CA558CF72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9971" name="Rectangle 3">
            <a:extLst>
              <a:ext uri="{FF2B5EF4-FFF2-40B4-BE49-F238E27FC236}">
                <a16:creationId xmlns:a16="http://schemas.microsoft.com/office/drawing/2014/main" xmlns="" id="{9BE408C6-8DE6-62E3-CCBF-DF3BC2833AF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a:extLst>
              <a:ext uri="{FF2B5EF4-FFF2-40B4-BE49-F238E27FC236}">
                <a16:creationId xmlns:a16="http://schemas.microsoft.com/office/drawing/2014/main" xmlns="" id="{9FC3EA6A-8767-4665-9316-19E3436474A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EA44B9-F98D-AC41-B769-9E6EA6FBBDD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114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42018" name="Rectangle 2">
            <a:extLst>
              <a:ext uri="{FF2B5EF4-FFF2-40B4-BE49-F238E27FC236}">
                <a16:creationId xmlns:a16="http://schemas.microsoft.com/office/drawing/2014/main" xmlns="" id="{42F5E649-153A-11CF-4A52-D020135D1E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Rectangle 3">
            <a:extLst>
              <a:ext uri="{FF2B5EF4-FFF2-40B4-BE49-F238E27FC236}">
                <a16:creationId xmlns:a16="http://schemas.microsoft.com/office/drawing/2014/main" xmlns="" id="{08107112-2892-67FF-E185-205931794A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a:extLst>
              <a:ext uri="{FF2B5EF4-FFF2-40B4-BE49-F238E27FC236}">
                <a16:creationId xmlns:a16="http://schemas.microsoft.com/office/drawing/2014/main" xmlns="" id="{9FC3EA6A-8767-4665-9316-19E3436474A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EA44B9-F98D-AC41-B769-9E6EA6FBBDD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115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42018" name="Rectangle 2">
            <a:extLst>
              <a:ext uri="{FF2B5EF4-FFF2-40B4-BE49-F238E27FC236}">
                <a16:creationId xmlns:a16="http://schemas.microsoft.com/office/drawing/2014/main" xmlns="" id="{42F5E649-153A-11CF-4A52-D020135D1E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Rectangle 3">
            <a:extLst>
              <a:ext uri="{FF2B5EF4-FFF2-40B4-BE49-F238E27FC236}">
                <a16:creationId xmlns:a16="http://schemas.microsoft.com/office/drawing/2014/main" xmlns="" id="{08107112-2892-67FF-E185-205931794A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72992098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a:extLst>
              <a:ext uri="{FF2B5EF4-FFF2-40B4-BE49-F238E27FC236}">
                <a16:creationId xmlns:a16="http://schemas.microsoft.com/office/drawing/2014/main" xmlns="" id="{9FC3EA6A-8767-4665-9316-19E3436474A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EA44B9-F98D-AC41-B769-9E6EA6FBBDD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116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42018" name="Rectangle 2">
            <a:extLst>
              <a:ext uri="{FF2B5EF4-FFF2-40B4-BE49-F238E27FC236}">
                <a16:creationId xmlns:a16="http://schemas.microsoft.com/office/drawing/2014/main" xmlns="" id="{42F5E649-153A-11CF-4A52-D020135D1E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Rectangle 3">
            <a:extLst>
              <a:ext uri="{FF2B5EF4-FFF2-40B4-BE49-F238E27FC236}">
                <a16:creationId xmlns:a16="http://schemas.microsoft.com/office/drawing/2014/main" xmlns="" id="{08107112-2892-67FF-E185-205931794A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140524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C8F593B-0329-AB2D-6616-EB332A284370}"/>
              </a:ext>
            </a:extLst>
          </p:cNvPr>
          <p:cNvSpPr>
            <a:spLocks noGrp="1"/>
          </p:cNvSpPr>
          <p:nvPr>
            <p:ph type="dt" sz="half" idx="10"/>
          </p:nvPr>
        </p:nvSpPr>
        <p:spPr/>
        <p:txBody>
          <a:bodyPr/>
          <a:lstStyle>
            <a:lvl1pPr>
              <a:defRPr/>
            </a:lvl1pPr>
          </a:lstStyle>
          <a:p>
            <a:pPr>
              <a:defRPr/>
            </a:pPr>
            <a:fld id="{660CB09C-0557-9E47-8A30-67FAEC3476D6}" type="datetimeFigureOut">
              <a:rPr lang="en-US"/>
              <a:pPr>
                <a:defRPr/>
              </a:pPr>
              <a:t>1/13/2025</a:t>
            </a:fld>
            <a:endParaRPr lang="en-US" dirty="0"/>
          </a:p>
        </p:txBody>
      </p:sp>
      <p:sp>
        <p:nvSpPr>
          <p:cNvPr id="5" name="Footer Placeholder 4">
            <a:extLst>
              <a:ext uri="{FF2B5EF4-FFF2-40B4-BE49-F238E27FC236}">
                <a16:creationId xmlns:a16="http://schemas.microsoft.com/office/drawing/2014/main" xmlns="" id="{40A4288D-0CCB-3DB7-D19A-E7897BF2A39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0A78EA98-BC36-363A-77D9-94010466F2FA}"/>
              </a:ext>
            </a:extLst>
          </p:cNvPr>
          <p:cNvSpPr>
            <a:spLocks noGrp="1"/>
          </p:cNvSpPr>
          <p:nvPr>
            <p:ph type="sldNum" sz="quarter" idx="12"/>
          </p:nvPr>
        </p:nvSpPr>
        <p:spPr/>
        <p:txBody>
          <a:bodyPr/>
          <a:lstStyle>
            <a:lvl1pPr>
              <a:defRPr/>
            </a:lvl1pPr>
          </a:lstStyle>
          <a:p>
            <a:pPr>
              <a:defRPr/>
            </a:pPr>
            <a:fld id="{DB7D4EBA-7282-5246-ABB5-CC6D97273872}" type="slidenum">
              <a:rPr lang="en-US" altLang="en-US"/>
              <a:pPr>
                <a:defRPr/>
              </a:pPr>
              <a:t>‹#›</a:t>
            </a:fld>
            <a:endParaRPr lang="en-US" altLang="en-US"/>
          </a:p>
        </p:txBody>
      </p:sp>
    </p:spTree>
    <p:extLst>
      <p:ext uri="{BB962C8B-B14F-4D97-AF65-F5344CB8AC3E}">
        <p14:creationId xmlns:p14="http://schemas.microsoft.com/office/powerpoint/2010/main" val="3526562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015748A-782D-678B-11F8-BF31816D6EF0}"/>
              </a:ext>
            </a:extLst>
          </p:cNvPr>
          <p:cNvSpPr>
            <a:spLocks noGrp="1"/>
          </p:cNvSpPr>
          <p:nvPr>
            <p:ph type="dt" sz="half" idx="10"/>
          </p:nvPr>
        </p:nvSpPr>
        <p:spPr/>
        <p:txBody>
          <a:bodyPr/>
          <a:lstStyle>
            <a:lvl1pPr>
              <a:defRPr/>
            </a:lvl1pPr>
          </a:lstStyle>
          <a:p>
            <a:pPr>
              <a:defRPr/>
            </a:pPr>
            <a:fld id="{DBBA6621-4549-AF46-9621-4ACE73EE9020}" type="datetimeFigureOut">
              <a:rPr lang="en-US"/>
              <a:pPr>
                <a:defRPr/>
              </a:pPr>
              <a:t>1/13/2025</a:t>
            </a:fld>
            <a:endParaRPr lang="en-US" dirty="0"/>
          </a:p>
        </p:txBody>
      </p:sp>
      <p:sp>
        <p:nvSpPr>
          <p:cNvPr id="5" name="Footer Placeholder 4">
            <a:extLst>
              <a:ext uri="{FF2B5EF4-FFF2-40B4-BE49-F238E27FC236}">
                <a16:creationId xmlns:a16="http://schemas.microsoft.com/office/drawing/2014/main" xmlns="" id="{58E0E518-C641-716A-05EF-83625A88094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305173F0-575D-8EA2-48F0-882F5DEEB535}"/>
              </a:ext>
            </a:extLst>
          </p:cNvPr>
          <p:cNvSpPr>
            <a:spLocks noGrp="1"/>
          </p:cNvSpPr>
          <p:nvPr>
            <p:ph type="sldNum" sz="quarter" idx="12"/>
          </p:nvPr>
        </p:nvSpPr>
        <p:spPr/>
        <p:txBody>
          <a:bodyPr/>
          <a:lstStyle>
            <a:lvl1pPr>
              <a:defRPr/>
            </a:lvl1pPr>
          </a:lstStyle>
          <a:p>
            <a:pPr>
              <a:defRPr/>
            </a:pPr>
            <a:fld id="{08F49B8C-EB1E-1244-B4AB-8830A75590DD}" type="slidenum">
              <a:rPr lang="en-US" altLang="en-US"/>
              <a:pPr>
                <a:defRPr/>
              </a:pPr>
              <a:t>‹#›</a:t>
            </a:fld>
            <a:endParaRPr lang="en-US" altLang="en-US"/>
          </a:p>
        </p:txBody>
      </p:sp>
    </p:spTree>
    <p:extLst>
      <p:ext uri="{BB962C8B-B14F-4D97-AF65-F5344CB8AC3E}">
        <p14:creationId xmlns:p14="http://schemas.microsoft.com/office/powerpoint/2010/main" val="2053659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B14523B-4EAF-AFDE-84BF-511234A89571}"/>
              </a:ext>
            </a:extLst>
          </p:cNvPr>
          <p:cNvSpPr>
            <a:spLocks noGrp="1"/>
          </p:cNvSpPr>
          <p:nvPr>
            <p:ph type="dt" sz="half" idx="10"/>
          </p:nvPr>
        </p:nvSpPr>
        <p:spPr/>
        <p:txBody>
          <a:bodyPr/>
          <a:lstStyle>
            <a:lvl1pPr>
              <a:defRPr/>
            </a:lvl1pPr>
          </a:lstStyle>
          <a:p>
            <a:pPr>
              <a:defRPr/>
            </a:pPr>
            <a:fld id="{5A776DF9-ECBC-9F44-8F4B-12C67A7421E6}" type="datetimeFigureOut">
              <a:rPr lang="en-US"/>
              <a:pPr>
                <a:defRPr/>
              </a:pPr>
              <a:t>1/13/2025</a:t>
            </a:fld>
            <a:endParaRPr lang="en-US" dirty="0"/>
          </a:p>
        </p:txBody>
      </p:sp>
      <p:sp>
        <p:nvSpPr>
          <p:cNvPr id="5" name="Footer Placeholder 4">
            <a:extLst>
              <a:ext uri="{FF2B5EF4-FFF2-40B4-BE49-F238E27FC236}">
                <a16:creationId xmlns:a16="http://schemas.microsoft.com/office/drawing/2014/main" xmlns="" id="{4DDDB4DB-F935-8E7E-16A6-C3F2D637925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87EE12A3-68A5-AC4D-63BF-A2C6AC5E236B}"/>
              </a:ext>
            </a:extLst>
          </p:cNvPr>
          <p:cNvSpPr>
            <a:spLocks noGrp="1"/>
          </p:cNvSpPr>
          <p:nvPr>
            <p:ph type="sldNum" sz="quarter" idx="12"/>
          </p:nvPr>
        </p:nvSpPr>
        <p:spPr/>
        <p:txBody>
          <a:bodyPr/>
          <a:lstStyle>
            <a:lvl1pPr>
              <a:defRPr/>
            </a:lvl1pPr>
          </a:lstStyle>
          <a:p>
            <a:pPr>
              <a:defRPr/>
            </a:pPr>
            <a:fld id="{C95C84D6-E2EE-A248-B651-3B937A9CB3FC}" type="slidenum">
              <a:rPr lang="en-US" altLang="en-US"/>
              <a:pPr>
                <a:defRPr/>
              </a:pPr>
              <a:t>‹#›</a:t>
            </a:fld>
            <a:endParaRPr lang="en-US" altLang="en-US"/>
          </a:p>
        </p:txBody>
      </p:sp>
    </p:spTree>
    <p:extLst>
      <p:ext uri="{BB962C8B-B14F-4D97-AF65-F5344CB8AC3E}">
        <p14:creationId xmlns:p14="http://schemas.microsoft.com/office/powerpoint/2010/main" val="3942839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A2E5EBA-53AB-C8EA-3F91-2A6B51FC458C}"/>
              </a:ext>
            </a:extLst>
          </p:cNvPr>
          <p:cNvSpPr>
            <a:spLocks noGrp="1"/>
          </p:cNvSpPr>
          <p:nvPr>
            <p:ph type="dt" sz="half" idx="10"/>
          </p:nvPr>
        </p:nvSpPr>
        <p:spPr/>
        <p:txBody>
          <a:bodyPr/>
          <a:lstStyle>
            <a:lvl1pPr>
              <a:defRPr/>
            </a:lvl1pPr>
          </a:lstStyle>
          <a:p>
            <a:pPr>
              <a:defRPr/>
            </a:pPr>
            <a:fld id="{01005B79-2578-BC49-9ACD-E5D7F6423439}" type="datetimeFigureOut">
              <a:rPr lang="en-US"/>
              <a:pPr>
                <a:defRPr/>
              </a:pPr>
              <a:t>1/13/2025</a:t>
            </a:fld>
            <a:endParaRPr lang="en-US"/>
          </a:p>
        </p:txBody>
      </p:sp>
      <p:sp>
        <p:nvSpPr>
          <p:cNvPr id="5" name="Footer Placeholder 4">
            <a:extLst>
              <a:ext uri="{FF2B5EF4-FFF2-40B4-BE49-F238E27FC236}">
                <a16:creationId xmlns:a16="http://schemas.microsoft.com/office/drawing/2014/main" xmlns="" id="{5D76A681-DFBC-20AD-06C8-9D1F2A797EF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C4B8D652-F6D6-3349-2595-3DFC7741AE59}"/>
              </a:ext>
            </a:extLst>
          </p:cNvPr>
          <p:cNvSpPr>
            <a:spLocks noGrp="1"/>
          </p:cNvSpPr>
          <p:nvPr>
            <p:ph type="sldNum" sz="quarter" idx="12"/>
          </p:nvPr>
        </p:nvSpPr>
        <p:spPr/>
        <p:txBody>
          <a:bodyPr/>
          <a:lstStyle>
            <a:lvl1pPr>
              <a:defRPr/>
            </a:lvl1pPr>
          </a:lstStyle>
          <a:p>
            <a:pPr>
              <a:defRPr/>
            </a:pPr>
            <a:fld id="{5999087A-E374-7E41-B10D-432ED3E34678}" type="slidenum">
              <a:rPr lang="en-US" altLang="en-US"/>
              <a:pPr>
                <a:defRPr/>
              </a:pPr>
              <a:t>‹#›</a:t>
            </a:fld>
            <a:endParaRPr lang="en-US" altLang="en-US"/>
          </a:p>
        </p:txBody>
      </p:sp>
    </p:spTree>
    <p:extLst>
      <p:ext uri="{BB962C8B-B14F-4D97-AF65-F5344CB8AC3E}">
        <p14:creationId xmlns:p14="http://schemas.microsoft.com/office/powerpoint/2010/main" val="885490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368CD9A-12E1-B8B7-BD9E-C6FF3BC8C4D4}"/>
              </a:ext>
            </a:extLst>
          </p:cNvPr>
          <p:cNvSpPr>
            <a:spLocks noGrp="1"/>
          </p:cNvSpPr>
          <p:nvPr>
            <p:ph type="dt" sz="half" idx="10"/>
          </p:nvPr>
        </p:nvSpPr>
        <p:spPr/>
        <p:txBody>
          <a:bodyPr/>
          <a:lstStyle>
            <a:lvl1pPr>
              <a:defRPr/>
            </a:lvl1pPr>
          </a:lstStyle>
          <a:p>
            <a:pPr>
              <a:defRPr/>
            </a:pPr>
            <a:fld id="{5F81F427-A211-5647-A9DB-0CFA1E6D95C2}" type="datetimeFigureOut">
              <a:rPr lang="en-US"/>
              <a:pPr>
                <a:defRPr/>
              </a:pPr>
              <a:t>1/13/2025</a:t>
            </a:fld>
            <a:endParaRPr lang="en-US"/>
          </a:p>
        </p:txBody>
      </p:sp>
      <p:sp>
        <p:nvSpPr>
          <p:cNvPr id="5" name="Footer Placeholder 4">
            <a:extLst>
              <a:ext uri="{FF2B5EF4-FFF2-40B4-BE49-F238E27FC236}">
                <a16:creationId xmlns:a16="http://schemas.microsoft.com/office/drawing/2014/main" xmlns="" id="{2D5B8789-C931-97E6-BCD2-F2D8CFC53FC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4E13EC0B-4F3B-9392-EF43-8582E6280E23}"/>
              </a:ext>
            </a:extLst>
          </p:cNvPr>
          <p:cNvSpPr>
            <a:spLocks noGrp="1"/>
          </p:cNvSpPr>
          <p:nvPr>
            <p:ph type="sldNum" sz="quarter" idx="12"/>
          </p:nvPr>
        </p:nvSpPr>
        <p:spPr/>
        <p:txBody>
          <a:bodyPr/>
          <a:lstStyle>
            <a:lvl1pPr>
              <a:defRPr/>
            </a:lvl1pPr>
          </a:lstStyle>
          <a:p>
            <a:pPr>
              <a:defRPr/>
            </a:pPr>
            <a:fld id="{5FF91695-A218-844B-80E2-CF7B42663E6B}" type="slidenum">
              <a:rPr lang="en-US" altLang="en-US"/>
              <a:pPr>
                <a:defRPr/>
              </a:pPr>
              <a:t>‹#›</a:t>
            </a:fld>
            <a:endParaRPr lang="en-US" altLang="en-US"/>
          </a:p>
        </p:txBody>
      </p:sp>
    </p:spTree>
    <p:extLst>
      <p:ext uri="{BB962C8B-B14F-4D97-AF65-F5344CB8AC3E}">
        <p14:creationId xmlns:p14="http://schemas.microsoft.com/office/powerpoint/2010/main" val="868011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2337CCE-258A-E3E9-382A-E7ABAE83B358}"/>
              </a:ext>
            </a:extLst>
          </p:cNvPr>
          <p:cNvSpPr>
            <a:spLocks noGrp="1"/>
          </p:cNvSpPr>
          <p:nvPr>
            <p:ph type="dt" sz="half" idx="10"/>
          </p:nvPr>
        </p:nvSpPr>
        <p:spPr/>
        <p:txBody>
          <a:bodyPr/>
          <a:lstStyle>
            <a:lvl1pPr>
              <a:defRPr/>
            </a:lvl1pPr>
          </a:lstStyle>
          <a:p>
            <a:pPr>
              <a:defRPr/>
            </a:pPr>
            <a:fld id="{3D084438-9AA4-6547-B054-A7508BEB49A8}" type="datetimeFigureOut">
              <a:rPr lang="en-US"/>
              <a:pPr>
                <a:defRPr/>
              </a:pPr>
              <a:t>1/13/2025</a:t>
            </a:fld>
            <a:endParaRPr lang="en-US"/>
          </a:p>
        </p:txBody>
      </p:sp>
      <p:sp>
        <p:nvSpPr>
          <p:cNvPr id="5" name="Footer Placeholder 4">
            <a:extLst>
              <a:ext uri="{FF2B5EF4-FFF2-40B4-BE49-F238E27FC236}">
                <a16:creationId xmlns:a16="http://schemas.microsoft.com/office/drawing/2014/main" xmlns="" id="{340B579E-EFF2-6E50-5D0C-0FABEB91EBF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08753D60-1D43-79FB-53FC-840CFE8E35D9}"/>
              </a:ext>
            </a:extLst>
          </p:cNvPr>
          <p:cNvSpPr>
            <a:spLocks noGrp="1"/>
          </p:cNvSpPr>
          <p:nvPr>
            <p:ph type="sldNum" sz="quarter" idx="12"/>
          </p:nvPr>
        </p:nvSpPr>
        <p:spPr/>
        <p:txBody>
          <a:bodyPr/>
          <a:lstStyle>
            <a:lvl1pPr>
              <a:defRPr/>
            </a:lvl1pPr>
          </a:lstStyle>
          <a:p>
            <a:pPr>
              <a:defRPr/>
            </a:pPr>
            <a:fld id="{3AAF514F-5826-2343-AC7F-49686F6DCD2A}" type="slidenum">
              <a:rPr lang="en-US" altLang="en-US"/>
              <a:pPr>
                <a:defRPr/>
              </a:pPr>
              <a:t>‹#›</a:t>
            </a:fld>
            <a:endParaRPr lang="en-US" altLang="en-US"/>
          </a:p>
        </p:txBody>
      </p:sp>
    </p:spTree>
    <p:extLst>
      <p:ext uri="{BB962C8B-B14F-4D97-AF65-F5344CB8AC3E}">
        <p14:creationId xmlns:p14="http://schemas.microsoft.com/office/powerpoint/2010/main" val="3938722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xmlns="" id="{8578B623-782B-6A97-B248-D49253D56A1E}"/>
              </a:ext>
            </a:extLst>
          </p:cNvPr>
          <p:cNvSpPr>
            <a:spLocks noGrp="1"/>
          </p:cNvSpPr>
          <p:nvPr>
            <p:ph type="dt" sz="half" idx="10"/>
          </p:nvPr>
        </p:nvSpPr>
        <p:spPr/>
        <p:txBody>
          <a:bodyPr/>
          <a:lstStyle>
            <a:lvl1pPr>
              <a:defRPr/>
            </a:lvl1pPr>
          </a:lstStyle>
          <a:p>
            <a:pPr>
              <a:defRPr/>
            </a:pPr>
            <a:fld id="{E28217B6-CFCE-644E-B881-028BAB39450A}" type="datetimeFigureOut">
              <a:rPr lang="en-US"/>
              <a:pPr>
                <a:defRPr/>
              </a:pPr>
              <a:t>1/13/2025</a:t>
            </a:fld>
            <a:endParaRPr lang="en-US"/>
          </a:p>
        </p:txBody>
      </p:sp>
      <p:sp>
        <p:nvSpPr>
          <p:cNvPr id="6" name="Footer Placeholder 4">
            <a:extLst>
              <a:ext uri="{FF2B5EF4-FFF2-40B4-BE49-F238E27FC236}">
                <a16:creationId xmlns:a16="http://schemas.microsoft.com/office/drawing/2014/main" xmlns="" id="{FD751994-33A8-0080-5D8D-6FC8321920C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0E4F6152-857D-17E1-94BB-655BF726D691}"/>
              </a:ext>
            </a:extLst>
          </p:cNvPr>
          <p:cNvSpPr>
            <a:spLocks noGrp="1"/>
          </p:cNvSpPr>
          <p:nvPr>
            <p:ph type="sldNum" sz="quarter" idx="12"/>
          </p:nvPr>
        </p:nvSpPr>
        <p:spPr/>
        <p:txBody>
          <a:bodyPr/>
          <a:lstStyle>
            <a:lvl1pPr>
              <a:defRPr/>
            </a:lvl1pPr>
          </a:lstStyle>
          <a:p>
            <a:pPr>
              <a:defRPr/>
            </a:pPr>
            <a:fld id="{C1C04DFF-D328-0041-B39E-0DBE7DD33B15}" type="slidenum">
              <a:rPr lang="en-US" altLang="en-US"/>
              <a:pPr>
                <a:defRPr/>
              </a:pPr>
              <a:t>‹#›</a:t>
            </a:fld>
            <a:endParaRPr lang="en-US" altLang="en-US"/>
          </a:p>
        </p:txBody>
      </p:sp>
    </p:spTree>
    <p:extLst>
      <p:ext uri="{BB962C8B-B14F-4D97-AF65-F5344CB8AC3E}">
        <p14:creationId xmlns:p14="http://schemas.microsoft.com/office/powerpoint/2010/main" val="4639653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79BB40D8-11DF-1D88-7929-1D1CFA0F4ACF}"/>
              </a:ext>
            </a:extLst>
          </p:cNvPr>
          <p:cNvSpPr>
            <a:spLocks noGrp="1"/>
          </p:cNvSpPr>
          <p:nvPr>
            <p:ph type="dt" sz="half" idx="10"/>
          </p:nvPr>
        </p:nvSpPr>
        <p:spPr/>
        <p:txBody>
          <a:bodyPr/>
          <a:lstStyle>
            <a:lvl1pPr>
              <a:defRPr/>
            </a:lvl1pPr>
          </a:lstStyle>
          <a:p>
            <a:pPr>
              <a:defRPr/>
            </a:pPr>
            <a:fld id="{61071041-2885-274C-BE5B-C848BFE6DF2B}" type="datetimeFigureOut">
              <a:rPr lang="en-US"/>
              <a:pPr>
                <a:defRPr/>
              </a:pPr>
              <a:t>1/13/2025</a:t>
            </a:fld>
            <a:endParaRPr lang="en-US"/>
          </a:p>
        </p:txBody>
      </p:sp>
      <p:sp>
        <p:nvSpPr>
          <p:cNvPr id="8" name="Footer Placeholder 4">
            <a:extLst>
              <a:ext uri="{FF2B5EF4-FFF2-40B4-BE49-F238E27FC236}">
                <a16:creationId xmlns:a16="http://schemas.microsoft.com/office/drawing/2014/main" xmlns="" id="{CF75BA5B-4DDE-0CDF-2FF9-DC234510261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98923377-E407-774B-47D7-451D60BC556C}"/>
              </a:ext>
            </a:extLst>
          </p:cNvPr>
          <p:cNvSpPr>
            <a:spLocks noGrp="1"/>
          </p:cNvSpPr>
          <p:nvPr>
            <p:ph type="sldNum" sz="quarter" idx="12"/>
          </p:nvPr>
        </p:nvSpPr>
        <p:spPr/>
        <p:txBody>
          <a:bodyPr/>
          <a:lstStyle>
            <a:lvl1pPr>
              <a:defRPr/>
            </a:lvl1pPr>
          </a:lstStyle>
          <a:p>
            <a:pPr>
              <a:defRPr/>
            </a:pPr>
            <a:fld id="{033242C1-7471-D34C-BAE6-D414918B28AE}" type="slidenum">
              <a:rPr lang="en-US" altLang="en-US"/>
              <a:pPr>
                <a:defRPr/>
              </a:pPr>
              <a:t>‹#›</a:t>
            </a:fld>
            <a:endParaRPr lang="en-US" altLang="en-US"/>
          </a:p>
        </p:txBody>
      </p:sp>
    </p:spTree>
    <p:extLst>
      <p:ext uri="{BB962C8B-B14F-4D97-AF65-F5344CB8AC3E}">
        <p14:creationId xmlns:p14="http://schemas.microsoft.com/office/powerpoint/2010/main" val="21587903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358A8917-2C93-E875-9958-9807D229AB59}"/>
              </a:ext>
            </a:extLst>
          </p:cNvPr>
          <p:cNvSpPr>
            <a:spLocks noGrp="1"/>
          </p:cNvSpPr>
          <p:nvPr>
            <p:ph type="dt" sz="half" idx="10"/>
          </p:nvPr>
        </p:nvSpPr>
        <p:spPr/>
        <p:txBody>
          <a:bodyPr/>
          <a:lstStyle>
            <a:lvl1pPr>
              <a:defRPr/>
            </a:lvl1pPr>
          </a:lstStyle>
          <a:p>
            <a:pPr>
              <a:defRPr/>
            </a:pPr>
            <a:fld id="{396C6A37-219B-504E-BD55-5E0A7A0E5011}" type="datetimeFigureOut">
              <a:rPr lang="en-US"/>
              <a:pPr>
                <a:defRPr/>
              </a:pPr>
              <a:t>1/13/2025</a:t>
            </a:fld>
            <a:endParaRPr lang="en-US"/>
          </a:p>
        </p:txBody>
      </p:sp>
      <p:sp>
        <p:nvSpPr>
          <p:cNvPr id="4" name="Footer Placeholder 4">
            <a:extLst>
              <a:ext uri="{FF2B5EF4-FFF2-40B4-BE49-F238E27FC236}">
                <a16:creationId xmlns:a16="http://schemas.microsoft.com/office/drawing/2014/main" xmlns="" id="{EC7A8D7C-E8AA-A133-00E4-C013EBFA9B6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8E93210B-F421-1B36-D407-BEC4E0AC87C2}"/>
              </a:ext>
            </a:extLst>
          </p:cNvPr>
          <p:cNvSpPr>
            <a:spLocks noGrp="1"/>
          </p:cNvSpPr>
          <p:nvPr>
            <p:ph type="sldNum" sz="quarter" idx="12"/>
          </p:nvPr>
        </p:nvSpPr>
        <p:spPr/>
        <p:txBody>
          <a:bodyPr/>
          <a:lstStyle>
            <a:lvl1pPr>
              <a:defRPr/>
            </a:lvl1pPr>
          </a:lstStyle>
          <a:p>
            <a:pPr>
              <a:defRPr/>
            </a:pPr>
            <a:fld id="{DDA9C366-3B8E-664D-A8F8-1C02DB422034}" type="slidenum">
              <a:rPr lang="en-US" altLang="en-US"/>
              <a:pPr>
                <a:defRPr/>
              </a:pPr>
              <a:t>‹#›</a:t>
            </a:fld>
            <a:endParaRPr lang="en-US" altLang="en-US"/>
          </a:p>
        </p:txBody>
      </p:sp>
    </p:spTree>
    <p:extLst>
      <p:ext uri="{BB962C8B-B14F-4D97-AF65-F5344CB8AC3E}">
        <p14:creationId xmlns:p14="http://schemas.microsoft.com/office/powerpoint/2010/main" val="3520557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DF6DF1E5-A64E-247D-AEAA-019B92B24D01}"/>
              </a:ext>
            </a:extLst>
          </p:cNvPr>
          <p:cNvSpPr>
            <a:spLocks noGrp="1"/>
          </p:cNvSpPr>
          <p:nvPr>
            <p:ph type="dt" sz="half" idx="10"/>
          </p:nvPr>
        </p:nvSpPr>
        <p:spPr/>
        <p:txBody>
          <a:bodyPr/>
          <a:lstStyle>
            <a:lvl1pPr>
              <a:defRPr/>
            </a:lvl1pPr>
          </a:lstStyle>
          <a:p>
            <a:pPr>
              <a:defRPr/>
            </a:pPr>
            <a:fld id="{652F30B5-DA44-6B4B-8380-8753550E3523}" type="datetimeFigureOut">
              <a:rPr lang="en-US"/>
              <a:pPr>
                <a:defRPr/>
              </a:pPr>
              <a:t>1/13/2025</a:t>
            </a:fld>
            <a:endParaRPr lang="en-US"/>
          </a:p>
        </p:txBody>
      </p:sp>
      <p:sp>
        <p:nvSpPr>
          <p:cNvPr id="3" name="Footer Placeholder 4">
            <a:extLst>
              <a:ext uri="{FF2B5EF4-FFF2-40B4-BE49-F238E27FC236}">
                <a16:creationId xmlns:a16="http://schemas.microsoft.com/office/drawing/2014/main" xmlns="" id="{BCB7D73C-9690-B5A8-8749-D5EB6B54FA2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41E20B7F-4A9F-B50A-CB17-E3D194373B82}"/>
              </a:ext>
            </a:extLst>
          </p:cNvPr>
          <p:cNvSpPr>
            <a:spLocks noGrp="1"/>
          </p:cNvSpPr>
          <p:nvPr>
            <p:ph type="sldNum" sz="quarter" idx="12"/>
          </p:nvPr>
        </p:nvSpPr>
        <p:spPr/>
        <p:txBody>
          <a:bodyPr/>
          <a:lstStyle>
            <a:lvl1pPr>
              <a:defRPr/>
            </a:lvl1pPr>
          </a:lstStyle>
          <a:p>
            <a:pPr>
              <a:defRPr/>
            </a:pPr>
            <a:fld id="{5EE33D7B-DBB4-2A4F-9BAA-E7B7CC75E12B}" type="slidenum">
              <a:rPr lang="en-US" altLang="en-US"/>
              <a:pPr>
                <a:defRPr/>
              </a:pPr>
              <a:t>‹#›</a:t>
            </a:fld>
            <a:endParaRPr lang="en-US" altLang="en-US"/>
          </a:p>
        </p:txBody>
      </p:sp>
    </p:spTree>
    <p:extLst>
      <p:ext uri="{BB962C8B-B14F-4D97-AF65-F5344CB8AC3E}">
        <p14:creationId xmlns:p14="http://schemas.microsoft.com/office/powerpoint/2010/main" val="1810624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xmlns="" id="{410F3E30-D38E-CBE1-F032-7BF50DE7A714}"/>
              </a:ext>
            </a:extLst>
          </p:cNvPr>
          <p:cNvSpPr>
            <a:spLocks noGrp="1"/>
          </p:cNvSpPr>
          <p:nvPr>
            <p:ph type="dt" sz="half" idx="10"/>
          </p:nvPr>
        </p:nvSpPr>
        <p:spPr/>
        <p:txBody>
          <a:bodyPr/>
          <a:lstStyle>
            <a:lvl1pPr>
              <a:defRPr/>
            </a:lvl1pPr>
          </a:lstStyle>
          <a:p>
            <a:pPr>
              <a:defRPr/>
            </a:pPr>
            <a:fld id="{12C2F18D-0A20-864A-B4D3-0A4FF54D1385}" type="datetimeFigureOut">
              <a:rPr lang="en-US"/>
              <a:pPr>
                <a:defRPr/>
              </a:pPr>
              <a:t>1/13/2025</a:t>
            </a:fld>
            <a:endParaRPr lang="en-US"/>
          </a:p>
        </p:txBody>
      </p:sp>
      <p:sp>
        <p:nvSpPr>
          <p:cNvPr id="6" name="Footer Placeholder 4">
            <a:extLst>
              <a:ext uri="{FF2B5EF4-FFF2-40B4-BE49-F238E27FC236}">
                <a16:creationId xmlns:a16="http://schemas.microsoft.com/office/drawing/2014/main" xmlns="" id="{9DCE5E0A-BBC4-EB11-2936-A34ACF39C94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69D4E139-2125-33AA-85D5-C722BF2313B6}"/>
              </a:ext>
            </a:extLst>
          </p:cNvPr>
          <p:cNvSpPr>
            <a:spLocks noGrp="1"/>
          </p:cNvSpPr>
          <p:nvPr>
            <p:ph type="sldNum" sz="quarter" idx="12"/>
          </p:nvPr>
        </p:nvSpPr>
        <p:spPr/>
        <p:txBody>
          <a:bodyPr/>
          <a:lstStyle>
            <a:lvl1pPr>
              <a:defRPr/>
            </a:lvl1pPr>
          </a:lstStyle>
          <a:p>
            <a:pPr>
              <a:defRPr/>
            </a:pPr>
            <a:fld id="{9934E42F-2859-A44B-9D4D-09467F4EC6D9}" type="slidenum">
              <a:rPr lang="en-US" altLang="en-US"/>
              <a:pPr>
                <a:defRPr/>
              </a:pPr>
              <a:t>‹#›</a:t>
            </a:fld>
            <a:endParaRPr lang="en-US" altLang="en-US"/>
          </a:p>
        </p:txBody>
      </p:sp>
    </p:spTree>
    <p:extLst>
      <p:ext uri="{BB962C8B-B14F-4D97-AF65-F5344CB8AC3E}">
        <p14:creationId xmlns:p14="http://schemas.microsoft.com/office/powerpoint/2010/main" val="4085775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AADFAAD-888C-5F12-857F-66684A4800FD}"/>
              </a:ext>
            </a:extLst>
          </p:cNvPr>
          <p:cNvSpPr>
            <a:spLocks noGrp="1"/>
          </p:cNvSpPr>
          <p:nvPr>
            <p:ph type="dt" sz="half" idx="10"/>
          </p:nvPr>
        </p:nvSpPr>
        <p:spPr/>
        <p:txBody>
          <a:bodyPr/>
          <a:lstStyle>
            <a:lvl1pPr>
              <a:defRPr/>
            </a:lvl1pPr>
          </a:lstStyle>
          <a:p>
            <a:pPr>
              <a:defRPr/>
            </a:pPr>
            <a:fld id="{2AE04922-86C9-9E48-BAE9-0523C917E978}" type="datetimeFigureOut">
              <a:rPr lang="en-US"/>
              <a:pPr>
                <a:defRPr/>
              </a:pPr>
              <a:t>1/13/2025</a:t>
            </a:fld>
            <a:endParaRPr lang="en-US" dirty="0"/>
          </a:p>
        </p:txBody>
      </p:sp>
      <p:sp>
        <p:nvSpPr>
          <p:cNvPr id="5" name="Footer Placeholder 4">
            <a:extLst>
              <a:ext uri="{FF2B5EF4-FFF2-40B4-BE49-F238E27FC236}">
                <a16:creationId xmlns:a16="http://schemas.microsoft.com/office/drawing/2014/main" xmlns="" id="{5BDD125A-6B3E-D919-3BBB-19A37308D66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016ADE8B-BD81-97CB-611F-97247093EE12}"/>
              </a:ext>
            </a:extLst>
          </p:cNvPr>
          <p:cNvSpPr>
            <a:spLocks noGrp="1"/>
          </p:cNvSpPr>
          <p:nvPr>
            <p:ph type="sldNum" sz="quarter" idx="12"/>
          </p:nvPr>
        </p:nvSpPr>
        <p:spPr/>
        <p:txBody>
          <a:bodyPr/>
          <a:lstStyle>
            <a:lvl1pPr>
              <a:defRPr/>
            </a:lvl1pPr>
          </a:lstStyle>
          <a:p>
            <a:pPr>
              <a:defRPr/>
            </a:pPr>
            <a:fld id="{1C6406E6-72EC-714C-9BF1-F46E6A99F19D}" type="slidenum">
              <a:rPr lang="en-US" altLang="en-US"/>
              <a:pPr>
                <a:defRPr/>
              </a:pPr>
              <a:t>‹#›</a:t>
            </a:fld>
            <a:endParaRPr lang="en-US" altLang="en-US"/>
          </a:p>
        </p:txBody>
      </p:sp>
    </p:spTree>
    <p:extLst>
      <p:ext uri="{BB962C8B-B14F-4D97-AF65-F5344CB8AC3E}">
        <p14:creationId xmlns:p14="http://schemas.microsoft.com/office/powerpoint/2010/main" val="41832915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xmlns="" id="{FFB3C7DF-D7FE-901C-BA27-A5E587E80352}"/>
              </a:ext>
            </a:extLst>
          </p:cNvPr>
          <p:cNvSpPr>
            <a:spLocks noGrp="1"/>
          </p:cNvSpPr>
          <p:nvPr>
            <p:ph type="dt" sz="half" idx="10"/>
          </p:nvPr>
        </p:nvSpPr>
        <p:spPr/>
        <p:txBody>
          <a:bodyPr/>
          <a:lstStyle>
            <a:lvl1pPr>
              <a:defRPr/>
            </a:lvl1pPr>
          </a:lstStyle>
          <a:p>
            <a:pPr>
              <a:defRPr/>
            </a:pPr>
            <a:fld id="{8C537B81-F90E-5246-92A8-149CBA95CCD3}" type="datetimeFigureOut">
              <a:rPr lang="en-US"/>
              <a:pPr>
                <a:defRPr/>
              </a:pPr>
              <a:t>1/13/2025</a:t>
            </a:fld>
            <a:endParaRPr lang="en-US"/>
          </a:p>
        </p:txBody>
      </p:sp>
      <p:sp>
        <p:nvSpPr>
          <p:cNvPr id="6" name="Footer Placeholder 4">
            <a:extLst>
              <a:ext uri="{FF2B5EF4-FFF2-40B4-BE49-F238E27FC236}">
                <a16:creationId xmlns:a16="http://schemas.microsoft.com/office/drawing/2014/main" xmlns="" id="{B12339B3-CA5D-4AE6-CA0E-C7866E77D96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4E8B0FC0-3A4B-5D1A-E1DF-ACE69295504E}"/>
              </a:ext>
            </a:extLst>
          </p:cNvPr>
          <p:cNvSpPr>
            <a:spLocks noGrp="1"/>
          </p:cNvSpPr>
          <p:nvPr>
            <p:ph type="sldNum" sz="quarter" idx="12"/>
          </p:nvPr>
        </p:nvSpPr>
        <p:spPr/>
        <p:txBody>
          <a:bodyPr/>
          <a:lstStyle>
            <a:lvl1pPr>
              <a:defRPr/>
            </a:lvl1pPr>
          </a:lstStyle>
          <a:p>
            <a:pPr>
              <a:defRPr/>
            </a:pPr>
            <a:fld id="{F1298EBB-006D-6B46-BC19-1A22956F7A45}" type="slidenum">
              <a:rPr lang="en-US" altLang="en-US"/>
              <a:pPr>
                <a:defRPr/>
              </a:pPr>
              <a:t>‹#›</a:t>
            </a:fld>
            <a:endParaRPr lang="en-US" altLang="en-US"/>
          </a:p>
        </p:txBody>
      </p:sp>
    </p:spTree>
    <p:extLst>
      <p:ext uri="{BB962C8B-B14F-4D97-AF65-F5344CB8AC3E}">
        <p14:creationId xmlns:p14="http://schemas.microsoft.com/office/powerpoint/2010/main" val="13452165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F8DC541-A5F2-BE54-7D62-5AD0457CCEE5}"/>
              </a:ext>
            </a:extLst>
          </p:cNvPr>
          <p:cNvSpPr>
            <a:spLocks noGrp="1"/>
          </p:cNvSpPr>
          <p:nvPr>
            <p:ph type="dt" sz="half" idx="10"/>
          </p:nvPr>
        </p:nvSpPr>
        <p:spPr/>
        <p:txBody>
          <a:bodyPr/>
          <a:lstStyle>
            <a:lvl1pPr>
              <a:defRPr/>
            </a:lvl1pPr>
          </a:lstStyle>
          <a:p>
            <a:pPr>
              <a:defRPr/>
            </a:pPr>
            <a:fld id="{F0A4842B-FF6F-384B-BCC3-5BE11FA8F865}" type="datetimeFigureOut">
              <a:rPr lang="en-US"/>
              <a:pPr>
                <a:defRPr/>
              </a:pPr>
              <a:t>1/13/2025</a:t>
            </a:fld>
            <a:endParaRPr lang="en-US"/>
          </a:p>
        </p:txBody>
      </p:sp>
      <p:sp>
        <p:nvSpPr>
          <p:cNvPr id="5" name="Footer Placeholder 4">
            <a:extLst>
              <a:ext uri="{FF2B5EF4-FFF2-40B4-BE49-F238E27FC236}">
                <a16:creationId xmlns:a16="http://schemas.microsoft.com/office/drawing/2014/main" xmlns="" id="{EB38218D-0291-83E8-6F3D-8C0A186C324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3F6D198C-0D56-967E-5797-E72603065332}"/>
              </a:ext>
            </a:extLst>
          </p:cNvPr>
          <p:cNvSpPr>
            <a:spLocks noGrp="1"/>
          </p:cNvSpPr>
          <p:nvPr>
            <p:ph type="sldNum" sz="quarter" idx="12"/>
          </p:nvPr>
        </p:nvSpPr>
        <p:spPr/>
        <p:txBody>
          <a:bodyPr/>
          <a:lstStyle>
            <a:lvl1pPr>
              <a:defRPr/>
            </a:lvl1pPr>
          </a:lstStyle>
          <a:p>
            <a:pPr>
              <a:defRPr/>
            </a:pPr>
            <a:fld id="{84356F3C-A574-694C-BEEF-9517EC31CC9C}" type="slidenum">
              <a:rPr lang="en-US" altLang="en-US"/>
              <a:pPr>
                <a:defRPr/>
              </a:pPr>
              <a:t>‹#›</a:t>
            </a:fld>
            <a:endParaRPr lang="en-US" altLang="en-US"/>
          </a:p>
        </p:txBody>
      </p:sp>
    </p:spTree>
    <p:extLst>
      <p:ext uri="{BB962C8B-B14F-4D97-AF65-F5344CB8AC3E}">
        <p14:creationId xmlns:p14="http://schemas.microsoft.com/office/powerpoint/2010/main" val="12880720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2D33E03-7B30-5976-2198-F5648170E836}"/>
              </a:ext>
            </a:extLst>
          </p:cNvPr>
          <p:cNvSpPr>
            <a:spLocks noGrp="1"/>
          </p:cNvSpPr>
          <p:nvPr>
            <p:ph type="dt" sz="half" idx="10"/>
          </p:nvPr>
        </p:nvSpPr>
        <p:spPr/>
        <p:txBody>
          <a:bodyPr/>
          <a:lstStyle>
            <a:lvl1pPr>
              <a:defRPr/>
            </a:lvl1pPr>
          </a:lstStyle>
          <a:p>
            <a:pPr>
              <a:defRPr/>
            </a:pPr>
            <a:fld id="{5E7E065D-CE22-8A4A-95EB-E771C2B75170}" type="datetimeFigureOut">
              <a:rPr lang="en-US"/>
              <a:pPr>
                <a:defRPr/>
              </a:pPr>
              <a:t>1/13/2025</a:t>
            </a:fld>
            <a:endParaRPr lang="en-US"/>
          </a:p>
        </p:txBody>
      </p:sp>
      <p:sp>
        <p:nvSpPr>
          <p:cNvPr id="5" name="Footer Placeholder 4">
            <a:extLst>
              <a:ext uri="{FF2B5EF4-FFF2-40B4-BE49-F238E27FC236}">
                <a16:creationId xmlns:a16="http://schemas.microsoft.com/office/drawing/2014/main" xmlns="" id="{AA46FDE2-3567-54A4-82A6-10D00D1E812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90D43F66-C202-6E7B-5EA0-4A0F4FDE569E}"/>
              </a:ext>
            </a:extLst>
          </p:cNvPr>
          <p:cNvSpPr>
            <a:spLocks noGrp="1"/>
          </p:cNvSpPr>
          <p:nvPr>
            <p:ph type="sldNum" sz="quarter" idx="12"/>
          </p:nvPr>
        </p:nvSpPr>
        <p:spPr/>
        <p:txBody>
          <a:bodyPr/>
          <a:lstStyle>
            <a:lvl1pPr>
              <a:defRPr/>
            </a:lvl1pPr>
          </a:lstStyle>
          <a:p>
            <a:pPr>
              <a:defRPr/>
            </a:pPr>
            <a:fld id="{F4FB4609-0C4C-AF44-8B26-7815ED2866AA}" type="slidenum">
              <a:rPr lang="en-US" altLang="en-US"/>
              <a:pPr>
                <a:defRPr/>
              </a:pPr>
              <a:t>‹#›</a:t>
            </a:fld>
            <a:endParaRPr lang="en-US" altLang="en-US"/>
          </a:p>
        </p:txBody>
      </p:sp>
    </p:spTree>
    <p:extLst>
      <p:ext uri="{BB962C8B-B14F-4D97-AF65-F5344CB8AC3E}">
        <p14:creationId xmlns:p14="http://schemas.microsoft.com/office/powerpoint/2010/main" val="38546080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42742" indent="0" algn="ctr">
              <a:buNone/>
              <a:defRPr/>
            </a:lvl2pPr>
            <a:lvl3pPr marL="1085484" indent="0" algn="ctr">
              <a:buNone/>
              <a:defRPr/>
            </a:lvl3pPr>
            <a:lvl4pPr marL="1628226" indent="0" algn="ctr">
              <a:buNone/>
              <a:defRPr/>
            </a:lvl4pPr>
            <a:lvl5pPr marL="2170969" indent="0" algn="ctr">
              <a:buNone/>
              <a:defRPr/>
            </a:lvl5pPr>
            <a:lvl6pPr marL="2713711" indent="0" algn="ctr">
              <a:buNone/>
              <a:defRPr/>
            </a:lvl6pPr>
            <a:lvl7pPr marL="3256453" indent="0" algn="ctr">
              <a:buNone/>
              <a:defRPr/>
            </a:lvl7pPr>
            <a:lvl8pPr marL="3799195" indent="0" algn="ctr">
              <a:buNone/>
              <a:defRPr/>
            </a:lvl8pPr>
            <a:lvl9pPr marL="4341937"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xmlns="" id="{2FCB8846-3651-BA96-B2D9-CFE825F335F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AB44A95E-0364-1F75-0622-7CC9E11C52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B95A5A81-BF15-3CA0-9C05-1CCB812C69ED}"/>
              </a:ext>
            </a:extLst>
          </p:cNvPr>
          <p:cNvSpPr>
            <a:spLocks noGrp="1" noChangeArrowheads="1"/>
          </p:cNvSpPr>
          <p:nvPr>
            <p:ph type="sldNum" sz="quarter" idx="12"/>
          </p:nvPr>
        </p:nvSpPr>
        <p:spPr>
          <a:ln/>
        </p:spPr>
        <p:txBody>
          <a:bodyPr/>
          <a:lstStyle>
            <a:lvl1pPr>
              <a:defRPr/>
            </a:lvl1pPr>
          </a:lstStyle>
          <a:p>
            <a:pPr>
              <a:defRPr/>
            </a:pPr>
            <a:fld id="{0A57D8B5-3E92-4048-A4A5-94300F81EC28}" type="slidenum">
              <a:rPr lang="en-US" altLang="en-US"/>
              <a:pPr>
                <a:defRPr/>
              </a:pPr>
              <a:t>‹#›</a:t>
            </a:fld>
            <a:endParaRPr lang="en-US" altLang="en-US"/>
          </a:p>
        </p:txBody>
      </p:sp>
    </p:spTree>
    <p:extLst>
      <p:ext uri="{BB962C8B-B14F-4D97-AF65-F5344CB8AC3E}">
        <p14:creationId xmlns:p14="http://schemas.microsoft.com/office/powerpoint/2010/main" val="37657486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E009D16C-C0C6-8AB3-C03A-38174E561A8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4CC6281C-FE5D-6A55-88A1-DECC862848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F7BAF3A4-2CEB-9E9B-557C-3236272C59A8}"/>
              </a:ext>
            </a:extLst>
          </p:cNvPr>
          <p:cNvSpPr>
            <a:spLocks noGrp="1" noChangeArrowheads="1"/>
          </p:cNvSpPr>
          <p:nvPr>
            <p:ph type="sldNum" sz="quarter" idx="12"/>
          </p:nvPr>
        </p:nvSpPr>
        <p:spPr>
          <a:ln/>
        </p:spPr>
        <p:txBody>
          <a:bodyPr/>
          <a:lstStyle>
            <a:lvl1pPr>
              <a:defRPr/>
            </a:lvl1pPr>
          </a:lstStyle>
          <a:p>
            <a:pPr>
              <a:defRPr/>
            </a:pPr>
            <a:fld id="{94B75CC0-4000-384B-8DF4-E6FD6A78D292}" type="slidenum">
              <a:rPr lang="en-US" altLang="en-US"/>
              <a:pPr>
                <a:defRPr/>
              </a:pPr>
              <a:t>‹#›</a:t>
            </a:fld>
            <a:endParaRPr lang="en-US" altLang="en-US"/>
          </a:p>
        </p:txBody>
      </p:sp>
    </p:spTree>
    <p:extLst>
      <p:ext uri="{BB962C8B-B14F-4D97-AF65-F5344CB8AC3E}">
        <p14:creationId xmlns:p14="http://schemas.microsoft.com/office/powerpoint/2010/main" val="1299623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0"/>
            <a:ext cx="10363200" cy="1362075"/>
          </a:xfrm>
        </p:spPr>
        <p:txBody>
          <a:bodyPr anchor="t"/>
          <a:lstStyle>
            <a:lvl1pPr algn="l">
              <a:defRPr sz="4725" b="1" cap="all"/>
            </a:lvl1pPr>
          </a:lstStyle>
          <a:p>
            <a:r>
              <a:rPr lang="en-US"/>
              <a:t>Click to edit Master title style</a:t>
            </a:r>
          </a:p>
        </p:txBody>
      </p:sp>
      <p:sp>
        <p:nvSpPr>
          <p:cNvPr id="3" name="Text Placeholder 2"/>
          <p:cNvSpPr>
            <a:spLocks noGrp="1"/>
          </p:cNvSpPr>
          <p:nvPr>
            <p:ph type="body" idx="1"/>
          </p:nvPr>
        </p:nvSpPr>
        <p:spPr>
          <a:xfrm>
            <a:off x="963085" y="2906714"/>
            <a:ext cx="10363200" cy="1500187"/>
          </a:xfrm>
        </p:spPr>
        <p:txBody>
          <a:bodyPr anchor="b"/>
          <a:lstStyle>
            <a:lvl1pPr marL="0" indent="0">
              <a:buNone/>
              <a:defRPr sz="2400"/>
            </a:lvl1pPr>
            <a:lvl2pPr marL="542742" indent="0">
              <a:buNone/>
              <a:defRPr sz="2100"/>
            </a:lvl2pPr>
            <a:lvl3pPr marL="1085484" indent="0">
              <a:buNone/>
              <a:defRPr sz="1875"/>
            </a:lvl3pPr>
            <a:lvl4pPr marL="1628226" indent="0">
              <a:buNone/>
              <a:defRPr sz="1650"/>
            </a:lvl4pPr>
            <a:lvl5pPr marL="2170969" indent="0">
              <a:buNone/>
              <a:defRPr sz="1650"/>
            </a:lvl5pPr>
            <a:lvl6pPr marL="2713711" indent="0">
              <a:buNone/>
              <a:defRPr sz="1650"/>
            </a:lvl6pPr>
            <a:lvl7pPr marL="3256453" indent="0">
              <a:buNone/>
              <a:defRPr sz="1650"/>
            </a:lvl7pPr>
            <a:lvl8pPr marL="3799195" indent="0">
              <a:buNone/>
              <a:defRPr sz="1650"/>
            </a:lvl8pPr>
            <a:lvl9pPr marL="4341937" indent="0">
              <a:buNone/>
              <a:defRPr sz="1650"/>
            </a:lvl9pPr>
          </a:lstStyle>
          <a:p>
            <a:pPr lvl="0"/>
            <a:r>
              <a:rPr lang="en-US"/>
              <a:t>Click to edit Master text styles</a:t>
            </a:r>
          </a:p>
        </p:txBody>
      </p:sp>
      <p:sp>
        <p:nvSpPr>
          <p:cNvPr id="4" name="Rectangle 4">
            <a:extLst>
              <a:ext uri="{FF2B5EF4-FFF2-40B4-BE49-F238E27FC236}">
                <a16:creationId xmlns:a16="http://schemas.microsoft.com/office/drawing/2014/main" xmlns="" id="{789F4E38-D1F3-38BA-6F74-22B60C06F2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E1FFE6E1-2B89-FE89-8E7D-0849CD6D69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FDACDCF2-7540-4A85-1D1C-1D53460444FF}"/>
              </a:ext>
            </a:extLst>
          </p:cNvPr>
          <p:cNvSpPr>
            <a:spLocks noGrp="1" noChangeArrowheads="1"/>
          </p:cNvSpPr>
          <p:nvPr>
            <p:ph type="sldNum" sz="quarter" idx="12"/>
          </p:nvPr>
        </p:nvSpPr>
        <p:spPr>
          <a:ln/>
        </p:spPr>
        <p:txBody>
          <a:bodyPr/>
          <a:lstStyle>
            <a:lvl1pPr>
              <a:defRPr/>
            </a:lvl1pPr>
          </a:lstStyle>
          <a:p>
            <a:pPr>
              <a:defRPr/>
            </a:pPr>
            <a:fld id="{D3273B59-F787-9541-ADB9-EA0EBA96EB5C}" type="slidenum">
              <a:rPr lang="en-US" altLang="en-US"/>
              <a:pPr>
                <a:defRPr/>
              </a:pPr>
              <a:t>‹#›</a:t>
            </a:fld>
            <a:endParaRPr lang="en-US" altLang="en-US"/>
          </a:p>
        </p:txBody>
      </p:sp>
    </p:spTree>
    <p:extLst>
      <p:ext uri="{BB962C8B-B14F-4D97-AF65-F5344CB8AC3E}">
        <p14:creationId xmlns:p14="http://schemas.microsoft.com/office/powerpoint/2010/main" val="16353276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300"/>
            </a:lvl1pPr>
            <a:lvl2pPr>
              <a:defRPr sz="285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300"/>
            </a:lvl1pPr>
            <a:lvl2pPr>
              <a:defRPr sz="285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0852187A-6A7F-E065-9724-0974868A8EB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65B39CDA-6EB7-6903-484A-73D02FCA40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A3B5BA88-3B22-C2CB-144D-F2EC2497B495}"/>
              </a:ext>
            </a:extLst>
          </p:cNvPr>
          <p:cNvSpPr>
            <a:spLocks noGrp="1" noChangeArrowheads="1"/>
          </p:cNvSpPr>
          <p:nvPr>
            <p:ph type="sldNum" sz="quarter" idx="12"/>
          </p:nvPr>
        </p:nvSpPr>
        <p:spPr>
          <a:ln/>
        </p:spPr>
        <p:txBody>
          <a:bodyPr/>
          <a:lstStyle>
            <a:lvl1pPr>
              <a:defRPr/>
            </a:lvl1pPr>
          </a:lstStyle>
          <a:p>
            <a:pPr>
              <a:defRPr/>
            </a:pPr>
            <a:fld id="{A34CC3FC-E86B-8C4C-92E9-B48FE727103C}" type="slidenum">
              <a:rPr lang="en-US" altLang="en-US"/>
              <a:pPr>
                <a:defRPr/>
              </a:pPr>
              <a:t>‹#›</a:t>
            </a:fld>
            <a:endParaRPr lang="en-US" altLang="en-US"/>
          </a:p>
        </p:txBody>
      </p:sp>
    </p:spTree>
    <p:extLst>
      <p:ext uri="{BB962C8B-B14F-4D97-AF65-F5344CB8AC3E}">
        <p14:creationId xmlns:p14="http://schemas.microsoft.com/office/powerpoint/2010/main" val="28704141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850" b="1"/>
            </a:lvl1pPr>
            <a:lvl2pPr marL="542742" indent="0">
              <a:buNone/>
              <a:defRPr sz="2400" b="1"/>
            </a:lvl2pPr>
            <a:lvl3pPr marL="1085484" indent="0">
              <a:buNone/>
              <a:defRPr sz="2100" b="1"/>
            </a:lvl3pPr>
            <a:lvl4pPr marL="1628226" indent="0">
              <a:buNone/>
              <a:defRPr sz="1875" b="1"/>
            </a:lvl4pPr>
            <a:lvl5pPr marL="2170969" indent="0">
              <a:buNone/>
              <a:defRPr sz="1875" b="1"/>
            </a:lvl5pPr>
            <a:lvl6pPr marL="2713711" indent="0">
              <a:buNone/>
              <a:defRPr sz="1875" b="1"/>
            </a:lvl6pPr>
            <a:lvl7pPr marL="3256453" indent="0">
              <a:buNone/>
              <a:defRPr sz="1875" b="1"/>
            </a:lvl7pPr>
            <a:lvl8pPr marL="3799195" indent="0">
              <a:buNone/>
              <a:defRPr sz="1875" b="1"/>
            </a:lvl8pPr>
            <a:lvl9pPr marL="4341937" indent="0">
              <a:buNone/>
              <a:defRPr sz="1875"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850"/>
            </a:lvl1pPr>
            <a:lvl2pPr>
              <a:defRPr sz="2400"/>
            </a:lvl2pPr>
            <a:lvl3pPr>
              <a:defRPr sz="210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4" cy="639762"/>
          </a:xfrm>
        </p:spPr>
        <p:txBody>
          <a:bodyPr anchor="b"/>
          <a:lstStyle>
            <a:lvl1pPr marL="0" indent="0">
              <a:buNone/>
              <a:defRPr sz="2850" b="1"/>
            </a:lvl1pPr>
            <a:lvl2pPr marL="542742" indent="0">
              <a:buNone/>
              <a:defRPr sz="2400" b="1"/>
            </a:lvl2pPr>
            <a:lvl3pPr marL="1085484" indent="0">
              <a:buNone/>
              <a:defRPr sz="2100" b="1"/>
            </a:lvl3pPr>
            <a:lvl4pPr marL="1628226" indent="0">
              <a:buNone/>
              <a:defRPr sz="1875" b="1"/>
            </a:lvl4pPr>
            <a:lvl5pPr marL="2170969" indent="0">
              <a:buNone/>
              <a:defRPr sz="1875" b="1"/>
            </a:lvl5pPr>
            <a:lvl6pPr marL="2713711" indent="0">
              <a:buNone/>
              <a:defRPr sz="1875" b="1"/>
            </a:lvl6pPr>
            <a:lvl7pPr marL="3256453" indent="0">
              <a:buNone/>
              <a:defRPr sz="1875" b="1"/>
            </a:lvl7pPr>
            <a:lvl8pPr marL="3799195" indent="0">
              <a:buNone/>
              <a:defRPr sz="1875" b="1"/>
            </a:lvl8pPr>
            <a:lvl9pPr marL="4341937" indent="0">
              <a:buNone/>
              <a:defRPr sz="1875" b="1"/>
            </a:lvl9pPr>
          </a:lstStyle>
          <a:p>
            <a:pPr lvl="0"/>
            <a:r>
              <a:rPr lang="en-US"/>
              <a:t>Click to edit Master text styles</a:t>
            </a:r>
          </a:p>
        </p:txBody>
      </p:sp>
      <p:sp>
        <p:nvSpPr>
          <p:cNvPr id="6" name="Content Placeholder 5"/>
          <p:cNvSpPr>
            <a:spLocks noGrp="1"/>
          </p:cNvSpPr>
          <p:nvPr>
            <p:ph sz="quarter" idx="4"/>
          </p:nvPr>
        </p:nvSpPr>
        <p:spPr>
          <a:xfrm>
            <a:off x="6193367" y="2174875"/>
            <a:ext cx="5389034" cy="3951288"/>
          </a:xfrm>
        </p:spPr>
        <p:txBody>
          <a:bodyPr/>
          <a:lstStyle>
            <a:lvl1pPr>
              <a:defRPr sz="2850"/>
            </a:lvl1pPr>
            <a:lvl2pPr>
              <a:defRPr sz="2400"/>
            </a:lvl2pPr>
            <a:lvl3pPr>
              <a:defRPr sz="210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9C9847D8-2732-A154-B067-727FF06F90C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xmlns="" id="{75796B84-989F-09F4-177A-0B152A5FB8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xmlns="" id="{6D0995F0-95C7-C34F-5EB8-E95188816D2E}"/>
              </a:ext>
            </a:extLst>
          </p:cNvPr>
          <p:cNvSpPr>
            <a:spLocks noGrp="1" noChangeArrowheads="1"/>
          </p:cNvSpPr>
          <p:nvPr>
            <p:ph type="sldNum" sz="quarter" idx="12"/>
          </p:nvPr>
        </p:nvSpPr>
        <p:spPr>
          <a:ln/>
        </p:spPr>
        <p:txBody>
          <a:bodyPr/>
          <a:lstStyle>
            <a:lvl1pPr>
              <a:defRPr/>
            </a:lvl1pPr>
          </a:lstStyle>
          <a:p>
            <a:pPr>
              <a:defRPr/>
            </a:pPr>
            <a:fld id="{6CF61570-A961-2A4E-840A-AA15FC330ACF}" type="slidenum">
              <a:rPr lang="en-US" altLang="en-US"/>
              <a:pPr>
                <a:defRPr/>
              </a:pPr>
              <a:t>‹#›</a:t>
            </a:fld>
            <a:endParaRPr lang="en-US" altLang="en-US"/>
          </a:p>
        </p:txBody>
      </p:sp>
    </p:spTree>
    <p:extLst>
      <p:ext uri="{BB962C8B-B14F-4D97-AF65-F5344CB8AC3E}">
        <p14:creationId xmlns:p14="http://schemas.microsoft.com/office/powerpoint/2010/main" val="42642798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77A52C27-4B2F-9558-EE68-C98FC2F174E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xmlns="" id="{08B312CF-151A-C8B8-3AA7-2A4F85211E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xmlns="" id="{8752594C-82E7-E140-DF43-B9B9F10AF151}"/>
              </a:ext>
            </a:extLst>
          </p:cNvPr>
          <p:cNvSpPr>
            <a:spLocks noGrp="1" noChangeArrowheads="1"/>
          </p:cNvSpPr>
          <p:nvPr>
            <p:ph type="sldNum" sz="quarter" idx="12"/>
          </p:nvPr>
        </p:nvSpPr>
        <p:spPr>
          <a:ln/>
        </p:spPr>
        <p:txBody>
          <a:bodyPr/>
          <a:lstStyle>
            <a:lvl1pPr>
              <a:defRPr/>
            </a:lvl1pPr>
          </a:lstStyle>
          <a:p>
            <a:pPr>
              <a:defRPr/>
            </a:pPr>
            <a:fld id="{DFA38528-B407-2B4C-B618-99D95BAA2C66}" type="slidenum">
              <a:rPr lang="en-US" altLang="en-US"/>
              <a:pPr>
                <a:defRPr/>
              </a:pPr>
              <a:t>‹#›</a:t>
            </a:fld>
            <a:endParaRPr lang="en-US" altLang="en-US"/>
          </a:p>
        </p:txBody>
      </p:sp>
    </p:spTree>
    <p:extLst>
      <p:ext uri="{BB962C8B-B14F-4D97-AF65-F5344CB8AC3E}">
        <p14:creationId xmlns:p14="http://schemas.microsoft.com/office/powerpoint/2010/main" val="7316777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A2FD77F3-07C1-7BD7-793E-635B6A7D63B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xmlns="" id="{29080CCC-23B0-8BDB-D2CF-48BB7E343C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xmlns="" id="{5C9A98E3-4639-40BE-E1BF-D73CA42D35A5}"/>
              </a:ext>
            </a:extLst>
          </p:cNvPr>
          <p:cNvSpPr>
            <a:spLocks noGrp="1" noChangeArrowheads="1"/>
          </p:cNvSpPr>
          <p:nvPr>
            <p:ph type="sldNum" sz="quarter" idx="12"/>
          </p:nvPr>
        </p:nvSpPr>
        <p:spPr>
          <a:ln/>
        </p:spPr>
        <p:txBody>
          <a:bodyPr/>
          <a:lstStyle>
            <a:lvl1pPr>
              <a:defRPr/>
            </a:lvl1pPr>
          </a:lstStyle>
          <a:p>
            <a:pPr>
              <a:defRPr/>
            </a:pPr>
            <a:fld id="{4CA6F24E-1F01-7840-8B46-7F043791B975}" type="slidenum">
              <a:rPr lang="en-US" altLang="en-US"/>
              <a:pPr>
                <a:defRPr/>
              </a:pPr>
              <a:t>‹#›</a:t>
            </a:fld>
            <a:endParaRPr lang="en-US" altLang="en-US"/>
          </a:p>
        </p:txBody>
      </p:sp>
    </p:spTree>
    <p:extLst>
      <p:ext uri="{BB962C8B-B14F-4D97-AF65-F5344CB8AC3E}">
        <p14:creationId xmlns:p14="http://schemas.microsoft.com/office/powerpoint/2010/main" val="2190999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8797071-23F6-CEF4-AD1D-FDC7075484C9}"/>
              </a:ext>
            </a:extLst>
          </p:cNvPr>
          <p:cNvSpPr>
            <a:spLocks noGrp="1"/>
          </p:cNvSpPr>
          <p:nvPr>
            <p:ph type="dt" sz="half" idx="10"/>
          </p:nvPr>
        </p:nvSpPr>
        <p:spPr/>
        <p:txBody>
          <a:bodyPr/>
          <a:lstStyle>
            <a:lvl1pPr>
              <a:defRPr/>
            </a:lvl1pPr>
          </a:lstStyle>
          <a:p>
            <a:pPr>
              <a:defRPr/>
            </a:pPr>
            <a:fld id="{E25035F8-F20A-6349-82A2-A5172731DAC4}" type="datetimeFigureOut">
              <a:rPr lang="en-US"/>
              <a:pPr>
                <a:defRPr/>
              </a:pPr>
              <a:t>1/13/2025</a:t>
            </a:fld>
            <a:endParaRPr lang="en-US" dirty="0"/>
          </a:p>
        </p:txBody>
      </p:sp>
      <p:sp>
        <p:nvSpPr>
          <p:cNvPr id="5" name="Footer Placeholder 4">
            <a:extLst>
              <a:ext uri="{FF2B5EF4-FFF2-40B4-BE49-F238E27FC236}">
                <a16:creationId xmlns:a16="http://schemas.microsoft.com/office/drawing/2014/main" xmlns="" id="{AD83540C-4748-A908-59EE-4065A0103B0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56506058-B871-96DD-2761-0862A3BF266F}"/>
              </a:ext>
            </a:extLst>
          </p:cNvPr>
          <p:cNvSpPr>
            <a:spLocks noGrp="1"/>
          </p:cNvSpPr>
          <p:nvPr>
            <p:ph type="sldNum" sz="quarter" idx="12"/>
          </p:nvPr>
        </p:nvSpPr>
        <p:spPr/>
        <p:txBody>
          <a:bodyPr/>
          <a:lstStyle>
            <a:lvl1pPr>
              <a:defRPr/>
            </a:lvl1pPr>
          </a:lstStyle>
          <a:p>
            <a:pPr>
              <a:defRPr/>
            </a:pPr>
            <a:fld id="{86A10572-1E85-0B44-A2AA-A4AC36972C1F}" type="slidenum">
              <a:rPr lang="en-US" altLang="en-US"/>
              <a:pPr>
                <a:defRPr/>
              </a:pPr>
              <a:t>‹#›</a:t>
            </a:fld>
            <a:endParaRPr lang="en-US" altLang="en-US"/>
          </a:p>
        </p:txBody>
      </p:sp>
    </p:spTree>
    <p:extLst>
      <p:ext uri="{BB962C8B-B14F-4D97-AF65-F5344CB8AC3E}">
        <p14:creationId xmlns:p14="http://schemas.microsoft.com/office/powerpoint/2010/main" val="12649468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766734" y="273051"/>
            <a:ext cx="6815666" cy="5853113"/>
          </a:xfrm>
        </p:spPr>
        <p:txBody>
          <a:bodyPr/>
          <a:lstStyle>
            <a:lvl1pPr>
              <a:defRPr sz="3825"/>
            </a:lvl1pPr>
            <a:lvl2pPr>
              <a:defRPr sz="3300"/>
            </a:lvl2pPr>
            <a:lvl3pPr>
              <a:defRPr sz="285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650"/>
            </a:lvl1pPr>
            <a:lvl2pPr marL="542742" indent="0">
              <a:buNone/>
              <a:defRPr sz="1425"/>
            </a:lvl2pPr>
            <a:lvl3pPr marL="1085484" indent="0">
              <a:buNone/>
              <a:defRPr sz="1200"/>
            </a:lvl3pPr>
            <a:lvl4pPr marL="1628226" indent="0">
              <a:buNone/>
              <a:defRPr sz="1050"/>
            </a:lvl4pPr>
            <a:lvl5pPr marL="2170969" indent="0">
              <a:buNone/>
              <a:defRPr sz="1050"/>
            </a:lvl5pPr>
            <a:lvl6pPr marL="2713711" indent="0">
              <a:buNone/>
              <a:defRPr sz="1050"/>
            </a:lvl6pPr>
            <a:lvl7pPr marL="3256453" indent="0">
              <a:buNone/>
              <a:defRPr sz="1050"/>
            </a:lvl7pPr>
            <a:lvl8pPr marL="3799195" indent="0">
              <a:buNone/>
              <a:defRPr sz="1050"/>
            </a:lvl8pPr>
            <a:lvl9pPr marL="4341937" indent="0">
              <a:buNone/>
              <a:defRPr sz="1050"/>
            </a:lvl9pPr>
          </a:lstStyle>
          <a:p>
            <a:pPr lvl="0"/>
            <a:r>
              <a:rPr lang="en-US"/>
              <a:t>Click to edit Master text styles</a:t>
            </a:r>
          </a:p>
        </p:txBody>
      </p:sp>
      <p:sp>
        <p:nvSpPr>
          <p:cNvPr id="5" name="Rectangle 4">
            <a:extLst>
              <a:ext uri="{FF2B5EF4-FFF2-40B4-BE49-F238E27FC236}">
                <a16:creationId xmlns:a16="http://schemas.microsoft.com/office/drawing/2014/main" xmlns="" id="{0F61AB18-D9C6-D824-7445-60158A4B368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DEF6B804-22BE-1BDB-E41B-350D3FC3A9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75083C61-F1B2-AE14-9EA3-E1F77C94F1DF}"/>
              </a:ext>
            </a:extLst>
          </p:cNvPr>
          <p:cNvSpPr>
            <a:spLocks noGrp="1" noChangeArrowheads="1"/>
          </p:cNvSpPr>
          <p:nvPr>
            <p:ph type="sldNum" sz="quarter" idx="12"/>
          </p:nvPr>
        </p:nvSpPr>
        <p:spPr>
          <a:ln/>
        </p:spPr>
        <p:txBody>
          <a:bodyPr/>
          <a:lstStyle>
            <a:lvl1pPr>
              <a:defRPr/>
            </a:lvl1pPr>
          </a:lstStyle>
          <a:p>
            <a:pPr>
              <a:defRPr/>
            </a:pPr>
            <a:fld id="{9315DE9A-6BD4-F748-80FF-2BC7B046DA4C}" type="slidenum">
              <a:rPr lang="en-US" altLang="en-US"/>
              <a:pPr>
                <a:defRPr/>
              </a:pPr>
              <a:t>‹#›</a:t>
            </a:fld>
            <a:endParaRPr lang="en-US" altLang="en-US"/>
          </a:p>
        </p:txBody>
      </p:sp>
    </p:spTree>
    <p:extLst>
      <p:ext uri="{BB962C8B-B14F-4D97-AF65-F5344CB8AC3E}">
        <p14:creationId xmlns:p14="http://schemas.microsoft.com/office/powerpoint/2010/main" val="15545574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825"/>
            </a:lvl1pPr>
            <a:lvl2pPr marL="542742" indent="0">
              <a:buNone/>
              <a:defRPr sz="3300"/>
            </a:lvl2pPr>
            <a:lvl3pPr marL="1085484" indent="0">
              <a:buNone/>
              <a:defRPr sz="2850"/>
            </a:lvl3pPr>
            <a:lvl4pPr marL="1628226" indent="0">
              <a:buNone/>
              <a:defRPr sz="2400"/>
            </a:lvl4pPr>
            <a:lvl5pPr marL="2170969" indent="0">
              <a:buNone/>
              <a:defRPr sz="2400"/>
            </a:lvl5pPr>
            <a:lvl6pPr marL="2713711" indent="0">
              <a:buNone/>
              <a:defRPr sz="2400"/>
            </a:lvl6pPr>
            <a:lvl7pPr marL="3256453" indent="0">
              <a:buNone/>
              <a:defRPr sz="2400"/>
            </a:lvl7pPr>
            <a:lvl8pPr marL="3799195" indent="0">
              <a:buNone/>
              <a:defRPr sz="2400"/>
            </a:lvl8pPr>
            <a:lvl9pPr marL="4341937" indent="0">
              <a:buNone/>
              <a:defRPr sz="2400"/>
            </a:lvl9pPr>
          </a:lstStyle>
          <a:p>
            <a:pPr lvl="0"/>
            <a:endParaRPr lang="en-US" noProof="0"/>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50"/>
            </a:lvl1pPr>
            <a:lvl2pPr marL="542742" indent="0">
              <a:buNone/>
              <a:defRPr sz="1425"/>
            </a:lvl2pPr>
            <a:lvl3pPr marL="1085484" indent="0">
              <a:buNone/>
              <a:defRPr sz="1200"/>
            </a:lvl3pPr>
            <a:lvl4pPr marL="1628226" indent="0">
              <a:buNone/>
              <a:defRPr sz="1050"/>
            </a:lvl4pPr>
            <a:lvl5pPr marL="2170969" indent="0">
              <a:buNone/>
              <a:defRPr sz="1050"/>
            </a:lvl5pPr>
            <a:lvl6pPr marL="2713711" indent="0">
              <a:buNone/>
              <a:defRPr sz="1050"/>
            </a:lvl6pPr>
            <a:lvl7pPr marL="3256453" indent="0">
              <a:buNone/>
              <a:defRPr sz="1050"/>
            </a:lvl7pPr>
            <a:lvl8pPr marL="3799195" indent="0">
              <a:buNone/>
              <a:defRPr sz="1050"/>
            </a:lvl8pPr>
            <a:lvl9pPr marL="4341937" indent="0">
              <a:buNone/>
              <a:defRPr sz="1050"/>
            </a:lvl9pPr>
          </a:lstStyle>
          <a:p>
            <a:pPr lvl="0"/>
            <a:r>
              <a:rPr lang="en-US"/>
              <a:t>Click to edit Master text styles</a:t>
            </a:r>
          </a:p>
        </p:txBody>
      </p:sp>
      <p:sp>
        <p:nvSpPr>
          <p:cNvPr id="5" name="Rectangle 4">
            <a:extLst>
              <a:ext uri="{FF2B5EF4-FFF2-40B4-BE49-F238E27FC236}">
                <a16:creationId xmlns:a16="http://schemas.microsoft.com/office/drawing/2014/main" xmlns="" id="{C84B63DA-10CF-CE30-7B01-822FFEEB8DF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02A5C2A0-1E29-30EA-6F52-BD957EA049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EA8ECF23-BDF5-EC5A-358E-2592409B9589}"/>
              </a:ext>
            </a:extLst>
          </p:cNvPr>
          <p:cNvSpPr>
            <a:spLocks noGrp="1" noChangeArrowheads="1"/>
          </p:cNvSpPr>
          <p:nvPr>
            <p:ph type="sldNum" sz="quarter" idx="12"/>
          </p:nvPr>
        </p:nvSpPr>
        <p:spPr>
          <a:ln/>
        </p:spPr>
        <p:txBody>
          <a:bodyPr/>
          <a:lstStyle>
            <a:lvl1pPr>
              <a:defRPr/>
            </a:lvl1pPr>
          </a:lstStyle>
          <a:p>
            <a:pPr>
              <a:defRPr/>
            </a:pPr>
            <a:fld id="{6716078F-C83D-3B4B-A9EC-1744A0891413}" type="slidenum">
              <a:rPr lang="en-US" altLang="en-US"/>
              <a:pPr>
                <a:defRPr/>
              </a:pPr>
              <a:t>‹#›</a:t>
            </a:fld>
            <a:endParaRPr lang="en-US" altLang="en-US"/>
          </a:p>
        </p:txBody>
      </p:sp>
    </p:spTree>
    <p:extLst>
      <p:ext uri="{BB962C8B-B14F-4D97-AF65-F5344CB8AC3E}">
        <p14:creationId xmlns:p14="http://schemas.microsoft.com/office/powerpoint/2010/main" val="25374152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C22E4873-CF28-FA6F-1251-7D3A8737AA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2C299ADA-EC47-F631-DD4A-EE4EF8BE42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B71FC652-D307-103D-8DE5-57EF5C08D52D}"/>
              </a:ext>
            </a:extLst>
          </p:cNvPr>
          <p:cNvSpPr>
            <a:spLocks noGrp="1" noChangeArrowheads="1"/>
          </p:cNvSpPr>
          <p:nvPr>
            <p:ph type="sldNum" sz="quarter" idx="12"/>
          </p:nvPr>
        </p:nvSpPr>
        <p:spPr>
          <a:ln/>
        </p:spPr>
        <p:txBody>
          <a:bodyPr/>
          <a:lstStyle>
            <a:lvl1pPr>
              <a:defRPr/>
            </a:lvl1pPr>
          </a:lstStyle>
          <a:p>
            <a:pPr>
              <a:defRPr/>
            </a:pPr>
            <a:fld id="{7F855018-C4B0-2E4C-9E70-7E81FD20C209}" type="slidenum">
              <a:rPr lang="en-US" altLang="en-US"/>
              <a:pPr>
                <a:defRPr/>
              </a:pPr>
              <a:t>‹#›</a:t>
            </a:fld>
            <a:endParaRPr lang="en-US" altLang="en-US"/>
          </a:p>
        </p:txBody>
      </p:sp>
    </p:spTree>
    <p:extLst>
      <p:ext uri="{BB962C8B-B14F-4D97-AF65-F5344CB8AC3E}">
        <p14:creationId xmlns:p14="http://schemas.microsoft.com/office/powerpoint/2010/main" val="41937326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1D763630-EE15-FEC2-2A60-563D56CE89C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13493C43-C12A-ECAB-230F-B3709CB762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7F6B8B5F-AF7E-71CB-94E8-B05421ED4236}"/>
              </a:ext>
            </a:extLst>
          </p:cNvPr>
          <p:cNvSpPr>
            <a:spLocks noGrp="1" noChangeArrowheads="1"/>
          </p:cNvSpPr>
          <p:nvPr>
            <p:ph type="sldNum" sz="quarter" idx="12"/>
          </p:nvPr>
        </p:nvSpPr>
        <p:spPr>
          <a:ln/>
        </p:spPr>
        <p:txBody>
          <a:bodyPr/>
          <a:lstStyle>
            <a:lvl1pPr>
              <a:defRPr/>
            </a:lvl1pPr>
          </a:lstStyle>
          <a:p>
            <a:pPr>
              <a:defRPr/>
            </a:pPr>
            <a:fld id="{8225EAF7-94B2-F047-9EDD-0BCEF7D2A902}" type="slidenum">
              <a:rPr lang="en-US" altLang="en-US"/>
              <a:pPr>
                <a:defRPr/>
              </a:pPr>
              <a:t>‹#›</a:t>
            </a:fld>
            <a:endParaRPr lang="en-US" altLang="en-US"/>
          </a:p>
        </p:txBody>
      </p:sp>
    </p:spTree>
    <p:extLst>
      <p:ext uri="{BB962C8B-B14F-4D97-AF65-F5344CB8AC3E}">
        <p14:creationId xmlns:p14="http://schemas.microsoft.com/office/powerpoint/2010/main" val="382482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xmlns="" id="{C945B929-0E00-3C19-12D1-20A026436ABF}"/>
              </a:ext>
            </a:extLst>
          </p:cNvPr>
          <p:cNvSpPr>
            <a:spLocks noGrp="1"/>
          </p:cNvSpPr>
          <p:nvPr>
            <p:ph type="dt" sz="half" idx="10"/>
          </p:nvPr>
        </p:nvSpPr>
        <p:spPr/>
        <p:txBody>
          <a:bodyPr/>
          <a:lstStyle>
            <a:lvl1pPr>
              <a:defRPr/>
            </a:lvl1pPr>
          </a:lstStyle>
          <a:p>
            <a:pPr>
              <a:defRPr/>
            </a:pPr>
            <a:fld id="{D6A887DB-A398-184A-BE8E-F8FBC0F15DA5}" type="datetimeFigureOut">
              <a:rPr lang="en-US"/>
              <a:pPr>
                <a:defRPr/>
              </a:pPr>
              <a:t>1/13/2025</a:t>
            </a:fld>
            <a:endParaRPr lang="en-US" dirty="0"/>
          </a:p>
        </p:txBody>
      </p:sp>
      <p:sp>
        <p:nvSpPr>
          <p:cNvPr id="6" name="Footer Placeholder 4">
            <a:extLst>
              <a:ext uri="{FF2B5EF4-FFF2-40B4-BE49-F238E27FC236}">
                <a16:creationId xmlns:a16="http://schemas.microsoft.com/office/drawing/2014/main" xmlns="" id="{EB92C37F-59AC-F78E-5B92-A0B6C636F45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986435BA-F08D-7B67-76FB-2D036A1C1881}"/>
              </a:ext>
            </a:extLst>
          </p:cNvPr>
          <p:cNvSpPr>
            <a:spLocks noGrp="1"/>
          </p:cNvSpPr>
          <p:nvPr>
            <p:ph type="sldNum" sz="quarter" idx="12"/>
          </p:nvPr>
        </p:nvSpPr>
        <p:spPr/>
        <p:txBody>
          <a:bodyPr/>
          <a:lstStyle>
            <a:lvl1pPr>
              <a:defRPr/>
            </a:lvl1pPr>
          </a:lstStyle>
          <a:p>
            <a:pPr>
              <a:defRPr/>
            </a:pPr>
            <a:fld id="{0A701DA4-E216-1147-B439-BD8714E9C65C}" type="slidenum">
              <a:rPr lang="en-US" altLang="en-US"/>
              <a:pPr>
                <a:defRPr/>
              </a:pPr>
              <a:t>‹#›</a:t>
            </a:fld>
            <a:endParaRPr lang="en-US" altLang="en-US"/>
          </a:p>
        </p:txBody>
      </p:sp>
    </p:spTree>
    <p:extLst>
      <p:ext uri="{BB962C8B-B14F-4D97-AF65-F5344CB8AC3E}">
        <p14:creationId xmlns:p14="http://schemas.microsoft.com/office/powerpoint/2010/main" val="962719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DB50A254-AEAC-3CF4-0882-E4BE3730991B}"/>
              </a:ext>
            </a:extLst>
          </p:cNvPr>
          <p:cNvSpPr>
            <a:spLocks noGrp="1"/>
          </p:cNvSpPr>
          <p:nvPr>
            <p:ph type="dt" sz="half" idx="10"/>
          </p:nvPr>
        </p:nvSpPr>
        <p:spPr/>
        <p:txBody>
          <a:bodyPr/>
          <a:lstStyle>
            <a:lvl1pPr>
              <a:defRPr/>
            </a:lvl1pPr>
          </a:lstStyle>
          <a:p>
            <a:pPr>
              <a:defRPr/>
            </a:pPr>
            <a:fld id="{6B58BD49-1A5B-CC4B-8842-E82DFB7F57D6}" type="datetimeFigureOut">
              <a:rPr lang="en-US"/>
              <a:pPr>
                <a:defRPr/>
              </a:pPr>
              <a:t>1/13/2025</a:t>
            </a:fld>
            <a:endParaRPr lang="en-US" dirty="0"/>
          </a:p>
        </p:txBody>
      </p:sp>
      <p:sp>
        <p:nvSpPr>
          <p:cNvPr id="8" name="Footer Placeholder 4">
            <a:extLst>
              <a:ext uri="{FF2B5EF4-FFF2-40B4-BE49-F238E27FC236}">
                <a16:creationId xmlns:a16="http://schemas.microsoft.com/office/drawing/2014/main" xmlns="" id="{1876EEA5-3429-1AE8-01C8-1310812D113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BBC6AA3D-9BEB-C62D-B0F5-BE44F5D8B102}"/>
              </a:ext>
            </a:extLst>
          </p:cNvPr>
          <p:cNvSpPr>
            <a:spLocks noGrp="1"/>
          </p:cNvSpPr>
          <p:nvPr>
            <p:ph type="sldNum" sz="quarter" idx="12"/>
          </p:nvPr>
        </p:nvSpPr>
        <p:spPr/>
        <p:txBody>
          <a:bodyPr/>
          <a:lstStyle>
            <a:lvl1pPr>
              <a:defRPr/>
            </a:lvl1pPr>
          </a:lstStyle>
          <a:p>
            <a:pPr>
              <a:defRPr/>
            </a:pPr>
            <a:fld id="{BFD7B813-5F3B-AA43-A43B-0E27B364C02E}" type="slidenum">
              <a:rPr lang="en-US" altLang="en-US"/>
              <a:pPr>
                <a:defRPr/>
              </a:pPr>
              <a:t>‹#›</a:t>
            </a:fld>
            <a:endParaRPr lang="en-US" altLang="en-US"/>
          </a:p>
        </p:txBody>
      </p:sp>
    </p:spTree>
    <p:extLst>
      <p:ext uri="{BB962C8B-B14F-4D97-AF65-F5344CB8AC3E}">
        <p14:creationId xmlns:p14="http://schemas.microsoft.com/office/powerpoint/2010/main" val="3276853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8DFD1FA3-0A13-9547-093F-F7A65DF533CA}"/>
              </a:ext>
            </a:extLst>
          </p:cNvPr>
          <p:cNvSpPr>
            <a:spLocks noGrp="1"/>
          </p:cNvSpPr>
          <p:nvPr>
            <p:ph type="dt" sz="half" idx="10"/>
          </p:nvPr>
        </p:nvSpPr>
        <p:spPr/>
        <p:txBody>
          <a:bodyPr/>
          <a:lstStyle>
            <a:lvl1pPr>
              <a:defRPr/>
            </a:lvl1pPr>
          </a:lstStyle>
          <a:p>
            <a:pPr>
              <a:defRPr/>
            </a:pPr>
            <a:fld id="{6552D203-A700-A046-AE3D-2C2B4E54260C}" type="datetimeFigureOut">
              <a:rPr lang="en-US"/>
              <a:pPr>
                <a:defRPr/>
              </a:pPr>
              <a:t>1/13/2025</a:t>
            </a:fld>
            <a:endParaRPr lang="en-US" dirty="0"/>
          </a:p>
        </p:txBody>
      </p:sp>
      <p:sp>
        <p:nvSpPr>
          <p:cNvPr id="4" name="Footer Placeholder 4">
            <a:extLst>
              <a:ext uri="{FF2B5EF4-FFF2-40B4-BE49-F238E27FC236}">
                <a16:creationId xmlns:a16="http://schemas.microsoft.com/office/drawing/2014/main" xmlns="" id="{A73672ED-9C08-0502-5E61-A15759256B8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89F6343A-3051-5089-15F7-BC1F90720EF4}"/>
              </a:ext>
            </a:extLst>
          </p:cNvPr>
          <p:cNvSpPr>
            <a:spLocks noGrp="1"/>
          </p:cNvSpPr>
          <p:nvPr>
            <p:ph type="sldNum" sz="quarter" idx="12"/>
          </p:nvPr>
        </p:nvSpPr>
        <p:spPr/>
        <p:txBody>
          <a:bodyPr/>
          <a:lstStyle>
            <a:lvl1pPr>
              <a:defRPr/>
            </a:lvl1pPr>
          </a:lstStyle>
          <a:p>
            <a:pPr>
              <a:defRPr/>
            </a:pPr>
            <a:fld id="{47402D0E-7F67-E94E-B549-3C04C5D8FB6B}" type="slidenum">
              <a:rPr lang="en-US" altLang="en-US"/>
              <a:pPr>
                <a:defRPr/>
              </a:pPr>
              <a:t>‹#›</a:t>
            </a:fld>
            <a:endParaRPr lang="en-US" altLang="en-US"/>
          </a:p>
        </p:txBody>
      </p:sp>
    </p:spTree>
    <p:extLst>
      <p:ext uri="{BB962C8B-B14F-4D97-AF65-F5344CB8AC3E}">
        <p14:creationId xmlns:p14="http://schemas.microsoft.com/office/powerpoint/2010/main" val="523251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FB60CC32-1E94-3496-1CD0-85F0C4554F73}"/>
              </a:ext>
            </a:extLst>
          </p:cNvPr>
          <p:cNvSpPr>
            <a:spLocks noGrp="1"/>
          </p:cNvSpPr>
          <p:nvPr>
            <p:ph type="dt" sz="half" idx="10"/>
          </p:nvPr>
        </p:nvSpPr>
        <p:spPr/>
        <p:txBody>
          <a:bodyPr/>
          <a:lstStyle>
            <a:lvl1pPr>
              <a:defRPr/>
            </a:lvl1pPr>
          </a:lstStyle>
          <a:p>
            <a:pPr>
              <a:defRPr/>
            </a:pPr>
            <a:fld id="{0AD1ADB9-6869-6146-B2B6-955A67C68D5D}" type="datetimeFigureOut">
              <a:rPr lang="en-US"/>
              <a:pPr>
                <a:defRPr/>
              </a:pPr>
              <a:t>1/13/2025</a:t>
            </a:fld>
            <a:endParaRPr lang="en-US" dirty="0"/>
          </a:p>
        </p:txBody>
      </p:sp>
      <p:sp>
        <p:nvSpPr>
          <p:cNvPr id="3" name="Footer Placeholder 4">
            <a:extLst>
              <a:ext uri="{FF2B5EF4-FFF2-40B4-BE49-F238E27FC236}">
                <a16:creationId xmlns:a16="http://schemas.microsoft.com/office/drawing/2014/main" xmlns="" id="{BF48F31B-95D6-781B-8BF4-090DAD3E343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38A79CE3-4527-B2EB-FF6C-77EEBFD68F02}"/>
              </a:ext>
            </a:extLst>
          </p:cNvPr>
          <p:cNvSpPr>
            <a:spLocks noGrp="1"/>
          </p:cNvSpPr>
          <p:nvPr>
            <p:ph type="sldNum" sz="quarter" idx="12"/>
          </p:nvPr>
        </p:nvSpPr>
        <p:spPr/>
        <p:txBody>
          <a:bodyPr/>
          <a:lstStyle>
            <a:lvl1pPr>
              <a:defRPr/>
            </a:lvl1pPr>
          </a:lstStyle>
          <a:p>
            <a:pPr>
              <a:defRPr/>
            </a:pPr>
            <a:fld id="{255972A3-A81F-8949-B0A4-D140BBA5DA24}" type="slidenum">
              <a:rPr lang="en-US" altLang="en-US"/>
              <a:pPr>
                <a:defRPr/>
              </a:pPr>
              <a:t>‹#›</a:t>
            </a:fld>
            <a:endParaRPr lang="en-US" altLang="en-US"/>
          </a:p>
        </p:txBody>
      </p:sp>
    </p:spTree>
    <p:extLst>
      <p:ext uri="{BB962C8B-B14F-4D97-AF65-F5344CB8AC3E}">
        <p14:creationId xmlns:p14="http://schemas.microsoft.com/office/powerpoint/2010/main" val="684703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xmlns="" id="{FF8EF9A9-FEFB-F02B-C957-AF6D2AE20850}"/>
              </a:ext>
            </a:extLst>
          </p:cNvPr>
          <p:cNvSpPr>
            <a:spLocks noGrp="1"/>
          </p:cNvSpPr>
          <p:nvPr>
            <p:ph type="dt" sz="half" idx="10"/>
          </p:nvPr>
        </p:nvSpPr>
        <p:spPr/>
        <p:txBody>
          <a:bodyPr/>
          <a:lstStyle>
            <a:lvl1pPr>
              <a:defRPr/>
            </a:lvl1pPr>
          </a:lstStyle>
          <a:p>
            <a:pPr>
              <a:defRPr/>
            </a:pPr>
            <a:fld id="{255630F5-DF11-EF44-B8BE-56C48031E1B1}" type="datetimeFigureOut">
              <a:rPr lang="en-US"/>
              <a:pPr>
                <a:defRPr/>
              </a:pPr>
              <a:t>1/13/2025</a:t>
            </a:fld>
            <a:endParaRPr lang="en-US" dirty="0"/>
          </a:p>
        </p:txBody>
      </p:sp>
      <p:sp>
        <p:nvSpPr>
          <p:cNvPr id="6" name="Footer Placeholder 4">
            <a:extLst>
              <a:ext uri="{FF2B5EF4-FFF2-40B4-BE49-F238E27FC236}">
                <a16:creationId xmlns:a16="http://schemas.microsoft.com/office/drawing/2014/main" xmlns="" id="{D8751720-71A8-C340-CF43-5F99A89EBAA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63C5ADCF-D0A8-348E-5E94-C084D3B8A5E3}"/>
              </a:ext>
            </a:extLst>
          </p:cNvPr>
          <p:cNvSpPr>
            <a:spLocks noGrp="1"/>
          </p:cNvSpPr>
          <p:nvPr>
            <p:ph type="sldNum" sz="quarter" idx="12"/>
          </p:nvPr>
        </p:nvSpPr>
        <p:spPr/>
        <p:txBody>
          <a:bodyPr/>
          <a:lstStyle>
            <a:lvl1pPr>
              <a:defRPr/>
            </a:lvl1pPr>
          </a:lstStyle>
          <a:p>
            <a:pPr>
              <a:defRPr/>
            </a:pPr>
            <a:fld id="{6EF4A19D-B964-A343-9C50-B4EBFEE548D8}" type="slidenum">
              <a:rPr lang="en-US" altLang="en-US"/>
              <a:pPr>
                <a:defRPr/>
              </a:pPr>
              <a:t>‹#›</a:t>
            </a:fld>
            <a:endParaRPr lang="en-US" altLang="en-US"/>
          </a:p>
        </p:txBody>
      </p:sp>
    </p:spTree>
    <p:extLst>
      <p:ext uri="{BB962C8B-B14F-4D97-AF65-F5344CB8AC3E}">
        <p14:creationId xmlns:p14="http://schemas.microsoft.com/office/powerpoint/2010/main" val="2044611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xmlns="" id="{520EBC4A-EB41-54A8-4855-B20C9E7FC25F}"/>
              </a:ext>
            </a:extLst>
          </p:cNvPr>
          <p:cNvSpPr>
            <a:spLocks noGrp="1"/>
          </p:cNvSpPr>
          <p:nvPr>
            <p:ph type="dt" sz="half" idx="10"/>
          </p:nvPr>
        </p:nvSpPr>
        <p:spPr/>
        <p:txBody>
          <a:bodyPr/>
          <a:lstStyle>
            <a:lvl1pPr>
              <a:defRPr/>
            </a:lvl1pPr>
          </a:lstStyle>
          <a:p>
            <a:pPr>
              <a:defRPr/>
            </a:pPr>
            <a:fld id="{54104038-6180-FC4A-ACA3-7D69C2EECE61}" type="datetimeFigureOut">
              <a:rPr lang="en-US"/>
              <a:pPr>
                <a:defRPr/>
              </a:pPr>
              <a:t>1/13/2025</a:t>
            </a:fld>
            <a:endParaRPr lang="en-US" dirty="0"/>
          </a:p>
        </p:txBody>
      </p:sp>
      <p:sp>
        <p:nvSpPr>
          <p:cNvPr id="6" name="Footer Placeholder 4">
            <a:extLst>
              <a:ext uri="{FF2B5EF4-FFF2-40B4-BE49-F238E27FC236}">
                <a16:creationId xmlns:a16="http://schemas.microsoft.com/office/drawing/2014/main" xmlns="" id="{57FA3AE1-A9BD-DD37-AE1B-918226C4C38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5CAAC826-4672-4405-5B7D-C1D36D574E1F}"/>
              </a:ext>
            </a:extLst>
          </p:cNvPr>
          <p:cNvSpPr>
            <a:spLocks noGrp="1"/>
          </p:cNvSpPr>
          <p:nvPr>
            <p:ph type="sldNum" sz="quarter" idx="12"/>
          </p:nvPr>
        </p:nvSpPr>
        <p:spPr/>
        <p:txBody>
          <a:bodyPr/>
          <a:lstStyle>
            <a:lvl1pPr>
              <a:defRPr/>
            </a:lvl1pPr>
          </a:lstStyle>
          <a:p>
            <a:pPr>
              <a:defRPr/>
            </a:pPr>
            <a:fld id="{8FE2056B-8614-EE42-B576-8BB905D31905}" type="slidenum">
              <a:rPr lang="en-US" altLang="en-US"/>
              <a:pPr>
                <a:defRPr/>
              </a:pPr>
              <a:t>‹#›</a:t>
            </a:fld>
            <a:endParaRPr lang="en-US" altLang="en-US"/>
          </a:p>
        </p:txBody>
      </p:sp>
    </p:spTree>
    <p:extLst>
      <p:ext uri="{BB962C8B-B14F-4D97-AF65-F5344CB8AC3E}">
        <p14:creationId xmlns:p14="http://schemas.microsoft.com/office/powerpoint/2010/main" val="3078662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472A170A-80D1-86C4-3837-031402E2493D}"/>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xmlns="" id="{51213909-4D32-EA00-BD75-450A3D204DDD}"/>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3B115EAA-DF4D-CDFD-9BE7-A703A32037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7FC088C2-D997-0B45-BB9F-5F858D6D3F30}" type="datetimeFigureOut">
              <a:rPr lang="en-US"/>
              <a:pPr>
                <a:defRPr/>
              </a:pPr>
              <a:t>1/13/2025</a:t>
            </a:fld>
            <a:endParaRPr lang="en-US" dirty="0"/>
          </a:p>
        </p:txBody>
      </p:sp>
      <p:sp>
        <p:nvSpPr>
          <p:cNvPr id="5" name="Footer Placeholder 4">
            <a:extLst>
              <a:ext uri="{FF2B5EF4-FFF2-40B4-BE49-F238E27FC236}">
                <a16:creationId xmlns:a16="http://schemas.microsoft.com/office/drawing/2014/main" xmlns="" id="{15604B39-1010-9230-CAB2-D118D92E42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xmlns="" id="{4CFDCC1C-11B6-D7E6-83F7-F20EB92437BF}"/>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2436DB96-1A42-7F48-B632-505E23EC7B5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2pPr>
      <a:lvl3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3pPr>
      <a:lvl4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4pPr>
      <a:lvl5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5pPr>
      <a:lvl6pPr marL="457200" algn="l" rtl="0" fontAlgn="base">
        <a:lnSpc>
          <a:spcPct val="90000"/>
        </a:lnSpc>
        <a:spcBef>
          <a:spcPct val="0"/>
        </a:spcBef>
        <a:spcAft>
          <a:spcPct val="0"/>
        </a:spcAft>
        <a:defRPr sz="4400">
          <a:solidFill>
            <a:schemeClr val="tx1"/>
          </a:solidFill>
          <a:latin typeface="Times New Roman" panose="02020603050405020304" pitchFamily="18" charset="0"/>
        </a:defRPr>
      </a:lvl6pPr>
      <a:lvl7pPr marL="914400" algn="l" rtl="0" fontAlgn="base">
        <a:lnSpc>
          <a:spcPct val="90000"/>
        </a:lnSpc>
        <a:spcBef>
          <a:spcPct val="0"/>
        </a:spcBef>
        <a:spcAft>
          <a:spcPct val="0"/>
        </a:spcAft>
        <a:defRPr sz="4400">
          <a:solidFill>
            <a:schemeClr val="tx1"/>
          </a:solidFill>
          <a:latin typeface="Times New Roman" panose="02020603050405020304" pitchFamily="18" charset="0"/>
        </a:defRPr>
      </a:lvl7pPr>
      <a:lvl8pPr marL="1371600" algn="l" rtl="0" fontAlgn="base">
        <a:lnSpc>
          <a:spcPct val="90000"/>
        </a:lnSpc>
        <a:spcBef>
          <a:spcPct val="0"/>
        </a:spcBef>
        <a:spcAft>
          <a:spcPct val="0"/>
        </a:spcAft>
        <a:defRPr sz="4400">
          <a:solidFill>
            <a:schemeClr val="tx1"/>
          </a:solidFill>
          <a:latin typeface="Times New Roman" panose="02020603050405020304" pitchFamily="18" charset="0"/>
        </a:defRPr>
      </a:lvl8pPr>
      <a:lvl9pPr marL="1828800" algn="l" rtl="0" fontAlgn="base">
        <a:lnSpc>
          <a:spcPct val="90000"/>
        </a:lnSpc>
        <a:spcBef>
          <a:spcPct val="0"/>
        </a:spcBef>
        <a:spcAft>
          <a:spcPct val="0"/>
        </a:spcAft>
        <a:defRPr sz="4400">
          <a:solidFill>
            <a:schemeClr val="tx1"/>
          </a:solidFill>
          <a:latin typeface="Times New Roman" panose="02020603050405020304" pitchFamily="18"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Title Placeholder 1">
            <a:extLst>
              <a:ext uri="{FF2B5EF4-FFF2-40B4-BE49-F238E27FC236}">
                <a16:creationId xmlns:a16="http://schemas.microsoft.com/office/drawing/2014/main" xmlns="" id="{FF502ED8-5122-CFA1-D025-F7E790C6A30D}"/>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Text Placeholder 2">
            <a:extLst>
              <a:ext uri="{FF2B5EF4-FFF2-40B4-BE49-F238E27FC236}">
                <a16:creationId xmlns:a16="http://schemas.microsoft.com/office/drawing/2014/main" xmlns="" id="{0C930D2A-5C17-2342-6095-75466738B1DF}"/>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F07D000A-C88E-CF6B-9B59-F815F2C779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ADCCC086-473E-D84F-87C3-1D43E07A68B6}" type="datetimeFigureOut">
              <a:rPr lang="en-US"/>
              <a:pPr>
                <a:defRPr/>
              </a:pPr>
              <a:t>1/13/2025</a:t>
            </a:fld>
            <a:endParaRPr lang="en-US"/>
          </a:p>
        </p:txBody>
      </p:sp>
      <p:sp>
        <p:nvSpPr>
          <p:cNvPr id="5" name="Footer Placeholder 4">
            <a:extLst>
              <a:ext uri="{FF2B5EF4-FFF2-40B4-BE49-F238E27FC236}">
                <a16:creationId xmlns:a16="http://schemas.microsoft.com/office/drawing/2014/main" xmlns="" id="{95C017D6-1D11-CD8B-8FF3-1D97DF4B8F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xmlns="" id="{414BC0A2-59A8-9CAE-4511-B8EEF3078F0C}"/>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6BA6A9AA-049B-EE44-B735-879D5926632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xmlns="" id="{EDAB074B-5CDD-4C2F-BD69-54A36C198A49}"/>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4731" tIns="72366" rIns="144731" bIns="72366"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xmlns="" id="{69A328EF-BB30-152E-FF8B-BD5E96569154}"/>
              </a:ext>
            </a:extLst>
          </p:cNvPr>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4731" tIns="72366" rIns="144731" bIns="723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xmlns="" id="{AA32D65C-BEEE-C3B8-1430-97DD01BADAE6}"/>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144731" tIns="72366" rIns="144731" bIns="72366" numCol="1" anchor="t" anchorCtr="0" compatLnSpc="1">
            <a:prstTxWarp prst="textNoShape">
              <a:avLst/>
            </a:prstTxWarp>
          </a:bodyPr>
          <a:lstStyle>
            <a:lvl1pPr eaLnBrk="1" fontAlgn="auto" hangingPunct="1">
              <a:spcBef>
                <a:spcPts val="0"/>
              </a:spcBef>
              <a:spcAft>
                <a:spcPts val="0"/>
              </a:spcAft>
              <a:defRPr sz="1650" b="0">
                <a:latin typeface="Arial" charset="0"/>
              </a:defRPr>
            </a:lvl1pPr>
          </a:lstStyle>
          <a:p>
            <a:pPr>
              <a:defRPr/>
            </a:pPr>
            <a:endParaRPr lang="en-US"/>
          </a:p>
        </p:txBody>
      </p:sp>
      <p:sp>
        <p:nvSpPr>
          <p:cNvPr id="1029" name="Rectangle 5">
            <a:extLst>
              <a:ext uri="{FF2B5EF4-FFF2-40B4-BE49-F238E27FC236}">
                <a16:creationId xmlns:a16="http://schemas.microsoft.com/office/drawing/2014/main" xmlns="" id="{7A35369E-6FFF-B1A7-C755-D12A99D3D663}"/>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144731" tIns="72366" rIns="144731" bIns="72366" numCol="1" anchor="t" anchorCtr="0" compatLnSpc="1">
            <a:prstTxWarp prst="textNoShape">
              <a:avLst/>
            </a:prstTxWarp>
          </a:bodyPr>
          <a:lstStyle>
            <a:lvl1pPr algn="ctr" eaLnBrk="1" fontAlgn="auto" hangingPunct="1">
              <a:spcBef>
                <a:spcPts val="0"/>
              </a:spcBef>
              <a:spcAft>
                <a:spcPts val="0"/>
              </a:spcAft>
              <a:defRPr sz="1650" b="0">
                <a:latin typeface="Arial" charset="0"/>
              </a:defRPr>
            </a:lvl1pPr>
          </a:lstStyle>
          <a:p>
            <a:pPr>
              <a:defRPr/>
            </a:pPr>
            <a:endParaRPr lang="en-US"/>
          </a:p>
        </p:txBody>
      </p:sp>
      <p:sp>
        <p:nvSpPr>
          <p:cNvPr id="1030" name="Rectangle 6">
            <a:extLst>
              <a:ext uri="{FF2B5EF4-FFF2-40B4-BE49-F238E27FC236}">
                <a16:creationId xmlns:a16="http://schemas.microsoft.com/office/drawing/2014/main" xmlns="" id="{8FDD8BB4-A0EC-1FA5-C340-CC188B4AEADF}"/>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144731" tIns="72366" rIns="144731" bIns="72366" numCol="1" anchor="t" anchorCtr="0" compatLnSpc="1">
            <a:prstTxWarp prst="textNoShape">
              <a:avLst/>
            </a:prstTxWarp>
          </a:bodyPr>
          <a:lstStyle>
            <a:lvl1pPr algn="r" eaLnBrk="1" hangingPunct="1">
              <a:defRPr sz="1600">
                <a:latin typeface="Arial" panose="020B0604020202020204" pitchFamily="34" charset="0"/>
              </a:defRPr>
            </a:lvl1pPr>
          </a:lstStyle>
          <a:p>
            <a:pPr>
              <a:defRPr/>
            </a:pPr>
            <a:fld id="{FC93C3B7-EE98-7942-B51A-C6F4557C1DE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rtl="0" eaLnBrk="0" fontAlgn="base" hangingPunct="0">
        <a:spcBef>
          <a:spcPct val="0"/>
        </a:spcBef>
        <a:spcAft>
          <a:spcPct val="0"/>
        </a:spcAft>
        <a:defRPr sz="5200">
          <a:solidFill>
            <a:schemeClr val="tx2"/>
          </a:solidFill>
          <a:latin typeface="+mj-lt"/>
          <a:ea typeface="+mj-ea"/>
          <a:cs typeface="+mj-cs"/>
        </a:defRPr>
      </a:lvl1pPr>
      <a:lvl2pPr algn="ctr" rtl="0" eaLnBrk="0" fontAlgn="base" hangingPunct="0">
        <a:spcBef>
          <a:spcPct val="0"/>
        </a:spcBef>
        <a:spcAft>
          <a:spcPct val="0"/>
        </a:spcAft>
        <a:defRPr sz="5200">
          <a:solidFill>
            <a:schemeClr val="tx2"/>
          </a:solidFill>
          <a:latin typeface="Arial" charset="0"/>
        </a:defRPr>
      </a:lvl2pPr>
      <a:lvl3pPr algn="ctr" rtl="0" eaLnBrk="0" fontAlgn="base" hangingPunct="0">
        <a:spcBef>
          <a:spcPct val="0"/>
        </a:spcBef>
        <a:spcAft>
          <a:spcPct val="0"/>
        </a:spcAft>
        <a:defRPr sz="5200">
          <a:solidFill>
            <a:schemeClr val="tx2"/>
          </a:solidFill>
          <a:latin typeface="Arial" charset="0"/>
        </a:defRPr>
      </a:lvl3pPr>
      <a:lvl4pPr algn="ctr" rtl="0" eaLnBrk="0" fontAlgn="base" hangingPunct="0">
        <a:spcBef>
          <a:spcPct val="0"/>
        </a:spcBef>
        <a:spcAft>
          <a:spcPct val="0"/>
        </a:spcAft>
        <a:defRPr sz="5200">
          <a:solidFill>
            <a:schemeClr val="tx2"/>
          </a:solidFill>
          <a:latin typeface="Arial" charset="0"/>
        </a:defRPr>
      </a:lvl4pPr>
      <a:lvl5pPr algn="ctr" rtl="0" eaLnBrk="0" fontAlgn="base" hangingPunct="0">
        <a:spcBef>
          <a:spcPct val="0"/>
        </a:spcBef>
        <a:spcAft>
          <a:spcPct val="0"/>
        </a:spcAft>
        <a:defRPr sz="5200">
          <a:solidFill>
            <a:schemeClr val="tx2"/>
          </a:solidFill>
          <a:latin typeface="Arial" charset="0"/>
        </a:defRPr>
      </a:lvl5pPr>
      <a:lvl6pPr marL="542742" algn="ctr" rtl="0" fontAlgn="base">
        <a:spcBef>
          <a:spcPct val="0"/>
        </a:spcBef>
        <a:spcAft>
          <a:spcPct val="0"/>
        </a:spcAft>
        <a:defRPr sz="5250">
          <a:solidFill>
            <a:schemeClr val="tx2"/>
          </a:solidFill>
          <a:latin typeface="Arial" charset="0"/>
        </a:defRPr>
      </a:lvl6pPr>
      <a:lvl7pPr marL="1085484" algn="ctr" rtl="0" fontAlgn="base">
        <a:spcBef>
          <a:spcPct val="0"/>
        </a:spcBef>
        <a:spcAft>
          <a:spcPct val="0"/>
        </a:spcAft>
        <a:defRPr sz="5250">
          <a:solidFill>
            <a:schemeClr val="tx2"/>
          </a:solidFill>
          <a:latin typeface="Arial" charset="0"/>
        </a:defRPr>
      </a:lvl7pPr>
      <a:lvl8pPr marL="1628226" algn="ctr" rtl="0" fontAlgn="base">
        <a:spcBef>
          <a:spcPct val="0"/>
        </a:spcBef>
        <a:spcAft>
          <a:spcPct val="0"/>
        </a:spcAft>
        <a:defRPr sz="5250">
          <a:solidFill>
            <a:schemeClr val="tx2"/>
          </a:solidFill>
          <a:latin typeface="Arial" charset="0"/>
        </a:defRPr>
      </a:lvl8pPr>
      <a:lvl9pPr marL="2170969" algn="ctr" rtl="0" fontAlgn="base">
        <a:spcBef>
          <a:spcPct val="0"/>
        </a:spcBef>
        <a:spcAft>
          <a:spcPct val="0"/>
        </a:spcAft>
        <a:defRPr sz="5250">
          <a:solidFill>
            <a:schemeClr val="tx2"/>
          </a:solidFill>
          <a:latin typeface="Arial" charset="0"/>
        </a:defRPr>
      </a:lvl9pPr>
    </p:titleStyle>
    <p:bodyStyle>
      <a:lvl1pPr marL="404813" indent="-404813" algn="l" rtl="0" eaLnBrk="0" fontAlgn="base" hangingPunct="0">
        <a:spcBef>
          <a:spcPct val="20000"/>
        </a:spcBef>
        <a:spcAft>
          <a:spcPct val="0"/>
        </a:spcAft>
        <a:buChar char="•"/>
        <a:defRPr sz="3800">
          <a:solidFill>
            <a:schemeClr val="tx1"/>
          </a:solidFill>
          <a:latin typeface="+mn-lt"/>
          <a:ea typeface="+mn-ea"/>
          <a:cs typeface="+mn-cs"/>
        </a:defRPr>
      </a:lvl1pPr>
      <a:lvl2pPr marL="881063" indent="-338138" algn="l" rtl="0" eaLnBrk="0" fontAlgn="base" hangingPunct="0">
        <a:spcBef>
          <a:spcPct val="20000"/>
        </a:spcBef>
        <a:spcAft>
          <a:spcPct val="0"/>
        </a:spcAft>
        <a:buChar char="–"/>
        <a:defRPr sz="3300">
          <a:solidFill>
            <a:schemeClr val="tx1"/>
          </a:solidFill>
          <a:latin typeface="+mn-lt"/>
        </a:defRPr>
      </a:lvl2pPr>
      <a:lvl3pPr marL="1355725" indent="-269875" algn="l" rtl="0" eaLnBrk="0" fontAlgn="base" hangingPunct="0">
        <a:spcBef>
          <a:spcPct val="20000"/>
        </a:spcBef>
        <a:spcAft>
          <a:spcPct val="0"/>
        </a:spcAft>
        <a:buChar char="•"/>
        <a:defRPr sz="2800">
          <a:solidFill>
            <a:schemeClr val="tx1"/>
          </a:solidFill>
          <a:latin typeface="+mn-lt"/>
        </a:defRPr>
      </a:lvl3pPr>
      <a:lvl4pPr marL="1898650" indent="-269875" algn="l" rtl="0" eaLnBrk="0" fontAlgn="base" hangingPunct="0">
        <a:spcBef>
          <a:spcPct val="20000"/>
        </a:spcBef>
        <a:spcAft>
          <a:spcPct val="0"/>
        </a:spcAft>
        <a:buChar char="–"/>
        <a:defRPr sz="2400">
          <a:solidFill>
            <a:schemeClr val="tx1"/>
          </a:solidFill>
          <a:latin typeface="+mn-lt"/>
        </a:defRPr>
      </a:lvl4pPr>
      <a:lvl5pPr marL="2441575" indent="-269875" algn="l" rtl="0" eaLnBrk="0" fontAlgn="base" hangingPunct="0">
        <a:spcBef>
          <a:spcPct val="20000"/>
        </a:spcBef>
        <a:spcAft>
          <a:spcPct val="0"/>
        </a:spcAft>
        <a:buChar char="»"/>
        <a:defRPr sz="2400">
          <a:solidFill>
            <a:schemeClr val="tx1"/>
          </a:solidFill>
          <a:latin typeface="+mn-lt"/>
        </a:defRPr>
      </a:lvl5pPr>
      <a:lvl6pPr marL="2985082" indent="-271371" algn="l" rtl="0" fontAlgn="base">
        <a:spcBef>
          <a:spcPct val="20000"/>
        </a:spcBef>
        <a:spcAft>
          <a:spcPct val="0"/>
        </a:spcAft>
        <a:buChar char="»"/>
        <a:defRPr sz="2400">
          <a:solidFill>
            <a:schemeClr val="tx1"/>
          </a:solidFill>
          <a:latin typeface="+mn-lt"/>
        </a:defRPr>
      </a:lvl6pPr>
      <a:lvl7pPr marL="3527824" indent="-271371" algn="l" rtl="0" fontAlgn="base">
        <a:spcBef>
          <a:spcPct val="20000"/>
        </a:spcBef>
        <a:spcAft>
          <a:spcPct val="0"/>
        </a:spcAft>
        <a:buChar char="»"/>
        <a:defRPr sz="2400">
          <a:solidFill>
            <a:schemeClr val="tx1"/>
          </a:solidFill>
          <a:latin typeface="+mn-lt"/>
        </a:defRPr>
      </a:lvl7pPr>
      <a:lvl8pPr marL="4070566" indent="-271371" algn="l" rtl="0" fontAlgn="base">
        <a:spcBef>
          <a:spcPct val="20000"/>
        </a:spcBef>
        <a:spcAft>
          <a:spcPct val="0"/>
        </a:spcAft>
        <a:buChar char="»"/>
        <a:defRPr sz="2400">
          <a:solidFill>
            <a:schemeClr val="tx1"/>
          </a:solidFill>
          <a:latin typeface="+mn-lt"/>
        </a:defRPr>
      </a:lvl8pPr>
      <a:lvl9pPr marL="4613308" indent="-271371" algn="l" rtl="0" fontAlgn="base">
        <a:spcBef>
          <a:spcPct val="20000"/>
        </a:spcBef>
        <a:spcAft>
          <a:spcPct val="0"/>
        </a:spcAft>
        <a:buChar char="»"/>
        <a:defRPr sz="2400">
          <a:solidFill>
            <a:schemeClr val="tx1"/>
          </a:solidFill>
          <a:latin typeface="+mn-lt"/>
        </a:defRPr>
      </a:lvl9pPr>
    </p:bodyStyle>
    <p:otherStyle>
      <a:defPPr>
        <a:defRPr lang="en-US"/>
      </a:defPPr>
      <a:lvl1pPr marL="0" algn="l" defTabSz="1085484" rtl="0" eaLnBrk="1" latinLnBrk="0" hangingPunct="1">
        <a:defRPr sz="2100" kern="1200">
          <a:solidFill>
            <a:schemeClr val="tx1"/>
          </a:solidFill>
          <a:latin typeface="+mn-lt"/>
          <a:ea typeface="+mn-ea"/>
          <a:cs typeface="+mn-cs"/>
        </a:defRPr>
      </a:lvl1pPr>
      <a:lvl2pPr marL="542742" algn="l" defTabSz="1085484" rtl="0" eaLnBrk="1" latinLnBrk="0" hangingPunct="1">
        <a:defRPr sz="2100" kern="1200">
          <a:solidFill>
            <a:schemeClr val="tx1"/>
          </a:solidFill>
          <a:latin typeface="+mn-lt"/>
          <a:ea typeface="+mn-ea"/>
          <a:cs typeface="+mn-cs"/>
        </a:defRPr>
      </a:lvl2pPr>
      <a:lvl3pPr marL="1085484" algn="l" defTabSz="1085484" rtl="0" eaLnBrk="1" latinLnBrk="0" hangingPunct="1">
        <a:defRPr sz="2100" kern="1200">
          <a:solidFill>
            <a:schemeClr val="tx1"/>
          </a:solidFill>
          <a:latin typeface="+mn-lt"/>
          <a:ea typeface="+mn-ea"/>
          <a:cs typeface="+mn-cs"/>
        </a:defRPr>
      </a:lvl3pPr>
      <a:lvl4pPr marL="1628226" algn="l" defTabSz="1085484" rtl="0" eaLnBrk="1" latinLnBrk="0" hangingPunct="1">
        <a:defRPr sz="2100" kern="1200">
          <a:solidFill>
            <a:schemeClr val="tx1"/>
          </a:solidFill>
          <a:latin typeface="+mn-lt"/>
          <a:ea typeface="+mn-ea"/>
          <a:cs typeface="+mn-cs"/>
        </a:defRPr>
      </a:lvl4pPr>
      <a:lvl5pPr marL="2170969" algn="l" defTabSz="1085484" rtl="0" eaLnBrk="1" latinLnBrk="0" hangingPunct="1">
        <a:defRPr sz="2100" kern="1200">
          <a:solidFill>
            <a:schemeClr val="tx1"/>
          </a:solidFill>
          <a:latin typeface="+mn-lt"/>
          <a:ea typeface="+mn-ea"/>
          <a:cs typeface="+mn-cs"/>
        </a:defRPr>
      </a:lvl5pPr>
      <a:lvl6pPr marL="2713711" algn="l" defTabSz="1085484" rtl="0" eaLnBrk="1" latinLnBrk="0" hangingPunct="1">
        <a:defRPr sz="2100" kern="1200">
          <a:solidFill>
            <a:schemeClr val="tx1"/>
          </a:solidFill>
          <a:latin typeface="+mn-lt"/>
          <a:ea typeface="+mn-ea"/>
          <a:cs typeface="+mn-cs"/>
        </a:defRPr>
      </a:lvl6pPr>
      <a:lvl7pPr marL="3256453" algn="l" defTabSz="1085484" rtl="0" eaLnBrk="1" latinLnBrk="0" hangingPunct="1">
        <a:defRPr sz="2100" kern="1200">
          <a:solidFill>
            <a:schemeClr val="tx1"/>
          </a:solidFill>
          <a:latin typeface="+mn-lt"/>
          <a:ea typeface="+mn-ea"/>
          <a:cs typeface="+mn-cs"/>
        </a:defRPr>
      </a:lvl7pPr>
      <a:lvl8pPr marL="3799195" algn="l" defTabSz="1085484" rtl="0" eaLnBrk="1" latinLnBrk="0" hangingPunct="1">
        <a:defRPr sz="2100" kern="1200">
          <a:solidFill>
            <a:schemeClr val="tx1"/>
          </a:solidFill>
          <a:latin typeface="+mn-lt"/>
          <a:ea typeface="+mn-ea"/>
          <a:cs typeface="+mn-cs"/>
        </a:defRPr>
      </a:lvl8pPr>
      <a:lvl9pPr marL="4341937" algn="l" defTabSz="1085484"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0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5.xml"/><Relationship Id="rId1" Type="http://schemas.openxmlformats.org/officeDocument/2006/relationships/slideLayout" Target="../slideLayouts/slideLayout24.xml"/><Relationship Id="rId4" Type="http://schemas.openxmlformats.org/officeDocument/2006/relationships/image" Target="https://cdn.media.dulich24.com.vn/diemden/vuon-quoc-gia-cat-tien-3406/7f1aa5cf-0844-4e28-ac0d-c1000a91bd4d.jpg"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6.xml"/><Relationship Id="rId1" Type="http://schemas.openxmlformats.org/officeDocument/2006/relationships/slideLayout" Target="../slideLayouts/slideLayout24.xml"/><Relationship Id="rId4" Type="http://schemas.openxmlformats.org/officeDocument/2006/relationships/image" Target="https://cdn.media.dulich24.com.vn/diemden/vuon-quoc-gia-cat-tien-3406/7f1aa5cf-0844-4e28-ac0d-c1000a91bd4d.jpg"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7.xml"/><Relationship Id="rId1" Type="http://schemas.openxmlformats.org/officeDocument/2006/relationships/slideLayout" Target="../slideLayouts/slideLayout24.xml"/><Relationship Id="rId4" Type="http://schemas.openxmlformats.org/officeDocument/2006/relationships/image" Target="https://cdn.media.dulich24.com.vn/diemden/vuon-quoc-gia-cat-tien-3406/7f1aa5cf-0844-4e28-ac0d-c1000a91bd4d.jpg"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8.xml"/><Relationship Id="rId1" Type="http://schemas.openxmlformats.org/officeDocument/2006/relationships/slideLayout" Target="../slideLayouts/slideLayout24.xml"/><Relationship Id="rId4" Type="http://schemas.openxmlformats.org/officeDocument/2006/relationships/image" Target="https://cdn.media.dulich24.com.vn/diemden/vuon-quoc-gia-cat-tien-3406/7f1aa5cf-0844-4e28-ac0d-c1000a91bd4d.jpg"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9.xml"/><Relationship Id="rId1" Type="http://schemas.openxmlformats.org/officeDocument/2006/relationships/slideLayout" Target="../slideLayouts/slideLayout24.xml"/><Relationship Id="rId4" Type="http://schemas.openxmlformats.org/officeDocument/2006/relationships/image" Target="https://cdn.media.dulich24.com.vn/diemden/vuon-quoc-gia-cat-tien-3406/7f1aa5cf-0844-4e28-ac0d-c1000a91bd4d.jpg"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0.xml"/><Relationship Id="rId1" Type="http://schemas.openxmlformats.org/officeDocument/2006/relationships/slideLayout" Target="../slideLayouts/slideLayout24.xml"/><Relationship Id="rId4" Type="http://schemas.openxmlformats.org/officeDocument/2006/relationships/image" Target="https://cdn.media.dulich24.com.vn/diemden/vuon-quoc-gia-cat-tien-3406/7f1aa5cf-0844-4e28-ac0d-c1000a91bd4d.jpg"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1.xml"/><Relationship Id="rId1" Type="http://schemas.openxmlformats.org/officeDocument/2006/relationships/slideLayout" Target="../slideLayouts/slideLayout24.xml"/><Relationship Id="rId4" Type="http://schemas.openxmlformats.org/officeDocument/2006/relationships/image" Target="https://cdn.media.dulich24.com.vn/diemden/vuon-quoc-gia-cat-tien-3406/7f1aa5cf-0844-4e28-ac0d-c1000a91bd4d.jpg"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2.xml"/><Relationship Id="rId1" Type="http://schemas.openxmlformats.org/officeDocument/2006/relationships/slideLayout" Target="../slideLayouts/slideLayout24.xml"/><Relationship Id="rId4" Type="http://schemas.openxmlformats.org/officeDocument/2006/relationships/image" Target="https://cdn.media.dulich24.com.vn/diemden/vuon-quoc-gia-cat-tien-3406/7f1aa5cf-0844-4e28-ac0d-c1000a91bd4d.jpg"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3.xml"/><Relationship Id="rId1" Type="http://schemas.openxmlformats.org/officeDocument/2006/relationships/slideLayout" Target="../slideLayouts/slideLayout24.xml"/><Relationship Id="rId4" Type="http://schemas.openxmlformats.org/officeDocument/2006/relationships/image" Target="https://cdn.media.dulich24.com.vn/diemden/vuon-quoc-gia-cat-tien-3406/7f1aa5cf-0844-4e28-ac0d-c1000a91bd4d.jpg"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4.xml"/><Relationship Id="rId1" Type="http://schemas.openxmlformats.org/officeDocument/2006/relationships/slideLayout" Target="../slideLayouts/slideLayout24.xml"/><Relationship Id="rId4" Type="http://schemas.openxmlformats.org/officeDocument/2006/relationships/image" Target="https://cdn.media.dulich24.com.vn/diemden/vuon-quoc-gia-cat-tien-3406/7f1aa5cf-0844-4e28-ac0d-c1000a91bd4d.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1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5.xml"/><Relationship Id="rId1" Type="http://schemas.openxmlformats.org/officeDocument/2006/relationships/slideLayout" Target="../slideLayouts/slideLayout24.xml"/><Relationship Id="rId4" Type="http://schemas.openxmlformats.org/officeDocument/2006/relationships/image" Target="https://cdn.media.dulich24.com.vn/diemden/vuon-quoc-gia-cat-tien-3406/7f1aa5cf-0844-4e28-ac0d-c1000a91bd4d.jpg"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1.jpeg"/><Relationship Id="rId1" Type="http://schemas.openxmlformats.org/officeDocument/2006/relationships/slideLayout" Target="../slideLayouts/slideLayout24.xml"/></Relationships>
</file>

<file path=ppt/slides/_rels/slide11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6.xml"/><Relationship Id="rId1" Type="http://schemas.openxmlformats.org/officeDocument/2006/relationships/slideLayout" Target="../slideLayouts/slideLayout24.xml"/></Relationships>
</file>

<file path=ppt/slides/_rels/slide11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4.xml"/><Relationship Id="rId4" Type="http://schemas.openxmlformats.org/officeDocument/2006/relationships/image" Target="../media/image65.png"/></Relationships>
</file>

<file path=ppt/slides/_rels/slide1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7.xml"/><Relationship Id="rId1" Type="http://schemas.openxmlformats.org/officeDocument/2006/relationships/slideLayout" Target="../slideLayouts/slideLayout24.xml"/></Relationships>
</file>

<file path=ppt/slides/_rels/slide1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8.xml"/><Relationship Id="rId1" Type="http://schemas.openxmlformats.org/officeDocument/2006/relationships/slideLayout" Target="../slideLayouts/slideLayout2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4.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4.xml"/></Relationships>
</file>

<file path=ppt/slides/_rels/slide12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04.xml"/><Relationship Id="rId1" Type="http://schemas.openxmlformats.org/officeDocument/2006/relationships/slideLayout" Target="../slideLayouts/slideLayout24.xml"/></Relationships>
</file>

<file path=ppt/slides/_rels/slide1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5.xml"/><Relationship Id="rId1" Type="http://schemas.openxmlformats.org/officeDocument/2006/relationships/slideLayout" Target="../slideLayouts/slideLayout24.xml"/></Relationships>
</file>

<file path=ppt/slides/_rels/slide1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6.xml"/><Relationship Id="rId1" Type="http://schemas.openxmlformats.org/officeDocument/2006/relationships/slideLayout" Target="../slideLayouts/slideLayout24.xml"/></Relationships>
</file>

<file path=ppt/slides/_rels/slide12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7.xml"/><Relationship Id="rId1" Type="http://schemas.openxmlformats.org/officeDocument/2006/relationships/slideLayout" Target="../slideLayouts/slideLayout24.xml"/></Relationships>
</file>

<file path=ppt/slides/_rels/slide12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8.xml"/><Relationship Id="rId1" Type="http://schemas.openxmlformats.org/officeDocument/2006/relationships/slideLayout" Target="../slideLayouts/slideLayout24.xml"/></Relationships>
</file>

<file path=ppt/slides/_rels/slide12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09.xml"/><Relationship Id="rId1" Type="http://schemas.openxmlformats.org/officeDocument/2006/relationships/slideLayout" Target="../slideLayouts/slideLayout24.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4.xml"/></Relationships>
</file>

<file path=ppt/slides/_rels/slide1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1.xml"/><Relationship Id="rId1" Type="http://schemas.openxmlformats.org/officeDocument/2006/relationships/slideLayout" Target="../slideLayouts/slideLayout24.xml"/></Relationships>
</file>

<file path=ppt/slides/_rels/slide1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3.xml"/><Relationship Id="rId1" Type="http://schemas.openxmlformats.org/officeDocument/2006/relationships/slideLayout" Target="../slideLayouts/slideLayout24.xml"/></Relationships>
</file>

<file path=ppt/slides/_rels/slide1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4.xml"/><Relationship Id="rId1" Type="http://schemas.openxmlformats.org/officeDocument/2006/relationships/slideLayout" Target="../slideLayouts/slideLayout24.xml"/></Relationships>
</file>

<file path=ppt/slides/_rels/slide1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5.xml"/><Relationship Id="rId1" Type="http://schemas.openxmlformats.org/officeDocument/2006/relationships/slideLayout" Target="../slideLayouts/slideLayout24.xml"/></Relationships>
</file>

<file path=ppt/slides/_rels/slide1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6.xml"/><Relationship Id="rId1" Type="http://schemas.openxmlformats.org/officeDocument/2006/relationships/slideLayout" Target="../slideLayouts/slideLayout24.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4.xml"/></Relationships>
</file>

<file path=ppt/slides/_rels/slide1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8.xml"/><Relationship Id="rId1" Type="http://schemas.openxmlformats.org/officeDocument/2006/relationships/slideLayout" Target="../slideLayouts/slideLayout24.xml"/></Relationships>
</file>

<file path=ppt/slides/_rels/slide1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9.xml"/><Relationship Id="rId1" Type="http://schemas.openxmlformats.org/officeDocument/2006/relationships/slideLayout" Target="../slideLayouts/slideLayout24.xml"/></Relationships>
</file>

<file path=ppt/slides/_rels/slide1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20.xml"/><Relationship Id="rId1" Type="http://schemas.openxmlformats.org/officeDocument/2006/relationships/slideLayout" Target="../slideLayouts/slideLayout24.xml"/></Relationships>
</file>

<file path=ppt/slides/_rels/slide1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1.xml"/><Relationship Id="rId1" Type="http://schemas.openxmlformats.org/officeDocument/2006/relationships/slideLayout" Target="../slideLayouts/slideLayout24.xml"/></Relationships>
</file>

<file path=ppt/slides/_rels/slide13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22.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3.xml"/><Relationship Id="rId1" Type="http://schemas.openxmlformats.org/officeDocument/2006/relationships/slideLayout" Target="../slideLayouts/slideLayout24.xml"/></Relationships>
</file>

<file path=ppt/slides/_rels/slide1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24.xml"/><Relationship Id="rId1" Type="http://schemas.openxmlformats.org/officeDocument/2006/relationships/slideLayout" Target="../slideLayouts/slideLayout24.xml"/></Relationships>
</file>

<file path=ppt/slides/_rels/slide14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25.xml"/><Relationship Id="rId1" Type="http://schemas.openxmlformats.org/officeDocument/2006/relationships/slideLayout" Target="../slideLayouts/slideLayout24.xml"/></Relationships>
</file>

<file path=ppt/slides/_rels/slide1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26.xml"/><Relationship Id="rId1" Type="http://schemas.openxmlformats.org/officeDocument/2006/relationships/slideLayout" Target="../slideLayouts/slideLayout24.xml"/></Relationships>
</file>

<file path=ppt/slides/_rels/slide1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7.xml"/><Relationship Id="rId1" Type="http://schemas.openxmlformats.org/officeDocument/2006/relationships/slideLayout" Target="../slideLayouts/slideLayout24.xml"/></Relationships>
</file>

<file path=ppt/slides/_rels/slide14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28.xml"/><Relationship Id="rId1" Type="http://schemas.openxmlformats.org/officeDocument/2006/relationships/slideLayout" Target="../slideLayouts/slideLayout24.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4.xml"/></Relationships>
</file>

<file path=ppt/slides/_rels/slide14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30.xml"/><Relationship Id="rId1" Type="http://schemas.openxmlformats.org/officeDocument/2006/relationships/slideLayout" Target="../slideLayouts/slideLayout24.xml"/><Relationship Id="rId4" Type="http://schemas.openxmlformats.org/officeDocument/2006/relationships/image" Target="https://cdn1z.reatimes.vn/mediav2/media/uploaded/41/2017/02/03/thuthiem.jpg" TargetMode="External"/></Relationships>
</file>

<file path=ppt/slides/_rels/slide14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31.xml"/><Relationship Id="rId1" Type="http://schemas.openxmlformats.org/officeDocument/2006/relationships/slideLayout" Target="../slideLayouts/slideLayout24.xml"/><Relationship Id="rId4" Type="http://schemas.openxmlformats.org/officeDocument/2006/relationships/image" Target="https://cdn1z.reatimes.vn/mediav2/media/uploaded/41/2017/02/03/thuthiem.jpg" TargetMode="External"/></Relationships>
</file>

<file path=ppt/slides/_rels/slide14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32.xml"/><Relationship Id="rId1" Type="http://schemas.openxmlformats.org/officeDocument/2006/relationships/slideLayout" Target="../slideLayouts/slideLayout24.xml"/><Relationship Id="rId4" Type="http://schemas.openxmlformats.org/officeDocument/2006/relationships/image" Target="https://cdn1z.reatimes.vn/mediav2/media/uploaded/41/2017/02/03/thuthiem.jp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5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33.xml"/><Relationship Id="rId1" Type="http://schemas.openxmlformats.org/officeDocument/2006/relationships/slideLayout" Target="../slideLayouts/slideLayout24.xml"/><Relationship Id="rId4" Type="http://schemas.openxmlformats.org/officeDocument/2006/relationships/image" Target="https://cdn1z.reatimes.vn/mediav2/media/uploaded/41/2017/02/03/thuthiem.jpg" TargetMode="External"/></Relationships>
</file>

<file path=ppt/slides/_rels/slide15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34.xml"/><Relationship Id="rId1" Type="http://schemas.openxmlformats.org/officeDocument/2006/relationships/slideLayout" Target="../slideLayouts/slideLayout24.xml"/><Relationship Id="rId4" Type="http://schemas.openxmlformats.org/officeDocument/2006/relationships/image" Target="https://vinhomecitys.com/wp-content/uploads/2020/11/du-a-n-bi-nh-quo-i-thanh-da.jpg" TargetMode="External"/></Relationships>
</file>

<file path=ppt/slides/_rels/slide15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35.xml"/><Relationship Id="rId1" Type="http://schemas.openxmlformats.org/officeDocument/2006/relationships/slideLayout" Target="../slideLayouts/slideLayout24.xml"/><Relationship Id="rId4" Type="http://schemas.openxmlformats.org/officeDocument/2006/relationships/image" Target="https://vinhomecitys.com/wp-content/uploads/2020/11/du-a-n-bi-nh-quo-i-thanh-da.jpg" TargetMode="External"/></Relationships>
</file>

<file path=ppt/slides/_rels/slide15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36.xml"/><Relationship Id="rId1" Type="http://schemas.openxmlformats.org/officeDocument/2006/relationships/slideLayout" Target="../slideLayouts/slideLayout24.xml"/><Relationship Id="rId4" Type="http://schemas.openxmlformats.org/officeDocument/2006/relationships/image" Target="https://vinhomecitys.com/wp-content/uploads/2020/11/du-a-n-bi-nh-quo-i-thanh-da.jpg" TargetMode="External"/></Relationships>
</file>

<file path=ppt/slides/_rels/slide15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37.xml"/><Relationship Id="rId1" Type="http://schemas.openxmlformats.org/officeDocument/2006/relationships/slideLayout" Target="../slideLayouts/slideLayout24.xml"/><Relationship Id="rId4" Type="http://schemas.openxmlformats.org/officeDocument/2006/relationships/image" Target="https://vinhomecitys.com/wp-content/uploads/2020/11/du-a-n-bi-nh-quo-i-thanh-da.jpg" TargetMode="External"/></Relationships>
</file>

<file path=ppt/slides/_rels/slide15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38.xml"/><Relationship Id="rId1" Type="http://schemas.openxmlformats.org/officeDocument/2006/relationships/slideLayout" Target="../slideLayouts/slideLayout24.xml"/><Relationship Id="rId4" Type="http://schemas.openxmlformats.org/officeDocument/2006/relationships/image" Target="https://cdn1z.reatimes.vn/mediav2/media/uploaded/41/2017/02/03/golden-river.jpg" TargetMode="External"/></Relationships>
</file>

<file path=ppt/slides/_rels/slide15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39.xml"/><Relationship Id="rId1" Type="http://schemas.openxmlformats.org/officeDocument/2006/relationships/slideLayout" Target="../slideLayouts/slideLayout24.xml"/><Relationship Id="rId4" Type="http://schemas.openxmlformats.org/officeDocument/2006/relationships/image" Target="https://cdn1z.reatimes.vn/mediav2/media/uploaded/41/2017/02/03/golden-river.jpg" TargetMode="External"/></Relationships>
</file>

<file path=ppt/slides/_rels/slide15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40.xml"/><Relationship Id="rId1" Type="http://schemas.openxmlformats.org/officeDocument/2006/relationships/slideLayout" Target="../slideLayouts/slideLayout24.xml"/><Relationship Id="rId4" Type="http://schemas.openxmlformats.org/officeDocument/2006/relationships/image" Target="https://cdn1z.reatimes.vn/mediav2/media/uploaded/41/2017/02/03/golden-river.jpg" TargetMode="External"/></Relationships>
</file>

<file path=ppt/slides/_rels/slide15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41.xml"/><Relationship Id="rId1" Type="http://schemas.openxmlformats.org/officeDocument/2006/relationships/slideLayout" Target="../slideLayouts/slideLayout24.xml"/><Relationship Id="rId4" Type="http://schemas.openxmlformats.org/officeDocument/2006/relationships/image" Target="https://cdn1z.reatimes.vn/mediav2/media/uploaded/41/2017/02/03/phumyhung.jpg" TargetMode="External"/></Relationships>
</file>

<file path=ppt/slides/_rels/slide15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42.xml"/><Relationship Id="rId1" Type="http://schemas.openxmlformats.org/officeDocument/2006/relationships/slideLayout" Target="../slideLayouts/slideLayout24.xml"/><Relationship Id="rId4" Type="http://schemas.openxmlformats.org/officeDocument/2006/relationships/image" Target="https://cdn1z.reatimes.vn/mediav2/media/uploaded/41/2017/02/03/phumyhung.jp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6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43.xml"/><Relationship Id="rId1" Type="http://schemas.openxmlformats.org/officeDocument/2006/relationships/slideLayout" Target="../slideLayouts/slideLayout24.xml"/><Relationship Id="rId4" Type="http://schemas.openxmlformats.org/officeDocument/2006/relationships/image" Target="https://cdn1z.reatimes.vn/mediav2/media/uploaded/41/2017/02/03/phumyhung.jpg" TargetMode="External"/></Relationships>
</file>

<file path=ppt/slides/_rels/slide16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44.xml"/><Relationship Id="rId1" Type="http://schemas.openxmlformats.org/officeDocument/2006/relationships/slideLayout" Target="../slideLayouts/slideLayout24.xml"/><Relationship Id="rId4" Type="http://schemas.openxmlformats.org/officeDocument/2006/relationships/image" Target="https://cdn1z.reatimes.vn/mediav2/media/uploaded/41/2017/02/03/phumyhung.jpg" TargetMode="External"/></Relationships>
</file>

<file path=ppt/slides/_rels/slide16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45.xml"/><Relationship Id="rId1" Type="http://schemas.openxmlformats.org/officeDocument/2006/relationships/slideLayout" Target="../slideLayouts/slideLayout24.xml"/><Relationship Id="rId4" Type="http://schemas.openxmlformats.org/officeDocument/2006/relationships/image" Target="https://cdn1z.reatimes.vn/mediav2/media/uploaded/41/2017/02/03/phumyhung.jpg" TargetMode="External"/></Relationships>
</file>

<file path=ppt/slides/_rels/slide16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46.xml"/><Relationship Id="rId1" Type="http://schemas.openxmlformats.org/officeDocument/2006/relationships/slideLayout" Target="../slideLayouts/slideLayout24.xml"/><Relationship Id="rId4" Type="http://schemas.openxmlformats.org/officeDocument/2006/relationships/image" Target="https://cdn1z.reatimes.vn/mediav2/media/uploaded/41/2017/02/03/phumyhung.jpg" TargetMode="External"/></Relationships>
</file>

<file path=ppt/slides/_rels/slide16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47.xml"/><Relationship Id="rId1" Type="http://schemas.openxmlformats.org/officeDocument/2006/relationships/slideLayout" Target="../slideLayouts/slideLayout24.xml"/><Relationship Id="rId4" Type="http://schemas.openxmlformats.org/officeDocument/2006/relationships/image" Target="https://cdn1z.reatimes.vn/mediav2/media/uploaded/41/2017/02/03/central-park.jpg" TargetMode="External"/></Relationships>
</file>

<file path=ppt/slides/_rels/slide16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48.xml"/><Relationship Id="rId1" Type="http://schemas.openxmlformats.org/officeDocument/2006/relationships/slideLayout" Target="../slideLayouts/slideLayout24.xml"/><Relationship Id="rId4" Type="http://schemas.openxmlformats.org/officeDocument/2006/relationships/image" Target="https://cdn1z.reatimes.vn/mediav2/media/uploaded/41/2017/02/03/central-park.jpg" TargetMode="External"/></Relationships>
</file>

<file path=ppt/slides/_rels/slide16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49.xml"/><Relationship Id="rId1" Type="http://schemas.openxmlformats.org/officeDocument/2006/relationships/slideLayout" Target="../slideLayouts/slideLayout24.xml"/><Relationship Id="rId4" Type="http://schemas.openxmlformats.org/officeDocument/2006/relationships/image" Target="https://cdn1z.reatimes.vn/mediav2/media/uploaded/41/2017/02/03/central-park.jpg" TargetMode="External"/></Relationships>
</file>

<file path=ppt/slides/_rels/slide16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50.xml"/><Relationship Id="rId1" Type="http://schemas.openxmlformats.org/officeDocument/2006/relationships/slideLayout" Target="../slideLayouts/slideLayout24.xml"/><Relationship Id="rId4" Type="http://schemas.openxmlformats.org/officeDocument/2006/relationships/image" Target="https://cdn1z.reatimes.vn/mediav2/media/uploaded/41/2017/02/03/central-park.jpg" TargetMode="External"/></Relationships>
</file>

<file path=ppt/slides/_rels/slide16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51.xml"/><Relationship Id="rId1" Type="http://schemas.openxmlformats.org/officeDocument/2006/relationships/slideLayout" Target="../slideLayouts/slideLayout24.xml"/><Relationship Id="rId4" Type="http://schemas.openxmlformats.org/officeDocument/2006/relationships/image" Target="https://cdn1z.reatimes.vn/mediav2/media/uploaded/41/2017/02/03/central-park.jpg" TargetMode="External"/></Relationships>
</file>

<file path=ppt/slides/_rels/slide16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52.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4.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4.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4.xml"/></Relationships>
</file>

<file path=ppt/slides/_rels/slide17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4.xml"/></Relationships>
</file>

<file path=ppt/slides/_rels/slide17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6.xml"/><Relationship Id="rId1" Type="http://schemas.openxmlformats.org/officeDocument/2006/relationships/slideLayout" Target="../slideLayouts/slideLayout24.xml"/></Relationships>
</file>

<file path=ppt/slides/_rels/slide17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7.xml"/><Relationship Id="rId1" Type="http://schemas.openxmlformats.org/officeDocument/2006/relationships/slideLayout" Target="../slideLayouts/slideLayout24.xml"/></Relationships>
</file>

<file path=ppt/slides/_rels/slide17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8.xml"/><Relationship Id="rId1" Type="http://schemas.openxmlformats.org/officeDocument/2006/relationships/slideLayout" Target="../slideLayouts/slideLayout24.xml"/></Relationships>
</file>

<file path=ppt/slides/_rels/slide17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59.xml"/><Relationship Id="rId1" Type="http://schemas.openxmlformats.org/officeDocument/2006/relationships/slideLayout" Target="../slideLayouts/slideLayout24.xml"/></Relationships>
</file>

<file path=ppt/slides/_rels/slide17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60.xml"/><Relationship Id="rId1" Type="http://schemas.openxmlformats.org/officeDocument/2006/relationships/slideLayout" Target="../slideLayouts/slideLayout24.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8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62.xml"/><Relationship Id="rId1" Type="http://schemas.openxmlformats.org/officeDocument/2006/relationships/slideLayout" Target="../slideLayouts/slideLayout24.xml"/></Relationships>
</file>

<file path=ppt/slides/_rels/slide18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63.xml"/><Relationship Id="rId1" Type="http://schemas.openxmlformats.org/officeDocument/2006/relationships/slideLayout" Target="../slideLayouts/slideLayout24.xml"/></Relationships>
</file>

<file path=ppt/slides/_rels/slide18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64.xml"/><Relationship Id="rId1" Type="http://schemas.openxmlformats.org/officeDocument/2006/relationships/slideLayout" Target="../slideLayouts/slideLayout24.xml"/></Relationships>
</file>

<file path=ppt/slides/_rels/slide18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65.xml"/><Relationship Id="rId1" Type="http://schemas.openxmlformats.org/officeDocument/2006/relationships/slideLayout" Target="../slideLayouts/slideLayout24.xml"/></Relationships>
</file>

<file path=ppt/slides/_rels/slide18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66.xml"/><Relationship Id="rId1" Type="http://schemas.openxmlformats.org/officeDocument/2006/relationships/slideLayout" Target="../slideLayouts/slideLayout24.xml"/></Relationships>
</file>

<file path=ppt/slides/_rels/slide18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67.xml"/><Relationship Id="rId1" Type="http://schemas.openxmlformats.org/officeDocument/2006/relationships/slideLayout" Target="../slideLayouts/slideLayout24.xml"/></Relationships>
</file>

<file path=ppt/slides/_rels/slide18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68.xml"/><Relationship Id="rId1" Type="http://schemas.openxmlformats.org/officeDocument/2006/relationships/slideLayout" Target="../slideLayouts/slideLayout24.xml"/></Relationships>
</file>

<file path=ppt/slides/_rels/slide18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69.xml"/><Relationship Id="rId1" Type="http://schemas.openxmlformats.org/officeDocument/2006/relationships/slideLayout" Target="../slideLayouts/slideLayout24.xml"/></Relationships>
</file>

<file path=ppt/slides/_rels/slide18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70.xml"/><Relationship Id="rId1" Type="http://schemas.openxmlformats.org/officeDocument/2006/relationships/slideLayout" Target="../slideLayouts/slideLayout24.xml"/></Relationships>
</file>

<file path=ppt/slides/_rels/slide18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71.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19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72.xml"/><Relationship Id="rId1" Type="http://schemas.openxmlformats.org/officeDocument/2006/relationships/slideLayout" Target="../slideLayouts/slideLayout24.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4.xml"/></Relationships>
</file>

<file path=ppt/slides/_rels/slide19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74.xml"/><Relationship Id="rId1" Type="http://schemas.openxmlformats.org/officeDocument/2006/relationships/slideLayout" Target="../slideLayouts/slideLayout24.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4.xml"/></Relationships>
</file>

<file path=ppt/slides/_rels/slide19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76.xml"/><Relationship Id="rId1" Type="http://schemas.openxmlformats.org/officeDocument/2006/relationships/slideLayout" Target="../slideLayouts/slideLayout24.xml"/></Relationships>
</file>

<file path=ppt/slides/_rels/slide19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77.xml"/><Relationship Id="rId1" Type="http://schemas.openxmlformats.org/officeDocument/2006/relationships/slideLayout" Target="../slideLayouts/slideLayout24.xml"/></Relationships>
</file>

<file path=ppt/slides/_rels/slide19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78.xml"/><Relationship Id="rId1" Type="http://schemas.openxmlformats.org/officeDocument/2006/relationships/slideLayout" Target="../slideLayouts/slideLayout24.xml"/></Relationships>
</file>

<file path=ppt/slides/_rels/slide19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79.xml"/><Relationship Id="rId1" Type="http://schemas.openxmlformats.org/officeDocument/2006/relationships/slideLayout" Target="../slideLayouts/slideLayout24.xml"/></Relationships>
</file>

<file path=ppt/slides/_rels/slide19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80.xml"/><Relationship Id="rId1" Type="http://schemas.openxmlformats.org/officeDocument/2006/relationships/slideLayout" Target="../slideLayouts/slideLayout24.xml"/></Relationships>
</file>

<file path=ppt/slides/_rels/slide19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81.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0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82.xml"/><Relationship Id="rId1" Type="http://schemas.openxmlformats.org/officeDocument/2006/relationships/slideLayout" Target="../slideLayouts/slideLayout24.xml"/></Relationships>
</file>

<file path=ppt/slides/_rels/slide20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83.xml"/><Relationship Id="rId1" Type="http://schemas.openxmlformats.org/officeDocument/2006/relationships/slideLayout" Target="../slideLayouts/slideLayout24.xml"/></Relationships>
</file>

<file path=ppt/slides/_rels/slide20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84.xml"/><Relationship Id="rId1" Type="http://schemas.openxmlformats.org/officeDocument/2006/relationships/slideLayout" Target="../slideLayouts/slideLayout24.xml"/></Relationships>
</file>

<file path=ppt/slides/_rels/slide20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85.xml"/><Relationship Id="rId1" Type="http://schemas.openxmlformats.org/officeDocument/2006/relationships/slideLayout" Target="../slideLayouts/slideLayout24.xml"/></Relationships>
</file>

<file path=ppt/slides/_rels/slide20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86.xml"/><Relationship Id="rId1" Type="http://schemas.openxmlformats.org/officeDocument/2006/relationships/slideLayout" Target="../slideLayouts/slideLayout24.xml"/></Relationships>
</file>

<file path=ppt/slides/_rels/slide20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87.xml"/><Relationship Id="rId1" Type="http://schemas.openxmlformats.org/officeDocument/2006/relationships/slideLayout" Target="../slideLayouts/slideLayout24.xml"/></Relationships>
</file>

<file path=ppt/slides/_rels/slide20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8.xml"/><Relationship Id="rId1" Type="http://schemas.openxmlformats.org/officeDocument/2006/relationships/slideLayout" Target="../slideLayouts/slideLayout24.xml"/></Relationships>
</file>

<file path=ppt/slides/_rels/slide20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9.xml"/><Relationship Id="rId1" Type="http://schemas.openxmlformats.org/officeDocument/2006/relationships/slideLayout" Target="../slideLayouts/slideLayout24.xml"/></Relationships>
</file>

<file path=ppt/slides/_rels/slide20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90.xml"/><Relationship Id="rId1" Type="http://schemas.openxmlformats.org/officeDocument/2006/relationships/slideLayout" Target="../slideLayouts/slideLayout24.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1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92.xml"/><Relationship Id="rId1" Type="http://schemas.openxmlformats.org/officeDocument/2006/relationships/slideLayout" Target="../slideLayouts/slideLayout24.xml"/></Relationships>
</file>

<file path=ppt/slides/_rels/slide21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3.xml"/><Relationship Id="rId1" Type="http://schemas.openxmlformats.org/officeDocument/2006/relationships/slideLayout" Target="../slideLayouts/slideLayout24.xml"/></Relationships>
</file>

<file path=ppt/slides/_rels/slide21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94.xml"/><Relationship Id="rId1" Type="http://schemas.openxmlformats.org/officeDocument/2006/relationships/slideLayout" Target="../slideLayouts/slideLayout24.xml"/></Relationships>
</file>

<file path=ppt/slides/_rels/slide21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95.xml"/><Relationship Id="rId1" Type="http://schemas.openxmlformats.org/officeDocument/2006/relationships/slideLayout" Target="../slideLayouts/slideLayout24.xml"/></Relationships>
</file>

<file path=ppt/slides/_rels/slide21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96.xml"/><Relationship Id="rId1" Type="http://schemas.openxmlformats.org/officeDocument/2006/relationships/slideLayout" Target="../slideLayouts/slideLayout24.xml"/></Relationships>
</file>

<file path=ppt/slides/_rels/slide21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97.xml"/><Relationship Id="rId1" Type="http://schemas.openxmlformats.org/officeDocument/2006/relationships/slideLayout" Target="../slideLayouts/slideLayout24.xml"/></Relationships>
</file>

<file path=ppt/slides/_rels/slide21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98.xml"/><Relationship Id="rId1" Type="http://schemas.openxmlformats.org/officeDocument/2006/relationships/slideLayout" Target="../slideLayouts/slideLayout24.xml"/></Relationships>
</file>

<file path=ppt/slides/_rels/slide21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99.xml"/><Relationship Id="rId1" Type="http://schemas.openxmlformats.org/officeDocument/2006/relationships/slideLayout" Target="../slideLayouts/slideLayout24.xml"/></Relationships>
</file>

<file path=ppt/slides/_rels/slide2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0.xml"/><Relationship Id="rId1" Type="http://schemas.openxmlformats.org/officeDocument/2006/relationships/slideLayout" Target="../slideLayouts/slideLayout24.xml"/></Relationships>
</file>

<file path=ppt/slides/_rels/slide21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0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2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202.xml"/><Relationship Id="rId1" Type="http://schemas.openxmlformats.org/officeDocument/2006/relationships/slideLayout" Target="../slideLayouts/slideLayout24.xml"/></Relationships>
</file>

<file path=ppt/slides/_rels/slide22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03.xml"/><Relationship Id="rId1" Type="http://schemas.openxmlformats.org/officeDocument/2006/relationships/slideLayout" Target="../slideLayouts/slideLayout24.xml"/></Relationships>
</file>

<file path=ppt/slides/_rels/slide22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04.xml"/><Relationship Id="rId1" Type="http://schemas.openxmlformats.org/officeDocument/2006/relationships/slideLayout" Target="../slideLayouts/slideLayout24.xml"/></Relationships>
</file>

<file path=ppt/slides/_rels/slide22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05.xml"/><Relationship Id="rId1" Type="http://schemas.openxmlformats.org/officeDocument/2006/relationships/slideLayout" Target="../slideLayouts/slideLayout24.xml"/></Relationships>
</file>

<file path=ppt/slides/_rels/slide22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06.xml"/><Relationship Id="rId1" Type="http://schemas.openxmlformats.org/officeDocument/2006/relationships/slideLayout" Target="../slideLayouts/slideLayout24.xml"/></Relationships>
</file>

<file path=ppt/slides/_rels/slide22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07.xml"/><Relationship Id="rId1" Type="http://schemas.openxmlformats.org/officeDocument/2006/relationships/slideLayout" Target="../slideLayouts/slideLayout24.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24.xml"/></Relationships>
</file>

<file path=ppt/slides/_rels/slide2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09.xml"/><Relationship Id="rId1" Type="http://schemas.openxmlformats.org/officeDocument/2006/relationships/slideLayout" Target="../slideLayouts/slideLayout24.xml"/></Relationships>
</file>

<file path=ppt/slides/_rels/slide2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10.xml"/><Relationship Id="rId1" Type="http://schemas.openxmlformats.org/officeDocument/2006/relationships/slideLayout" Target="../slideLayouts/slideLayout24.xml"/></Relationships>
</file>

<file path=ppt/slides/_rels/slide22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211.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3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12.xml"/><Relationship Id="rId1" Type="http://schemas.openxmlformats.org/officeDocument/2006/relationships/slideLayout" Target="../slideLayouts/slideLayout24.xml"/></Relationships>
</file>

<file path=ppt/slides/_rels/slide23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213.xml"/><Relationship Id="rId1" Type="http://schemas.openxmlformats.org/officeDocument/2006/relationships/slideLayout" Target="../slideLayouts/slideLayout24.xml"/></Relationships>
</file>

<file path=ppt/slides/_rels/slide23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14.xml"/><Relationship Id="rId1" Type="http://schemas.openxmlformats.org/officeDocument/2006/relationships/slideLayout" Target="../slideLayouts/slideLayout24.xml"/></Relationships>
</file>

<file path=ppt/slides/_rels/slide23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15.xml"/><Relationship Id="rId1" Type="http://schemas.openxmlformats.org/officeDocument/2006/relationships/slideLayout" Target="../slideLayouts/slideLayout24.xml"/></Relationships>
</file>

<file path=ppt/slides/_rels/slide2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16.xml"/><Relationship Id="rId1" Type="http://schemas.openxmlformats.org/officeDocument/2006/relationships/slideLayout" Target="../slideLayouts/slideLayout24.xml"/></Relationships>
</file>

<file path=ppt/slides/_rels/slide23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217.xml"/><Relationship Id="rId1" Type="http://schemas.openxmlformats.org/officeDocument/2006/relationships/slideLayout" Target="../slideLayouts/slideLayout24.xml"/></Relationships>
</file>

<file path=ppt/slides/_rels/slide23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18.xml"/><Relationship Id="rId1" Type="http://schemas.openxmlformats.org/officeDocument/2006/relationships/slideLayout" Target="../slideLayouts/slideLayout24.xml"/></Relationships>
</file>

<file path=ppt/slides/_rels/slide23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219.xml"/><Relationship Id="rId1" Type="http://schemas.openxmlformats.org/officeDocument/2006/relationships/slideLayout" Target="../slideLayouts/slideLayout24.xml"/></Relationships>
</file>

<file path=ppt/slides/_rels/slide2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20.xml"/><Relationship Id="rId1" Type="http://schemas.openxmlformats.org/officeDocument/2006/relationships/slideLayout" Target="../slideLayouts/slideLayout24.xml"/></Relationships>
</file>

<file path=ppt/slides/_rels/slide23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21.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4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22.xml"/><Relationship Id="rId1" Type="http://schemas.openxmlformats.org/officeDocument/2006/relationships/slideLayout" Target="../slideLayouts/slideLayout24.xml"/></Relationships>
</file>

<file path=ppt/slides/_rels/slide24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223.xml"/><Relationship Id="rId1" Type="http://schemas.openxmlformats.org/officeDocument/2006/relationships/slideLayout" Target="../slideLayouts/slideLayout24.xml"/></Relationships>
</file>

<file path=ppt/slides/_rels/slide24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224.xml"/><Relationship Id="rId1" Type="http://schemas.openxmlformats.org/officeDocument/2006/relationships/slideLayout" Target="../slideLayouts/slideLayout24.xml"/></Relationships>
</file>

<file path=ppt/slides/_rels/slide24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225.xml"/><Relationship Id="rId1" Type="http://schemas.openxmlformats.org/officeDocument/2006/relationships/slideLayout" Target="../slideLayouts/slideLayout24.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24.xml"/></Relationships>
</file>

<file path=ppt/slides/_rels/slide24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227.xml"/><Relationship Id="rId1" Type="http://schemas.openxmlformats.org/officeDocument/2006/relationships/slideLayout" Target="../slideLayouts/slideLayout24.xml"/><Relationship Id="rId4" Type="http://schemas.openxmlformats.org/officeDocument/2006/relationships/image" Target="https://ngocanhtravel.vn/wp-content/uploads/2022/04/bai-dam-trau-bai-bien-dep-nhat-con-dao.jpg" TargetMode="External"/></Relationships>
</file>

<file path=ppt/slides/_rels/slide24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228.xml"/><Relationship Id="rId1" Type="http://schemas.openxmlformats.org/officeDocument/2006/relationships/slideLayout" Target="../slideLayouts/slideLayout24.xml"/><Relationship Id="rId4" Type="http://schemas.openxmlformats.org/officeDocument/2006/relationships/image" Target="https://ngocanhtravel.vn/wp-content/uploads/2022/04/bai-dam-trau-bai-bien-dep-nhat-con-dao.jpg" TargetMode="External"/></Relationships>
</file>

<file path=ppt/slides/_rels/slide24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229.xml"/><Relationship Id="rId1" Type="http://schemas.openxmlformats.org/officeDocument/2006/relationships/slideLayout" Target="../slideLayouts/slideLayout24.xml"/><Relationship Id="rId4" Type="http://schemas.openxmlformats.org/officeDocument/2006/relationships/image" Target="https://ngocanhtravel.vn/wp-content/uploads/2022/04/bai-dam-trau-bai-bien-dep-nhat-con-dao.jpg" TargetMode="External"/></Relationships>
</file>

<file path=ppt/slides/_rels/slide24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230.xml"/><Relationship Id="rId1" Type="http://schemas.openxmlformats.org/officeDocument/2006/relationships/slideLayout" Target="../slideLayouts/slideLayout24.xml"/><Relationship Id="rId4" Type="http://schemas.openxmlformats.org/officeDocument/2006/relationships/image" Target="https://ngocanhtravel.vn/wp-content/uploads/2022/04/bai-dam-trau-bai-bien-dep-nhat-con-dao.jpg" TargetMode="External"/></Relationships>
</file>

<file path=ppt/slides/_rels/slide24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231.xml"/><Relationship Id="rId1" Type="http://schemas.openxmlformats.org/officeDocument/2006/relationships/slideLayout" Target="../slideLayouts/slideLayout24.xml"/><Relationship Id="rId4" Type="http://schemas.openxmlformats.org/officeDocument/2006/relationships/image" Target="https://ngocanhtravel.vn/wp-content/uploads/2022/04/bai-dam-trau-bai-bien-dep-nhat-con-dao.jp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5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232.xml"/><Relationship Id="rId1" Type="http://schemas.openxmlformats.org/officeDocument/2006/relationships/slideLayout" Target="../slideLayouts/slideLayout24.xml"/><Relationship Id="rId4" Type="http://schemas.openxmlformats.org/officeDocument/2006/relationships/image" Target="https://ngocanhtravel.vn/wp-content/uploads/2022/04/bai-dam-trau-bai-bien-dep-nhat-con-dao.jpg" TargetMode="External"/></Relationships>
</file>

<file path=ppt/slides/_rels/slide25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233.xml"/><Relationship Id="rId1" Type="http://schemas.openxmlformats.org/officeDocument/2006/relationships/slideLayout" Target="../slideLayouts/slideLayout24.xml"/><Relationship Id="rId4" Type="http://schemas.openxmlformats.org/officeDocument/2006/relationships/image" Target="https://ngocanhtravel.vn/wp-content/uploads/2022/04/bai-dam-trau-bai-bien-dep-nhat-con-dao.jpg" TargetMode="External"/></Relationships>
</file>

<file path=ppt/slides/_rels/slide25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234.xml"/><Relationship Id="rId1" Type="http://schemas.openxmlformats.org/officeDocument/2006/relationships/slideLayout" Target="../slideLayouts/slideLayout24.xml"/><Relationship Id="rId4" Type="http://schemas.openxmlformats.org/officeDocument/2006/relationships/image" Target="https://ngocanhtravel.vn/wp-content/uploads/2022/04/bai-dam-trau-bai-bien-dep-nhat-con-dao.jpg" TargetMode="External"/></Relationships>
</file>

<file path=ppt/slides/_rels/slide25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1.jpeg"/><Relationship Id="rId1" Type="http://schemas.openxmlformats.org/officeDocument/2006/relationships/slideLayout" Target="../slideLayouts/slideLayout24.xml"/></Relationships>
</file>

<file path=ppt/slides/_rels/slide25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235.xml"/><Relationship Id="rId1" Type="http://schemas.openxmlformats.org/officeDocument/2006/relationships/slideLayout" Target="../slideLayouts/slideLayout24.xml"/></Relationships>
</file>

<file path=ppt/slides/_rels/slide25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4.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2.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4.xml"/></Relationships>
</file>

<file path=ppt/slides/_rels/slide263.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4.xml"/></Relationships>
</file>

<file path=ppt/slides/_rels/slide264.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4.xml"/></Relationships>
</file>

<file path=ppt/slides/_rels/slide265.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4.xml"/></Relationships>
</file>

<file path=ppt/slides/_rels/slide26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4.xml"/></Relationships>
</file>

<file path=ppt/slides/_rels/slide267.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4.xml"/></Relationships>
</file>

<file path=ppt/slides/_rels/slide268.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4.xml"/></Relationships>
</file>

<file path=ppt/slides/_rels/slide269.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70.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4.xml"/></Relationships>
</file>

<file path=ppt/slides/_rels/slide27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4.xml"/></Relationships>
</file>

<file path=ppt/slides/_rels/slide27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4.xml"/></Relationships>
</file>

<file path=ppt/slides/_rels/slide27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4.xml"/></Relationships>
</file>

<file path=ppt/slides/_rels/slide274.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4.xml"/></Relationships>
</file>

<file path=ppt/slides/_rels/slide27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4.xml"/></Relationships>
</file>

<file path=ppt/slides/_rels/slide276.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4.xml"/></Relationships>
</file>

<file path=ppt/slides/_rels/slide27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4.xml"/></Relationships>
</file>

<file path=ppt/slides/_rels/slide27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4.xml"/></Relationships>
</file>

<file path=ppt/slides/_rels/slide27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236.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28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4.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4.xml"/></Relationships>
</file>

<file path=ppt/slides/_rels/slide289.xml.rels><?xml version="1.0" encoding="UTF-8" standalone="yes"?>
<Relationships xmlns="http://schemas.openxmlformats.org/package/2006/relationships"><Relationship Id="rId3" Type="http://schemas.openxmlformats.org/officeDocument/2006/relationships/image" Target="https://media.vneconomy.vn/images/upload/2022/07/13/dang-ky-bao-ho-nhan-hieu-tai-thanh-pho-ho-chi-minh.jpg" TargetMode="External"/><Relationship Id="rId2" Type="http://schemas.openxmlformats.org/officeDocument/2006/relationships/image" Target="../media/image144.jpe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290.xml.rels><?xml version="1.0" encoding="UTF-8" standalone="yes"?>
<Relationships xmlns="http://schemas.openxmlformats.org/package/2006/relationships"><Relationship Id="rId3" Type="http://schemas.openxmlformats.org/officeDocument/2006/relationships/image" Target="https://media.vneconomy.vn/images/upload/2022/07/13/dang-ky-bao-ho-nhan-hieu-tai-thanh-pho-ho-chi-minh.jpg" TargetMode="External"/><Relationship Id="rId2" Type="http://schemas.openxmlformats.org/officeDocument/2006/relationships/image" Target="../media/image144.jpeg"/><Relationship Id="rId1" Type="http://schemas.openxmlformats.org/officeDocument/2006/relationships/slideLayout" Target="../slideLayouts/slideLayout24.xml"/></Relationships>
</file>

<file path=ppt/slides/_rels/slide291.xml.rels><?xml version="1.0" encoding="UTF-8" standalone="yes"?>
<Relationships xmlns="http://schemas.openxmlformats.org/package/2006/relationships"><Relationship Id="rId3" Type="http://schemas.openxmlformats.org/officeDocument/2006/relationships/image" Target="https://media.vneconomy.vn/images/upload/2022/07/13/dang-ky-bao-ho-nhan-hieu-tai-thanh-pho-ho-chi-minh.jpg" TargetMode="External"/><Relationship Id="rId2" Type="http://schemas.openxmlformats.org/officeDocument/2006/relationships/image" Target="../media/image144.jpeg"/><Relationship Id="rId1" Type="http://schemas.openxmlformats.org/officeDocument/2006/relationships/slideLayout" Target="../slideLayouts/slideLayout24.xml"/></Relationships>
</file>

<file path=ppt/slides/_rels/slide292.xml.rels><?xml version="1.0" encoding="UTF-8" standalone="yes"?>
<Relationships xmlns="http://schemas.openxmlformats.org/package/2006/relationships"><Relationship Id="rId3" Type="http://schemas.openxmlformats.org/officeDocument/2006/relationships/image" Target="https://media.vneconomy.vn/images/upload/2022/07/13/dang-ky-bao-ho-nhan-hieu-tai-thanh-pho-ho-chi-minh.jpg" TargetMode="External"/><Relationship Id="rId2" Type="http://schemas.openxmlformats.org/officeDocument/2006/relationships/image" Target="../media/image144.jpeg"/><Relationship Id="rId1" Type="http://schemas.openxmlformats.org/officeDocument/2006/relationships/slideLayout" Target="../slideLayouts/slideLayout24.xml"/></Relationships>
</file>

<file path=ppt/slides/_rels/slide293.xml.rels><?xml version="1.0" encoding="UTF-8" standalone="yes"?>
<Relationships xmlns="http://schemas.openxmlformats.org/package/2006/relationships"><Relationship Id="rId3" Type="http://schemas.openxmlformats.org/officeDocument/2006/relationships/image" Target="https://media.vneconomy.vn/images/upload/2022/07/13/dang-ky-bao-ho-nhan-hieu-tai-thanh-pho-ho-chi-minh.jpg" TargetMode="External"/><Relationship Id="rId2" Type="http://schemas.openxmlformats.org/officeDocument/2006/relationships/image" Target="../media/image144.jpeg"/><Relationship Id="rId1" Type="http://schemas.openxmlformats.org/officeDocument/2006/relationships/slideLayout" Target="../slideLayouts/slideLayout24.xml"/></Relationships>
</file>

<file path=ppt/slides/_rels/slide294.xml.rels><?xml version="1.0" encoding="UTF-8" standalone="yes"?>
<Relationships xmlns="http://schemas.openxmlformats.org/package/2006/relationships"><Relationship Id="rId3" Type="http://schemas.openxmlformats.org/officeDocument/2006/relationships/image" Target="https://media.vneconomy.vn/images/upload/2022/07/13/dang-ky-bao-ho-nhan-hieu-tai-thanh-pho-ho-chi-minh.jpg" TargetMode="External"/><Relationship Id="rId2" Type="http://schemas.openxmlformats.org/officeDocument/2006/relationships/image" Target="../media/image144.jpeg"/><Relationship Id="rId1" Type="http://schemas.openxmlformats.org/officeDocument/2006/relationships/slideLayout" Target="../slideLayouts/slideLayout24.xml"/></Relationships>
</file>

<file path=ppt/slides/_rels/slide295.xml.rels><?xml version="1.0" encoding="UTF-8" standalone="yes"?>
<Relationships xmlns="http://schemas.openxmlformats.org/package/2006/relationships"><Relationship Id="rId3" Type="http://schemas.openxmlformats.org/officeDocument/2006/relationships/image" Target="https://media.vneconomy.vn/images/upload/2022/07/13/dang-ky-bao-ho-nhan-hieu-tai-thanh-pho-ho-chi-minh.jpg" TargetMode="External"/><Relationship Id="rId2" Type="http://schemas.openxmlformats.org/officeDocument/2006/relationships/image" Target="../media/image144.jpeg"/><Relationship Id="rId1" Type="http://schemas.openxmlformats.org/officeDocument/2006/relationships/slideLayout" Target="../slideLayouts/slideLayout24.xml"/></Relationships>
</file>

<file path=ppt/slides/_rels/slide296.xml.rels><?xml version="1.0" encoding="UTF-8" standalone="yes"?>
<Relationships xmlns="http://schemas.openxmlformats.org/package/2006/relationships"><Relationship Id="rId3" Type="http://schemas.openxmlformats.org/officeDocument/2006/relationships/image" Target="https://media.vneconomy.vn/images/upload/2022/07/13/dang-ky-bao-ho-nhan-hieu-tai-thanh-pho-ho-chi-minh.jpg" TargetMode="External"/><Relationship Id="rId2" Type="http://schemas.openxmlformats.org/officeDocument/2006/relationships/image" Target="../media/image144.jpeg"/><Relationship Id="rId1" Type="http://schemas.openxmlformats.org/officeDocument/2006/relationships/slideLayout" Target="../slideLayouts/slideLayout24.xml"/></Relationships>
</file>

<file path=ppt/slides/_rels/slide29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37.xml"/><Relationship Id="rId1" Type="http://schemas.openxmlformats.org/officeDocument/2006/relationships/slideLayout" Target="../slideLayouts/slideLayout24.xml"/><Relationship Id="rId4" Type="http://schemas.openxmlformats.org/officeDocument/2006/relationships/image" Target="../media/image9.jpeg"/></Relationships>
</file>

<file path=ppt/slides/_rels/slide29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38.xml"/><Relationship Id="rId1" Type="http://schemas.openxmlformats.org/officeDocument/2006/relationships/slideLayout" Target="../slideLayouts/slideLayout24.xml"/><Relationship Id="rId4" Type="http://schemas.openxmlformats.org/officeDocument/2006/relationships/image" Target="../media/image9.jpeg"/></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24.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24.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24.xml"/></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24.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24.xml"/></Relationships>
</file>

<file path=ppt/slides/_rels/slide305.xml.rels><?xml version="1.0" encoding="UTF-8" standalone="yes"?>
<Relationships xmlns="http://schemas.openxmlformats.org/package/2006/relationships"><Relationship Id="rId3" Type="http://schemas.openxmlformats.org/officeDocument/2006/relationships/image" Target="../media/image145.jpeg"/><Relationship Id="rId7" Type="http://schemas.openxmlformats.org/officeDocument/2006/relationships/image" Target="../media/image9.jpeg"/><Relationship Id="rId2" Type="http://schemas.openxmlformats.org/officeDocument/2006/relationships/notesSlide" Target="../notesSlides/notesSlide244.xml"/><Relationship Id="rId1" Type="http://schemas.openxmlformats.org/officeDocument/2006/relationships/slideLayout" Target="../slideLayouts/slideLayout23.xml"/><Relationship Id="rId6" Type="http://schemas.openxmlformats.org/officeDocument/2006/relationships/image" Target="../media/image8.emf"/><Relationship Id="rId5" Type="http://schemas.openxmlformats.org/officeDocument/2006/relationships/image" Target="../media/image147.png"/><Relationship Id="rId4" Type="http://schemas.openxmlformats.org/officeDocument/2006/relationships/image" Target="../media/image146.png"/></Relationships>
</file>

<file path=ppt/slides/_rels/slide30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3.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9.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0.xml"/><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1.xml"/><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2.xml"/><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3.xml"/><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5.xml"/><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6.xml"/><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7.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9.xml"/><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0.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10.jpeg"/><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1.xml"/><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2.xml"/><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4.xml"/><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5.xml"/><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76.xml"/><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11.jpeg"/><Relationship Id="rId4" Type="http://schemas.openxmlformats.org/officeDocument/2006/relationships/image" Target="../media/image9.jpeg"/></Relationships>
</file>

<file path=ppt/slides/_rels/slide9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8.xml"/><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9.xml"/><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3.xml"/><Relationship Id="rId1" Type="http://schemas.openxmlformats.org/officeDocument/2006/relationships/slideLayout" Target="../slideLayouts/slideLayout24.xml"/><Relationship Id="rId4" Type="http://schemas.openxmlformats.org/officeDocument/2006/relationships/image" Target="https://cdn.media.dulich24.com.vn/diemden/vuon-quoc-gia-cat-tien-3406/7f1aa5cf-0844-4e28-ac0d-c1000a91bd4d.jpg"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4.xml"/><Relationship Id="rId1" Type="http://schemas.openxmlformats.org/officeDocument/2006/relationships/slideLayout" Target="../slideLayouts/slideLayout24.xml"/><Relationship Id="rId4" Type="http://schemas.openxmlformats.org/officeDocument/2006/relationships/image" Target="https://cdn.media.dulich24.com.vn/diemden/vuon-quoc-gia-cat-tien-3406/7f1aa5cf-0844-4e28-ac0d-c1000a91bd4d.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3">
            <a:extLst>
              <a:ext uri="{FF2B5EF4-FFF2-40B4-BE49-F238E27FC236}">
                <a16:creationId xmlns:a16="http://schemas.microsoft.com/office/drawing/2014/main" xmlns="" id="{F31B974D-B2AB-94A8-3C11-ACCCAB3CE767}"/>
              </a:ext>
            </a:extLst>
          </p:cNvPr>
          <p:cNvSpPr>
            <a:spLocks noChangeArrowheads="1"/>
          </p:cNvSpPr>
          <p:nvPr/>
        </p:nvSpPr>
        <p:spPr bwMode="auto">
          <a:xfrm>
            <a:off x="274638" y="53975"/>
            <a:ext cx="114744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4000" b="1" dirty="0">
                <a:solidFill>
                  <a:srgbClr val="0432FF"/>
                </a:solidFill>
                <a:cs typeface="Times New Roman" panose="02020603050405020304" pitchFamily="18" charset="0"/>
              </a:rPr>
              <a:t>ĐUỔI HÌNH BẮT CHỮ</a:t>
            </a:r>
          </a:p>
          <a:p>
            <a:pPr algn="ctr">
              <a:lnSpc>
                <a:spcPct val="150000"/>
              </a:lnSpc>
            </a:pPr>
            <a:r>
              <a:rPr lang="en-US" altLang="en-US" sz="4000" b="1" dirty="0">
                <a:solidFill>
                  <a:srgbClr val="0432FF"/>
                </a:solidFill>
                <a:cs typeface="Times New Roman" panose="02020603050405020304" pitchFamily="18" charset="0"/>
              </a:rPr>
              <a:t>ĐÂY LÀ TỈNH, THÀNH PHỐ NÀO?</a:t>
            </a:r>
            <a:endParaRPr lang="en-US" altLang="en-US" sz="4000" b="1" dirty="0">
              <a:solidFill>
                <a:srgbClr val="0432FF"/>
              </a:solidFill>
            </a:endParaRPr>
          </a:p>
        </p:txBody>
      </p:sp>
      <p:sp>
        <p:nvSpPr>
          <p:cNvPr id="44034" name="Rectangle 2">
            <a:extLst>
              <a:ext uri="{FF2B5EF4-FFF2-40B4-BE49-F238E27FC236}">
                <a16:creationId xmlns:a16="http://schemas.microsoft.com/office/drawing/2014/main" xmlns="" id="{B65B976E-B96B-90B1-73AA-84174D70A227}"/>
              </a:ext>
            </a:extLst>
          </p:cNvPr>
          <p:cNvSpPr>
            <a:spLocks noChangeArrowheads="1"/>
          </p:cNvSpPr>
          <p:nvPr/>
        </p:nvSpPr>
        <p:spPr bwMode="auto">
          <a:xfrm>
            <a:off x="442913" y="936625"/>
            <a:ext cx="196326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4035" name="Rectangle 4">
            <a:extLst>
              <a:ext uri="{FF2B5EF4-FFF2-40B4-BE49-F238E27FC236}">
                <a16:creationId xmlns:a16="http://schemas.microsoft.com/office/drawing/2014/main" xmlns="" id="{E479D78B-ECC2-FA2D-1ED4-C85D67572441}"/>
              </a:ext>
            </a:extLst>
          </p:cNvPr>
          <p:cNvSpPr>
            <a:spLocks noChangeArrowheads="1"/>
          </p:cNvSpPr>
          <p:nvPr/>
        </p:nvSpPr>
        <p:spPr bwMode="auto">
          <a:xfrm>
            <a:off x="6619875" y="936625"/>
            <a:ext cx="1785461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4036" name="Rectangle 12">
            <a:extLst>
              <a:ext uri="{FF2B5EF4-FFF2-40B4-BE49-F238E27FC236}">
                <a16:creationId xmlns:a16="http://schemas.microsoft.com/office/drawing/2014/main" xmlns="" id="{BD39F956-FBE6-7D40-EAE6-5A746B540631}"/>
              </a:ext>
            </a:extLst>
          </p:cNvPr>
          <p:cNvSpPr>
            <a:spLocks noChangeArrowheads="1"/>
          </p:cNvSpPr>
          <p:nvPr/>
        </p:nvSpPr>
        <p:spPr bwMode="auto">
          <a:xfrm>
            <a:off x="442913" y="1992313"/>
            <a:ext cx="19459575"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4037" name="Rectangle 14">
            <a:extLst>
              <a:ext uri="{FF2B5EF4-FFF2-40B4-BE49-F238E27FC236}">
                <a16:creationId xmlns:a16="http://schemas.microsoft.com/office/drawing/2014/main" xmlns="" id="{DFD59A88-00D9-458E-774A-4E2825ABDD62}"/>
              </a:ext>
            </a:extLst>
          </p:cNvPr>
          <p:cNvSpPr>
            <a:spLocks noChangeArrowheads="1"/>
          </p:cNvSpPr>
          <p:nvPr/>
        </p:nvSpPr>
        <p:spPr bwMode="auto">
          <a:xfrm>
            <a:off x="6578600" y="1992313"/>
            <a:ext cx="161210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4038" name="Rectangle 2">
            <a:extLst>
              <a:ext uri="{FF2B5EF4-FFF2-40B4-BE49-F238E27FC236}">
                <a16:creationId xmlns:a16="http://schemas.microsoft.com/office/drawing/2014/main" xmlns="" id="{9FBE3FC9-B258-CDEC-528A-8E2E1E69A95D}"/>
              </a:ext>
            </a:extLst>
          </p:cNvPr>
          <p:cNvSpPr>
            <a:spLocks noChangeArrowheads="1"/>
          </p:cNvSpPr>
          <p:nvPr/>
        </p:nvSpPr>
        <p:spPr bwMode="auto">
          <a:xfrm>
            <a:off x="442913" y="1752600"/>
            <a:ext cx="1751806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4039" name="Rectangle 4">
            <a:extLst>
              <a:ext uri="{FF2B5EF4-FFF2-40B4-BE49-F238E27FC236}">
                <a16:creationId xmlns:a16="http://schemas.microsoft.com/office/drawing/2014/main" xmlns="" id="{DE7B8749-4E63-36EF-3426-CF075D3A8412}"/>
              </a:ext>
            </a:extLst>
          </p:cNvPr>
          <p:cNvSpPr>
            <a:spLocks noChangeArrowheads="1"/>
          </p:cNvSpPr>
          <p:nvPr/>
        </p:nvSpPr>
        <p:spPr bwMode="auto">
          <a:xfrm>
            <a:off x="6294438" y="1762125"/>
            <a:ext cx="15413037"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4040" name="Rectangle 16">
            <a:extLst>
              <a:ext uri="{FF2B5EF4-FFF2-40B4-BE49-F238E27FC236}">
                <a16:creationId xmlns:a16="http://schemas.microsoft.com/office/drawing/2014/main" xmlns="" id="{DEB80C5D-313B-3555-0D57-274F9FEE6EBD}"/>
              </a:ext>
            </a:extLst>
          </p:cNvPr>
          <p:cNvSpPr>
            <a:spLocks noChangeArrowheads="1"/>
          </p:cNvSpPr>
          <p:nvPr/>
        </p:nvSpPr>
        <p:spPr bwMode="auto">
          <a:xfrm>
            <a:off x="1427163" y="1079500"/>
            <a:ext cx="376666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4041" name="Rectangle 16">
            <a:extLst>
              <a:ext uri="{FF2B5EF4-FFF2-40B4-BE49-F238E27FC236}">
                <a16:creationId xmlns:a16="http://schemas.microsoft.com/office/drawing/2014/main" xmlns="" id="{4B439EEC-299F-87B1-55A0-383FB6CA5980}"/>
              </a:ext>
            </a:extLst>
          </p:cNvPr>
          <p:cNvSpPr>
            <a:spLocks noChangeArrowheads="1"/>
          </p:cNvSpPr>
          <p:nvPr/>
        </p:nvSpPr>
        <p:spPr bwMode="auto">
          <a:xfrm>
            <a:off x="739775" y="1079500"/>
            <a:ext cx="218138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 name="TextBox 6">
            <a:extLst>
              <a:ext uri="{FF2B5EF4-FFF2-40B4-BE49-F238E27FC236}">
                <a16:creationId xmlns:a16="http://schemas.microsoft.com/office/drawing/2014/main" xmlns="" id="{5FCF1282-65B2-2D2E-2938-A82DFD0E5397}"/>
              </a:ext>
            </a:extLst>
          </p:cNvPr>
          <p:cNvSpPr txBox="1">
            <a:spLocks noChangeArrowheads="1"/>
          </p:cNvSpPr>
          <p:nvPr/>
        </p:nvSpPr>
        <p:spPr bwMode="auto">
          <a:xfrm>
            <a:off x="3970338" y="6096000"/>
            <a:ext cx="4083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x-none" sz="4000" b="1">
                <a:solidFill>
                  <a:srgbClr val="00B050"/>
                </a:solidFill>
              </a:rPr>
              <a:t>TP. Hồ Chí Minh</a:t>
            </a:r>
            <a:endParaRPr lang="x-none" altLang="x-none" sz="4000" b="1">
              <a:solidFill>
                <a:srgbClr val="00B050"/>
              </a:solidFill>
            </a:endParaRPr>
          </a:p>
        </p:txBody>
      </p:sp>
      <p:sp>
        <p:nvSpPr>
          <p:cNvPr id="44043" name="Rectangle 14">
            <a:extLst>
              <a:ext uri="{FF2B5EF4-FFF2-40B4-BE49-F238E27FC236}">
                <a16:creationId xmlns:a16="http://schemas.microsoft.com/office/drawing/2014/main" xmlns="" id="{B48B1C80-A021-EE8B-821C-32DA1474DFF0}"/>
              </a:ext>
            </a:extLst>
          </p:cNvPr>
          <p:cNvSpPr>
            <a:spLocks noChangeArrowheads="1"/>
          </p:cNvSpPr>
          <p:nvPr/>
        </p:nvSpPr>
        <p:spPr bwMode="auto">
          <a:xfrm>
            <a:off x="176213" y="1300163"/>
            <a:ext cx="1494790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pic>
        <p:nvPicPr>
          <p:cNvPr id="44044" name="Picture 2">
            <a:extLst>
              <a:ext uri="{FF2B5EF4-FFF2-40B4-BE49-F238E27FC236}">
                <a16:creationId xmlns:a16="http://schemas.microsoft.com/office/drawing/2014/main" xmlns="" id="{937A22C2-4AA8-0DCC-C65C-F48B4365A9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8825" y="1973263"/>
            <a:ext cx="7966075" cy="379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xmlns="" id="{C38F804A-30FC-3247-0A99-C3C83764ED6D}"/>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6802" name="AutoShape 2" descr="Bài 15. Thương mại và du lịch - Hoc24">
            <a:extLst>
              <a:ext uri="{FF2B5EF4-FFF2-40B4-BE49-F238E27FC236}">
                <a16:creationId xmlns:a16="http://schemas.microsoft.com/office/drawing/2014/main" xmlns="" id="{916319C9-277F-835D-A863-883997A967CA}"/>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6803" name="Rectangle 11">
            <a:extLst>
              <a:ext uri="{FF2B5EF4-FFF2-40B4-BE49-F238E27FC236}">
                <a16:creationId xmlns:a16="http://schemas.microsoft.com/office/drawing/2014/main" xmlns="" id="{955F8DDC-4B5D-6B33-B987-018C9BA0F076}"/>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6804" name="TextBox 4">
            <a:extLst>
              <a:ext uri="{FF2B5EF4-FFF2-40B4-BE49-F238E27FC236}">
                <a16:creationId xmlns:a16="http://schemas.microsoft.com/office/drawing/2014/main" xmlns="" id="{A12F34C5-4274-1C74-4BEC-603A7156316C}"/>
              </a:ext>
            </a:extLst>
          </p:cNvPr>
          <p:cNvSpPr txBox="1">
            <a:spLocks noChangeArrowheads="1"/>
          </p:cNvSpPr>
          <p:nvPr/>
        </p:nvSpPr>
        <p:spPr bwMode="auto">
          <a:xfrm>
            <a:off x="5943600" y="446088"/>
            <a:ext cx="6008688" cy="1828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x-none" sz="4000" b="1" dirty="0">
                <a:solidFill>
                  <a:srgbClr val="0432FF"/>
                </a:solidFill>
                <a:cs typeface="Calibri" panose="020F0502020204030204" pitchFamily="34" charset="0"/>
              </a:rPr>
              <a:t>Cho </a:t>
            </a:r>
            <a:r>
              <a:rPr lang="en-US" altLang="x-none" sz="4000" b="1" dirty="0" err="1">
                <a:solidFill>
                  <a:srgbClr val="0432FF"/>
                </a:solidFill>
                <a:cs typeface="Calibri" panose="020F0502020204030204" pitchFamily="34" charset="0"/>
              </a:rPr>
              <a:t>biết</a:t>
            </a:r>
            <a:r>
              <a:rPr lang="en-US" altLang="x-none" sz="4000" b="1" dirty="0">
                <a:solidFill>
                  <a:srgbClr val="0432FF"/>
                </a:solidFill>
                <a:cs typeface="Calibri" panose="020F0502020204030204" pitchFamily="34" charset="0"/>
              </a:rPr>
              <a:t> </a:t>
            </a:r>
            <a:r>
              <a:rPr lang="en-US" altLang="x-none" sz="4000" b="1" dirty="0" err="1">
                <a:solidFill>
                  <a:srgbClr val="0432FF"/>
                </a:solidFill>
                <a:cs typeface="Calibri" panose="020F0502020204030204" pitchFamily="34" charset="0"/>
              </a:rPr>
              <a:t>diện</a:t>
            </a:r>
            <a:r>
              <a:rPr lang="en-US" altLang="x-none" sz="4000" b="1" dirty="0">
                <a:solidFill>
                  <a:srgbClr val="0432FF"/>
                </a:solidFill>
                <a:cs typeface="Calibri" panose="020F0502020204030204" pitchFamily="34" charset="0"/>
              </a:rPr>
              <a:t> </a:t>
            </a:r>
            <a:r>
              <a:rPr lang="en-US" altLang="x-none" sz="4000" b="1" dirty="0" err="1">
                <a:solidFill>
                  <a:srgbClr val="0432FF"/>
                </a:solidFill>
                <a:cs typeface="Calibri" panose="020F0502020204030204" pitchFamily="34" charset="0"/>
              </a:rPr>
              <a:t>tích</a:t>
            </a:r>
            <a:r>
              <a:rPr lang="en-US" altLang="x-none" sz="4000" b="1" dirty="0">
                <a:solidFill>
                  <a:srgbClr val="0432FF"/>
                </a:solidFill>
                <a:cs typeface="Calibri" panose="020F0502020204030204" pitchFamily="34" charset="0"/>
              </a:rPr>
              <a:t> </a:t>
            </a:r>
          </a:p>
          <a:p>
            <a:pPr algn="ctr">
              <a:lnSpc>
                <a:spcPct val="150000"/>
              </a:lnSpc>
            </a:pPr>
            <a:r>
              <a:rPr lang="en-US" altLang="x-none" sz="4000" b="1" dirty="0" err="1">
                <a:solidFill>
                  <a:srgbClr val="0432FF"/>
                </a:solidFill>
                <a:cs typeface="Calibri" panose="020F0502020204030204" pitchFamily="34" charset="0"/>
              </a:rPr>
              <a:t>vùng</a:t>
            </a:r>
            <a:r>
              <a:rPr lang="en-US" altLang="x-none" sz="4000" b="1" dirty="0">
                <a:solidFill>
                  <a:srgbClr val="0432FF"/>
                </a:solidFill>
                <a:cs typeface="Calibri" panose="020F0502020204030204" pitchFamily="34" charset="0"/>
              </a:rPr>
              <a:t> </a:t>
            </a:r>
            <a:r>
              <a:rPr lang="en-US" altLang="x-none" sz="4000" b="1" dirty="0" err="1">
                <a:solidFill>
                  <a:srgbClr val="0432FF"/>
                </a:solidFill>
                <a:cs typeface="Calibri" panose="020F0502020204030204" pitchFamily="34" charset="0"/>
              </a:rPr>
              <a:t>Đông</a:t>
            </a:r>
            <a:r>
              <a:rPr lang="en-US" altLang="x-none" sz="4000" b="1" dirty="0">
                <a:solidFill>
                  <a:srgbClr val="0432FF"/>
                </a:solidFill>
                <a:cs typeface="Calibri" panose="020F0502020204030204" pitchFamily="34" charset="0"/>
              </a:rPr>
              <a:t> Nam </a:t>
            </a:r>
            <a:r>
              <a:rPr lang="en-US" altLang="x-none" sz="4000" b="1" dirty="0" err="1">
                <a:solidFill>
                  <a:srgbClr val="0432FF"/>
                </a:solidFill>
                <a:cs typeface="Calibri" panose="020F0502020204030204" pitchFamily="34" charset="0"/>
              </a:rPr>
              <a:t>Bộ</a:t>
            </a:r>
            <a:endParaRPr lang="x-none" altLang="x-none" sz="4000" b="1" dirty="0">
              <a:solidFill>
                <a:srgbClr val="0432FF"/>
              </a:solidFill>
            </a:endParaRPr>
          </a:p>
        </p:txBody>
      </p:sp>
      <p:sp>
        <p:nvSpPr>
          <p:cNvPr id="7" name="TextBox 6">
            <a:extLst>
              <a:ext uri="{FF2B5EF4-FFF2-40B4-BE49-F238E27FC236}">
                <a16:creationId xmlns:a16="http://schemas.microsoft.com/office/drawing/2014/main" xmlns="" id="{AD76618D-EE47-6A58-F5CB-0141C4FDB24D}"/>
              </a:ext>
            </a:extLst>
          </p:cNvPr>
          <p:cNvSpPr txBox="1">
            <a:spLocks noChangeArrowheads="1"/>
          </p:cNvSpPr>
          <p:nvPr/>
        </p:nvSpPr>
        <p:spPr bwMode="auto">
          <a:xfrm>
            <a:off x="5851209" y="3240916"/>
            <a:ext cx="6193470" cy="2685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x-none" sz="3900" b="1" dirty="0"/>
              <a:t>- Diện tích: khoảng 23,6 nghìn km</a:t>
            </a:r>
            <a:r>
              <a:rPr lang="x-none" sz="3900" b="1" baseline="30000" dirty="0"/>
              <a:t>2</a:t>
            </a:r>
            <a:r>
              <a:rPr lang="x-none" sz="3900" b="1" dirty="0"/>
              <a:t>, chiếm 7,1% diện tích cả nước (năm 2021) </a:t>
            </a:r>
          </a:p>
        </p:txBody>
      </p:sp>
      <p:pic>
        <p:nvPicPr>
          <p:cNvPr id="2" name="Picture 1">
            <a:extLst>
              <a:ext uri="{FF2B5EF4-FFF2-40B4-BE49-F238E27FC236}">
                <a16:creationId xmlns:a16="http://schemas.microsoft.com/office/drawing/2014/main" xmlns="" id="{60C7D57A-40AC-1CC4-5F53-8F43B70233A2}"/>
              </a:ext>
            </a:extLst>
          </p:cNvPr>
          <p:cNvPicPr>
            <a:picLocks noChangeAspect="1"/>
          </p:cNvPicPr>
          <p:nvPr/>
        </p:nvPicPr>
        <p:blipFill>
          <a:blip r:embed="rId3"/>
          <a:stretch>
            <a:fillRect/>
          </a:stretch>
        </p:blipFill>
        <p:spPr>
          <a:xfrm>
            <a:off x="374649" y="462915"/>
            <a:ext cx="5384169" cy="604107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642F0D9B-B7FD-2D69-DB98-EE6B9AA42558}"/>
              </a:ext>
            </a:extLst>
          </p:cNvPr>
          <p:cNvSpPr txBox="1">
            <a:spLocks noChangeArrowheads="1"/>
          </p:cNvSpPr>
          <p:nvPr/>
        </p:nvSpPr>
        <p:spPr bwMode="auto">
          <a:xfrm>
            <a:off x="336893" y="214957"/>
            <a:ext cx="3666697" cy="1828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x-none" sz="4000" b="1" dirty="0">
                <a:solidFill>
                  <a:srgbClr val="00B050"/>
                </a:solidFill>
              </a:rPr>
              <a:t>Vườn quốc gia</a:t>
            </a:r>
          </a:p>
          <a:p>
            <a:pPr algn="ctr">
              <a:lnSpc>
                <a:spcPct val="150000"/>
              </a:lnSpc>
            </a:pPr>
            <a:r>
              <a:rPr lang="x-none" sz="4000" b="1" dirty="0">
                <a:solidFill>
                  <a:srgbClr val="00B050"/>
                </a:solidFill>
              </a:rPr>
              <a:t> Cát Tiên</a:t>
            </a:r>
          </a:p>
        </p:txBody>
      </p:sp>
      <p:sp>
        <p:nvSpPr>
          <p:cNvPr id="2" name="Rectangle 2">
            <a:extLst>
              <a:ext uri="{FF2B5EF4-FFF2-40B4-BE49-F238E27FC236}">
                <a16:creationId xmlns:a16="http://schemas.microsoft.com/office/drawing/2014/main" xmlns="" id="{87DE9157-FCBD-EDFC-A891-2733756F8378}"/>
              </a:ext>
            </a:extLst>
          </p:cNvPr>
          <p:cNvSpPr>
            <a:spLocks noChangeArrowheads="1"/>
          </p:cNvSpPr>
          <p:nvPr/>
        </p:nvSpPr>
        <p:spPr bwMode="auto">
          <a:xfrm>
            <a:off x="4740541" y="118490"/>
            <a:ext cx="7201064" cy="6651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lnSpc>
                <a:spcPct val="150000"/>
              </a:lnSpc>
            </a:pPr>
            <a:r>
              <a:rPr lang="x-none" sz="3200" b="1" dirty="0">
                <a:solidFill>
                  <a:srgbClr val="7030A0"/>
                </a:solidFill>
                <a:effectLst/>
                <a:latin typeface="Times New Roman" panose="02020603050405020304" pitchFamily="18" charset="0"/>
                <a:ea typeface="Times New Roman" panose="02020603050405020304" pitchFamily="18" charset="0"/>
              </a:rPr>
              <a:t>Đây là ngôi nhà của 1.730 loài động vật và 1.655 loài thực vật, trong đó có 300 loài chim, 450 loài bướm chiếm 50% số loài tại Việt Nam. Vườn quốc gia Cát Tiên có chức năng quan trọng trong việc kiến tạo hệ sinh thái, bảo tồn đa dạng sinh học, đồng thời đóng góp vai trò to lớn trong việc tạo sinh kế và củng cố đời sống cho người dân vùng đệm</a:t>
            </a:r>
          </a:p>
        </p:txBody>
      </p:sp>
      <p:pic>
        <p:nvPicPr>
          <p:cNvPr id="808961" name="Picture 1" descr="Cẩm nang du lịch Vườn quốc gia Cát Tiên 2024 chi tiết, mới nhất">
            <a:extLst>
              <a:ext uri="{FF2B5EF4-FFF2-40B4-BE49-F238E27FC236}">
                <a16:creationId xmlns:a16="http://schemas.microsoft.com/office/drawing/2014/main" xmlns="" id="{CC8E0BF6-9FB2-D0BC-65B6-1354CD9E77E5}"/>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50395" y="3064475"/>
            <a:ext cx="4242866" cy="2417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805014"/>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642F0D9B-B7FD-2D69-DB98-EE6B9AA42558}"/>
              </a:ext>
            </a:extLst>
          </p:cNvPr>
          <p:cNvSpPr txBox="1">
            <a:spLocks noChangeArrowheads="1"/>
          </p:cNvSpPr>
          <p:nvPr/>
        </p:nvSpPr>
        <p:spPr bwMode="auto">
          <a:xfrm>
            <a:off x="336893" y="214957"/>
            <a:ext cx="3666697" cy="1828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x-none" sz="4000" b="1" dirty="0">
                <a:solidFill>
                  <a:srgbClr val="00B050"/>
                </a:solidFill>
              </a:rPr>
              <a:t>Vườn quốc gia</a:t>
            </a:r>
          </a:p>
          <a:p>
            <a:pPr algn="ctr">
              <a:lnSpc>
                <a:spcPct val="150000"/>
              </a:lnSpc>
            </a:pPr>
            <a:r>
              <a:rPr lang="x-none" sz="4000" b="1" dirty="0">
                <a:solidFill>
                  <a:srgbClr val="00B050"/>
                </a:solidFill>
              </a:rPr>
              <a:t> Cát Tiên</a:t>
            </a:r>
          </a:p>
        </p:txBody>
      </p:sp>
      <p:sp>
        <p:nvSpPr>
          <p:cNvPr id="2" name="Rectangle 2">
            <a:extLst>
              <a:ext uri="{FF2B5EF4-FFF2-40B4-BE49-F238E27FC236}">
                <a16:creationId xmlns:a16="http://schemas.microsoft.com/office/drawing/2014/main" xmlns="" id="{87DE9157-FCBD-EDFC-A891-2733756F8378}"/>
              </a:ext>
            </a:extLst>
          </p:cNvPr>
          <p:cNvSpPr>
            <a:spLocks noChangeArrowheads="1"/>
          </p:cNvSpPr>
          <p:nvPr/>
        </p:nvSpPr>
        <p:spPr bwMode="auto">
          <a:xfrm>
            <a:off x="4740541" y="305945"/>
            <a:ext cx="7201064" cy="6276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lnSpc>
                <a:spcPct val="150000"/>
              </a:lnSpc>
            </a:pPr>
            <a:r>
              <a:rPr lang="x-none" sz="3400" b="1" dirty="0">
                <a:solidFill>
                  <a:srgbClr val="7030A0"/>
                </a:solidFill>
                <a:effectLst/>
                <a:latin typeface="Times New Roman" panose="02020603050405020304" pitchFamily="18" charset="0"/>
                <a:ea typeface="Times New Roman" panose="02020603050405020304" pitchFamily="18" charset="0"/>
              </a:rPr>
              <a:t>Không chỉ bảo tồn sinh học, Vườn quốc gia còn là điểm đến lí tưởng cho du khách hoà mình với thiên nhiên hiền hoà, tìm hiểu các loài động thực vật. Ban ngày du khách có thể ngắm các loại gỗ quí, những gốc đại thụ cây tung, cây si, cây kơ – nia hàng trăm năm tuổi. </a:t>
            </a:r>
          </a:p>
        </p:txBody>
      </p:sp>
      <p:pic>
        <p:nvPicPr>
          <p:cNvPr id="808961" name="Picture 1" descr="Cẩm nang du lịch Vườn quốc gia Cát Tiên 2024 chi tiết, mới nhất">
            <a:extLst>
              <a:ext uri="{FF2B5EF4-FFF2-40B4-BE49-F238E27FC236}">
                <a16:creationId xmlns:a16="http://schemas.microsoft.com/office/drawing/2014/main" xmlns="" id="{CC8E0BF6-9FB2-D0BC-65B6-1354CD9E77E5}"/>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50395" y="3064475"/>
            <a:ext cx="4242866" cy="2417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267426"/>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642F0D9B-B7FD-2D69-DB98-EE6B9AA42558}"/>
              </a:ext>
            </a:extLst>
          </p:cNvPr>
          <p:cNvSpPr txBox="1">
            <a:spLocks noChangeArrowheads="1"/>
          </p:cNvSpPr>
          <p:nvPr/>
        </p:nvSpPr>
        <p:spPr bwMode="auto">
          <a:xfrm>
            <a:off x="336893" y="214957"/>
            <a:ext cx="3666697" cy="1828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x-none" sz="4000" b="1" dirty="0">
                <a:solidFill>
                  <a:srgbClr val="00B050"/>
                </a:solidFill>
              </a:rPr>
              <a:t>Vườn quốc gia</a:t>
            </a:r>
          </a:p>
          <a:p>
            <a:pPr algn="ctr">
              <a:lnSpc>
                <a:spcPct val="150000"/>
              </a:lnSpc>
            </a:pPr>
            <a:r>
              <a:rPr lang="x-none" sz="4000" b="1" dirty="0">
                <a:solidFill>
                  <a:srgbClr val="00B050"/>
                </a:solidFill>
              </a:rPr>
              <a:t> Cát Tiên</a:t>
            </a:r>
          </a:p>
        </p:txBody>
      </p:sp>
      <p:sp>
        <p:nvSpPr>
          <p:cNvPr id="2" name="Rectangle 2">
            <a:extLst>
              <a:ext uri="{FF2B5EF4-FFF2-40B4-BE49-F238E27FC236}">
                <a16:creationId xmlns:a16="http://schemas.microsoft.com/office/drawing/2014/main" xmlns="" id="{87DE9157-FCBD-EDFC-A891-2733756F8378}"/>
              </a:ext>
            </a:extLst>
          </p:cNvPr>
          <p:cNvSpPr>
            <a:spLocks noChangeArrowheads="1"/>
          </p:cNvSpPr>
          <p:nvPr/>
        </p:nvSpPr>
        <p:spPr bwMode="auto">
          <a:xfrm>
            <a:off x="4740541" y="887162"/>
            <a:ext cx="7201064" cy="5114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lnSpc>
                <a:spcPct val="150000"/>
              </a:lnSpc>
            </a:pPr>
            <a:r>
              <a:rPr lang="x-none" sz="3700" b="1" dirty="0">
                <a:solidFill>
                  <a:srgbClr val="7030A0"/>
                </a:solidFill>
                <a:effectLst/>
                <a:latin typeface="Times New Roman" panose="02020603050405020304" pitchFamily="18" charset="0"/>
                <a:ea typeface="Times New Roman" panose="02020603050405020304" pitchFamily="18" charset="0"/>
              </a:rPr>
              <a:t>Ban đêm du khách đi ngắm thú đêm được trực tiếp nhìn các loại nai, bò, chồn hương…trong tự nhiên, trở thành địa điểm tham quan đặc sắc bởi các loài động vật sinh sống theo tập quán tự nhiên. </a:t>
            </a:r>
          </a:p>
        </p:txBody>
      </p:sp>
      <p:pic>
        <p:nvPicPr>
          <p:cNvPr id="808961" name="Picture 1" descr="Cẩm nang du lịch Vườn quốc gia Cát Tiên 2024 chi tiết, mới nhất">
            <a:extLst>
              <a:ext uri="{FF2B5EF4-FFF2-40B4-BE49-F238E27FC236}">
                <a16:creationId xmlns:a16="http://schemas.microsoft.com/office/drawing/2014/main" xmlns="" id="{CC8E0BF6-9FB2-D0BC-65B6-1354CD9E77E5}"/>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50395" y="3064475"/>
            <a:ext cx="4242866" cy="2417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948846"/>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642F0D9B-B7FD-2D69-DB98-EE6B9AA42558}"/>
              </a:ext>
            </a:extLst>
          </p:cNvPr>
          <p:cNvSpPr txBox="1">
            <a:spLocks noChangeArrowheads="1"/>
          </p:cNvSpPr>
          <p:nvPr/>
        </p:nvSpPr>
        <p:spPr bwMode="auto">
          <a:xfrm>
            <a:off x="336893" y="214957"/>
            <a:ext cx="3666697" cy="1828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x-none" sz="4000" b="1" dirty="0">
                <a:solidFill>
                  <a:srgbClr val="00B050"/>
                </a:solidFill>
              </a:rPr>
              <a:t>Vườn quốc gia</a:t>
            </a:r>
          </a:p>
          <a:p>
            <a:pPr algn="ctr">
              <a:lnSpc>
                <a:spcPct val="150000"/>
              </a:lnSpc>
            </a:pPr>
            <a:r>
              <a:rPr lang="x-none" sz="4000" b="1" dirty="0">
                <a:solidFill>
                  <a:srgbClr val="00B050"/>
                </a:solidFill>
              </a:rPr>
              <a:t> Cát Tiên</a:t>
            </a:r>
          </a:p>
        </p:txBody>
      </p:sp>
      <p:sp>
        <p:nvSpPr>
          <p:cNvPr id="2" name="Rectangle 2">
            <a:extLst>
              <a:ext uri="{FF2B5EF4-FFF2-40B4-BE49-F238E27FC236}">
                <a16:creationId xmlns:a16="http://schemas.microsoft.com/office/drawing/2014/main" xmlns="" id="{87DE9157-FCBD-EDFC-A891-2733756F8378}"/>
              </a:ext>
            </a:extLst>
          </p:cNvPr>
          <p:cNvSpPr>
            <a:spLocks noChangeArrowheads="1"/>
          </p:cNvSpPr>
          <p:nvPr/>
        </p:nvSpPr>
        <p:spPr bwMode="auto">
          <a:xfrm>
            <a:off x="4740541" y="305945"/>
            <a:ext cx="7201064" cy="6276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lnSpc>
                <a:spcPct val="150000"/>
              </a:lnSpc>
            </a:pPr>
            <a:r>
              <a:rPr lang="x-none" sz="3400" b="1" dirty="0">
                <a:solidFill>
                  <a:srgbClr val="7030A0"/>
                </a:solidFill>
                <a:effectLst/>
                <a:latin typeface="Times New Roman" panose="02020603050405020304" pitchFamily="18" charset="0"/>
                <a:ea typeface="Times New Roman" panose="02020603050405020304" pitchFamily="18" charset="0"/>
              </a:rPr>
              <a:t>Khi đến thưởng ngoạn vẻ đẹp đại ngàn và bồi dưỡng sức khỏe thể chất lẫn tinh thần bằng bầu không khí trong lành của rừng mưa nhiệt đới, du khách được yêu cầu không mang theo rác thải nhựa để vào khu nghỉ dưỡng để hạn chế xả thải gây hại cho vườn quốc gia. </a:t>
            </a:r>
          </a:p>
        </p:txBody>
      </p:sp>
      <p:pic>
        <p:nvPicPr>
          <p:cNvPr id="808961" name="Picture 1" descr="Cẩm nang du lịch Vườn quốc gia Cát Tiên 2024 chi tiết, mới nhất">
            <a:extLst>
              <a:ext uri="{FF2B5EF4-FFF2-40B4-BE49-F238E27FC236}">
                <a16:creationId xmlns:a16="http://schemas.microsoft.com/office/drawing/2014/main" xmlns="" id="{CC8E0BF6-9FB2-D0BC-65B6-1354CD9E77E5}"/>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50395" y="3064475"/>
            <a:ext cx="4242866" cy="2417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437773"/>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642F0D9B-B7FD-2D69-DB98-EE6B9AA42558}"/>
              </a:ext>
            </a:extLst>
          </p:cNvPr>
          <p:cNvSpPr txBox="1">
            <a:spLocks noChangeArrowheads="1"/>
          </p:cNvSpPr>
          <p:nvPr/>
        </p:nvSpPr>
        <p:spPr bwMode="auto">
          <a:xfrm>
            <a:off x="336893" y="214957"/>
            <a:ext cx="3666697" cy="1828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x-none" sz="4000" b="1" dirty="0">
                <a:solidFill>
                  <a:srgbClr val="00B050"/>
                </a:solidFill>
              </a:rPr>
              <a:t>Vườn quốc gia</a:t>
            </a:r>
          </a:p>
          <a:p>
            <a:pPr algn="ctr">
              <a:lnSpc>
                <a:spcPct val="150000"/>
              </a:lnSpc>
            </a:pPr>
            <a:r>
              <a:rPr lang="x-none" sz="4000" b="1" dirty="0">
                <a:solidFill>
                  <a:srgbClr val="00B050"/>
                </a:solidFill>
              </a:rPr>
              <a:t> Cát Tiên</a:t>
            </a:r>
          </a:p>
        </p:txBody>
      </p:sp>
      <p:sp>
        <p:nvSpPr>
          <p:cNvPr id="2" name="Rectangle 2">
            <a:extLst>
              <a:ext uri="{FF2B5EF4-FFF2-40B4-BE49-F238E27FC236}">
                <a16:creationId xmlns:a16="http://schemas.microsoft.com/office/drawing/2014/main" xmlns="" id="{87DE9157-FCBD-EDFC-A891-2733756F8378}"/>
              </a:ext>
            </a:extLst>
          </p:cNvPr>
          <p:cNvSpPr>
            <a:spLocks noChangeArrowheads="1"/>
          </p:cNvSpPr>
          <p:nvPr/>
        </p:nvSpPr>
        <p:spPr bwMode="auto">
          <a:xfrm>
            <a:off x="4740541" y="460122"/>
            <a:ext cx="7201064" cy="5968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lnSpc>
                <a:spcPct val="150000"/>
              </a:lnSpc>
            </a:pPr>
            <a:r>
              <a:rPr lang="x-none" sz="3700" b="1" dirty="0">
                <a:solidFill>
                  <a:srgbClr val="7030A0"/>
                </a:solidFill>
                <a:effectLst/>
                <a:latin typeface="Times New Roman" panose="02020603050405020304" pitchFamily="18" charset="0"/>
                <a:ea typeface="Times New Roman" panose="02020603050405020304" pitchFamily="18" charset="0"/>
              </a:rPr>
              <a:t>Các chuyến tham quan trong rừng cũng được nhân viên vườn quốc gia, kiểm lâm hướng dẫn, hỗ trợ để không ảnh hưởng đến cảnh quan tự nhiên, đời sống hoang dã của thiên nhiên, cũng như an toàn, sức khoẻ của du khách.</a:t>
            </a:r>
          </a:p>
        </p:txBody>
      </p:sp>
      <p:pic>
        <p:nvPicPr>
          <p:cNvPr id="808961" name="Picture 1" descr="Cẩm nang du lịch Vườn quốc gia Cát Tiên 2024 chi tiết, mới nhất">
            <a:extLst>
              <a:ext uri="{FF2B5EF4-FFF2-40B4-BE49-F238E27FC236}">
                <a16:creationId xmlns:a16="http://schemas.microsoft.com/office/drawing/2014/main" xmlns="" id="{CC8E0BF6-9FB2-D0BC-65B6-1354CD9E77E5}"/>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50395" y="3064475"/>
            <a:ext cx="4242866" cy="2417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8739119"/>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642F0D9B-B7FD-2D69-DB98-EE6B9AA42558}"/>
              </a:ext>
            </a:extLst>
          </p:cNvPr>
          <p:cNvSpPr txBox="1">
            <a:spLocks noChangeArrowheads="1"/>
          </p:cNvSpPr>
          <p:nvPr/>
        </p:nvSpPr>
        <p:spPr bwMode="auto">
          <a:xfrm>
            <a:off x="336893" y="214957"/>
            <a:ext cx="3666697" cy="1828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x-none" sz="4000" b="1" dirty="0">
                <a:solidFill>
                  <a:srgbClr val="00B050"/>
                </a:solidFill>
              </a:rPr>
              <a:t>Vườn quốc gia</a:t>
            </a:r>
          </a:p>
          <a:p>
            <a:pPr algn="ctr">
              <a:lnSpc>
                <a:spcPct val="150000"/>
              </a:lnSpc>
            </a:pPr>
            <a:r>
              <a:rPr lang="x-none" sz="4000" b="1" dirty="0">
                <a:solidFill>
                  <a:srgbClr val="00B050"/>
                </a:solidFill>
              </a:rPr>
              <a:t> Cát Tiên</a:t>
            </a:r>
          </a:p>
        </p:txBody>
      </p:sp>
      <p:sp>
        <p:nvSpPr>
          <p:cNvPr id="2" name="Rectangle 2">
            <a:extLst>
              <a:ext uri="{FF2B5EF4-FFF2-40B4-BE49-F238E27FC236}">
                <a16:creationId xmlns:a16="http://schemas.microsoft.com/office/drawing/2014/main" xmlns="" id="{87DE9157-FCBD-EDFC-A891-2733756F8378}"/>
              </a:ext>
            </a:extLst>
          </p:cNvPr>
          <p:cNvSpPr>
            <a:spLocks noChangeArrowheads="1"/>
          </p:cNvSpPr>
          <p:nvPr/>
        </p:nvSpPr>
        <p:spPr bwMode="auto">
          <a:xfrm>
            <a:off x="4740541" y="1257872"/>
            <a:ext cx="7201064" cy="4373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lnSpc>
                <a:spcPct val="150000"/>
              </a:lnSpc>
            </a:pPr>
            <a:r>
              <a:rPr lang="x-none" sz="3800" b="1" dirty="0">
                <a:solidFill>
                  <a:srgbClr val="7030A0"/>
                </a:solidFill>
                <a:effectLst/>
                <a:latin typeface="Times New Roman" panose="02020603050405020304" pitchFamily="18" charset="0"/>
                <a:ea typeface="Times New Roman" panose="02020603050405020304" pitchFamily="18" charset="0"/>
              </a:rPr>
              <a:t>Một trong những địa điểm tham quan nổi tiếng của Vườn quốc gia là cây tung cổ thụ 400 năm tuổi, cao hơn 40 m với đường kính thân đến 1 mét, vòng rễ khá lớn. </a:t>
            </a:r>
          </a:p>
        </p:txBody>
      </p:sp>
      <p:pic>
        <p:nvPicPr>
          <p:cNvPr id="808961" name="Picture 1" descr="Cẩm nang du lịch Vườn quốc gia Cát Tiên 2024 chi tiết, mới nhất">
            <a:extLst>
              <a:ext uri="{FF2B5EF4-FFF2-40B4-BE49-F238E27FC236}">
                <a16:creationId xmlns:a16="http://schemas.microsoft.com/office/drawing/2014/main" xmlns="" id="{CC8E0BF6-9FB2-D0BC-65B6-1354CD9E77E5}"/>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50395" y="3064475"/>
            <a:ext cx="4242866" cy="2417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084421"/>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642F0D9B-B7FD-2D69-DB98-EE6B9AA42558}"/>
              </a:ext>
            </a:extLst>
          </p:cNvPr>
          <p:cNvSpPr txBox="1">
            <a:spLocks noChangeArrowheads="1"/>
          </p:cNvSpPr>
          <p:nvPr/>
        </p:nvSpPr>
        <p:spPr bwMode="auto">
          <a:xfrm>
            <a:off x="336893" y="214957"/>
            <a:ext cx="3666697" cy="1828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x-none" sz="4000" b="1" dirty="0">
                <a:solidFill>
                  <a:srgbClr val="00B050"/>
                </a:solidFill>
              </a:rPr>
              <a:t>Vườn quốc gia</a:t>
            </a:r>
          </a:p>
          <a:p>
            <a:pPr algn="ctr">
              <a:lnSpc>
                <a:spcPct val="150000"/>
              </a:lnSpc>
            </a:pPr>
            <a:r>
              <a:rPr lang="x-none" sz="4000" b="1" dirty="0">
                <a:solidFill>
                  <a:srgbClr val="00B050"/>
                </a:solidFill>
              </a:rPr>
              <a:t> Cát Tiên</a:t>
            </a:r>
          </a:p>
        </p:txBody>
      </p:sp>
      <p:sp>
        <p:nvSpPr>
          <p:cNvPr id="2" name="Rectangle 2">
            <a:extLst>
              <a:ext uri="{FF2B5EF4-FFF2-40B4-BE49-F238E27FC236}">
                <a16:creationId xmlns:a16="http://schemas.microsoft.com/office/drawing/2014/main" xmlns="" id="{87DE9157-FCBD-EDFC-A891-2733756F8378}"/>
              </a:ext>
            </a:extLst>
          </p:cNvPr>
          <p:cNvSpPr>
            <a:spLocks noChangeArrowheads="1"/>
          </p:cNvSpPr>
          <p:nvPr/>
        </p:nvSpPr>
        <p:spPr bwMode="auto">
          <a:xfrm>
            <a:off x="4740541" y="124036"/>
            <a:ext cx="7201064" cy="6640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lnSpc>
                <a:spcPct val="150000"/>
              </a:lnSpc>
            </a:pPr>
            <a:r>
              <a:rPr lang="x-none" sz="3600" b="1" dirty="0">
                <a:solidFill>
                  <a:srgbClr val="7030A0"/>
                </a:solidFill>
                <a:effectLst/>
                <a:latin typeface="Times New Roman" panose="02020603050405020304" pitchFamily="18" charset="0"/>
                <a:ea typeface="Times New Roman" panose="02020603050405020304" pitchFamily="18" charset="0"/>
              </a:rPr>
              <a:t>Ngoài ra còn rất nhiều cây tùng rải rác trong rừng cùng với hệ thực vật đa dạng, khu hồ nước bao bọc bởi những cây si cổ thụ hàng trăm năm tuổi, Bàu Sấu là đầm nước rộng lớn có rất nhiều cá sấu tự nhiên sinh sống là nơi lí tưởng để trải nghiệm đường rừng.</a:t>
            </a:r>
          </a:p>
        </p:txBody>
      </p:sp>
      <p:pic>
        <p:nvPicPr>
          <p:cNvPr id="808961" name="Picture 1" descr="Cẩm nang du lịch Vườn quốc gia Cát Tiên 2024 chi tiết, mới nhất">
            <a:extLst>
              <a:ext uri="{FF2B5EF4-FFF2-40B4-BE49-F238E27FC236}">
                <a16:creationId xmlns:a16="http://schemas.microsoft.com/office/drawing/2014/main" xmlns="" id="{CC8E0BF6-9FB2-D0BC-65B6-1354CD9E77E5}"/>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50395" y="3064475"/>
            <a:ext cx="4242866" cy="2417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079738"/>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642F0D9B-B7FD-2D69-DB98-EE6B9AA42558}"/>
              </a:ext>
            </a:extLst>
          </p:cNvPr>
          <p:cNvSpPr txBox="1">
            <a:spLocks noChangeArrowheads="1"/>
          </p:cNvSpPr>
          <p:nvPr/>
        </p:nvSpPr>
        <p:spPr bwMode="auto">
          <a:xfrm>
            <a:off x="336893" y="214957"/>
            <a:ext cx="3666697" cy="1828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x-none" sz="4000" b="1" dirty="0">
                <a:solidFill>
                  <a:srgbClr val="00B050"/>
                </a:solidFill>
              </a:rPr>
              <a:t>Vườn quốc gia</a:t>
            </a:r>
          </a:p>
          <a:p>
            <a:pPr algn="ctr">
              <a:lnSpc>
                <a:spcPct val="150000"/>
              </a:lnSpc>
            </a:pPr>
            <a:r>
              <a:rPr lang="x-none" sz="4000" b="1" dirty="0">
                <a:solidFill>
                  <a:srgbClr val="00B050"/>
                </a:solidFill>
              </a:rPr>
              <a:t> Cát Tiên</a:t>
            </a:r>
          </a:p>
        </p:txBody>
      </p:sp>
      <p:sp>
        <p:nvSpPr>
          <p:cNvPr id="2" name="Rectangle 2">
            <a:extLst>
              <a:ext uri="{FF2B5EF4-FFF2-40B4-BE49-F238E27FC236}">
                <a16:creationId xmlns:a16="http://schemas.microsoft.com/office/drawing/2014/main" xmlns="" id="{87DE9157-FCBD-EDFC-A891-2733756F8378}"/>
              </a:ext>
            </a:extLst>
          </p:cNvPr>
          <p:cNvSpPr>
            <a:spLocks noChangeArrowheads="1"/>
          </p:cNvSpPr>
          <p:nvPr/>
        </p:nvSpPr>
        <p:spPr bwMode="auto">
          <a:xfrm>
            <a:off x="4740541" y="124036"/>
            <a:ext cx="7201064" cy="6640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lnSpc>
                <a:spcPct val="150000"/>
              </a:lnSpc>
            </a:pPr>
            <a:r>
              <a:rPr lang="x-none" sz="3600" b="1" dirty="0">
                <a:solidFill>
                  <a:srgbClr val="7030A0"/>
                </a:solidFill>
                <a:effectLst/>
                <a:latin typeface="Times New Roman" panose="02020603050405020304" pitchFamily="18" charset="0"/>
                <a:ea typeface="Times New Roman" panose="02020603050405020304" pitchFamily="18" charset="0"/>
              </a:rPr>
              <a:t>Ngoài bảo tồn hệ sinh thái tự nhiên, Vườn quốc gia còn là nơi đặt trạm cứu hộ động vật nổi tiếng thế giới. Trong khu làm việc của Vườn, bảo tàng động thực vật mới được đầu tư rất nhiều hiện vật, tiêu bản phong phú để cho các em nhỏ tham quan. </a:t>
            </a:r>
          </a:p>
        </p:txBody>
      </p:sp>
      <p:pic>
        <p:nvPicPr>
          <p:cNvPr id="808961" name="Picture 1" descr="Cẩm nang du lịch Vườn quốc gia Cát Tiên 2024 chi tiết, mới nhất">
            <a:extLst>
              <a:ext uri="{FF2B5EF4-FFF2-40B4-BE49-F238E27FC236}">
                <a16:creationId xmlns:a16="http://schemas.microsoft.com/office/drawing/2014/main" xmlns="" id="{CC8E0BF6-9FB2-D0BC-65B6-1354CD9E77E5}"/>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50395" y="3064475"/>
            <a:ext cx="4242866" cy="2417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277097"/>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642F0D9B-B7FD-2D69-DB98-EE6B9AA42558}"/>
              </a:ext>
            </a:extLst>
          </p:cNvPr>
          <p:cNvSpPr txBox="1">
            <a:spLocks noChangeArrowheads="1"/>
          </p:cNvSpPr>
          <p:nvPr/>
        </p:nvSpPr>
        <p:spPr bwMode="auto">
          <a:xfrm>
            <a:off x="336893" y="214957"/>
            <a:ext cx="3666697" cy="1828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x-none" sz="4000" b="1" dirty="0">
                <a:solidFill>
                  <a:srgbClr val="00B050"/>
                </a:solidFill>
              </a:rPr>
              <a:t>Vườn quốc gia</a:t>
            </a:r>
          </a:p>
          <a:p>
            <a:pPr algn="ctr">
              <a:lnSpc>
                <a:spcPct val="150000"/>
              </a:lnSpc>
            </a:pPr>
            <a:r>
              <a:rPr lang="x-none" sz="4000" b="1" dirty="0">
                <a:solidFill>
                  <a:srgbClr val="00B050"/>
                </a:solidFill>
              </a:rPr>
              <a:t> Cát Tiên</a:t>
            </a:r>
          </a:p>
        </p:txBody>
      </p:sp>
      <p:sp>
        <p:nvSpPr>
          <p:cNvPr id="2" name="Rectangle 2">
            <a:extLst>
              <a:ext uri="{FF2B5EF4-FFF2-40B4-BE49-F238E27FC236}">
                <a16:creationId xmlns:a16="http://schemas.microsoft.com/office/drawing/2014/main" xmlns="" id="{87DE9157-FCBD-EDFC-A891-2733756F8378}"/>
              </a:ext>
            </a:extLst>
          </p:cNvPr>
          <p:cNvSpPr>
            <a:spLocks noChangeArrowheads="1"/>
          </p:cNvSpPr>
          <p:nvPr/>
        </p:nvSpPr>
        <p:spPr bwMode="auto">
          <a:xfrm>
            <a:off x="4740541" y="460122"/>
            <a:ext cx="7201064" cy="5968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lnSpc>
                <a:spcPct val="150000"/>
              </a:lnSpc>
            </a:pPr>
            <a:r>
              <a:rPr lang="x-none" sz="3700" b="1" dirty="0">
                <a:solidFill>
                  <a:srgbClr val="7030A0"/>
                </a:solidFill>
                <a:effectLst/>
                <a:latin typeface="Times New Roman" panose="02020603050405020304" pitchFamily="18" charset="0"/>
                <a:ea typeface="Times New Roman" panose="02020603050405020304" pitchFamily="18" charset="0"/>
              </a:rPr>
              <a:t>Khu cứu hộ động vật cũng là địa điểm nhận được sự quan tâm và ủng hộ của du khách. Đó là môi trường bán hoang dã cho các động vật bị nuôi nhốt trái phép trước đây như gấu, khỉ, các loại chim quí…</a:t>
            </a:r>
          </a:p>
        </p:txBody>
      </p:sp>
      <p:pic>
        <p:nvPicPr>
          <p:cNvPr id="808961" name="Picture 1" descr="Cẩm nang du lịch Vườn quốc gia Cát Tiên 2024 chi tiết, mới nhất">
            <a:extLst>
              <a:ext uri="{FF2B5EF4-FFF2-40B4-BE49-F238E27FC236}">
                <a16:creationId xmlns:a16="http://schemas.microsoft.com/office/drawing/2014/main" xmlns="" id="{CC8E0BF6-9FB2-D0BC-65B6-1354CD9E77E5}"/>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50395" y="3064475"/>
            <a:ext cx="4242866" cy="2417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580182"/>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642F0D9B-B7FD-2D69-DB98-EE6B9AA42558}"/>
              </a:ext>
            </a:extLst>
          </p:cNvPr>
          <p:cNvSpPr txBox="1">
            <a:spLocks noChangeArrowheads="1"/>
          </p:cNvSpPr>
          <p:nvPr/>
        </p:nvSpPr>
        <p:spPr bwMode="auto">
          <a:xfrm>
            <a:off x="336893" y="214957"/>
            <a:ext cx="3666697" cy="1828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x-none" sz="4000" b="1" dirty="0">
                <a:solidFill>
                  <a:srgbClr val="00B050"/>
                </a:solidFill>
              </a:rPr>
              <a:t>Vườn quốc gia</a:t>
            </a:r>
          </a:p>
          <a:p>
            <a:pPr algn="ctr">
              <a:lnSpc>
                <a:spcPct val="150000"/>
              </a:lnSpc>
            </a:pPr>
            <a:r>
              <a:rPr lang="x-none" sz="4000" b="1" dirty="0">
                <a:solidFill>
                  <a:srgbClr val="00B050"/>
                </a:solidFill>
              </a:rPr>
              <a:t> Cát Tiên</a:t>
            </a:r>
          </a:p>
        </p:txBody>
      </p:sp>
      <p:sp>
        <p:nvSpPr>
          <p:cNvPr id="2" name="Rectangle 2">
            <a:extLst>
              <a:ext uri="{FF2B5EF4-FFF2-40B4-BE49-F238E27FC236}">
                <a16:creationId xmlns:a16="http://schemas.microsoft.com/office/drawing/2014/main" xmlns="" id="{87DE9157-FCBD-EDFC-A891-2733756F8378}"/>
              </a:ext>
            </a:extLst>
          </p:cNvPr>
          <p:cNvSpPr>
            <a:spLocks noChangeArrowheads="1"/>
          </p:cNvSpPr>
          <p:nvPr/>
        </p:nvSpPr>
        <p:spPr bwMode="auto">
          <a:xfrm>
            <a:off x="4740541" y="396867"/>
            <a:ext cx="7201064" cy="6095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lnSpc>
                <a:spcPct val="150000"/>
              </a:lnSpc>
            </a:pPr>
            <a:r>
              <a:rPr lang="x-none" sz="3300" b="1" dirty="0">
                <a:solidFill>
                  <a:srgbClr val="7030A0"/>
                </a:solidFill>
                <a:effectLst/>
                <a:latin typeface="Times New Roman" panose="02020603050405020304" pitchFamily="18" charset="0"/>
                <a:ea typeface="Times New Roman" panose="02020603050405020304" pitchFamily="18" charset="0"/>
              </a:rPr>
              <a:t>Những nhà hàng ở trong Vườn quốc gia Cát Tiên cũng được du khách khen ngợi vì những món ăn ngon như cá rô rừng, cá lóc cùng với nhiều loại rau rừng độc đáo. Khu vực thác nước với hoạt động chèo thuyền Kayak, khám phá hang dơi…dành cho những đoàn thám hiểm có nhiều kinh nghiệm.</a:t>
            </a:r>
          </a:p>
        </p:txBody>
      </p:sp>
      <p:pic>
        <p:nvPicPr>
          <p:cNvPr id="808961" name="Picture 1" descr="Cẩm nang du lịch Vườn quốc gia Cát Tiên 2024 chi tiết, mới nhất">
            <a:extLst>
              <a:ext uri="{FF2B5EF4-FFF2-40B4-BE49-F238E27FC236}">
                <a16:creationId xmlns:a16="http://schemas.microsoft.com/office/drawing/2014/main" xmlns="" id="{CC8E0BF6-9FB2-D0BC-65B6-1354CD9E77E5}"/>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50395" y="3064475"/>
            <a:ext cx="4242866" cy="2417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0562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xmlns="" id="{C38F804A-30FC-3247-0A99-C3C83764ED6D}"/>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6802" name="AutoShape 2" descr="Bài 15. Thương mại và du lịch - Hoc24">
            <a:extLst>
              <a:ext uri="{FF2B5EF4-FFF2-40B4-BE49-F238E27FC236}">
                <a16:creationId xmlns:a16="http://schemas.microsoft.com/office/drawing/2014/main" xmlns="" id="{916319C9-277F-835D-A863-883997A967CA}"/>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6803" name="Rectangle 11">
            <a:extLst>
              <a:ext uri="{FF2B5EF4-FFF2-40B4-BE49-F238E27FC236}">
                <a16:creationId xmlns:a16="http://schemas.microsoft.com/office/drawing/2014/main" xmlns="" id="{955F8DDC-4B5D-6B33-B987-018C9BA0F076}"/>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6804" name="TextBox 4">
            <a:extLst>
              <a:ext uri="{FF2B5EF4-FFF2-40B4-BE49-F238E27FC236}">
                <a16:creationId xmlns:a16="http://schemas.microsoft.com/office/drawing/2014/main" xmlns="" id="{A12F34C5-4274-1C74-4BEC-603A7156316C}"/>
              </a:ext>
            </a:extLst>
          </p:cNvPr>
          <p:cNvSpPr txBox="1">
            <a:spLocks noChangeArrowheads="1"/>
          </p:cNvSpPr>
          <p:nvPr/>
        </p:nvSpPr>
        <p:spPr bwMode="auto">
          <a:xfrm>
            <a:off x="5257515" y="42786"/>
            <a:ext cx="6787164" cy="1741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x-none" sz="3800" b="1" dirty="0">
                <a:solidFill>
                  <a:srgbClr val="0432FF"/>
                </a:solidFill>
                <a:effectLst/>
                <a:latin typeface="Times New Roman" panose="02020603050405020304" pitchFamily="18" charset="0"/>
                <a:ea typeface="Times New Roman" panose="02020603050405020304" pitchFamily="18" charset="0"/>
              </a:rPr>
              <a:t>Vùng Đông Nam Bộ bao gồm các tỉnh và thành phố nào?</a:t>
            </a:r>
            <a:r>
              <a:rPr lang="x-none" sz="3800" b="1" dirty="0">
                <a:solidFill>
                  <a:srgbClr val="0432FF"/>
                </a:solidFill>
                <a:effectLst/>
              </a:rPr>
              <a:t> </a:t>
            </a:r>
            <a:endParaRPr lang="x-none" altLang="x-none" sz="3800" b="1" dirty="0">
              <a:solidFill>
                <a:srgbClr val="0432FF"/>
              </a:solidFill>
            </a:endParaRPr>
          </a:p>
        </p:txBody>
      </p:sp>
      <p:sp>
        <p:nvSpPr>
          <p:cNvPr id="7" name="TextBox 6">
            <a:extLst>
              <a:ext uri="{FF2B5EF4-FFF2-40B4-BE49-F238E27FC236}">
                <a16:creationId xmlns:a16="http://schemas.microsoft.com/office/drawing/2014/main" xmlns="" id="{AD76618D-EE47-6A58-F5CB-0141C4FDB24D}"/>
              </a:ext>
            </a:extLst>
          </p:cNvPr>
          <p:cNvSpPr txBox="1">
            <a:spLocks noChangeArrowheads="1"/>
          </p:cNvSpPr>
          <p:nvPr/>
        </p:nvSpPr>
        <p:spPr bwMode="auto">
          <a:xfrm>
            <a:off x="5165124" y="2039940"/>
            <a:ext cx="6879555" cy="437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x-none" sz="3800" b="1" dirty="0"/>
              <a:t>- Vùng Đông Nam Bộ bao gồm Thành phố Hồ Chí Minh và các tỉnh: Đồng Nai, Bình Dương, Bà Rịa – Vũng Tàu, Bình Phước và Tây Ninh.</a:t>
            </a:r>
          </a:p>
        </p:txBody>
      </p:sp>
      <p:pic>
        <p:nvPicPr>
          <p:cNvPr id="2" name="Picture 1">
            <a:extLst>
              <a:ext uri="{FF2B5EF4-FFF2-40B4-BE49-F238E27FC236}">
                <a16:creationId xmlns:a16="http://schemas.microsoft.com/office/drawing/2014/main" xmlns="" id="{60C7D57A-40AC-1CC4-5F53-8F43B70233A2}"/>
              </a:ext>
            </a:extLst>
          </p:cNvPr>
          <p:cNvPicPr>
            <a:picLocks noChangeAspect="1"/>
          </p:cNvPicPr>
          <p:nvPr/>
        </p:nvPicPr>
        <p:blipFill>
          <a:blip r:embed="rId3"/>
          <a:stretch>
            <a:fillRect/>
          </a:stretch>
        </p:blipFill>
        <p:spPr>
          <a:xfrm>
            <a:off x="374650" y="462916"/>
            <a:ext cx="4518626" cy="5752534"/>
          </a:xfrm>
          <a:prstGeom prst="rect">
            <a:avLst/>
          </a:prstGeom>
        </p:spPr>
      </p:pic>
    </p:spTree>
    <p:extLst>
      <p:ext uri="{BB962C8B-B14F-4D97-AF65-F5344CB8AC3E}">
        <p14:creationId xmlns:p14="http://schemas.microsoft.com/office/powerpoint/2010/main" val="8423320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642F0D9B-B7FD-2D69-DB98-EE6B9AA42558}"/>
              </a:ext>
            </a:extLst>
          </p:cNvPr>
          <p:cNvSpPr txBox="1">
            <a:spLocks noChangeArrowheads="1"/>
          </p:cNvSpPr>
          <p:nvPr/>
        </p:nvSpPr>
        <p:spPr bwMode="auto">
          <a:xfrm>
            <a:off x="336893" y="214957"/>
            <a:ext cx="3666697" cy="1828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x-none" sz="4000" b="1" dirty="0">
                <a:solidFill>
                  <a:srgbClr val="00B050"/>
                </a:solidFill>
              </a:rPr>
              <a:t>Vườn quốc gia</a:t>
            </a:r>
          </a:p>
          <a:p>
            <a:pPr algn="ctr">
              <a:lnSpc>
                <a:spcPct val="150000"/>
              </a:lnSpc>
            </a:pPr>
            <a:r>
              <a:rPr lang="x-none" sz="4000" b="1" dirty="0">
                <a:solidFill>
                  <a:srgbClr val="00B050"/>
                </a:solidFill>
              </a:rPr>
              <a:t> Cát Tiên</a:t>
            </a:r>
          </a:p>
        </p:txBody>
      </p:sp>
      <p:sp>
        <p:nvSpPr>
          <p:cNvPr id="2" name="Rectangle 2">
            <a:extLst>
              <a:ext uri="{FF2B5EF4-FFF2-40B4-BE49-F238E27FC236}">
                <a16:creationId xmlns:a16="http://schemas.microsoft.com/office/drawing/2014/main" xmlns="" id="{87DE9157-FCBD-EDFC-A891-2733756F8378}"/>
              </a:ext>
            </a:extLst>
          </p:cNvPr>
          <p:cNvSpPr>
            <a:spLocks noChangeArrowheads="1"/>
          </p:cNvSpPr>
          <p:nvPr/>
        </p:nvSpPr>
        <p:spPr bwMode="auto">
          <a:xfrm>
            <a:off x="4740541" y="1129150"/>
            <a:ext cx="7201064" cy="5114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lnSpc>
                <a:spcPct val="150000"/>
              </a:lnSpc>
            </a:pPr>
            <a:r>
              <a:rPr lang="x-none" sz="3700" b="1" dirty="0">
                <a:solidFill>
                  <a:srgbClr val="7030A0"/>
                </a:solidFill>
                <a:effectLst/>
                <a:latin typeface="Times New Roman" panose="02020603050405020304" pitchFamily="18" charset="0"/>
                <a:ea typeface="Times New Roman" panose="02020603050405020304" pitchFamily="18" charset="0"/>
              </a:rPr>
              <a:t>Ở khu vực Vườn quốc gia có rất nhiều chuyên gia nước ngoài đến nghiên cứu và hỗ trợ nhiều dự án phi chính phủ đặc biệt để cùng người Việt Nam bảo tồn thiên nhiên hoang dã cho thế giới.</a:t>
            </a:r>
            <a:r>
              <a:rPr lang="x-none" sz="3700" b="1" dirty="0">
                <a:solidFill>
                  <a:srgbClr val="7030A0"/>
                </a:solidFill>
                <a:effectLst/>
              </a:rPr>
              <a:t> </a:t>
            </a:r>
            <a:endParaRPr lang="x-none" sz="3700" b="1" dirty="0">
              <a:solidFill>
                <a:srgbClr val="7030A0"/>
              </a:solidFill>
              <a:effectLst/>
              <a:latin typeface="Times New Roman" panose="02020603050405020304" pitchFamily="18" charset="0"/>
              <a:ea typeface="Times New Roman" panose="02020603050405020304" pitchFamily="18" charset="0"/>
            </a:endParaRPr>
          </a:p>
        </p:txBody>
      </p:sp>
      <p:pic>
        <p:nvPicPr>
          <p:cNvPr id="808961" name="Picture 1" descr="Cẩm nang du lịch Vườn quốc gia Cát Tiên 2024 chi tiết, mới nhất">
            <a:extLst>
              <a:ext uri="{FF2B5EF4-FFF2-40B4-BE49-F238E27FC236}">
                <a16:creationId xmlns:a16="http://schemas.microsoft.com/office/drawing/2014/main" xmlns="" id="{CC8E0BF6-9FB2-D0BC-65B6-1354CD9E77E5}"/>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50395" y="3064475"/>
            <a:ext cx="4242866" cy="2417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52656"/>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Title 1">
            <a:extLst>
              <a:ext uri="{FF2B5EF4-FFF2-40B4-BE49-F238E27FC236}">
                <a16:creationId xmlns:a16="http://schemas.microsoft.com/office/drawing/2014/main" xmlns="" id="{02062E8E-5432-DF6E-B8E8-3E83C5DF1F31}"/>
              </a:ext>
            </a:extLst>
          </p:cNvPr>
          <p:cNvSpPr>
            <a:spLocks noGrp="1" noChangeArrowheads="1"/>
          </p:cNvSpPr>
          <p:nvPr>
            <p:ph type="title"/>
          </p:nvPr>
        </p:nvSpPr>
        <p:spPr/>
        <p:txBody>
          <a:bodyPr/>
          <a:lstStyle/>
          <a:p>
            <a:pPr eaLnBrk="1" hangingPunct="1"/>
            <a:endParaRPr lang="en-US" altLang="en-US"/>
          </a:p>
        </p:txBody>
      </p:sp>
      <p:sp>
        <p:nvSpPr>
          <p:cNvPr id="337922" name="Content Placeholder 2">
            <a:extLst>
              <a:ext uri="{FF2B5EF4-FFF2-40B4-BE49-F238E27FC236}">
                <a16:creationId xmlns:a16="http://schemas.microsoft.com/office/drawing/2014/main" xmlns="" id="{E981CF97-A59D-D451-9345-5F3F8572B0EF}"/>
              </a:ext>
            </a:extLst>
          </p:cNvPr>
          <p:cNvSpPr>
            <a:spLocks noGrp="1" noChangeArrowheads="1"/>
          </p:cNvSpPr>
          <p:nvPr>
            <p:ph idx="1"/>
          </p:nvPr>
        </p:nvSpPr>
        <p:spPr/>
        <p:txBody>
          <a:bodyPr/>
          <a:lstStyle/>
          <a:p>
            <a:pPr eaLnBrk="1" hangingPunct="1"/>
            <a:endParaRPr lang="en-US" altLang="en-US"/>
          </a:p>
        </p:txBody>
      </p:sp>
      <p:pic>
        <p:nvPicPr>
          <p:cNvPr id="337923" name="Picture 2" descr="Hình ảnh Powerpoint - - Tổng hợp hình ảnh dành cho Powerpoint đẹp nhất">
            <a:extLst>
              <a:ext uri="{FF2B5EF4-FFF2-40B4-BE49-F238E27FC236}">
                <a16:creationId xmlns:a16="http://schemas.microsoft.com/office/drawing/2014/main" xmlns="" id="{8CCF48EA-1C47-2D48-348D-B80A7FA39E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285750"/>
            <a:ext cx="12755563" cy="714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24" name="TextBox 4">
            <a:extLst>
              <a:ext uri="{FF2B5EF4-FFF2-40B4-BE49-F238E27FC236}">
                <a16:creationId xmlns:a16="http://schemas.microsoft.com/office/drawing/2014/main" xmlns="" id="{7428466F-D9EB-5813-3B7F-7344F35076F9}"/>
              </a:ext>
            </a:extLst>
          </p:cNvPr>
          <p:cNvSpPr txBox="1">
            <a:spLocks noChangeArrowheads="1"/>
          </p:cNvSpPr>
          <p:nvPr/>
        </p:nvSpPr>
        <p:spPr bwMode="auto">
          <a:xfrm>
            <a:off x="47625" y="84138"/>
            <a:ext cx="1181100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lnSpc>
                <a:spcPct val="200000"/>
              </a:lnSpc>
            </a:pPr>
            <a:endParaRPr lang="en-US" altLang="en-US" sz="3600" b="1">
              <a:solidFill>
                <a:srgbClr val="FF0000"/>
              </a:solidFill>
              <a:cs typeface="Times New Roman" panose="02020603050405020304" pitchFamily="18" charset="0"/>
            </a:endParaRPr>
          </a:p>
        </p:txBody>
      </p:sp>
      <p:sp>
        <p:nvSpPr>
          <p:cNvPr id="7" name="Rectangle 6">
            <a:extLst>
              <a:ext uri="{FF2B5EF4-FFF2-40B4-BE49-F238E27FC236}">
                <a16:creationId xmlns:a16="http://schemas.microsoft.com/office/drawing/2014/main" xmlns="" id="{9B51E971-7DDE-9B7D-2F43-AD949392FD3C}"/>
              </a:ext>
            </a:extLst>
          </p:cNvPr>
          <p:cNvSpPr/>
          <p:nvPr/>
        </p:nvSpPr>
        <p:spPr>
          <a:xfrm>
            <a:off x="2796208" y="1971675"/>
            <a:ext cx="6599583" cy="1323439"/>
          </a:xfrm>
          <a:prstGeom prst="rect">
            <a:avLst/>
          </a:prstGeom>
          <a:noFill/>
        </p:spPr>
        <p:txBody>
          <a:bodyPr>
            <a:spAutoFit/>
          </a:bodyPr>
          <a:lstStyle/>
          <a:p>
            <a:pPr algn="ctr" eaLnBrk="1" fontAlgn="auto" hangingPunct="1">
              <a:spcBef>
                <a:spcPts val="0"/>
              </a:spcBef>
              <a:spcAft>
                <a:spcPts val="0"/>
              </a:spcAft>
              <a:defRPr/>
            </a:pPr>
            <a:r>
              <a:rPr lang="en-US" sz="8000" b="1" dirty="0">
                <a:ln w="22225">
                  <a:solidFill>
                    <a:schemeClr val="accent2"/>
                  </a:solidFill>
                  <a:prstDash val="solid"/>
                </a:ln>
                <a:solidFill>
                  <a:srgbClr val="C00000"/>
                </a:solidFill>
                <a:cs typeface="Times New Roman" panose="02020603050405020304" pitchFamily="18" charset="0"/>
              </a:rPr>
              <a:t>TIẾT 2</a:t>
            </a:r>
          </a:p>
        </p:txBody>
      </p:sp>
      <p:pic>
        <p:nvPicPr>
          <p:cNvPr id="337926" name="Picture 5" descr="POINSET2">
            <a:extLst>
              <a:ext uri="{FF2B5EF4-FFF2-40B4-BE49-F238E27FC236}">
                <a16:creationId xmlns:a16="http://schemas.microsoft.com/office/drawing/2014/main" xmlns="" id="{A444E771-0114-114E-430F-A8ED28A0AD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167481" y="-515144"/>
            <a:ext cx="2262188"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27" name="Picture 5" descr="POINSET2">
            <a:extLst>
              <a:ext uri="{FF2B5EF4-FFF2-40B4-BE49-F238E27FC236}">
                <a16:creationId xmlns:a16="http://schemas.microsoft.com/office/drawing/2014/main" xmlns="" id="{33FB0DE7-024C-1771-2E81-C11D835A86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184607" y="-418307"/>
            <a:ext cx="2262188"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28" name="Picture 5" descr="POINSET2">
            <a:extLst>
              <a:ext uri="{FF2B5EF4-FFF2-40B4-BE49-F238E27FC236}">
                <a16:creationId xmlns:a16="http://schemas.microsoft.com/office/drawing/2014/main" xmlns="" id="{518809CA-9CAF-7AF3-375F-2D9ED5FBC1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4769" y="4414044"/>
            <a:ext cx="2262187"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29" name="Picture 5" descr="POINSET2">
            <a:extLst>
              <a:ext uri="{FF2B5EF4-FFF2-40B4-BE49-F238E27FC236}">
                <a16:creationId xmlns:a16="http://schemas.microsoft.com/office/drawing/2014/main" xmlns="" id="{805C25F2-CFFB-D18A-3120-C50D42C14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V="1">
            <a:off x="10073482" y="4418806"/>
            <a:ext cx="2260600"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C77105A4-86BA-82DE-8142-37C02117E96F}"/>
              </a:ext>
            </a:extLst>
          </p:cNvPr>
          <p:cNvSpPr/>
          <p:nvPr/>
        </p:nvSpPr>
        <p:spPr>
          <a:xfrm>
            <a:off x="2075155" y="102823"/>
            <a:ext cx="7776424" cy="803490"/>
          </a:xfrm>
          <a:prstGeom prst="rect">
            <a:avLst/>
          </a:prstGeom>
        </p:spPr>
        <p:txBody>
          <a:bodyPr wrap="none">
            <a:spAutoFit/>
          </a:bodyPr>
          <a:lstStyle/>
          <a:p>
            <a:pPr algn="ctr" eaLnBrk="1" fontAlgn="auto" hangingPunct="1">
              <a:lnSpc>
                <a:spcPct val="150000"/>
              </a:lnSpc>
              <a:spcBef>
                <a:spcPts val="0"/>
              </a:spcBef>
              <a:spcAft>
                <a:spcPts val="0"/>
              </a:spcAft>
              <a:defRPr/>
            </a:pPr>
            <a:r>
              <a:rPr lang="en-US" sz="3500" b="1" dirty="0">
                <a:ln w="22225">
                  <a:solidFill>
                    <a:schemeClr val="accent2"/>
                  </a:solidFill>
                  <a:prstDash val="solid"/>
                </a:ln>
                <a:solidFill>
                  <a:srgbClr val="C00000"/>
                </a:solidFill>
                <a:cs typeface="Times New Roman" panose="02020603050405020304" pitchFamily="18" charset="0"/>
              </a:rPr>
              <a:t>3. ĐẶC ĐIỂM DÂN C</a:t>
            </a:r>
            <a:r>
              <a:rPr lang="vi-VN" sz="3500" b="1" dirty="0">
                <a:ln w="22225">
                  <a:solidFill>
                    <a:schemeClr val="accent2"/>
                  </a:solidFill>
                  <a:prstDash val="solid"/>
                </a:ln>
                <a:solidFill>
                  <a:srgbClr val="C00000"/>
                </a:solidFill>
                <a:cs typeface="Times New Roman" panose="02020603050405020304" pitchFamily="18" charset="0"/>
              </a:rPr>
              <a:t>Ư, ĐÔ THỊ HÓA</a:t>
            </a:r>
            <a:endParaRPr lang="en-US" sz="3500" b="1" dirty="0">
              <a:ln w="22225">
                <a:solidFill>
                  <a:schemeClr val="accent2"/>
                </a:solidFill>
                <a:prstDash val="solid"/>
              </a:ln>
              <a:solidFill>
                <a:srgbClr val="C00000"/>
              </a:solidFill>
              <a:cs typeface="Times New Roman" panose="02020603050405020304" pitchFamily="18" charset="0"/>
            </a:endParaRPr>
          </a:p>
        </p:txBody>
      </p:sp>
      <p:sp>
        <p:nvSpPr>
          <p:cNvPr id="338946" name="Rectangle 2">
            <a:extLst>
              <a:ext uri="{FF2B5EF4-FFF2-40B4-BE49-F238E27FC236}">
                <a16:creationId xmlns:a16="http://schemas.microsoft.com/office/drawing/2014/main" xmlns="" id="{39CA699B-CB3B-279C-EF00-5DF860E0E347}"/>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38947" name="AutoShape 2" descr="Bài 15. Thương mại và du lịch - Hoc24">
            <a:extLst>
              <a:ext uri="{FF2B5EF4-FFF2-40B4-BE49-F238E27FC236}">
                <a16:creationId xmlns:a16="http://schemas.microsoft.com/office/drawing/2014/main" xmlns="" id="{B1CA3909-9D54-00F5-6506-E984A9EBB176}"/>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38948" name="Rectangle 13">
            <a:extLst>
              <a:ext uri="{FF2B5EF4-FFF2-40B4-BE49-F238E27FC236}">
                <a16:creationId xmlns:a16="http://schemas.microsoft.com/office/drawing/2014/main" xmlns="" id="{C34E7EA9-0105-CB76-7616-F3E120913A1C}"/>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38949" name="Rectangle 2">
            <a:extLst>
              <a:ext uri="{FF2B5EF4-FFF2-40B4-BE49-F238E27FC236}">
                <a16:creationId xmlns:a16="http://schemas.microsoft.com/office/drawing/2014/main" xmlns="" id="{820E5078-98D6-E6D6-8627-BECC567AA4AF}"/>
              </a:ext>
            </a:extLst>
          </p:cNvPr>
          <p:cNvSpPr>
            <a:spLocks noChangeArrowheads="1"/>
          </p:cNvSpPr>
          <p:nvPr/>
        </p:nvSpPr>
        <p:spPr bwMode="auto">
          <a:xfrm>
            <a:off x="307975" y="1136650"/>
            <a:ext cx="1466215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38950" name="Rectangle 4">
            <a:extLst>
              <a:ext uri="{FF2B5EF4-FFF2-40B4-BE49-F238E27FC236}">
                <a16:creationId xmlns:a16="http://schemas.microsoft.com/office/drawing/2014/main" xmlns="" id="{412FA307-37CA-AA9D-833C-7A6626793E93}"/>
              </a:ext>
            </a:extLst>
          </p:cNvPr>
          <p:cNvSpPr>
            <a:spLocks noChangeArrowheads="1"/>
          </p:cNvSpPr>
          <p:nvPr/>
        </p:nvSpPr>
        <p:spPr bwMode="auto">
          <a:xfrm>
            <a:off x="6245225" y="2565400"/>
            <a:ext cx="1809750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38951" name="Rectangle 14">
            <a:extLst>
              <a:ext uri="{FF2B5EF4-FFF2-40B4-BE49-F238E27FC236}">
                <a16:creationId xmlns:a16="http://schemas.microsoft.com/office/drawing/2014/main" xmlns="" id="{DFA9817C-15C5-2210-6980-574357EE863A}"/>
              </a:ext>
            </a:extLst>
          </p:cNvPr>
          <p:cNvSpPr>
            <a:spLocks noChangeArrowheads="1"/>
          </p:cNvSpPr>
          <p:nvPr/>
        </p:nvSpPr>
        <p:spPr bwMode="auto">
          <a:xfrm>
            <a:off x="461963" y="1293813"/>
            <a:ext cx="1457483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38952" name="Rectangle 16">
            <a:extLst>
              <a:ext uri="{FF2B5EF4-FFF2-40B4-BE49-F238E27FC236}">
                <a16:creationId xmlns:a16="http://schemas.microsoft.com/office/drawing/2014/main" xmlns="" id="{0F7BDCD2-42E1-2AB2-7C86-100F0DB9C5E4}"/>
              </a:ext>
            </a:extLst>
          </p:cNvPr>
          <p:cNvSpPr>
            <a:spLocks noChangeArrowheads="1"/>
          </p:cNvSpPr>
          <p:nvPr/>
        </p:nvSpPr>
        <p:spPr bwMode="auto">
          <a:xfrm>
            <a:off x="6096000" y="2565400"/>
            <a:ext cx="1554162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38953" name="Rectangle 18">
            <a:extLst>
              <a:ext uri="{FF2B5EF4-FFF2-40B4-BE49-F238E27FC236}">
                <a16:creationId xmlns:a16="http://schemas.microsoft.com/office/drawing/2014/main" xmlns="" id="{110968A8-6532-15AD-BCD2-D384B9218AC8}"/>
              </a:ext>
            </a:extLst>
          </p:cNvPr>
          <p:cNvSpPr>
            <a:spLocks noChangeArrowheads="1"/>
          </p:cNvSpPr>
          <p:nvPr/>
        </p:nvSpPr>
        <p:spPr bwMode="auto">
          <a:xfrm>
            <a:off x="371475" y="1344613"/>
            <a:ext cx="1293971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38954" name="Rectangle 20">
            <a:extLst>
              <a:ext uri="{FF2B5EF4-FFF2-40B4-BE49-F238E27FC236}">
                <a16:creationId xmlns:a16="http://schemas.microsoft.com/office/drawing/2014/main" xmlns="" id="{C1F3C1E4-3B55-6D59-4F0A-38EF47E5CD7B}"/>
              </a:ext>
            </a:extLst>
          </p:cNvPr>
          <p:cNvSpPr>
            <a:spLocks noChangeArrowheads="1"/>
          </p:cNvSpPr>
          <p:nvPr/>
        </p:nvSpPr>
        <p:spPr bwMode="auto">
          <a:xfrm>
            <a:off x="5741988" y="2860675"/>
            <a:ext cx="20918487"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38955" name="Rectangle 18">
            <a:extLst>
              <a:ext uri="{FF2B5EF4-FFF2-40B4-BE49-F238E27FC236}">
                <a16:creationId xmlns:a16="http://schemas.microsoft.com/office/drawing/2014/main" xmlns="" id="{5D80D021-C0B9-694F-78E6-464E87943F36}"/>
              </a:ext>
            </a:extLst>
          </p:cNvPr>
          <p:cNvSpPr>
            <a:spLocks noChangeArrowheads="1"/>
          </p:cNvSpPr>
          <p:nvPr/>
        </p:nvSpPr>
        <p:spPr bwMode="auto">
          <a:xfrm>
            <a:off x="223838" y="1182688"/>
            <a:ext cx="1916588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38956" name="Rectangle 20">
            <a:extLst>
              <a:ext uri="{FF2B5EF4-FFF2-40B4-BE49-F238E27FC236}">
                <a16:creationId xmlns:a16="http://schemas.microsoft.com/office/drawing/2014/main" xmlns="" id="{F9D83134-78A4-EBB6-8588-62812E251599}"/>
              </a:ext>
            </a:extLst>
          </p:cNvPr>
          <p:cNvSpPr>
            <a:spLocks noChangeArrowheads="1"/>
          </p:cNvSpPr>
          <p:nvPr/>
        </p:nvSpPr>
        <p:spPr bwMode="auto">
          <a:xfrm>
            <a:off x="6245225" y="2301875"/>
            <a:ext cx="183435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pic>
        <p:nvPicPr>
          <p:cNvPr id="338959" name="Picture 15" descr="Loạt dự án giao thông qua 4 tỉnh thành vùng Đông Nam Bộ">
            <a:extLst>
              <a:ext uri="{FF2B5EF4-FFF2-40B4-BE49-F238E27FC236}">
                <a16:creationId xmlns:a16="http://schemas.microsoft.com/office/drawing/2014/main" xmlns="" id="{7E7A60BA-EFBD-D553-7C15-07656E63C5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595" y="1031274"/>
            <a:ext cx="9793416" cy="56778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2">
            <a:extLst>
              <a:ext uri="{FF2B5EF4-FFF2-40B4-BE49-F238E27FC236}">
                <a16:creationId xmlns:a16="http://schemas.microsoft.com/office/drawing/2014/main" xmlns="" id="{4F0DDFB4-318B-F20E-9409-50FF3DD84345}"/>
              </a:ext>
            </a:extLst>
          </p:cNvPr>
          <p:cNvSpPr txBox="1">
            <a:spLocks noChangeArrowheads="1"/>
          </p:cNvSpPr>
          <p:nvPr/>
        </p:nvSpPr>
        <p:spPr bwMode="auto">
          <a:xfrm>
            <a:off x="6858000" y="479266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x-none" altLang="x-none" sz="3600">
              <a:latin typeface=".VnArial Narrow" pitchFamily="34" charset="0"/>
            </a:endParaRPr>
          </a:p>
        </p:txBody>
      </p:sp>
      <p:sp>
        <p:nvSpPr>
          <p:cNvPr id="128002" name="Text Box 16">
            <a:extLst>
              <a:ext uri="{FF2B5EF4-FFF2-40B4-BE49-F238E27FC236}">
                <a16:creationId xmlns:a16="http://schemas.microsoft.com/office/drawing/2014/main" xmlns="" id="{9E6FDB13-F3E0-8027-EBD6-D8D652EFF815}"/>
              </a:ext>
            </a:extLst>
          </p:cNvPr>
          <p:cNvSpPr txBox="1">
            <a:spLocks noChangeArrowheads="1"/>
          </p:cNvSpPr>
          <p:nvPr/>
        </p:nvSpPr>
        <p:spPr bwMode="auto">
          <a:xfrm>
            <a:off x="222250" y="203200"/>
            <a:ext cx="8108950"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lnSpc>
                <a:spcPct val="150000"/>
              </a:lnSpc>
              <a:spcBef>
                <a:spcPct val="50000"/>
              </a:spcBef>
            </a:pPr>
            <a:r>
              <a:rPr lang="x-none" altLang="x-none" sz="3800" b="1" dirty="0">
                <a:solidFill>
                  <a:srgbClr val="0432FF"/>
                </a:solidFill>
                <a:cs typeface="Times New Roman" panose="02020603050405020304" pitchFamily="18" charset="0"/>
              </a:rPr>
              <a:t>THẢO LUẬN NHÓM (5 PHÚT)</a:t>
            </a:r>
            <a:endParaRPr lang="en-US" altLang="x-none" sz="3800" b="1" dirty="0">
              <a:solidFill>
                <a:srgbClr val="0432FF"/>
              </a:solidFill>
              <a:cs typeface="Times New Roman" panose="02020603050405020304" pitchFamily="18" charset="0"/>
            </a:endParaRPr>
          </a:p>
        </p:txBody>
      </p:sp>
      <p:pic>
        <p:nvPicPr>
          <p:cNvPr id="2" name="Picture 1">
            <a:extLst>
              <a:ext uri="{FF2B5EF4-FFF2-40B4-BE49-F238E27FC236}">
                <a16:creationId xmlns:a16="http://schemas.microsoft.com/office/drawing/2014/main" xmlns="" id="{BC35C968-8C25-0DC8-618C-EAE03B35E016}"/>
              </a:ext>
            </a:extLst>
          </p:cNvPr>
          <p:cNvPicPr>
            <a:picLocks noChangeAspect="1"/>
          </p:cNvPicPr>
          <p:nvPr/>
        </p:nvPicPr>
        <p:blipFill>
          <a:blip r:embed="rId2"/>
          <a:stretch>
            <a:fillRect/>
          </a:stretch>
        </p:blipFill>
        <p:spPr>
          <a:xfrm>
            <a:off x="222250" y="3487866"/>
            <a:ext cx="5622496" cy="3048858"/>
          </a:xfrm>
          <a:prstGeom prst="rect">
            <a:avLst/>
          </a:prstGeom>
        </p:spPr>
      </p:pic>
      <p:pic>
        <p:nvPicPr>
          <p:cNvPr id="834562" name="Picture 2" descr="Viết báo cáo cho một buổi thảo luận của nhóm em lớp 4">
            <a:extLst>
              <a:ext uri="{FF2B5EF4-FFF2-40B4-BE49-F238E27FC236}">
                <a16:creationId xmlns:a16="http://schemas.microsoft.com/office/drawing/2014/main" xmlns="" id="{F93AD133-3D60-1530-5B71-27E10058B6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2227" y="120727"/>
            <a:ext cx="2831981" cy="1484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032A3E2C-5506-8D23-6C85-7CC025020E66}"/>
              </a:ext>
            </a:extLst>
          </p:cNvPr>
          <p:cNvSpPr txBox="1"/>
          <p:nvPr/>
        </p:nvSpPr>
        <p:spPr>
          <a:xfrm>
            <a:off x="6635577" y="1557989"/>
            <a:ext cx="5205283" cy="4978735"/>
          </a:xfrm>
          <a:prstGeom prst="rect">
            <a:avLst/>
          </a:prstGeom>
          <a:noFill/>
        </p:spPr>
        <p:txBody>
          <a:bodyPr wrap="square">
            <a:spAutoFit/>
          </a:bodyPr>
          <a:lstStyle/>
          <a:p>
            <a:pPr algn="just">
              <a:lnSpc>
                <a:spcPct val="150000"/>
              </a:lnSpc>
            </a:pPr>
            <a:r>
              <a:rPr lang="x-none" sz="3600" b="1" dirty="0">
                <a:solidFill>
                  <a:srgbClr val="0432FF"/>
                </a:solidFill>
                <a:effectLst/>
                <a:latin typeface="Times New Roman" panose="02020603050405020304" pitchFamily="18" charset="0"/>
                <a:ea typeface="Times New Roman" panose="02020603050405020304" pitchFamily="18" charset="0"/>
              </a:rPr>
              <a:t>- Nhóm 1+2+3: Phân tích đặc điểm dân cư của vùng Đông Nam Bộ</a:t>
            </a:r>
          </a:p>
          <a:p>
            <a:pPr algn="just">
              <a:lnSpc>
                <a:spcPct val="150000"/>
              </a:lnSpc>
            </a:pPr>
            <a:r>
              <a:rPr lang="x-none" sz="3600" b="1" dirty="0">
                <a:solidFill>
                  <a:srgbClr val="0432FF"/>
                </a:solidFill>
                <a:effectLst/>
                <a:latin typeface="Times New Roman" panose="02020603050405020304" pitchFamily="18" charset="0"/>
                <a:ea typeface="Times New Roman" panose="02020603050405020304" pitchFamily="18" charset="0"/>
              </a:rPr>
              <a:t>- Nhóm 4+5+6: Cho biết đô thị hóa vùng Đông Nam Bộ có đặc điểm gì?</a:t>
            </a:r>
          </a:p>
        </p:txBody>
      </p:sp>
      <p:pic>
        <p:nvPicPr>
          <p:cNvPr id="7" name="Picture 6">
            <a:extLst>
              <a:ext uri="{FF2B5EF4-FFF2-40B4-BE49-F238E27FC236}">
                <a16:creationId xmlns:a16="http://schemas.microsoft.com/office/drawing/2014/main" xmlns="" id="{1D353166-EB30-26A2-C454-03E8B53ABA3B}"/>
              </a:ext>
            </a:extLst>
          </p:cNvPr>
          <p:cNvPicPr>
            <a:picLocks noChangeAspect="1"/>
          </p:cNvPicPr>
          <p:nvPr/>
        </p:nvPicPr>
        <p:blipFill>
          <a:blip r:embed="rId4"/>
          <a:stretch>
            <a:fillRect/>
          </a:stretch>
        </p:blipFill>
        <p:spPr>
          <a:xfrm>
            <a:off x="222249" y="1170518"/>
            <a:ext cx="6203023" cy="2258482"/>
          </a:xfrm>
          <a:prstGeom prst="rect">
            <a:avLst/>
          </a:prstGeom>
        </p:spPr>
      </p:pic>
    </p:spTree>
    <p:extLst>
      <p:ext uri="{BB962C8B-B14F-4D97-AF65-F5344CB8AC3E}">
        <p14:creationId xmlns:p14="http://schemas.microsoft.com/office/powerpoint/2010/main" val="2981668779"/>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a:extLst>
              <a:ext uri="{FF2B5EF4-FFF2-40B4-BE49-F238E27FC236}">
                <a16:creationId xmlns:a16="http://schemas.microsoft.com/office/drawing/2014/main" xmlns="" id="{7A120552-BE0C-94B8-31E3-D3A7D5028A4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4" name="AutoShape 2" descr="Bài 15. Thương mại và du lịch - Hoc24">
            <a:extLst>
              <a:ext uri="{FF2B5EF4-FFF2-40B4-BE49-F238E27FC236}">
                <a16:creationId xmlns:a16="http://schemas.microsoft.com/office/drawing/2014/main" xmlns="" id="{535CD3C5-3327-A994-3D0B-B374C26F9D7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5" name="Rectangle 13">
            <a:extLst>
              <a:ext uri="{FF2B5EF4-FFF2-40B4-BE49-F238E27FC236}">
                <a16:creationId xmlns:a16="http://schemas.microsoft.com/office/drawing/2014/main" xmlns="" id="{4988655D-5CB1-5445-81F9-3D67346C8A8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6" name="TextBox 3">
            <a:extLst>
              <a:ext uri="{FF2B5EF4-FFF2-40B4-BE49-F238E27FC236}">
                <a16:creationId xmlns:a16="http://schemas.microsoft.com/office/drawing/2014/main" xmlns="" id="{72964CE9-1E95-17C1-6A65-F771FB7F13C6}"/>
              </a:ext>
            </a:extLst>
          </p:cNvPr>
          <p:cNvSpPr txBox="1">
            <a:spLocks noChangeArrowheads="1"/>
          </p:cNvSpPr>
          <p:nvPr/>
        </p:nvSpPr>
        <p:spPr bwMode="auto">
          <a:xfrm>
            <a:off x="909809" y="4024818"/>
            <a:ext cx="4119392" cy="241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3500" b="1" dirty="0">
                <a:solidFill>
                  <a:srgbClr val="00B050"/>
                </a:solidFill>
                <a:ea typeface="Times New Roman" panose="02020603050405020304" pitchFamily="18" charset="0"/>
              </a:rPr>
              <a:t>Nhận xét:</a:t>
            </a:r>
          </a:p>
          <a:p>
            <a:pPr algn="just">
              <a:lnSpc>
                <a:spcPct val="150000"/>
              </a:lnSpc>
            </a:pPr>
            <a:r>
              <a:rPr lang="x-none" sz="3500" b="1" dirty="0">
                <a:solidFill>
                  <a:srgbClr val="00B050"/>
                </a:solidFill>
                <a:effectLst/>
                <a:latin typeface="Times New Roman" panose="02020603050405020304" pitchFamily="18" charset="0"/>
                <a:ea typeface="Times New Roman" panose="02020603050405020304" pitchFamily="18" charset="0"/>
              </a:rPr>
              <a:t>Tỉ suất nhập cư:</a:t>
            </a:r>
          </a:p>
          <a:p>
            <a:pPr algn="just">
              <a:lnSpc>
                <a:spcPct val="150000"/>
              </a:lnSpc>
            </a:pPr>
            <a:r>
              <a:rPr lang="x-none" sz="3500" b="1" dirty="0">
                <a:solidFill>
                  <a:srgbClr val="00B050"/>
                </a:solidFill>
                <a:ea typeface="Times New Roman" panose="02020603050405020304" pitchFamily="18" charset="0"/>
              </a:rPr>
              <a:t>Năm 2010: 24,8%o</a:t>
            </a:r>
            <a:r>
              <a:rPr lang="x-none" sz="3500" b="1" dirty="0">
                <a:solidFill>
                  <a:srgbClr val="00B050"/>
                </a:solidFill>
                <a:effectLst/>
                <a:latin typeface="Times New Roman" panose="02020603050405020304" pitchFamily="18" charset="0"/>
                <a:ea typeface="Times New Roman" panose="02020603050405020304" pitchFamily="18" charset="0"/>
              </a:rPr>
              <a:t> </a:t>
            </a:r>
          </a:p>
        </p:txBody>
      </p:sp>
      <p:sp>
        <p:nvSpPr>
          <p:cNvPr id="2" name="TextBox 3">
            <a:extLst>
              <a:ext uri="{FF2B5EF4-FFF2-40B4-BE49-F238E27FC236}">
                <a16:creationId xmlns:a16="http://schemas.microsoft.com/office/drawing/2014/main" xmlns="" id="{9F301896-7E84-97C8-E140-57C5B24B12BC}"/>
              </a:ext>
            </a:extLst>
          </p:cNvPr>
          <p:cNvSpPr txBox="1">
            <a:spLocks noChangeArrowheads="1"/>
          </p:cNvSpPr>
          <p:nvPr/>
        </p:nvSpPr>
        <p:spPr bwMode="auto">
          <a:xfrm>
            <a:off x="236708" y="15785"/>
            <a:ext cx="3482675"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4000" b="1" dirty="0">
                <a:solidFill>
                  <a:srgbClr val="0432FF"/>
                </a:solidFill>
                <a:effectLst/>
                <a:latin typeface="Times New Roman" panose="02020603050405020304" pitchFamily="18" charset="0"/>
                <a:ea typeface="Times New Roman" panose="02020603050405020304" pitchFamily="18" charset="0"/>
              </a:rPr>
              <a:t>Nhóm 1+2+3:</a:t>
            </a:r>
          </a:p>
        </p:txBody>
      </p:sp>
      <p:pic>
        <p:nvPicPr>
          <p:cNvPr id="3" name="Picture 2">
            <a:extLst>
              <a:ext uri="{FF2B5EF4-FFF2-40B4-BE49-F238E27FC236}">
                <a16:creationId xmlns:a16="http://schemas.microsoft.com/office/drawing/2014/main" xmlns="" id="{62446E9E-C87F-3AF1-564B-7FB4D743F5C6}"/>
              </a:ext>
            </a:extLst>
          </p:cNvPr>
          <p:cNvPicPr>
            <a:picLocks noChangeAspect="1"/>
          </p:cNvPicPr>
          <p:nvPr/>
        </p:nvPicPr>
        <p:blipFill>
          <a:blip r:embed="rId3"/>
          <a:stretch>
            <a:fillRect/>
          </a:stretch>
        </p:blipFill>
        <p:spPr>
          <a:xfrm>
            <a:off x="1525075" y="1158147"/>
            <a:ext cx="9065650" cy="2806346"/>
          </a:xfrm>
          <a:prstGeom prst="rect">
            <a:avLst/>
          </a:prstGeom>
        </p:spPr>
      </p:pic>
      <p:sp>
        <p:nvSpPr>
          <p:cNvPr id="4" name="TextBox 3">
            <a:extLst>
              <a:ext uri="{FF2B5EF4-FFF2-40B4-BE49-F238E27FC236}">
                <a16:creationId xmlns:a16="http://schemas.microsoft.com/office/drawing/2014/main" xmlns="" id="{76178675-7632-9364-F1EC-D79FAED12396}"/>
              </a:ext>
            </a:extLst>
          </p:cNvPr>
          <p:cNvSpPr txBox="1">
            <a:spLocks noChangeArrowheads="1"/>
          </p:cNvSpPr>
          <p:nvPr/>
        </p:nvSpPr>
        <p:spPr bwMode="auto">
          <a:xfrm>
            <a:off x="5685009" y="4100159"/>
            <a:ext cx="4119392" cy="241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3500" b="1" dirty="0">
                <a:solidFill>
                  <a:srgbClr val="00B050"/>
                </a:solidFill>
                <a:ea typeface="Times New Roman" panose="02020603050405020304" pitchFamily="18" charset="0"/>
              </a:rPr>
              <a:t>Năm 2015: 12,8%o</a:t>
            </a:r>
          </a:p>
          <a:p>
            <a:pPr algn="just">
              <a:lnSpc>
                <a:spcPct val="150000"/>
              </a:lnSpc>
            </a:pPr>
            <a:r>
              <a:rPr lang="x-none" sz="3500" b="1" dirty="0">
                <a:solidFill>
                  <a:srgbClr val="00B050"/>
                </a:solidFill>
                <a:effectLst/>
                <a:latin typeface="Times New Roman" panose="02020603050405020304" pitchFamily="18" charset="0"/>
                <a:ea typeface="Times New Roman" panose="02020603050405020304" pitchFamily="18" charset="0"/>
              </a:rPr>
              <a:t>Năm 2020: 20,4%o</a:t>
            </a:r>
          </a:p>
          <a:p>
            <a:pPr algn="just">
              <a:lnSpc>
                <a:spcPct val="150000"/>
              </a:lnSpc>
            </a:pPr>
            <a:r>
              <a:rPr lang="x-none" sz="3500" b="1" dirty="0">
                <a:solidFill>
                  <a:srgbClr val="00B050"/>
                </a:solidFill>
                <a:ea typeface="Times New Roman" panose="02020603050405020304" pitchFamily="18" charset="0"/>
              </a:rPr>
              <a:t>Năm 2021: 17,9%o</a:t>
            </a:r>
            <a:r>
              <a:rPr lang="x-none" sz="3500" b="1" dirty="0">
                <a:solidFill>
                  <a:srgbClr val="00B050"/>
                </a:solidFill>
                <a:effectLst/>
                <a:latin typeface="Times New Roman" panose="02020603050405020304" pitchFamily="18" charset="0"/>
                <a:ea typeface="Times New Roman" panose="02020603050405020304" pitchFamily="18" charset="0"/>
              </a:rPr>
              <a:t> </a:t>
            </a:r>
          </a:p>
        </p:txBody>
      </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a:extLst>
              <a:ext uri="{FF2B5EF4-FFF2-40B4-BE49-F238E27FC236}">
                <a16:creationId xmlns:a16="http://schemas.microsoft.com/office/drawing/2014/main" xmlns="" id="{7A120552-BE0C-94B8-31E3-D3A7D5028A4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4" name="AutoShape 2" descr="Bài 15. Thương mại và du lịch - Hoc24">
            <a:extLst>
              <a:ext uri="{FF2B5EF4-FFF2-40B4-BE49-F238E27FC236}">
                <a16:creationId xmlns:a16="http://schemas.microsoft.com/office/drawing/2014/main" xmlns="" id="{535CD3C5-3327-A994-3D0B-B374C26F9D7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5" name="Rectangle 13">
            <a:extLst>
              <a:ext uri="{FF2B5EF4-FFF2-40B4-BE49-F238E27FC236}">
                <a16:creationId xmlns:a16="http://schemas.microsoft.com/office/drawing/2014/main" xmlns="" id="{4988655D-5CB1-5445-81F9-3D67346C8A8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6" name="TextBox 3">
            <a:extLst>
              <a:ext uri="{FF2B5EF4-FFF2-40B4-BE49-F238E27FC236}">
                <a16:creationId xmlns:a16="http://schemas.microsoft.com/office/drawing/2014/main" xmlns="" id="{72964CE9-1E95-17C1-6A65-F771FB7F13C6}"/>
              </a:ext>
            </a:extLst>
          </p:cNvPr>
          <p:cNvSpPr txBox="1">
            <a:spLocks noChangeArrowheads="1"/>
          </p:cNvSpPr>
          <p:nvPr/>
        </p:nvSpPr>
        <p:spPr bwMode="auto">
          <a:xfrm>
            <a:off x="909809" y="4024818"/>
            <a:ext cx="4119392" cy="241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3500" b="1" dirty="0">
                <a:solidFill>
                  <a:srgbClr val="00B050"/>
                </a:solidFill>
                <a:ea typeface="Times New Roman" panose="02020603050405020304" pitchFamily="18" charset="0"/>
              </a:rPr>
              <a:t>Nhận xét:</a:t>
            </a:r>
          </a:p>
          <a:p>
            <a:pPr algn="just">
              <a:lnSpc>
                <a:spcPct val="150000"/>
              </a:lnSpc>
            </a:pPr>
            <a:r>
              <a:rPr lang="x-none" sz="3500" b="1" dirty="0">
                <a:solidFill>
                  <a:srgbClr val="00B050"/>
                </a:solidFill>
                <a:effectLst/>
                <a:latin typeface="Times New Roman" panose="02020603050405020304" pitchFamily="18" charset="0"/>
                <a:ea typeface="Times New Roman" panose="02020603050405020304" pitchFamily="18" charset="0"/>
              </a:rPr>
              <a:t>Tỉ </a:t>
            </a:r>
            <a:r>
              <a:rPr lang="x-none" sz="3500" b="1" dirty="0">
                <a:solidFill>
                  <a:srgbClr val="00B050"/>
                </a:solidFill>
                <a:ea typeface="Times New Roman" panose="02020603050405020304" pitchFamily="18" charset="0"/>
              </a:rPr>
              <a:t>s</a:t>
            </a:r>
            <a:r>
              <a:rPr lang="x-none" sz="3500" b="1" dirty="0">
                <a:solidFill>
                  <a:srgbClr val="00B050"/>
                </a:solidFill>
                <a:effectLst/>
                <a:latin typeface="Times New Roman" panose="02020603050405020304" pitchFamily="18" charset="0"/>
                <a:ea typeface="Times New Roman" panose="02020603050405020304" pitchFamily="18" charset="0"/>
              </a:rPr>
              <a:t>uất xuất cư:</a:t>
            </a:r>
          </a:p>
          <a:p>
            <a:pPr algn="just">
              <a:lnSpc>
                <a:spcPct val="150000"/>
              </a:lnSpc>
            </a:pPr>
            <a:r>
              <a:rPr lang="x-none" sz="3500" b="1" dirty="0">
                <a:solidFill>
                  <a:srgbClr val="00B050"/>
                </a:solidFill>
                <a:ea typeface="Times New Roman" panose="02020603050405020304" pitchFamily="18" charset="0"/>
              </a:rPr>
              <a:t>Năm 2010: 4,9%o</a:t>
            </a:r>
            <a:r>
              <a:rPr lang="x-none" sz="3500" b="1" dirty="0">
                <a:solidFill>
                  <a:srgbClr val="00B050"/>
                </a:solidFill>
                <a:effectLst/>
                <a:latin typeface="Times New Roman" panose="02020603050405020304" pitchFamily="18" charset="0"/>
                <a:ea typeface="Times New Roman" panose="02020603050405020304" pitchFamily="18" charset="0"/>
              </a:rPr>
              <a:t> </a:t>
            </a:r>
          </a:p>
        </p:txBody>
      </p:sp>
      <p:sp>
        <p:nvSpPr>
          <p:cNvPr id="2" name="TextBox 3">
            <a:extLst>
              <a:ext uri="{FF2B5EF4-FFF2-40B4-BE49-F238E27FC236}">
                <a16:creationId xmlns:a16="http://schemas.microsoft.com/office/drawing/2014/main" xmlns="" id="{9F301896-7E84-97C8-E140-57C5B24B12BC}"/>
              </a:ext>
            </a:extLst>
          </p:cNvPr>
          <p:cNvSpPr txBox="1">
            <a:spLocks noChangeArrowheads="1"/>
          </p:cNvSpPr>
          <p:nvPr/>
        </p:nvSpPr>
        <p:spPr bwMode="auto">
          <a:xfrm>
            <a:off x="236708" y="15785"/>
            <a:ext cx="3482675"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4000" b="1" dirty="0">
                <a:solidFill>
                  <a:srgbClr val="0432FF"/>
                </a:solidFill>
                <a:effectLst/>
                <a:latin typeface="Times New Roman" panose="02020603050405020304" pitchFamily="18" charset="0"/>
                <a:ea typeface="Times New Roman" panose="02020603050405020304" pitchFamily="18" charset="0"/>
              </a:rPr>
              <a:t>Nhóm 1+2+3:</a:t>
            </a:r>
          </a:p>
        </p:txBody>
      </p:sp>
      <p:pic>
        <p:nvPicPr>
          <p:cNvPr id="3" name="Picture 2">
            <a:extLst>
              <a:ext uri="{FF2B5EF4-FFF2-40B4-BE49-F238E27FC236}">
                <a16:creationId xmlns:a16="http://schemas.microsoft.com/office/drawing/2014/main" xmlns="" id="{62446E9E-C87F-3AF1-564B-7FB4D743F5C6}"/>
              </a:ext>
            </a:extLst>
          </p:cNvPr>
          <p:cNvPicPr>
            <a:picLocks noChangeAspect="1"/>
          </p:cNvPicPr>
          <p:nvPr/>
        </p:nvPicPr>
        <p:blipFill>
          <a:blip r:embed="rId3"/>
          <a:stretch>
            <a:fillRect/>
          </a:stretch>
        </p:blipFill>
        <p:spPr>
          <a:xfrm>
            <a:off x="1525075" y="1158147"/>
            <a:ext cx="9065650" cy="2806346"/>
          </a:xfrm>
          <a:prstGeom prst="rect">
            <a:avLst/>
          </a:prstGeom>
        </p:spPr>
      </p:pic>
      <p:sp>
        <p:nvSpPr>
          <p:cNvPr id="4" name="TextBox 3">
            <a:extLst>
              <a:ext uri="{FF2B5EF4-FFF2-40B4-BE49-F238E27FC236}">
                <a16:creationId xmlns:a16="http://schemas.microsoft.com/office/drawing/2014/main" xmlns="" id="{76178675-7632-9364-F1EC-D79FAED12396}"/>
              </a:ext>
            </a:extLst>
          </p:cNvPr>
          <p:cNvSpPr txBox="1">
            <a:spLocks noChangeArrowheads="1"/>
          </p:cNvSpPr>
          <p:nvPr/>
        </p:nvSpPr>
        <p:spPr bwMode="auto">
          <a:xfrm>
            <a:off x="5685009" y="4100159"/>
            <a:ext cx="4119392" cy="241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3500" b="1" dirty="0">
                <a:solidFill>
                  <a:srgbClr val="00B050"/>
                </a:solidFill>
                <a:ea typeface="Times New Roman" panose="02020603050405020304" pitchFamily="18" charset="0"/>
              </a:rPr>
              <a:t>Năm 2015: 3,1%o</a:t>
            </a:r>
          </a:p>
          <a:p>
            <a:pPr algn="just">
              <a:lnSpc>
                <a:spcPct val="150000"/>
              </a:lnSpc>
            </a:pPr>
            <a:r>
              <a:rPr lang="x-none" sz="3500" b="1" dirty="0">
                <a:solidFill>
                  <a:srgbClr val="00B050"/>
                </a:solidFill>
                <a:effectLst/>
                <a:latin typeface="Times New Roman" panose="02020603050405020304" pitchFamily="18" charset="0"/>
                <a:ea typeface="Times New Roman" panose="02020603050405020304" pitchFamily="18" charset="0"/>
              </a:rPr>
              <a:t>Năm 2020: 1,7%o</a:t>
            </a:r>
          </a:p>
          <a:p>
            <a:pPr algn="just">
              <a:lnSpc>
                <a:spcPct val="150000"/>
              </a:lnSpc>
            </a:pPr>
            <a:r>
              <a:rPr lang="x-none" sz="3500" b="1" dirty="0">
                <a:solidFill>
                  <a:srgbClr val="00B050"/>
                </a:solidFill>
                <a:ea typeface="Times New Roman" panose="02020603050405020304" pitchFamily="18" charset="0"/>
              </a:rPr>
              <a:t>Năm 2021: 2,2%o</a:t>
            </a:r>
            <a:r>
              <a:rPr lang="x-none" sz="3500" b="1" dirty="0">
                <a:solidFill>
                  <a:srgbClr val="00B050"/>
                </a:solidFill>
                <a:effectLst/>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2692965197"/>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a:extLst>
              <a:ext uri="{FF2B5EF4-FFF2-40B4-BE49-F238E27FC236}">
                <a16:creationId xmlns:a16="http://schemas.microsoft.com/office/drawing/2014/main" xmlns="" id="{7A120552-BE0C-94B8-31E3-D3A7D5028A4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4" name="AutoShape 2" descr="Bài 15. Thương mại và du lịch - Hoc24">
            <a:extLst>
              <a:ext uri="{FF2B5EF4-FFF2-40B4-BE49-F238E27FC236}">
                <a16:creationId xmlns:a16="http://schemas.microsoft.com/office/drawing/2014/main" xmlns="" id="{535CD3C5-3327-A994-3D0B-B374C26F9D7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5" name="Rectangle 13">
            <a:extLst>
              <a:ext uri="{FF2B5EF4-FFF2-40B4-BE49-F238E27FC236}">
                <a16:creationId xmlns:a16="http://schemas.microsoft.com/office/drawing/2014/main" xmlns="" id="{4988655D-5CB1-5445-81F9-3D67346C8A8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6" name="TextBox 3">
            <a:extLst>
              <a:ext uri="{FF2B5EF4-FFF2-40B4-BE49-F238E27FC236}">
                <a16:creationId xmlns:a16="http://schemas.microsoft.com/office/drawing/2014/main" xmlns="" id="{72964CE9-1E95-17C1-6A65-F771FB7F13C6}"/>
              </a:ext>
            </a:extLst>
          </p:cNvPr>
          <p:cNvSpPr txBox="1">
            <a:spLocks noChangeArrowheads="1"/>
          </p:cNvSpPr>
          <p:nvPr/>
        </p:nvSpPr>
        <p:spPr bwMode="auto">
          <a:xfrm>
            <a:off x="1904871" y="2053142"/>
            <a:ext cx="8429625" cy="275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4000" b="1" dirty="0">
                <a:solidFill>
                  <a:srgbClr val="00B050"/>
                </a:solidFill>
                <a:effectLst/>
                <a:latin typeface="Times New Roman" panose="02020603050405020304" pitchFamily="18" charset="0"/>
                <a:ea typeface="Times New Roman" panose="02020603050405020304" pitchFamily="18" charset="0"/>
              </a:rPr>
              <a:t>+ Là vùng đông dân với khoảng hơn 18,3 triệu người (năm 2021), chiếm 18,6% dân số cả nước.</a:t>
            </a:r>
          </a:p>
        </p:txBody>
      </p:sp>
      <p:sp>
        <p:nvSpPr>
          <p:cNvPr id="2" name="TextBox 3">
            <a:extLst>
              <a:ext uri="{FF2B5EF4-FFF2-40B4-BE49-F238E27FC236}">
                <a16:creationId xmlns:a16="http://schemas.microsoft.com/office/drawing/2014/main" xmlns="" id="{9F301896-7E84-97C8-E140-57C5B24B12BC}"/>
              </a:ext>
            </a:extLst>
          </p:cNvPr>
          <p:cNvSpPr txBox="1">
            <a:spLocks noChangeArrowheads="1"/>
          </p:cNvSpPr>
          <p:nvPr/>
        </p:nvSpPr>
        <p:spPr bwMode="auto">
          <a:xfrm>
            <a:off x="236708" y="15785"/>
            <a:ext cx="3482675"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4000" b="1" dirty="0">
                <a:solidFill>
                  <a:srgbClr val="0432FF"/>
                </a:solidFill>
                <a:effectLst/>
                <a:latin typeface="Times New Roman" panose="02020603050405020304" pitchFamily="18" charset="0"/>
                <a:ea typeface="Times New Roman" panose="02020603050405020304" pitchFamily="18" charset="0"/>
              </a:rPr>
              <a:t>Nhóm 1+2+3:</a:t>
            </a:r>
          </a:p>
        </p:txBody>
      </p:sp>
    </p:spTree>
    <p:extLst>
      <p:ext uri="{BB962C8B-B14F-4D97-AF65-F5344CB8AC3E}">
        <p14:creationId xmlns:p14="http://schemas.microsoft.com/office/powerpoint/2010/main" val="1135597292"/>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a:extLst>
              <a:ext uri="{FF2B5EF4-FFF2-40B4-BE49-F238E27FC236}">
                <a16:creationId xmlns:a16="http://schemas.microsoft.com/office/drawing/2014/main" xmlns="" id="{7A120552-BE0C-94B8-31E3-D3A7D5028A4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4" name="AutoShape 2" descr="Bài 15. Thương mại và du lịch - Hoc24">
            <a:extLst>
              <a:ext uri="{FF2B5EF4-FFF2-40B4-BE49-F238E27FC236}">
                <a16:creationId xmlns:a16="http://schemas.microsoft.com/office/drawing/2014/main" xmlns="" id="{535CD3C5-3327-A994-3D0B-B374C26F9D7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5" name="Rectangle 13">
            <a:extLst>
              <a:ext uri="{FF2B5EF4-FFF2-40B4-BE49-F238E27FC236}">
                <a16:creationId xmlns:a16="http://schemas.microsoft.com/office/drawing/2014/main" xmlns="" id="{4988655D-5CB1-5445-81F9-3D67346C8A8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6" name="TextBox 3">
            <a:extLst>
              <a:ext uri="{FF2B5EF4-FFF2-40B4-BE49-F238E27FC236}">
                <a16:creationId xmlns:a16="http://schemas.microsoft.com/office/drawing/2014/main" xmlns="" id="{72964CE9-1E95-17C1-6A65-F771FB7F13C6}"/>
              </a:ext>
            </a:extLst>
          </p:cNvPr>
          <p:cNvSpPr txBox="1">
            <a:spLocks noChangeArrowheads="1"/>
          </p:cNvSpPr>
          <p:nvPr/>
        </p:nvSpPr>
        <p:spPr bwMode="auto">
          <a:xfrm>
            <a:off x="1454150" y="1563688"/>
            <a:ext cx="9092644" cy="414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3600" b="1" dirty="0">
                <a:solidFill>
                  <a:srgbClr val="00B050"/>
                </a:solidFill>
                <a:effectLst/>
                <a:latin typeface="Times New Roman" panose="02020603050405020304" pitchFamily="18" charset="0"/>
                <a:ea typeface="Times New Roman" panose="02020603050405020304" pitchFamily="18" charset="0"/>
              </a:rPr>
              <a:t>+ Vùng có mật độ dân số cao: 778 người/km</a:t>
            </a:r>
            <a:r>
              <a:rPr lang="x-none" sz="3600" b="1" baseline="30000" dirty="0">
                <a:solidFill>
                  <a:srgbClr val="00B050"/>
                </a:solidFill>
                <a:effectLst/>
                <a:latin typeface="Times New Roman" panose="02020603050405020304" pitchFamily="18" charset="0"/>
                <a:ea typeface="Times New Roman" panose="02020603050405020304" pitchFamily="18" charset="0"/>
              </a:rPr>
              <a:t>2 </a:t>
            </a:r>
            <a:r>
              <a:rPr lang="x-none" sz="3600" b="1" dirty="0">
                <a:solidFill>
                  <a:srgbClr val="00B050"/>
                </a:solidFill>
                <a:effectLst/>
                <a:latin typeface="Times New Roman" panose="02020603050405020304" pitchFamily="18" charset="0"/>
                <a:ea typeface="Times New Roman" panose="02020603050405020304" pitchFamily="18" charset="0"/>
              </a:rPr>
              <a:t>(năm 2021), gấp hơn 2,6 lần mức trung bình cả nước. Trong đó, Thành phố Hồ Chí Minh có mật độ dân số đứng đầu cả nước và vùng Đông Nam Bộ (4375 người/km</a:t>
            </a:r>
            <a:r>
              <a:rPr lang="x-none" sz="3600" b="1" baseline="30000" dirty="0">
                <a:solidFill>
                  <a:srgbClr val="00B050"/>
                </a:solidFill>
                <a:effectLst/>
                <a:latin typeface="Times New Roman" panose="02020603050405020304" pitchFamily="18" charset="0"/>
                <a:ea typeface="Times New Roman" panose="02020603050405020304" pitchFamily="18" charset="0"/>
              </a:rPr>
              <a:t>2 </a:t>
            </a:r>
            <a:r>
              <a:rPr lang="x-none" sz="3600" b="1" dirty="0">
                <a:solidFill>
                  <a:srgbClr val="00B050"/>
                </a:solidFill>
                <a:effectLst/>
                <a:latin typeface="Times New Roman" panose="02020603050405020304" pitchFamily="18" charset="0"/>
                <a:ea typeface="Times New Roman" panose="02020603050405020304" pitchFamily="18" charset="0"/>
              </a:rPr>
              <a:t>năm 2021)</a:t>
            </a:r>
          </a:p>
        </p:txBody>
      </p:sp>
      <p:sp>
        <p:nvSpPr>
          <p:cNvPr id="2" name="TextBox 3">
            <a:extLst>
              <a:ext uri="{FF2B5EF4-FFF2-40B4-BE49-F238E27FC236}">
                <a16:creationId xmlns:a16="http://schemas.microsoft.com/office/drawing/2014/main" xmlns="" id="{9F301896-7E84-97C8-E140-57C5B24B12BC}"/>
              </a:ext>
            </a:extLst>
          </p:cNvPr>
          <p:cNvSpPr txBox="1">
            <a:spLocks noChangeArrowheads="1"/>
          </p:cNvSpPr>
          <p:nvPr/>
        </p:nvSpPr>
        <p:spPr bwMode="auto">
          <a:xfrm>
            <a:off x="236708" y="15785"/>
            <a:ext cx="3482675"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4000" b="1" dirty="0">
                <a:solidFill>
                  <a:srgbClr val="0432FF"/>
                </a:solidFill>
                <a:effectLst/>
                <a:latin typeface="Times New Roman" panose="02020603050405020304" pitchFamily="18" charset="0"/>
                <a:ea typeface="Times New Roman" panose="02020603050405020304" pitchFamily="18" charset="0"/>
              </a:rPr>
              <a:t>Nhóm 1+2+3:</a:t>
            </a:r>
          </a:p>
        </p:txBody>
      </p:sp>
    </p:spTree>
    <p:extLst>
      <p:ext uri="{BB962C8B-B14F-4D97-AF65-F5344CB8AC3E}">
        <p14:creationId xmlns:p14="http://schemas.microsoft.com/office/powerpoint/2010/main" val="1437218172"/>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a:extLst>
              <a:ext uri="{FF2B5EF4-FFF2-40B4-BE49-F238E27FC236}">
                <a16:creationId xmlns:a16="http://schemas.microsoft.com/office/drawing/2014/main" xmlns="" id="{7A120552-BE0C-94B8-31E3-D3A7D5028A4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4" name="AutoShape 2" descr="Bài 15. Thương mại và du lịch - Hoc24">
            <a:extLst>
              <a:ext uri="{FF2B5EF4-FFF2-40B4-BE49-F238E27FC236}">
                <a16:creationId xmlns:a16="http://schemas.microsoft.com/office/drawing/2014/main" xmlns="" id="{535CD3C5-3327-A994-3D0B-B374C26F9D7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5" name="Rectangle 13">
            <a:extLst>
              <a:ext uri="{FF2B5EF4-FFF2-40B4-BE49-F238E27FC236}">
                <a16:creationId xmlns:a16="http://schemas.microsoft.com/office/drawing/2014/main" xmlns="" id="{4988655D-5CB1-5445-81F9-3D67346C8A8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6" name="TextBox 3">
            <a:extLst>
              <a:ext uri="{FF2B5EF4-FFF2-40B4-BE49-F238E27FC236}">
                <a16:creationId xmlns:a16="http://schemas.microsoft.com/office/drawing/2014/main" xmlns="" id="{72964CE9-1E95-17C1-6A65-F771FB7F13C6}"/>
              </a:ext>
            </a:extLst>
          </p:cNvPr>
          <p:cNvSpPr txBox="1">
            <a:spLocks noChangeArrowheads="1"/>
          </p:cNvSpPr>
          <p:nvPr/>
        </p:nvSpPr>
        <p:spPr bwMode="auto">
          <a:xfrm>
            <a:off x="1334531" y="1741488"/>
            <a:ext cx="9234745" cy="459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4000" b="1" dirty="0">
                <a:solidFill>
                  <a:srgbClr val="00B050"/>
                </a:solidFill>
                <a:effectLst/>
                <a:latin typeface="Times New Roman" panose="02020603050405020304" pitchFamily="18" charset="0"/>
                <a:ea typeface="Times New Roman" panose="02020603050405020304" pitchFamily="18" charset="0"/>
              </a:rPr>
              <a:t>+ Có tỉ lệ gia tăng tự nhiên thấp và ngày càng giảm (0,98% năm 2021) nhưng có tỉ lệ gia tăng cơ học cao nhất cả nước. Vùng có cơ cấu dân số trẻ với số người trong độ tuổi lao động đông.</a:t>
            </a:r>
          </a:p>
        </p:txBody>
      </p:sp>
      <p:sp>
        <p:nvSpPr>
          <p:cNvPr id="2" name="TextBox 3">
            <a:extLst>
              <a:ext uri="{FF2B5EF4-FFF2-40B4-BE49-F238E27FC236}">
                <a16:creationId xmlns:a16="http://schemas.microsoft.com/office/drawing/2014/main" xmlns="" id="{9F301896-7E84-97C8-E140-57C5B24B12BC}"/>
              </a:ext>
            </a:extLst>
          </p:cNvPr>
          <p:cNvSpPr txBox="1">
            <a:spLocks noChangeArrowheads="1"/>
          </p:cNvSpPr>
          <p:nvPr/>
        </p:nvSpPr>
        <p:spPr bwMode="auto">
          <a:xfrm>
            <a:off x="236708" y="15785"/>
            <a:ext cx="3482675"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4000" b="1" dirty="0">
                <a:solidFill>
                  <a:srgbClr val="0432FF"/>
                </a:solidFill>
                <a:effectLst/>
                <a:latin typeface="Times New Roman" panose="02020603050405020304" pitchFamily="18" charset="0"/>
                <a:ea typeface="Times New Roman" panose="02020603050405020304" pitchFamily="18" charset="0"/>
              </a:rPr>
              <a:t>Nhóm 1+2+3:</a:t>
            </a:r>
          </a:p>
        </p:txBody>
      </p:sp>
    </p:spTree>
    <p:extLst>
      <p:ext uri="{BB962C8B-B14F-4D97-AF65-F5344CB8AC3E}">
        <p14:creationId xmlns:p14="http://schemas.microsoft.com/office/powerpoint/2010/main" val="2406299408"/>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a:extLst>
              <a:ext uri="{FF2B5EF4-FFF2-40B4-BE49-F238E27FC236}">
                <a16:creationId xmlns:a16="http://schemas.microsoft.com/office/drawing/2014/main" xmlns="" id="{7A120552-BE0C-94B8-31E3-D3A7D5028A4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4" name="AutoShape 2" descr="Bài 15. Thương mại và du lịch - Hoc24">
            <a:extLst>
              <a:ext uri="{FF2B5EF4-FFF2-40B4-BE49-F238E27FC236}">
                <a16:creationId xmlns:a16="http://schemas.microsoft.com/office/drawing/2014/main" xmlns="" id="{535CD3C5-3327-A994-3D0B-B374C26F9D7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5" name="Rectangle 13">
            <a:extLst>
              <a:ext uri="{FF2B5EF4-FFF2-40B4-BE49-F238E27FC236}">
                <a16:creationId xmlns:a16="http://schemas.microsoft.com/office/drawing/2014/main" xmlns="" id="{4988655D-5CB1-5445-81F9-3D67346C8A8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6" name="TextBox 3">
            <a:extLst>
              <a:ext uri="{FF2B5EF4-FFF2-40B4-BE49-F238E27FC236}">
                <a16:creationId xmlns:a16="http://schemas.microsoft.com/office/drawing/2014/main" xmlns="" id="{72964CE9-1E95-17C1-6A65-F771FB7F13C6}"/>
              </a:ext>
            </a:extLst>
          </p:cNvPr>
          <p:cNvSpPr txBox="1">
            <a:spLocks noChangeArrowheads="1"/>
          </p:cNvSpPr>
          <p:nvPr/>
        </p:nvSpPr>
        <p:spPr bwMode="auto">
          <a:xfrm>
            <a:off x="936923" y="1429302"/>
            <a:ext cx="10703141" cy="3675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4000" b="1" dirty="0">
                <a:solidFill>
                  <a:srgbClr val="000000"/>
                </a:solidFill>
                <a:effectLst/>
                <a:latin typeface="Times New Roman" panose="02020603050405020304" pitchFamily="18" charset="0"/>
                <a:ea typeface="Times New Roman" panose="02020603050405020304" pitchFamily="18" charset="0"/>
              </a:rPr>
              <a:t>a. Đặc điểm dân cư:</a:t>
            </a:r>
            <a:endParaRPr lang="x-none" sz="4000" b="1" dirty="0">
              <a:effectLst/>
              <a:latin typeface="Times New Roman" panose="02020603050405020304" pitchFamily="18" charset="0"/>
              <a:ea typeface="Times New Roman" panose="02020603050405020304" pitchFamily="18" charset="0"/>
            </a:endParaRPr>
          </a:p>
          <a:p>
            <a:pPr algn="just">
              <a:lnSpc>
                <a:spcPct val="150000"/>
              </a:lnSpc>
            </a:pPr>
            <a:r>
              <a:rPr lang="x-none" sz="4000" b="1" dirty="0">
                <a:solidFill>
                  <a:srgbClr val="000000"/>
                </a:solidFill>
                <a:effectLst/>
                <a:latin typeface="Times New Roman" panose="02020603050405020304" pitchFamily="18" charset="0"/>
                <a:ea typeface="Times New Roman" panose="02020603050405020304" pitchFamily="18" charset="0"/>
              </a:rPr>
              <a:t>- Dân số: 18,3 triệu người (năm 2021)</a:t>
            </a:r>
            <a:endParaRPr lang="x-none" sz="4000" b="1" dirty="0">
              <a:effectLst/>
              <a:latin typeface="Times New Roman" panose="02020603050405020304" pitchFamily="18" charset="0"/>
              <a:ea typeface="Times New Roman" panose="02020603050405020304" pitchFamily="18" charset="0"/>
            </a:endParaRPr>
          </a:p>
          <a:p>
            <a:pPr algn="just">
              <a:lnSpc>
                <a:spcPct val="150000"/>
              </a:lnSpc>
            </a:pPr>
            <a:r>
              <a:rPr lang="x-none" sz="4000" b="1" dirty="0">
                <a:solidFill>
                  <a:srgbClr val="000000"/>
                </a:solidFill>
                <a:effectLst/>
                <a:latin typeface="Times New Roman" panose="02020603050405020304" pitchFamily="18" charset="0"/>
                <a:ea typeface="Times New Roman" panose="02020603050405020304" pitchFamily="18" charset="0"/>
              </a:rPr>
              <a:t>- Tỉ lệ gia tăng tự nhiên thấp: 0,98% (năm 2021)</a:t>
            </a:r>
          </a:p>
          <a:p>
            <a:pPr algn="just">
              <a:lnSpc>
                <a:spcPct val="150000"/>
              </a:lnSpc>
            </a:pPr>
            <a:r>
              <a:rPr lang="x-none" sz="4000" b="1" dirty="0">
                <a:solidFill>
                  <a:srgbClr val="000000"/>
                </a:solidFill>
                <a:effectLst/>
                <a:latin typeface="Times New Roman" panose="02020603050405020304" pitchFamily="18" charset="0"/>
                <a:ea typeface="Times New Roman" panose="02020603050405020304" pitchFamily="18" charset="0"/>
              </a:rPr>
              <a:t>- Mật độ dân số: 778 người/km</a:t>
            </a:r>
            <a:r>
              <a:rPr lang="x-none" sz="4000" b="1" baseline="30000" dirty="0">
                <a:solidFill>
                  <a:srgbClr val="000000"/>
                </a:solidFill>
                <a:effectLst/>
                <a:latin typeface="Times New Roman" panose="02020603050405020304" pitchFamily="18" charset="0"/>
                <a:ea typeface="Times New Roman" panose="02020603050405020304" pitchFamily="18" charset="0"/>
              </a:rPr>
              <a:t>2 </a:t>
            </a:r>
            <a:r>
              <a:rPr lang="x-none" sz="4000" b="1" dirty="0">
                <a:solidFill>
                  <a:srgbClr val="000000"/>
                </a:solidFill>
                <a:effectLst/>
                <a:latin typeface="Times New Roman" panose="02020603050405020304" pitchFamily="18" charset="0"/>
                <a:ea typeface="Times New Roman" panose="02020603050405020304" pitchFamily="18" charset="0"/>
              </a:rPr>
              <a:t>(năm 2021)</a:t>
            </a:r>
            <a:endParaRPr lang="x-none" sz="40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0619174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xmlns="" id="{C38F804A-30FC-3247-0A99-C3C83764ED6D}"/>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6802" name="AutoShape 2" descr="Bài 15. Thương mại và du lịch - Hoc24">
            <a:extLst>
              <a:ext uri="{FF2B5EF4-FFF2-40B4-BE49-F238E27FC236}">
                <a16:creationId xmlns:a16="http://schemas.microsoft.com/office/drawing/2014/main" xmlns="" id="{916319C9-277F-835D-A863-883997A967CA}"/>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6803" name="Rectangle 11">
            <a:extLst>
              <a:ext uri="{FF2B5EF4-FFF2-40B4-BE49-F238E27FC236}">
                <a16:creationId xmlns:a16="http://schemas.microsoft.com/office/drawing/2014/main" xmlns="" id="{955F8DDC-4B5D-6B33-B987-018C9BA0F076}"/>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6804" name="TextBox 4">
            <a:extLst>
              <a:ext uri="{FF2B5EF4-FFF2-40B4-BE49-F238E27FC236}">
                <a16:creationId xmlns:a16="http://schemas.microsoft.com/office/drawing/2014/main" xmlns="" id="{A12F34C5-4274-1C74-4BEC-603A7156316C}"/>
              </a:ext>
            </a:extLst>
          </p:cNvPr>
          <p:cNvSpPr txBox="1">
            <a:spLocks noChangeArrowheads="1"/>
          </p:cNvSpPr>
          <p:nvPr/>
        </p:nvSpPr>
        <p:spPr bwMode="auto">
          <a:xfrm>
            <a:off x="6944496" y="2119635"/>
            <a:ext cx="4729479" cy="2618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x-none" sz="3800" b="1" dirty="0">
                <a:solidFill>
                  <a:srgbClr val="0432FF"/>
                </a:solidFill>
                <a:effectLst/>
                <a:latin typeface="Times New Roman" panose="02020603050405020304" pitchFamily="18" charset="0"/>
                <a:ea typeface="Times New Roman" panose="02020603050405020304" pitchFamily="18" charset="0"/>
              </a:rPr>
              <a:t>Cho biết đặc điểm lãnh thổ của vùng Đông Nam Bộ </a:t>
            </a:r>
            <a:endParaRPr lang="x-none" altLang="x-none" sz="3800" b="1" dirty="0">
              <a:solidFill>
                <a:srgbClr val="0432FF"/>
              </a:solidFill>
            </a:endParaRPr>
          </a:p>
        </p:txBody>
      </p:sp>
      <p:pic>
        <p:nvPicPr>
          <p:cNvPr id="2" name="Picture 1">
            <a:extLst>
              <a:ext uri="{FF2B5EF4-FFF2-40B4-BE49-F238E27FC236}">
                <a16:creationId xmlns:a16="http://schemas.microsoft.com/office/drawing/2014/main" xmlns="" id="{60C7D57A-40AC-1CC4-5F53-8F43B70233A2}"/>
              </a:ext>
            </a:extLst>
          </p:cNvPr>
          <p:cNvPicPr>
            <a:picLocks noChangeAspect="1"/>
          </p:cNvPicPr>
          <p:nvPr/>
        </p:nvPicPr>
        <p:blipFill>
          <a:blip r:embed="rId3"/>
          <a:stretch>
            <a:fillRect/>
          </a:stretch>
        </p:blipFill>
        <p:spPr>
          <a:xfrm>
            <a:off x="374649" y="462916"/>
            <a:ext cx="5124107" cy="6160306"/>
          </a:xfrm>
          <a:prstGeom prst="rect">
            <a:avLst/>
          </a:prstGeom>
        </p:spPr>
      </p:pic>
    </p:spTree>
    <p:extLst>
      <p:ext uri="{BB962C8B-B14F-4D97-AF65-F5344CB8AC3E}">
        <p14:creationId xmlns:p14="http://schemas.microsoft.com/office/powerpoint/2010/main" val="2790899707"/>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a:extLst>
              <a:ext uri="{FF2B5EF4-FFF2-40B4-BE49-F238E27FC236}">
                <a16:creationId xmlns:a16="http://schemas.microsoft.com/office/drawing/2014/main" xmlns="" id="{7A120552-BE0C-94B8-31E3-D3A7D5028A4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4" name="AutoShape 2" descr="Bài 15. Thương mại và du lịch - Hoc24">
            <a:extLst>
              <a:ext uri="{FF2B5EF4-FFF2-40B4-BE49-F238E27FC236}">
                <a16:creationId xmlns:a16="http://schemas.microsoft.com/office/drawing/2014/main" xmlns="" id="{535CD3C5-3327-A994-3D0B-B374C26F9D7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5" name="Rectangle 13">
            <a:extLst>
              <a:ext uri="{FF2B5EF4-FFF2-40B4-BE49-F238E27FC236}">
                <a16:creationId xmlns:a16="http://schemas.microsoft.com/office/drawing/2014/main" xmlns="" id="{4988655D-5CB1-5445-81F9-3D67346C8A8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6" name="TextBox 3">
            <a:extLst>
              <a:ext uri="{FF2B5EF4-FFF2-40B4-BE49-F238E27FC236}">
                <a16:creationId xmlns:a16="http://schemas.microsoft.com/office/drawing/2014/main" xmlns="" id="{72964CE9-1E95-17C1-6A65-F771FB7F13C6}"/>
              </a:ext>
            </a:extLst>
          </p:cNvPr>
          <p:cNvSpPr txBox="1">
            <a:spLocks noChangeArrowheads="1"/>
          </p:cNvSpPr>
          <p:nvPr/>
        </p:nvSpPr>
        <p:spPr bwMode="auto">
          <a:xfrm>
            <a:off x="1334531" y="1741488"/>
            <a:ext cx="9234745" cy="3675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4000" b="1" dirty="0">
                <a:solidFill>
                  <a:srgbClr val="00B050"/>
                </a:solidFill>
                <a:effectLst/>
                <a:latin typeface="Times New Roman" panose="02020603050405020304" pitchFamily="18" charset="0"/>
                <a:ea typeface="Times New Roman" panose="02020603050405020304" pitchFamily="18" charset="0"/>
              </a:rPr>
              <a:t>+ Là nơi cư trú của nhiều thành phần dân tộc, gồm người Kinh, Chơ Ro, Mạ, Xtiêng, Cơ Ho, Hoa,…tạo nên sự đa dạng về văn hóa.</a:t>
            </a:r>
          </a:p>
        </p:txBody>
      </p:sp>
      <p:sp>
        <p:nvSpPr>
          <p:cNvPr id="2" name="TextBox 3">
            <a:extLst>
              <a:ext uri="{FF2B5EF4-FFF2-40B4-BE49-F238E27FC236}">
                <a16:creationId xmlns:a16="http://schemas.microsoft.com/office/drawing/2014/main" xmlns="" id="{9F301896-7E84-97C8-E140-57C5B24B12BC}"/>
              </a:ext>
            </a:extLst>
          </p:cNvPr>
          <p:cNvSpPr txBox="1">
            <a:spLocks noChangeArrowheads="1"/>
          </p:cNvSpPr>
          <p:nvPr/>
        </p:nvSpPr>
        <p:spPr bwMode="auto">
          <a:xfrm>
            <a:off x="236708" y="15785"/>
            <a:ext cx="3482675"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4000" b="1" dirty="0">
                <a:solidFill>
                  <a:srgbClr val="0432FF"/>
                </a:solidFill>
                <a:effectLst/>
                <a:latin typeface="Times New Roman" panose="02020603050405020304" pitchFamily="18" charset="0"/>
                <a:ea typeface="Times New Roman" panose="02020603050405020304" pitchFamily="18" charset="0"/>
              </a:rPr>
              <a:t>Nhóm 1+2+3:</a:t>
            </a:r>
          </a:p>
        </p:txBody>
      </p:sp>
    </p:spTree>
    <p:extLst>
      <p:ext uri="{BB962C8B-B14F-4D97-AF65-F5344CB8AC3E}">
        <p14:creationId xmlns:p14="http://schemas.microsoft.com/office/powerpoint/2010/main" val="313956118"/>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2">
            <a:extLst>
              <a:ext uri="{FF2B5EF4-FFF2-40B4-BE49-F238E27FC236}">
                <a16:creationId xmlns:a16="http://schemas.microsoft.com/office/drawing/2014/main" xmlns="" id="{9AE1B0B3-6C65-5505-950F-504210F4F72C}"/>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9186" name="AutoShape 2" descr="Bài 15. Thương mại và du lịch - Hoc24">
            <a:extLst>
              <a:ext uri="{FF2B5EF4-FFF2-40B4-BE49-F238E27FC236}">
                <a16:creationId xmlns:a16="http://schemas.microsoft.com/office/drawing/2014/main" xmlns="" id="{77713919-0854-4E1F-3C08-55AF59BF3DC4}"/>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9187" name="Rectangle 13">
            <a:extLst>
              <a:ext uri="{FF2B5EF4-FFF2-40B4-BE49-F238E27FC236}">
                <a16:creationId xmlns:a16="http://schemas.microsoft.com/office/drawing/2014/main" xmlns="" id="{74F4C024-37B1-AD86-038D-6329AF232367}"/>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9188" name="TextBox 3">
            <a:extLst>
              <a:ext uri="{FF2B5EF4-FFF2-40B4-BE49-F238E27FC236}">
                <a16:creationId xmlns:a16="http://schemas.microsoft.com/office/drawing/2014/main" xmlns="" id="{0F48EEDD-B1F4-4021-CC0A-60AA09581172}"/>
              </a:ext>
            </a:extLst>
          </p:cNvPr>
          <p:cNvSpPr txBox="1">
            <a:spLocks noChangeArrowheads="1"/>
          </p:cNvSpPr>
          <p:nvPr/>
        </p:nvSpPr>
        <p:spPr bwMode="auto">
          <a:xfrm>
            <a:off x="500063" y="0"/>
            <a:ext cx="11072812"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x-none" sz="4000" b="1">
                <a:solidFill>
                  <a:srgbClr val="00B050"/>
                </a:solidFill>
                <a:cs typeface="Calibri" panose="020F0502020204030204" pitchFamily="34" charset="0"/>
              </a:rPr>
              <a:t>Dân tộc Kinh</a:t>
            </a:r>
            <a:endParaRPr lang="x-none" altLang="x-none" sz="4000" b="1">
              <a:solidFill>
                <a:srgbClr val="00B050"/>
              </a:solidFill>
              <a:cs typeface="Calibri" panose="020F0502020204030204" pitchFamily="34" charset="0"/>
            </a:endParaRPr>
          </a:p>
        </p:txBody>
      </p:sp>
      <p:pic>
        <p:nvPicPr>
          <p:cNvPr id="349189" name="Picture 4" descr="Dân tộc Kinh - dân tộc đông nhất Việt Nam 2024">
            <a:extLst>
              <a:ext uri="{FF2B5EF4-FFF2-40B4-BE49-F238E27FC236}">
                <a16:creationId xmlns:a16="http://schemas.microsoft.com/office/drawing/2014/main" xmlns="" id="{059999D1-26C9-2523-1BE2-93DAFAC2B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5238" y="1047750"/>
            <a:ext cx="972185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8272047"/>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2">
            <a:extLst>
              <a:ext uri="{FF2B5EF4-FFF2-40B4-BE49-F238E27FC236}">
                <a16:creationId xmlns:a16="http://schemas.microsoft.com/office/drawing/2014/main" xmlns="" id="{9AE1B0B3-6C65-5505-950F-504210F4F72C}"/>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9186" name="AutoShape 2" descr="Bài 15. Thương mại và du lịch - Hoc24">
            <a:extLst>
              <a:ext uri="{FF2B5EF4-FFF2-40B4-BE49-F238E27FC236}">
                <a16:creationId xmlns:a16="http://schemas.microsoft.com/office/drawing/2014/main" xmlns="" id="{77713919-0854-4E1F-3C08-55AF59BF3DC4}"/>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9187" name="Rectangle 13">
            <a:extLst>
              <a:ext uri="{FF2B5EF4-FFF2-40B4-BE49-F238E27FC236}">
                <a16:creationId xmlns:a16="http://schemas.microsoft.com/office/drawing/2014/main" xmlns="" id="{74F4C024-37B1-AD86-038D-6329AF232367}"/>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9188" name="TextBox 3">
            <a:extLst>
              <a:ext uri="{FF2B5EF4-FFF2-40B4-BE49-F238E27FC236}">
                <a16:creationId xmlns:a16="http://schemas.microsoft.com/office/drawing/2014/main" xmlns="" id="{0F48EEDD-B1F4-4021-CC0A-60AA09581172}"/>
              </a:ext>
            </a:extLst>
          </p:cNvPr>
          <p:cNvSpPr txBox="1">
            <a:spLocks noChangeArrowheads="1"/>
          </p:cNvSpPr>
          <p:nvPr/>
        </p:nvSpPr>
        <p:spPr bwMode="auto">
          <a:xfrm>
            <a:off x="500063" y="0"/>
            <a:ext cx="11072812"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x-none" sz="4000" b="1" dirty="0" err="1">
                <a:solidFill>
                  <a:srgbClr val="00B050"/>
                </a:solidFill>
                <a:cs typeface="Calibri" panose="020F0502020204030204" pitchFamily="34" charset="0"/>
              </a:rPr>
              <a:t>Dân</a:t>
            </a:r>
            <a:r>
              <a:rPr lang="en-US" altLang="x-none" sz="4000" b="1" dirty="0">
                <a:solidFill>
                  <a:srgbClr val="00B050"/>
                </a:solidFill>
                <a:cs typeface="Calibri" panose="020F0502020204030204" pitchFamily="34" charset="0"/>
              </a:rPr>
              <a:t> </a:t>
            </a:r>
            <a:r>
              <a:rPr lang="en-US" altLang="x-none" sz="4000" b="1" dirty="0" err="1">
                <a:solidFill>
                  <a:srgbClr val="00B050"/>
                </a:solidFill>
                <a:cs typeface="Calibri" panose="020F0502020204030204" pitchFamily="34" charset="0"/>
              </a:rPr>
              <a:t>tộc</a:t>
            </a:r>
            <a:r>
              <a:rPr lang="en-US" altLang="x-none" sz="4000" b="1" dirty="0">
                <a:solidFill>
                  <a:srgbClr val="00B050"/>
                </a:solidFill>
                <a:cs typeface="Calibri" panose="020F0502020204030204" pitchFamily="34" charset="0"/>
              </a:rPr>
              <a:t> </a:t>
            </a:r>
            <a:r>
              <a:rPr lang="x-none" sz="4000" b="1" dirty="0">
                <a:solidFill>
                  <a:srgbClr val="00B050"/>
                </a:solidFill>
                <a:effectLst/>
                <a:latin typeface="Times New Roman" panose="02020603050405020304" pitchFamily="18" charset="0"/>
                <a:ea typeface="Times New Roman" panose="02020603050405020304" pitchFamily="18" charset="0"/>
              </a:rPr>
              <a:t>Chơ Ro</a:t>
            </a:r>
            <a:endParaRPr lang="x-none" altLang="x-none" sz="4000" b="1" dirty="0">
              <a:solidFill>
                <a:srgbClr val="00B050"/>
              </a:solidFill>
              <a:cs typeface="Calibri" panose="020F0502020204030204" pitchFamily="34" charset="0"/>
            </a:endParaRPr>
          </a:p>
        </p:txBody>
      </p:sp>
      <p:pic>
        <p:nvPicPr>
          <p:cNvPr id="3" name="Picture 2">
            <a:extLst>
              <a:ext uri="{FF2B5EF4-FFF2-40B4-BE49-F238E27FC236}">
                <a16:creationId xmlns:a16="http://schemas.microsoft.com/office/drawing/2014/main" xmlns="" id="{780676CF-CBAC-F01F-2AE0-813EFDD51685}"/>
              </a:ext>
            </a:extLst>
          </p:cNvPr>
          <p:cNvPicPr>
            <a:picLocks noChangeAspect="1"/>
          </p:cNvPicPr>
          <p:nvPr/>
        </p:nvPicPr>
        <p:blipFill>
          <a:blip r:embed="rId3"/>
          <a:stretch>
            <a:fillRect/>
          </a:stretch>
        </p:blipFill>
        <p:spPr>
          <a:xfrm>
            <a:off x="1039116" y="1152053"/>
            <a:ext cx="10113767" cy="5536340"/>
          </a:xfrm>
          <a:prstGeom prst="rect">
            <a:avLst/>
          </a:prstGeom>
        </p:spPr>
      </p:pic>
    </p:spTree>
    <p:extLst>
      <p:ext uri="{BB962C8B-B14F-4D97-AF65-F5344CB8AC3E}">
        <p14:creationId xmlns:p14="http://schemas.microsoft.com/office/powerpoint/2010/main" val="538592972"/>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2">
            <a:extLst>
              <a:ext uri="{FF2B5EF4-FFF2-40B4-BE49-F238E27FC236}">
                <a16:creationId xmlns:a16="http://schemas.microsoft.com/office/drawing/2014/main" xmlns="" id="{9AE1B0B3-6C65-5505-950F-504210F4F72C}"/>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9186" name="AutoShape 2" descr="Bài 15. Thương mại và du lịch - Hoc24">
            <a:extLst>
              <a:ext uri="{FF2B5EF4-FFF2-40B4-BE49-F238E27FC236}">
                <a16:creationId xmlns:a16="http://schemas.microsoft.com/office/drawing/2014/main" xmlns="" id="{77713919-0854-4E1F-3C08-55AF59BF3DC4}"/>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9187" name="Rectangle 13">
            <a:extLst>
              <a:ext uri="{FF2B5EF4-FFF2-40B4-BE49-F238E27FC236}">
                <a16:creationId xmlns:a16="http://schemas.microsoft.com/office/drawing/2014/main" xmlns="" id="{74F4C024-37B1-AD86-038D-6329AF232367}"/>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9188" name="TextBox 3">
            <a:extLst>
              <a:ext uri="{FF2B5EF4-FFF2-40B4-BE49-F238E27FC236}">
                <a16:creationId xmlns:a16="http://schemas.microsoft.com/office/drawing/2014/main" xmlns="" id="{0F48EEDD-B1F4-4021-CC0A-60AA09581172}"/>
              </a:ext>
            </a:extLst>
          </p:cNvPr>
          <p:cNvSpPr txBox="1">
            <a:spLocks noChangeArrowheads="1"/>
          </p:cNvSpPr>
          <p:nvPr/>
        </p:nvSpPr>
        <p:spPr bwMode="auto">
          <a:xfrm>
            <a:off x="500063" y="0"/>
            <a:ext cx="11072812"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x-none" sz="4000" b="1" dirty="0" err="1">
                <a:solidFill>
                  <a:srgbClr val="00B050"/>
                </a:solidFill>
                <a:cs typeface="Calibri" panose="020F0502020204030204" pitchFamily="34" charset="0"/>
              </a:rPr>
              <a:t>Dân</a:t>
            </a:r>
            <a:r>
              <a:rPr lang="en-US" altLang="x-none" sz="4000" b="1" dirty="0">
                <a:solidFill>
                  <a:srgbClr val="00B050"/>
                </a:solidFill>
                <a:cs typeface="Calibri" panose="020F0502020204030204" pitchFamily="34" charset="0"/>
              </a:rPr>
              <a:t> </a:t>
            </a:r>
            <a:r>
              <a:rPr lang="en-US" altLang="x-none" sz="4000" b="1" dirty="0" err="1">
                <a:solidFill>
                  <a:srgbClr val="00B050"/>
                </a:solidFill>
                <a:cs typeface="Calibri" panose="020F0502020204030204" pitchFamily="34" charset="0"/>
              </a:rPr>
              <a:t>tộc</a:t>
            </a:r>
            <a:r>
              <a:rPr lang="en-US" altLang="x-none" sz="4000" b="1" dirty="0">
                <a:solidFill>
                  <a:srgbClr val="00B050"/>
                </a:solidFill>
                <a:cs typeface="Calibri" panose="020F0502020204030204" pitchFamily="34" charset="0"/>
              </a:rPr>
              <a:t> </a:t>
            </a:r>
            <a:r>
              <a:rPr lang="x-none" sz="4000" b="1" dirty="0">
                <a:solidFill>
                  <a:srgbClr val="00B050"/>
                </a:solidFill>
                <a:effectLst/>
                <a:latin typeface="Times New Roman" panose="02020603050405020304" pitchFamily="18" charset="0"/>
                <a:ea typeface="Times New Roman" panose="02020603050405020304" pitchFamily="18" charset="0"/>
              </a:rPr>
              <a:t>Mạ</a:t>
            </a:r>
            <a:endParaRPr lang="x-none" altLang="x-none" sz="4000" b="1" dirty="0">
              <a:solidFill>
                <a:srgbClr val="00B050"/>
              </a:solidFill>
              <a:cs typeface="Calibri" panose="020F0502020204030204" pitchFamily="34" charset="0"/>
            </a:endParaRPr>
          </a:p>
        </p:txBody>
      </p:sp>
      <p:pic>
        <p:nvPicPr>
          <p:cNvPr id="875522" name="Picture 2" descr="Nét tươi sáng trong trang phục truyền thống dân tộc Mạ">
            <a:extLst>
              <a:ext uri="{FF2B5EF4-FFF2-40B4-BE49-F238E27FC236}">
                <a16:creationId xmlns:a16="http://schemas.microsoft.com/office/drawing/2014/main" xmlns="" id="{EB994E55-19EE-15DA-6F9E-A3A2822AB6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950911"/>
            <a:ext cx="9525000" cy="5737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018992"/>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2">
            <a:extLst>
              <a:ext uri="{FF2B5EF4-FFF2-40B4-BE49-F238E27FC236}">
                <a16:creationId xmlns:a16="http://schemas.microsoft.com/office/drawing/2014/main" xmlns="" id="{9AE1B0B3-6C65-5505-950F-504210F4F72C}"/>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9186" name="AutoShape 2" descr="Bài 15. Thương mại và du lịch - Hoc24">
            <a:extLst>
              <a:ext uri="{FF2B5EF4-FFF2-40B4-BE49-F238E27FC236}">
                <a16:creationId xmlns:a16="http://schemas.microsoft.com/office/drawing/2014/main" xmlns="" id="{77713919-0854-4E1F-3C08-55AF59BF3DC4}"/>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9187" name="Rectangle 13">
            <a:extLst>
              <a:ext uri="{FF2B5EF4-FFF2-40B4-BE49-F238E27FC236}">
                <a16:creationId xmlns:a16="http://schemas.microsoft.com/office/drawing/2014/main" xmlns="" id="{74F4C024-37B1-AD86-038D-6329AF232367}"/>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9188" name="TextBox 3">
            <a:extLst>
              <a:ext uri="{FF2B5EF4-FFF2-40B4-BE49-F238E27FC236}">
                <a16:creationId xmlns:a16="http://schemas.microsoft.com/office/drawing/2014/main" xmlns="" id="{0F48EEDD-B1F4-4021-CC0A-60AA09581172}"/>
              </a:ext>
            </a:extLst>
          </p:cNvPr>
          <p:cNvSpPr txBox="1">
            <a:spLocks noChangeArrowheads="1"/>
          </p:cNvSpPr>
          <p:nvPr/>
        </p:nvSpPr>
        <p:spPr bwMode="auto">
          <a:xfrm>
            <a:off x="500063" y="0"/>
            <a:ext cx="11072812"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x-none" sz="4000" b="1" dirty="0" err="1">
                <a:solidFill>
                  <a:srgbClr val="00B050"/>
                </a:solidFill>
                <a:cs typeface="Calibri" panose="020F0502020204030204" pitchFamily="34" charset="0"/>
              </a:rPr>
              <a:t>Dân</a:t>
            </a:r>
            <a:r>
              <a:rPr lang="en-US" altLang="x-none" sz="4000" b="1" dirty="0">
                <a:solidFill>
                  <a:srgbClr val="00B050"/>
                </a:solidFill>
                <a:cs typeface="Calibri" panose="020F0502020204030204" pitchFamily="34" charset="0"/>
              </a:rPr>
              <a:t> </a:t>
            </a:r>
            <a:r>
              <a:rPr lang="en-US" altLang="x-none" sz="4000" b="1" dirty="0" err="1">
                <a:solidFill>
                  <a:srgbClr val="00B050"/>
                </a:solidFill>
                <a:cs typeface="Calibri" panose="020F0502020204030204" pitchFamily="34" charset="0"/>
              </a:rPr>
              <a:t>tộc</a:t>
            </a:r>
            <a:r>
              <a:rPr lang="en-US" altLang="x-none" sz="4000" b="1" dirty="0">
                <a:solidFill>
                  <a:srgbClr val="00B050"/>
                </a:solidFill>
                <a:cs typeface="Calibri" panose="020F0502020204030204" pitchFamily="34" charset="0"/>
              </a:rPr>
              <a:t> </a:t>
            </a:r>
            <a:r>
              <a:rPr lang="x-none" sz="4000" b="1" dirty="0">
                <a:solidFill>
                  <a:srgbClr val="00B050"/>
                </a:solidFill>
                <a:effectLst/>
                <a:latin typeface="Times New Roman" panose="02020603050405020304" pitchFamily="18" charset="0"/>
                <a:ea typeface="Times New Roman" panose="02020603050405020304" pitchFamily="18" charset="0"/>
              </a:rPr>
              <a:t>Xtiêng</a:t>
            </a:r>
            <a:endParaRPr lang="x-none" altLang="x-none" sz="4000" b="1" dirty="0">
              <a:solidFill>
                <a:srgbClr val="00B050"/>
              </a:solidFill>
              <a:cs typeface="Calibri" panose="020F0502020204030204" pitchFamily="34" charset="0"/>
            </a:endParaRPr>
          </a:p>
        </p:txBody>
      </p:sp>
      <p:pic>
        <p:nvPicPr>
          <p:cNvPr id="877572" name="Picture 4" descr="Dân tộc Xtiêng">
            <a:extLst>
              <a:ext uri="{FF2B5EF4-FFF2-40B4-BE49-F238E27FC236}">
                <a16:creationId xmlns:a16="http://schemas.microsoft.com/office/drawing/2014/main" xmlns="" id="{5DAC8404-9EC4-392D-F678-10C3B3B0E3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975" y="950910"/>
            <a:ext cx="10304463" cy="5907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2294416"/>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2">
            <a:extLst>
              <a:ext uri="{FF2B5EF4-FFF2-40B4-BE49-F238E27FC236}">
                <a16:creationId xmlns:a16="http://schemas.microsoft.com/office/drawing/2014/main" xmlns="" id="{9AE1B0B3-6C65-5505-950F-504210F4F72C}"/>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9186" name="AutoShape 2" descr="Bài 15. Thương mại và du lịch - Hoc24">
            <a:extLst>
              <a:ext uri="{FF2B5EF4-FFF2-40B4-BE49-F238E27FC236}">
                <a16:creationId xmlns:a16="http://schemas.microsoft.com/office/drawing/2014/main" xmlns="" id="{77713919-0854-4E1F-3C08-55AF59BF3DC4}"/>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9187" name="Rectangle 13">
            <a:extLst>
              <a:ext uri="{FF2B5EF4-FFF2-40B4-BE49-F238E27FC236}">
                <a16:creationId xmlns:a16="http://schemas.microsoft.com/office/drawing/2014/main" xmlns="" id="{74F4C024-37B1-AD86-038D-6329AF232367}"/>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9188" name="TextBox 3">
            <a:extLst>
              <a:ext uri="{FF2B5EF4-FFF2-40B4-BE49-F238E27FC236}">
                <a16:creationId xmlns:a16="http://schemas.microsoft.com/office/drawing/2014/main" xmlns="" id="{0F48EEDD-B1F4-4021-CC0A-60AA09581172}"/>
              </a:ext>
            </a:extLst>
          </p:cNvPr>
          <p:cNvSpPr txBox="1">
            <a:spLocks noChangeArrowheads="1"/>
          </p:cNvSpPr>
          <p:nvPr/>
        </p:nvSpPr>
        <p:spPr bwMode="auto">
          <a:xfrm>
            <a:off x="500063" y="0"/>
            <a:ext cx="11072812"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x-none" sz="4000" b="1" dirty="0" err="1">
                <a:solidFill>
                  <a:srgbClr val="00B050"/>
                </a:solidFill>
                <a:cs typeface="Calibri" panose="020F0502020204030204" pitchFamily="34" charset="0"/>
              </a:rPr>
              <a:t>Dân</a:t>
            </a:r>
            <a:r>
              <a:rPr lang="en-US" altLang="x-none" sz="4000" b="1" dirty="0">
                <a:solidFill>
                  <a:srgbClr val="00B050"/>
                </a:solidFill>
                <a:cs typeface="Calibri" panose="020F0502020204030204" pitchFamily="34" charset="0"/>
              </a:rPr>
              <a:t> </a:t>
            </a:r>
            <a:r>
              <a:rPr lang="en-US" altLang="x-none" sz="4000" b="1" dirty="0" err="1">
                <a:solidFill>
                  <a:srgbClr val="00B050"/>
                </a:solidFill>
                <a:cs typeface="Calibri" panose="020F0502020204030204" pitchFamily="34" charset="0"/>
              </a:rPr>
              <a:t>tộc</a:t>
            </a:r>
            <a:r>
              <a:rPr lang="en-US" altLang="x-none" sz="4000" b="1" dirty="0">
                <a:solidFill>
                  <a:srgbClr val="00B050"/>
                </a:solidFill>
                <a:cs typeface="Calibri" panose="020F0502020204030204" pitchFamily="34" charset="0"/>
              </a:rPr>
              <a:t> </a:t>
            </a:r>
            <a:r>
              <a:rPr lang="x-none" sz="4000" b="1" dirty="0">
                <a:solidFill>
                  <a:srgbClr val="00B050"/>
                </a:solidFill>
                <a:effectLst/>
                <a:latin typeface="Times New Roman" panose="02020603050405020304" pitchFamily="18" charset="0"/>
                <a:ea typeface="Times New Roman" panose="02020603050405020304" pitchFamily="18" charset="0"/>
              </a:rPr>
              <a:t>Cơ </a:t>
            </a:r>
            <a:r>
              <a:rPr lang="x-none" sz="4000" b="1" dirty="0">
                <a:solidFill>
                  <a:srgbClr val="00B050"/>
                </a:solidFill>
                <a:ea typeface="Times New Roman" panose="02020603050405020304" pitchFamily="18" charset="0"/>
              </a:rPr>
              <a:t>H</a:t>
            </a:r>
            <a:r>
              <a:rPr lang="x-none" sz="4000" b="1" dirty="0">
                <a:solidFill>
                  <a:srgbClr val="00B050"/>
                </a:solidFill>
                <a:effectLst/>
                <a:latin typeface="Times New Roman" panose="02020603050405020304" pitchFamily="18" charset="0"/>
                <a:ea typeface="Times New Roman" panose="02020603050405020304" pitchFamily="18" charset="0"/>
              </a:rPr>
              <a:t>o</a:t>
            </a:r>
            <a:endParaRPr lang="x-none" altLang="x-none" sz="4000" b="1" dirty="0">
              <a:solidFill>
                <a:srgbClr val="00B050"/>
              </a:solidFill>
              <a:cs typeface="Calibri" panose="020F0502020204030204" pitchFamily="34" charset="0"/>
            </a:endParaRPr>
          </a:p>
        </p:txBody>
      </p:sp>
      <p:pic>
        <p:nvPicPr>
          <p:cNvPr id="879618" name="Picture 2" descr="Dân Tộc Cơ Ho - Vài Nét Văn Hoá Của Người Cơ Ho Nước Ta">
            <a:extLst>
              <a:ext uri="{FF2B5EF4-FFF2-40B4-BE49-F238E27FC236}">
                <a16:creationId xmlns:a16="http://schemas.microsoft.com/office/drawing/2014/main" xmlns="" id="{A7751E93-F973-D052-645D-0156DF699B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1534" y="1148492"/>
            <a:ext cx="10008973" cy="5539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2749527"/>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2">
            <a:extLst>
              <a:ext uri="{FF2B5EF4-FFF2-40B4-BE49-F238E27FC236}">
                <a16:creationId xmlns:a16="http://schemas.microsoft.com/office/drawing/2014/main" xmlns="" id="{9AE1B0B3-6C65-5505-950F-504210F4F72C}"/>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9186" name="AutoShape 2" descr="Bài 15. Thương mại và du lịch - Hoc24">
            <a:extLst>
              <a:ext uri="{FF2B5EF4-FFF2-40B4-BE49-F238E27FC236}">
                <a16:creationId xmlns:a16="http://schemas.microsoft.com/office/drawing/2014/main" xmlns="" id="{77713919-0854-4E1F-3C08-55AF59BF3DC4}"/>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9187" name="Rectangle 13">
            <a:extLst>
              <a:ext uri="{FF2B5EF4-FFF2-40B4-BE49-F238E27FC236}">
                <a16:creationId xmlns:a16="http://schemas.microsoft.com/office/drawing/2014/main" xmlns="" id="{74F4C024-37B1-AD86-038D-6329AF232367}"/>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9188" name="TextBox 3">
            <a:extLst>
              <a:ext uri="{FF2B5EF4-FFF2-40B4-BE49-F238E27FC236}">
                <a16:creationId xmlns:a16="http://schemas.microsoft.com/office/drawing/2014/main" xmlns="" id="{0F48EEDD-B1F4-4021-CC0A-60AA09581172}"/>
              </a:ext>
            </a:extLst>
          </p:cNvPr>
          <p:cNvSpPr txBox="1">
            <a:spLocks noChangeArrowheads="1"/>
          </p:cNvSpPr>
          <p:nvPr/>
        </p:nvSpPr>
        <p:spPr bwMode="auto">
          <a:xfrm>
            <a:off x="500063" y="0"/>
            <a:ext cx="11072812"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x-none" sz="4000" b="1" dirty="0" err="1">
                <a:solidFill>
                  <a:srgbClr val="00B050"/>
                </a:solidFill>
                <a:cs typeface="Calibri" panose="020F0502020204030204" pitchFamily="34" charset="0"/>
              </a:rPr>
              <a:t>Dân</a:t>
            </a:r>
            <a:r>
              <a:rPr lang="en-US" altLang="x-none" sz="4000" b="1" dirty="0">
                <a:solidFill>
                  <a:srgbClr val="00B050"/>
                </a:solidFill>
                <a:cs typeface="Calibri" panose="020F0502020204030204" pitchFamily="34" charset="0"/>
              </a:rPr>
              <a:t> </a:t>
            </a:r>
            <a:r>
              <a:rPr lang="en-US" altLang="x-none" sz="4000" b="1" dirty="0" err="1">
                <a:solidFill>
                  <a:srgbClr val="00B050"/>
                </a:solidFill>
                <a:cs typeface="Calibri" panose="020F0502020204030204" pitchFamily="34" charset="0"/>
              </a:rPr>
              <a:t>tộc</a:t>
            </a:r>
            <a:r>
              <a:rPr lang="en-US" altLang="x-none" sz="4000" b="1" dirty="0">
                <a:solidFill>
                  <a:srgbClr val="00B050"/>
                </a:solidFill>
                <a:cs typeface="Calibri" panose="020F0502020204030204" pitchFamily="34" charset="0"/>
              </a:rPr>
              <a:t> </a:t>
            </a:r>
            <a:r>
              <a:rPr lang="x-none" sz="4000" b="1" dirty="0">
                <a:solidFill>
                  <a:srgbClr val="00B050"/>
                </a:solidFill>
                <a:effectLst/>
                <a:latin typeface="Times New Roman" panose="02020603050405020304" pitchFamily="18" charset="0"/>
                <a:ea typeface="Times New Roman" panose="02020603050405020304" pitchFamily="18" charset="0"/>
              </a:rPr>
              <a:t>Hoa</a:t>
            </a:r>
            <a:endParaRPr lang="x-none" altLang="x-none" sz="4000" b="1" dirty="0">
              <a:solidFill>
                <a:srgbClr val="00B050"/>
              </a:solidFill>
              <a:cs typeface="Calibri" panose="020F0502020204030204" pitchFamily="34" charset="0"/>
            </a:endParaRPr>
          </a:p>
        </p:txBody>
      </p:sp>
      <p:pic>
        <p:nvPicPr>
          <p:cNvPr id="881666" name="Picture 2" descr="Dân tộc Hoa - | Báo ảnh Dân tộc và Miền núi">
            <a:extLst>
              <a:ext uri="{FF2B5EF4-FFF2-40B4-BE49-F238E27FC236}">
                <a16:creationId xmlns:a16="http://schemas.microsoft.com/office/drawing/2014/main" xmlns="" id="{D49C1BDA-1FD2-82AA-679F-871566D9A9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1025611"/>
            <a:ext cx="10160000" cy="5694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489835"/>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a:extLst>
              <a:ext uri="{FF2B5EF4-FFF2-40B4-BE49-F238E27FC236}">
                <a16:creationId xmlns:a16="http://schemas.microsoft.com/office/drawing/2014/main" xmlns="" id="{7A120552-BE0C-94B8-31E3-D3A7D5028A4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4" name="AutoShape 2" descr="Bài 15. Thương mại và du lịch - Hoc24">
            <a:extLst>
              <a:ext uri="{FF2B5EF4-FFF2-40B4-BE49-F238E27FC236}">
                <a16:creationId xmlns:a16="http://schemas.microsoft.com/office/drawing/2014/main" xmlns="" id="{535CD3C5-3327-A994-3D0B-B374C26F9D7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5" name="Rectangle 13">
            <a:extLst>
              <a:ext uri="{FF2B5EF4-FFF2-40B4-BE49-F238E27FC236}">
                <a16:creationId xmlns:a16="http://schemas.microsoft.com/office/drawing/2014/main" xmlns="" id="{4988655D-5CB1-5445-81F9-3D67346C8A8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6" name="TextBox 3">
            <a:extLst>
              <a:ext uri="{FF2B5EF4-FFF2-40B4-BE49-F238E27FC236}">
                <a16:creationId xmlns:a16="http://schemas.microsoft.com/office/drawing/2014/main" xmlns="" id="{72964CE9-1E95-17C1-6A65-F771FB7F13C6}"/>
              </a:ext>
            </a:extLst>
          </p:cNvPr>
          <p:cNvSpPr txBox="1">
            <a:spLocks noChangeArrowheads="1"/>
          </p:cNvSpPr>
          <p:nvPr/>
        </p:nvSpPr>
        <p:spPr bwMode="auto">
          <a:xfrm>
            <a:off x="2187147" y="1852699"/>
            <a:ext cx="7512907" cy="275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4000" b="1" dirty="0">
                <a:solidFill>
                  <a:srgbClr val="000000"/>
                </a:solidFill>
                <a:effectLst/>
                <a:latin typeface="Times New Roman" panose="02020603050405020304" pitchFamily="18" charset="0"/>
                <a:ea typeface="Times New Roman" panose="02020603050405020304" pitchFamily="18" charset="0"/>
              </a:rPr>
              <a:t>-  Là nơi cư trú của nhiều thành phần dân tộc: Kinh, Chơ Ro, Mạ, Xtiêng, Cơ Ho, Hoa,…</a:t>
            </a:r>
            <a:endParaRPr lang="x-none" sz="40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5206416"/>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a:extLst>
              <a:ext uri="{FF2B5EF4-FFF2-40B4-BE49-F238E27FC236}">
                <a16:creationId xmlns:a16="http://schemas.microsoft.com/office/drawing/2014/main" xmlns="" id="{7A120552-BE0C-94B8-31E3-D3A7D5028A4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4" name="AutoShape 2" descr="Bài 15. Thương mại và du lịch - Hoc24">
            <a:extLst>
              <a:ext uri="{FF2B5EF4-FFF2-40B4-BE49-F238E27FC236}">
                <a16:creationId xmlns:a16="http://schemas.microsoft.com/office/drawing/2014/main" xmlns="" id="{535CD3C5-3327-A994-3D0B-B374C26F9D7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5" name="Rectangle 13">
            <a:extLst>
              <a:ext uri="{FF2B5EF4-FFF2-40B4-BE49-F238E27FC236}">
                <a16:creationId xmlns:a16="http://schemas.microsoft.com/office/drawing/2014/main" xmlns="" id="{4988655D-5CB1-5445-81F9-3D67346C8A8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6" name="TextBox 3">
            <a:extLst>
              <a:ext uri="{FF2B5EF4-FFF2-40B4-BE49-F238E27FC236}">
                <a16:creationId xmlns:a16="http://schemas.microsoft.com/office/drawing/2014/main" xmlns="" id="{72964CE9-1E95-17C1-6A65-F771FB7F13C6}"/>
              </a:ext>
            </a:extLst>
          </p:cNvPr>
          <p:cNvSpPr txBox="1">
            <a:spLocks noChangeArrowheads="1"/>
          </p:cNvSpPr>
          <p:nvPr/>
        </p:nvSpPr>
        <p:spPr bwMode="auto">
          <a:xfrm>
            <a:off x="6096000" y="941351"/>
            <a:ext cx="5827712" cy="5114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3700" b="1" dirty="0">
                <a:solidFill>
                  <a:srgbClr val="00B050"/>
                </a:solidFill>
                <a:effectLst/>
                <a:latin typeface="Times New Roman" panose="02020603050405020304" pitchFamily="18" charset="0"/>
                <a:ea typeface="Times New Roman" panose="02020603050405020304" pitchFamily="18" charset="0"/>
              </a:rPr>
              <a:t>+ Cơ cấu dân số phân theo thành thị và nông thôn có sự thay đổi qua các năm</a:t>
            </a:r>
          </a:p>
          <a:p>
            <a:pPr algn="just">
              <a:lnSpc>
                <a:spcPct val="150000"/>
              </a:lnSpc>
            </a:pPr>
            <a:r>
              <a:rPr lang="x-none" sz="3700" b="1" dirty="0">
                <a:solidFill>
                  <a:srgbClr val="00B050"/>
                </a:solidFill>
                <a:effectLst/>
                <a:latin typeface="Times New Roman" panose="02020603050405020304" pitchFamily="18" charset="0"/>
                <a:ea typeface="Times New Roman" panose="02020603050405020304" pitchFamily="18" charset="0"/>
              </a:rPr>
              <a:t>. Năm 2009: </a:t>
            </a:r>
          </a:p>
          <a:p>
            <a:pPr algn="just">
              <a:lnSpc>
                <a:spcPct val="150000"/>
              </a:lnSpc>
            </a:pPr>
            <a:r>
              <a:rPr lang="x-none" sz="3700" b="1" dirty="0">
                <a:solidFill>
                  <a:srgbClr val="00B050"/>
                </a:solidFill>
                <a:effectLst/>
                <a:latin typeface="Times New Roman" panose="02020603050405020304" pitchFamily="18" charset="0"/>
                <a:ea typeface="Times New Roman" panose="02020603050405020304" pitchFamily="18" charset="0"/>
              </a:rPr>
              <a:t>Thành thị: 57,5%</a:t>
            </a:r>
          </a:p>
          <a:p>
            <a:pPr algn="just">
              <a:lnSpc>
                <a:spcPct val="150000"/>
              </a:lnSpc>
            </a:pPr>
            <a:r>
              <a:rPr lang="x-none" sz="3700" b="1" dirty="0">
                <a:solidFill>
                  <a:srgbClr val="00B050"/>
                </a:solidFill>
                <a:effectLst/>
                <a:latin typeface="Times New Roman" panose="02020603050405020304" pitchFamily="18" charset="0"/>
                <a:ea typeface="Times New Roman" panose="02020603050405020304" pitchFamily="18" charset="0"/>
              </a:rPr>
              <a:t>Nông thôn: 42,6%</a:t>
            </a:r>
          </a:p>
        </p:txBody>
      </p:sp>
      <p:sp>
        <p:nvSpPr>
          <p:cNvPr id="2" name="TextBox 3">
            <a:extLst>
              <a:ext uri="{FF2B5EF4-FFF2-40B4-BE49-F238E27FC236}">
                <a16:creationId xmlns:a16="http://schemas.microsoft.com/office/drawing/2014/main" xmlns="" id="{9F301896-7E84-97C8-E140-57C5B24B12BC}"/>
              </a:ext>
            </a:extLst>
          </p:cNvPr>
          <p:cNvSpPr txBox="1">
            <a:spLocks noChangeArrowheads="1"/>
          </p:cNvSpPr>
          <p:nvPr/>
        </p:nvSpPr>
        <p:spPr bwMode="auto">
          <a:xfrm>
            <a:off x="236708" y="15785"/>
            <a:ext cx="3482675"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4000" b="1" dirty="0">
                <a:solidFill>
                  <a:srgbClr val="0432FF"/>
                </a:solidFill>
                <a:effectLst/>
                <a:latin typeface="Times New Roman" panose="02020603050405020304" pitchFamily="18" charset="0"/>
                <a:ea typeface="Times New Roman" panose="02020603050405020304" pitchFamily="18" charset="0"/>
              </a:rPr>
              <a:t>Nhóm 4+5+6:</a:t>
            </a:r>
          </a:p>
        </p:txBody>
      </p:sp>
      <p:pic>
        <p:nvPicPr>
          <p:cNvPr id="3" name="Picture 2">
            <a:extLst>
              <a:ext uri="{FF2B5EF4-FFF2-40B4-BE49-F238E27FC236}">
                <a16:creationId xmlns:a16="http://schemas.microsoft.com/office/drawing/2014/main" xmlns="" id="{DBCC1879-4EA2-68D2-27B1-F37CBCE67598}"/>
              </a:ext>
            </a:extLst>
          </p:cNvPr>
          <p:cNvPicPr>
            <a:picLocks noChangeAspect="1"/>
          </p:cNvPicPr>
          <p:nvPr/>
        </p:nvPicPr>
        <p:blipFill>
          <a:blip r:embed="rId3"/>
          <a:stretch>
            <a:fillRect/>
          </a:stretch>
        </p:blipFill>
        <p:spPr>
          <a:xfrm>
            <a:off x="236708" y="1897901"/>
            <a:ext cx="5622496" cy="3823714"/>
          </a:xfrm>
          <a:prstGeom prst="rect">
            <a:avLst/>
          </a:prstGeom>
        </p:spPr>
      </p:pic>
    </p:spTree>
    <p:extLst>
      <p:ext uri="{BB962C8B-B14F-4D97-AF65-F5344CB8AC3E}">
        <p14:creationId xmlns:p14="http://schemas.microsoft.com/office/powerpoint/2010/main" val="3987898998"/>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a:extLst>
              <a:ext uri="{FF2B5EF4-FFF2-40B4-BE49-F238E27FC236}">
                <a16:creationId xmlns:a16="http://schemas.microsoft.com/office/drawing/2014/main" xmlns="" id="{7A120552-BE0C-94B8-31E3-D3A7D5028A4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4" name="AutoShape 2" descr="Bài 15. Thương mại và du lịch - Hoc24">
            <a:extLst>
              <a:ext uri="{FF2B5EF4-FFF2-40B4-BE49-F238E27FC236}">
                <a16:creationId xmlns:a16="http://schemas.microsoft.com/office/drawing/2014/main" xmlns="" id="{535CD3C5-3327-A994-3D0B-B374C26F9D7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5" name="Rectangle 13">
            <a:extLst>
              <a:ext uri="{FF2B5EF4-FFF2-40B4-BE49-F238E27FC236}">
                <a16:creationId xmlns:a16="http://schemas.microsoft.com/office/drawing/2014/main" xmlns="" id="{4988655D-5CB1-5445-81F9-3D67346C8A8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6" name="TextBox 3">
            <a:extLst>
              <a:ext uri="{FF2B5EF4-FFF2-40B4-BE49-F238E27FC236}">
                <a16:creationId xmlns:a16="http://schemas.microsoft.com/office/drawing/2014/main" xmlns="" id="{72964CE9-1E95-17C1-6A65-F771FB7F13C6}"/>
              </a:ext>
            </a:extLst>
          </p:cNvPr>
          <p:cNvSpPr txBox="1">
            <a:spLocks noChangeArrowheads="1"/>
          </p:cNvSpPr>
          <p:nvPr/>
        </p:nvSpPr>
        <p:spPr bwMode="auto">
          <a:xfrm>
            <a:off x="7117492" y="941351"/>
            <a:ext cx="4806220" cy="552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4000" b="1" dirty="0">
                <a:solidFill>
                  <a:srgbClr val="00B050"/>
                </a:solidFill>
                <a:effectLst/>
                <a:latin typeface="Times New Roman" panose="02020603050405020304" pitchFamily="18" charset="0"/>
                <a:ea typeface="Times New Roman" panose="02020603050405020304" pitchFamily="18" charset="0"/>
              </a:rPr>
              <a:t>. Năm 2011: </a:t>
            </a:r>
          </a:p>
          <a:p>
            <a:pPr algn="just">
              <a:lnSpc>
                <a:spcPct val="150000"/>
              </a:lnSpc>
            </a:pPr>
            <a:r>
              <a:rPr lang="x-none" sz="4000" b="1" dirty="0">
                <a:solidFill>
                  <a:srgbClr val="00B050"/>
                </a:solidFill>
                <a:effectLst/>
                <a:latin typeface="Times New Roman" panose="02020603050405020304" pitchFamily="18" charset="0"/>
                <a:ea typeface="Times New Roman" panose="02020603050405020304" pitchFamily="18" charset="0"/>
              </a:rPr>
              <a:t>Thành thị: 60,8%</a:t>
            </a:r>
          </a:p>
          <a:p>
            <a:pPr algn="just">
              <a:lnSpc>
                <a:spcPct val="150000"/>
              </a:lnSpc>
            </a:pPr>
            <a:r>
              <a:rPr lang="x-none" sz="4000" b="1" dirty="0">
                <a:solidFill>
                  <a:srgbClr val="00B050"/>
                </a:solidFill>
                <a:effectLst/>
                <a:latin typeface="Times New Roman" panose="02020603050405020304" pitchFamily="18" charset="0"/>
                <a:ea typeface="Times New Roman" panose="02020603050405020304" pitchFamily="18" charset="0"/>
              </a:rPr>
              <a:t>Nông thôn: 39,2%</a:t>
            </a:r>
          </a:p>
          <a:p>
            <a:pPr algn="just">
              <a:lnSpc>
                <a:spcPct val="150000"/>
              </a:lnSpc>
            </a:pPr>
            <a:r>
              <a:rPr lang="x-none" sz="4000" b="1" dirty="0">
                <a:solidFill>
                  <a:srgbClr val="00B050"/>
                </a:solidFill>
                <a:effectLst/>
                <a:latin typeface="Times New Roman" panose="02020603050405020304" pitchFamily="18" charset="0"/>
                <a:ea typeface="Times New Roman" panose="02020603050405020304" pitchFamily="18" charset="0"/>
              </a:rPr>
              <a:t>. Năm 2013: </a:t>
            </a:r>
          </a:p>
          <a:p>
            <a:pPr algn="just">
              <a:lnSpc>
                <a:spcPct val="150000"/>
              </a:lnSpc>
            </a:pPr>
            <a:r>
              <a:rPr lang="x-none" sz="4000" b="1" dirty="0">
                <a:solidFill>
                  <a:srgbClr val="00B050"/>
                </a:solidFill>
                <a:effectLst/>
                <a:latin typeface="Times New Roman" panose="02020603050405020304" pitchFamily="18" charset="0"/>
                <a:ea typeface="Times New Roman" panose="02020603050405020304" pitchFamily="18" charset="0"/>
              </a:rPr>
              <a:t>Thành thị: 60,9%</a:t>
            </a:r>
          </a:p>
          <a:p>
            <a:pPr algn="just">
              <a:lnSpc>
                <a:spcPct val="150000"/>
              </a:lnSpc>
            </a:pPr>
            <a:r>
              <a:rPr lang="x-none" sz="4000" b="1" dirty="0">
                <a:solidFill>
                  <a:srgbClr val="00B050"/>
                </a:solidFill>
                <a:effectLst/>
                <a:latin typeface="Times New Roman" panose="02020603050405020304" pitchFamily="18" charset="0"/>
                <a:ea typeface="Times New Roman" panose="02020603050405020304" pitchFamily="18" charset="0"/>
              </a:rPr>
              <a:t>Nông thôn: 39,1%</a:t>
            </a:r>
          </a:p>
        </p:txBody>
      </p:sp>
      <p:sp>
        <p:nvSpPr>
          <p:cNvPr id="2" name="TextBox 3">
            <a:extLst>
              <a:ext uri="{FF2B5EF4-FFF2-40B4-BE49-F238E27FC236}">
                <a16:creationId xmlns:a16="http://schemas.microsoft.com/office/drawing/2014/main" xmlns="" id="{9F301896-7E84-97C8-E140-57C5B24B12BC}"/>
              </a:ext>
            </a:extLst>
          </p:cNvPr>
          <p:cNvSpPr txBox="1">
            <a:spLocks noChangeArrowheads="1"/>
          </p:cNvSpPr>
          <p:nvPr/>
        </p:nvSpPr>
        <p:spPr bwMode="auto">
          <a:xfrm>
            <a:off x="236708" y="15785"/>
            <a:ext cx="3482675"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4000" b="1" dirty="0">
                <a:solidFill>
                  <a:srgbClr val="0432FF"/>
                </a:solidFill>
                <a:effectLst/>
                <a:latin typeface="Times New Roman" panose="02020603050405020304" pitchFamily="18" charset="0"/>
                <a:ea typeface="Times New Roman" panose="02020603050405020304" pitchFamily="18" charset="0"/>
              </a:rPr>
              <a:t>Nhóm 4+5+6:</a:t>
            </a:r>
          </a:p>
        </p:txBody>
      </p:sp>
      <p:pic>
        <p:nvPicPr>
          <p:cNvPr id="3" name="Picture 2">
            <a:extLst>
              <a:ext uri="{FF2B5EF4-FFF2-40B4-BE49-F238E27FC236}">
                <a16:creationId xmlns:a16="http://schemas.microsoft.com/office/drawing/2014/main" xmlns="" id="{DBCC1879-4EA2-68D2-27B1-F37CBCE67598}"/>
              </a:ext>
            </a:extLst>
          </p:cNvPr>
          <p:cNvPicPr>
            <a:picLocks noChangeAspect="1"/>
          </p:cNvPicPr>
          <p:nvPr/>
        </p:nvPicPr>
        <p:blipFill>
          <a:blip r:embed="rId3"/>
          <a:stretch>
            <a:fillRect/>
          </a:stretch>
        </p:blipFill>
        <p:spPr>
          <a:xfrm>
            <a:off x="236708" y="1897901"/>
            <a:ext cx="5622496" cy="3823714"/>
          </a:xfrm>
          <a:prstGeom prst="rect">
            <a:avLst/>
          </a:prstGeom>
        </p:spPr>
      </p:pic>
    </p:spTree>
    <p:extLst>
      <p:ext uri="{BB962C8B-B14F-4D97-AF65-F5344CB8AC3E}">
        <p14:creationId xmlns:p14="http://schemas.microsoft.com/office/powerpoint/2010/main" val="106351592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xmlns="" id="{C38F804A-30FC-3247-0A99-C3C83764ED6D}"/>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6802" name="AutoShape 2" descr="Bài 15. Thương mại và du lịch - Hoc24">
            <a:extLst>
              <a:ext uri="{FF2B5EF4-FFF2-40B4-BE49-F238E27FC236}">
                <a16:creationId xmlns:a16="http://schemas.microsoft.com/office/drawing/2014/main" xmlns="" id="{916319C9-277F-835D-A863-883997A967CA}"/>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6803" name="Rectangle 11">
            <a:extLst>
              <a:ext uri="{FF2B5EF4-FFF2-40B4-BE49-F238E27FC236}">
                <a16:creationId xmlns:a16="http://schemas.microsoft.com/office/drawing/2014/main" xmlns="" id="{955F8DDC-4B5D-6B33-B987-018C9BA0F076}"/>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6804" name="TextBox 4">
            <a:extLst>
              <a:ext uri="{FF2B5EF4-FFF2-40B4-BE49-F238E27FC236}">
                <a16:creationId xmlns:a16="http://schemas.microsoft.com/office/drawing/2014/main" xmlns="" id="{A12F34C5-4274-1C74-4BEC-603A7156316C}"/>
              </a:ext>
            </a:extLst>
          </p:cNvPr>
          <p:cNvSpPr txBox="1">
            <a:spLocks noChangeArrowheads="1"/>
          </p:cNvSpPr>
          <p:nvPr/>
        </p:nvSpPr>
        <p:spPr bwMode="auto">
          <a:xfrm>
            <a:off x="5745891" y="714073"/>
            <a:ext cx="6298787" cy="5250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x-none" sz="3800" b="1" dirty="0">
                <a:solidFill>
                  <a:srgbClr val="00B050"/>
                </a:solidFill>
              </a:rPr>
              <a:t>+ Là vùng kinh tế phát triển bậc nhất nước ta</a:t>
            </a:r>
          </a:p>
          <a:p>
            <a:pPr algn="just">
              <a:lnSpc>
                <a:spcPct val="150000"/>
              </a:lnSpc>
            </a:pPr>
            <a:r>
              <a:rPr lang="x-none" sz="3800" b="1" dirty="0">
                <a:solidFill>
                  <a:srgbClr val="00B050"/>
                </a:solidFill>
              </a:rPr>
              <a:t>+ Có vùng biển rộng lớn gồm nhiều đảo, quần đảo lớn nhỏ, trong đó có quần đảo Côn Sơn có diện tích lớn nhất</a:t>
            </a:r>
          </a:p>
        </p:txBody>
      </p:sp>
      <p:pic>
        <p:nvPicPr>
          <p:cNvPr id="2" name="Picture 1">
            <a:extLst>
              <a:ext uri="{FF2B5EF4-FFF2-40B4-BE49-F238E27FC236}">
                <a16:creationId xmlns:a16="http://schemas.microsoft.com/office/drawing/2014/main" xmlns="" id="{60C7D57A-40AC-1CC4-5F53-8F43B70233A2}"/>
              </a:ext>
            </a:extLst>
          </p:cNvPr>
          <p:cNvPicPr>
            <a:picLocks noChangeAspect="1"/>
          </p:cNvPicPr>
          <p:nvPr/>
        </p:nvPicPr>
        <p:blipFill>
          <a:blip r:embed="rId3"/>
          <a:stretch>
            <a:fillRect/>
          </a:stretch>
        </p:blipFill>
        <p:spPr>
          <a:xfrm>
            <a:off x="374649" y="462915"/>
            <a:ext cx="5124107" cy="6086165"/>
          </a:xfrm>
          <a:prstGeom prst="rect">
            <a:avLst/>
          </a:prstGeom>
        </p:spPr>
      </p:pic>
    </p:spTree>
    <p:extLst>
      <p:ext uri="{BB962C8B-B14F-4D97-AF65-F5344CB8AC3E}">
        <p14:creationId xmlns:p14="http://schemas.microsoft.com/office/powerpoint/2010/main" val="1540959028"/>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a:extLst>
              <a:ext uri="{FF2B5EF4-FFF2-40B4-BE49-F238E27FC236}">
                <a16:creationId xmlns:a16="http://schemas.microsoft.com/office/drawing/2014/main" xmlns="" id="{7A120552-BE0C-94B8-31E3-D3A7D5028A4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4" name="AutoShape 2" descr="Bài 15. Thương mại và du lịch - Hoc24">
            <a:extLst>
              <a:ext uri="{FF2B5EF4-FFF2-40B4-BE49-F238E27FC236}">
                <a16:creationId xmlns:a16="http://schemas.microsoft.com/office/drawing/2014/main" xmlns="" id="{535CD3C5-3327-A994-3D0B-B374C26F9D7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5" name="Rectangle 13">
            <a:extLst>
              <a:ext uri="{FF2B5EF4-FFF2-40B4-BE49-F238E27FC236}">
                <a16:creationId xmlns:a16="http://schemas.microsoft.com/office/drawing/2014/main" xmlns="" id="{4988655D-5CB1-5445-81F9-3D67346C8A8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6" name="TextBox 3">
            <a:extLst>
              <a:ext uri="{FF2B5EF4-FFF2-40B4-BE49-F238E27FC236}">
                <a16:creationId xmlns:a16="http://schemas.microsoft.com/office/drawing/2014/main" xmlns="" id="{72964CE9-1E95-17C1-6A65-F771FB7F13C6}"/>
              </a:ext>
            </a:extLst>
          </p:cNvPr>
          <p:cNvSpPr txBox="1">
            <a:spLocks noChangeArrowheads="1"/>
          </p:cNvSpPr>
          <p:nvPr/>
        </p:nvSpPr>
        <p:spPr bwMode="auto">
          <a:xfrm>
            <a:off x="7117492" y="941351"/>
            <a:ext cx="4806220" cy="552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4000" b="1" dirty="0">
                <a:solidFill>
                  <a:srgbClr val="00B050"/>
                </a:solidFill>
                <a:effectLst/>
                <a:latin typeface="Times New Roman" panose="02020603050405020304" pitchFamily="18" charset="0"/>
                <a:ea typeface="Times New Roman" panose="02020603050405020304" pitchFamily="18" charset="0"/>
              </a:rPr>
              <a:t>. Năm 2015: </a:t>
            </a:r>
          </a:p>
          <a:p>
            <a:pPr algn="just">
              <a:lnSpc>
                <a:spcPct val="150000"/>
              </a:lnSpc>
            </a:pPr>
            <a:r>
              <a:rPr lang="x-none" sz="4000" b="1" dirty="0">
                <a:solidFill>
                  <a:srgbClr val="00B050"/>
                </a:solidFill>
                <a:effectLst/>
                <a:latin typeface="Times New Roman" panose="02020603050405020304" pitchFamily="18" charset="0"/>
                <a:ea typeface="Times New Roman" panose="02020603050405020304" pitchFamily="18" charset="0"/>
              </a:rPr>
              <a:t>Thành thị: 62,5%</a:t>
            </a:r>
          </a:p>
          <a:p>
            <a:pPr algn="just">
              <a:lnSpc>
                <a:spcPct val="150000"/>
              </a:lnSpc>
            </a:pPr>
            <a:r>
              <a:rPr lang="x-none" sz="4000" b="1" dirty="0">
                <a:solidFill>
                  <a:srgbClr val="00B050"/>
                </a:solidFill>
                <a:effectLst/>
                <a:latin typeface="Times New Roman" panose="02020603050405020304" pitchFamily="18" charset="0"/>
                <a:ea typeface="Times New Roman" panose="02020603050405020304" pitchFamily="18" charset="0"/>
              </a:rPr>
              <a:t>Nông thôn: 37,5%</a:t>
            </a:r>
          </a:p>
          <a:p>
            <a:pPr algn="just">
              <a:lnSpc>
                <a:spcPct val="150000"/>
              </a:lnSpc>
            </a:pPr>
            <a:r>
              <a:rPr lang="x-none" sz="4000" b="1" dirty="0">
                <a:solidFill>
                  <a:srgbClr val="00B050"/>
                </a:solidFill>
                <a:effectLst/>
                <a:latin typeface="Times New Roman" panose="02020603050405020304" pitchFamily="18" charset="0"/>
                <a:ea typeface="Times New Roman" panose="02020603050405020304" pitchFamily="18" charset="0"/>
              </a:rPr>
              <a:t>. Năm 2017: </a:t>
            </a:r>
          </a:p>
          <a:p>
            <a:pPr algn="just">
              <a:lnSpc>
                <a:spcPct val="150000"/>
              </a:lnSpc>
            </a:pPr>
            <a:r>
              <a:rPr lang="x-none" sz="4000" b="1" dirty="0">
                <a:solidFill>
                  <a:srgbClr val="00B050"/>
                </a:solidFill>
                <a:effectLst/>
                <a:latin typeface="Times New Roman" panose="02020603050405020304" pitchFamily="18" charset="0"/>
                <a:ea typeface="Times New Roman" panose="02020603050405020304" pitchFamily="18" charset="0"/>
              </a:rPr>
              <a:t>Thành thị: 62,3%</a:t>
            </a:r>
          </a:p>
          <a:p>
            <a:pPr algn="just">
              <a:lnSpc>
                <a:spcPct val="150000"/>
              </a:lnSpc>
            </a:pPr>
            <a:r>
              <a:rPr lang="x-none" sz="4000" b="1" dirty="0">
                <a:solidFill>
                  <a:srgbClr val="00B050"/>
                </a:solidFill>
                <a:effectLst/>
                <a:latin typeface="Times New Roman" panose="02020603050405020304" pitchFamily="18" charset="0"/>
                <a:ea typeface="Times New Roman" panose="02020603050405020304" pitchFamily="18" charset="0"/>
              </a:rPr>
              <a:t>Nông thôn: 37,7%</a:t>
            </a:r>
          </a:p>
        </p:txBody>
      </p:sp>
      <p:sp>
        <p:nvSpPr>
          <p:cNvPr id="2" name="TextBox 3">
            <a:extLst>
              <a:ext uri="{FF2B5EF4-FFF2-40B4-BE49-F238E27FC236}">
                <a16:creationId xmlns:a16="http://schemas.microsoft.com/office/drawing/2014/main" xmlns="" id="{9F301896-7E84-97C8-E140-57C5B24B12BC}"/>
              </a:ext>
            </a:extLst>
          </p:cNvPr>
          <p:cNvSpPr txBox="1">
            <a:spLocks noChangeArrowheads="1"/>
          </p:cNvSpPr>
          <p:nvPr/>
        </p:nvSpPr>
        <p:spPr bwMode="auto">
          <a:xfrm>
            <a:off x="236708" y="15785"/>
            <a:ext cx="3482675"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4000" b="1" dirty="0">
                <a:solidFill>
                  <a:srgbClr val="0432FF"/>
                </a:solidFill>
                <a:effectLst/>
                <a:latin typeface="Times New Roman" panose="02020603050405020304" pitchFamily="18" charset="0"/>
                <a:ea typeface="Times New Roman" panose="02020603050405020304" pitchFamily="18" charset="0"/>
              </a:rPr>
              <a:t>Nhóm 4+5+6:</a:t>
            </a:r>
          </a:p>
        </p:txBody>
      </p:sp>
      <p:pic>
        <p:nvPicPr>
          <p:cNvPr id="3" name="Picture 2">
            <a:extLst>
              <a:ext uri="{FF2B5EF4-FFF2-40B4-BE49-F238E27FC236}">
                <a16:creationId xmlns:a16="http://schemas.microsoft.com/office/drawing/2014/main" xmlns="" id="{DBCC1879-4EA2-68D2-27B1-F37CBCE67598}"/>
              </a:ext>
            </a:extLst>
          </p:cNvPr>
          <p:cNvPicPr>
            <a:picLocks noChangeAspect="1"/>
          </p:cNvPicPr>
          <p:nvPr/>
        </p:nvPicPr>
        <p:blipFill>
          <a:blip r:embed="rId3"/>
          <a:stretch>
            <a:fillRect/>
          </a:stretch>
        </p:blipFill>
        <p:spPr>
          <a:xfrm>
            <a:off x="236708" y="1897901"/>
            <a:ext cx="5622496" cy="3823714"/>
          </a:xfrm>
          <a:prstGeom prst="rect">
            <a:avLst/>
          </a:prstGeom>
        </p:spPr>
      </p:pic>
    </p:spTree>
    <p:extLst>
      <p:ext uri="{BB962C8B-B14F-4D97-AF65-F5344CB8AC3E}">
        <p14:creationId xmlns:p14="http://schemas.microsoft.com/office/powerpoint/2010/main" val="9573954"/>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a:extLst>
              <a:ext uri="{FF2B5EF4-FFF2-40B4-BE49-F238E27FC236}">
                <a16:creationId xmlns:a16="http://schemas.microsoft.com/office/drawing/2014/main" xmlns="" id="{7A120552-BE0C-94B8-31E3-D3A7D5028A4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4" name="AutoShape 2" descr="Bài 15. Thương mại và du lịch - Hoc24">
            <a:extLst>
              <a:ext uri="{FF2B5EF4-FFF2-40B4-BE49-F238E27FC236}">
                <a16:creationId xmlns:a16="http://schemas.microsoft.com/office/drawing/2014/main" xmlns="" id="{535CD3C5-3327-A994-3D0B-B374C26F9D7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5" name="Rectangle 13">
            <a:extLst>
              <a:ext uri="{FF2B5EF4-FFF2-40B4-BE49-F238E27FC236}">
                <a16:creationId xmlns:a16="http://schemas.microsoft.com/office/drawing/2014/main" xmlns="" id="{4988655D-5CB1-5445-81F9-3D67346C8A8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6" name="TextBox 3">
            <a:extLst>
              <a:ext uri="{FF2B5EF4-FFF2-40B4-BE49-F238E27FC236}">
                <a16:creationId xmlns:a16="http://schemas.microsoft.com/office/drawing/2014/main" xmlns="" id="{72964CE9-1E95-17C1-6A65-F771FB7F13C6}"/>
              </a:ext>
            </a:extLst>
          </p:cNvPr>
          <p:cNvSpPr txBox="1">
            <a:spLocks noChangeArrowheads="1"/>
          </p:cNvSpPr>
          <p:nvPr/>
        </p:nvSpPr>
        <p:spPr bwMode="auto">
          <a:xfrm>
            <a:off x="7117492" y="941351"/>
            <a:ext cx="4806220" cy="552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4000" b="1" dirty="0">
                <a:solidFill>
                  <a:srgbClr val="00B050"/>
                </a:solidFill>
                <a:effectLst/>
                <a:latin typeface="Times New Roman" panose="02020603050405020304" pitchFamily="18" charset="0"/>
                <a:ea typeface="Times New Roman" panose="02020603050405020304" pitchFamily="18" charset="0"/>
              </a:rPr>
              <a:t>. Năm 2019: </a:t>
            </a:r>
          </a:p>
          <a:p>
            <a:pPr algn="just">
              <a:lnSpc>
                <a:spcPct val="150000"/>
              </a:lnSpc>
            </a:pPr>
            <a:r>
              <a:rPr lang="x-none" sz="4000" b="1" dirty="0">
                <a:solidFill>
                  <a:srgbClr val="00B050"/>
                </a:solidFill>
                <a:effectLst/>
                <a:latin typeface="Times New Roman" panose="02020603050405020304" pitchFamily="18" charset="0"/>
                <a:ea typeface="Times New Roman" panose="02020603050405020304" pitchFamily="18" charset="0"/>
              </a:rPr>
              <a:t>Thành thị: 64,8%</a:t>
            </a:r>
          </a:p>
          <a:p>
            <a:pPr algn="just">
              <a:lnSpc>
                <a:spcPct val="150000"/>
              </a:lnSpc>
            </a:pPr>
            <a:r>
              <a:rPr lang="x-none" sz="4000" b="1" dirty="0">
                <a:solidFill>
                  <a:srgbClr val="00B050"/>
                </a:solidFill>
                <a:effectLst/>
                <a:latin typeface="Times New Roman" panose="02020603050405020304" pitchFamily="18" charset="0"/>
                <a:ea typeface="Times New Roman" panose="02020603050405020304" pitchFamily="18" charset="0"/>
              </a:rPr>
              <a:t>Nông thôn: 35,2%</a:t>
            </a:r>
          </a:p>
          <a:p>
            <a:pPr algn="just">
              <a:lnSpc>
                <a:spcPct val="150000"/>
              </a:lnSpc>
            </a:pPr>
            <a:r>
              <a:rPr lang="x-none" sz="4000" b="1" dirty="0">
                <a:solidFill>
                  <a:srgbClr val="00B050"/>
                </a:solidFill>
                <a:effectLst/>
                <a:latin typeface="Times New Roman" panose="02020603050405020304" pitchFamily="18" charset="0"/>
                <a:ea typeface="Times New Roman" panose="02020603050405020304" pitchFamily="18" charset="0"/>
              </a:rPr>
              <a:t>. Năm 2021: </a:t>
            </a:r>
          </a:p>
          <a:p>
            <a:pPr algn="just">
              <a:lnSpc>
                <a:spcPct val="150000"/>
              </a:lnSpc>
            </a:pPr>
            <a:r>
              <a:rPr lang="x-none" sz="4000" b="1" dirty="0">
                <a:solidFill>
                  <a:srgbClr val="00B050"/>
                </a:solidFill>
                <a:effectLst/>
                <a:latin typeface="Times New Roman" panose="02020603050405020304" pitchFamily="18" charset="0"/>
                <a:ea typeface="Times New Roman" panose="02020603050405020304" pitchFamily="18" charset="0"/>
              </a:rPr>
              <a:t>Thành thị: 66,4%</a:t>
            </a:r>
          </a:p>
          <a:p>
            <a:pPr algn="just">
              <a:lnSpc>
                <a:spcPct val="150000"/>
              </a:lnSpc>
            </a:pPr>
            <a:r>
              <a:rPr lang="x-none" sz="4000" b="1" dirty="0">
                <a:solidFill>
                  <a:srgbClr val="00B050"/>
                </a:solidFill>
                <a:effectLst/>
                <a:latin typeface="Times New Roman" panose="02020603050405020304" pitchFamily="18" charset="0"/>
                <a:ea typeface="Times New Roman" panose="02020603050405020304" pitchFamily="18" charset="0"/>
              </a:rPr>
              <a:t>Nông thôn: 33,6%</a:t>
            </a:r>
          </a:p>
        </p:txBody>
      </p:sp>
      <p:sp>
        <p:nvSpPr>
          <p:cNvPr id="2" name="TextBox 3">
            <a:extLst>
              <a:ext uri="{FF2B5EF4-FFF2-40B4-BE49-F238E27FC236}">
                <a16:creationId xmlns:a16="http://schemas.microsoft.com/office/drawing/2014/main" xmlns="" id="{9F301896-7E84-97C8-E140-57C5B24B12BC}"/>
              </a:ext>
            </a:extLst>
          </p:cNvPr>
          <p:cNvSpPr txBox="1">
            <a:spLocks noChangeArrowheads="1"/>
          </p:cNvSpPr>
          <p:nvPr/>
        </p:nvSpPr>
        <p:spPr bwMode="auto">
          <a:xfrm>
            <a:off x="236708" y="15785"/>
            <a:ext cx="3482675"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4000" b="1" dirty="0">
                <a:solidFill>
                  <a:srgbClr val="0432FF"/>
                </a:solidFill>
                <a:effectLst/>
                <a:latin typeface="Times New Roman" panose="02020603050405020304" pitchFamily="18" charset="0"/>
                <a:ea typeface="Times New Roman" panose="02020603050405020304" pitchFamily="18" charset="0"/>
              </a:rPr>
              <a:t>Nhóm 4+5+6:</a:t>
            </a:r>
          </a:p>
        </p:txBody>
      </p:sp>
      <p:pic>
        <p:nvPicPr>
          <p:cNvPr id="3" name="Picture 2">
            <a:extLst>
              <a:ext uri="{FF2B5EF4-FFF2-40B4-BE49-F238E27FC236}">
                <a16:creationId xmlns:a16="http://schemas.microsoft.com/office/drawing/2014/main" xmlns="" id="{DBCC1879-4EA2-68D2-27B1-F37CBCE67598}"/>
              </a:ext>
            </a:extLst>
          </p:cNvPr>
          <p:cNvPicPr>
            <a:picLocks noChangeAspect="1"/>
          </p:cNvPicPr>
          <p:nvPr/>
        </p:nvPicPr>
        <p:blipFill>
          <a:blip r:embed="rId3"/>
          <a:stretch>
            <a:fillRect/>
          </a:stretch>
        </p:blipFill>
        <p:spPr>
          <a:xfrm>
            <a:off x="236708" y="1897901"/>
            <a:ext cx="5622496" cy="3823714"/>
          </a:xfrm>
          <a:prstGeom prst="rect">
            <a:avLst/>
          </a:prstGeom>
        </p:spPr>
      </p:pic>
    </p:spTree>
    <p:extLst>
      <p:ext uri="{BB962C8B-B14F-4D97-AF65-F5344CB8AC3E}">
        <p14:creationId xmlns:p14="http://schemas.microsoft.com/office/powerpoint/2010/main" val="253231504"/>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a:extLst>
              <a:ext uri="{FF2B5EF4-FFF2-40B4-BE49-F238E27FC236}">
                <a16:creationId xmlns:a16="http://schemas.microsoft.com/office/drawing/2014/main" xmlns="" id="{7A120552-BE0C-94B8-31E3-D3A7D5028A4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4" name="AutoShape 2" descr="Bài 15. Thương mại và du lịch - Hoc24">
            <a:extLst>
              <a:ext uri="{FF2B5EF4-FFF2-40B4-BE49-F238E27FC236}">
                <a16:creationId xmlns:a16="http://schemas.microsoft.com/office/drawing/2014/main" xmlns="" id="{535CD3C5-3327-A994-3D0B-B374C26F9D7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5" name="Rectangle 13">
            <a:extLst>
              <a:ext uri="{FF2B5EF4-FFF2-40B4-BE49-F238E27FC236}">
                <a16:creationId xmlns:a16="http://schemas.microsoft.com/office/drawing/2014/main" xmlns="" id="{4988655D-5CB1-5445-81F9-3D67346C8A8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6" name="TextBox 3">
            <a:extLst>
              <a:ext uri="{FF2B5EF4-FFF2-40B4-BE49-F238E27FC236}">
                <a16:creationId xmlns:a16="http://schemas.microsoft.com/office/drawing/2014/main" xmlns="" id="{72964CE9-1E95-17C1-6A65-F771FB7F13C6}"/>
              </a:ext>
            </a:extLst>
          </p:cNvPr>
          <p:cNvSpPr txBox="1">
            <a:spLocks noChangeArrowheads="1"/>
          </p:cNvSpPr>
          <p:nvPr/>
        </p:nvSpPr>
        <p:spPr bwMode="auto">
          <a:xfrm>
            <a:off x="6647935" y="1665305"/>
            <a:ext cx="4806220" cy="3675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4000" b="1" dirty="0">
                <a:solidFill>
                  <a:srgbClr val="00B050"/>
                </a:solidFill>
                <a:effectLst/>
                <a:latin typeface="Times New Roman" panose="02020603050405020304" pitchFamily="18" charset="0"/>
                <a:ea typeface="Times New Roman" panose="02020603050405020304" pitchFamily="18" charset="0"/>
              </a:rPr>
              <a:t>+ Quá trình đô thị hóa ở vùng Đông Nam Bộ diễn ra mạnh nhất cả nước.</a:t>
            </a:r>
          </a:p>
        </p:txBody>
      </p:sp>
      <p:sp>
        <p:nvSpPr>
          <p:cNvPr id="2" name="TextBox 3">
            <a:extLst>
              <a:ext uri="{FF2B5EF4-FFF2-40B4-BE49-F238E27FC236}">
                <a16:creationId xmlns:a16="http://schemas.microsoft.com/office/drawing/2014/main" xmlns="" id="{9F301896-7E84-97C8-E140-57C5B24B12BC}"/>
              </a:ext>
            </a:extLst>
          </p:cNvPr>
          <p:cNvSpPr txBox="1">
            <a:spLocks noChangeArrowheads="1"/>
          </p:cNvSpPr>
          <p:nvPr/>
        </p:nvSpPr>
        <p:spPr bwMode="auto">
          <a:xfrm>
            <a:off x="236708" y="15785"/>
            <a:ext cx="3482675"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4000" b="1" dirty="0">
                <a:solidFill>
                  <a:srgbClr val="0432FF"/>
                </a:solidFill>
                <a:effectLst/>
                <a:latin typeface="Times New Roman" panose="02020603050405020304" pitchFamily="18" charset="0"/>
                <a:ea typeface="Times New Roman" panose="02020603050405020304" pitchFamily="18" charset="0"/>
              </a:rPr>
              <a:t>Nhóm 4+5+6:</a:t>
            </a:r>
          </a:p>
        </p:txBody>
      </p:sp>
      <p:pic>
        <p:nvPicPr>
          <p:cNvPr id="3" name="Picture 2">
            <a:extLst>
              <a:ext uri="{FF2B5EF4-FFF2-40B4-BE49-F238E27FC236}">
                <a16:creationId xmlns:a16="http://schemas.microsoft.com/office/drawing/2014/main" xmlns="" id="{DBCC1879-4EA2-68D2-27B1-F37CBCE67598}"/>
              </a:ext>
            </a:extLst>
          </p:cNvPr>
          <p:cNvPicPr>
            <a:picLocks noChangeAspect="1"/>
          </p:cNvPicPr>
          <p:nvPr/>
        </p:nvPicPr>
        <p:blipFill>
          <a:blip r:embed="rId3"/>
          <a:stretch>
            <a:fillRect/>
          </a:stretch>
        </p:blipFill>
        <p:spPr>
          <a:xfrm>
            <a:off x="236708" y="1897901"/>
            <a:ext cx="5622496" cy="3823714"/>
          </a:xfrm>
          <a:prstGeom prst="rect">
            <a:avLst/>
          </a:prstGeom>
        </p:spPr>
      </p:pic>
    </p:spTree>
    <p:extLst>
      <p:ext uri="{BB962C8B-B14F-4D97-AF65-F5344CB8AC3E}">
        <p14:creationId xmlns:p14="http://schemas.microsoft.com/office/powerpoint/2010/main" val="1559621215"/>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a:extLst>
              <a:ext uri="{FF2B5EF4-FFF2-40B4-BE49-F238E27FC236}">
                <a16:creationId xmlns:a16="http://schemas.microsoft.com/office/drawing/2014/main" xmlns="" id="{7A120552-BE0C-94B8-31E3-D3A7D5028A4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4" name="AutoShape 2" descr="Bài 15. Thương mại và du lịch - Hoc24">
            <a:extLst>
              <a:ext uri="{FF2B5EF4-FFF2-40B4-BE49-F238E27FC236}">
                <a16:creationId xmlns:a16="http://schemas.microsoft.com/office/drawing/2014/main" xmlns="" id="{535CD3C5-3327-A994-3D0B-B374C26F9D7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5" name="Rectangle 13">
            <a:extLst>
              <a:ext uri="{FF2B5EF4-FFF2-40B4-BE49-F238E27FC236}">
                <a16:creationId xmlns:a16="http://schemas.microsoft.com/office/drawing/2014/main" xmlns="" id="{4988655D-5CB1-5445-81F9-3D67346C8A8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6" name="TextBox 3">
            <a:extLst>
              <a:ext uri="{FF2B5EF4-FFF2-40B4-BE49-F238E27FC236}">
                <a16:creationId xmlns:a16="http://schemas.microsoft.com/office/drawing/2014/main" xmlns="" id="{72964CE9-1E95-17C1-6A65-F771FB7F13C6}"/>
              </a:ext>
            </a:extLst>
          </p:cNvPr>
          <p:cNvSpPr txBox="1">
            <a:spLocks noChangeArrowheads="1"/>
          </p:cNvSpPr>
          <p:nvPr/>
        </p:nvSpPr>
        <p:spPr bwMode="auto">
          <a:xfrm>
            <a:off x="6617430" y="802300"/>
            <a:ext cx="4806220" cy="459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4000" b="1" dirty="0">
                <a:solidFill>
                  <a:srgbClr val="00B050"/>
                </a:solidFill>
                <a:effectLst/>
                <a:latin typeface="Times New Roman" panose="02020603050405020304" pitchFamily="18" charset="0"/>
                <a:ea typeface="Times New Roman" panose="02020603050405020304" pitchFamily="18" charset="0"/>
              </a:rPr>
              <a:t>+ Là vùng có trình độ đô thị hóa cao với tỉ lệ dân thành thị chiếm 66,4% tổng số dân (năm 2021)</a:t>
            </a:r>
          </a:p>
        </p:txBody>
      </p:sp>
      <p:sp>
        <p:nvSpPr>
          <p:cNvPr id="2" name="TextBox 3">
            <a:extLst>
              <a:ext uri="{FF2B5EF4-FFF2-40B4-BE49-F238E27FC236}">
                <a16:creationId xmlns:a16="http://schemas.microsoft.com/office/drawing/2014/main" xmlns="" id="{9F301896-7E84-97C8-E140-57C5B24B12BC}"/>
              </a:ext>
            </a:extLst>
          </p:cNvPr>
          <p:cNvSpPr txBox="1">
            <a:spLocks noChangeArrowheads="1"/>
          </p:cNvSpPr>
          <p:nvPr/>
        </p:nvSpPr>
        <p:spPr bwMode="auto">
          <a:xfrm>
            <a:off x="236708" y="15785"/>
            <a:ext cx="3482675"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4000" b="1" dirty="0">
                <a:solidFill>
                  <a:srgbClr val="0432FF"/>
                </a:solidFill>
                <a:effectLst/>
                <a:latin typeface="Times New Roman" panose="02020603050405020304" pitchFamily="18" charset="0"/>
                <a:ea typeface="Times New Roman" panose="02020603050405020304" pitchFamily="18" charset="0"/>
              </a:rPr>
              <a:t>Nhóm 4+5+6:</a:t>
            </a:r>
          </a:p>
        </p:txBody>
      </p:sp>
      <p:pic>
        <p:nvPicPr>
          <p:cNvPr id="3" name="Picture 2">
            <a:extLst>
              <a:ext uri="{FF2B5EF4-FFF2-40B4-BE49-F238E27FC236}">
                <a16:creationId xmlns:a16="http://schemas.microsoft.com/office/drawing/2014/main" xmlns="" id="{DBCC1879-4EA2-68D2-27B1-F37CBCE67598}"/>
              </a:ext>
            </a:extLst>
          </p:cNvPr>
          <p:cNvPicPr>
            <a:picLocks noChangeAspect="1"/>
          </p:cNvPicPr>
          <p:nvPr/>
        </p:nvPicPr>
        <p:blipFill>
          <a:blip r:embed="rId3"/>
          <a:stretch>
            <a:fillRect/>
          </a:stretch>
        </p:blipFill>
        <p:spPr>
          <a:xfrm>
            <a:off x="236708" y="1897901"/>
            <a:ext cx="5622496" cy="3823714"/>
          </a:xfrm>
          <a:prstGeom prst="rect">
            <a:avLst/>
          </a:prstGeom>
        </p:spPr>
      </p:pic>
    </p:spTree>
    <p:extLst>
      <p:ext uri="{BB962C8B-B14F-4D97-AF65-F5344CB8AC3E}">
        <p14:creationId xmlns:p14="http://schemas.microsoft.com/office/powerpoint/2010/main" val="1732382448"/>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a:extLst>
              <a:ext uri="{FF2B5EF4-FFF2-40B4-BE49-F238E27FC236}">
                <a16:creationId xmlns:a16="http://schemas.microsoft.com/office/drawing/2014/main" xmlns="" id="{7A120552-BE0C-94B8-31E3-D3A7D5028A4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4" name="AutoShape 2" descr="Bài 15. Thương mại và du lịch - Hoc24">
            <a:extLst>
              <a:ext uri="{FF2B5EF4-FFF2-40B4-BE49-F238E27FC236}">
                <a16:creationId xmlns:a16="http://schemas.microsoft.com/office/drawing/2014/main" xmlns="" id="{535CD3C5-3327-A994-3D0B-B374C26F9D7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5" name="Rectangle 13">
            <a:extLst>
              <a:ext uri="{FF2B5EF4-FFF2-40B4-BE49-F238E27FC236}">
                <a16:creationId xmlns:a16="http://schemas.microsoft.com/office/drawing/2014/main" xmlns="" id="{4988655D-5CB1-5445-81F9-3D67346C8A8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6" name="TextBox 3">
            <a:extLst>
              <a:ext uri="{FF2B5EF4-FFF2-40B4-BE49-F238E27FC236}">
                <a16:creationId xmlns:a16="http://schemas.microsoft.com/office/drawing/2014/main" xmlns="" id="{72964CE9-1E95-17C1-6A65-F771FB7F13C6}"/>
              </a:ext>
            </a:extLst>
          </p:cNvPr>
          <p:cNvSpPr txBox="1">
            <a:spLocks noChangeArrowheads="1"/>
          </p:cNvSpPr>
          <p:nvPr/>
        </p:nvSpPr>
        <p:spPr bwMode="auto">
          <a:xfrm>
            <a:off x="2232626" y="1681593"/>
            <a:ext cx="8245904" cy="3675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4000" b="1" dirty="0">
                <a:solidFill>
                  <a:srgbClr val="000000"/>
                </a:solidFill>
                <a:effectLst/>
                <a:latin typeface="Times New Roman" panose="02020603050405020304" pitchFamily="18" charset="0"/>
                <a:ea typeface="Times New Roman" panose="02020603050405020304" pitchFamily="18" charset="0"/>
              </a:rPr>
              <a:t>b. Đặc điểm đô thị hóa:</a:t>
            </a:r>
            <a:endParaRPr lang="x-none" sz="4000" b="1" dirty="0">
              <a:effectLst/>
              <a:latin typeface="Times New Roman" panose="02020603050405020304" pitchFamily="18" charset="0"/>
              <a:ea typeface="Times New Roman" panose="02020603050405020304" pitchFamily="18" charset="0"/>
            </a:endParaRPr>
          </a:p>
          <a:p>
            <a:pPr algn="just">
              <a:lnSpc>
                <a:spcPct val="150000"/>
              </a:lnSpc>
            </a:pPr>
            <a:r>
              <a:rPr lang="x-none" sz="4000" b="1" dirty="0">
                <a:solidFill>
                  <a:srgbClr val="000000"/>
                </a:solidFill>
                <a:effectLst/>
                <a:latin typeface="Times New Roman" panose="02020603050405020304" pitchFamily="18" charset="0"/>
                <a:ea typeface="Times New Roman" panose="02020603050405020304" pitchFamily="18" charset="0"/>
              </a:rPr>
              <a:t>- Quá trình đô thị hóa diễn ra mạnh nhất cả nước.</a:t>
            </a:r>
            <a:endParaRPr lang="x-none" sz="4000" b="1" dirty="0">
              <a:effectLst/>
              <a:latin typeface="Times New Roman" panose="02020603050405020304" pitchFamily="18" charset="0"/>
              <a:ea typeface="Times New Roman" panose="02020603050405020304" pitchFamily="18" charset="0"/>
            </a:endParaRPr>
          </a:p>
          <a:p>
            <a:pPr algn="just">
              <a:lnSpc>
                <a:spcPct val="150000"/>
              </a:lnSpc>
            </a:pPr>
            <a:r>
              <a:rPr lang="x-none" sz="4000" b="1" dirty="0">
                <a:solidFill>
                  <a:srgbClr val="000000"/>
                </a:solidFill>
                <a:effectLst/>
                <a:latin typeface="Times New Roman" panose="02020603050405020304" pitchFamily="18" charset="0"/>
                <a:ea typeface="Times New Roman" panose="02020603050405020304" pitchFamily="18" charset="0"/>
              </a:rPr>
              <a:t>- Là vùng có trình độ đô thị hóa cao </a:t>
            </a:r>
            <a:endParaRPr lang="x-none" sz="40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65581346"/>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a:extLst>
              <a:ext uri="{FF2B5EF4-FFF2-40B4-BE49-F238E27FC236}">
                <a16:creationId xmlns:a16="http://schemas.microsoft.com/office/drawing/2014/main" xmlns="" id="{7A120552-BE0C-94B8-31E3-D3A7D5028A4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4" name="AutoShape 2" descr="Bài 15. Thương mại và du lịch - Hoc24">
            <a:extLst>
              <a:ext uri="{FF2B5EF4-FFF2-40B4-BE49-F238E27FC236}">
                <a16:creationId xmlns:a16="http://schemas.microsoft.com/office/drawing/2014/main" xmlns="" id="{535CD3C5-3327-A994-3D0B-B374C26F9D7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5" name="Rectangle 13">
            <a:extLst>
              <a:ext uri="{FF2B5EF4-FFF2-40B4-BE49-F238E27FC236}">
                <a16:creationId xmlns:a16="http://schemas.microsoft.com/office/drawing/2014/main" xmlns="" id="{4988655D-5CB1-5445-81F9-3D67346C8A8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6" name="TextBox 3">
            <a:extLst>
              <a:ext uri="{FF2B5EF4-FFF2-40B4-BE49-F238E27FC236}">
                <a16:creationId xmlns:a16="http://schemas.microsoft.com/office/drawing/2014/main" xmlns="" id="{72964CE9-1E95-17C1-6A65-F771FB7F13C6}"/>
              </a:ext>
            </a:extLst>
          </p:cNvPr>
          <p:cNvSpPr txBox="1">
            <a:spLocks noChangeArrowheads="1"/>
          </p:cNvSpPr>
          <p:nvPr/>
        </p:nvSpPr>
        <p:spPr bwMode="auto">
          <a:xfrm>
            <a:off x="6332798" y="1123240"/>
            <a:ext cx="5418478" cy="459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4000" b="1" dirty="0">
                <a:solidFill>
                  <a:srgbClr val="00B050"/>
                </a:solidFill>
                <a:effectLst/>
                <a:latin typeface="Times New Roman" panose="02020603050405020304" pitchFamily="18" charset="0"/>
                <a:ea typeface="Times New Roman" panose="02020603050405020304" pitchFamily="18" charset="0"/>
              </a:rPr>
              <a:t>+ Hệ thống đô thị vùng Đông Nam Bộ trong những năm qua phát triển mạnh và phân bố tương đối hợp lí.</a:t>
            </a:r>
          </a:p>
        </p:txBody>
      </p:sp>
      <p:sp>
        <p:nvSpPr>
          <p:cNvPr id="2" name="TextBox 3">
            <a:extLst>
              <a:ext uri="{FF2B5EF4-FFF2-40B4-BE49-F238E27FC236}">
                <a16:creationId xmlns:a16="http://schemas.microsoft.com/office/drawing/2014/main" xmlns="" id="{9F301896-7E84-97C8-E140-57C5B24B12BC}"/>
              </a:ext>
            </a:extLst>
          </p:cNvPr>
          <p:cNvSpPr txBox="1">
            <a:spLocks noChangeArrowheads="1"/>
          </p:cNvSpPr>
          <p:nvPr/>
        </p:nvSpPr>
        <p:spPr bwMode="auto">
          <a:xfrm>
            <a:off x="236708" y="15785"/>
            <a:ext cx="3482675"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4000" b="1" dirty="0">
                <a:solidFill>
                  <a:srgbClr val="0432FF"/>
                </a:solidFill>
                <a:effectLst/>
                <a:latin typeface="Times New Roman" panose="02020603050405020304" pitchFamily="18" charset="0"/>
                <a:ea typeface="Times New Roman" panose="02020603050405020304" pitchFamily="18" charset="0"/>
              </a:rPr>
              <a:t>Nhóm 4+5+6:</a:t>
            </a:r>
          </a:p>
        </p:txBody>
      </p:sp>
      <p:pic>
        <p:nvPicPr>
          <p:cNvPr id="3" name="Picture 2">
            <a:extLst>
              <a:ext uri="{FF2B5EF4-FFF2-40B4-BE49-F238E27FC236}">
                <a16:creationId xmlns:a16="http://schemas.microsoft.com/office/drawing/2014/main" xmlns="" id="{DBCC1879-4EA2-68D2-27B1-F37CBCE67598}"/>
              </a:ext>
            </a:extLst>
          </p:cNvPr>
          <p:cNvPicPr>
            <a:picLocks noChangeAspect="1"/>
          </p:cNvPicPr>
          <p:nvPr/>
        </p:nvPicPr>
        <p:blipFill>
          <a:blip r:embed="rId3"/>
          <a:stretch>
            <a:fillRect/>
          </a:stretch>
        </p:blipFill>
        <p:spPr>
          <a:xfrm>
            <a:off x="236708" y="1897901"/>
            <a:ext cx="5622496" cy="3823714"/>
          </a:xfrm>
          <a:prstGeom prst="rect">
            <a:avLst/>
          </a:prstGeom>
        </p:spPr>
      </p:pic>
    </p:spTree>
    <p:extLst>
      <p:ext uri="{BB962C8B-B14F-4D97-AF65-F5344CB8AC3E}">
        <p14:creationId xmlns:p14="http://schemas.microsoft.com/office/powerpoint/2010/main" val="1695159038"/>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a:extLst>
              <a:ext uri="{FF2B5EF4-FFF2-40B4-BE49-F238E27FC236}">
                <a16:creationId xmlns:a16="http://schemas.microsoft.com/office/drawing/2014/main" xmlns="" id="{7A120552-BE0C-94B8-31E3-D3A7D5028A4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4" name="AutoShape 2" descr="Bài 15. Thương mại và du lịch - Hoc24">
            <a:extLst>
              <a:ext uri="{FF2B5EF4-FFF2-40B4-BE49-F238E27FC236}">
                <a16:creationId xmlns:a16="http://schemas.microsoft.com/office/drawing/2014/main" xmlns="" id="{535CD3C5-3327-A994-3D0B-B374C26F9D7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5" name="Rectangle 13">
            <a:extLst>
              <a:ext uri="{FF2B5EF4-FFF2-40B4-BE49-F238E27FC236}">
                <a16:creationId xmlns:a16="http://schemas.microsoft.com/office/drawing/2014/main" xmlns="" id="{4988655D-5CB1-5445-81F9-3D67346C8A8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6" name="TextBox 3">
            <a:extLst>
              <a:ext uri="{FF2B5EF4-FFF2-40B4-BE49-F238E27FC236}">
                <a16:creationId xmlns:a16="http://schemas.microsoft.com/office/drawing/2014/main" xmlns="" id="{72964CE9-1E95-17C1-6A65-F771FB7F13C6}"/>
              </a:ext>
            </a:extLst>
          </p:cNvPr>
          <p:cNvSpPr txBox="1">
            <a:spLocks noChangeArrowheads="1"/>
          </p:cNvSpPr>
          <p:nvPr/>
        </p:nvSpPr>
        <p:spPr bwMode="auto">
          <a:xfrm>
            <a:off x="6332798" y="468313"/>
            <a:ext cx="5418478" cy="580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3600" b="1" dirty="0">
                <a:solidFill>
                  <a:srgbClr val="00B050"/>
                </a:solidFill>
                <a:effectLst/>
                <a:latin typeface="Times New Roman" panose="02020603050405020304" pitchFamily="18" charset="0"/>
                <a:ea typeface="Times New Roman" panose="02020603050405020304" pitchFamily="18" charset="0"/>
              </a:rPr>
              <a:t>+ Các đô thị có lịch sử lâu đời như: Thành phố Hồ Chí Minh, Biên Hòa, Vũng Tàu,..đang từng bước hình thành sự liên kết mang tính hệ thống giữa các đô thị trong vùng.</a:t>
            </a:r>
          </a:p>
        </p:txBody>
      </p:sp>
      <p:sp>
        <p:nvSpPr>
          <p:cNvPr id="2" name="TextBox 3">
            <a:extLst>
              <a:ext uri="{FF2B5EF4-FFF2-40B4-BE49-F238E27FC236}">
                <a16:creationId xmlns:a16="http://schemas.microsoft.com/office/drawing/2014/main" xmlns="" id="{9F301896-7E84-97C8-E140-57C5B24B12BC}"/>
              </a:ext>
            </a:extLst>
          </p:cNvPr>
          <p:cNvSpPr txBox="1">
            <a:spLocks noChangeArrowheads="1"/>
          </p:cNvSpPr>
          <p:nvPr/>
        </p:nvSpPr>
        <p:spPr bwMode="auto">
          <a:xfrm>
            <a:off x="236708" y="15785"/>
            <a:ext cx="3482675"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4000" b="1" dirty="0">
                <a:solidFill>
                  <a:srgbClr val="0432FF"/>
                </a:solidFill>
                <a:effectLst/>
                <a:latin typeface="Times New Roman" panose="02020603050405020304" pitchFamily="18" charset="0"/>
                <a:ea typeface="Times New Roman" panose="02020603050405020304" pitchFamily="18" charset="0"/>
              </a:rPr>
              <a:t>Nhóm 4+5+6:</a:t>
            </a:r>
          </a:p>
        </p:txBody>
      </p:sp>
      <p:pic>
        <p:nvPicPr>
          <p:cNvPr id="3" name="Picture 2">
            <a:extLst>
              <a:ext uri="{FF2B5EF4-FFF2-40B4-BE49-F238E27FC236}">
                <a16:creationId xmlns:a16="http://schemas.microsoft.com/office/drawing/2014/main" xmlns="" id="{DBCC1879-4EA2-68D2-27B1-F37CBCE67598}"/>
              </a:ext>
            </a:extLst>
          </p:cNvPr>
          <p:cNvPicPr>
            <a:picLocks noChangeAspect="1"/>
          </p:cNvPicPr>
          <p:nvPr/>
        </p:nvPicPr>
        <p:blipFill>
          <a:blip r:embed="rId3"/>
          <a:stretch>
            <a:fillRect/>
          </a:stretch>
        </p:blipFill>
        <p:spPr>
          <a:xfrm>
            <a:off x="236708" y="1897901"/>
            <a:ext cx="5622496" cy="3823714"/>
          </a:xfrm>
          <a:prstGeom prst="rect">
            <a:avLst/>
          </a:prstGeom>
        </p:spPr>
      </p:pic>
    </p:spTree>
    <p:extLst>
      <p:ext uri="{BB962C8B-B14F-4D97-AF65-F5344CB8AC3E}">
        <p14:creationId xmlns:p14="http://schemas.microsoft.com/office/powerpoint/2010/main" val="1083252875"/>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2">
            <a:extLst>
              <a:ext uri="{FF2B5EF4-FFF2-40B4-BE49-F238E27FC236}">
                <a16:creationId xmlns:a16="http://schemas.microsoft.com/office/drawing/2014/main" xmlns="" id="{9AE1B0B3-6C65-5505-950F-504210F4F72C}"/>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9186" name="AutoShape 2" descr="Bài 15. Thương mại và du lịch - Hoc24">
            <a:extLst>
              <a:ext uri="{FF2B5EF4-FFF2-40B4-BE49-F238E27FC236}">
                <a16:creationId xmlns:a16="http://schemas.microsoft.com/office/drawing/2014/main" xmlns="" id="{77713919-0854-4E1F-3C08-55AF59BF3DC4}"/>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9187" name="Rectangle 13">
            <a:extLst>
              <a:ext uri="{FF2B5EF4-FFF2-40B4-BE49-F238E27FC236}">
                <a16:creationId xmlns:a16="http://schemas.microsoft.com/office/drawing/2014/main" xmlns="" id="{74F4C024-37B1-AD86-038D-6329AF232367}"/>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9188" name="TextBox 3">
            <a:extLst>
              <a:ext uri="{FF2B5EF4-FFF2-40B4-BE49-F238E27FC236}">
                <a16:creationId xmlns:a16="http://schemas.microsoft.com/office/drawing/2014/main" xmlns="" id="{0F48EEDD-B1F4-4021-CC0A-60AA09581172}"/>
              </a:ext>
            </a:extLst>
          </p:cNvPr>
          <p:cNvSpPr txBox="1">
            <a:spLocks noChangeArrowheads="1"/>
          </p:cNvSpPr>
          <p:nvPr/>
        </p:nvSpPr>
        <p:spPr bwMode="auto">
          <a:xfrm>
            <a:off x="500063" y="0"/>
            <a:ext cx="11072812" cy="916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x-none" sz="4000" b="1" dirty="0" err="1">
                <a:solidFill>
                  <a:srgbClr val="00B050"/>
                </a:solidFill>
                <a:cs typeface="Calibri" panose="020F0502020204030204" pitchFamily="34" charset="0"/>
              </a:rPr>
              <a:t>Đô</a:t>
            </a:r>
            <a:r>
              <a:rPr lang="en-US" altLang="x-none" sz="4000" b="1" dirty="0">
                <a:solidFill>
                  <a:srgbClr val="00B050"/>
                </a:solidFill>
                <a:cs typeface="Calibri" panose="020F0502020204030204" pitchFamily="34" charset="0"/>
              </a:rPr>
              <a:t> </a:t>
            </a:r>
            <a:r>
              <a:rPr lang="en-US" altLang="x-none" sz="4000" b="1" dirty="0" err="1">
                <a:solidFill>
                  <a:srgbClr val="00B050"/>
                </a:solidFill>
                <a:cs typeface="Calibri" panose="020F0502020204030204" pitchFamily="34" charset="0"/>
              </a:rPr>
              <a:t>thị</a:t>
            </a:r>
            <a:r>
              <a:rPr lang="en-US" altLang="x-none" sz="4000" b="1" dirty="0">
                <a:solidFill>
                  <a:srgbClr val="00B050"/>
                </a:solidFill>
                <a:cs typeface="Calibri" panose="020F0502020204030204" pitchFamily="34" charset="0"/>
              </a:rPr>
              <a:t> </a:t>
            </a:r>
            <a:r>
              <a:rPr lang="x-none" sz="4000" b="1" dirty="0">
                <a:solidFill>
                  <a:srgbClr val="00B050"/>
                </a:solidFill>
                <a:effectLst/>
                <a:latin typeface="Times New Roman" panose="02020603050405020304" pitchFamily="18" charset="0"/>
                <a:ea typeface="Times New Roman" panose="02020603050405020304" pitchFamily="18" charset="0"/>
              </a:rPr>
              <a:t>Thành phố Hồ Chí Minh</a:t>
            </a:r>
            <a:endParaRPr lang="x-none" altLang="x-none" sz="4000" b="1" dirty="0">
              <a:solidFill>
                <a:srgbClr val="00B050"/>
              </a:solidFill>
              <a:cs typeface="Calibri" panose="020F0502020204030204" pitchFamily="34" charset="0"/>
            </a:endParaRPr>
          </a:p>
        </p:txBody>
      </p:sp>
      <p:pic>
        <p:nvPicPr>
          <p:cNvPr id="887810" name="Picture 2" descr="Vùng đô thị Thành phố Hồ Chí Minh gồm những địa phương nào?">
            <a:extLst>
              <a:ext uri="{FF2B5EF4-FFF2-40B4-BE49-F238E27FC236}">
                <a16:creationId xmlns:a16="http://schemas.microsoft.com/office/drawing/2014/main" xmlns="" id="{5BC8F595-7829-559A-1273-65435FDFF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3892" y="916982"/>
            <a:ext cx="10137975" cy="5864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13359"/>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2">
            <a:extLst>
              <a:ext uri="{FF2B5EF4-FFF2-40B4-BE49-F238E27FC236}">
                <a16:creationId xmlns:a16="http://schemas.microsoft.com/office/drawing/2014/main" xmlns="" id="{9AE1B0B3-6C65-5505-950F-504210F4F72C}"/>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9186" name="AutoShape 2" descr="Bài 15. Thương mại và du lịch - Hoc24">
            <a:extLst>
              <a:ext uri="{FF2B5EF4-FFF2-40B4-BE49-F238E27FC236}">
                <a16:creationId xmlns:a16="http://schemas.microsoft.com/office/drawing/2014/main" xmlns="" id="{77713919-0854-4E1F-3C08-55AF59BF3DC4}"/>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9187" name="Rectangle 13">
            <a:extLst>
              <a:ext uri="{FF2B5EF4-FFF2-40B4-BE49-F238E27FC236}">
                <a16:creationId xmlns:a16="http://schemas.microsoft.com/office/drawing/2014/main" xmlns="" id="{74F4C024-37B1-AD86-038D-6329AF232367}"/>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9188" name="TextBox 3">
            <a:extLst>
              <a:ext uri="{FF2B5EF4-FFF2-40B4-BE49-F238E27FC236}">
                <a16:creationId xmlns:a16="http://schemas.microsoft.com/office/drawing/2014/main" xmlns="" id="{0F48EEDD-B1F4-4021-CC0A-60AA09581172}"/>
              </a:ext>
            </a:extLst>
          </p:cNvPr>
          <p:cNvSpPr txBox="1">
            <a:spLocks noChangeArrowheads="1"/>
          </p:cNvSpPr>
          <p:nvPr/>
        </p:nvSpPr>
        <p:spPr bwMode="auto">
          <a:xfrm>
            <a:off x="500063" y="0"/>
            <a:ext cx="11072812" cy="916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x-none" sz="4000" b="1" dirty="0" err="1">
                <a:solidFill>
                  <a:srgbClr val="00B050"/>
                </a:solidFill>
                <a:cs typeface="Calibri" panose="020F0502020204030204" pitchFamily="34" charset="0"/>
              </a:rPr>
              <a:t>Đô</a:t>
            </a:r>
            <a:r>
              <a:rPr lang="en-US" altLang="x-none" sz="4000" b="1" dirty="0">
                <a:solidFill>
                  <a:srgbClr val="00B050"/>
                </a:solidFill>
                <a:cs typeface="Calibri" panose="020F0502020204030204" pitchFamily="34" charset="0"/>
              </a:rPr>
              <a:t> </a:t>
            </a:r>
            <a:r>
              <a:rPr lang="en-US" altLang="x-none" sz="4000" b="1" dirty="0" err="1">
                <a:solidFill>
                  <a:srgbClr val="00B050"/>
                </a:solidFill>
                <a:cs typeface="Calibri" panose="020F0502020204030204" pitchFamily="34" charset="0"/>
              </a:rPr>
              <a:t>thị</a:t>
            </a:r>
            <a:r>
              <a:rPr lang="en-US" altLang="x-none" sz="4000" b="1" dirty="0">
                <a:solidFill>
                  <a:srgbClr val="00B050"/>
                </a:solidFill>
                <a:cs typeface="Calibri" panose="020F0502020204030204" pitchFamily="34" charset="0"/>
              </a:rPr>
              <a:t> </a:t>
            </a:r>
            <a:r>
              <a:rPr lang="x-none" sz="4000" b="1" dirty="0">
                <a:solidFill>
                  <a:srgbClr val="00B050"/>
                </a:solidFill>
                <a:effectLst/>
                <a:latin typeface="Times New Roman" panose="02020603050405020304" pitchFamily="18" charset="0"/>
                <a:ea typeface="Times New Roman" panose="02020603050405020304" pitchFamily="18" charset="0"/>
              </a:rPr>
              <a:t>Biên Hòa</a:t>
            </a:r>
            <a:endParaRPr lang="x-none" altLang="x-none" sz="4000" b="1" dirty="0">
              <a:solidFill>
                <a:srgbClr val="00B050"/>
              </a:solidFill>
              <a:cs typeface="Calibri" panose="020F0502020204030204" pitchFamily="34" charset="0"/>
            </a:endParaRPr>
          </a:p>
        </p:txBody>
      </p:sp>
      <p:pic>
        <p:nvPicPr>
          <p:cNvPr id="889858" name="Picture 2" descr="Thành phố Biên Hòa là đô thị loại I và chuyển sang mô hình &quot;đô thị dịch vụ  và công nghiệp&quot;">
            <a:extLst>
              <a:ext uri="{FF2B5EF4-FFF2-40B4-BE49-F238E27FC236}">
                <a16:creationId xmlns:a16="http://schemas.microsoft.com/office/drawing/2014/main" xmlns="" id="{79F045AA-E793-6F9E-4FDF-EB499AEE3C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916982"/>
            <a:ext cx="1016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250746"/>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2">
            <a:extLst>
              <a:ext uri="{FF2B5EF4-FFF2-40B4-BE49-F238E27FC236}">
                <a16:creationId xmlns:a16="http://schemas.microsoft.com/office/drawing/2014/main" xmlns="" id="{9AE1B0B3-6C65-5505-950F-504210F4F72C}"/>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9186" name="AutoShape 2" descr="Bài 15. Thương mại và du lịch - Hoc24">
            <a:extLst>
              <a:ext uri="{FF2B5EF4-FFF2-40B4-BE49-F238E27FC236}">
                <a16:creationId xmlns:a16="http://schemas.microsoft.com/office/drawing/2014/main" xmlns="" id="{77713919-0854-4E1F-3C08-55AF59BF3DC4}"/>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9187" name="Rectangle 13">
            <a:extLst>
              <a:ext uri="{FF2B5EF4-FFF2-40B4-BE49-F238E27FC236}">
                <a16:creationId xmlns:a16="http://schemas.microsoft.com/office/drawing/2014/main" xmlns="" id="{74F4C024-37B1-AD86-038D-6329AF232367}"/>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9188" name="TextBox 3">
            <a:extLst>
              <a:ext uri="{FF2B5EF4-FFF2-40B4-BE49-F238E27FC236}">
                <a16:creationId xmlns:a16="http://schemas.microsoft.com/office/drawing/2014/main" xmlns="" id="{0F48EEDD-B1F4-4021-CC0A-60AA09581172}"/>
              </a:ext>
            </a:extLst>
          </p:cNvPr>
          <p:cNvSpPr txBox="1">
            <a:spLocks noChangeArrowheads="1"/>
          </p:cNvSpPr>
          <p:nvPr/>
        </p:nvSpPr>
        <p:spPr bwMode="auto">
          <a:xfrm>
            <a:off x="500063" y="0"/>
            <a:ext cx="11072812" cy="916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x-none" sz="4000" b="1" dirty="0" err="1">
                <a:solidFill>
                  <a:srgbClr val="00B050"/>
                </a:solidFill>
                <a:cs typeface="Calibri" panose="020F0502020204030204" pitchFamily="34" charset="0"/>
              </a:rPr>
              <a:t>Đô</a:t>
            </a:r>
            <a:r>
              <a:rPr lang="en-US" altLang="x-none" sz="4000" b="1" dirty="0">
                <a:solidFill>
                  <a:srgbClr val="00B050"/>
                </a:solidFill>
                <a:cs typeface="Calibri" panose="020F0502020204030204" pitchFamily="34" charset="0"/>
              </a:rPr>
              <a:t> </a:t>
            </a:r>
            <a:r>
              <a:rPr lang="en-US" altLang="x-none" sz="4000" b="1" dirty="0" err="1">
                <a:solidFill>
                  <a:srgbClr val="00B050"/>
                </a:solidFill>
                <a:cs typeface="Calibri" panose="020F0502020204030204" pitchFamily="34" charset="0"/>
              </a:rPr>
              <a:t>thị</a:t>
            </a:r>
            <a:r>
              <a:rPr lang="en-US" altLang="x-none" sz="4000" b="1" dirty="0">
                <a:solidFill>
                  <a:srgbClr val="00B050"/>
                </a:solidFill>
                <a:cs typeface="Calibri" panose="020F0502020204030204" pitchFamily="34" charset="0"/>
              </a:rPr>
              <a:t> </a:t>
            </a:r>
            <a:r>
              <a:rPr lang="x-none" sz="4000" b="1" dirty="0">
                <a:solidFill>
                  <a:srgbClr val="00B050"/>
                </a:solidFill>
                <a:effectLst/>
                <a:latin typeface="Times New Roman" panose="02020603050405020304" pitchFamily="18" charset="0"/>
                <a:ea typeface="Times New Roman" panose="02020603050405020304" pitchFamily="18" charset="0"/>
              </a:rPr>
              <a:t>Vũng Tàu</a:t>
            </a:r>
            <a:endParaRPr lang="x-none" altLang="x-none" sz="4000" b="1" dirty="0">
              <a:solidFill>
                <a:srgbClr val="00B050"/>
              </a:solidFill>
              <a:cs typeface="Calibri" panose="020F0502020204030204" pitchFamily="34" charset="0"/>
            </a:endParaRPr>
          </a:p>
        </p:txBody>
      </p:sp>
      <p:pic>
        <p:nvPicPr>
          <p:cNvPr id="891908" name="Picture 4" descr="Bà Rịa - Vũng Tàu mục tiêu lên thành phố trực thuộc Trung ương">
            <a:extLst>
              <a:ext uri="{FF2B5EF4-FFF2-40B4-BE49-F238E27FC236}">
                <a16:creationId xmlns:a16="http://schemas.microsoft.com/office/drawing/2014/main" xmlns="" id="{D1025C34-2BB2-532A-6727-C783A76A90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395" y="963020"/>
            <a:ext cx="10095470" cy="5799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06426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8" name="Rectangle 2">
            <a:extLst>
              <a:ext uri="{FF2B5EF4-FFF2-40B4-BE49-F238E27FC236}">
                <a16:creationId xmlns:a16="http://schemas.microsoft.com/office/drawing/2014/main" xmlns="" id="{B0398E82-C40D-BCE6-5751-6FF942CE56C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59" name="AutoShape 2" descr="Bài 15. Thương mại và du lịch - Hoc24">
            <a:extLst>
              <a:ext uri="{FF2B5EF4-FFF2-40B4-BE49-F238E27FC236}">
                <a16:creationId xmlns:a16="http://schemas.microsoft.com/office/drawing/2014/main" xmlns="" id="{1FF90FBC-6BC7-0B23-E51E-5729A106082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60" name="Rectangle 11">
            <a:extLst>
              <a:ext uri="{FF2B5EF4-FFF2-40B4-BE49-F238E27FC236}">
                <a16:creationId xmlns:a16="http://schemas.microsoft.com/office/drawing/2014/main" xmlns="" id="{B41D1615-54A8-46C3-B2F4-CC29246BEAAA}"/>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 name="TextBox 3">
            <a:extLst>
              <a:ext uri="{FF2B5EF4-FFF2-40B4-BE49-F238E27FC236}">
                <a16:creationId xmlns:a16="http://schemas.microsoft.com/office/drawing/2014/main" xmlns="" id="{EB7C11B9-030F-D67B-34D4-1BCA8488A035}"/>
              </a:ext>
            </a:extLst>
          </p:cNvPr>
          <p:cNvSpPr txBox="1"/>
          <p:nvPr/>
        </p:nvSpPr>
        <p:spPr>
          <a:xfrm>
            <a:off x="2345725" y="182563"/>
            <a:ext cx="7500549" cy="707886"/>
          </a:xfrm>
          <a:prstGeom prst="rect">
            <a:avLst/>
          </a:prstGeom>
          <a:noFill/>
        </p:spPr>
        <p:txBody>
          <a:bodyPr wrap="square">
            <a:spAutoFit/>
          </a:bodyPr>
          <a:lstStyle/>
          <a:p>
            <a:pPr algn="ctr"/>
            <a:r>
              <a:rPr lang="x-none" sz="4000" b="1" dirty="0">
                <a:solidFill>
                  <a:srgbClr val="00B050"/>
                </a:solidFill>
              </a:rPr>
              <a:t>Quần đảo Côn Sơn</a:t>
            </a:r>
            <a:endParaRPr lang="x-none" sz="4000" dirty="0"/>
          </a:p>
        </p:txBody>
      </p:sp>
      <p:pic>
        <p:nvPicPr>
          <p:cNvPr id="692226" name="Picture 2" descr="Đảo Côn Sơn - Thiên đường du lịch với mọi trải nghiệm phong phú">
            <a:extLst>
              <a:ext uri="{FF2B5EF4-FFF2-40B4-BE49-F238E27FC236}">
                <a16:creationId xmlns:a16="http://schemas.microsoft.com/office/drawing/2014/main" xmlns="" id="{5E5827F8-DD4B-04AA-EDBF-39F169CDDB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033" y="950911"/>
            <a:ext cx="9885406" cy="5724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43111"/>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a:extLst>
              <a:ext uri="{FF2B5EF4-FFF2-40B4-BE49-F238E27FC236}">
                <a16:creationId xmlns:a16="http://schemas.microsoft.com/office/drawing/2014/main" xmlns="" id="{7A120552-BE0C-94B8-31E3-D3A7D5028A4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4" name="AutoShape 2" descr="Bài 15. Thương mại và du lịch - Hoc24">
            <a:extLst>
              <a:ext uri="{FF2B5EF4-FFF2-40B4-BE49-F238E27FC236}">
                <a16:creationId xmlns:a16="http://schemas.microsoft.com/office/drawing/2014/main" xmlns="" id="{535CD3C5-3327-A994-3D0B-B374C26F9D7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5" name="Rectangle 13">
            <a:extLst>
              <a:ext uri="{FF2B5EF4-FFF2-40B4-BE49-F238E27FC236}">
                <a16:creationId xmlns:a16="http://schemas.microsoft.com/office/drawing/2014/main" xmlns="" id="{4988655D-5CB1-5445-81F9-3D67346C8A8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6" name="TextBox 3">
            <a:extLst>
              <a:ext uri="{FF2B5EF4-FFF2-40B4-BE49-F238E27FC236}">
                <a16:creationId xmlns:a16="http://schemas.microsoft.com/office/drawing/2014/main" xmlns="" id="{72964CE9-1E95-17C1-6A65-F771FB7F13C6}"/>
              </a:ext>
            </a:extLst>
          </p:cNvPr>
          <p:cNvSpPr txBox="1">
            <a:spLocks noChangeArrowheads="1"/>
          </p:cNvSpPr>
          <p:nvPr/>
        </p:nvSpPr>
        <p:spPr bwMode="auto">
          <a:xfrm>
            <a:off x="5770605" y="381467"/>
            <a:ext cx="6184687" cy="6095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3300" b="1" dirty="0">
                <a:solidFill>
                  <a:srgbClr val="00B050"/>
                </a:solidFill>
                <a:effectLst/>
                <a:latin typeface="Times New Roman" panose="02020603050405020304" pitchFamily="18" charset="0"/>
                <a:ea typeface="Times New Roman" panose="02020603050405020304" pitchFamily="18" charset="0"/>
              </a:rPr>
              <a:t>+ Tốc độ đô thị hóa diễn ra nhanh, góp phần mở rộng các đô thị  hiện có và thành lập thêm các đô thị mới, phát triển đô thị vệ tinh như Thủ Dầu Một, Dĩ An, Đồng Xoài,..gắn với việc chuyển dịch cơ cấu kinh tế theo hướng công nghiệp hóa, hiện đại hóa.</a:t>
            </a:r>
          </a:p>
        </p:txBody>
      </p:sp>
      <p:sp>
        <p:nvSpPr>
          <p:cNvPr id="2" name="TextBox 3">
            <a:extLst>
              <a:ext uri="{FF2B5EF4-FFF2-40B4-BE49-F238E27FC236}">
                <a16:creationId xmlns:a16="http://schemas.microsoft.com/office/drawing/2014/main" xmlns="" id="{9F301896-7E84-97C8-E140-57C5B24B12BC}"/>
              </a:ext>
            </a:extLst>
          </p:cNvPr>
          <p:cNvSpPr txBox="1">
            <a:spLocks noChangeArrowheads="1"/>
          </p:cNvSpPr>
          <p:nvPr/>
        </p:nvSpPr>
        <p:spPr bwMode="auto">
          <a:xfrm>
            <a:off x="236708" y="15785"/>
            <a:ext cx="3482675"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4000" b="1" dirty="0">
                <a:solidFill>
                  <a:srgbClr val="0432FF"/>
                </a:solidFill>
                <a:effectLst/>
                <a:latin typeface="Times New Roman" panose="02020603050405020304" pitchFamily="18" charset="0"/>
                <a:ea typeface="Times New Roman" panose="02020603050405020304" pitchFamily="18" charset="0"/>
              </a:rPr>
              <a:t>Nhóm 4+5+6:</a:t>
            </a:r>
          </a:p>
        </p:txBody>
      </p:sp>
      <p:pic>
        <p:nvPicPr>
          <p:cNvPr id="3" name="Picture 2">
            <a:extLst>
              <a:ext uri="{FF2B5EF4-FFF2-40B4-BE49-F238E27FC236}">
                <a16:creationId xmlns:a16="http://schemas.microsoft.com/office/drawing/2014/main" xmlns="" id="{DBCC1879-4EA2-68D2-27B1-F37CBCE67598}"/>
              </a:ext>
            </a:extLst>
          </p:cNvPr>
          <p:cNvPicPr>
            <a:picLocks noChangeAspect="1"/>
          </p:cNvPicPr>
          <p:nvPr/>
        </p:nvPicPr>
        <p:blipFill>
          <a:blip r:embed="rId3"/>
          <a:stretch>
            <a:fillRect/>
          </a:stretch>
        </p:blipFill>
        <p:spPr>
          <a:xfrm>
            <a:off x="236708" y="1897901"/>
            <a:ext cx="5622496" cy="3823714"/>
          </a:xfrm>
          <a:prstGeom prst="rect">
            <a:avLst/>
          </a:prstGeom>
        </p:spPr>
      </p:pic>
    </p:spTree>
    <p:extLst>
      <p:ext uri="{BB962C8B-B14F-4D97-AF65-F5344CB8AC3E}">
        <p14:creationId xmlns:p14="http://schemas.microsoft.com/office/powerpoint/2010/main" val="1862199992"/>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2">
            <a:extLst>
              <a:ext uri="{FF2B5EF4-FFF2-40B4-BE49-F238E27FC236}">
                <a16:creationId xmlns:a16="http://schemas.microsoft.com/office/drawing/2014/main" xmlns="" id="{9AE1B0B3-6C65-5505-950F-504210F4F72C}"/>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9186" name="AutoShape 2" descr="Bài 15. Thương mại và du lịch - Hoc24">
            <a:extLst>
              <a:ext uri="{FF2B5EF4-FFF2-40B4-BE49-F238E27FC236}">
                <a16:creationId xmlns:a16="http://schemas.microsoft.com/office/drawing/2014/main" xmlns="" id="{77713919-0854-4E1F-3C08-55AF59BF3DC4}"/>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9187" name="Rectangle 13">
            <a:extLst>
              <a:ext uri="{FF2B5EF4-FFF2-40B4-BE49-F238E27FC236}">
                <a16:creationId xmlns:a16="http://schemas.microsoft.com/office/drawing/2014/main" xmlns="" id="{74F4C024-37B1-AD86-038D-6329AF232367}"/>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9188" name="TextBox 3">
            <a:extLst>
              <a:ext uri="{FF2B5EF4-FFF2-40B4-BE49-F238E27FC236}">
                <a16:creationId xmlns:a16="http://schemas.microsoft.com/office/drawing/2014/main" xmlns="" id="{0F48EEDD-B1F4-4021-CC0A-60AA09581172}"/>
              </a:ext>
            </a:extLst>
          </p:cNvPr>
          <p:cNvSpPr txBox="1">
            <a:spLocks noChangeArrowheads="1"/>
          </p:cNvSpPr>
          <p:nvPr/>
        </p:nvSpPr>
        <p:spPr bwMode="auto">
          <a:xfrm>
            <a:off x="500063" y="0"/>
            <a:ext cx="11072812" cy="916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x-none" sz="4000" b="1" dirty="0" err="1">
                <a:solidFill>
                  <a:srgbClr val="00B050"/>
                </a:solidFill>
                <a:cs typeface="Calibri" panose="020F0502020204030204" pitchFamily="34" charset="0"/>
              </a:rPr>
              <a:t>Đô</a:t>
            </a:r>
            <a:r>
              <a:rPr lang="en-US" altLang="x-none" sz="4000" b="1" dirty="0">
                <a:solidFill>
                  <a:srgbClr val="00B050"/>
                </a:solidFill>
                <a:cs typeface="Calibri" panose="020F0502020204030204" pitchFamily="34" charset="0"/>
              </a:rPr>
              <a:t> </a:t>
            </a:r>
            <a:r>
              <a:rPr lang="x-none" sz="4000" b="1" dirty="0">
                <a:solidFill>
                  <a:srgbClr val="00B050"/>
                </a:solidFill>
                <a:effectLst/>
                <a:latin typeface="Times New Roman" panose="02020603050405020304" pitchFamily="18" charset="0"/>
                <a:ea typeface="Times New Roman" panose="02020603050405020304" pitchFamily="18" charset="0"/>
              </a:rPr>
              <a:t>thị vệ tinh Thủ Dầu Một</a:t>
            </a:r>
            <a:endParaRPr lang="x-none" altLang="x-none" sz="4000" b="1" dirty="0">
              <a:solidFill>
                <a:srgbClr val="00B050"/>
              </a:solidFill>
              <a:cs typeface="Calibri" panose="020F0502020204030204" pitchFamily="34" charset="0"/>
            </a:endParaRPr>
          </a:p>
        </p:txBody>
      </p:sp>
      <p:pic>
        <p:nvPicPr>
          <p:cNvPr id="893954" name="Picture 2" descr="TP.Thủ Dầu Một (Bình Dương) được xây nhà ở thương mại tối đa 40 tầng">
            <a:extLst>
              <a:ext uri="{FF2B5EF4-FFF2-40B4-BE49-F238E27FC236}">
                <a16:creationId xmlns:a16="http://schemas.microsoft.com/office/drawing/2014/main" xmlns="" id="{15AC7E89-0081-7BAF-7A64-50A31835E5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408" y="1101126"/>
            <a:ext cx="10460042" cy="5658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035872"/>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2">
            <a:extLst>
              <a:ext uri="{FF2B5EF4-FFF2-40B4-BE49-F238E27FC236}">
                <a16:creationId xmlns:a16="http://schemas.microsoft.com/office/drawing/2014/main" xmlns="" id="{9AE1B0B3-6C65-5505-950F-504210F4F72C}"/>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9186" name="AutoShape 2" descr="Bài 15. Thương mại và du lịch - Hoc24">
            <a:extLst>
              <a:ext uri="{FF2B5EF4-FFF2-40B4-BE49-F238E27FC236}">
                <a16:creationId xmlns:a16="http://schemas.microsoft.com/office/drawing/2014/main" xmlns="" id="{77713919-0854-4E1F-3C08-55AF59BF3DC4}"/>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9187" name="Rectangle 13">
            <a:extLst>
              <a:ext uri="{FF2B5EF4-FFF2-40B4-BE49-F238E27FC236}">
                <a16:creationId xmlns:a16="http://schemas.microsoft.com/office/drawing/2014/main" xmlns="" id="{74F4C024-37B1-AD86-038D-6329AF232367}"/>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9188" name="TextBox 3">
            <a:extLst>
              <a:ext uri="{FF2B5EF4-FFF2-40B4-BE49-F238E27FC236}">
                <a16:creationId xmlns:a16="http://schemas.microsoft.com/office/drawing/2014/main" xmlns="" id="{0F48EEDD-B1F4-4021-CC0A-60AA09581172}"/>
              </a:ext>
            </a:extLst>
          </p:cNvPr>
          <p:cNvSpPr txBox="1">
            <a:spLocks noChangeArrowheads="1"/>
          </p:cNvSpPr>
          <p:nvPr/>
        </p:nvSpPr>
        <p:spPr bwMode="auto">
          <a:xfrm>
            <a:off x="500063" y="0"/>
            <a:ext cx="11072812" cy="916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x-none" sz="4000" b="1" dirty="0" err="1">
                <a:solidFill>
                  <a:srgbClr val="00B050"/>
                </a:solidFill>
                <a:cs typeface="Calibri" panose="020F0502020204030204" pitchFamily="34" charset="0"/>
              </a:rPr>
              <a:t>Đô</a:t>
            </a:r>
            <a:r>
              <a:rPr lang="en-US" altLang="x-none" sz="4000" b="1" dirty="0">
                <a:solidFill>
                  <a:srgbClr val="00B050"/>
                </a:solidFill>
                <a:cs typeface="Calibri" panose="020F0502020204030204" pitchFamily="34" charset="0"/>
              </a:rPr>
              <a:t> </a:t>
            </a:r>
            <a:r>
              <a:rPr lang="x-none" sz="4000" b="1" dirty="0">
                <a:solidFill>
                  <a:srgbClr val="00B050"/>
                </a:solidFill>
                <a:effectLst/>
                <a:latin typeface="Times New Roman" panose="02020603050405020304" pitchFamily="18" charset="0"/>
                <a:ea typeface="Times New Roman" panose="02020603050405020304" pitchFamily="18" charset="0"/>
              </a:rPr>
              <a:t>thị vệ tinh Dĩ An</a:t>
            </a:r>
            <a:endParaRPr lang="x-none" altLang="x-none" sz="4000" b="1" dirty="0">
              <a:solidFill>
                <a:srgbClr val="00B050"/>
              </a:solidFill>
              <a:cs typeface="Calibri" panose="020F0502020204030204" pitchFamily="34" charset="0"/>
            </a:endParaRPr>
          </a:p>
        </p:txBody>
      </p:sp>
      <p:pic>
        <p:nvPicPr>
          <p:cNvPr id="896002" name="Picture 2" descr="Thành phố Dĩ An (Bình Dương): Bước chuyển mình của một đô thị trung tâm">
            <a:extLst>
              <a:ext uri="{FF2B5EF4-FFF2-40B4-BE49-F238E27FC236}">
                <a16:creationId xmlns:a16="http://schemas.microsoft.com/office/drawing/2014/main" xmlns="" id="{174D77D3-666F-DF20-0BAA-33A42DC093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5654" y="916982"/>
            <a:ext cx="9860692" cy="5771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054606"/>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2">
            <a:extLst>
              <a:ext uri="{FF2B5EF4-FFF2-40B4-BE49-F238E27FC236}">
                <a16:creationId xmlns:a16="http://schemas.microsoft.com/office/drawing/2014/main" xmlns="" id="{9AE1B0B3-6C65-5505-950F-504210F4F72C}"/>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9186" name="AutoShape 2" descr="Bài 15. Thương mại và du lịch - Hoc24">
            <a:extLst>
              <a:ext uri="{FF2B5EF4-FFF2-40B4-BE49-F238E27FC236}">
                <a16:creationId xmlns:a16="http://schemas.microsoft.com/office/drawing/2014/main" xmlns="" id="{77713919-0854-4E1F-3C08-55AF59BF3DC4}"/>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9187" name="Rectangle 13">
            <a:extLst>
              <a:ext uri="{FF2B5EF4-FFF2-40B4-BE49-F238E27FC236}">
                <a16:creationId xmlns:a16="http://schemas.microsoft.com/office/drawing/2014/main" xmlns="" id="{74F4C024-37B1-AD86-038D-6329AF232367}"/>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9188" name="TextBox 3">
            <a:extLst>
              <a:ext uri="{FF2B5EF4-FFF2-40B4-BE49-F238E27FC236}">
                <a16:creationId xmlns:a16="http://schemas.microsoft.com/office/drawing/2014/main" xmlns="" id="{0F48EEDD-B1F4-4021-CC0A-60AA09581172}"/>
              </a:ext>
            </a:extLst>
          </p:cNvPr>
          <p:cNvSpPr txBox="1">
            <a:spLocks noChangeArrowheads="1"/>
          </p:cNvSpPr>
          <p:nvPr/>
        </p:nvSpPr>
        <p:spPr bwMode="auto">
          <a:xfrm>
            <a:off x="500063" y="0"/>
            <a:ext cx="11072812" cy="916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x-none" sz="4000" b="1" dirty="0" err="1">
                <a:solidFill>
                  <a:srgbClr val="00B050"/>
                </a:solidFill>
                <a:cs typeface="Calibri" panose="020F0502020204030204" pitchFamily="34" charset="0"/>
              </a:rPr>
              <a:t>Đô</a:t>
            </a:r>
            <a:r>
              <a:rPr lang="en-US" altLang="x-none" sz="4000" b="1" dirty="0">
                <a:solidFill>
                  <a:srgbClr val="00B050"/>
                </a:solidFill>
                <a:cs typeface="Calibri" panose="020F0502020204030204" pitchFamily="34" charset="0"/>
              </a:rPr>
              <a:t> </a:t>
            </a:r>
            <a:r>
              <a:rPr lang="x-none" sz="4000" b="1" dirty="0">
                <a:solidFill>
                  <a:srgbClr val="00B050"/>
                </a:solidFill>
                <a:effectLst/>
                <a:latin typeface="Times New Roman" panose="02020603050405020304" pitchFamily="18" charset="0"/>
                <a:ea typeface="Times New Roman" panose="02020603050405020304" pitchFamily="18" charset="0"/>
              </a:rPr>
              <a:t>thị vệ tinh Đồng Xoài</a:t>
            </a:r>
            <a:endParaRPr lang="x-none" altLang="x-none" sz="4000" b="1" dirty="0">
              <a:solidFill>
                <a:srgbClr val="00B050"/>
              </a:solidFill>
              <a:cs typeface="Calibri" panose="020F0502020204030204" pitchFamily="34" charset="0"/>
            </a:endParaRPr>
          </a:p>
        </p:txBody>
      </p:sp>
      <p:pic>
        <p:nvPicPr>
          <p:cNvPr id="898050" name="Picture 2" descr="Đồng Xoài trên đà trở thành đô thị vệ tinh hiện đại, sầm uất - Tuổi Trẻ  Online">
            <a:extLst>
              <a:ext uri="{FF2B5EF4-FFF2-40B4-BE49-F238E27FC236}">
                <a16:creationId xmlns:a16="http://schemas.microsoft.com/office/drawing/2014/main" xmlns="" id="{8D19DC6A-328E-A7B3-B2E6-FD400DF654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4487" y="1040549"/>
            <a:ext cx="10003118" cy="5730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483806"/>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a:extLst>
              <a:ext uri="{FF2B5EF4-FFF2-40B4-BE49-F238E27FC236}">
                <a16:creationId xmlns:a16="http://schemas.microsoft.com/office/drawing/2014/main" xmlns="" id="{7A120552-BE0C-94B8-31E3-D3A7D5028A4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4" name="AutoShape 2" descr="Bài 15. Thương mại và du lịch - Hoc24">
            <a:extLst>
              <a:ext uri="{FF2B5EF4-FFF2-40B4-BE49-F238E27FC236}">
                <a16:creationId xmlns:a16="http://schemas.microsoft.com/office/drawing/2014/main" xmlns="" id="{535CD3C5-3327-A994-3D0B-B374C26F9D7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5" name="Rectangle 13">
            <a:extLst>
              <a:ext uri="{FF2B5EF4-FFF2-40B4-BE49-F238E27FC236}">
                <a16:creationId xmlns:a16="http://schemas.microsoft.com/office/drawing/2014/main" xmlns="" id="{4988655D-5CB1-5445-81F9-3D67346C8A8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6" name="TextBox 3">
            <a:extLst>
              <a:ext uri="{FF2B5EF4-FFF2-40B4-BE49-F238E27FC236}">
                <a16:creationId xmlns:a16="http://schemas.microsoft.com/office/drawing/2014/main" xmlns="" id="{72964CE9-1E95-17C1-6A65-F771FB7F13C6}"/>
              </a:ext>
            </a:extLst>
          </p:cNvPr>
          <p:cNvSpPr txBox="1">
            <a:spLocks noChangeArrowheads="1"/>
          </p:cNvSpPr>
          <p:nvPr/>
        </p:nvSpPr>
        <p:spPr bwMode="auto">
          <a:xfrm>
            <a:off x="6332796" y="668148"/>
            <a:ext cx="5622496" cy="552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4000" b="1" dirty="0">
                <a:solidFill>
                  <a:srgbClr val="00B050"/>
                </a:solidFill>
                <a:effectLst/>
                <a:latin typeface="Times New Roman" panose="02020603050405020304" pitchFamily="18" charset="0"/>
                <a:ea typeface="Times New Roman" panose="02020603050405020304" pitchFamily="18" charset="0"/>
              </a:rPr>
              <a:t>+ Thành phố Hồ Chí Minh là một trong những đô thị đang được xây dựng trở thành đô thị thông minh tại Việt Nam</a:t>
            </a:r>
          </a:p>
        </p:txBody>
      </p:sp>
      <p:sp>
        <p:nvSpPr>
          <p:cNvPr id="2" name="TextBox 3">
            <a:extLst>
              <a:ext uri="{FF2B5EF4-FFF2-40B4-BE49-F238E27FC236}">
                <a16:creationId xmlns:a16="http://schemas.microsoft.com/office/drawing/2014/main" xmlns="" id="{9F301896-7E84-97C8-E140-57C5B24B12BC}"/>
              </a:ext>
            </a:extLst>
          </p:cNvPr>
          <p:cNvSpPr txBox="1">
            <a:spLocks noChangeArrowheads="1"/>
          </p:cNvSpPr>
          <p:nvPr/>
        </p:nvSpPr>
        <p:spPr bwMode="auto">
          <a:xfrm>
            <a:off x="236708" y="15785"/>
            <a:ext cx="3482675"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4000" b="1" dirty="0">
                <a:solidFill>
                  <a:srgbClr val="0432FF"/>
                </a:solidFill>
                <a:effectLst/>
                <a:latin typeface="Times New Roman" panose="02020603050405020304" pitchFamily="18" charset="0"/>
                <a:ea typeface="Times New Roman" panose="02020603050405020304" pitchFamily="18" charset="0"/>
              </a:rPr>
              <a:t>Nhóm 4+5+6:</a:t>
            </a:r>
          </a:p>
        </p:txBody>
      </p:sp>
      <p:pic>
        <p:nvPicPr>
          <p:cNvPr id="3" name="Picture 2">
            <a:extLst>
              <a:ext uri="{FF2B5EF4-FFF2-40B4-BE49-F238E27FC236}">
                <a16:creationId xmlns:a16="http://schemas.microsoft.com/office/drawing/2014/main" xmlns="" id="{DBCC1879-4EA2-68D2-27B1-F37CBCE67598}"/>
              </a:ext>
            </a:extLst>
          </p:cNvPr>
          <p:cNvPicPr>
            <a:picLocks noChangeAspect="1"/>
          </p:cNvPicPr>
          <p:nvPr/>
        </p:nvPicPr>
        <p:blipFill>
          <a:blip r:embed="rId3"/>
          <a:stretch>
            <a:fillRect/>
          </a:stretch>
        </p:blipFill>
        <p:spPr>
          <a:xfrm>
            <a:off x="236708" y="1897901"/>
            <a:ext cx="5622496" cy="3823714"/>
          </a:xfrm>
          <a:prstGeom prst="rect">
            <a:avLst/>
          </a:prstGeom>
        </p:spPr>
      </p:pic>
    </p:spTree>
    <p:extLst>
      <p:ext uri="{BB962C8B-B14F-4D97-AF65-F5344CB8AC3E}">
        <p14:creationId xmlns:p14="http://schemas.microsoft.com/office/powerpoint/2010/main" val="3241353276"/>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2">
            <a:extLst>
              <a:ext uri="{FF2B5EF4-FFF2-40B4-BE49-F238E27FC236}">
                <a16:creationId xmlns:a16="http://schemas.microsoft.com/office/drawing/2014/main" xmlns="" id="{9AE1B0B3-6C65-5505-950F-504210F4F72C}"/>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9186" name="AutoShape 2" descr="Bài 15. Thương mại và du lịch - Hoc24">
            <a:extLst>
              <a:ext uri="{FF2B5EF4-FFF2-40B4-BE49-F238E27FC236}">
                <a16:creationId xmlns:a16="http://schemas.microsoft.com/office/drawing/2014/main" xmlns="" id="{77713919-0854-4E1F-3C08-55AF59BF3DC4}"/>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9187" name="Rectangle 13">
            <a:extLst>
              <a:ext uri="{FF2B5EF4-FFF2-40B4-BE49-F238E27FC236}">
                <a16:creationId xmlns:a16="http://schemas.microsoft.com/office/drawing/2014/main" xmlns="" id="{74F4C024-37B1-AD86-038D-6329AF232367}"/>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9188" name="TextBox 3">
            <a:extLst>
              <a:ext uri="{FF2B5EF4-FFF2-40B4-BE49-F238E27FC236}">
                <a16:creationId xmlns:a16="http://schemas.microsoft.com/office/drawing/2014/main" xmlns="" id="{0F48EEDD-B1F4-4021-CC0A-60AA09581172}"/>
              </a:ext>
            </a:extLst>
          </p:cNvPr>
          <p:cNvSpPr txBox="1">
            <a:spLocks noChangeArrowheads="1"/>
          </p:cNvSpPr>
          <p:nvPr/>
        </p:nvSpPr>
        <p:spPr bwMode="auto">
          <a:xfrm>
            <a:off x="500063" y="0"/>
            <a:ext cx="11072812" cy="916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x-none" sz="4000" b="1" dirty="0">
                <a:solidFill>
                  <a:srgbClr val="00B050"/>
                </a:solidFill>
                <a:effectLst/>
                <a:latin typeface="Times New Roman" panose="02020603050405020304" pitchFamily="18" charset="0"/>
                <a:ea typeface="Times New Roman" panose="02020603050405020304" pitchFamily="18" charset="0"/>
              </a:rPr>
              <a:t>Thành phố Hồ Chí Minh – đô thị thông minh</a:t>
            </a:r>
            <a:endParaRPr lang="x-none" altLang="x-none" sz="4000" b="1" dirty="0">
              <a:solidFill>
                <a:srgbClr val="00B050"/>
              </a:solidFill>
              <a:cs typeface="Calibri" panose="020F0502020204030204" pitchFamily="34" charset="0"/>
            </a:endParaRPr>
          </a:p>
        </p:txBody>
      </p:sp>
      <p:pic>
        <p:nvPicPr>
          <p:cNvPr id="900098" name="Picture 2" descr="TP Hồ Chí Minh và định hướng xây dựng Thành phố Thông minh - Tạp chí Kiến  Trúc">
            <a:extLst>
              <a:ext uri="{FF2B5EF4-FFF2-40B4-BE49-F238E27FC236}">
                <a16:creationId xmlns:a16="http://schemas.microsoft.com/office/drawing/2014/main" xmlns="" id="{1BA1E7F5-941E-5992-FCFF-084B0A875E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1003300"/>
            <a:ext cx="10160000" cy="5685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9470536"/>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a:extLst>
              <a:ext uri="{FF2B5EF4-FFF2-40B4-BE49-F238E27FC236}">
                <a16:creationId xmlns:a16="http://schemas.microsoft.com/office/drawing/2014/main" xmlns="" id="{7A120552-BE0C-94B8-31E3-D3A7D5028A4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4" name="AutoShape 2" descr="Bài 15. Thương mại và du lịch - Hoc24">
            <a:extLst>
              <a:ext uri="{FF2B5EF4-FFF2-40B4-BE49-F238E27FC236}">
                <a16:creationId xmlns:a16="http://schemas.microsoft.com/office/drawing/2014/main" xmlns="" id="{535CD3C5-3327-A994-3D0B-B374C26F9D7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5" name="Rectangle 13">
            <a:extLst>
              <a:ext uri="{FF2B5EF4-FFF2-40B4-BE49-F238E27FC236}">
                <a16:creationId xmlns:a16="http://schemas.microsoft.com/office/drawing/2014/main" xmlns="" id="{4988655D-5CB1-5445-81F9-3D67346C8A8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6" name="TextBox 3">
            <a:extLst>
              <a:ext uri="{FF2B5EF4-FFF2-40B4-BE49-F238E27FC236}">
                <a16:creationId xmlns:a16="http://schemas.microsoft.com/office/drawing/2014/main" xmlns="" id="{72964CE9-1E95-17C1-6A65-F771FB7F13C6}"/>
              </a:ext>
            </a:extLst>
          </p:cNvPr>
          <p:cNvSpPr txBox="1">
            <a:spLocks noChangeArrowheads="1"/>
          </p:cNvSpPr>
          <p:nvPr/>
        </p:nvSpPr>
        <p:spPr bwMode="auto">
          <a:xfrm>
            <a:off x="2232626" y="1681593"/>
            <a:ext cx="8245904" cy="3675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4000" b="1" dirty="0">
                <a:solidFill>
                  <a:srgbClr val="000000"/>
                </a:solidFill>
                <a:effectLst/>
                <a:latin typeface="Times New Roman" panose="02020603050405020304" pitchFamily="18" charset="0"/>
                <a:ea typeface="Times New Roman" panose="02020603050405020304" pitchFamily="18" charset="0"/>
              </a:rPr>
              <a:t>- Hệ thống đô thị trong những năm qua phát triển mạnh và phân bố tương đối hợp lí.</a:t>
            </a:r>
            <a:endParaRPr lang="x-none" sz="4000" b="1" dirty="0">
              <a:effectLst/>
              <a:latin typeface="Times New Roman" panose="02020603050405020304" pitchFamily="18" charset="0"/>
              <a:ea typeface="Times New Roman" panose="02020603050405020304" pitchFamily="18" charset="0"/>
            </a:endParaRPr>
          </a:p>
          <a:p>
            <a:pPr algn="just">
              <a:lnSpc>
                <a:spcPct val="150000"/>
              </a:lnSpc>
            </a:pPr>
            <a:r>
              <a:rPr lang="x-none" sz="4000" b="1" dirty="0">
                <a:solidFill>
                  <a:srgbClr val="000000"/>
                </a:solidFill>
                <a:effectLst/>
                <a:latin typeface="Times New Roman" panose="02020603050405020304" pitchFamily="18" charset="0"/>
                <a:ea typeface="Times New Roman" panose="02020603050405020304" pitchFamily="18" charset="0"/>
              </a:rPr>
              <a:t>+ Tốc độ đô thị hóa diễn ra nhanh</a:t>
            </a:r>
            <a:endParaRPr lang="x-none" sz="40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50682973"/>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a:extLst>
              <a:ext uri="{FF2B5EF4-FFF2-40B4-BE49-F238E27FC236}">
                <a16:creationId xmlns:a16="http://schemas.microsoft.com/office/drawing/2014/main" xmlns="" id="{7A120552-BE0C-94B8-31E3-D3A7D5028A4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4" name="AutoShape 2" descr="Bài 15. Thương mại và du lịch - Hoc24">
            <a:extLst>
              <a:ext uri="{FF2B5EF4-FFF2-40B4-BE49-F238E27FC236}">
                <a16:creationId xmlns:a16="http://schemas.microsoft.com/office/drawing/2014/main" xmlns="" id="{535CD3C5-3327-A994-3D0B-B374C26F9D7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5" name="Rectangle 13">
            <a:extLst>
              <a:ext uri="{FF2B5EF4-FFF2-40B4-BE49-F238E27FC236}">
                <a16:creationId xmlns:a16="http://schemas.microsoft.com/office/drawing/2014/main" xmlns="" id="{4988655D-5CB1-5445-81F9-3D67346C8A8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6" name="TextBox 3">
            <a:extLst>
              <a:ext uri="{FF2B5EF4-FFF2-40B4-BE49-F238E27FC236}">
                <a16:creationId xmlns:a16="http://schemas.microsoft.com/office/drawing/2014/main" xmlns="" id="{72964CE9-1E95-17C1-6A65-F771FB7F13C6}"/>
              </a:ext>
            </a:extLst>
          </p:cNvPr>
          <p:cNvSpPr txBox="1">
            <a:spLocks noChangeArrowheads="1"/>
          </p:cNvSpPr>
          <p:nvPr/>
        </p:nvSpPr>
        <p:spPr bwMode="auto">
          <a:xfrm>
            <a:off x="195649" y="-113114"/>
            <a:ext cx="11800702" cy="86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5 khu đô thị mới đáng sống ở Thành phố Hồ Chí Minh</a:t>
            </a:r>
            <a:endParaRPr lang="x-none" sz="3800" dirty="0">
              <a:solidFill>
                <a:srgbClr val="00B050"/>
              </a:solidFill>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xmlns="" id="{9DA6A2D9-F1AE-6C34-7729-417245171DF4}"/>
              </a:ext>
            </a:extLst>
          </p:cNvPr>
          <p:cNvSpPr txBox="1"/>
          <p:nvPr/>
        </p:nvSpPr>
        <p:spPr>
          <a:xfrm>
            <a:off x="0" y="1339850"/>
            <a:ext cx="5083690" cy="803490"/>
          </a:xfrm>
          <a:prstGeom prst="rect">
            <a:avLst/>
          </a:prstGeom>
          <a:noFill/>
        </p:spPr>
        <p:txBody>
          <a:bodyPr wrap="square">
            <a:spAutoFit/>
          </a:bodyPr>
          <a:lstStyle/>
          <a:p>
            <a:pPr algn="just">
              <a:lnSpc>
                <a:spcPct val="150000"/>
              </a:lnSpc>
            </a:pPr>
            <a:r>
              <a:rPr lang="x-none" sz="3500" b="1" dirty="0">
                <a:solidFill>
                  <a:srgbClr val="0432FF"/>
                </a:solidFill>
                <a:effectLst/>
                <a:latin typeface="Times New Roman" panose="02020603050405020304" pitchFamily="18" charset="0"/>
                <a:ea typeface="Times New Roman" panose="02020603050405020304" pitchFamily="18" charset="0"/>
              </a:rPr>
              <a:t>1. Khu đô thị Thủ Thiêm</a:t>
            </a:r>
            <a:endParaRPr lang="x-none" sz="3500" dirty="0">
              <a:solidFill>
                <a:srgbClr val="0432FF"/>
              </a:solidFill>
              <a:effectLst/>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xmlns="" id="{A42ECCAD-0FB7-A687-CF5B-D55A09895723}"/>
              </a:ext>
            </a:extLst>
          </p:cNvPr>
          <p:cNvSpPr>
            <a:spLocks noChangeArrowheads="1"/>
          </p:cNvSpPr>
          <p:nvPr/>
        </p:nvSpPr>
        <p:spPr bwMode="auto">
          <a:xfrm>
            <a:off x="195648" y="2538412"/>
            <a:ext cx="158064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pic>
        <p:nvPicPr>
          <p:cNvPr id="902147" name="Picture 3">
            <a:extLst>
              <a:ext uri="{FF2B5EF4-FFF2-40B4-BE49-F238E27FC236}">
                <a16:creationId xmlns:a16="http://schemas.microsoft.com/office/drawing/2014/main" xmlns="" id="{D5EE8391-AD95-F40D-D956-3B245FC965BD}"/>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95649" y="2538412"/>
            <a:ext cx="4636276" cy="30257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BE9E9999-36AF-98BA-BAB8-BB0F38747D18}"/>
              </a:ext>
            </a:extLst>
          </p:cNvPr>
          <p:cNvSpPr txBox="1"/>
          <p:nvPr/>
        </p:nvSpPr>
        <p:spPr>
          <a:xfrm>
            <a:off x="5600275" y="1281768"/>
            <a:ext cx="6274568" cy="4978735"/>
          </a:xfrm>
          <a:prstGeom prst="rect">
            <a:avLst/>
          </a:prstGeom>
          <a:noFill/>
        </p:spPr>
        <p:txBody>
          <a:bodyPr wrap="square">
            <a:spAutoFit/>
          </a:bodyPr>
          <a:lstStyle/>
          <a:p>
            <a:pPr algn="just">
              <a:lnSpc>
                <a:spcPct val="150000"/>
              </a:lnSpc>
            </a:pPr>
            <a:r>
              <a:rPr lang="x-none" sz="3600" b="1" dirty="0">
                <a:solidFill>
                  <a:srgbClr val="7030A0"/>
                </a:solidFill>
                <a:effectLst/>
                <a:latin typeface="Times New Roman" panose="02020603050405020304" pitchFamily="18" charset="0"/>
                <a:ea typeface="Times New Roman" panose="02020603050405020304" pitchFamily="18" charset="0"/>
              </a:rPr>
              <a:t>Được đánh giá là “trung tâm mới” của TP. HCM, Khu đô thị Thủ Thiêm có diện tích quy hoạch là 657ha, dự án có tổng vốn đầu tư lên tới trên 25 tỷ đô la Mỹ.</a:t>
            </a:r>
          </a:p>
        </p:txBody>
      </p:sp>
    </p:spTree>
    <p:extLst>
      <p:ext uri="{BB962C8B-B14F-4D97-AF65-F5344CB8AC3E}">
        <p14:creationId xmlns:p14="http://schemas.microsoft.com/office/powerpoint/2010/main" val="3958375448"/>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a:extLst>
              <a:ext uri="{FF2B5EF4-FFF2-40B4-BE49-F238E27FC236}">
                <a16:creationId xmlns:a16="http://schemas.microsoft.com/office/drawing/2014/main" xmlns="" id="{7A120552-BE0C-94B8-31E3-D3A7D5028A4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4" name="AutoShape 2" descr="Bài 15. Thương mại và du lịch - Hoc24">
            <a:extLst>
              <a:ext uri="{FF2B5EF4-FFF2-40B4-BE49-F238E27FC236}">
                <a16:creationId xmlns:a16="http://schemas.microsoft.com/office/drawing/2014/main" xmlns="" id="{535CD3C5-3327-A994-3D0B-B374C26F9D7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5" name="Rectangle 13">
            <a:extLst>
              <a:ext uri="{FF2B5EF4-FFF2-40B4-BE49-F238E27FC236}">
                <a16:creationId xmlns:a16="http://schemas.microsoft.com/office/drawing/2014/main" xmlns="" id="{4988655D-5CB1-5445-81F9-3D67346C8A8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6" name="TextBox 3">
            <a:extLst>
              <a:ext uri="{FF2B5EF4-FFF2-40B4-BE49-F238E27FC236}">
                <a16:creationId xmlns:a16="http://schemas.microsoft.com/office/drawing/2014/main" xmlns="" id="{72964CE9-1E95-17C1-6A65-F771FB7F13C6}"/>
              </a:ext>
            </a:extLst>
          </p:cNvPr>
          <p:cNvSpPr txBox="1">
            <a:spLocks noChangeArrowheads="1"/>
          </p:cNvSpPr>
          <p:nvPr/>
        </p:nvSpPr>
        <p:spPr bwMode="auto">
          <a:xfrm>
            <a:off x="195649" y="-113114"/>
            <a:ext cx="11800702" cy="86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5 khu đô thị mới đáng sống ở Thành phố Hồ Chí Minh</a:t>
            </a:r>
            <a:endParaRPr lang="x-none" sz="3800" dirty="0">
              <a:solidFill>
                <a:srgbClr val="00B050"/>
              </a:solidFill>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xmlns="" id="{9DA6A2D9-F1AE-6C34-7729-417245171DF4}"/>
              </a:ext>
            </a:extLst>
          </p:cNvPr>
          <p:cNvSpPr txBox="1"/>
          <p:nvPr/>
        </p:nvSpPr>
        <p:spPr>
          <a:xfrm>
            <a:off x="0" y="1339850"/>
            <a:ext cx="5083690" cy="803490"/>
          </a:xfrm>
          <a:prstGeom prst="rect">
            <a:avLst/>
          </a:prstGeom>
          <a:noFill/>
        </p:spPr>
        <p:txBody>
          <a:bodyPr wrap="square">
            <a:spAutoFit/>
          </a:bodyPr>
          <a:lstStyle/>
          <a:p>
            <a:pPr algn="just">
              <a:lnSpc>
                <a:spcPct val="150000"/>
              </a:lnSpc>
            </a:pPr>
            <a:r>
              <a:rPr lang="x-none" sz="3500" b="1" dirty="0">
                <a:solidFill>
                  <a:srgbClr val="0432FF"/>
                </a:solidFill>
                <a:effectLst/>
                <a:latin typeface="Times New Roman" panose="02020603050405020304" pitchFamily="18" charset="0"/>
                <a:ea typeface="Times New Roman" panose="02020603050405020304" pitchFamily="18" charset="0"/>
              </a:rPr>
              <a:t>1. Khu đô thị Thủ Thiêm</a:t>
            </a:r>
            <a:endParaRPr lang="x-none" sz="3500" dirty="0">
              <a:solidFill>
                <a:srgbClr val="0432FF"/>
              </a:solidFill>
              <a:effectLst/>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xmlns="" id="{A42ECCAD-0FB7-A687-CF5B-D55A09895723}"/>
              </a:ext>
            </a:extLst>
          </p:cNvPr>
          <p:cNvSpPr>
            <a:spLocks noChangeArrowheads="1"/>
          </p:cNvSpPr>
          <p:nvPr/>
        </p:nvSpPr>
        <p:spPr bwMode="auto">
          <a:xfrm>
            <a:off x="195648" y="2538412"/>
            <a:ext cx="158064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pic>
        <p:nvPicPr>
          <p:cNvPr id="902147" name="Picture 3">
            <a:extLst>
              <a:ext uri="{FF2B5EF4-FFF2-40B4-BE49-F238E27FC236}">
                <a16:creationId xmlns:a16="http://schemas.microsoft.com/office/drawing/2014/main" xmlns="" id="{D5EE8391-AD95-F40D-D956-3B245FC965BD}"/>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95649" y="2538412"/>
            <a:ext cx="4636276" cy="30257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BE9E9999-36AF-98BA-BAB8-BB0F38747D18}"/>
              </a:ext>
            </a:extLst>
          </p:cNvPr>
          <p:cNvSpPr txBox="1"/>
          <p:nvPr/>
        </p:nvSpPr>
        <p:spPr>
          <a:xfrm>
            <a:off x="5083690" y="1022276"/>
            <a:ext cx="6840022" cy="5650971"/>
          </a:xfrm>
          <a:prstGeom prst="rect">
            <a:avLst/>
          </a:prstGeom>
          <a:noFill/>
        </p:spPr>
        <p:txBody>
          <a:bodyPr wrap="square">
            <a:spAutoFit/>
          </a:bodyPr>
          <a:lstStyle/>
          <a:p>
            <a:pPr algn="just">
              <a:lnSpc>
                <a:spcPct val="150000"/>
              </a:lnSpc>
            </a:pPr>
            <a:r>
              <a:rPr lang="x-none" sz="3500" b="1" dirty="0">
                <a:solidFill>
                  <a:srgbClr val="7030A0"/>
                </a:solidFill>
                <a:effectLst/>
                <a:latin typeface="Times New Roman" panose="02020603050405020304" pitchFamily="18" charset="0"/>
                <a:ea typeface="Times New Roman" panose="02020603050405020304" pitchFamily="18" charset="0"/>
              </a:rPr>
              <a:t>Hiện dự án đã xây dựng cơ bản xong phần hạ tầng chính gồm đường xuyên tâm Mai Chí Thọ và Nguyễn Cơ Thạch. Khu đô thị được mệnh danh hiện đại bậc nhất Việt Nam này sẽ có 4 tuyến đường chính gồm đường ven sông, </a:t>
            </a:r>
          </a:p>
        </p:txBody>
      </p:sp>
    </p:spTree>
    <p:extLst>
      <p:ext uri="{BB962C8B-B14F-4D97-AF65-F5344CB8AC3E}">
        <p14:creationId xmlns:p14="http://schemas.microsoft.com/office/powerpoint/2010/main" val="3974261916"/>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a:extLst>
              <a:ext uri="{FF2B5EF4-FFF2-40B4-BE49-F238E27FC236}">
                <a16:creationId xmlns:a16="http://schemas.microsoft.com/office/drawing/2014/main" xmlns="" id="{7A120552-BE0C-94B8-31E3-D3A7D5028A4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4" name="AutoShape 2" descr="Bài 15. Thương mại và du lịch - Hoc24">
            <a:extLst>
              <a:ext uri="{FF2B5EF4-FFF2-40B4-BE49-F238E27FC236}">
                <a16:creationId xmlns:a16="http://schemas.microsoft.com/office/drawing/2014/main" xmlns="" id="{535CD3C5-3327-A994-3D0B-B374C26F9D7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5" name="Rectangle 13">
            <a:extLst>
              <a:ext uri="{FF2B5EF4-FFF2-40B4-BE49-F238E27FC236}">
                <a16:creationId xmlns:a16="http://schemas.microsoft.com/office/drawing/2014/main" xmlns="" id="{4988655D-5CB1-5445-81F9-3D67346C8A8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6" name="TextBox 3">
            <a:extLst>
              <a:ext uri="{FF2B5EF4-FFF2-40B4-BE49-F238E27FC236}">
                <a16:creationId xmlns:a16="http://schemas.microsoft.com/office/drawing/2014/main" xmlns="" id="{72964CE9-1E95-17C1-6A65-F771FB7F13C6}"/>
              </a:ext>
            </a:extLst>
          </p:cNvPr>
          <p:cNvSpPr txBox="1">
            <a:spLocks noChangeArrowheads="1"/>
          </p:cNvSpPr>
          <p:nvPr/>
        </p:nvSpPr>
        <p:spPr bwMode="auto">
          <a:xfrm>
            <a:off x="195649" y="-113114"/>
            <a:ext cx="11800702" cy="86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5 khu đô thị mới đáng sống ở Thành phố Hồ Chí Minh</a:t>
            </a:r>
            <a:endParaRPr lang="x-none" sz="3800" dirty="0">
              <a:solidFill>
                <a:srgbClr val="00B050"/>
              </a:solidFill>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xmlns="" id="{9DA6A2D9-F1AE-6C34-7729-417245171DF4}"/>
              </a:ext>
            </a:extLst>
          </p:cNvPr>
          <p:cNvSpPr txBox="1"/>
          <p:nvPr/>
        </p:nvSpPr>
        <p:spPr>
          <a:xfrm>
            <a:off x="0" y="1339850"/>
            <a:ext cx="5083690" cy="803490"/>
          </a:xfrm>
          <a:prstGeom prst="rect">
            <a:avLst/>
          </a:prstGeom>
          <a:noFill/>
        </p:spPr>
        <p:txBody>
          <a:bodyPr wrap="square">
            <a:spAutoFit/>
          </a:bodyPr>
          <a:lstStyle/>
          <a:p>
            <a:pPr algn="just">
              <a:lnSpc>
                <a:spcPct val="150000"/>
              </a:lnSpc>
            </a:pPr>
            <a:r>
              <a:rPr lang="x-none" sz="3500" b="1" dirty="0">
                <a:solidFill>
                  <a:srgbClr val="0432FF"/>
                </a:solidFill>
                <a:effectLst/>
                <a:latin typeface="Times New Roman" panose="02020603050405020304" pitchFamily="18" charset="0"/>
                <a:ea typeface="Times New Roman" panose="02020603050405020304" pitchFamily="18" charset="0"/>
              </a:rPr>
              <a:t>1. Khu đô thị Thủ Thiêm</a:t>
            </a:r>
            <a:endParaRPr lang="x-none" sz="3500" dirty="0">
              <a:solidFill>
                <a:srgbClr val="0432FF"/>
              </a:solidFill>
              <a:effectLst/>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xmlns="" id="{A42ECCAD-0FB7-A687-CF5B-D55A09895723}"/>
              </a:ext>
            </a:extLst>
          </p:cNvPr>
          <p:cNvSpPr>
            <a:spLocks noChangeArrowheads="1"/>
          </p:cNvSpPr>
          <p:nvPr/>
        </p:nvSpPr>
        <p:spPr bwMode="auto">
          <a:xfrm>
            <a:off x="195648" y="2538412"/>
            <a:ext cx="158064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pic>
        <p:nvPicPr>
          <p:cNvPr id="902147" name="Picture 3">
            <a:extLst>
              <a:ext uri="{FF2B5EF4-FFF2-40B4-BE49-F238E27FC236}">
                <a16:creationId xmlns:a16="http://schemas.microsoft.com/office/drawing/2014/main" xmlns="" id="{D5EE8391-AD95-F40D-D956-3B245FC965BD}"/>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95649" y="2538412"/>
            <a:ext cx="4636276" cy="30257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BE9E9999-36AF-98BA-BAB8-BB0F38747D18}"/>
              </a:ext>
            </a:extLst>
          </p:cNvPr>
          <p:cNvSpPr txBox="1"/>
          <p:nvPr/>
        </p:nvSpPr>
        <p:spPr>
          <a:xfrm>
            <a:off x="5083690" y="1293813"/>
            <a:ext cx="6840022" cy="4978735"/>
          </a:xfrm>
          <a:prstGeom prst="rect">
            <a:avLst/>
          </a:prstGeom>
          <a:noFill/>
        </p:spPr>
        <p:txBody>
          <a:bodyPr wrap="square">
            <a:spAutoFit/>
          </a:bodyPr>
          <a:lstStyle/>
          <a:p>
            <a:pPr algn="just">
              <a:lnSpc>
                <a:spcPct val="150000"/>
              </a:lnSpc>
            </a:pPr>
            <a:r>
              <a:rPr lang="x-none" sz="3600" b="1" dirty="0">
                <a:solidFill>
                  <a:srgbClr val="7030A0"/>
                </a:solidFill>
                <a:effectLst/>
                <a:latin typeface="Times New Roman" panose="02020603050405020304" pitchFamily="18" charset="0"/>
                <a:ea typeface="Times New Roman" panose="02020603050405020304" pitchFamily="18" charset="0"/>
              </a:rPr>
              <a:t>đường ven hồ trung tâm, đại lộ vòng cung, đường châu thổ trên cao đã cơ bản hoàn thành; hệ thống cầu Thủ Thiêm 1-2-3-4 đang được xúc tiến mạnh để triển khai trong thời gian sớm nhất.</a:t>
            </a:r>
          </a:p>
        </p:txBody>
      </p:sp>
    </p:spTree>
    <p:extLst>
      <p:ext uri="{BB962C8B-B14F-4D97-AF65-F5344CB8AC3E}">
        <p14:creationId xmlns:p14="http://schemas.microsoft.com/office/powerpoint/2010/main" val="201753641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xmlns="" id="{C38F804A-30FC-3247-0A99-C3C83764ED6D}"/>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6802" name="AutoShape 2" descr="Bài 15. Thương mại và du lịch - Hoc24">
            <a:extLst>
              <a:ext uri="{FF2B5EF4-FFF2-40B4-BE49-F238E27FC236}">
                <a16:creationId xmlns:a16="http://schemas.microsoft.com/office/drawing/2014/main" xmlns="" id="{916319C9-277F-835D-A863-883997A967CA}"/>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6803" name="Rectangle 11">
            <a:extLst>
              <a:ext uri="{FF2B5EF4-FFF2-40B4-BE49-F238E27FC236}">
                <a16:creationId xmlns:a16="http://schemas.microsoft.com/office/drawing/2014/main" xmlns="" id="{955F8DDC-4B5D-6B33-B987-018C9BA0F076}"/>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6804" name="TextBox 4">
            <a:extLst>
              <a:ext uri="{FF2B5EF4-FFF2-40B4-BE49-F238E27FC236}">
                <a16:creationId xmlns:a16="http://schemas.microsoft.com/office/drawing/2014/main" xmlns="" id="{A12F34C5-4274-1C74-4BEC-603A7156316C}"/>
              </a:ext>
            </a:extLst>
          </p:cNvPr>
          <p:cNvSpPr txBox="1">
            <a:spLocks noChangeArrowheads="1"/>
          </p:cNvSpPr>
          <p:nvPr/>
        </p:nvSpPr>
        <p:spPr bwMode="auto">
          <a:xfrm>
            <a:off x="5745891" y="421697"/>
            <a:ext cx="6298787" cy="6127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 Tiếp giáp với Tây Nguyên, Bắc Trung Bộ và Duyên hải miền Trung, Đồng bằng sông Cửu Long – là những vùng có thế mạnh về phát triển nông nghiệp, lâm nghiệp và thủy sản.</a:t>
            </a:r>
          </a:p>
        </p:txBody>
      </p:sp>
      <p:pic>
        <p:nvPicPr>
          <p:cNvPr id="2" name="Picture 1">
            <a:extLst>
              <a:ext uri="{FF2B5EF4-FFF2-40B4-BE49-F238E27FC236}">
                <a16:creationId xmlns:a16="http://schemas.microsoft.com/office/drawing/2014/main" xmlns="" id="{60C7D57A-40AC-1CC4-5F53-8F43B70233A2}"/>
              </a:ext>
            </a:extLst>
          </p:cNvPr>
          <p:cNvPicPr>
            <a:picLocks noChangeAspect="1"/>
          </p:cNvPicPr>
          <p:nvPr/>
        </p:nvPicPr>
        <p:blipFill>
          <a:blip r:embed="rId3"/>
          <a:stretch>
            <a:fillRect/>
          </a:stretch>
        </p:blipFill>
        <p:spPr>
          <a:xfrm>
            <a:off x="374649" y="462915"/>
            <a:ext cx="5124107" cy="6086165"/>
          </a:xfrm>
          <a:prstGeom prst="rect">
            <a:avLst/>
          </a:prstGeom>
        </p:spPr>
      </p:pic>
    </p:spTree>
    <p:extLst>
      <p:ext uri="{BB962C8B-B14F-4D97-AF65-F5344CB8AC3E}">
        <p14:creationId xmlns:p14="http://schemas.microsoft.com/office/powerpoint/2010/main" val="1557959267"/>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a:extLst>
              <a:ext uri="{FF2B5EF4-FFF2-40B4-BE49-F238E27FC236}">
                <a16:creationId xmlns:a16="http://schemas.microsoft.com/office/drawing/2014/main" xmlns="" id="{7A120552-BE0C-94B8-31E3-D3A7D5028A4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4" name="AutoShape 2" descr="Bài 15. Thương mại và du lịch - Hoc24">
            <a:extLst>
              <a:ext uri="{FF2B5EF4-FFF2-40B4-BE49-F238E27FC236}">
                <a16:creationId xmlns:a16="http://schemas.microsoft.com/office/drawing/2014/main" xmlns="" id="{535CD3C5-3327-A994-3D0B-B374C26F9D7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5" name="Rectangle 13">
            <a:extLst>
              <a:ext uri="{FF2B5EF4-FFF2-40B4-BE49-F238E27FC236}">
                <a16:creationId xmlns:a16="http://schemas.microsoft.com/office/drawing/2014/main" xmlns="" id="{4988655D-5CB1-5445-81F9-3D67346C8A8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6" name="TextBox 3">
            <a:extLst>
              <a:ext uri="{FF2B5EF4-FFF2-40B4-BE49-F238E27FC236}">
                <a16:creationId xmlns:a16="http://schemas.microsoft.com/office/drawing/2014/main" xmlns="" id="{72964CE9-1E95-17C1-6A65-F771FB7F13C6}"/>
              </a:ext>
            </a:extLst>
          </p:cNvPr>
          <p:cNvSpPr txBox="1">
            <a:spLocks noChangeArrowheads="1"/>
          </p:cNvSpPr>
          <p:nvPr/>
        </p:nvSpPr>
        <p:spPr bwMode="auto">
          <a:xfrm>
            <a:off x="195649" y="-113114"/>
            <a:ext cx="11800702" cy="86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5 khu đô thị mới đáng sống ở Thành phố Hồ Chí Minh</a:t>
            </a:r>
            <a:endParaRPr lang="x-none" sz="3800" dirty="0">
              <a:solidFill>
                <a:srgbClr val="00B050"/>
              </a:solidFill>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xmlns="" id="{9DA6A2D9-F1AE-6C34-7729-417245171DF4}"/>
              </a:ext>
            </a:extLst>
          </p:cNvPr>
          <p:cNvSpPr txBox="1"/>
          <p:nvPr/>
        </p:nvSpPr>
        <p:spPr>
          <a:xfrm>
            <a:off x="0" y="1339850"/>
            <a:ext cx="5083690" cy="803490"/>
          </a:xfrm>
          <a:prstGeom prst="rect">
            <a:avLst/>
          </a:prstGeom>
          <a:noFill/>
        </p:spPr>
        <p:txBody>
          <a:bodyPr wrap="square">
            <a:spAutoFit/>
          </a:bodyPr>
          <a:lstStyle/>
          <a:p>
            <a:pPr algn="just">
              <a:lnSpc>
                <a:spcPct val="150000"/>
              </a:lnSpc>
            </a:pPr>
            <a:r>
              <a:rPr lang="x-none" sz="3500" b="1" dirty="0">
                <a:solidFill>
                  <a:srgbClr val="0432FF"/>
                </a:solidFill>
                <a:effectLst/>
                <a:latin typeface="Times New Roman" panose="02020603050405020304" pitchFamily="18" charset="0"/>
                <a:ea typeface="Times New Roman" panose="02020603050405020304" pitchFamily="18" charset="0"/>
              </a:rPr>
              <a:t>1. Khu đô thị Thủ Thiêm</a:t>
            </a:r>
            <a:endParaRPr lang="x-none" sz="3500" dirty="0">
              <a:solidFill>
                <a:srgbClr val="0432FF"/>
              </a:solidFill>
              <a:effectLst/>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xmlns="" id="{A42ECCAD-0FB7-A687-CF5B-D55A09895723}"/>
              </a:ext>
            </a:extLst>
          </p:cNvPr>
          <p:cNvSpPr>
            <a:spLocks noChangeArrowheads="1"/>
          </p:cNvSpPr>
          <p:nvPr/>
        </p:nvSpPr>
        <p:spPr bwMode="auto">
          <a:xfrm>
            <a:off x="195648" y="2538412"/>
            <a:ext cx="158064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pic>
        <p:nvPicPr>
          <p:cNvPr id="902147" name="Picture 3">
            <a:extLst>
              <a:ext uri="{FF2B5EF4-FFF2-40B4-BE49-F238E27FC236}">
                <a16:creationId xmlns:a16="http://schemas.microsoft.com/office/drawing/2014/main" xmlns="" id="{D5EE8391-AD95-F40D-D956-3B245FC965BD}"/>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95649" y="2538412"/>
            <a:ext cx="4636276" cy="30257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BE9E9999-36AF-98BA-BAB8-BB0F38747D18}"/>
              </a:ext>
            </a:extLst>
          </p:cNvPr>
          <p:cNvSpPr txBox="1"/>
          <p:nvPr/>
        </p:nvSpPr>
        <p:spPr>
          <a:xfrm>
            <a:off x="4831925" y="935467"/>
            <a:ext cx="7270559" cy="5731249"/>
          </a:xfrm>
          <a:prstGeom prst="rect">
            <a:avLst/>
          </a:prstGeom>
          <a:noFill/>
        </p:spPr>
        <p:txBody>
          <a:bodyPr wrap="square">
            <a:spAutoFit/>
          </a:bodyPr>
          <a:lstStyle/>
          <a:p>
            <a:pPr algn="just">
              <a:lnSpc>
                <a:spcPct val="150000"/>
              </a:lnSpc>
            </a:pPr>
            <a:r>
              <a:rPr lang="x-none" sz="3100" b="1" dirty="0">
                <a:solidFill>
                  <a:srgbClr val="7030A0"/>
                </a:solidFill>
                <a:effectLst/>
                <a:latin typeface="Times New Roman" panose="02020603050405020304" pitchFamily="18" charset="0"/>
                <a:ea typeface="Times New Roman" panose="02020603050405020304" pitchFamily="18" charset="0"/>
              </a:rPr>
              <a:t>Sau khi được đưa vào sử dụng, dự án sẽ là trung tâm văn hóa, giải trí, tài chính, thương mại mới của thành phố. Đây còn là nơi quy tụ nhiều nhà đầu tư lớn nhất Việt Nam và quốc tế như Đại Quang Minh với KĐT Sa La; CII với Thủ Thiêm Lakeview, Thủ Thiêm Marina; Vingroup với Khu phức hợp thể thao 2C…</a:t>
            </a:r>
          </a:p>
        </p:txBody>
      </p:sp>
    </p:spTree>
    <p:extLst>
      <p:ext uri="{BB962C8B-B14F-4D97-AF65-F5344CB8AC3E}">
        <p14:creationId xmlns:p14="http://schemas.microsoft.com/office/powerpoint/2010/main" val="140019770"/>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a:extLst>
              <a:ext uri="{FF2B5EF4-FFF2-40B4-BE49-F238E27FC236}">
                <a16:creationId xmlns:a16="http://schemas.microsoft.com/office/drawing/2014/main" xmlns="" id="{7A120552-BE0C-94B8-31E3-D3A7D5028A4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4" name="AutoShape 2" descr="Bài 15. Thương mại và du lịch - Hoc24">
            <a:extLst>
              <a:ext uri="{FF2B5EF4-FFF2-40B4-BE49-F238E27FC236}">
                <a16:creationId xmlns:a16="http://schemas.microsoft.com/office/drawing/2014/main" xmlns="" id="{535CD3C5-3327-A994-3D0B-B374C26F9D7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5" name="Rectangle 13">
            <a:extLst>
              <a:ext uri="{FF2B5EF4-FFF2-40B4-BE49-F238E27FC236}">
                <a16:creationId xmlns:a16="http://schemas.microsoft.com/office/drawing/2014/main" xmlns="" id="{4988655D-5CB1-5445-81F9-3D67346C8A8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6" name="TextBox 3">
            <a:extLst>
              <a:ext uri="{FF2B5EF4-FFF2-40B4-BE49-F238E27FC236}">
                <a16:creationId xmlns:a16="http://schemas.microsoft.com/office/drawing/2014/main" xmlns="" id="{72964CE9-1E95-17C1-6A65-F771FB7F13C6}"/>
              </a:ext>
            </a:extLst>
          </p:cNvPr>
          <p:cNvSpPr txBox="1">
            <a:spLocks noChangeArrowheads="1"/>
          </p:cNvSpPr>
          <p:nvPr/>
        </p:nvSpPr>
        <p:spPr bwMode="auto">
          <a:xfrm>
            <a:off x="195649" y="-113114"/>
            <a:ext cx="11800702" cy="86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5 khu đô thị mới đáng sống ở Thành phố Hồ Chí Minh</a:t>
            </a:r>
            <a:endParaRPr lang="x-none" sz="3800" dirty="0">
              <a:solidFill>
                <a:srgbClr val="00B050"/>
              </a:solidFill>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xmlns="" id="{9DA6A2D9-F1AE-6C34-7729-417245171DF4}"/>
              </a:ext>
            </a:extLst>
          </p:cNvPr>
          <p:cNvSpPr txBox="1"/>
          <p:nvPr/>
        </p:nvSpPr>
        <p:spPr>
          <a:xfrm>
            <a:off x="0" y="1339850"/>
            <a:ext cx="5083690" cy="1169551"/>
          </a:xfrm>
          <a:prstGeom prst="rect">
            <a:avLst/>
          </a:prstGeom>
          <a:noFill/>
        </p:spPr>
        <p:txBody>
          <a:bodyPr wrap="square">
            <a:spAutoFit/>
          </a:bodyPr>
          <a:lstStyle/>
          <a:p>
            <a:pPr algn="just"/>
            <a:r>
              <a:rPr lang="x-none" sz="3500" b="1" dirty="0">
                <a:solidFill>
                  <a:srgbClr val="0432FF"/>
                </a:solidFill>
                <a:effectLst/>
                <a:latin typeface="Times New Roman" panose="02020603050405020304" pitchFamily="18" charset="0"/>
                <a:ea typeface="Times New Roman" panose="02020603050405020304" pitchFamily="18" charset="0"/>
              </a:rPr>
              <a:t>2. Khu đô thị Bình Quới</a:t>
            </a:r>
          </a:p>
          <a:p>
            <a:pPr algn="ctr"/>
            <a:r>
              <a:rPr lang="x-none" sz="3500" b="1" dirty="0">
                <a:solidFill>
                  <a:srgbClr val="0432FF"/>
                </a:solidFill>
                <a:ea typeface="Times New Roman" panose="02020603050405020304" pitchFamily="18" charset="0"/>
              </a:rPr>
              <a:t>Thanh Đa</a:t>
            </a:r>
            <a:endParaRPr lang="x-none" sz="3500" dirty="0">
              <a:solidFill>
                <a:srgbClr val="0432FF"/>
              </a:solidFill>
              <a:effectLst/>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xmlns="" id="{A42ECCAD-0FB7-A687-CF5B-D55A09895723}"/>
              </a:ext>
            </a:extLst>
          </p:cNvPr>
          <p:cNvSpPr>
            <a:spLocks noChangeArrowheads="1"/>
          </p:cNvSpPr>
          <p:nvPr/>
        </p:nvSpPr>
        <p:spPr bwMode="auto">
          <a:xfrm>
            <a:off x="195648" y="2538412"/>
            <a:ext cx="158064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sp>
        <p:nvSpPr>
          <p:cNvPr id="7" name="TextBox 6">
            <a:extLst>
              <a:ext uri="{FF2B5EF4-FFF2-40B4-BE49-F238E27FC236}">
                <a16:creationId xmlns:a16="http://schemas.microsoft.com/office/drawing/2014/main" xmlns="" id="{BE9E9999-36AF-98BA-BAB8-BB0F38747D18}"/>
              </a:ext>
            </a:extLst>
          </p:cNvPr>
          <p:cNvSpPr txBox="1"/>
          <p:nvPr/>
        </p:nvSpPr>
        <p:spPr>
          <a:xfrm>
            <a:off x="4814386" y="1293813"/>
            <a:ext cx="7196852" cy="5114477"/>
          </a:xfrm>
          <a:prstGeom prst="rect">
            <a:avLst/>
          </a:prstGeom>
          <a:noFill/>
        </p:spPr>
        <p:txBody>
          <a:bodyPr wrap="square">
            <a:spAutoFit/>
          </a:bodyPr>
          <a:lstStyle/>
          <a:p>
            <a:pPr algn="just">
              <a:lnSpc>
                <a:spcPct val="150000"/>
              </a:lnSpc>
            </a:pPr>
            <a:r>
              <a:rPr lang="x-none" sz="3700" b="1" dirty="0">
                <a:solidFill>
                  <a:srgbClr val="7030A0"/>
                </a:solidFill>
                <a:effectLst/>
                <a:latin typeface="Times New Roman" panose="02020603050405020304" pitchFamily="18" charset="0"/>
                <a:ea typeface="Times New Roman" panose="02020603050405020304" pitchFamily="18" charset="0"/>
              </a:rPr>
              <a:t>Có diện tích gần 430ha thuộc quận Bình Thạnh, khu đô thị Bình Quới hiện được 2 đơn vị là Tập đoàn Bitexco và Emaar Properties PJSC (Dubai) đầu tư với tổng số vốn 30.700 tỷ đồng.</a:t>
            </a:r>
          </a:p>
        </p:txBody>
      </p:sp>
      <p:sp>
        <p:nvSpPr>
          <p:cNvPr id="2" name="Rectangle 2">
            <a:extLst>
              <a:ext uri="{FF2B5EF4-FFF2-40B4-BE49-F238E27FC236}">
                <a16:creationId xmlns:a16="http://schemas.microsoft.com/office/drawing/2014/main" xmlns="" id="{68AF979C-BE11-DE34-2109-CB050F8B777B}"/>
              </a:ext>
            </a:extLst>
          </p:cNvPr>
          <p:cNvSpPr>
            <a:spLocks noChangeArrowheads="1"/>
          </p:cNvSpPr>
          <p:nvPr/>
        </p:nvSpPr>
        <p:spPr bwMode="auto">
          <a:xfrm>
            <a:off x="180762" y="2876531"/>
            <a:ext cx="1438133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pic>
        <p:nvPicPr>
          <p:cNvPr id="910337" name="Picture 1" descr="Đô thị  Bình Quới - Thanh Đa, Bình Thạnh">
            <a:extLst>
              <a:ext uri="{FF2B5EF4-FFF2-40B4-BE49-F238E27FC236}">
                <a16:creationId xmlns:a16="http://schemas.microsoft.com/office/drawing/2014/main" xmlns="" id="{F6B483E0-8CC1-1717-488B-D576B43C07B8}"/>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80762" y="2876532"/>
            <a:ext cx="4513833" cy="2968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341604"/>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a:extLst>
              <a:ext uri="{FF2B5EF4-FFF2-40B4-BE49-F238E27FC236}">
                <a16:creationId xmlns:a16="http://schemas.microsoft.com/office/drawing/2014/main" xmlns="" id="{7A120552-BE0C-94B8-31E3-D3A7D5028A4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4" name="AutoShape 2" descr="Bài 15. Thương mại và du lịch - Hoc24">
            <a:extLst>
              <a:ext uri="{FF2B5EF4-FFF2-40B4-BE49-F238E27FC236}">
                <a16:creationId xmlns:a16="http://schemas.microsoft.com/office/drawing/2014/main" xmlns="" id="{535CD3C5-3327-A994-3D0B-B374C26F9D7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5" name="Rectangle 13">
            <a:extLst>
              <a:ext uri="{FF2B5EF4-FFF2-40B4-BE49-F238E27FC236}">
                <a16:creationId xmlns:a16="http://schemas.microsoft.com/office/drawing/2014/main" xmlns="" id="{4988655D-5CB1-5445-81F9-3D67346C8A8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6" name="TextBox 3">
            <a:extLst>
              <a:ext uri="{FF2B5EF4-FFF2-40B4-BE49-F238E27FC236}">
                <a16:creationId xmlns:a16="http://schemas.microsoft.com/office/drawing/2014/main" xmlns="" id="{72964CE9-1E95-17C1-6A65-F771FB7F13C6}"/>
              </a:ext>
            </a:extLst>
          </p:cNvPr>
          <p:cNvSpPr txBox="1">
            <a:spLocks noChangeArrowheads="1"/>
          </p:cNvSpPr>
          <p:nvPr/>
        </p:nvSpPr>
        <p:spPr bwMode="auto">
          <a:xfrm>
            <a:off x="195649" y="-113114"/>
            <a:ext cx="11800702" cy="86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5 khu đô thị mới đáng sống ở Thành phố Hồ Chí Minh</a:t>
            </a:r>
            <a:endParaRPr lang="x-none" sz="3800" dirty="0">
              <a:solidFill>
                <a:srgbClr val="00B050"/>
              </a:solidFill>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xmlns="" id="{9DA6A2D9-F1AE-6C34-7729-417245171DF4}"/>
              </a:ext>
            </a:extLst>
          </p:cNvPr>
          <p:cNvSpPr txBox="1"/>
          <p:nvPr/>
        </p:nvSpPr>
        <p:spPr>
          <a:xfrm>
            <a:off x="0" y="1339850"/>
            <a:ext cx="5083690" cy="1169551"/>
          </a:xfrm>
          <a:prstGeom prst="rect">
            <a:avLst/>
          </a:prstGeom>
          <a:noFill/>
        </p:spPr>
        <p:txBody>
          <a:bodyPr wrap="square">
            <a:spAutoFit/>
          </a:bodyPr>
          <a:lstStyle/>
          <a:p>
            <a:pPr algn="just"/>
            <a:r>
              <a:rPr lang="x-none" sz="3500" b="1" dirty="0">
                <a:solidFill>
                  <a:srgbClr val="0432FF"/>
                </a:solidFill>
                <a:effectLst/>
                <a:latin typeface="Times New Roman" panose="02020603050405020304" pitchFamily="18" charset="0"/>
                <a:ea typeface="Times New Roman" panose="02020603050405020304" pitchFamily="18" charset="0"/>
              </a:rPr>
              <a:t>2. Khu đô thị Bình Quới</a:t>
            </a:r>
          </a:p>
          <a:p>
            <a:pPr algn="ctr"/>
            <a:r>
              <a:rPr lang="x-none" sz="3500" b="1" dirty="0">
                <a:solidFill>
                  <a:srgbClr val="0432FF"/>
                </a:solidFill>
                <a:ea typeface="Times New Roman" panose="02020603050405020304" pitchFamily="18" charset="0"/>
              </a:rPr>
              <a:t>Thanh Đa</a:t>
            </a:r>
            <a:endParaRPr lang="x-none" sz="3500" dirty="0">
              <a:solidFill>
                <a:srgbClr val="0432FF"/>
              </a:solidFill>
              <a:effectLst/>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xmlns="" id="{A42ECCAD-0FB7-A687-CF5B-D55A09895723}"/>
              </a:ext>
            </a:extLst>
          </p:cNvPr>
          <p:cNvSpPr>
            <a:spLocks noChangeArrowheads="1"/>
          </p:cNvSpPr>
          <p:nvPr/>
        </p:nvSpPr>
        <p:spPr bwMode="auto">
          <a:xfrm>
            <a:off x="195648" y="2538412"/>
            <a:ext cx="158064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sp>
        <p:nvSpPr>
          <p:cNvPr id="7" name="TextBox 6">
            <a:extLst>
              <a:ext uri="{FF2B5EF4-FFF2-40B4-BE49-F238E27FC236}">
                <a16:creationId xmlns:a16="http://schemas.microsoft.com/office/drawing/2014/main" xmlns="" id="{BE9E9999-36AF-98BA-BAB8-BB0F38747D18}"/>
              </a:ext>
            </a:extLst>
          </p:cNvPr>
          <p:cNvSpPr txBox="1"/>
          <p:nvPr/>
        </p:nvSpPr>
        <p:spPr>
          <a:xfrm>
            <a:off x="5083690" y="1293813"/>
            <a:ext cx="6927548" cy="5114477"/>
          </a:xfrm>
          <a:prstGeom prst="rect">
            <a:avLst/>
          </a:prstGeom>
          <a:noFill/>
        </p:spPr>
        <p:txBody>
          <a:bodyPr wrap="square">
            <a:spAutoFit/>
          </a:bodyPr>
          <a:lstStyle/>
          <a:p>
            <a:pPr algn="just">
              <a:lnSpc>
                <a:spcPct val="150000"/>
              </a:lnSpc>
            </a:pPr>
            <a:r>
              <a:rPr lang="x-none" sz="3700" b="1" dirty="0">
                <a:solidFill>
                  <a:srgbClr val="7030A0"/>
                </a:solidFill>
                <a:effectLst/>
                <a:latin typeface="Times New Roman" panose="02020603050405020304" pitchFamily="18" charset="0"/>
                <a:ea typeface="Times New Roman" panose="02020603050405020304" pitchFamily="18" charset="0"/>
              </a:rPr>
              <a:t>Dự án này là khu đảo tự nhiên lớn nhất TP. HCM, được bao quanh bởi sông Sài Gòn và kênh Thanh Đa. Được quy hoạch trong 20 năm, dự án triển khai đầu tư theo 3 giai đoạn. </a:t>
            </a:r>
          </a:p>
        </p:txBody>
      </p:sp>
      <p:sp>
        <p:nvSpPr>
          <p:cNvPr id="2" name="Rectangle 2">
            <a:extLst>
              <a:ext uri="{FF2B5EF4-FFF2-40B4-BE49-F238E27FC236}">
                <a16:creationId xmlns:a16="http://schemas.microsoft.com/office/drawing/2014/main" xmlns="" id="{68AF979C-BE11-DE34-2109-CB050F8B777B}"/>
              </a:ext>
            </a:extLst>
          </p:cNvPr>
          <p:cNvSpPr>
            <a:spLocks noChangeArrowheads="1"/>
          </p:cNvSpPr>
          <p:nvPr/>
        </p:nvSpPr>
        <p:spPr bwMode="auto">
          <a:xfrm>
            <a:off x="180762" y="2876531"/>
            <a:ext cx="1438133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pic>
        <p:nvPicPr>
          <p:cNvPr id="910337" name="Picture 1" descr="Đô thị  Bình Quới - Thanh Đa, Bình Thạnh">
            <a:extLst>
              <a:ext uri="{FF2B5EF4-FFF2-40B4-BE49-F238E27FC236}">
                <a16:creationId xmlns:a16="http://schemas.microsoft.com/office/drawing/2014/main" xmlns="" id="{F6B483E0-8CC1-1717-488B-D576B43C07B8}"/>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80762" y="2876532"/>
            <a:ext cx="4513833" cy="2968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7003315"/>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a:extLst>
              <a:ext uri="{FF2B5EF4-FFF2-40B4-BE49-F238E27FC236}">
                <a16:creationId xmlns:a16="http://schemas.microsoft.com/office/drawing/2014/main" xmlns="" id="{7A120552-BE0C-94B8-31E3-D3A7D5028A4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4" name="AutoShape 2" descr="Bài 15. Thương mại và du lịch - Hoc24">
            <a:extLst>
              <a:ext uri="{FF2B5EF4-FFF2-40B4-BE49-F238E27FC236}">
                <a16:creationId xmlns:a16="http://schemas.microsoft.com/office/drawing/2014/main" xmlns="" id="{535CD3C5-3327-A994-3D0B-B374C26F9D7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5" name="Rectangle 13">
            <a:extLst>
              <a:ext uri="{FF2B5EF4-FFF2-40B4-BE49-F238E27FC236}">
                <a16:creationId xmlns:a16="http://schemas.microsoft.com/office/drawing/2014/main" xmlns="" id="{4988655D-5CB1-5445-81F9-3D67346C8A8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6" name="TextBox 3">
            <a:extLst>
              <a:ext uri="{FF2B5EF4-FFF2-40B4-BE49-F238E27FC236}">
                <a16:creationId xmlns:a16="http://schemas.microsoft.com/office/drawing/2014/main" xmlns="" id="{72964CE9-1E95-17C1-6A65-F771FB7F13C6}"/>
              </a:ext>
            </a:extLst>
          </p:cNvPr>
          <p:cNvSpPr txBox="1">
            <a:spLocks noChangeArrowheads="1"/>
          </p:cNvSpPr>
          <p:nvPr/>
        </p:nvSpPr>
        <p:spPr bwMode="auto">
          <a:xfrm>
            <a:off x="195649" y="-113114"/>
            <a:ext cx="11800702" cy="86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5 khu đô thị mới đáng sống ở Thành phố Hồ Chí Minh</a:t>
            </a:r>
            <a:endParaRPr lang="x-none" sz="3800" dirty="0">
              <a:solidFill>
                <a:srgbClr val="00B050"/>
              </a:solidFill>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xmlns="" id="{9DA6A2D9-F1AE-6C34-7729-417245171DF4}"/>
              </a:ext>
            </a:extLst>
          </p:cNvPr>
          <p:cNvSpPr txBox="1"/>
          <p:nvPr/>
        </p:nvSpPr>
        <p:spPr>
          <a:xfrm>
            <a:off x="0" y="1339850"/>
            <a:ext cx="5083690" cy="1169551"/>
          </a:xfrm>
          <a:prstGeom prst="rect">
            <a:avLst/>
          </a:prstGeom>
          <a:noFill/>
        </p:spPr>
        <p:txBody>
          <a:bodyPr wrap="square">
            <a:spAutoFit/>
          </a:bodyPr>
          <a:lstStyle/>
          <a:p>
            <a:pPr algn="just"/>
            <a:r>
              <a:rPr lang="x-none" sz="3500" b="1" dirty="0">
                <a:solidFill>
                  <a:srgbClr val="0432FF"/>
                </a:solidFill>
                <a:effectLst/>
                <a:latin typeface="Times New Roman" panose="02020603050405020304" pitchFamily="18" charset="0"/>
                <a:ea typeface="Times New Roman" panose="02020603050405020304" pitchFamily="18" charset="0"/>
              </a:rPr>
              <a:t>2. Khu đô thị Bình Quới</a:t>
            </a:r>
          </a:p>
          <a:p>
            <a:pPr algn="ctr"/>
            <a:r>
              <a:rPr lang="x-none" sz="3500" b="1" dirty="0">
                <a:solidFill>
                  <a:srgbClr val="0432FF"/>
                </a:solidFill>
                <a:ea typeface="Times New Roman" panose="02020603050405020304" pitchFamily="18" charset="0"/>
              </a:rPr>
              <a:t>Thanh Đa</a:t>
            </a:r>
            <a:endParaRPr lang="x-none" sz="3500" dirty="0">
              <a:solidFill>
                <a:srgbClr val="0432FF"/>
              </a:solidFill>
              <a:effectLst/>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xmlns="" id="{A42ECCAD-0FB7-A687-CF5B-D55A09895723}"/>
              </a:ext>
            </a:extLst>
          </p:cNvPr>
          <p:cNvSpPr>
            <a:spLocks noChangeArrowheads="1"/>
          </p:cNvSpPr>
          <p:nvPr/>
        </p:nvSpPr>
        <p:spPr bwMode="auto">
          <a:xfrm>
            <a:off x="195648" y="2538412"/>
            <a:ext cx="158064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sp>
        <p:nvSpPr>
          <p:cNvPr id="7" name="TextBox 6">
            <a:extLst>
              <a:ext uri="{FF2B5EF4-FFF2-40B4-BE49-F238E27FC236}">
                <a16:creationId xmlns:a16="http://schemas.microsoft.com/office/drawing/2014/main" xmlns="" id="{BE9E9999-36AF-98BA-BAB8-BB0F38747D18}"/>
              </a:ext>
            </a:extLst>
          </p:cNvPr>
          <p:cNvSpPr txBox="1"/>
          <p:nvPr/>
        </p:nvSpPr>
        <p:spPr>
          <a:xfrm>
            <a:off x="5083690" y="1293813"/>
            <a:ext cx="6927548" cy="5114477"/>
          </a:xfrm>
          <a:prstGeom prst="rect">
            <a:avLst/>
          </a:prstGeom>
          <a:noFill/>
        </p:spPr>
        <p:txBody>
          <a:bodyPr wrap="square">
            <a:spAutoFit/>
          </a:bodyPr>
          <a:lstStyle/>
          <a:p>
            <a:pPr algn="just">
              <a:lnSpc>
                <a:spcPct val="150000"/>
              </a:lnSpc>
            </a:pPr>
            <a:r>
              <a:rPr lang="x-none" sz="3700" b="1" dirty="0">
                <a:solidFill>
                  <a:srgbClr val="7030A0"/>
                </a:solidFill>
                <a:effectLst/>
                <a:latin typeface="Times New Roman" panose="02020603050405020304" pitchFamily="18" charset="0"/>
                <a:ea typeface="Times New Roman" panose="02020603050405020304" pitchFamily="18" charset="0"/>
              </a:rPr>
              <a:t>Trong đó, giai đoạn 1 (từ 2016 – 2020) xây dựng phương án và hoàn thành công tác bồi thường giải phóng mặt bằng và đầu tư xây dựng các công trình kỹ thuật chính. </a:t>
            </a:r>
          </a:p>
        </p:txBody>
      </p:sp>
      <p:sp>
        <p:nvSpPr>
          <p:cNvPr id="2" name="Rectangle 2">
            <a:extLst>
              <a:ext uri="{FF2B5EF4-FFF2-40B4-BE49-F238E27FC236}">
                <a16:creationId xmlns:a16="http://schemas.microsoft.com/office/drawing/2014/main" xmlns="" id="{68AF979C-BE11-DE34-2109-CB050F8B777B}"/>
              </a:ext>
            </a:extLst>
          </p:cNvPr>
          <p:cNvSpPr>
            <a:spLocks noChangeArrowheads="1"/>
          </p:cNvSpPr>
          <p:nvPr/>
        </p:nvSpPr>
        <p:spPr bwMode="auto">
          <a:xfrm>
            <a:off x="180762" y="2876531"/>
            <a:ext cx="1438133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pic>
        <p:nvPicPr>
          <p:cNvPr id="910337" name="Picture 1" descr="Đô thị  Bình Quới - Thanh Đa, Bình Thạnh">
            <a:extLst>
              <a:ext uri="{FF2B5EF4-FFF2-40B4-BE49-F238E27FC236}">
                <a16:creationId xmlns:a16="http://schemas.microsoft.com/office/drawing/2014/main" xmlns="" id="{F6B483E0-8CC1-1717-488B-D576B43C07B8}"/>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80762" y="2876532"/>
            <a:ext cx="4513833" cy="2968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553461"/>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a:extLst>
              <a:ext uri="{FF2B5EF4-FFF2-40B4-BE49-F238E27FC236}">
                <a16:creationId xmlns:a16="http://schemas.microsoft.com/office/drawing/2014/main" xmlns="" id="{7A120552-BE0C-94B8-31E3-D3A7D5028A4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4" name="AutoShape 2" descr="Bài 15. Thương mại và du lịch - Hoc24">
            <a:extLst>
              <a:ext uri="{FF2B5EF4-FFF2-40B4-BE49-F238E27FC236}">
                <a16:creationId xmlns:a16="http://schemas.microsoft.com/office/drawing/2014/main" xmlns="" id="{535CD3C5-3327-A994-3D0B-B374C26F9D7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5" name="Rectangle 13">
            <a:extLst>
              <a:ext uri="{FF2B5EF4-FFF2-40B4-BE49-F238E27FC236}">
                <a16:creationId xmlns:a16="http://schemas.microsoft.com/office/drawing/2014/main" xmlns="" id="{4988655D-5CB1-5445-81F9-3D67346C8A8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6" name="TextBox 3">
            <a:extLst>
              <a:ext uri="{FF2B5EF4-FFF2-40B4-BE49-F238E27FC236}">
                <a16:creationId xmlns:a16="http://schemas.microsoft.com/office/drawing/2014/main" xmlns="" id="{72964CE9-1E95-17C1-6A65-F771FB7F13C6}"/>
              </a:ext>
            </a:extLst>
          </p:cNvPr>
          <p:cNvSpPr txBox="1">
            <a:spLocks noChangeArrowheads="1"/>
          </p:cNvSpPr>
          <p:nvPr/>
        </p:nvSpPr>
        <p:spPr bwMode="auto">
          <a:xfrm>
            <a:off x="195649" y="-113114"/>
            <a:ext cx="11800702" cy="86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5 khu đô thị mới đáng sống ở Thành phố Hồ Chí Minh</a:t>
            </a:r>
            <a:endParaRPr lang="x-none" sz="3800" dirty="0">
              <a:solidFill>
                <a:srgbClr val="00B050"/>
              </a:solidFill>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xmlns="" id="{9DA6A2D9-F1AE-6C34-7729-417245171DF4}"/>
              </a:ext>
            </a:extLst>
          </p:cNvPr>
          <p:cNvSpPr txBox="1"/>
          <p:nvPr/>
        </p:nvSpPr>
        <p:spPr>
          <a:xfrm>
            <a:off x="0" y="1339850"/>
            <a:ext cx="5083690" cy="1169551"/>
          </a:xfrm>
          <a:prstGeom prst="rect">
            <a:avLst/>
          </a:prstGeom>
          <a:noFill/>
        </p:spPr>
        <p:txBody>
          <a:bodyPr wrap="square">
            <a:spAutoFit/>
          </a:bodyPr>
          <a:lstStyle/>
          <a:p>
            <a:pPr algn="just"/>
            <a:r>
              <a:rPr lang="x-none" sz="3500" b="1" dirty="0">
                <a:solidFill>
                  <a:srgbClr val="0432FF"/>
                </a:solidFill>
                <a:effectLst/>
                <a:latin typeface="Times New Roman" panose="02020603050405020304" pitchFamily="18" charset="0"/>
                <a:ea typeface="Times New Roman" panose="02020603050405020304" pitchFamily="18" charset="0"/>
              </a:rPr>
              <a:t>2. Khu đô thị Bình Quới</a:t>
            </a:r>
          </a:p>
          <a:p>
            <a:pPr algn="ctr"/>
            <a:r>
              <a:rPr lang="x-none" sz="3500" b="1" dirty="0">
                <a:solidFill>
                  <a:srgbClr val="0432FF"/>
                </a:solidFill>
                <a:ea typeface="Times New Roman" panose="02020603050405020304" pitchFamily="18" charset="0"/>
              </a:rPr>
              <a:t>Thanh Đa</a:t>
            </a:r>
            <a:endParaRPr lang="x-none" sz="3500" dirty="0">
              <a:solidFill>
                <a:srgbClr val="0432FF"/>
              </a:solidFill>
              <a:effectLst/>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xmlns="" id="{A42ECCAD-0FB7-A687-CF5B-D55A09895723}"/>
              </a:ext>
            </a:extLst>
          </p:cNvPr>
          <p:cNvSpPr>
            <a:spLocks noChangeArrowheads="1"/>
          </p:cNvSpPr>
          <p:nvPr/>
        </p:nvSpPr>
        <p:spPr bwMode="auto">
          <a:xfrm>
            <a:off x="195648" y="2538412"/>
            <a:ext cx="158064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sp>
        <p:nvSpPr>
          <p:cNvPr id="7" name="TextBox 6">
            <a:extLst>
              <a:ext uri="{FF2B5EF4-FFF2-40B4-BE49-F238E27FC236}">
                <a16:creationId xmlns:a16="http://schemas.microsoft.com/office/drawing/2014/main" xmlns="" id="{BE9E9999-36AF-98BA-BAB8-BB0F38747D18}"/>
              </a:ext>
            </a:extLst>
          </p:cNvPr>
          <p:cNvSpPr txBox="1"/>
          <p:nvPr/>
        </p:nvSpPr>
        <p:spPr>
          <a:xfrm>
            <a:off x="5083690" y="1293813"/>
            <a:ext cx="6927548" cy="4978735"/>
          </a:xfrm>
          <a:prstGeom prst="rect">
            <a:avLst/>
          </a:prstGeom>
          <a:noFill/>
        </p:spPr>
        <p:txBody>
          <a:bodyPr wrap="square">
            <a:spAutoFit/>
          </a:bodyPr>
          <a:lstStyle/>
          <a:p>
            <a:pPr algn="just">
              <a:lnSpc>
                <a:spcPct val="150000"/>
              </a:lnSpc>
            </a:pPr>
            <a:r>
              <a:rPr lang="x-none" sz="3600" b="1" dirty="0">
                <a:solidFill>
                  <a:srgbClr val="7030A0"/>
                </a:solidFill>
                <a:effectLst/>
                <a:latin typeface="Times New Roman" panose="02020603050405020304" pitchFamily="18" charset="0"/>
                <a:ea typeface="Times New Roman" panose="02020603050405020304" pitchFamily="18" charset="0"/>
              </a:rPr>
              <a:t>Giai đoạn 2 (từ 2021 - 2025), thực hiện đầu tư hạ tầng kỹ thuật và các khu vực chức năng của dự án. Giai đoạn 3 (từ năm 2026 đến 2030) hoàn thành đầu tư xây dựng các hạng mục còn lại của dự án.</a:t>
            </a:r>
          </a:p>
        </p:txBody>
      </p:sp>
      <p:sp>
        <p:nvSpPr>
          <p:cNvPr id="2" name="Rectangle 2">
            <a:extLst>
              <a:ext uri="{FF2B5EF4-FFF2-40B4-BE49-F238E27FC236}">
                <a16:creationId xmlns:a16="http://schemas.microsoft.com/office/drawing/2014/main" xmlns="" id="{68AF979C-BE11-DE34-2109-CB050F8B777B}"/>
              </a:ext>
            </a:extLst>
          </p:cNvPr>
          <p:cNvSpPr>
            <a:spLocks noChangeArrowheads="1"/>
          </p:cNvSpPr>
          <p:nvPr/>
        </p:nvSpPr>
        <p:spPr bwMode="auto">
          <a:xfrm>
            <a:off x="180762" y="2876531"/>
            <a:ext cx="1438133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pic>
        <p:nvPicPr>
          <p:cNvPr id="910337" name="Picture 1" descr="Đô thị  Bình Quới - Thanh Đa, Bình Thạnh">
            <a:extLst>
              <a:ext uri="{FF2B5EF4-FFF2-40B4-BE49-F238E27FC236}">
                <a16:creationId xmlns:a16="http://schemas.microsoft.com/office/drawing/2014/main" xmlns="" id="{F6B483E0-8CC1-1717-488B-D576B43C07B8}"/>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80762" y="2876532"/>
            <a:ext cx="4513833" cy="2968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7616920"/>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a:extLst>
              <a:ext uri="{FF2B5EF4-FFF2-40B4-BE49-F238E27FC236}">
                <a16:creationId xmlns:a16="http://schemas.microsoft.com/office/drawing/2014/main" xmlns="" id="{7A120552-BE0C-94B8-31E3-D3A7D5028A4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4" name="AutoShape 2" descr="Bài 15. Thương mại và du lịch - Hoc24">
            <a:extLst>
              <a:ext uri="{FF2B5EF4-FFF2-40B4-BE49-F238E27FC236}">
                <a16:creationId xmlns:a16="http://schemas.microsoft.com/office/drawing/2014/main" xmlns="" id="{535CD3C5-3327-A994-3D0B-B374C26F9D7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5" name="Rectangle 13">
            <a:extLst>
              <a:ext uri="{FF2B5EF4-FFF2-40B4-BE49-F238E27FC236}">
                <a16:creationId xmlns:a16="http://schemas.microsoft.com/office/drawing/2014/main" xmlns="" id="{4988655D-5CB1-5445-81F9-3D67346C8A8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6" name="TextBox 3">
            <a:extLst>
              <a:ext uri="{FF2B5EF4-FFF2-40B4-BE49-F238E27FC236}">
                <a16:creationId xmlns:a16="http://schemas.microsoft.com/office/drawing/2014/main" xmlns="" id="{72964CE9-1E95-17C1-6A65-F771FB7F13C6}"/>
              </a:ext>
            </a:extLst>
          </p:cNvPr>
          <p:cNvSpPr txBox="1">
            <a:spLocks noChangeArrowheads="1"/>
          </p:cNvSpPr>
          <p:nvPr/>
        </p:nvSpPr>
        <p:spPr bwMode="auto">
          <a:xfrm>
            <a:off x="195649" y="-113114"/>
            <a:ext cx="11800702" cy="86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5 khu đô thị mới đáng sống ở Thành phố Hồ Chí Minh</a:t>
            </a:r>
            <a:endParaRPr lang="x-none" sz="3800" dirty="0">
              <a:solidFill>
                <a:srgbClr val="00B050"/>
              </a:solidFill>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xmlns="" id="{9DA6A2D9-F1AE-6C34-7729-417245171DF4}"/>
              </a:ext>
            </a:extLst>
          </p:cNvPr>
          <p:cNvSpPr txBox="1"/>
          <p:nvPr/>
        </p:nvSpPr>
        <p:spPr>
          <a:xfrm>
            <a:off x="0" y="1339850"/>
            <a:ext cx="5083690" cy="1107996"/>
          </a:xfrm>
          <a:prstGeom prst="rect">
            <a:avLst/>
          </a:prstGeom>
          <a:noFill/>
        </p:spPr>
        <p:txBody>
          <a:bodyPr wrap="square">
            <a:spAutoFit/>
          </a:bodyPr>
          <a:lstStyle/>
          <a:p>
            <a:pPr algn="ctr"/>
            <a:r>
              <a:rPr lang="x-none" sz="3300" b="1" dirty="0">
                <a:solidFill>
                  <a:srgbClr val="0432FF"/>
                </a:solidFill>
                <a:effectLst/>
                <a:latin typeface="Times New Roman" panose="02020603050405020304" pitchFamily="18" charset="0"/>
                <a:ea typeface="Times New Roman" panose="02020603050405020304" pitchFamily="18" charset="0"/>
              </a:rPr>
              <a:t>3. Đô thị sinh thái ven sông </a:t>
            </a:r>
          </a:p>
          <a:p>
            <a:pPr algn="ctr"/>
            <a:r>
              <a:rPr lang="x-none" sz="3300" b="1" dirty="0">
                <a:solidFill>
                  <a:srgbClr val="0432FF"/>
                </a:solidFill>
                <a:effectLst/>
                <a:latin typeface="Times New Roman" panose="02020603050405020304" pitchFamily="18" charset="0"/>
                <a:ea typeface="Times New Roman" panose="02020603050405020304" pitchFamily="18" charset="0"/>
              </a:rPr>
              <a:t>Vinhomes Golden River</a:t>
            </a:r>
            <a:endParaRPr lang="x-none" sz="3300" dirty="0">
              <a:solidFill>
                <a:srgbClr val="0432FF"/>
              </a:solidFill>
              <a:effectLst/>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xmlns="" id="{A42ECCAD-0FB7-A687-CF5B-D55A09895723}"/>
              </a:ext>
            </a:extLst>
          </p:cNvPr>
          <p:cNvSpPr>
            <a:spLocks noChangeArrowheads="1"/>
          </p:cNvSpPr>
          <p:nvPr/>
        </p:nvSpPr>
        <p:spPr bwMode="auto">
          <a:xfrm>
            <a:off x="195648" y="2538412"/>
            <a:ext cx="158064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sp>
        <p:nvSpPr>
          <p:cNvPr id="7" name="TextBox 6">
            <a:extLst>
              <a:ext uri="{FF2B5EF4-FFF2-40B4-BE49-F238E27FC236}">
                <a16:creationId xmlns:a16="http://schemas.microsoft.com/office/drawing/2014/main" xmlns="" id="{BE9E9999-36AF-98BA-BAB8-BB0F38747D18}"/>
              </a:ext>
            </a:extLst>
          </p:cNvPr>
          <p:cNvSpPr txBox="1"/>
          <p:nvPr/>
        </p:nvSpPr>
        <p:spPr>
          <a:xfrm>
            <a:off x="5083690" y="1293813"/>
            <a:ext cx="6927548" cy="5114477"/>
          </a:xfrm>
          <a:prstGeom prst="rect">
            <a:avLst/>
          </a:prstGeom>
          <a:noFill/>
        </p:spPr>
        <p:txBody>
          <a:bodyPr wrap="square">
            <a:spAutoFit/>
          </a:bodyPr>
          <a:lstStyle/>
          <a:p>
            <a:pPr algn="just">
              <a:lnSpc>
                <a:spcPct val="150000"/>
              </a:lnSpc>
            </a:pPr>
            <a:r>
              <a:rPr lang="x-none" sz="3700" b="1" dirty="0">
                <a:solidFill>
                  <a:srgbClr val="7030A0"/>
                </a:solidFill>
                <a:effectLst/>
                <a:latin typeface="Times New Roman" panose="02020603050405020304" pitchFamily="18" charset="0"/>
                <a:ea typeface="Times New Roman" panose="02020603050405020304" pitchFamily="18" charset="0"/>
              </a:rPr>
              <a:t>Nằm ngay góc đường Tôn Đức Thắng - Nguyễn Hữu Cảnh thuộc Bến Nghé, Quận 1, TP.HCM, Khu đô thị Vinhomes Golden River thuộc khu đất cảng Ba Son trước đây.</a:t>
            </a:r>
          </a:p>
        </p:txBody>
      </p:sp>
      <p:sp>
        <p:nvSpPr>
          <p:cNvPr id="2" name="Rectangle 2">
            <a:extLst>
              <a:ext uri="{FF2B5EF4-FFF2-40B4-BE49-F238E27FC236}">
                <a16:creationId xmlns:a16="http://schemas.microsoft.com/office/drawing/2014/main" xmlns="" id="{68AF979C-BE11-DE34-2109-CB050F8B777B}"/>
              </a:ext>
            </a:extLst>
          </p:cNvPr>
          <p:cNvSpPr>
            <a:spLocks noChangeArrowheads="1"/>
          </p:cNvSpPr>
          <p:nvPr/>
        </p:nvSpPr>
        <p:spPr bwMode="auto">
          <a:xfrm>
            <a:off x="180762" y="2876531"/>
            <a:ext cx="1438133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sp>
        <p:nvSpPr>
          <p:cNvPr id="4" name="Rectangle 2">
            <a:extLst>
              <a:ext uri="{FF2B5EF4-FFF2-40B4-BE49-F238E27FC236}">
                <a16:creationId xmlns:a16="http://schemas.microsoft.com/office/drawing/2014/main" xmlns="" id="{BF7F1418-E495-786F-E360-78C2D814E5F1}"/>
              </a:ext>
            </a:extLst>
          </p:cNvPr>
          <p:cNvSpPr>
            <a:spLocks noChangeArrowheads="1"/>
          </p:cNvSpPr>
          <p:nvPr/>
        </p:nvSpPr>
        <p:spPr bwMode="auto">
          <a:xfrm>
            <a:off x="195647" y="2774949"/>
            <a:ext cx="182001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pic>
        <p:nvPicPr>
          <p:cNvPr id="918529" name="Picture 1">
            <a:extLst>
              <a:ext uri="{FF2B5EF4-FFF2-40B4-BE49-F238E27FC236}">
                <a16:creationId xmlns:a16="http://schemas.microsoft.com/office/drawing/2014/main" xmlns="" id="{9AF313EC-D588-3570-4086-DF91AF9903C4}"/>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5633" y="2797808"/>
            <a:ext cx="4874395" cy="3218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844964"/>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a:extLst>
              <a:ext uri="{FF2B5EF4-FFF2-40B4-BE49-F238E27FC236}">
                <a16:creationId xmlns:a16="http://schemas.microsoft.com/office/drawing/2014/main" xmlns="" id="{7A120552-BE0C-94B8-31E3-D3A7D5028A4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4" name="AutoShape 2" descr="Bài 15. Thương mại và du lịch - Hoc24">
            <a:extLst>
              <a:ext uri="{FF2B5EF4-FFF2-40B4-BE49-F238E27FC236}">
                <a16:creationId xmlns:a16="http://schemas.microsoft.com/office/drawing/2014/main" xmlns="" id="{535CD3C5-3327-A994-3D0B-B374C26F9D7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5" name="Rectangle 13">
            <a:extLst>
              <a:ext uri="{FF2B5EF4-FFF2-40B4-BE49-F238E27FC236}">
                <a16:creationId xmlns:a16="http://schemas.microsoft.com/office/drawing/2014/main" xmlns="" id="{4988655D-5CB1-5445-81F9-3D67346C8A8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6" name="TextBox 3">
            <a:extLst>
              <a:ext uri="{FF2B5EF4-FFF2-40B4-BE49-F238E27FC236}">
                <a16:creationId xmlns:a16="http://schemas.microsoft.com/office/drawing/2014/main" xmlns="" id="{72964CE9-1E95-17C1-6A65-F771FB7F13C6}"/>
              </a:ext>
            </a:extLst>
          </p:cNvPr>
          <p:cNvSpPr txBox="1">
            <a:spLocks noChangeArrowheads="1"/>
          </p:cNvSpPr>
          <p:nvPr/>
        </p:nvSpPr>
        <p:spPr bwMode="auto">
          <a:xfrm>
            <a:off x="195649" y="-113114"/>
            <a:ext cx="11800702" cy="86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5 khu đô thị mới đáng sống ở Thành phố Hồ Chí Minh</a:t>
            </a:r>
            <a:endParaRPr lang="x-none" sz="3800" dirty="0">
              <a:solidFill>
                <a:srgbClr val="00B050"/>
              </a:solidFill>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xmlns="" id="{9DA6A2D9-F1AE-6C34-7729-417245171DF4}"/>
              </a:ext>
            </a:extLst>
          </p:cNvPr>
          <p:cNvSpPr txBox="1"/>
          <p:nvPr/>
        </p:nvSpPr>
        <p:spPr>
          <a:xfrm>
            <a:off x="0" y="1339850"/>
            <a:ext cx="5083690" cy="1107996"/>
          </a:xfrm>
          <a:prstGeom prst="rect">
            <a:avLst/>
          </a:prstGeom>
          <a:noFill/>
        </p:spPr>
        <p:txBody>
          <a:bodyPr wrap="square">
            <a:spAutoFit/>
          </a:bodyPr>
          <a:lstStyle/>
          <a:p>
            <a:pPr algn="ctr"/>
            <a:r>
              <a:rPr lang="x-none" sz="3300" b="1" dirty="0">
                <a:solidFill>
                  <a:srgbClr val="0432FF"/>
                </a:solidFill>
                <a:effectLst/>
                <a:latin typeface="Times New Roman" panose="02020603050405020304" pitchFamily="18" charset="0"/>
                <a:ea typeface="Times New Roman" panose="02020603050405020304" pitchFamily="18" charset="0"/>
              </a:rPr>
              <a:t>3. Đô thị sinh thái ven sông </a:t>
            </a:r>
          </a:p>
          <a:p>
            <a:pPr algn="ctr"/>
            <a:r>
              <a:rPr lang="x-none" sz="3300" b="1" dirty="0">
                <a:solidFill>
                  <a:srgbClr val="0432FF"/>
                </a:solidFill>
                <a:effectLst/>
                <a:latin typeface="Times New Roman" panose="02020603050405020304" pitchFamily="18" charset="0"/>
                <a:ea typeface="Times New Roman" panose="02020603050405020304" pitchFamily="18" charset="0"/>
              </a:rPr>
              <a:t>Vinhomes Golden River</a:t>
            </a:r>
            <a:endParaRPr lang="x-none" sz="3300" dirty="0">
              <a:solidFill>
                <a:srgbClr val="0432FF"/>
              </a:solidFill>
              <a:effectLst/>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xmlns="" id="{A42ECCAD-0FB7-A687-CF5B-D55A09895723}"/>
              </a:ext>
            </a:extLst>
          </p:cNvPr>
          <p:cNvSpPr>
            <a:spLocks noChangeArrowheads="1"/>
          </p:cNvSpPr>
          <p:nvPr/>
        </p:nvSpPr>
        <p:spPr bwMode="auto">
          <a:xfrm>
            <a:off x="195648" y="2538412"/>
            <a:ext cx="158064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sp>
        <p:nvSpPr>
          <p:cNvPr id="7" name="TextBox 6">
            <a:extLst>
              <a:ext uri="{FF2B5EF4-FFF2-40B4-BE49-F238E27FC236}">
                <a16:creationId xmlns:a16="http://schemas.microsoft.com/office/drawing/2014/main" xmlns="" id="{BE9E9999-36AF-98BA-BAB8-BB0F38747D18}"/>
              </a:ext>
            </a:extLst>
          </p:cNvPr>
          <p:cNvSpPr txBox="1"/>
          <p:nvPr/>
        </p:nvSpPr>
        <p:spPr>
          <a:xfrm>
            <a:off x="5083690" y="1145531"/>
            <a:ext cx="6927548" cy="5174493"/>
          </a:xfrm>
          <a:prstGeom prst="rect">
            <a:avLst/>
          </a:prstGeom>
          <a:noFill/>
        </p:spPr>
        <p:txBody>
          <a:bodyPr wrap="square">
            <a:spAutoFit/>
          </a:bodyPr>
          <a:lstStyle/>
          <a:p>
            <a:pPr algn="just">
              <a:lnSpc>
                <a:spcPct val="150000"/>
              </a:lnSpc>
            </a:pPr>
            <a:r>
              <a:rPr lang="x-none" sz="3200" b="1" dirty="0">
                <a:solidFill>
                  <a:srgbClr val="7030A0"/>
                </a:solidFill>
                <a:effectLst/>
                <a:latin typeface="Times New Roman" panose="02020603050405020304" pitchFamily="18" charset="0"/>
                <a:ea typeface="Times New Roman" panose="02020603050405020304" pitchFamily="18" charset="0"/>
              </a:rPr>
              <a:t>Được quy hoạch xây dựng trên khu đất có khuôn viên diện tích 22,8 ha, Vinhomes Golden River có mật độ xây dựng 18% là khu đô thị mới đa chức năng bao gồm: Khu hỗn hợp căn hộ, thương mại chiếm 51.867 m2 với các tòa nhà có chiều cao từ 2 đến 50 tầng; </a:t>
            </a:r>
          </a:p>
        </p:txBody>
      </p:sp>
      <p:sp>
        <p:nvSpPr>
          <p:cNvPr id="2" name="Rectangle 2">
            <a:extLst>
              <a:ext uri="{FF2B5EF4-FFF2-40B4-BE49-F238E27FC236}">
                <a16:creationId xmlns:a16="http://schemas.microsoft.com/office/drawing/2014/main" xmlns="" id="{68AF979C-BE11-DE34-2109-CB050F8B777B}"/>
              </a:ext>
            </a:extLst>
          </p:cNvPr>
          <p:cNvSpPr>
            <a:spLocks noChangeArrowheads="1"/>
          </p:cNvSpPr>
          <p:nvPr/>
        </p:nvSpPr>
        <p:spPr bwMode="auto">
          <a:xfrm>
            <a:off x="180762" y="2876531"/>
            <a:ext cx="1438133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sp>
        <p:nvSpPr>
          <p:cNvPr id="4" name="Rectangle 2">
            <a:extLst>
              <a:ext uri="{FF2B5EF4-FFF2-40B4-BE49-F238E27FC236}">
                <a16:creationId xmlns:a16="http://schemas.microsoft.com/office/drawing/2014/main" xmlns="" id="{BF7F1418-E495-786F-E360-78C2D814E5F1}"/>
              </a:ext>
            </a:extLst>
          </p:cNvPr>
          <p:cNvSpPr>
            <a:spLocks noChangeArrowheads="1"/>
          </p:cNvSpPr>
          <p:nvPr/>
        </p:nvSpPr>
        <p:spPr bwMode="auto">
          <a:xfrm>
            <a:off x="195647" y="2774949"/>
            <a:ext cx="182001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pic>
        <p:nvPicPr>
          <p:cNvPr id="918529" name="Picture 1">
            <a:extLst>
              <a:ext uri="{FF2B5EF4-FFF2-40B4-BE49-F238E27FC236}">
                <a16:creationId xmlns:a16="http://schemas.microsoft.com/office/drawing/2014/main" xmlns="" id="{9AF313EC-D588-3570-4086-DF91AF9903C4}"/>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5633" y="2797808"/>
            <a:ext cx="4874395" cy="3218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438595"/>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a:extLst>
              <a:ext uri="{FF2B5EF4-FFF2-40B4-BE49-F238E27FC236}">
                <a16:creationId xmlns:a16="http://schemas.microsoft.com/office/drawing/2014/main" xmlns="" id="{7A120552-BE0C-94B8-31E3-D3A7D5028A4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4" name="AutoShape 2" descr="Bài 15. Thương mại và du lịch - Hoc24">
            <a:extLst>
              <a:ext uri="{FF2B5EF4-FFF2-40B4-BE49-F238E27FC236}">
                <a16:creationId xmlns:a16="http://schemas.microsoft.com/office/drawing/2014/main" xmlns="" id="{535CD3C5-3327-A994-3D0B-B374C26F9D7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5" name="Rectangle 13">
            <a:extLst>
              <a:ext uri="{FF2B5EF4-FFF2-40B4-BE49-F238E27FC236}">
                <a16:creationId xmlns:a16="http://schemas.microsoft.com/office/drawing/2014/main" xmlns="" id="{4988655D-5CB1-5445-81F9-3D67346C8A8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6" name="TextBox 3">
            <a:extLst>
              <a:ext uri="{FF2B5EF4-FFF2-40B4-BE49-F238E27FC236}">
                <a16:creationId xmlns:a16="http://schemas.microsoft.com/office/drawing/2014/main" xmlns="" id="{72964CE9-1E95-17C1-6A65-F771FB7F13C6}"/>
              </a:ext>
            </a:extLst>
          </p:cNvPr>
          <p:cNvSpPr txBox="1">
            <a:spLocks noChangeArrowheads="1"/>
          </p:cNvSpPr>
          <p:nvPr/>
        </p:nvSpPr>
        <p:spPr bwMode="auto">
          <a:xfrm>
            <a:off x="195649" y="-113114"/>
            <a:ext cx="11800702" cy="86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5 khu đô thị mới đáng sống ở Thành phố Hồ Chí Minh</a:t>
            </a:r>
            <a:endParaRPr lang="x-none" sz="3800" dirty="0">
              <a:solidFill>
                <a:srgbClr val="00B050"/>
              </a:solidFill>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xmlns="" id="{9DA6A2D9-F1AE-6C34-7729-417245171DF4}"/>
              </a:ext>
            </a:extLst>
          </p:cNvPr>
          <p:cNvSpPr txBox="1"/>
          <p:nvPr/>
        </p:nvSpPr>
        <p:spPr>
          <a:xfrm>
            <a:off x="0" y="1339850"/>
            <a:ext cx="5083690" cy="1107996"/>
          </a:xfrm>
          <a:prstGeom prst="rect">
            <a:avLst/>
          </a:prstGeom>
          <a:noFill/>
        </p:spPr>
        <p:txBody>
          <a:bodyPr wrap="square">
            <a:spAutoFit/>
          </a:bodyPr>
          <a:lstStyle/>
          <a:p>
            <a:pPr algn="ctr"/>
            <a:r>
              <a:rPr lang="x-none" sz="3300" b="1" dirty="0">
                <a:solidFill>
                  <a:srgbClr val="0432FF"/>
                </a:solidFill>
                <a:effectLst/>
                <a:latin typeface="Times New Roman" panose="02020603050405020304" pitchFamily="18" charset="0"/>
                <a:ea typeface="Times New Roman" panose="02020603050405020304" pitchFamily="18" charset="0"/>
              </a:rPr>
              <a:t>3. Đô thị sinh thái ven sông </a:t>
            </a:r>
          </a:p>
          <a:p>
            <a:pPr algn="ctr"/>
            <a:r>
              <a:rPr lang="x-none" sz="3300" b="1" dirty="0">
                <a:solidFill>
                  <a:srgbClr val="0432FF"/>
                </a:solidFill>
                <a:effectLst/>
                <a:latin typeface="Times New Roman" panose="02020603050405020304" pitchFamily="18" charset="0"/>
                <a:ea typeface="Times New Roman" panose="02020603050405020304" pitchFamily="18" charset="0"/>
              </a:rPr>
              <a:t>Vinhomes Golden River</a:t>
            </a:r>
            <a:endParaRPr lang="x-none" sz="3300" dirty="0">
              <a:solidFill>
                <a:srgbClr val="0432FF"/>
              </a:solidFill>
              <a:effectLst/>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xmlns="" id="{A42ECCAD-0FB7-A687-CF5B-D55A09895723}"/>
              </a:ext>
            </a:extLst>
          </p:cNvPr>
          <p:cNvSpPr>
            <a:spLocks noChangeArrowheads="1"/>
          </p:cNvSpPr>
          <p:nvPr/>
        </p:nvSpPr>
        <p:spPr bwMode="auto">
          <a:xfrm>
            <a:off x="195648" y="2538412"/>
            <a:ext cx="158064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sp>
        <p:nvSpPr>
          <p:cNvPr id="7" name="TextBox 6">
            <a:extLst>
              <a:ext uri="{FF2B5EF4-FFF2-40B4-BE49-F238E27FC236}">
                <a16:creationId xmlns:a16="http://schemas.microsoft.com/office/drawing/2014/main" xmlns="" id="{BE9E9999-36AF-98BA-BAB8-BB0F38747D18}"/>
              </a:ext>
            </a:extLst>
          </p:cNvPr>
          <p:cNvSpPr txBox="1"/>
          <p:nvPr/>
        </p:nvSpPr>
        <p:spPr>
          <a:xfrm>
            <a:off x="5055157" y="751290"/>
            <a:ext cx="6927548" cy="6241837"/>
          </a:xfrm>
          <a:prstGeom prst="rect">
            <a:avLst/>
          </a:prstGeom>
          <a:noFill/>
        </p:spPr>
        <p:txBody>
          <a:bodyPr wrap="square">
            <a:spAutoFit/>
          </a:bodyPr>
          <a:lstStyle/>
          <a:p>
            <a:pPr algn="just">
              <a:lnSpc>
                <a:spcPct val="150000"/>
              </a:lnSpc>
            </a:pPr>
            <a:r>
              <a:rPr lang="x-none" sz="3000" b="1" dirty="0">
                <a:solidFill>
                  <a:srgbClr val="7030A0"/>
                </a:solidFill>
                <a:effectLst/>
                <a:latin typeface="Times New Roman" panose="02020603050405020304" pitchFamily="18" charset="0"/>
                <a:ea typeface="Times New Roman" panose="02020603050405020304" pitchFamily="18" charset="0"/>
              </a:rPr>
              <a:t>Khu công trình cao ốc văn phòng, khách sạn làm điểm nhấn với chiều cao 60 tầng; Khu biệt thự gồm 54 căn với chiều cao 3 – 4 tầng; Khu công viên cây xanh được bố trí dọc bờ sông Sài Gòn nhằm tận dụng triệt để không gian mặt nước. Ngoài ra dự án còn có khu văn hóa - bảo tồn (cảng Ba Son) có diện tích khoảng 6.001 m</a:t>
            </a:r>
            <a:r>
              <a:rPr lang="en-US" sz="3000" b="1" baseline="30000" dirty="0">
                <a:solidFill>
                  <a:srgbClr val="7030A0"/>
                </a:solidFill>
                <a:effectLst/>
                <a:latin typeface="Times New Roman" panose="02020603050405020304" pitchFamily="18" charset="0"/>
                <a:ea typeface="Times New Roman" panose="02020603050405020304" pitchFamily="18" charset="0"/>
              </a:rPr>
              <a:t>2</a:t>
            </a:r>
            <a:r>
              <a:rPr lang="x-none" sz="3000" b="1" dirty="0">
                <a:solidFill>
                  <a:srgbClr val="7030A0"/>
                </a:solidFill>
                <a:effectLst/>
                <a:latin typeface="Times New Roman" panose="02020603050405020304" pitchFamily="18" charset="0"/>
                <a:ea typeface="Times New Roman" panose="02020603050405020304" pitchFamily="18" charset="0"/>
              </a:rPr>
              <a:t>.</a:t>
            </a:r>
            <a:r>
              <a:rPr lang="x-none" sz="3000" b="1" dirty="0">
                <a:solidFill>
                  <a:srgbClr val="7030A0"/>
                </a:solidFill>
                <a:effectLst/>
              </a:rPr>
              <a:t> </a:t>
            </a:r>
            <a:endParaRPr lang="x-none" sz="3000" b="1" dirty="0">
              <a:solidFill>
                <a:srgbClr val="7030A0"/>
              </a:solidFill>
              <a:effectLst/>
              <a:latin typeface="Times New Roman" panose="02020603050405020304" pitchFamily="18" charset="0"/>
              <a:ea typeface="Times New Roman" panose="02020603050405020304" pitchFamily="18" charset="0"/>
            </a:endParaRPr>
          </a:p>
        </p:txBody>
      </p:sp>
      <p:sp>
        <p:nvSpPr>
          <p:cNvPr id="2" name="Rectangle 2">
            <a:extLst>
              <a:ext uri="{FF2B5EF4-FFF2-40B4-BE49-F238E27FC236}">
                <a16:creationId xmlns:a16="http://schemas.microsoft.com/office/drawing/2014/main" xmlns="" id="{68AF979C-BE11-DE34-2109-CB050F8B777B}"/>
              </a:ext>
            </a:extLst>
          </p:cNvPr>
          <p:cNvSpPr>
            <a:spLocks noChangeArrowheads="1"/>
          </p:cNvSpPr>
          <p:nvPr/>
        </p:nvSpPr>
        <p:spPr bwMode="auto">
          <a:xfrm>
            <a:off x="180762" y="2876531"/>
            <a:ext cx="1438133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sp>
        <p:nvSpPr>
          <p:cNvPr id="4" name="Rectangle 2">
            <a:extLst>
              <a:ext uri="{FF2B5EF4-FFF2-40B4-BE49-F238E27FC236}">
                <a16:creationId xmlns:a16="http://schemas.microsoft.com/office/drawing/2014/main" xmlns="" id="{BF7F1418-E495-786F-E360-78C2D814E5F1}"/>
              </a:ext>
            </a:extLst>
          </p:cNvPr>
          <p:cNvSpPr>
            <a:spLocks noChangeArrowheads="1"/>
          </p:cNvSpPr>
          <p:nvPr/>
        </p:nvSpPr>
        <p:spPr bwMode="auto">
          <a:xfrm>
            <a:off x="195647" y="2774949"/>
            <a:ext cx="182001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pic>
        <p:nvPicPr>
          <p:cNvPr id="918529" name="Picture 1">
            <a:extLst>
              <a:ext uri="{FF2B5EF4-FFF2-40B4-BE49-F238E27FC236}">
                <a16:creationId xmlns:a16="http://schemas.microsoft.com/office/drawing/2014/main" xmlns="" id="{9AF313EC-D588-3570-4086-DF91AF9903C4}"/>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5633" y="2797808"/>
            <a:ext cx="4874395" cy="3218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671797"/>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a:extLst>
              <a:ext uri="{FF2B5EF4-FFF2-40B4-BE49-F238E27FC236}">
                <a16:creationId xmlns:a16="http://schemas.microsoft.com/office/drawing/2014/main" xmlns="" id="{7A120552-BE0C-94B8-31E3-D3A7D5028A4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4" name="AutoShape 2" descr="Bài 15. Thương mại và du lịch - Hoc24">
            <a:extLst>
              <a:ext uri="{FF2B5EF4-FFF2-40B4-BE49-F238E27FC236}">
                <a16:creationId xmlns:a16="http://schemas.microsoft.com/office/drawing/2014/main" xmlns="" id="{535CD3C5-3327-A994-3D0B-B374C26F9D7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5" name="Rectangle 13">
            <a:extLst>
              <a:ext uri="{FF2B5EF4-FFF2-40B4-BE49-F238E27FC236}">
                <a16:creationId xmlns:a16="http://schemas.microsoft.com/office/drawing/2014/main" xmlns="" id="{4988655D-5CB1-5445-81F9-3D67346C8A8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6" name="TextBox 3">
            <a:extLst>
              <a:ext uri="{FF2B5EF4-FFF2-40B4-BE49-F238E27FC236}">
                <a16:creationId xmlns:a16="http://schemas.microsoft.com/office/drawing/2014/main" xmlns="" id="{72964CE9-1E95-17C1-6A65-F771FB7F13C6}"/>
              </a:ext>
            </a:extLst>
          </p:cNvPr>
          <p:cNvSpPr txBox="1">
            <a:spLocks noChangeArrowheads="1"/>
          </p:cNvSpPr>
          <p:nvPr/>
        </p:nvSpPr>
        <p:spPr bwMode="auto">
          <a:xfrm>
            <a:off x="195649" y="-113114"/>
            <a:ext cx="11800702" cy="86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5 khu đô thị mới đáng sống ở Thành phố Hồ Chí Minh</a:t>
            </a:r>
            <a:endParaRPr lang="x-none" sz="3800" dirty="0">
              <a:solidFill>
                <a:srgbClr val="00B050"/>
              </a:solidFill>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xmlns="" id="{9DA6A2D9-F1AE-6C34-7729-417245171DF4}"/>
              </a:ext>
            </a:extLst>
          </p:cNvPr>
          <p:cNvSpPr txBox="1"/>
          <p:nvPr/>
        </p:nvSpPr>
        <p:spPr>
          <a:xfrm>
            <a:off x="0" y="1339850"/>
            <a:ext cx="5083690" cy="1261884"/>
          </a:xfrm>
          <a:prstGeom prst="rect">
            <a:avLst/>
          </a:prstGeom>
          <a:noFill/>
        </p:spPr>
        <p:txBody>
          <a:bodyPr wrap="square">
            <a:spAutoFit/>
          </a:bodyPr>
          <a:lstStyle/>
          <a:p>
            <a:pPr algn="ctr"/>
            <a:r>
              <a:rPr lang="x-none" sz="3800" b="1" dirty="0">
                <a:solidFill>
                  <a:srgbClr val="0432FF"/>
                </a:solidFill>
                <a:ea typeface="Times New Roman" panose="02020603050405020304" pitchFamily="18" charset="0"/>
              </a:rPr>
              <a:t>4</a:t>
            </a:r>
            <a:r>
              <a:rPr lang="x-none" sz="3800" b="1" dirty="0">
                <a:solidFill>
                  <a:srgbClr val="0432FF"/>
                </a:solidFill>
                <a:effectLst/>
                <a:latin typeface="Times New Roman" panose="02020603050405020304" pitchFamily="18" charset="0"/>
                <a:ea typeface="Times New Roman" panose="02020603050405020304" pitchFamily="18" charset="0"/>
              </a:rPr>
              <a:t>. Khu đô thị </a:t>
            </a:r>
          </a:p>
          <a:p>
            <a:pPr algn="ctr"/>
            <a:r>
              <a:rPr lang="x-none" sz="3800" b="1" dirty="0">
                <a:solidFill>
                  <a:srgbClr val="0432FF"/>
                </a:solidFill>
                <a:effectLst/>
                <a:latin typeface="Times New Roman" panose="02020603050405020304" pitchFamily="18" charset="0"/>
                <a:ea typeface="Times New Roman" panose="02020603050405020304" pitchFamily="18" charset="0"/>
              </a:rPr>
              <a:t>Phú Mỹ Hưng</a:t>
            </a:r>
            <a:endParaRPr lang="x-none" sz="3800" dirty="0">
              <a:solidFill>
                <a:srgbClr val="0432FF"/>
              </a:solidFill>
              <a:effectLst/>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xmlns="" id="{A42ECCAD-0FB7-A687-CF5B-D55A09895723}"/>
              </a:ext>
            </a:extLst>
          </p:cNvPr>
          <p:cNvSpPr>
            <a:spLocks noChangeArrowheads="1"/>
          </p:cNvSpPr>
          <p:nvPr/>
        </p:nvSpPr>
        <p:spPr bwMode="auto">
          <a:xfrm>
            <a:off x="195648" y="2538412"/>
            <a:ext cx="158064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sp>
        <p:nvSpPr>
          <p:cNvPr id="7" name="TextBox 6">
            <a:extLst>
              <a:ext uri="{FF2B5EF4-FFF2-40B4-BE49-F238E27FC236}">
                <a16:creationId xmlns:a16="http://schemas.microsoft.com/office/drawing/2014/main" xmlns="" id="{BE9E9999-36AF-98BA-BAB8-BB0F38747D18}"/>
              </a:ext>
            </a:extLst>
          </p:cNvPr>
          <p:cNvSpPr txBox="1"/>
          <p:nvPr/>
        </p:nvSpPr>
        <p:spPr>
          <a:xfrm>
            <a:off x="5083690" y="1419937"/>
            <a:ext cx="6927548" cy="4373057"/>
          </a:xfrm>
          <a:prstGeom prst="rect">
            <a:avLst/>
          </a:prstGeom>
          <a:noFill/>
        </p:spPr>
        <p:txBody>
          <a:bodyPr wrap="square">
            <a:spAutoFit/>
          </a:bodyPr>
          <a:lstStyle/>
          <a:p>
            <a:pPr algn="just">
              <a:lnSpc>
                <a:spcPct val="150000"/>
              </a:lnSpc>
            </a:pPr>
            <a:r>
              <a:rPr lang="x-none" sz="3800" b="1" dirty="0">
                <a:solidFill>
                  <a:srgbClr val="7030A0"/>
                </a:solidFill>
                <a:effectLst/>
                <a:latin typeface="Times New Roman" panose="02020603050405020304" pitchFamily="18" charset="0"/>
                <a:ea typeface="Times New Roman" panose="02020603050405020304" pitchFamily="18" charset="0"/>
              </a:rPr>
              <a:t>Là một trong những khu đô thị có quy mô lớn và hiện đại đầu tiên tại TP. HCM, Phú Mỹ Hưng là nơi tập trung sinh sống của những người có thu nhập cao.</a:t>
            </a:r>
          </a:p>
        </p:txBody>
      </p:sp>
      <p:sp>
        <p:nvSpPr>
          <p:cNvPr id="2" name="Rectangle 2">
            <a:extLst>
              <a:ext uri="{FF2B5EF4-FFF2-40B4-BE49-F238E27FC236}">
                <a16:creationId xmlns:a16="http://schemas.microsoft.com/office/drawing/2014/main" xmlns="" id="{68AF979C-BE11-DE34-2109-CB050F8B777B}"/>
              </a:ext>
            </a:extLst>
          </p:cNvPr>
          <p:cNvSpPr>
            <a:spLocks noChangeArrowheads="1"/>
          </p:cNvSpPr>
          <p:nvPr/>
        </p:nvSpPr>
        <p:spPr bwMode="auto">
          <a:xfrm>
            <a:off x="180762" y="2876531"/>
            <a:ext cx="1438133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sp>
        <p:nvSpPr>
          <p:cNvPr id="4" name="Rectangle 2">
            <a:extLst>
              <a:ext uri="{FF2B5EF4-FFF2-40B4-BE49-F238E27FC236}">
                <a16:creationId xmlns:a16="http://schemas.microsoft.com/office/drawing/2014/main" xmlns="" id="{BF7F1418-E495-786F-E360-78C2D814E5F1}"/>
              </a:ext>
            </a:extLst>
          </p:cNvPr>
          <p:cNvSpPr>
            <a:spLocks noChangeArrowheads="1"/>
          </p:cNvSpPr>
          <p:nvPr/>
        </p:nvSpPr>
        <p:spPr bwMode="auto">
          <a:xfrm>
            <a:off x="195647" y="2774949"/>
            <a:ext cx="182001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sp>
        <p:nvSpPr>
          <p:cNvPr id="6" name="Rectangle 2">
            <a:extLst>
              <a:ext uri="{FF2B5EF4-FFF2-40B4-BE49-F238E27FC236}">
                <a16:creationId xmlns:a16="http://schemas.microsoft.com/office/drawing/2014/main" xmlns="" id="{388F0C41-F546-A1C8-9E6C-A9E7CBE6D456}"/>
              </a:ext>
            </a:extLst>
          </p:cNvPr>
          <p:cNvSpPr>
            <a:spLocks noChangeArrowheads="1"/>
          </p:cNvSpPr>
          <p:nvPr/>
        </p:nvSpPr>
        <p:spPr bwMode="auto">
          <a:xfrm>
            <a:off x="180762" y="2762249"/>
            <a:ext cx="129400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pic>
        <p:nvPicPr>
          <p:cNvPr id="924673" name="Picture 1">
            <a:extLst>
              <a:ext uri="{FF2B5EF4-FFF2-40B4-BE49-F238E27FC236}">
                <a16:creationId xmlns:a16="http://schemas.microsoft.com/office/drawing/2014/main" xmlns="" id="{653B99FD-1C06-CFBC-3362-E2503A7E6E14}"/>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80762" y="2762250"/>
            <a:ext cx="4613660" cy="3317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988923"/>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a:extLst>
              <a:ext uri="{FF2B5EF4-FFF2-40B4-BE49-F238E27FC236}">
                <a16:creationId xmlns:a16="http://schemas.microsoft.com/office/drawing/2014/main" xmlns="" id="{7A120552-BE0C-94B8-31E3-D3A7D5028A4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4" name="AutoShape 2" descr="Bài 15. Thương mại và du lịch - Hoc24">
            <a:extLst>
              <a:ext uri="{FF2B5EF4-FFF2-40B4-BE49-F238E27FC236}">
                <a16:creationId xmlns:a16="http://schemas.microsoft.com/office/drawing/2014/main" xmlns="" id="{535CD3C5-3327-A994-3D0B-B374C26F9D7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5" name="Rectangle 13">
            <a:extLst>
              <a:ext uri="{FF2B5EF4-FFF2-40B4-BE49-F238E27FC236}">
                <a16:creationId xmlns:a16="http://schemas.microsoft.com/office/drawing/2014/main" xmlns="" id="{4988655D-5CB1-5445-81F9-3D67346C8A8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6" name="TextBox 3">
            <a:extLst>
              <a:ext uri="{FF2B5EF4-FFF2-40B4-BE49-F238E27FC236}">
                <a16:creationId xmlns:a16="http://schemas.microsoft.com/office/drawing/2014/main" xmlns="" id="{72964CE9-1E95-17C1-6A65-F771FB7F13C6}"/>
              </a:ext>
            </a:extLst>
          </p:cNvPr>
          <p:cNvSpPr txBox="1">
            <a:spLocks noChangeArrowheads="1"/>
          </p:cNvSpPr>
          <p:nvPr/>
        </p:nvSpPr>
        <p:spPr bwMode="auto">
          <a:xfrm>
            <a:off x="195649" y="-113114"/>
            <a:ext cx="11800702" cy="86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5 khu đô thị mới đáng sống ở Thành phố Hồ Chí Minh</a:t>
            </a:r>
            <a:endParaRPr lang="x-none" sz="3800" dirty="0">
              <a:solidFill>
                <a:srgbClr val="00B050"/>
              </a:solidFill>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xmlns="" id="{9DA6A2D9-F1AE-6C34-7729-417245171DF4}"/>
              </a:ext>
            </a:extLst>
          </p:cNvPr>
          <p:cNvSpPr txBox="1"/>
          <p:nvPr/>
        </p:nvSpPr>
        <p:spPr>
          <a:xfrm>
            <a:off x="0" y="1339850"/>
            <a:ext cx="5083690" cy="1261884"/>
          </a:xfrm>
          <a:prstGeom prst="rect">
            <a:avLst/>
          </a:prstGeom>
          <a:noFill/>
        </p:spPr>
        <p:txBody>
          <a:bodyPr wrap="square">
            <a:spAutoFit/>
          </a:bodyPr>
          <a:lstStyle/>
          <a:p>
            <a:pPr algn="ctr"/>
            <a:r>
              <a:rPr lang="x-none" sz="3800" b="1" dirty="0">
                <a:solidFill>
                  <a:srgbClr val="0432FF"/>
                </a:solidFill>
                <a:ea typeface="Times New Roman" panose="02020603050405020304" pitchFamily="18" charset="0"/>
              </a:rPr>
              <a:t>4</a:t>
            </a:r>
            <a:r>
              <a:rPr lang="x-none" sz="3800" b="1" dirty="0">
                <a:solidFill>
                  <a:srgbClr val="0432FF"/>
                </a:solidFill>
                <a:effectLst/>
                <a:latin typeface="Times New Roman" panose="02020603050405020304" pitchFamily="18" charset="0"/>
                <a:ea typeface="Times New Roman" panose="02020603050405020304" pitchFamily="18" charset="0"/>
              </a:rPr>
              <a:t>. Khu đô thị </a:t>
            </a:r>
          </a:p>
          <a:p>
            <a:pPr algn="ctr"/>
            <a:r>
              <a:rPr lang="x-none" sz="3800" b="1" dirty="0">
                <a:solidFill>
                  <a:srgbClr val="0432FF"/>
                </a:solidFill>
                <a:effectLst/>
                <a:latin typeface="Times New Roman" panose="02020603050405020304" pitchFamily="18" charset="0"/>
                <a:ea typeface="Times New Roman" panose="02020603050405020304" pitchFamily="18" charset="0"/>
              </a:rPr>
              <a:t>Phú Mỹ Hưng</a:t>
            </a:r>
            <a:endParaRPr lang="x-none" sz="3800" dirty="0">
              <a:solidFill>
                <a:srgbClr val="0432FF"/>
              </a:solidFill>
              <a:effectLst/>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xmlns="" id="{A42ECCAD-0FB7-A687-CF5B-D55A09895723}"/>
              </a:ext>
            </a:extLst>
          </p:cNvPr>
          <p:cNvSpPr>
            <a:spLocks noChangeArrowheads="1"/>
          </p:cNvSpPr>
          <p:nvPr/>
        </p:nvSpPr>
        <p:spPr bwMode="auto">
          <a:xfrm>
            <a:off x="195648" y="2538412"/>
            <a:ext cx="158064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sp>
        <p:nvSpPr>
          <p:cNvPr id="7" name="TextBox 6">
            <a:extLst>
              <a:ext uri="{FF2B5EF4-FFF2-40B4-BE49-F238E27FC236}">
                <a16:creationId xmlns:a16="http://schemas.microsoft.com/office/drawing/2014/main" xmlns="" id="{BE9E9999-36AF-98BA-BAB8-BB0F38747D18}"/>
              </a:ext>
            </a:extLst>
          </p:cNvPr>
          <p:cNvSpPr txBox="1"/>
          <p:nvPr/>
        </p:nvSpPr>
        <p:spPr>
          <a:xfrm>
            <a:off x="5068803" y="991804"/>
            <a:ext cx="6927548" cy="5809732"/>
          </a:xfrm>
          <a:prstGeom prst="rect">
            <a:avLst/>
          </a:prstGeom>
          <a:noFill/>
        </p:spPr>
        <p:txBody>
          <a:bodyPr wrap="square">
            <a:spAutoFit/>
          </a:bodyPr>
          <a:lstStyle/>
          <a:p>
            <a:pPr algn="just">
              <a:lnSpc>
                <a:spcPct val="150000"/>
              </a:lnSpc>
            </a:pPr>
            <a:r>
              <a:rPr lang="x-none" sz="3600" b="1" dirty="0">
                <a:solidFill>
                  <a:srgbClr val="7030A0"/>
                </a:solidFill>
                <a:effectLst/>
                <a:latin typeface="Times New Roman" panose="02020603050405020304" pitchFamily="18" charset="0"/>
                <a:ea typeface="Times New Roman" panose="02020603050405020304" pitchFamily="18" charset="0"/>
              </a:rPr>
              <a:t>Được biết, trên diện tích 2.600ha, Chủ đầu tư Công ty Phú Mỹ Hưng được phép khai thác và phát triển 5 cụm đô thị tạo thành một trung tâm thương mại, tài chính quốc tế tại khu vực Đông Nam Á. </a:t>
            </a:r>
          </a:p>
        </p:txBody>
      </p:sp>
      <p:sp>
        <p:nvSpPr>
          <p:cNvPr id="2" name="Rectangle 2">
            <a:extLst>
              <a:ext uri="{FF2B5EF4-FFF2-40B4-BE49-F238E27FC236}">
                <a16:creationId xmlns:a16="http://schemas.microsoft.com/office/drawing/2014/main" xmlns="" id="{68AF979C-BE11-DE34-2109-CB050F8B777B}"/>
              </a:ext>
            </a:extLst>
          </p:cNvPr>
          <p:cNvSpPr>
            <a:spLocks noChangeArrowheads="1"/>
          </p:cNvSpPr>
          <p:nvPr/>
        </p:nvSpPr>
        <p:spPr bwMode="auto">
          <a:xfrm>
            <a:off x="180762" y="2876531"/>
            <a:ext cx="1438133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sp>
        <p:nvSpPr>
          <p:cNvPr id="4" name="Rectangle 2">
            <a:extLst>
              <a:ext uri="{FF2B5EF4-FFF2-40B4-BE49-F238E27FC236}">
                <a16:creationId xmlns:a16="http://schemas.microsoft.com/office/drawing/2014/main" xmlns="" id="{BF7F1418-E495-786F-E360-78C2D814E5F1}"/>
              </a:ext>
            </a:extLst>
          </p:cNvPr>
          <p:cNvSpPr>
            <a:spLocks noChangeArrowheads="1"/>
          </p:cNvSpPr>
          <p:nvPr/>
        </p:nvSpPr>
        <p:spPr bwMode="auto">
          <a:xfrm>
            <a:off x="195647" y="2774949"/>
            <a:ext cx="182001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sp>
        <p:nvSpPr>
          <p:cNvPr id="6" name="Rectangle 2">
            <a:extLst>
              <a:ext uri="{FF2B5EF4-FFF2-40B4-BE49-F238E27FC236}">
                <a16:creationId xmlns:a16="http://schemas.microsoft.com/office/drawing/2014/main" xmlns="" id="{388F0C41-F546-A1C8-9E6C-A9E7CBE6D456}"/>
              </a:ext>
            </a:extLst>
          </p:cNvPr>
          <p:cNvSpPr>
            <a:spLocks noChangeArrowheads="1"/>
          </p:cNvSpPr>
          <p:nvPr/>
        </p:nvSpPr>
        <p:spPr bwMode="auto">
          <a:xfrm>
            <a:off x="180762" y="2762249"/>
            <a:ext cx="129400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pic>
        <p:nvPicPr>
          <p:cNvPr id="924673" name="Picture 1">
            <a:extLst>
              <a:ext uri="{FF2B5EF4-FFF2-40B4-BE49-F238E27FC236}">
                <a16:creationId xmlns:a16="http://schemas.microsoft.com/office/drawing/2014/main" xmlns="" id="{653B99FD-1C06-CFBC-3362-E2503A7E6E14}"/>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80762" y="2762250"/>
            <a:ext cx="4613660" cy="3317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04290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xmlns="" id="{C38F804A-30FC-3247-0A99-C3C83764ED6D}"/>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6802" name="AutoShape 2" descr="Bài 15. Thương mại và du lịch - Hoc24">
            <a:extLst>
              <a:ext uri="{FF2B5EF4-FFF2-40B4-BE49-F238E27FC236}">
                <a16:creationId xmlns:a16="http://schemas.microsoft.com/office/drawing/2014/main" xmlns="" id="{916319C9-277F-835D-A863-883997A967CA}"/>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6803" name="Rectangle 11">
            <a:extLst>
              <a:ext uri="{FF2B5EF4-FFF2-40B4-BE49-F238E27FC236}">
                <a16:creationId xmlns:a16="http://schemas.microsoft.com/office/drawing/2014/main" xmlns="" id="{955F8DDC-4B5D-6B33-B987-018C9BA0F076}"/>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6804" name="TextBox 4">
            <a:extLst>
              <a:ext uri="{FF2B5EF4-FFF2-40B4-BE49-F238E27FC236}">
                <a16:creationId xmlns:a16="http://schemas.microsoft.com/office/drawing/2014/main" xmlns="" id="{A12F34C5-4274-1C74-4BEC-603A7156316C}"/>
              </a:ext>
            </a:extLst>
          </p:cNvPr>
          <p:cNvSpPr txBox="1">
            <a:spLocks noChangeArrowheads="1"/>
          </p:cNvSpPr>
          <p:nvPr/>
        </p:nvSpPr>
        <p:spPr bwMode="auto">
          <a:xfrm>
            <a:off x="5733534" y="1517650"/>
            <a:ext cx="6298787" cy="437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 Tiếp giáp Campuchia qua một số cửa khẩu như: Mộc Bài, Xa Mát, Hoa Lư,.. tạo cơ hội thông thương, phát triển kinh tế năng động.</a:t>
            </a:r>
          </a:p>
        </p:txBody>
      </p:sp>
      <p:pic>
        <p:nvPicPr>
          <p:cNvPr id="2" name="Picture 1">
            <a:extLst>
              <a:ext uri="{FF2B5EF4-FFF2-40B4-BE49-F238E27FC236}">
                <a16:creationId xmlns:a16="http://schemas.microsoft.com/office/drawing/2014/main" xmlns="" id="{60C7D57A-40AC-1CC4-5F53-8F43B70233A2}"/>
              </a:ext>
            </a:extLst>
          </p:cNvPr>
          <p:cNvPicPr>
            <a:picLocks noChangeAspect="1"/>
          </p:cNvPicPr>
          <p:nvPr/>
        </p:nvPicPr>
        <p:blipFill>
          <a:blip r:embed="rId3"/>
          <a:stretch>
            <a:fillRect/>
          </a:stretch>
        </p:blipFill>
        <p:spPr>
          <a:xfrm>
            <a:off x="374649" y="462915"/>
            <a:ext cx="5124107" cy="6086165"/>
          </a:xfrm>
          <a:prstGeom prst="rect">
            <a:avLst/>
          </a:prstGeom>
        </p:spPr>
      </p:pic>
    </p:spTree>
    <p:extLst>
      <p:ext uri="{BB962C8B-B14F-4D97-AF65-F5344CB8AC3E}">
        <p14:creationId xmlns:p14="http://schemas.microsoft.com/office/powerpoint/2010/main" val="2536404063"/>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a:extLst>
              <a:ext uri="{FF2B5EF4-FFF2-40B4-BE49-F238E27FC236}">
                <a16:creationId xmlns:a16="http://schemas.microsoft.com/office/drawing/2014/main" xmlns="" id="{7A120552-BE0C-94B8-31E3-D3A7D5028A4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4" name="AutoShape 2" descr="Bài 15. Thương mại và du lịch - Hoc24">
            <a:extLst>
              <a:ext uri="{FF2B5EF4-FFF2-40B4-BE49-F238E27FC236}">
                <a16:creationId xmlns:a16="http://schemas.microsoft.com/office/drawing/2014/main" xmlns="" id="{535CD3C5-3327-A994-3D0B-B374C26F9D7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5" name="Rectangle 13">
            <a:extLst>
              <a:ext uri="{FF2B5EF4-FFF2-40B4-BE49-F238E27FC236}">
                <a16:creationId xmlns:a16="http://schemas.microsoft.com/office/drawing/2014/main" xmlns="" id="{4988655D-5CB1-5445-81F9-3D67346C8A8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6" name="TextBox 3">
            <a:extLst>
              <a:ext uri="{FF2B5EF4-FFF2-40B4-BE49-F238E27FC236}">
                <a16:creationId xmlns:a16="http://schemas.microsoft.com/office/drawing/2014/main" xmlns="" id="{72964CE9-1E95-17C1-6A65-F771FB7F13C6}"/>
              </a:ext>
            </a:extLst>
          </p:cNvPr>
          <p:cNvSpPr txBox="1">
            <a:spLocks noChangeArrowheads="1"/>
          </p:cNvSpPr>
          <p:nvPr/>
        </p:nvSpPr>
        <p:spPr bwMode="auto">
          <a:xfrm>
            <a:off x="195649" y="-113114"/>
            <a:ext cx="11800702" cy="86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5 khu đô thị mới đáng sống ở Thành phố Hồ Chí Minh</a:t>
            </a:r>
            <a:endParaRPr lang="x-none" sz="3800" dirty="0">
              <a:solidFill>
                <a:srgbClr val="00B050"/>
              </a:solidFill>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xmlns="" id="{9DA6A2D9-F1AE-6C34-7729-417245171DF4}"/>
              </a:ext>
            </a:extLst>
          </p:cNvPr>
          <p:cNvSpPr txBox="1"/>
          <p:nvPr/>
        </p:nvSpPr>
        <p:spPr>
          <a:xfrm>
            <a:off x="0" y="1339850"/>
            <a:ext cx="5083690" cy="1261884"/>
          </a:xfrm>
          <a:prstGeom prst="rect">
            <a:avLst/>
          </a:prstGeom>
          <a:noFill/>
        </p:spPr>
        <p:txBody>
          <a:bodyPr wrap="square">
            <a:spAutoFit/>
          </a:bodyPr>
          <a:lstStyle/>
          <a:p>
            <a:pPr algn="ctr"/>
            <a:r>
              <a:rPr lang="x-none" sz="3800" b="1" dirty="0">
                <a:solidFill>
                  <a:srgbClr val="0432FF"/>
                </a:solidFill>
                <a:ea typeface="Times New Roman" panose="02020603050405020304" pitchFamily="18" charset="0"/>
              </a:rPr>
              <a:t>4</a:t>
            </a:r>
            <a:r>
              <a:rPr lang="x-none" sz="3800" b="1" dirty="0">
                <a:solidFill>
                  <a:srgbClr val="0432FF"/>
                </a:solidFill>
                <a:effectLst/>
                <a:latin typeface="Times New Roman" panose="02020603050405020304" pitchFamily="18" charset="0"/>
                <a:ea typeface="Times New Roman" panose="02020603050405020304" pitchFamily="18" charset="0"/>
              </a:rPr>
              <a:t>. Khu đô thị </a:t>
            </a:r>
          </a:p>
          <a:p>
            <a:pPr algn="ctr"/>
            <a:r>
              <a:rPr lang="x-none" sz="3800" b="1" dirty="0">
                <a:solidFill>
                  <a:srgbClr val="0432FF"/>
                </a:solidFill>
                <a:effectLst/>
                <a:latin typeface="Times New Roman" panose="02020603050405020304" pitchFamily="18" charset="0"/>
                <a:ea typeface="Times New Roman" panose="02020603050405020304" pitchFamily="18" charset="0"/>
              </a:rPr>
              <a:t>Phú Mỹ Hưng</a:t>
            </a:r>
            <a:endParaRPr lang="x-none" sz="3800" dirty="0">
              <a:solidFill>
                <a:srgbClr val="0432FF"/>
              </a:solidFill>
              <a:effectLst/>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xmlns="" id="{A42ECCAD-0FB7-A687-CF5B-D55A09895723}"/>
              </a:ext>
            </a:extLst>
          </p:cNvPr>
          <p:cNvSpPr>
            <a:spLocks noChangeArrowheads="1"/>
          </p:cNvSpPr>
          <p:nvPr/>
        </p:nvSpPr>
        <p:spPr bwMode="auto">
          <a:xfrm>
            <a:off x="195648" y="2538412"/>
            <a:ext cx="158064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sp>
        <p:nvSpPr>
          <p:cNvPr id="7" name="TextBox 6">
            <a:extLst>
              <a:ext uri="{FF2B5EF4-FFF2-40B4-BE49-F238E27FC236}">
                <a16:creationId xmlns:a16="http://schemas.microsoft.com/office/drawing/2014/main" xmlns="" id="{BE9E9999-36AF-98BA-BAB8-BB0F38747D18}"/>
              </a:ext>
            </a:extLst>
          </p:cNvPr>
          <p:cNvSpPr txBox="1"/>
          <p:nvPr/>
        </p:nvSpPr>
        <p:spPr>
          <a:xfrm>
            <a:off x="5068803" y="991804"/>
            <a:ext cx="6927548" cy="4978735"/>
          </a:xfrm>
          <a:prstGeom prst="rect">
            <a:avLst/>
          </a:prstGeom>
          <a:noFill/>
        </p:spPr>
        <p:txBody>
          <a:bodyPr wrap="square">
            <a:spAutoFit/>
          </a:bodyPr>
          <a:lstStyle/>
          <a:p>
            <a:pPr algn="just">
              <a:lnSpc>
                <a:spcPct val="150000"/>
              </a:lnSpc>
            </a:pPr>
            <a:r>
              <a:rPr lang="x-none" sz="3600" b="1" dirty="0">
                <a:solidFill>
                  <a:srgbClr val="7030A0"/>
                </a:solidFill>
                <a:effectLst/>
                <a:latin typeface="Times New Roman" panose="02020603050405020304" pitchFamily="18" charset="0"/>
                <a:ea typeface="Times New Roman" panose="02020603050405020304" pitchFamily="18" charset="0"/>
              </a:rPr>
              <a:t>Trong đó, khu A là Trung tâm đô thị mới, khu B là làng đại học, khu C là khu trung tâm kỹ thuật cao, khu D là trung tâm lưu thông hàng hóa II và khu E là trung tâm lưu thông hàng hóa I.</a:t>
            </a:r>
          </a:p>
        </p:txBody>
      </p:sp>
      <p:sp>
        <p:nvSpPr>
          <p:cNvPr id="2" name="Rectangle 2">
            <a:extLst>
              <a:ext uri="{FF2B5EF4-FFF2-40B4-BE49-F238E27FC236}">
                <a16:creationId xmlns:a16="http://schemas.microsoft.com/office/drawing/2014/main" xmlns="" id="{68AF979C-BE11-DE34-2109-CB050F8B777B}"/>
              </a:ext>
            </a:extLst>
          </p:cNvPr>
          <p:cNvSpPr>
            <a:spLocks noChangeArrowheads="1"/>
          </p:cNvSpPr>
          <p:nvPr/>
        </p:nvSpPr>
        <p:spPr bwMode="auto">
          <a:xfrm>
            <a:off x="180762" y="2876531"/>
            <a:ext cx="1438133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sp>
        <p:nvSpPr>
          <p:cNvPr id="4" name="Rectangle 2">
            <a:extLst>
              <a:ext uri="{FF2B5EF4-FFF2-40B4-BE49-F238E27FC236}">
                <a16:creationId xmlns:a16="http://schemas.microsoft.com/office/drawing/2014/main" xmlns="" id="{BF7F1418-E495-786F-E360-78C2D814E5F1}"/>
              </a:ext>
            </a:extLst>
          </p:cNvPr>
          <p:cNvSpPr>
            <a:spLocks noChangeArrowheads="1"/>
          </p:cNvSpPr>
          <p:nvPr/>
        </p:nvSpPr>
        <p:spPr bwMode="auto">
          <a:xfrm>
            <a:off x="195647" y="2774949"/>
            <a:ext cx="182001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sp>
        <p:nvSpPr>
          <p:cNvPr id="6" name="Rectangle 2">
            <a:extLst>
              <a:ext uri="{FF2B5EF4-FFF2-40B4-BE49-F238E27FC236}">
                <a16:creationId xmlns:a16="http://schemas.microsoft.com/office/drawing/2014/main" xmlns="" id="{388F0C41-F546-A1C8-9E6C-A9E7CBE6D456}"/>
              </a:ext>
            </a:extLst>
          </p:cNvPr>
          <p:cNvSpPr>
            <a:spLocks noChangeArrowheads="1"/>
          </p:cNvSpPr>
          <p:nvPr/>
        </p:nvSpPr>
        <p:spPr bwMode="auto">
          <a:xfrm>
            <a:off x="180762" y="2762249"/>
            <a:ext cx="129400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pic>
        <p:nvPicPr>
          <p:cNvPr id="924673" name="Picture 1">
            <a:extLst>
              <a:ext uri="{FF2B5EF4-FFF2-40B4-BE49-F238E27FC236}">
                <a16:creationId xmlns:a16="http://schemas.microsoft.com/office/drawing/2014/main" xmlns="" id="{653B99FD-1C06-CFBC-3362-E2503A7E6E14}"/>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80762" y="2762250"/>
            <a:ext cx="4613660" cy="3317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177855"/>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a:extLst>
              <a:ext uri="{FF2B5EF4-FFF2-40B4-BE49-F238E27FC236}">
                <a16:creationId xmlns:a16="http://schemas.microsoft.com/office/drawing/2014/main" xmlns="" id="{7A120552-BE0C-94B8-31E3-D3A7D5028A4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4" name="AutoShape 2" descr="Bài 15. Thương mại và du lịch - Hoc24">
            <a:extLst>
              <a:ext uri="{FF2B5EF4-FFF2-40B4-BE49-F238E27FC236}">
                <a16:creationId xmlns:a16="http://schemas.microsoft.com/office/drawing/2014/main" xmlns="" id="{535CD3C5-3327-A994-3D0B-B374C26F9D7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5" name="Rectangle 13">
            <a:extLst>
              <a:ext uri="{FF2B5EF4-FFF2-40B4-BE49-F238E27FC236}">
                <a16:creationId xmlns:a16="http://schemas.microsoft.com/office/drawing/2014/main" xmlns="" id="{4988655D-5CB1-5445-81F9-3D67346C8A8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6" name="TextBox 3">
            <a:extLst>
              <a:ext uri="{FF2B5EF4-FFF2-40B4-BE49-F238E27FC236}">
                <a16:creationId xmlns:a16="http://schemas.microsoft.com/office/drawing/2014/main" xmlns="" id="{72964CE9-1E95-17C1-6A65-F771FB7F13C6}"/>
              </a:ext>
            </a:extLst>
          </p:cNvPr>
          <p:cNvSpPr txBox="1">
            <a:spLocks noChangeArrowheads="1"/>
          </p:cNvSpPr>
          <p:nvPr/>
        </p:nvSpPr>
        <p:spPr bwMode="auto">
          <a:xfrm>
            <a:off x="195649" y="-113114"/>
            <a:ext cx="11800702" cy="86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5 khu đô thị mới đáng sống ở Thành phố Hồ Chí Minh</a:t>
            </a:r>
            <a:endParaRPr lang="x-none" sz="3800" dirty="0">
              <a:solidFill>
                <a:srgbClr val="00B050"/>
              </a:solidFill>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xmlns="" id="{9DA6A2D9-F1AE-6C34-7729-417245171DF4}"/>
              </a:ext>
            </a:extLst>
          </p:cNvPr>
          <p:cNvSpPr txBox="1"/>
          <p:nvPr/>
        </p:nvSpPr>
        <p:spPr>
          <a:xfrm>
            <a:off x="0" y="1339850"/>
            <a:ext cx="5083690" cy="1261884"/>
          </a:xfrm>
          <a:prstGeom prst="rect">
            <a:avLst/>
          </a:prstGeom>
          <a:noFill/>
        </p:spPr>
        <p:txBody>
          <a:bodyPr wrap="square">
            <a:spAutoFit/>
          </a:bodyPr>
          <a:lstStyle/>
          <a:p>
            <a:pPr algn="ctr"/>
            <a:r>
              <a:rPr lang="x-none" sz="3800" b="1" dirty="0">
                <a:solidFill>
                  <a:srgbClr val="0432FF"/>
                </a:solidFill>
                <a:ea typeface="Times New Roman" panose="02020603050405020304" pitchFamily="18" charset="0"/>
              </a:rPr>
              <a:t>4</a:t>
            </a:r>
            <a:r>
              <a:rPr lang="x-none" sz="3800" b="1" dirty="0">
                <a:solidFill>
                  <a:srgbClr val="0432FF"/>
                </a:solidFill>
                <a:effectLst/>
                <a:latin typeface="Times New Roman" panose="02020603050405020304" pitchFamily="18" charset="0"/>
                <a:ea typeface="Times New Roman" panose="02020603050405020304" pitchFamily="18" charset="0"/>
              </a:rPr>
              <a:t>. Khu đô thị </a:t>
            </a:r>
          </a:p>
          <a:p>
            <a:pPr algn="ctr"/>
            <a:r>
              <a:rPr lang="x-none" sz="3800" b="1" dirty="0">
                <a:solidFill>
                  <a:srgbClr val="0432FF"/>
                </a:solidFill>
                <a:effectLst/>
                <a:latin typeface="Times New Roman" panose="02020603050405020304" pitchFamily="18" charset="0"/>
                <a:ea typeface="Times New Roman" panose="02020603050405020304" pitchFamily="18" charset="0"/>
              </a:rPr>
              <a:t>Phú Mỹ Hưng</a:t>
            </a:r>
            <a:endParaRPr lang="x-none" sz="3800" dirty="0">
              <a:solidFill>
                <a:srgbClr val="0432FF"/>
              </a:solidFill>
              <a:effectLst/>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xmlns="" id="{A42ECCAD-0FB7-A687-CF5B-D55A09895723}"/>
              </a:ext>
            </a:extLst>
          </p:cNvPr>
          <p:cNvSpPr>
            <a:spLocks noChangeArrowheads="1"/>
          </p:cNvSpPr>
          <p:nvPr/>
        </p:nvSpPr>
        <p:spPr bwMode="auto">
          <a:xfrm>
            <a:off x="195648" y="2538412"/>
            <a:ext cx="158064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sp>
        <p:nvSpPr>
          <p:cNvPr id="7" name="TextBox 6">
            <a:extLst>
              <a:ext uri="{FF2B5EF4-FFF2-40B4-BE49-F238E27FC236}">
                <a16:creationId xmlns:a16="http://schemas.microsoft.com/office/drawing/2014/main" xmlns="" id="{BE9E9999-36AF-98BA-BAB8-BB0F38747D18}"/>
              </a:ext>
            </a:extLst>
          </p:cNvPr>
          <p:cNvSpPr txBox="1"/>
          <p:nvPr/>
        </p:nvSpPr>
        <p:spPr>
          <a:xfrm>
            <a:off x="5068803" y="991804"/>
            <a:ext cx="6927548" cy="5114477"/>
          </a:xfrm>
          <a:prstGeom prst="rect">
            <a:avLst/>
          </a:prstGeom>
          <a:noFill/>
        </p:spPr>
        <p:txBody>
          <a:bodyPr wrap="square">
            <a:spAutoFit/>
          </a:bodyPr>
          <a:lstStyle/>
          <a:p>
            <a:pPr algn="just">
              <a:lnSpc>
                <a:spcPct val="150000"/>
              </a:lnSpc>
            </a:pPr>
            <a:r>
              <a:rPr lang="x-none" sz="3700" b="1" dirty="0">
                <a:solidFill>
                  <a:srgbClr val="7030A0"/>
                </a:solidFill>
                <a:effectLst/>
                <a:latin typeface="Times New Roman" panose="02020603050405020304" pitchFamily="18" charset="0"/>
                <a:ea typeface="Times New Roman" panose="02020603050405020304" pitchFamily="18" charset="0"/>
              </a:rPr>
              <a:t>Vì thành tích đầu tư đúng tiêu chí phát triển bền vững, nhà đầu tư đã nhận được nhiều giải thưởng trong nước và quốc tế, được Nhà nước tặng Huân chương Lao động hạng nhất.</a:t>
            </a:r>
          </a:p>
        </p:txBody>
      </p:sp>
      <p:sp>
        <p:nvSpPr>
          <p:cNvPr id="2" name="Rectangle 2">
            <a:extLst>
              <a:ext uri="{FF2B5EF4-FFF2-40B4-BE49-F238E27FC236}">
                <a16:creationId xmlns:a16="http://schemas.microsoft.com/office/drawing/2014/main" xmlns="" id="{68AF979C-BE11-DE34-2109-CB050F8B777B}"/>
              </a:ext>
            </a:extLst>
          </p:cNvPr>
          <p:cNvSpPr>
            <a:spLocks noChangeArrowheads="1"/>
          </p:cNvSpPr>
          <p:nvPr/>
        </p:nvSpPr>
        <p:spPr bwMode="auto">
          <a:xfrm>
            <a:off x="180762" y="2876531"/>
            <a:ext cx="1438133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sp>
        <p:nvSpPr>
          <p:cNvPr id="4" name="Rectangle 2">
            <a:extLst>
              <a:ext uri="{FF2B5EF4-FFF2-40B4-BE49-F238E27FC236}">
                <a16:creationId xmlns:a16="http://schemas.microsoft.com/office/drawing/2014/main" xmlns="" id="{BF7F1418-E495-786F-E360-78C2D814E5F1}"/>
              </a:ext>
            </a:extLst>
          </p:cNvPr>
          <p:cNvSpPr>
            <a:spLocks noChangeArrowheads="1"/>
          </p:cNvSpPr>
          <p:nvPr/>
        </p:nvSpPr>
        <p:spPr bwMode="auto">
          <a:xfrm>
            <a:off x="195647" y="2774949"/>
            <a:ext cx="182001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sp>
        <p:nvSpPr>
          <p:cNvPr id="6" name="Rectangle 2">
            <a:extLst>
              <a:ext uri="{FF2B5EF4-FFF2-40B4-BE49-F238E27FC236}">
                <a16:creationId xmlns:a16="http://schemas.microsoft.com/office/drawing/2014/main" xmlns="" id="{388F0C41-F546-A1C8-9E6C-A9E7CBE6D456}"/>
              </a:ext>
            </a:extLst>
          </p:cNvPr>
          <p:cNvSpPr>
            <a:spLocks noChangeArrowheads="1"/>
          </p:cNvSpPr>
          <p:nvPr/>
        </p:nvSpPr>
        <p:spPr bwMode="auto">
          <a:xfrm>
            <a:off x="180762" y="2762249"/>
            <a:ext cx="129400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pic>
        <p:nvPicPr>
          <p:cNvPr id="924673" name="Picture 1">
            <a:extLst>
              <a:ext uri="{FF2B5EF4-FFF2-40B4-BE49-F238E27FC236}">
                <a16:creationId xmlns:a16="http://schemas.microsoft.com/office/drawing/2014/main" xmlns="" id="{653B99FD-1C06-CFBC-3362-E2503A7E6E14}"/>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80762" y="2762250"/>
            <a:ext cx="4613660" cy="3317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359553"/>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a:extLst>
              <a:ext uri="{FF2B5EF4-FFF2-40B4-BE49-F238E27FC236}">
                <a16:creationId xmlns:a16="http://schemas.microsoft.com/office/drawing/2014/main" xmlns="" id="{7A120552-BE0C-94B8-31E3-D3A7D5028A4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4" name="AutoShape 2" descr="Bài 15. Thương mại và du lịch - Hoc24">
            <a:extLst>
              <a:ext uri="{FF2B5EF4-FFF2-40B4-BE49-F238E27FC236}">
                <a16:creationId xmlns:a16="http://schemas.microsoft.com/office/drawing/2014/main" xmlns="" id="{535CD3C5-3327-A994-3D0B-B374C26F9D7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5" name="Rectangle 13">
            <a:extLst>
              <a:ext uri="{FF2B5EF4-FFF2-40B4-BE49-F238E27FC236}">
                <a16:creationId xmlns:a16="http://schemas.microsoft.com/office/drawing/2014/main" xmlns="" id="{4988655D-5CB1-5445-81F9-3D67346C8A8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6" name="TextBox 3">
            <a:extLst>
              <a:ext uri="{FF2B5EF4-FFF2-40B4-BE49-F238E27FC236}">
                <a16:creationId xmlns:a16="http://schemas.microsoft.com/office/drawing/2014/main" xmlns="" id="{72964CE9-1E95-17C1-6A65-F771FB7F13C6}"/>
              </a:ext>
            </a:extLst>
          </p:cNvPr>
          <p:cNvSpPr txBox="1">
            <a:spLocks noChangeArrowheads="1"/>
          </p:cNvSpPr>
          <p:nvPr/>
        </p:nvSpPr>
        <p:spPr bwMode="auto">
          <a:xfrm>
            <a:off x="195649" y="-113114"/>
            <a:ext cx="11800702" cy="86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5 khu đô thị mới đáng sống ở Thành phố Hồ Chí Minh</a:t>
            </a:r>
            <a:endParaRPr lang="x-none" sz="3800" dirty="0">
              <a:solidFill>
                <a:srgbClr val="00B050"/>
              </a:solidFill>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xmlns="" id="{9DA6A2D9-F1AE-6C34-7729-417245171DF4}"/>
              </a:ext>
            </a:extLst>
          </p:cNvPr>
          <p:cNvSpPr txBox="1"/>
          <p:nvPr/>
        </p:nvSpPr>
        <p:spPr>
          <a:xfrm>
            <a:off x="0" y="1339850"/>
            <a:ext cx="5083690" cy="1261884"/>
          </a:xfrm>
          <a:prstGeom prst="rect">
            <a:avLst/>
          </a:prstGeom>
          <a:noFill/>
        </p:spPr>
        <p:txBody>
          <a:bodyPr wrap="square">
            <a:spAutoFit/>
          </a:bodyPr>
          <a:lstStyle/>
          <a:p>
            <a:pPr algn="ctr"/>
            <a:r>
              <a:rPr lang="x-none" sz="3800" b="1" dirty="0">
                <a:solidFill>
                  <a:srgbClr val="0432FF"/>
                </a:solidFill>
                <a:ea typeface="Times New Roman" panose="02020603050405020304" pitchFamily="18" charset="0"/>
              </a:rPr>
              <a:t>4</a:t>
            </a:r>
            <a:r>
              <a:rPr lang="x-none" sz="3800" b="1" dirty="0">
                <a:solidFill>
                  <a:srgbClr val="0432FF"/>
                </a:solidFill>
                <a:effectLst/>
                <a:latin typeface="Times New Roman" panose="02020603050405020304" pitchFamily="18" charset="0"/>
                <a:ea typeface="Times New Roman" panose="02020603050405020304" pitchFamily="18" charset="0"/>
              </a:rPr>
              <a:t>. Khu đô thị </a:t>
            </a:r>
          </a:p>
          <a:p>
            <a:pPr algn="ctr"/>
            <a:r>
              <a:rPr lang="x-none" sz="3800" b="1" dirty="0">
                <a:solidFill>
                  <a:srgbClr val="0432FF"/>
                </a:solidFill>
                <a:effectLst/>
                <a:latin typeface="Times New Roman" panose="02020603050405020304" pitchFamily="18" charset="0"/>
                <a:ea typeface="Times New Roman" panose="02020603050405020304" pitchFamily="18" charset="0"/>
              </a:rPr>
              <a:t>Phú Mỹ Hưng</a:t>
            </a:r>
            <a:endParaRPr lang="x-none" sz="3800" dirty="0">
              <a:solidFill>
                <a:srgbClr val="0432FF"/>
              </a:solidFill>
              <a:effectLst/>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xmlns="" id="{A42ECCAD-0FB7-A687-CF5B-D55A09895723}"/>
              </a:ext>
            </a:extLst>
          </p:cNvPr>
          <p:cNvSpPr>
            <a:spLocks noChangeArrowheads="1"/>
          </p:cNvSpPr>
          <p:nvPr/>
        </p:nvSpPr>
        <p:spPr bwMode="auto">
          <a:xfrm>
            <a:off x="195648" y="2538412"/>
            <a:ext cx="158064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sp>
        <p:nvSpPr>
          <p:cNvPr id="7" name="TextBox 6">
            <a:extLst>
              <a:ext uri="{FF2B5EF4-FFF2-40B4-BE49-F238E27FC236}">
                <a16:creationId xmlns:a16="http://schemas.microsoft.com/office/drawing/2014/main" xmlns="" id="{BE9E9999-36AF-98BA-BAB8-BB0F38747D18}"/>
              </a:ext>
            </a:extLst>
          </p:cNvPr>
          <p:cNvSpPr txBox="1"/>
          <p:nvPr/>
        </p:nvSpPr>
        <p:spPr>
          <a:xfrm>
            <a:off x="5068803" y="751290"/>
            <a:ext cx="6927548" cy="6127383"/>
          </a:xfrm>
          <a:prstGeom prst="rect">
            <a:avLst/>
          </a:prstGeom>
          <a:noFill/>
        </p:spPr>
        <p:txBody>
          <a:bodyPr wrap="square">
            <a:spAutoFit/>
          </a:bodyPr>
          <a:lstStyle/>
          <a:p>
            <a:pPr algn="just">
              <a:lnSpc>
                <a:spcPct val="150000"/>
              </a:lnSpc>
            </a:pPr>
            <a:r>
              <a:rPr lang="x-none" sz="3800" b="1" dirty="0">
                <a:solidFill>
                  <a:srgbClr val="7030A0"/>
                </a:solidFill>
                <a:effectLst/>
                <a:latin typeface="Times New Roman" panose="02020603050405020304" pitchFamily="18" charset="0"/>
                <a:ea typeface="Times New Roman" panose="02020603050405020304" pitchFamily="18" charset="0"/>
              </a:rPr>
              <a:t>Dự định của các nhà đầu tư nước ngoài là biến khu đầm lầy thành một khu đô thị đa chức năng kiểu mẫu, là một trung tâm tài chính, thương mại, dịch vụ, công nghiệp, khoa học, văn hóa, giáo dục, cư trú, giải trí… </a:t>
            </a:r>
          </a:p>
        </p:txBody>
      </p:sp>
      <p:sp>
        <p:nvSpPr>
          <p:cNvPr id="2" name="Rectangle 2">
            <a:extLst>
              <a:ext uri="{FF2B5EF4-FFF2-40B4-BE49-F238E27FC236}">
                <a16:creationId xmlns:a16="http://schemas.microsoft.com/office/drawing/2014/main" xmlns="" id="{68AF979C-BE11-DE34-2109-CB050F8B777B}"/>
              </a:ext>
            </a:extLst>
          </p:cNvPr>
          <p:cNvSpPr>
            <a:spLocks noChangeArrowheads="1"/>
          </p:cNvSpPr>
          <p:nvPr/>
        </p:nvSpPr>
        <p:spPr bwMode="auto">
          <a:xfrm>
            <a:off x="180762" y="2876531"/>
            <a:ext cx="1438133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sp>
        <p:nvSpPr>
          <p:cNvPr id="4" name="Rectangle 2">
            <a:extLst>
              <a:ext uri="{FF2B5EF4-FFF2-40B4-BE49-F238E27FC236}">
                <a16:creationId xmlns:a16="http://schemas.microsoft.com/office/drawing/2014/main" xmlns="" id="{BF7F1418-E495-786F-E360-78C2D814E5F1}"/>
              </a:ext>
            </a:extLst>
          </p:cNvPr>
          <p:cNvSpPr>
            <a:spLocks noChangeArrowheads="1"/>
          </p:cNvSpPr>
          <p:nvPr/>
        </p:nvSpPr>
        <p:spPr bwMode="auto">
          <a:xfrm>
            <a:off x="195647" y="2774949"/>
            <a:ext cx="182001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sp>
        <p:nvSpPr>
          <p:cNvPr id="6" name="Rectangle 2">
            <a:extLst>
              <a:ext uri="{FF2B5EF4-FFF2-40B4-BE49-F238E27FC236}">
                <a16:creationId xmlns:a16="http://schemas.microsoft.com/office/drawing/2014/main" xmlns="" id="{388F0C41-F546-A1C8-9E6C-A9E7CBE6D456}"/>
              </a:ext>
            </a:extLst>
          </p:cNvPr>
          <p:cNvSpPr>
            <a:spLocks noChangeArrowheads="1"/>
          </p:cNvSpPr>
          <p:nvPr/>
        </p:nvSpPr>
        <p:spPr bwMode="auto">
          <a:xfrm>
            <a:off x="180762" y="2762249"/>
            <a:ext cx="129400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pic>
        <p:nvPicPr>
          <p:cNvPr id="924673" name="Picture 1">
            <a:extLst>
              <a:ext uri="{FF2B5EF4-FFF2-40B4-BE49-F238E27FC236}">
                <a16:creationId xmlns:a16="http://schemas.microsoft.com/office/drawing/2014/main" xmlns="" id="{653B99FD-1C06-CFBC-3362-E2503A7E6E14}"/>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80762" y="2762250"/>
            <a:ext cx="4613660" cy="3317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130258"/>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a:extLst>
              <a:ext uri="{FF2B5EF4-FFF2-40B4-BE49-F238E27FC236}">
                <a16:creationId xmlns:a16="http://schemas.microsoft.com/office/drawing/2014/main" xmlns="" id="{7A120552-BE0C-94B8-31E3-D3A7D5028A4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4" name="AutoShape 2" descr="Bài 15. Thương mại và du lịch - Hoc24">
            <a:extLst>
              <a:ext uri="{FF2B5EF4-FFF2-40B4-BE49-F238E27FC236}">
                <a16:creationId xmlns:a16="http://schemas.microsoft.com/office/drawing/2014/main" xmlns="" id="{535CD3C5-3327-A994-3D0B-B374C26F9D7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5" name="Rectangle 13">
            <a:extLst>
              <a:ext uri="{FF2B5EF4-FFF2-40B4-BE49-F238E27FC236}">
                <a16:creationId xmlns:a16="http://schemas.microsoft.com/office/drawing/2014/main" xmlns="" id="{4988655D-5CB1-5445-81F9-3D67346C8A8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6" name="TextBox 3">
            <a:extLst>
              <a:ext uri="{FF2B5EF4-FFF2-40B4-BE49-F238E27FC236}">
                <a16:creationId xmlns:a16="http://schemas.microsoft.com/office/drawing/2014/main" xmlns="" id="{72964CE9-1E95-17C1-6A65-F771FB7F13C6}"/>
              </a:ext>
            </a:extLst>
          </p:cNvPr>
          <p:cNvSpPr txBox="1">
            <a:spLocks noChangeArrowheads="1"/>
          </p:cNvSpPr>
          <p:nvPr/>
        </p:nvSpPr>
        <p:spPr bwMode="auto">
          <a:xfrm>
            <a:off x="195649" y="-113114"/>
            <a:ext cx="11800702" cy="86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5 khu đô thị mới đáng sống ở Thành phố Hồ Chí Minh</a:t>
            </a:r>
            <a:endParaRPr lang="x-none" sz="3800" dirty="0">
              <a:solidFill>
                <a:srgbClr val="00B050"/>
              </a:solidFill>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xmlns="" id="{9DA6A2D9-F1AE-6C34-7729-417245171DF4}"/>
              </a:ext>
            </a:extLst>
          </p:cNvPr>
          <p:cNvSpPr txBox="1"/>
          <p:nvPr/>
        </p:nvSpPr>
        <p:spPr>
          <a:xfrm>
            <a:off x="0" y="1339850"/>
            <a:ext cx="5083690" cy="1261884"/>
          </a:xfrm>
          <a:prstGeom prst="rect">
            <a:avLst/>
          </a:prstGeom>
          <a:noFill/>
        </p:spPr>
        <p:txBody>
          <a:bodyPr wrap="square">
            <a:spAutoFit/>
          </a:bodyPr>
          <a:lstStyle/>
          <a:p>
            <a:pPr algn="ctr"/>
            <a:r>
              <a:rPr lang="x-none" sz="3800" b="1" dirty="0">
                <a:solidFill>
                  <a:srgbClr val="0432FF"/>
                </a:solidFill>
                <a:ea typeface="Times New Roman" panose="02020603050405020304" pitchFamily="18" charset="0"/>
              </a:rPr>
              <a:t>4</a:t>
            </a:r>
            <a:r>
              <a:rPr lang="x-none" sz="3800" b="1" dirty="0">
                <a:solidFill>
                  <a:srgbClr val="0432FF"/>
                </a:solidFill>
                <a:effectLst/>
                <a:latin typeface="Times New Roman" panose="02020603050405020304" pitchFamily="18" charset="0"/>
                <a:ea typeface="Times New Roman" panose="02020603050405020304" pitchFamily="18" charset="0"/>
              </a:rPr>
              <a:t>. Khu đô thị </a:t>
            </a:r>
          </a:p>
          <a:p>
            <a:pPr algn="ctr"/>
            <a:r>
              <a:rPr lang="x-none" sz="3800" b="1" dirty="0">
                <a:solidFill>
                  <a:srgbClr val="0432FF"/>
                </a:solidFill>
                <a:effectLst/>
                <a:latin typeface="Times New Roman" panose="02020603050405020304" pitchFamily="18" charset="0"/>
                <a:ea typeface="Times New Roman" panose="02020603050405020304" pitchFamily="18" charset="0"/>
              </a:rPr>
              <a:t>Phú Mỹ Hưng</a:t>
            </a:r>
            <a:endParaRPr lang="x-none" sz="3800" dirty="0">
              <a:solidFill>
                <a:srgbClr val="0432FF"/>
              </a:solidFill>
              <a:effectLst/>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xmlns="" id="{A42ECCAD-0FB7-A687-CF5B-D55A09895723}"/>
              </a:ext>
            </a:extLst>
          </p:cNvPr>
          <p:cNvSpPr>
            <a:spLocks noChangeArrowheads="1"/>
          </p:cNvSpPr>
          <p:nvPr/>
        </p:nvSpPr>
        <p:spPr bwMode="auto">
          <a:xfrm>
            <a:off x="195648" y="2538412"/>
            <a:ext cx="158064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sp>
        <p:nvSpPr>
          <p:cNvPr id="7" name="TextBox 6">
            <a:extLst>
              <a:ext uri="{FF2B5EF4-FFF2-40B4-BE49-F238E27FC236}">
                <a16:creationId xmlns:a16="http://schemas.microsoft.com/office/drawing/2014/main" xmlns="" id="{BE9E9999-36AF-98BA-BAB8-BB0F38747D18}"/>
              </a:ext>
            </a:extLst>
          </p:cNvPr>
          <p:cNvSpPr txBox="1"/>
          <p:nvPr/>
        </p:nvSpPr>
        <p:spPr>
          <a:xfrm>
            <a:off x="5068803" y="751290"/>
            <a:ext cx="6927548" cy="6127383"/>
          </a:xfrm>
          <a:prstGeom prst="rect">
            <a:avLst/>
          </a:prstGeom>
          <a:noFill/>
        </p:spPr>
        <p:txBody>
          <a:bodyPr wrap="square">
            <a:spAutoFit/>
          </a:bodyPr>
          <a:lstStyle/>
          <a:p>
            <a:pPr algn="just">
              <a:lnSpc>
                <a:spcPct val="150000"/>
              </a:lnSpc>
            </a:pPr>
            <a:r>
              <a:rPr lang="x-none" sz="3800" b="1" dirty="0">
                <a:solidFill>
                  <a:srgbClr val="7030A0"/>
                </a:solidFill>
                <a:effectLst/>
                <a:latin typeface="Times New Roman" panose="02020603050405020304" pitchFamily="18" charset="0"/>
                <a:ea typeface="Times New Roman" panose="02020603050405020304" pitchFamily="18" charset="0"/>
              </a:rPr>
              <a:t>tạo động lực cho sự phát triển phía Nam và Đông Nam thành phố. Khác với quận 1 là trung tâm gắn liền với lịch sử, khu đô thị Phú Mỹ Hưng được xây dựng gắn liền với khái niệm hiện đại.</a:t>
            </a:r>
            <a:r>
              <a:rPr lang="x-none" sz="3800" b="1" dirty="0">
                <a:solidFill>
                  <a:srgbClr val="7030A0"/>
                </a:solidFill>
                <a:effectLst/>
              </a:rPr>
              <a:t> </a:t>
            </a:r>
            <a:endParaRPr lang="x-none" sz="3800" b="1" dirty="0">
              <a:solidFill>
                <a:srgbClr val="7030A0"/>
              </a:solidFill>
              <a:effectLst/>
              <a:latin typeface="Times New Roman" panose="02020603050405020304" pitchFamily="18" charset="0"/>
              <a:ea typeface="Times New Roman" panose="02020603050405020304" pitchFamily="18" charset="0"/>
            </a:endParaRPr>
          </a:p>
        </p:txBody>
      </p:sp>
      <p:sp>
        <p:nvSpPr>
          <p:cNvPr id="2" name="Rectangle 2">
            <a:extLst>
              <a:ext uri="{FF2B5EF4-FFF2-40B4-BE49-F238E27FC236}">
                <a16:creationId xmlns:a16="http://schemas.microsoft.com/office/drawing/2014/main" xmlns="" id="{68AF979C-BE11-DE34-2109-CB050F8B777B}"/>
              </a:ext>
            </a:extLst>
          </p:cNvPr>
          <p:cNvSpPr>
            <a:spLocks noChangeArrowheads="1"/>
          </p:cNvSpPr>
          <p:nvPr/>
        </p:nvSpPr>
        <p:spPr bwMode="auto">
          <a:xfrm>
            <a:off x="180762" y="2876531"/>
            <a:ext cx="1438133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sp>
        <p:nvSpPr>
          <p:cNvPr id="4" name="Rectangle 2">
            <a:extLst>
              <a:ext uri="{FF2B5EF4-FFF2-40B4-BE49-F238E27FC236}">
                <a16:creationId xmlns:a16="http://schemas.microsoft.com/office/drawing/2014/main" xmlns="" id="{BF7F1418-E495-786F-E360-78C2D814E5F1}"/>
              </a:ext>
            </a:extLst>
          </p:cNvPr>
          <p:cNvSpPr>
            <a:spLocks noChangeArrowheads="1"/>
          </p:cNvSpPr>
          <p:nvPr/>
        </p:nvSpPr>
        <p:spPr bwMode="auto">
          <a:xfrm>
            <a:off x="195647" y="2774949"/>
            <a:ext cx="182001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sp>
        <p:nvSpPr>
          <p:cNvPr id="6" name="Rectangle 2">
            <a:extLst>
              <a:ext uri="{FF2B5EF4-FFF2-40B4-BE49-F238E27FC236}">
                <a16:creationId xmlns:a16="http://schemas.microsoft.com/office/drawing/2014/main" xmlns="" id="{388F0C41-F546-A1C8-9E6C-A9E7CBE6D456}"/>
              </a:ext>
            </a:extLst>
          </p:cNvPr>
          <p:cNvSpPr>
            <a:spLocks noChangeArrowheads="1"/>
          </p:cNvSpPr>
          <p:nvPr/>
        </p:nvSpPr>
        <p:spPr bwMode="auto">
          <a:xfrm>
            <a:off x="180762" y="2762249"/>
            <a:ext cx="129400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pic>
        <p:nvPicPr>
          <p:cNvPr id="924673" name="Picture 1">
            <a:extLst>
              <a:ext uri="{FF2B5EF4-FFF2-40B4-BE49-F238E27FC236}">
                <a16:creationId xmlns:a16="http://schemas.microsoft.com/office/drawing/2014/main" xmlns="" id="{653B99FD-1C06-CFBC-3362-E2503A7E6E14}"/>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80762" y="2762250"/>
            <a:ext cx="4613660" cy="3317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047696"/>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a:extLst>
              <a:ext uri="{FF2B5EF4-FFF2-40B4-BE49-F238E27FC236}">
                <a16:creationId xmlns:a16="http://schemas.microsoft.com/office/drawing/2014/main" xmlns="" id="{7A120552-BE0C-94B8-31E3-D3A7D5028A4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4" name="AutoShape 2" descr="Bài 15. Thương mại và du lịch - Hoc24">
            <a:extLst>
              <a:ext uri="{FF2B5EF4-FFF2-40B4-BE49-F238E27FC236}">
                <a16:creationId xmlns:a16="http://schemas.microsoft.com/office/drawing/2014/main" xmlns="" id="{535CD3C5-3327-A994-3D0B-B374C26F9D7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5" name="Rectangle 13">
            <a:extLst>
              <a:ext uri="{FF2B5EF4-FFF2-40B4-BE49-F238E27FC236}">
                <a16:creationId xmlns:a16="http://schemas.microsoft.com/office/drawing/2014/main" xmlns="" id="{4988655D-5CB1-5445-81F9-3D67346C8A8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6" name="TextBox 3">
            <a:extLst>
              <a:ext uri="{FF2B5EF4-FFF2-40B4-BE49-F238E27FC236}">
                <a16:creationId xmlns:a16="http://schemas.microsoft.com/office/drawing/2014/main" xmlns="" id="{72964CE9-1E95-17C1-6A65-F771FB7F13C6}"/>
              </a:ext>
            </a:extLst>
          </p:cNvPr>
          <p:cNvSpPr txBox="1">
            <a:spLocks noChangeArrowheads="1"/>
          </p:cNvSpPr>
          <p:nvPr/>
        </p:nvSpPr>
        <p:spPr bwMode="auto">
          <a:xfrm>
            <a:off x="195649" y="-113114"/>
            <a:ext cx="11800702" cy="86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5 khu đô thị mới đáng sống ở Thành phố Hồ Chí Minh</a:t>
            </a:r>
            <a:endParaRPr lang="x-none" sz="3800" dirty="0">
              <a:solidFill>
                <a:srgbClr val="00B050"/>
              </a:solidFill>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xmlns="" id="{9DA6A2D9-F1AE-6C34-7729-417245171DF4}"/>
              </a:ext>
            </a:extLst>
          </p:cNvPr>
          <p:cNvSpPr txBox="1"/>
          <p:nvPr/>
        </p:nvSpPr>
        <p:spPr>
          <a:xfrm>
            <a:off x="0" y="1339850"/>
            <a:ext cx="5083690" cy="1200329"/>
          </a:xfrm>
          <a:prstGeom prst="rect">
            <a:avLst/>
          </a:prstGeom>
          <a:noFill/>
        </p:spPr>
        <p:txBody>
          <a:bodyPr wrap="square">
            <a:spAutoFit/>
          </a:bodyPr>
          <a:lstStyle/>
          <a:p>
            <a:pPr algn="ctr"/>
            <a:r>
              <a:rPr lang="x-none" sz="3600" b="1" dirty="0">
                <a:solidFill>
                  <a:srgbClr val="0432FF"/>
                </a:solidFill>
                <a:ea typeface="Times New Roman" panose="02020603050405020304" pitchFamily="18" charset="0"/>
              </a:rPr>
              <a:t>5</a:t>
            </a:r>
            <a:r>
              <a:rPr lang="x-none" sz="3600" b="1" dirty="0">
                <a:solidFill>
                  <a:srgbClr val="0432FF"/>
                </a:solidFill>
                <a:effectLst/>
                <a:latin typeface="Times New Roman" panose="02020603050405020304" pitchFamily="18" charset="0"/>
                <a:ea typeface="Times New Roman" panose="02020603050405020304" pitchFamily="18" charset="0"/>
              </a:rPr>
              <a:t>. Khu đô thị </a:t>
            </a:r>
          </a:p>
          <a:p>
            <a:pPr algn="ctr"/>
            <a:r>
              <a:rPr lang="x-none" sz="3600" b="1" dirty="0">
                <a:solidFill>
                  <a:srgbClr val="0432FF"/>
                </a:solidFill>
                <a:effectLst/>
                <a:latin typeface="Times New Roman" panose="02020603050405020304" pitchFamily="18" charset="0"/>
                <a:ea typeface="Times New Roman" panose="02020603050405020304" pitchFamily="18" charset="0"/>
              </a:rPr>
              <a:t>Vinhomes Central Park</a:t>
            </a:r>
            <a:r>
              <a:rPr lang="x-none" sz="3600" b="1" dirty="0">
                <a:solidFill>
                  <a:srgbClr val="0432FF"/>
                </a:solidFill>
                <a:effectLst/>
              </a:rPr>
              <a:t> </a:t>
            </a:r>
            <a:endParaRPr lang="x-none" sz="3600" b="1" dirty="0">
              <a:solidFill>
                <a:srgbClr val="0432FF"/>
              </a:solidFill>
              <a:effectLst/>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xmlns="" id="{A42ECCAD-0FB7-A687-CF5B-D55A09895723}"/>
              </a:ext>
            </a:extLst>
          </p:cNvPr>
          <p:cNvSpPr>
            <a:spLocks noChangeArrowheads="1"/>
          </p:cNvSpPr>
          <p:nvPr/>
        </p:nvSpPr>
        <p:spPr bwMode="auto">
          <a:xfrm>
            <a:off x="195648" y="2538412"/>
            <a:ext cx="158064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sp>
        <p:nvSpPr>
          <p:cNvPr id="7" name="TextBox 6">
            <a:extLst>
              <a:ext uri="{FF2B5EF4-FFF2-40B4-BE49-F238E27FC236}">
                <a16:creationId xmlns:a16="http://schemas.microsoft.com/office/drawing/2014/main" xmlns="" id="{BE9E9999-36AF-98BA-BAB8-BB0F38747D18}"/>
              </a:ext>
            </a:extLst>
          </p:cNvPr>
          <p:cNvSpPr txBox="1"/>
          <p:nvPr/>
        </p:nvSpPr>
        <p:spPr>
          <a:xfrm>
            <a:off x="5068803" y="751290"/>
            <a:ext cx="6927548" cy="5913157"/>
          </a:xfrm>
          <a:prstGeom prst="rect">
            <a:avLst/>
          </a:prstGeom>
          <a:noFill/>
        </p:spPr>
        <p:txBody>
          <a:bodyPr wrap="square">
            <a:spAutoFit/>
          </a:bodyPr>
          <a:lstStyle/>
          <a:p>
            <a:pPr algn="just">
              <a:lnSpc>
                <a:spcPct val="150000"/>
              </a:lnSpc>
            </a:pPr>
            <a:r>
              <a:rPr lang="x-none" sz="3200" b="1" dirty="0">
                <a:solidFill>
                  <a:srgbClr val="7030A0"/>
                </a:solidFill>
                <a:effectLst/>
                <a:latin typeface="Times New Roman" panose="02020603050405020304" pitchFamily="18" charset="0"/>
                <a:ea typeface="Times New Roman" panose="02020603050405020304" pitchFamily="18" charset="0"/>
              </a:rPr>
              <a:t>Nằm ngay mặt tiền trục lộ Nguyễn Hữu Cảnh, phường 22, quận Bình Thạnh, Vinhomes Central Park có mặt tiền trải dài hơn 1,1 km theo bờ sông Sài Gòn. Dự án được quy hoạch trên diện tích hơn 43ha với gần 14ha dành cho khu công viên và cây xanh, có tổng vốn đầu tư khoảng 30.000 tỷ đồng.</a:t>
            </a:r>
          </a:p>
        </p:txBody>
      </p:sp>
      <p:sp>
        <p:nvSpPr>
          <p:cNvPr id="2" name="Rectangle 2">
            <a:extLst>
              <a:ext uri="{FF2B5EF4-FFF2-40B4-BE49-F238E27FC236}">
                <a16:creationId xmlns:a16="http://schemas.microsoft.com/office/drawing/2014/main" xmlns="" id="{68AF979C-BE11-DE34-2109-CB050F8B777B}"/>
              </a:ext>
            </a:extLst>
          </p:cNvPr>
          <p:cNvSpPr>
            <a:spLocks noChangeArrowheads="1"/>
          </p:cNvSpPr>
          <p:nvPr/>
        </p:nvSpPr>
        <p:spPr bwMode="auto">
          <a:xfrm>
            <a:off x="180762" y="2876531"/>
            <a:ext cx="1438133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sp>
        <p:nvSpPr>
          <p:cNvPr id="4" name="Rectangle 2">
            <a:extLst>
              <a:ext uri="{FF2B5EF4-FFF2-40B4-BE49-F238E27FC236}">
                <a16:creationId xmlns:a16="http://schemas.microsoft.com/office/drawing/2014/main" xmlns="" id="{BF7F1418-E495-786F-E360-78C2D814E5F1}"/>
              </a:ext>
            </a:extLst>
          </p:cNvPr>
          <p:cNvSpPr>
            <a:spLocks noChangeArrowheads="1"/>
          </p:cNvSpPr>
          <p:nvPr/>
        </p:nvSpPr>
        <p:spPr bwMode="auto">
          <a:xfrm>
            <a:off x="195647" y="2774949"/>
            <a:ext cx="182001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sp>
        <p:nvSpPr>
          <p:cNvPr id="6" name="Rectangle 2">
            <a:extLst>
              <a:ext uri="{FF2B5EF4-FFF2-40B4-BE49-F238E27FC236}">
                <a16:creationId xmlns:a16="http://schemas.microsoft.com/office/drawing/2014/main" xmlns="" id="{388F0C41-F546-A1C8-9E6C-A9E7CBE6D456}"/>
              </a:ext>
            </a:extLst>
          </p:cNvPr>
          <p:cNvSpPr>
            <a:spLocks noChangeArrowheads="1"/>
          </p:cNvSpPr>
          <p:nvPr/>
        </p:nvSpPr>
        <p:spPr bwMode="auto">
          <a:xfrm>
            <a:off x="180762" y="2762249"/>
            <a:ext cx="129400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sp>
        <p:nvSpPr>
          <p:cNvPr id="8" name="Rectangle 2">
            <a:extLst>
              <a:ext uri="{FF2B5EF4-FFF2-40B4-BE49-F238E27FC236}">
                <a16:creationId xmlns:a16="http://schemas.microsoft.com/office/drawing/2014/main" xmlns="" id="{254F29EE-FC53-EC81-CE57-F04252CE9199}"/>
              </a:ext>
            </a:extLst>
          </p:cNvPr>
          <p:cNvSpPr>
            <a:spLocks noChangeArrowheads="1"/>
          </p:cNvSpPr>
          <p:nvPr/>
        </p:nvSpPr>
        <p:spPr bwMode="auto">
          <a:xfrm>
            <a:off x="180763" y="2774949"/>
            <a:ext cx="1634000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pic>
        <p:nvPicPr>
          <p:cNvPr id="936961" name="Picture 1">
            <a:extLst>
              <a:ext uri="{FF2B5EF4-FFF2-40B4-BE49-F238E27FC236}">
                <a16:creationId xmlns:a16="http://schemas.microsoft.com/office/drawing/2014/main" xmlns="" id="{4C9014AE-6569-62F9-624C-251F9572F394}"/>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80762" y="2774949"/>
            <a:ext cx="4504687" cy="3140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636094"/>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a:extLst>
              <a:ext uri="{FF2B5EF4-FFF2-40B4-BE49-F238E27FC236}">
                <a16:creationId xmlns:a16="http://schemas.microsoft.com/office/drawing/2014/main" xmlns="" id="{7A120552-BE0C-94B8-31E3-D3A7D5028A4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4" name="AutoShape 2" descr="Bài 15. Thương mại và du lịch - Hoc24">
            <a:extLst>
              <a:ext uri="{FF2B5EF4-FFF2-40B4-BE49-F238E27FC236}">
                <a16:creationId xmlns:a16="http://schemas.microsoft.com/office/drawing/2014/main" xmlns="" id="{535CD3C5-3327-A994-3D0B-B374C26F9D7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5" name="Rectangle 13">
            <a:extLst>
              <a:ext uri="{FF2B5EF4-FFF2-40B4-BE49-F238E27FC236}">
                <a16:creationId xmlns:a16="http://schemas.microsoft.com/office/drawing/2014/main" xmlns="" id="{4988655D-5CB1-5445-81F9-3D67346C8A8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6" name="TextBox 3">
            <a:extLst>
              <a:ext uri="{FF2B5EF4-FFF2-40B4-BE49-F238E27FC236}">
                <a16:creationId xmlns:a16="http://schemas.microsoft.com/office/drawing/2014/main" xmlns="" id="{72964CE9-1E95-17C1-6A65-F771FB7F13C6}"/>
              </a:ext>
            </a:extLst>
          </p:cNvPr>
          <p:cNvSpPr txBox="1">
            <a:spLocks noChangeArrowheads="1"/>
          </p:cNvSpPr>
          <p:nvPr/>
        </p:nvSpPr>
        <p:spPr bwMode="auto">
          <a:xfrm>
            <a:off x="195649" y="-113114"/>
            <a:ext cx="11800702" cy="86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5 khu đô thị mới đáng sống ở Thành phố Hồ Chí Minh</a:t>
            </a:r>
            <a:endParaRPr lang="x-none" sz="3800" dirty="0">
              <a:solidFill>
                <a:srgbClr val="00B050"/>
              </a:solidFill>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xmlns="" id="{9DA6A2D9-F1AE-6C34-7729-417245171DF4}"/>
              </a:ext>
            </a:extLst>
          </p:cNvPr>
          <p:cNvSpPr txBox="1"/>
          <p:nvPr/>
        </p:nvSpPr>
        <p:spPr>
          <a:xfrm>
            <a:off x="0" y="1339850"/>
            <a:ext cx="5083690" cy="1200329"/>
          </a:xfrm>
          <a:prstGeom prst="rect">
            <a:avLst/>
          </a:prstGeom>
          <a:noFill/>
        </p:spPr>
        <p:txBody>
          <a:bodyPr wrap="square">
            <a:spAutoFit/>
          </a:bodyPr>
          <a:lstStyle/>
          <a:p>
            <a:pPr algn="ctr"/>
            <a:r>
              <a:rPr lang="x-none" sz="3600" b="1" dirty="0">
                <a:solidFill>
                  <a:srgbClr val="0432FF"/>
                </a:solidFill>
                <a:ea typeface="Times New Roman" panose="02020603050405020304" pitchFamily="18" charset="0"/>
              </a:rPr>
              <a:t>5</a:t>
            </a:r>
            <a:r>
              <a:rPr lang="x-none" sz="3600" b="1" dirty="0">
                <a:solidFill>
                  <a:srgbClr val="0432FF"/>
                </a:solidFill>
                <a:effectLst/>
                <a:latin typeface="Times New Roman" panose="02020603050405020304" pitchFamily="18" charset="0"/>
                <a:ea typeface="Times New Roman" panose="02020603050405020304" pitchFamily="18" charset="0"/>
              </a:rPr>
              <a:t>. Khu đô thị </a:t>
            </a:r>
          </a:p>
          <a:p>
            <a:pPr algn="ctr"/>
            <a:r>
              <a:rPr lang="x-none" sz="3600" b="1" dirty="0">
                <a:solidFill>
                  <a:srgbClr val="0432FF"/>
                </a:solidFill>
                <a:effectLst/>
                <a:latin typeface="Times New Roman" panose="02020603050405020304" pitchFamily="18" charset="0"/>
                <a:ea typeface="Times New Roman" panose="02020603050405020304" pitchFamily="18" charset="0"/>
              </a:rPr>
              <a:t>Vinhomes Central Park</a:t>
            </a:r>
            <a:r>
              <a:rPr lang="x-none" sz="3600" b="1" dirty="0">
                <a:solidFill>
                  <a:srgbClr val="0432FF"/>
                </a:solidFill>
                <a:effectLst/>
              </a:rPr>
              <a:t> </a:t>
            </a:r>
            <a:endParaRPr lang="x-none" sz="3600" b="1" dirty="0">
              <a:solidFill>
                <a:srgbClr val="0432FF"/>
              </a:solidFill>
              <a:effectLst/>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xmlns="" id="{A42ECCAD-0FB7-A687-CF5B-D55A09895723}"/>
              </a:ext>
            </a:extLst>
          </p:cNvPr>
          <p:cNvSpPr>
            <a:spLocks noChangeArrowheads="1"/>
          </p:cNvSpPr>
          <p:nvPr/>
        </p:nvSpPr>
        <p:spPr bwMode="auto">
          <a:xfrm>
            <a:off x="195648" y="2538412"/>
            <a:ext cx="158064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sp>
        <p:nvSpPr>
          <p:cNvPr id="7" name="TextBox 6">
            <a:extLst>
              <a:ext uri="{FF2B5EF4-FFF2-40B4-BE49-F238E27FC236}">
                <a16:creationId xmlns:a16="http://schemas.microsoft.com/office/drawing/2014/main" xmlns="" id="{BE9E9999-36AF-98BA-BAB8-BB0F38747D18}"/>
              </a:ext>
            </a:extLst>
          </p:cNvPr>
          <p:cNvSpPr txBox="1"/>
          <p:nvPr/>
        </p:nvSpPr>
        <p:spPr>
          <a:xfrm>
            <a:off x="5068803" y="1047852"/>
            <a:ext cx="6927548" cy="4978735"/>
          </a:xfrm>
          <a:prstGeom prst="rect">
            <a:avLst/>
          </a:prstGeom>
          <a:noFill/>
        </p:spPr>
        <p:txBody>
          <a:bodyPr wrap="square">
            <a:spAutoFit/>
          </a:bodyPr>
          <a:lstStyle/>
          <a:p>
            <a:pPr algn="just">
              <a:lnSpc>
                <a:spcPct val="150000"/>
              </a:lnSpc>
            </a:pPr>
            <a:r>
              <a:rPr lang="x-none" sz="3600" b="1" dirty="0">
                <a:solidFill>
                  <a:srgbClr val="7030A0"/>
                </a:solidFill>
                <a:effectLst/>
                <a:latin typeface="Times New Roman" panose="02020603050405020304" pitchFamily="18" charset="0"/>
                <a:ea typeface="Times New Roman" panose="02020603050405020304" pitchFamily="18" charset="0"/>
              </a:rPr>
              <a:t>Các phân khu chính Vinhomes Central Park gồm khu căn hộ và biệt thự cao cấp, khu văn phòng cho thuê và căn hộ dịch vụ, khu trung tâm thương mại cùng các khu tiện ích khác.</a:t>
            </a:r>
          </a:p>
        </p:txBody>
      </p:sp>
      <p:sp>
        <p:nvSpPr>
          <p:cNvPr id="2" name="Rectangle 2">
            <a:extLst>
              <a:ext uri="{FF2B5EF4-FFF2-40B4-BE49-F238E27FC236}">
                <a16:creationId xmlns:a16="http://schemas.microsoft.com/office/drawing/2014/main" xmlns="" id="{68AF979C-BE11-DE34-2109-CB050F8B777B}"/>
              </a:ext>
            </a:extLst>
          </p:cNvPr>
          <p:cNvSpPr>
            <a:spLocks noChangeArrowheads="1"/>
          </p:cNvSpPr>
          <p:nvPr/>
        </p:nvSpPr>
        <p:spPr bwMode="auto">
          <a:xfrm>
            <a:off x="180762" y="2876531"/>
            <a:ext cx="1438133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sp>
        <p:nvSpPr>
          <p:cNvPr id="4" name="Rectangle 2">
            <a:extLst>
              <a:ext uri="{FF2B5EF4-FFF2-40B4-BE49-F238E27FC236}">
                <a16:creationId xmlns:a16="http://schemas.microsoft.com/office/drawing/2014/main" xmlns="" id="{BF7F1418-E495-786F-E360-78C2D814E5F1}"/>
              </a:ext>
            </a:extLst>
          </p:cNvPr>
          <p:cNvSpPr>
            <a:spLocks noChangeArrowheads="1"/>
          </p:cNvSpPr>
          <p:nvPr/>
        </p:nvSpPr>
        <p:spPr bwMode="auto">
          <a:xfrm>
            <a:off x="195647" y="2774949"/>
            <a:ext cx="182001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sp>
        <p:nvSpPr>
          <p:cNvPr id="6" name="Rectangle 2">
            <a:extLst>
              <a:ext uri="{FF2B5EF4-FFF2-40B4-BE49-F238E27FC236}">
                <a16:creationId xmlns:a16="http://schemas.microsoft.com/office/drawing/2014/main" xmlns="" id="{388F0C41-F546-A1C8-9E6C-A9E7CBE6D456}"/>
              </a:ext>
            </a:extLst>
          </p:cNvPr>
          <p:cNvSpPr>
            <a:spLocks noChangeArrowheads="1"/>
          </p:cNvSpPr>
          <p:nvPr/>
        </p:nvSpPr>
        <p:spPr bwMode="auto">
          <a:xfrm>
            <a:off x="180762" y="2762249"/>
            <a:ext cx="129400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sp>
        <p:nvSpPr>
          <p:cNvPr id="8" name="Rectangle 2">
            <a:extLst>
              <a:ext uri="{FF2B5EF4-FFF2-40B4-BE49-F238E27FC236}">
                <a16:creationId xmlns:a16="http://schemas.microsoft.com/office/drawing/2014/main" xmlns="" id="{254F29EE-FC53-EC81-CE57-F04252CE9199}"/>
              </a:ext>
            </a:extLst>
          </p:cNvPr>
          <p:cNvSpPr>
            <a:spLocks noChangeArrowheads="1"/>
          </p:cNvSpPr>
          <p:nvPr/>
        </p:nvSpPr>
        <p:spPr bwMode="auto">
          <a:xfrm>
            <a:off x="180763" y="2774949"/>
            <a:ext cx="1634000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pic>
        <p:nvPicPr>
          <p:cNvPr id="936961" name="Picture 1">
            <a:extLst>
              <a:ext uri="{FF2B5EF4-FFF2-40B4-BE49-F238E27FC236}">
                <a16:creationId xmlns:a16="http://schemas.microsoft.com/office/drawing/2014/main" xmlns="" id="{4C9014AE-6569-62F9-624C-251F9572F394}"/>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80762" y="2774949"/>
            <a:ext cx="4504687" cy="3140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3522225"/>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a:extLst>
              <a:ext uri="{FF2B5EF4-FFF2-40B4-BE49-F238E27FC236}">
                <a16:creationId xmlns:a16="http://schemas.microsoft.com/office/drawing/2014/main" xmlns="" id="{7A120552-BE0C-94B8-31E3-D3A7D5028A4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4" name="AutoShape 2" descr="Bài 15. Thương mại và du lịch - Hoc24">
            <a:extLst>
              <a:ext uri="{FF2B5EF4-FFF2-40B4-BE49-F238E27FC236}">
                <a16:creationId xmlns:a16="http://schemas.microsoft.com/office/drawing/2014/main" xmlns="" id="{535CD3C5-3327-A994-3D0B-B374C26F9D7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5" name="Rectangle 13">
            <a:extLst>
              <a:ext uri="{FF2B5EF4-FFF2-40B4-BE49-F238E27FC236}">
                <a16:creationId xmlns:a16="http://schemas.microsoft.com/office/drawing/2014/main" xmlns="" id="{4988655D-5CB1-5445-81F9-3D67346C8A8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6" name="TextBox 3">
            <a:extLst>
              <a:ext uri="{FF2B5EF4-FFF2-40B4-BE49-F238E27FC236}">
                <a16:creationId xmlns:a16="http://schemas.microsoft.com/office/drawing/2014/main" xmlns="" id="{72964CE9-1E95-17C1-6A65-F771FB7F13C6}"/>
              </a:ext>
            </a:extLst>
          </p:cNvPr>
          <p:cNvSpPr txBox="1">
            <a:spLocks noChangeArrowheads="1"/>
          </p:cNvSpPr>
          <p:nvPr/>
        </p:nvSpPr>
        <p:spPr bwMode="auto">
          <a:xfrm>
            <a:off x="195649" y="-113114"/>
            <a:ext cx="11800702" cy="86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5 khu đô thị mới đáng sống ở Thành phố Hồ Chí Minh</a:t>
            </a:r>
            <a:endParaRPr lang="x-none" sz="3800" dirty="0">
              <a:solidFill>
                <a:srgbClr val="00B050"/>
              </a:solidFill>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xmlns="" id="{9DA6A2D9-F1AE-6C34-7729-417245171DF4}"/>
              </a:ext>
            </a:extLst>
          </p:cNvPr>
          <p:cNvSpPr txBox="1"/>
          <p:nvPr/>
        </p:nvSpPr>
        <p:spPr>
          <a:xfrm>
            <a:off x="0" y="1339850"/>
            <a:ext cx="5083690" cy="1200329"/>
          </a:xfrm>
          <a:prstGeom prst="rect">
            <a:avLst/>
          </a:prstGeom>
          <a:noFill/>
        </p:spPr>
        <p:txBody>
          <a:bodyPr wrap="square">
            <a:spAutoFit/>
          </a:bodyPr>
          <a:lstStyle/>
          <a:p>
            <a:pPr algn="ctr"/>
            <a:r>
              <a:rPr lang="x-none" sz="3600" b="1" dirty="0">
                <a:solidFill>
                  <a:srgbClr val="0432FF"/>
                </a:solidFill>
                <a:ea typeface="Times New Roman" panose="02020603050405020304" pitchFamily="18" charset="0"/>
              </a:rPr>
              <a:t>5</a:t>
            </a:r>
            <a:r>
              <a:rPr lang="x-none" sz="3600" b="1" dirty="0">
                <a:solidFill>
                  <a:srgbClr val="0432FF"/>
                </a:solidFill>
                <a:effectLst/>
                <a:latin typeface="Times New Roman" panose="02020603050405020304" pitchFamily="18" charset="0"/>
                <a:ea typeface="Times New Roman" panose="02020603050405020304" pitchFamily="18" charset="0"/>
              </a:rPr>
              <a:t>. Khu đô thị </a:t>
            </a:r>
          </a:p>
          <a:p>
            <a:pPr algn="ctr"/>
            <a:r>
              <a:rPr lang="x-none" sz="3600" b="1" dirty="0">
                <a:solidFill>
                  <a:srgbClr val="0432FF"/>
                </a:solidFill>
                <a:effectLst/>
                <a:latin typeface="Times New Roman" panose="02020603050405020304" pitchFamily="18" charset="0"/>
                <a:ea typeface="Times New Roman" panose="02020603050405020304" pitchFamily="18" charset="0"/>
              </a:rPr>
              <a:t>Vinhomes Central Park</a:t>
            </a:r>
            <a:r>
              <a:rPr lang="x-none" sz="3600" b="1" dirty="0">
                <a:solidFill>
                  <a:srgbClr val="0432FF"/>
                </a:solidFill>
                <a:effectLst/>
              </a:rPr>
              <a:t> </a:t>
            </a:r>
            <a:endParaRPr lang="x-none" sz="3600" b="1" dirty="0">
              <a:solidFill>
                <a:srgbClr val="0432FF"/>
              </a:solidFill>
              <a:effectLst/>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xmlns="" id="{A42ECCAD-0FB7-A687-CF5B-D55A09895723}"/>
              </a:ext>
            </a:extLst>
          </p:cNvPr>
          <p:cNvSpPr>
            <a:spLocks noChangeArrowheads="1"/>
          </p:cNvSpPr>
          <p:nvPr/>
        </p:nvSpPr>
        <p:spPr bwMode="auto">
          <a:xfrm>
            <a:off x="195648" y="2538412"/>
            <a:ext cx="158064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sp>
        <p:nvSpPr>
          <p:cNvPr id="7" name="TextBox 6">
            <a:extLst>
              <a:ext uri="{FF2B5EF4-FFF2-40B4-BE49-F238E27FC236}">
                <a16:creationId xmlns:a16="http://schemas.microsoft.com/office/drawing/2014/main" xmlns="" id="{BE9E9999-36AF-98BA-BAB8-BB0F38747D18}"/>
              </a:ext>
            </a:extLst>
          </p:cNvPr>
          <p:cNvSpPr txBox="1"/>
          <p:nvPr/>
        </p:nvSpPr>
        <p:spPr>
          <a:xfrm>
            <a:off x="5068803" y="1047852"/>
            <a:ext cx="6927548" cy="4978735"/>
          </a:xfrm>
          <a:prstGeom prst="rect">
            <a:avLst/>
          </a:prstGeom>
          <a:noFill/>
        </p:spPr>
        <p:txBody>
          <a:bodyPr wrap="square">
            <a:spAutoFit/>
          </a:bodyPr>
          <a:lstStyle/>
          <a:p>
            <a:pPr algn="just">
              <a:lnSpc>
                <a:spcPct val="150000"/>
              </a:lnSpc>
            </a:pPr>
            <a:r>
              <a:rPr lang="x-none" sz="3600" b="1" dirty="0">
                <a:solidFill>
                  <a:srgbClr val="7030A0"/>
                </a:solidFill>
                <a:effectLst/>
                <a:latin typeface="Times New Roman" panose="02020603050405020304" pitchFamily="18" charset="0"/>
                <a:ea typeface="Times New Roman" panose="02020603050405020304" pitchFamily="18" charset="0"/>
              </a:rPr>
              <a:t>Vinhomes Central Park bao gồm cả tòa nhà Landmark 81 tầng. Đây sẽ là tòa nhà xác lập kỷ lục cao nhất Việt Nam, gồm khu văn phòng cho thuê và căn hộ dịch vụ, được trang bị hiện đại.</a:t>
            </a:r>
          </a:p>
        </p:txBody>
      </p:sp>
      <p:sp>
        <p:nvSpPr>
          <p:cNvPr id="2" name="Rectangle 2">
            <a:extLst>
              <a:ext uri="{FF2B5EF4-FFF2-40B4-BE49-F238E27FC236}">
                <a16:creationId xmlns:a16="http://schemas.microsoft.com/office/drawing/2014/main" xmlns="" id="{68AF979C-BE11-DE34-2109-CB050F8B777B}"/>
              </a:ext>
            </a:extLst>
          </p:cNvPr>
          <p:cNvSpPr>
            <a:spLocks noChangeArrowheads="1"/>
          </p:cNvSpPr>
          <p:nvPr/>
        </p:nvSpPr>
        <p:spPr bwMode="auto">
          <a:xfrm>
            <a:off x="180762" y="2876531"/>
            <a:ext cx="1438133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sp>
        <p:nvSpPr>
          <p:cNvPr id="4" name="Rectangle 2">
            <a:extLst>
              <a:ext uri="{FF2B5EF4-FFF2-40B4-BE49-F238E27FC236}">
                <a16:creationId xmlns:a16="http://schemas.microsoft.com/office/drawing/2014/main" xmlns="" id="{BF7F1418-E495-786F-E360-78C2D814E5F1}"/>
              </a:ext>
            </a:extLst>
          </p:cNvPr>
          <p:cNvSpPr>
            <a:spLocks noChangeArrowheads="1"/>
          </p:cNvSpPr>
          <p:nvPr/>
        </p:nvSpPr>
        <p:spPr bwMode="auto">
          <a:xfrm>
            <a:off x="195647" y="2774949"/>
            <a:ext cx="182001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sp>
        <p:nvSpPr>
          <p:cNvPr id="6" name="Rectangle 2">
            <a:extLst>
              <a:ext uri="{FF2B5EF4-FFF2-40B4-BE49-F238E27FC236}">
                <a16:creationId xmlns:a16="http://schemas.microsoft.com/office/drawing/2014/main" xmlns="" id="{388F0C41-F546-A1C8-9E6C-A9E7CBE6D456}"/>
              </a:ext>
            </a:extLst>
          </p:cNvPr>
          <p:cNvSpPr>
            <a:spLocks noChangeArrowheads="1"/>
          </p:cNvSpPr>
          <p:nvPr/>
        </p:nvSpPr>
        <p:spPr bwMode="auto">
          <a:xfrm>
            <a:off x="180762" y="2762249"/>
            <a:ext cx="129400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sp>
        <p:nvSpPr>
          <p:cNvPr id="8" name="Rectangle 2">
            <a:extLst>
              <a:ext uri="{FF2B5EF4-FFF2-40B4-BE49-F238E27FC236}">
                <a16:creationId xmlns:a16="http://schemas.microsoft.com/office/drawing/2014/main" xmlns="" id="{254F29EE-FC53-EC81-CE57-F04252CE9199}"/>
              </a:ext>
            </a:extLst>
          </p:cNvPr>
          <p:cNvSpPr>
            <a:spLocks noChangeArrowheads="1"/>
          </p:cNvSpPr>
          <p:nvPr/>
        </p:nvSpPr>
        <p:spPr bwMode="auto">
          <a:xfrm>
            <a:off x="180763" y="2774949"/>
            <a:ext cx="1634000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pic>
        <p:nvPicPr>
          <p:cNvPr id="936961" name="Picture 1">
            <a:extLst>
              <a:ext uri="{FF2B5EF4-FFF2-40B4-BE49-F238E27FC236}">
                <a16:creationId xmlns:a16="http://schemas.microsoft.com/office/drawing/2014/main" xmlns="" id="{4C9014AE-6569-62F9-624C-251F9572F394}"/>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80762" y="2774949"/>
            <a:ext cx="4504687" cy="3140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108966"/>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a:extLst>
              <a:ext uri="{FF2B5EF4-FFF2-40B4-BE49-F238E27FC236}">
                <a16:creationId xmlns:a16="http://schemas.microsoft.com/office/drawing/2014/main" xmlns="" id="{7A120552-BE0C-94B8-31E3-D3A7D5028A4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4" name="AutoShape 2" descr="Bài 15. Thương mại và du lịch - Hoc24">
            <a:extLst>
              <a:ext uri="{FF2B5EF4-FFF2-40B4-BE49-F238E27FC236}">
                <a16:creationId xmlns:a16="http://schemas.microsoft.com/office/drawing/2014/main" xmlns="" id="{535CD3C5-3327-A994-3D0B-B374C26F9D7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5" name="Rectangle 13">
            <a:extLst>
              <a:ext uri="{FF2B5EF4-FFF2-40B4-BE49-F238E27FC236}">
                <a16:creationId xmlns:a16="http://schemas.microsoft.com/office/drawing/2014/main" xmlns="" id="{4988655D-5CB1-5445-81F9-3D67346C8A8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6" name="TextBox 3">
            <a:extLst>
              <a:ext uri="{FF2B5EF4-FFF2-40B4-BE49-F238E27FC236}">
                <a16:creationId xmlns:a16="http://schemas.microsoft.com/office/drawing/2014/main" xmlns="" id="{72964CE9-1E95-17C1-6A65-F771FB7F13C6}"/>
              </a:ext>
            </a:extLst>
          </p:cNvPr>
          <p:cNvSpPr txBox="1">
            <a:spLocks noChangeArrowheads="1"/>
          </p:cNvSpPr>
          <p:nvPr/>
        </p:nvSpPr>
        <p:spPr bwMode="auto">
          <a:xfrm>
            <a:off x="195649" y="-113114"/>
            <a:ext cx="11800702" cy="86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5 khu đô thị mới đáng sống ở Thành phố Hồ Chí Minh</a:t>
            </a:r>
            <a:endParaRPr lang="x-none" sz="3800" dirty="0">
              <a:solidFill>
                <a:srgbClr val="00B050"/>
              </a:solidFill>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xmlns="" id="{9DA6A2D9-F1AE-6C34-7729-417245171DF4}"/>
              </a:ext>
            </a:extLst>
          </p:cNvPr>
          <p:cNvSpPr txBox="1"/>
          <p:nvPr/>
        </p:nvSpPr>
        <p:spPr>
          <a:xfrm>
            <a:off x="0" y="1339850"/>
            <a:ext cx="5083690" cy="1200329"/>
          </a:xfrm>
          <a:prstGeom prst="rect">
            <a:avLst/>
          </a:prstGeom>
          <a:noFill/>
        </p:spPr>
        <p:txBody>
          <a:bodyPr wrap="square">
            <a:spAutoFit/>
          </a:bodyPr>
          <a:lstStyle/>
          <a:p>
            <a:pPr algn="ctr"/>
            <a:r>
              <a:rPr lang="x-none" sz="3600" b="1" dirty="0">
                <a:solidFill>
                  <a:srgbClr val="0432FF"/>
                </a:solidFill>
                <a:ea typeface="Times New Roman" panose="02020603050405020304" pitchFamily="18" charset="0"/>
              </a:rPr>
              <a:t>5</a:t>
            </a:r>
            <a:r>
              <a:rPr lang="x-none" sz="3600" b="1" dirty="0">
                <a:solidFill>
                  <a:srgbClr val="0432FF"/>
                </a:solidFill>
                <a:effectLst/>
                <a:latin typeface="Times New Roman" panose="02020603050405020304" pitchFamily="18" charset="0"/>
                <a:ea typeface="Times New Roman" panose="02020603050405020304" pitchFamily="18" charset="0"/>
              </a:rPr>
              <a:t>. Khu đô thị </a:t>
            </a:r>
          </a:p>
          <a:p>
            <a:pPr algn="ctr"/>
            <a:r>
              <a:rPr lang="x-none" sz="3600" b="1" dirty="0">
                <a:solidFill>
                  <a:srgbClr val="0432FF"/>
                </a:solidFill>
                <a:effectLst/>
                <a:latin typeface="Times New Roman" panose="02020603050405020304" pitchFamily="18" charset="0"/>
                <a:ea typeface="Times New Roman" panose="02020603050405020304" pitchFamily="18" charset="0"/>
              </a:rPr>
              <a:t>Vinhomes Central Park</a:t>
            </a:r>
            <a:r>
              <a:rPr lang="x-none" sz="3600" b="1" dirty="0">
                <a:solidFill>
                  <a:srgbClr val="0432FF"/>
                </a:solidFill>
                <a:effectLst/>
              </a:rPr>
              <a:t> </a:t>
            </a:r>
            <a:endParaRPr lang="x-none" sz="3600" b="1" dirty="0">
              <a:solidFill>
                <a:srgbClr val="0432FF"/>
              </a:solidFill>
              <a:effectLst/>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xmlns="" id="{A42ECCAD-0FB7-A687-CF5B-D55A09895723}"/>
              </a:ext>
            </a:extLst>
          </p:cNvPr>
          <p:cNvSpPr>
            <a:spLocks noChangeArrowheads="1"/>
          </p:cNvSpPr>
          <p:nvPr/>
        </p:nvSpPr>
        <p:spPr bwMode="auto">
          <a:xfrm>
            <a:off x="195648" y="2538412"/>
            <a:ext cx="158064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sp>
        <p:nvSpPr>
          <p:cNvPr id="7" name="TextBox 6">
            <a:extLst>
              <a:ext uri="{FF2B5EF4-FFF2-40B4-BE49-F238E27FC236}">
                <a16:creationId xmlns:a16="http://schemas.microsoft.com/office/drawing/2014/main" xmlns="" id="{BE9E9999-36AF-98BA-BAB8-BB0F38747D18}"/>
              </a:ext>
            </a:extLst>
          </p:cNvPr>
          <p:cNvSpPr txBox="1"/>
          <p:nvPr/>
        </p:nvSpPr>
        <p:spPr>
          <a:xfrm>
            <a:off x="5068803" y="751290"/>
            <a:ext cx="6927548" cy="6095066"/>
          </a:xfrm>
          <a:prstGeom prst="rect">
            <a:avLst/>
          </a:prstGeom>
          <a:noFill/>
        </p:spPr>
        <p:txBody>
          <a:bodyPr wrap="square">
            <a:spAutoFit/>
          </a:bodyPr>
          <a:lstStyle/>
          <a:p>
            <a:pPr algn="just">
              <a:lnSpc>
                <a:spcPct val="150000"/>
              </a:lnSpc>
            </a:pPr>
            <a:r>
              <a:rPr lang="x-none" sz="3300" b="1" dirty="0">
                <a:solidFill>
                  <a:srgbClr val="7030A0"/>
                </a:solidFill>
                <a:effectLst/>
                <a:latin typeface="Times New Roman" panose="02020603050405020304" pitchFamily="18" charset="0"/>
                <a:ea typeface="Times New Roman" panose="02020603050405020304" pitchFamily="18" charset="0"/>
              </a:rPr>
              <a:t>Ngoài ra, nằm trong tổ hợp Vinhomes Tân Cảng còn có Trung tâm mua sắm cao cấp Vincom Center với diện tích 59.000 m</a:t>
            </a:r>
            <a:r>
              <a:rPr lang="en-US" sz="3300" b="1" baseline="30000" dirty="0">
                <a:solidFill>
                  <a:srgbClr val="7030A0"/>
                </a:solidFill>
                <a:effectLst/>
                <a:latin typeface="Times New Roman" panose="02020603050405020304" pitchFamily="18" charset="0"/>
                <a:ea typeface="Times New Roman" panose="02020603050405020304" pitchFamily="18" charset="0"/>
              </a:rPr>
              <a:t>2</a:t>
            </a:r>
            <a:r>
              <a:rPr lang="x-none" sz="3300" b="1" dirty="0">
                <a:solidFill>
                  <a:srgbClr val="7030A0"/>
                </a:solidFill>
                <a:effectLst/>
                <a:latin typeface="Times New Roman" panose="02020603050405020304" pitchFamily="18" charset="0"/>
                <a:ea typeface="Times New Roman" panose="02020603050405020304" pitchFamily="18" charset="0"/>
              </a:rPr>
              <a:t> nhằm cung cấp nhiều hạng mục đa dạng gồm khu mua sắm, khu vui chơi giải trí, sân băng trong nhà, rạp chiếu phim, khu ẩm thực và siêu thị tiêu dùng...</a:t>
            </a:r>
          </a:p>
        </p:txBody>
      </p:sp>
      <p:sp>
        <p:nvSpPr>
          <p:cNvPr id="2" name="Rectangle 2">
            <a:extLst>
              <a:ext uri="{FF2B5EF4-FFF2-40B4-BE49-F238E27FC236}">
                <a16:creationId xmlns:a16="http://schemas.microsoft.com/office/drawing/2014/main" xmlns="" id="{68AF979C-BE11-DE34-2109-CB050F8B777B}"/>
              </a:ext>
            </a:extLst>
          </p:cNvPr>
          <p:cNvSpPr>
            <a:spLocks noChangeArrowheads="1"/>
          </p:cNvSpPr>
          <p:nvPr/>
        </p:nvSpPr>
        <p:spPr bwMode="auto">
          <a:xfrm>
            <a:off x="180762" y="2876531"/>
            <a:ext cx="1438133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sp>
        <p:nvSpPr>
          <p:cNvPr id="4" name="Rectangle 2">
            <a:extLst>
              <a:ext uri="{FF2B5EF4-FFF2-40B4-BE49-F238E27FC236}">
                <a16:creationId xmlns:a16="http://schemas.microsoft.com/office/drawing/2014/main" xmlns="" id="{BF7F1418-E495-786F-E360-78C2D814E5F1}"/>
              </a:ext>
            </a:extLst>
          </p:cNvPr>
          <p:cNvSpPr>
            <a:spLocks noChangeArrowheads="1"/>
          </p:cNvSpPr>
          <p:nvPr/>
        </p:nvSpPr>
        <p:spPr bwMode="auto">
          <a:xfrm>
            <a:off x="195647" y="2774949"/>
            <a:ext cx="182001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sp>
        <p:nvSpPr>
          <p:cNvPr id="6" name="Rectangle 2">
            <a:extLst>
              <a:ext uri="{FF2B5EF4-FFF2-40B4-BE49-F238E27FC236}">
                <a16:creationId xmlns:a16="http://schemas.microsoft.com/office/drawing/2014/main" xmlns="" id="{388F0C41-F546-A1C8-9E6C-A9E7CBE6D456}"/>
              </a:ext>
            </a:extLst>
          </p:cNvPr>
          <p:cNvSpPr>
            <a:spLocks noChangeArrowheads="1"/>
          </p:cNvSpPr>
          <p:nvPr/>
        </p:nvSpPr>
        <p:spPr bwMode="auto">
          <a:xfrm>
            <a:off x="180762" y="2762249"/>
            <a:ext cx="129400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sp>
        <p:nvSpPr>
          <p:cNvPr id="8" name="Rectangle 2">
            <a:extLst>
              <a:ext uri="{FF2B5EF4-FFF2-40B4-BE49-F238E27FC236}">
                <a16:creationId xmlns:a16="http://schemas.microsoft.com/office/drawing/2014/main" xmlns="" id="{254F29EE-FC53-EC81-CE57-F04252CE9199}"/>
              </a:ext>
            </a:extLst>
          </p:cNvPr>
          <p:cNvSpPr>
            <a:spLocks noChangeArrowheads="1"/>
          </p:cNvSpPr>
          <p:nvPr/>
        </p:nvSpPr>
        <p:spPr bwMode="auto">
          <a:xfrm>
            <a:off x="180763" y="2774949"/>
            <a:ext cx="1634000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pic>
        <p:nvPicPr>
          <p:cNvPr id="936961" name="Picture 1">
            <a:extLst>
              <a:ext uri="{FF2B5EF4-FFF2-40B4-BE49-F238E27FC236}">
                <a16:creationId xmlns:a16="http://schemas.microsoft.com/office/drawing/2014/main" xmlns="" id="{4C9014AE-6569-62F9-624C-251F9572F394}"/>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80762" y="2774949"/>
            <a:ext cx="4504687" cy="3140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73771"/>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a:extLst>
              <a:ext uri="{FF2B5EF4-FFF2-40B4-BE49-F238E27FC236}">
                <a16:creationId xmlns:a16="http://schemas.microsoft.com/office/drawing/2014/main" xmlns="" id="{7A120552-BE0C-94B8-31E3-D3A7D5028A4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4" name="AutoShape 2" descr="Bài 15. Thương mại và du lịch - Hoc24">
            <a:extLst>
              <a:ext uri="{FF2B5EF4-FFF2-40B4-BE49-F238E27FC236}">
                <a16:creationId xmlns:a16="http://schemas.microsoft.com/office/drawing/2014/main" xmlns="" id="{535CD3C5-3327-A994-3D0B-B374C26F9D7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5" name="Rectangle 13">
            <a:extLst>
              <a:ext uri="{FF2B5EF4-FFF2-40B4-BE49-F238E27FC236}">
                <a16:creationId xmlns:a16="http://schemas.microsoft.com/office/drawing/2014/main" xmlns="" id="{4988655D-5CB1-5445-81F9-3D67346C8A8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40996" name="TextBox 3">
            <a:extLst>
              <a:ext uri="{FF2B5EF4-FFF2-40B4-BE49-F238E27FC236}">
                <a16:creationId xmlns:a16="http://schemas.microsoft.com/office/drawing/2014/main" xmlns="" id="{72964CE9-1E95-17C1-6A65-F771FB7F13C6}"/>
              </a:ext>
            </a:extLst>
          </p:cNvPr>
          <p:cNvSpPr txBox="1">
            <a:spLocks noChangeArrowheads="1"/>
          </p:cNvSpPr>
          <p:nvPr/>
        </p:nvSpPr>
        <p:spPr bwMode="auto">
          <a:xfrm>
            <a:off x="195649" y="-113114"/>
            <a:ext cx="11800702" cy="86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5 khu đô thị mới đáng sống ở Thành phố Hồ Chí Minh</a:t>
            </a:r>
            <a:endParaRPr lang="x-none" sz="3800" dirty="0">
              <a:solidFill>
                <a:srgbClr val="00B050"/>
              </a:solidFill>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xmlns="" id="{9DA6A2D9-F1AE-6C34-7729-417245171DF4}"/>
              </a:ext>
            </a:extLst>
          </p:cNvPr>
          <p:cNvSpPr txBox="1"/>
          <p:nvPr/>
        </p:nvSpPr>
        <p:spPr>
          <a:xfrm>
            <a:off x="0" y="1339850"/>
            <a:ext cx="5083690" cy="1200329"/>
          </a:xfrm>
          <a:prstGeom prst="rect">
            <a:avLst/>
          </a:prstGeom>
          <a:noFill/>
        </p:spPr>
        <p:txBody>
          <a:bodyPr wrap="square">
            <a:spAutoFit/>
          </a:bodyPr>
          <a:lstStyle/>
          <a:p>
            <a:pPr algn="ctr"/>
            <a:r>
              <a:rPr lang="x-none" sz="3600" b="1" dirty="0">
                <a:solidFill>
                  <a:srgbClr val="0432FF"/>
                </a:solidFill>
                <a:ea typeface="Times New Roman" panose="02020603050405020304" pitchFamily="18" charset="0"/>
              </a:rPr>
              <a:t>5</a:t>
            </a:r>
            <a:r>
              <a:rPr lang="x-none" sz="3600" b="1" dirty="0">
                <a:solidFill>
                  <a:srgbClr val="0432FF"/>
                </a:solidFill>
                <a:effectLst/>
                <a:latin typeface="Times New Roman" panose="02020603050405020304" pitchFamily="18" charset="0"/>
                <a:ea typeface="Times New Roman" panose="02020603050405020304" pitchFamily="18" charset="0"/>
              </a:rPr>
              <a:t>. Khu đô thị </a:t>
            </a:r>
          </a:p>
          <a:p>
            <a:pPr algn="ctr"/>
            <a:r>
              <a:rPr lang="x-none" sz="3600" b="1" dirty="0">
                <a:solidFill>
                  <a:srgbClr val="0432FF"/>
                </a:solidFill>
                <a:effectLst/>
                <a:latin typeface="Times New Roman" panose="02020603050405020304" pitchFamily="18" charset="0"/>
                <a:ea typeface="Times New Roman" panose="02020603050405020304" pitchFamily="18" charset="0"/>
              </a:rPr>
              <a:t>Vinhomes Central Park</a:t>
            </a:r>
            <a:r>
              <a:rPr lang="x-none" sz="3600" b="1" dirty="0">
                <a:solidFill>
                  <a:srgbClr val="0432FF"/>
                </a:solidFill>
                <a:effectLst/>
              </a:rPr>
              <a:t> </a:t>
            </a:r>
            <a:endParaRPr lang="x-none" sz="3600" b="1" dirty="0">
              <a:solidFill>
                <a:srgbClr val="0432FF"/>
              </a:solidFill>
              <a:effectLst/>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xmlns="" id="{A42ECCAD-0FB7-A687-CF5B-D55A09895723}"/>
              </a:ext>
            </a:extLst>
          </p:cNvPr>
          <p:cNvSpPr>
            <a:spLocks noChangeArrowheads="1"/>
          </p:cNvSpPr>
          <p:nvPr/>
        </p:nvSpPr>
        <p:spPr bwMode="auto">
          <a:xfrm>
            <a:off x="195648" y="2538412"/>
            <a:ext cx="1580640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sp>
        <p:nvSpPr>
          <p:cNvPr id="7" name="TextBox 6">
            <a:extLst>
              <a:ext uri="{FF2B5EF4-FFF2-40B4-BE49-F238E27FC236}">
                <a16:creationId xmlns:a16="http://schemas.microsoft.com/office/drawing/2014/main" xmlns="" id="{BE9E9999-36AF-98BA-BAB8-BB0F38747D18}"/>
              </a:ext>
            </a:extLst>
          </p:cNvPr>
          <p:cNvSpPr txBox="1"/>
          <p:nvPr/>
        </p:nvSpPr>
        <p:spPr>
          <a:xfrm>
            <a:off x="5068803" y="973712"/>
            <a:ext cx="6927548" cy="5650971"/>
          </a:xfrm>
          <a:prstGeom prst="rect">
            <a:avLst/>
          </a:prstGeom>
          <a:noFill/>
        </p:spPr>
        <p:txBody>
          <a:bodyPr wrap="square">
            <a:spAutoFit/>
          </a:bodyPr>
          <a:lstStyle/>
          <a:p>
            <a:pPr algn="just">
              <a:lnSpc>
                <a:spcPct val="150000"/>
              </a:lnSpc>
            </a:pPr>
            <a:r>
              <a:rPr lang="x-none" sz="3500" b="1" dirty="0">
                <a:solidFill>
                  <a:srgbClr val="7030A0"/>
                </a:solidFill>
                <a:effectLst/>
                <a:latin typeface="Times New Roman" panose="02020603050405020304" pitchFamily="18" charset="0"/>
                <a:ea typeface="Times New Roman" panose="02020603050405020304" pitchFamily="18" charset="0"/>
              </a:rPr>
              <a:t>Bên cạnh các tiện ích đi liền với biệt thự/căn hộ, Vinhomes Central Park còn có bệnh viện đa khoa quốc tế Vinmec Central Park, hệ thống trường liên cấp Vinschool Central Park và bến du thuyền trên sông Sài Gòn.</a:t>
            </a:r>
            <a:r>
              <a:rPr lang="x-none" sz="3500" b="1" dirty="0">
                <a:solidFill>
                  <a:srgbClr val="7030A0"/>
                </a:solidFill>
                <a:effectLst/>
              </a:rPr>
              <a:t> </a:t>
            </a:r>
            <a:endParaRPr lang="x-none" sz="3500" b="1" dirty="0">
              <a:solidFill>
                <a:srgbClr val="7030A0"/>
              </a:solidFill>
              <a:effectLst/>
              <a:latin typeface="Times New Roman" panose="02020603050405020304" pitchFamily="18" charset="0"/>
              <a:ea typeface="Times New Roman" panose="02020603050405020304" pitchFamily="18" charset="0"/>
            </a:endParaRPr>
          </a:p>
        </p:txBody>
      </p:sp>
      <p:sp>
        <p:nvSpPr>
          <p:cNvPr id="2" name="Rectangle 2">
            <a:extLst>
              <a:ext uri="{FF2B5EF4-FFF2-40B4-BE49-F238E27FC236}">
                <a16:creationId xmlns:a16="http://schemas.microsoft.com/office/drawing/2014/main" xmlns="" id="{68AF979C-BE11-DE34-2109-CB050F8B777B}"/>
              </a:ext>
            </a:extLst>
          </p:cNvPr>
          <p:cNvSpPr>
            <a:spLocks noChangeArrowheads="1"/>
          </p:cNvSpPr>
          <p:nvPr/>
        </p:nvSpPr>
        <p:spPr bwMode="auto">
          <a:xfrm>
            <a:off x="180762" y="2876531"/>
            <a:ext cx="1438133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sp>
        <p:nvSpPr>
          <p:cNvPr id="4" name="Rectangle 2">
            <a:extLst>
              <a:ext uri="{FF2B5EF4-FFF2-40B4-BE49-F238E27FC236}">
                <a16:creationId xmlns:a16="http://schemas.microsoft.com/office/drawing/2014/main" xmlns="" id="{BF7F1418-E495-786F-E360-78C2D814E5F1}"/>
              </a:ext>
            </a:extLst>
          </p:cNvPr>
          <p:cNvSpPr>
            <a:spLocks noChangeArrowheads="1"/>
          </p:cNvSpPr>
          <p:nvPr/>
        </p:nvSpPr>
        <p:spPr bwMode="auto">
          <a:xfrm>
            <a:off x="195647" y="2774949"/>
            <a:ext cx="182001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sp>
        <p:nvSpPr>
          <p:cNvPr id="6" name="Rectangle 2">
            <a:extLst>
              <a:ext uri="{FF2B5EF4-FFF2-40B4-BE49-F238E27FC236}">
                <a16:creationId xmlns:a16="http://schemas.microsoft.com/office/drawing/2014/main" xmlns="" id="{388F0C41-F546-A1C8-9E6C-A9E7CBE6D456}"/>
              </a:ext>
            </a:extLst>
          </p:cNvPr>
          <p:cNvSpPr>
            <a:spLocks noChangeArrowheads="1"/>
          </p:cNvSpPr>
          <p:nvPr/>
        </p:nvSpPr>
        <p:spPr bwMode="auto">
          <a:xfrm>
            <a:off x="180762" y="2762249"/>
            <a:ext cx="129400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sp>
        <p:nvSpPr>
          <p:cNvPr id="8" name="Rectangle 2">
            <a:extLst>
              <a:ext uri="{FF2B5EF4-FFF2-40B4-BE49-F238E27FC236}">
                <a16:creationId xmlns:a16="http://schemas.microsoft.com/office/drawing/2014/main" xmlns="" id="{254F29EE-FC53-EC81-CE57-F04252CE9199}"/>
              </a:ext>
            </a:extLst>
          </p:cNvPr>
          <p:cNvSpPr>
            <a:spLocks noChangeArrowheads="1"/>
          </p:cNvSpPr>
          <p:nvPr/>
        </p:nvSpPr>
        <p:spPr bwMode="auto">
          <a:xfrm>
            <a:off x="180763" y="2774949"/>
            <a:ext cx="1634000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pic>
        <p:nvPicPr>
          <p:cNvPr id="936961" name="Picture 1">
            <a:extLst>
              <a:ext uri="{FF2B5EF4-FFF2-40B4-BE49-F238E27FC236}">
                <a16:creationId xmlns:a16="http://schemas.microsoft.com/office/drawing/2014/main" xmlns="" id="{4C9014AE-6569-62F9-624C-251F9572F394}"/>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80762" y="2774949"/>
            <a:ext cx="4504687" cy="3140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456064"/>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6B787188-6D86-1DD9-A84D-765B82A3E635}"/>
              </a:ext>
            </a:extLst>
          </p:cNvPr>
          <p:cNvSpPr/>
          <p:nvPr/>
        </p:nvSpPr>
        <p:spPr>
          <a:xfrm>
            <a:off x="72305" y="102823"/>
            <a:ext cx="11782136" cy="803490"/>
          </a:xfrm>
          <a:prstGeom prst="rect">
            <a:avLst/>
          </a:prstGeom>
        </p:spPr>
        <p:txBody>
          <a:bodyPr wrap="none">
            <a:spAutoFit/>
          </a:bodyPr>
          <a:lstStyle/>
          <a:p>
            <a:pPr algn="ctr" eaLnBrk="1" fontAlgn="auto" hangingPunct="1">
              <a:lnSpc>
                <a:spcPct val="150000"/>
              </a:lnSpc>
              <a:spcBef>
                <a:spcPts val="0"/>
              </a:spcBef>
              <a:spcAft>
                <a:spcPts val="0"/>
              </a:spcAft>
              <a:defRPr/>
            </a:pPr>
            <a:r>
              <a:rPr lang="en-US" sz="3500" b="1" dirty="0">
                <a:ln w="22225">
                  <a:solidFill>
                    <a:schemeClr val="accent2"/>
                  </a:solidFill>
                  <a:prstDash val="solid"/>
                </a:ln>
                <a:solidFill>
                  <a:srgbClr val="C00000"/>
                </a:solidFill>
                <a:cs typeface="Times New Roman" panose="02020603050405020304" pitchFamily="18" charset="0"/>
              </a:rPr>
              <a:t>4. SỰ PHÁT TRIỂN VÀ PHÂN BỐ CÁC NGÀNH KINH TẾ</a:t>
            </a:r>
          </a:p>
        </p:txBody>
      </p:sp>
      <p:sp>
        <p:nvSpPr>
          <p:cNvPr id="414722" name="Rectangle 2">
            <a:extLst>
              <a:ext uri="{FF2B5EF4-FFF2-40B4-BE49-F238E27FC236}">
                <a16:creationId xmlns:a16="http://schemas.microsoft.com/office/drawing/2014/main" xmlns="" id="{0614289E-01B3-0C23-B156-90EADABD9F0C}"/>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14723" name="AutoShape 2" descr="Bài 15. Thương mại và du lịch - Hoc24">
            <a:extLst>
              <a:ext uri="{FF2B5EF4-FFF2-40B4-BE49-F238E27FC236}">
                <a16:creationId xmlns:a16="http://schemas.microsoft.com/office/drawing/2014/main" xmlns="" id="{215D4E5D-C082-B954-955C-28F8B669BF66}"/>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14724" name="Rectangle 13">
            <a:extLst>
              <a:ext uri="{FF2B5EF4-FFF2-40B4-BE49-F238E27FC236}">
                <a16:creationId xmlns:a16="http://schemas.microsoft.com/office/drawing/2014/main" xmlns="" id="{88783F2D-8934-2CCC-87EE-F964E42EB0B3}"/>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14725" name="Rectangle 2">
            <a:extLst>
              <a:ext uri="{FF2B5EF4-FFF2-40B4-BE49-F238E27FC236}">
                <a16:creationId xmlns:a16="http://schemas.microsoft.com/office/drawing/2014/main" xmlns="" id="{53A7D15B-C16A-99BA-0A66-4EF53628066A}"/>
              </a:ext>
            </a:extLst>
          </p:cNvPr>
          <p:cNvSpPr>
            <a:spLocks noChangeArrowheads="1"/>
          </p:cNvSpPr>
          <p:nvPr/>
        </p:nvSpPr>
        <p:spPr bwMode="auto">
          <a:xfrm>
            <a:off x="307975" y="1136650"/>
            <a:ext cx="1466215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14726" name="Rectangle 4">
            <a:extLst>
              <a:ext uri="{FF2B5EF4-FFF2-40B4-BE49-F238E27FC236}">
                <a16:creationId xmlns:a16="http://schemas.microsoft.com/office/drawing/2014/main" xmlns="" id="{5BA10345-B461-7DC4-5A2D-BB33DA06EEC9}"/>
              </a:ext>
            </a:extLst>
          </p:cNvPr>
          <p:cNvSpPr>
            <a:spLocks noChangeArrowheads="1"/>
          </p:cNvSpPr>
          <p:nvPr/>
        </p:nvSpPr>
        <p:spPr bwMode="auto">
          <a:xfrm>
            <a:off x="6245225" y="2565400"/>
            <a:ext cx="1809750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14727" name="Rectangle 14">
            <a:extLst>
              <a:ext uri="{FF2B5EF4-FFF2-40B4-BE49-F238E27FC236}">
                <a16:creationId xmlns:a16="http://schemas.microsoft.com/office/drawing/2014/main" xmlns="" id="{8BE5E8EC-12DB-03C4-FD35-BFAA52A6724C}"/>
              </a:ext>
            </a:extLst>
          </p:cNvPr>
          <p:cNvSpPr>
            <a:spLocks noChangeArrowheads="1"/>
          </p:cNvSpPr>
          <p:nvPr/>
        </p:nvSpPr>
        <p:spPr bwMode="auto">
          <a:xfrm>
            <a:off x="461963" y="1293813"/>
            <a:ext cx="1457483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14728" name="Rectangle 16">
            <a:extLst>
              <a:ext uri="{FF2B5EF4-FFF2-40B4-BE49-F238E27FC236}">
                <a16:creationId xmlns:a16="http://schemas.microsoft.com/office/drawing/2014/main" xmlns="" id="{777B72BA-7E5B-0EF0-906D-85C45F846A00}"/>
              </a:ext>
            </a:extLst>
          </p:cNvPr>
          <p:cNvSpPr>
            <a:spLocks noChangeArrowheads="1"/>
          </p:cNvSpPr>
          <p:nvPr/>
        </p:nvSpPr>
        <p:spPr bwMode="auto">
          <a:xfrm>
            <a:off x="6096000" y="2565400"/>
            <a:ext cx="1554162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14729" name="Rectangle 18">
            <a:extLst>
              <a:ext uri="{FF2B5EF4-FFF2-40B4-BE49-F238E27FC236}">
                <a16:creationId xmlns:a16="http://schemas.microsoft.com/office/drawing/2014/main" xmlns="" id="{8B4EB66A-5146-D51D-A0D7-844930F639CD}"/>
              </a:ext>
            </a:extLst>
          </p:cNvPr>
          <p:cNvSpPr>
            <a:spLocks noChangeArrowheads="1"/>
          </p:cNvSpPr>
          <p:nvPr/>
        </p:nvSpPr>
        <p:spPr bwMode="auto">
          <a:xfrm>
            <a:off x="371475" y="1344613"/>
            <a:ext cx="1293971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14730" name="Rectangle 20">
            <a:extLst>
              <a:ext uri="{FF2B5EF4-FFF2-40B4-BE49-F238E27FC236}">
                <a16:creationId xmlns:a16="http://schemas.microsoft.com/office/drawing/2014/main" xmlns="" id="{46F65EDE-9464-1C92-6417-2B27BB1260D7}"/>
              </a:ext>
            </a:extLst>
          </p:cNvPr>
          <p:cNvSpPr>
            <a:spLocks noChangeArrowheads="1"/>
          </p:cNvSpPr>
          <p:nvPr/>
        </p:nvSpPr>
        <p:spPr bwMode="auto">
          <a:xfrm>
            <a:off x="5741988" y="2860675"/>
            <a:ext cx="20918487"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14731" name="Rectangle 18">
            <a:extLst>
              <a:ext uri="{FF2B5EF4-FFF2-40B4-BE49-F238E27FC236}">
                <a16:creationId xmlns:a16="http://schemas.microsoft.com/office/drawing/2014/main" xmlns="" id="{0C8CC8C1-C2E8-D447-6DF7-76DE7500EC62}"/>
              </a:ext>
            </a:extLst>
          </p:cNvPr>
          <p:cNvSpPr>
            <a:spLocks noChangeArrowheads="1"/>
          </p:cNvSpPr>
          <p:nvPr/>
        </p:nvSpPr>
        <p:spPr bwMode="auto">
          <a:xfrm>
            <a:off x="223838" y="1182688"/>
            <a:ext cx="1916588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14732" name="Rectangle 20">
            <a:extLst>
              <a:ext uri="{FF2B5EF4-FFF2-40B4-BE49-F238E27FC236}">
                <a16:creationId xmlns:a16="http://schemas.microsoft.com/office/drawing/2014/main" xmlns="" id="{6FDC6788-D14C-1BB4-06AC-5E8ECCBDFFC5}"/>
              </a:ext>
            </a:extLst>
          </p:cNvPr>
          <p:cNvSpPr>
            <a:spLocks noChangeArrowheads="1"/>
          </p:cNvSpPr>
          <p:nvPr/>
        </p:nvSpPr>
        <p:spPr bwMode="auto">
          <a:xfrm>
            <a:off x="6245225" y="2301875"/>
            <a:ext cx="183435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pic>
        <p:nvPicPr>
          <p:cNvPr id="414737" name="Picture 17" descr="Đông Nam bộ xây thêm nhiều khu công nghiệp thu hút đầu tư">
            <a:extLst>
              <a:ext uri="{FF2B5EF4-FFF2-40B4-BE49-F238E27FC236}">
                <a16:creationId xmlns:a16="http://schemas.microsoft.com/office/drawing/2014/main" xmlns="" id="{362F5433-980A-A8A9-0C91-A9308EB533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0780" y="1190647"/>
            <a:ext cx="9777305" cy="5254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8" name="Rectangle 2">
            <a:extLst>
              <a:ext uri="{FF2B5EF4-FFF2-40B4-BE49-F238E27FC236}">
                <a16:creationId xmlns:a16="http://schemas.microsoft.com/office/drawing/2014/main" xmlns="" id="{B0398E82-C40D-BCE6-5751-6FF942CE56C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59" name="AutoShape 2" descr="Bài 15. Thương mại và du lịch - Hoc24">
            <a:extLst>
              <a:ext uri="{FF2B5EF4-FFF2-40B4-BE49-F238E27FC236}">
                <a16:creationId xmlns:a16="http://schemas.microsoft.com/office/drawing/2014/main" xmlns="" id="{1FF90FBC-6BC7-0B23-E51E-5729A106082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60" name="Rectangle 11">
            <a:extLst>
              <a:ext uri="{FF2B5EF4-FFF2-40B4-BE49-F238E27FC236}">
                <a16:creationId xmlns:a16="http://schemas.microsoft.com/office/drawing/2014/main" xmlns="" id="{B41D1615-54A8-46C3-B2F4-CC29246BEAAA}"/>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 name="TextBox 3">
            <a:extLst>
              <a:ext uri="{FF2B5EF4-FFF2-40B4-BE49-F238E27FC236}">
                <a16:creationId xmlns:a16="http://schemas.microsoft.com/office/drawing/2014/main" xmlns="" id="{EB7C11B9-030F-D67B-34D4-1BCA8488A035}"/>
              </a:ext>
            </a:extLst>
          </p:cNvPr>
          <p:cNvSpPr txBox="1"/>
          <p:nvPr/>
        </p:nvSpPr>
        <p:spPr>
          <a:xfrm>
            <a:off x="2345725" y="182563"/>
            <a:ext cx="7500549" cy="707886"/>
          </a:xfrm>
          <a:prstGeom prst="rect">
            <a:avLst/>
          </a:prstGeom>
          <a:noFill/>
        </p:spPr>
        <p:txBody>
          <a:bodyPr wrap="square">
            <a:spAutoFit/>
          </a:bodyPr>
          <a:lstStyle/>
          <a:p>
            <a:pPr algn="ctr"/>
            <a:r>
              <a:rPr lang="x-none" sz="4000" b="1" dirty="0">
                <a:solidFill>
                  <a:srgbClr val="00B050"/>
                </a:solidFill>
              </a:rPr>
              <a:t>Cửa khẩu </a:t>
            </a:r>
            <a:r>
              <a:rPr lang="x-none" sz="4000" b="1" dirty="0">
                <a:solidFill>
                  <a:srgbClr val="00B050"/>
                </a:solidFill>
                <a:effectLst/>
                <a:latin typeface="Times New Roman" panose="02020603050405020304" pitchFamily="18" charset="0"/>
                <a:ea typeface="Times New Roman" panose="02020603050405020304" pitchFamily="18" charset="0"/>
              </a:rPr>
              <a:t>Mộc Bài</a:t>
            </a:r>
            <a:endParaRPr lang="x-none" sz="4000" dirty="0"/>
          </a:p>
        </p:txBody>
      </p:sp>
      <p:pic>
        <p:nvPicPr>
          <p:cNvPr id="694274" name="Picture 2" descr="Cửa khẩu Mộc Bài: Ở đâu? Di chuyển ra sao? Chơi gì?">
            <a:extLst>
              <a:ext uri="{FF2B5EF4-FFF2-40B4-BE49-F238E27FC236}">
                <a16:creationId xmlns:a16="http://schemas.microsoft.com/office/drawing/2014/main" xmlns="" id="{8CBF7797-B06E-09A1-F282-AB41891DB1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890448"/>
            <a:ext cx="10160000" cy="5923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458394"/>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500063" y="0"/>
            <a:ext cx="11072812" cy="86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x-none" sz="3800" b="1" dirty="0">
                <a:solidFill>
                  <a:srgbClr val="0432FF"/>
                </a:solidFill>
                <a:effectLst/>
                <a:latin typeface="Times New Roman" panose="02020603050405020304" pitchFamily="18" charset="0"/>
                <a:ea typeface="Times New Roman" panose="02020603050405020304" pitchFamily="18" charset="0"/>
              </a:rPr>
              <a:t>Cho biết đặc điểm kinh tế của vùng Đông Nam Bộ.</a:t>
            </a:r>
            <a:endParaRPr lang="x-none" altLang="x-none" sz="3800" b="1" dirty="0">
              <a:solidFill>
                <a:srgbClr val="0432FF"/>
              </a:solidFill>
              <a:cs typeface="Calibri" panose="020F0502020204030204" pitchFamily="34" charset="0"/>
            </a:endParaRPr>
          </a:p>
        </p:txBody>
      </p:sp>
      <p:sp>
        <p:nvSpPr>
          <p:cNvPr id="4" name="TextBox 3">
            <a:extLst>
              <a:ext uri="{FF2B5EF4-FFF2-40B4-BE49-F238E27FC236}">
                <a16:creationId xmlns:a16="http://schemas.microsoft.com/office/drawing/2014/main" xmlns="" id="{952CCD7F-CB8E-ABFD-E9E2-F6F4EA5BF5F8}"/>
              </a:ext>
            </a:extLst>
          </p:cNvPr>
          <p:cNvSpPr txBox="1">
            <a:spLocks noChangeArrowheads="1"/>
          </p:cNvSpPr>
          <p:nvPr/>
        </p:nvSpPr>
        <p:spPr bwMode="auto">
          <a:xfrm>
            <a:off x="1454150" y="1993096"/>
            <a:ext cx="9401261" cy="3675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4000" b="1" dirty="0">
                <a:solidFill>
                  <a:srgbClr val="00B050"/>
                </a:solidFill>
                <a:effectLst/>
                <a:latin typeface="Times New Roman" panose="02020603050405020304" pitchFamily="18" charset="0"/>
                <a:ea typeface="Times New Roman" panose="02020603050405020304" pitchFamily="18" charset="0"/>
              </a:rPr>
              <a:t>+ Là vùng phát triển năng động, trung tâm kinh tế, tài chính, thương mại, dịch vụ, giáo dục và đào tạo, khoa học công nghệ hàng đầu cả nước.</a:t>
            </a:r>
          </a:p>
        </p:txBody>
      </p:sp>
    </p:spTree>
    <p:extLst>
      <p:ext uri="{BB962C8B-B14F-4D97-AF65-F5344CB8AC3E}">
        <p14:creationId xmlns:p14="http://schemas.microsoft.com/office/powerpoint/2010/main" val="20683046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521494" y="247135"/>
            <a:ext cx="11072812" cy="6127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 Vùng có quy mô GRDP lớn, đóng góp hơn 30% GDP cả nước (năm 2021), tốc độ tăng trưởng GRDP bình quân khoảng 5-6%/năm</a:t>
            </a:r>
          </a:p>
          <a:p>
            <a:pPr algn="just">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 Cơ cấu ngành kinh tế và cơ cấu lãnh thổ chuyển dịch theo hướng tích cực, lấy khoa học công nghệ, đổi mới sáng tạo, kinh tế số, kinh tế xanh, kinh tế tuần hoàn làm trọng tâm.</a:t>
            </a:r>
          </a:p>
        </p:txBody>
      </p:sp>
    </p:spTree>
    <p:extLst>
      <p:ext uri="{BB962C8B-B14F-4D97-AF65-F5344CB8AC3E}">
        <p14:creationId xmlns:p14="http://schemas.microsoft.com/office/powerpoint/2010/main" val="2070100455"/>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521494" y="668148"/>
            <a:ext cx="11072812" cy="552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4000" b="1" dirty="0">
                <a:solidFill>
                  <a:srgbClr val="00B050"/>
                </a:solidFill>
                <a:effectLst/>
                <a:latin typeface="Times New Roman" panose="02020603050405020304" pitchFamily="18" charset="0"/>
                <a:ea typeface="Times New Roman" panose="02020603050405020304" pitchFamily="18" charset="0"/>
              </a:rPr>
              <a:t>+ Dựa vào điều kiện tự nhiên, tài nguyên thiên nhiên và các điều kiện kinh tế - xã hội, vùng Đông Nam Bộ đã phát triển các ngành kinh tế thế mạnh như: công nghiệp, dịch vụ, phát triển tổng hợp kinh tế biển, đảo và nông nghiệp (cây công nghiệp và cây ăn quả)</a:t>
            </a:r>
          </a:p>
        </p:txBody>
      </p:sp>
    </p:spTree>
    <p:extLst>
      <p:ext uri="{BB962C8B-B14F-4D97-AF65-F5344CB8AC3E}">
        <p14:creationId xmlns:p14="http://schemas.microsoft.com/office/powerpoint/2010/main" val="2607865071"/>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Text Box 2">
            <a:extLst>
              <a:ext uri="{FF2B5EF4-FFF2-40B4-BE49-F238E27FC236}">
                <a16:creationId xmlns:a16="http://schemas.microsoft.com/office/drawing/2014/main" xmlns="" id="{7DC72B41-1E90-36C9-784F-EC4552A5E776}"/>
              </a:ext>
            </a:extLst>
          </p:cNvPr>
          <p:cNvSpPr txBox="1">
            <a:spLocks noChangeArrowheads="1"/>
          </p:cNvSpPr>
          <p:nvPr/>
        </p:nvSpPr>
        <p:spPr bwMode="auto">
          <a:xfrm>
            <a:off x="6858000" y="479266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x-none" altLang="x-none" sz="3600">
              <a:latin typeface=".VnArial Narrow" pitchFamily="34" charset="0"/>
            </a:endParaRPr>
          </a:p>
        </p:txBody>
      </p:sp>
      <p:sp>
        <p:nvSpPr>
          <p:cNvPr id="416770" name="Text Box 16">
            <a:extLst>
              <a:ext uri="{FF2B5EF4-FFF2-40B4-BE49-F238E27FC236}">
                <a16:creationId xmlns:a16="http://schemas.microsoft.com/office/drawing/2014/main" xmlns="" id="{2464C09F-8721-0908-8BD8-84AD8371DF82}"/>
              </a:ext>
            </a:extLst>
          </p:cNvPr>
          <p:cNvSpPr txBox="1">
            <a:spLocks noChangeArrowheads="1"/>
          </p:cNvSpPr>
          <p:nvPr/>
        </p:nvSpPr>
        <p:spPr bwMode="auto">
          <a:xfrm>
            <a:off x="1303338" y="417513"/>
            <a:ext cx="92932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lnSpc>
                <a:spcPct val="150000"/>
              </a:lnSpc>
              <a:spcBef>
                <a:spcPct val="50000"/>
              </a:spcBef>
            </a:pPr>
            <a:r>
              <a:rPr lang="x-none" altLang="x-none" sz="4500" b="1">
                <a:solidFill>
                  <a:srgbClr val="0432FF"/>
                </a:solidFill>
                <a:cs typeface="Times New Roman" panose="02020603050405020304" pitchFamily="18" charset="0"/>
              </a:rPr>
              <a:t>THẢO LUẬN NHÓM (5 PHÚT)</a:t>
            </a:r>
            <a:endParaRPr lang="en-US" altLang="x-none" sz="4500" b="1">
              <a:solidFill>
                <a:srgbClr val="0432FF"/>
              </a:solidFill>
              <a:cs typeface="Times New Roman" panose="02020603050405020304" pitchFamily="18" charset="0"/>
            </a:endParaRPr>
          </a:p>
        </p:txBody>
      </p:sp>
      <p:pic>
        <p:nvPicPr>
          <p:cNvPr id="416771" name="Picture 2" descr="Viết báo cáo cho một buổi thảo luận của nhóm em lớp 4">
            <a:extLst>
              <a:ext uri="{FF2B5EF4-FFF2-40B4-BE49-F238E27FC236}">
                <a16:creationId xmlns:a16="http://schemas.microsoft.com/office/drawing/2014/main" xmlns="" id="{7456279B-1655-3051-D5F7-373E4A14F0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4213" y="1423988"/>
            <a:ext cx="7993062"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720281" y="0"/>
            <a:ext cx="7216346"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r>
              <a:rPr lang="x-none" sz="3500" b="1" dirty="0">
                <a:solidFill>
                  <a:srgbClr val="0432FF"/>
                </a:solidFill>
                <a:effectLst/>
                <a:latin typeface="Times New Roman" panose="02020603050405020304" pitchFamily="18" charset="0"/>
                <a:ea typeface="Times New Roman" panose="02020603050405020304" pitchFamily="18" charset="0"/>
              </a:rPr>
              <a:t>- Nhóm 1+2: Trình bày sự phát triển và phân bố ngành công nghiệp của vùng Đông Nam Bộ</a:t>
            </a:r>
          </a:p>
          <a:p>
            <a:pPr algn="just"/>
            <a:r>
              <a:rPr lang="x-none" sz="3500" b="1" dirty="0">
                <a:solidFill>
                  <a:srgbClr val="0070C0"/>
                </a:solidFill>
                <a:effectLst/>
                <a:latin typeface="Times New Roman" panose="02020603050405020304" pitchFamily="18" charset="0"/>
                <a:ea typeface="Times New Roman" panose="02020603050405020304" pitchFamily="18" charset="0"/>
              </a:rPr>
              <a:t>- Nhóm 3+4: Trình bày sự phát triển và phân bố ngành dịch vụ của vùng Đông Nam Bộ</a:t>
            </a:r>
          </a:p>
          <a:p>
            <a:pPr algn="just"/>
            <a:r>
              <a:rPr lang="x-none" sz="3500" b="1" dirty="0">
                <a:solidFill>
                  <a:srgbClr val="0432FF"/>
                </a:solidFill>
                <a:effectLst/>
                <a:latin typeface="Times New Roman" panose="02020603050405020304" pitchFamily="18" charset="0"/>
                <a:ea typeface="Times New Roman" panose="02020603050405020304" pitchFamily="18" charset="0"/>
              </a:rPr>
              <a:t>- Nhóm 5+6: Trình bày sự phát triển và phân bố kinh tế biển, đảo của vùng Đông Nam Bộ</a:t>
            </a:r>
          </a:p>
          <a:p>
            <a:pPr algn="just"/>
            <a:r>
              <a:rPr lang="x-none" sz="3500" b="1" dirty="0">
                <a:solidFill>
                  <a:srgbClr val="0070C0"/>
                </a:solidFill>
                <a:effectLst/>
                <a:latin typeface="Times New Roman" panose="02020603050405020304" pitchFamily="18" charset="0"/>
                <a:ea typeface="Times New Roman" panose="02020603050405020304" pitchFamily="18" charset="0"/>
              </a:rPr>
              <a:t>- Nhóm 7+8: Trình bày sự phát triển và phân bố cây công nghiệp và cây ăn quả của vùng Đông Nam Bộ</a:t>
            </a:r>
          </a:p>
        </p:txBody>
      </p:sp>
      <p:pic>
        <p:nvPicPr>
          <p:cNvPr id="2" name="Picture 1">
            <a:extLst>
              <a:ext uri="{FF2B5EF4-FFF2-40B4-BE49-F238E27FC236}">
                <a16:creationId xmlns:a16="http://schemas.microsoft.com/office/drawing/2014/main" xmlns="" id="{295A4082-2226-AC0F-1071-7355982EA450}"/>
              </a:ext>
            </a:extLst>
          </p:cNvPr>
          <p:cNvPicPr>
            <a:picLocks noChangeAspect="1"/>
          </p:cNvPicPr>
          <p:nvPr/>
        </p:nvPicPr>
        <p:blipFill>
          <a:blip r:embed="rId3"/>
          <a:stretch>
            <a:fillRect/>
          </a:stretch>
        </p:blipFill>
        <p:spPr>
          <a:xfrm>
            <a:off x="123138" y="752449"/>
            <a:ext cx="4362365" cy="5883130"/>
          </a:xfrm>
          <a:prstGeom prst="rect">
            <a:avLst/>
          </a:prstGeom>
        </p:spPr>
      </p:pic>
    </p:spTree>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5321085" y="1293813"/>
            <a:ext cx="6602627" cy="4260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3700" b="1" dirty="0">
                <a:solidFill>
                  <a:srgbClr val="00B050"/>
                </a:solidFill>
                <a:effectLst/>
                <a:latin typeface="Times New Roman" panose="02020603050405020304" pitchFamily="18" charset="0"/>
                <a:ea typeface="Times New Roman" panose="02020603050405020304" pitchFamily="18" charset="0"/>
              </a:rPr>
              <a:t>+ Là động lực phát triển, chiếm khoảng 38% GRDP của vùng và khoảng 31,7% giá trị sản xuất công nghiệp của cả nước (năm 2021)</a:t>
            </a:r>
          </a:p>
        </p:txBody>
      </p:sp>
      <p:pic>
        <p:nvPicPr>
          <p:cNvPr id="2" name="Picture 1">
            <a:extLst>
              <a:ext uri="{FF2B5EF4-FFF2-40B4-BE49-F238E27FC236}">
                <a16:creationId xmlns:a16="http://schemas.microsoft.com/office/drawing/2014/main" xmlns="" id="{295A4082-2226-AC0F-1071-7355982EA450}"/>
              </a:ext>
            </a:extLst>
          </p:cNvPr>
          <p:cNvPicPr>
            <a:picLocks noChangeAspect="1"/>
          </p:cNvPicPr>
          <p:nvPr/>
        </p:nvPicPr>
        <p:blipFill>
          <a:blip r:embed="rId3"/>
          <a:stretch>
            <a:fillRect/>
          </a:stretch>
        </p:blipFill>
        <p:spPr>
          <a:xfrm>
            <a:off x="123138" y="752449"/>
            <a:ext cx="4779062" cy="5883130"/>
          </a:xfrm>
          <a:prstGeom prst="rect">
            <a:avLst/>
          </a:prstGeom>
        </p:spPr>
      </p:pic>
      <p:sp>
        <p:nvSpPr>
          <p:cNvPr id="3" name="TextBox 3">
            <a:extLst>
              <a:ext uri="{FF2B5EF4-FFF2-40B4-BE49-F238E27FC236}">
                <a16:creationId xmlns:a16="http://schemas.microsoft.com/office/drawing/2014/main" xmlns="" id="{583FE831-A4C0-964F-418B-8EBBA8981A4B}"/>
              </a:ext>
            </a:extLst>
          </p:cNvPr>
          <p:cNvSpPr txBox="1">
            <a:spLocks noChangeArrowheads="1"/>
          </p:cNvSpPr>
          <p:nvPr/>
        </p:nvSpPr>
        <p:spPr bwMode="auto">
          <a:xfrm>
            <a:off x="1116226" y="55279"/>
            <a:ext cx="2376187"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r>
              <a:rPr lang="x-none" sz="3500" b="1" dirty="0">
                <a:solidFill>
                  <a:srgbClr val="0432FF"/>
                </a:solidFill>
                <a:effectLst/>
                <a:latin typeface="Times New Roman" panose="02020603050405020304" pitchFamily="18" charset="0"/>
                <a:ea typeface="Times New Roman" panose="02020603050405020304" pitchFamily="18" charset="0"/>
              </a:rPr>
              <a:t>Nhóm 1+2:</a:t>
            </a:r>
            <a:endParaRPr lang="x-none" sz="3500" b="1"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35874018"/>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5321085" y="1293813"/>
            <a:ext cx="6602627" cy="3406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3700" b="1" dirty="0">
                <a:solidFill>
                  <a:srgbClr val="00B050"/>
                </a:solidFill>
                <a:effectLst/>
                <a:latin typeface="Times New Roman" panose="02020603050405020304" pitchFamily="18" charset="0"/>
                <a:ea typeface="Times New Roman" panose="02020603050405020304" pitchFamily="18" charset="0"/>
              </a:rPr>
              <a:t>+ Một số ngành công nghiệp thế mạnh của vùng là khai thác dầu thô, khí tự nhiên, sản xuất ô tô, hóa chất, cơ khí,..</a:t>
            </a:r>
          </a:p>
        </p:txBody>
      </p:sp>
      <p:pic>
        <p:nvPicPr>
          <p:cNvPr id="2" name="Picture 1">
            <a:extLst>
              <a:ext uri="{FF2B5EF4-FFF2-40B4-BE49-F238E27FC236}">
                <a16:creationId xmlns:a16="http://schemas.microsoft.com/office/drawing/2014/main" xmlns="" id="{295A4082-2226-AC0F-1071-7355982EA450}"/>
              </a:ext>
            </a:extLst>
          </p:cNvPr>
          <p:cNvPicPr>
            <a:picLocks noChangeAspect="1"/>
          </p:cNvPicPr>
          <p:nvPr/>
        </p:nvPicPr>
        <p:blipFill>
          <a:blip r:embed="rId3"/>
          <a:stretch>
            <a:fillRect/>
          </a:stretch>
        </p:blipFill>
        <p:spPr>
          <a:xfrm>
            <a:off x="123138" y="752449"/>
            <a:ext cx="4779062" cy="5883130"/>
          </a:xfrm>
          <a:prstGeom prst="rect">
            <a:avLst/>
          </a:prstGeom>
        </p:spPr>
      </p:pic>
      <p:sp>
        <p:nvSpPr>
          <p:cNvPr id="3" name="TextBox 3">
            <a:extLst>
              <a:ext uri="{FF2B5EF4-FFF2-40B4-BE49-F238E27FC236}">
                <a16:creationId xmlns:a16="http://schemas.microsoft.com/office/drawing/2014/main" xmlns="" id="{583FE831-A4C0-964F-418B-8EBBA8981A4B}"/>
              </a:ext>
            </a:extLst>
          </p:cNvPr>
          <p:cNvSpPr txBox="1">
            <a:spLocks noChangeArrowheads="1"/>
          </p:cNvSpPr>
          <p:nvPr/>
        </p:nvSpPr>
        <p:spPr bwMode="auto">
          <a:xfrm>
            <a:off x="1116226" y="55279"/>
            <a:ext cx="2376187"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r>
              <a:rPr lang="x-none" sz="3500" b="1" dirty="0">
                <a:solidFill>
                  <a:srgbClr val="0432FF"/>
                </a:solidFill>
                <a:effectLst/>
                <a:latin typeface="Times New Roman" panose="02020603050405020304" pitchFamily="18" charset="0"/>
                <a:ea typeface="Times New Roman" panose="02020603050405020304" pitchFamily="18" charset="0"/>
              </a:rPr>
              <a:t>Nhóm 1+2:</a:t>
            </a:r>
            <a:endParaRPr lang="x-none" sz="3500" b="1"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04476883"/>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4000" b="1" dirty="0">
                <a:solidFill>
                  <a:srgbClr val="00B050"/>
                </a:solidFill>
                <a:ea typeface="Times New Roman" panose="02020603050405020304" pitchFamily="18" charset="0"/>
              </a:rPr>
              <a:t>K</a:t>
            </a:r>
            <a:r>
              <a:rPr lang="x-none" sz="4000" b="1" dirty="0">
                <a:solidFill>
                  <a:srgbClr val="00B050"/>
                </a:solidFill>
                <a:effectLst/>
                <a:latin typeface="Times New Roman" panose="02020603050405020304" pitchFamily="18" charset="0"/>
                <a:ea typeface="Times New Roman" panose="02020603050405020304" pitchFamily="18" charset="0"/>
              </a:rPr>
              <a:t>hai thác dầu thô</a:t>
            </a:r>
            <a:endParaRPr lang="x-none" sz="4000" b="1" dirty="0">
              <a:effectLst/>
              <a:latin typeface="Times New Roman" panose="02020603050405020304" pitchFamily="18" charset="0"/>
              <a:ea typeface="Times New Roman" panose="02020603050405020304" pitchFamily="18" charset="0"/>
            </a:endParaRPr>
          </a:p>
        </p:txBody>
      </p:sp>
      <p:pic>
        <p:nvPicPr>
          <p:cNvPr id="1008644" name="Picture 4">
            <a:extLst>
              <a:ext uri="{FF2B5EF4-FFF2-40B4-BE49-F238E27FC236}">
                <a16:creationId xmlns:a16="http://schemas.microsoft.com/office/drawing/2014/main" xmlns="" id="{E53E7E3F-D4ED-DD01-5EEE-F01C5C6584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950" y="997128"/>
            <a:ext cx="10198100" cy="5619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208419"/>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4000" b="1" dirty="0">
                <a:solidFill>
                  <a:srgbClr val="00B050"/>
                </a:solidFill>
                <a:effectLst/>
                <a:latin typeface="Times New Roman" panose="02020603050405020304" pitchFamily="18" charset="0"/>
                <a:ea typeface="Times New Roman" panose="02020603050405020304" pitchFamily="18" charset="0"/>
              </a:rPr>
              <a:t>Sản xuất ô tô</a:t>
            </a:r>
            <a:endParaRPr lang="x-none" sz="4000" b="1" dirty="0">
              <a:effectLst/>
              <a:latin typeface="Times New Roman" panose="02020603050405020304" pitchFamily="18" charset="0"/>
              <a:ea typeface="Times New Roman" panose="02020603050405020304" pitchFamily="18" charset="0"/>
            </a:endParaRPr>
          </a:p>
        </p:txBody>
      </p:sp>
      <p:pic>
        <p:nvPicPr>
          <p:cNvPr id="1010690" name="Picture 2" descr="Cả nước có hơn 40 doanh nghiệp sản xuất, lắp ráp ô tô - Nhịp sống kinh tế  Việt Nam &amp; Thế giới">
            <a:extLst>
              <a:ext uri="{FF2B5EF4-FFF2-40B4-BE49-F238E27FC236}">
                <a16:creationId xmlns:a16="http://schemas.microsoft.com/office/drawing/2014/main" xmlns="" id="{56754A6C-E99B-E2B7-57D9-6F05AA7FE8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054100"/>
            <a:ext cx="10058400" cy="560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431668"/>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1884576" y="1129812"/>
            <a:ext cx="9462874" cy="459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4000" b="1" dirty="0">
                <a:solidFill>
                  <a:srgbClr val="000000"/>
                </a:solidFill>
                <a:effectLst/>
                <a:latin typeface="Times New Roman" panose="02020603050405020304" pitchFamily="18" charset="0"/>
                <a:ea typeface="Times New Roman" panose="02020603050405020304" pitchFamily="18" charset="0"/>
              </a:rPr>
              <a:t>a. Công nghiệp:</a:t>
            </a:r>
            <a:endParaRPr lang="x-none" sz="4000" b="1" dirty="0">
              <a:effectLst/>
              <a:latin typeface="Times New Roman" panose="02020603050405020304" pitchFamily="18" charset="0"/>
              <a:ea typeface="Times New Roman" panose="02020603050405020304" pitchFamily="18" charset="0"/>
            </a:endParaRPr>
          </a:p>
          <a:p>
            <a:pPr algn="just">
              <a:lnSpc>
                <a:spcPct val="150000"/>
              </a:lnSpc>
            </a:pPr>
            <a:r>
              <a:rPr lang="x-none" sz="4000" b="1" dirty="0">
                <a:solidFill>
                  <a:srgbClr val="000000"/>
                </a:solidFill>
                <a:effectLst/>
                <a:latin typeface="Times New Roman" panose="02020603050405020304" pitchFamily="18" charset="0"/>
                <a:ea typeface="Times New Roman" panose="02020603050405020304" pitchFamily="18" charset="0"/>
              </a:rPr>
              <a:t>- Là động lực phát triển, chiếm khoảng 38% GRDP của vùng (năm 2021)</a:t>
            </a:r>
            <a:endParaRPr lang="x-none" sz="4000" b="1" dirty="0">
              <a:effectLst/>
              <a:latin typeface="Times New Roman" panose="02020603050405020304" pitchFamily="18" charset="0"/>
              <a:ea typeface="Times New Roman" panose="02020603050405020304" pitchFamily="18" charset="0"/>
            </a:endParaRPr>
          </a:p>
          <a:p>
            <a:pPr algn="just">
              <a:lnSpc>
                <a:spcPct val="150000"/>
              </a:lnSpc>
            </a:pPr>
            <a:r>
              <a:rPr lang="x-none" sz="4000" b="1" dirty="0">
                <a:solidFill>
                  <a:srgbClr val="000000"/>
                </a:solidFill>
                <a:effectLst/>
                <a:latin typeface="Times New Roman" panose="02020603050405020304" pitchFamily="18" charset="0"/>
                <a:ea typeface="Times New Roman" panose="02020603050405020304" pitchFamily="18" charset="0"/>
              </a:rPr>
              <a:t>- Phát triển các ngành công nghiệp thế mạnh của vùng </a:t>
            </a:r>
            <a:endParaRPr lang="x-none" sz="40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0493763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8" name="Rectangle 2">
            <a:extLst>
              <a:ext uri="{FF2B5EF4-FFF2-40B4-BE49-F238E27FC236}">
                <a16:creationId xmlns:a16="http://schemas.microsoft.com/office/drawing/2014/main" xmlns="" id="{B0398E82-C40D-BCE6-5751-6FF942CE56C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59" name="AutoShape 2" descr="Bài 15. Thương mại và du lịch - Hoc24">
            <a:extLst>
              <a:ext uri="{FF2B5EF4-FFF2-40B4-BE49-F238E27FC236}">
                <a16:creationId xmlns:a16="http://schemas.microsoft.com/office/drawing/2014/main" xmlns="" id="{1FF90FBC-6BC7-0B23-E51E-5729A106082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60" name="Rectangle 11">
            <a:extLst>
              <a:ext uri="{FF2B5EF4-FFF2-40B4-BE49-F238E27FC236}">
                <a16:creationId xmlns:a16="http://schemas.microsoft.com/office/drawing/2014/main" xmlns="" id="{B41D1615-54A8-46C3-B2F4-CC29246BEAAA}"/>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 name="TextBox 3">
            <a:extLst>
              <a:ext uri="{FF2B5EF4-FFF2-40B4-BE49-F238E27FC236}">
                <a16:creationId xmlns:a16="http://schemas.microsoft.com/office/drawing/2014/main" xmlns="" id="{EB7C11B9-030F-D67B-34D4-1BCA8488A035}"/>
              </a:ext>
            </a:extLst>
          </p:cNvPr>
          <p:cNvSpPr txBox="1"/>
          <p:nvPr/>
        </p:nvSpPr>
        <p:spPr>
          <a:xfrm>
            <a:off x="2345725" y="182563"/>
            <a:ext cx="7500549" cy="707886"/>
          </a:xfrm>
          <a:prstGeom prst="rect">
            <a:avLst/>
          </a:prstGeom>
          <a:noFill/>
        </p:spPr>
        <p:txBody>
          <a:bodyPr wrap="square">
            <a:spAutoFit/>
          </a:bodyPr>
          <a:lstStyle/>
          <a:p>
            <a:pPr algn="ctr"/>
            <a:r>
              <a:rPr lang="x-none" sz="4000" b="1" dirty="0">
                <a:solidFill>
                  <a:srgbClr val="00B050"/>
                </a:solidFill>
              </a:rPr>
              <a:t>Cửa khẩu </a:t>
            </a:r>
            <a:r>
              <a:rPr lang="x-none" sz="4000" b="1" dirty="0">
                <a:solidFill>
                  <a:srgbClr val="00B050"/>
                </a:solidFill>
                <a:effectLst/>
                <a:latin typeface="Times New Roman" panose="02020603050405020304" pitchFamily="18" charset="0"/>
                <a:ea typeface="Times New Roman" panose="02020603050405020304" pitchFamily="18" charset="0"/>
              </a:rPr>
              <a:t>Xa Mát</a:t>
            </a:r>
            <a:endParaRPr lang="x-none" sz="4000" dirty="0"/>
          </a:p>
        </p:txBody>
      </p:sp>
      <p:pic>
        <p:nvPicPr>
          <p:cNvPr id="696322" name="Picture 2" descr="Ghé thăm cửa khẩu Xa Mát - một trong bốn cửa khẩu của Tây Ninh">
            <a:extLst>
              <a:ext uri="{FF2B5EF4-FFF2-40B4-BE49-F238E27FC236}">
                <a16:creationId xmlns:a16="http://schemas.microsoft.com/office/drawing/2014/main" xmlns="" id="{3533E8A1-56B9-B612-8827-B85EA46862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6951" y="979348"/>
            <a:ext cx="9230498" cy="5696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658210"/>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5079785" y="60615"/>
            <a:ext cx="6989077" cy="645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3500" b="1" dirty="0">
                <a:solidFill>
                  <a:srgbClr val="00B050"/>
                </a:solidFill>
                <a:effectLst/>
                <a:latin typeface="Times New Roman" panose="02020603050405020304" pitchFamily="18" charset="0"/>
                <a:ea typeface="Times New Roman" panose="02020603050405020304" pitchFamily="18" charset="0"/>
              </a:rPr>
              <a:t>+ Vùng còn đi đầu trong việc thu hút đầu tư, phát triển một số ngành gắn với công nghệ mới, công nghệ cao như: sản xuất điện tử, máy vi tính, phần mềm, sản phẩm số, chế phẩm sinh học, sản xuất thuốc, vắc xin, công nghiệp vật liệu mới và các ngành công nghiệp hỗ trợ</a:t>
            </a:r>
          </a:p>
        </p:txBody>
      </p:sp>
      <p:pic>
        <p:nvPicPr>
          <p:cNvPr id="2" name="Picture 1">
            <a:extLst>
              <a:ext uri="{FF2B5EF4-FFF2-40B4-BE49-F238E27FC236}">
                <a16:creationId xmlns:a16="http://schemas.microsoft.com/office/drawing/2014/main" xmlns="" id="{295A4082-2226-AC0F-1071-7355982EA450}"/>
              </a:ext>
            </a:extLst>
          </p:cNvPr>
          <p:cNvPicPr>
            <a:picLocks noChangeAspect="1"/>
          </p:cNvPicPr>
          <p:nvPr/>
        </p:nvPicPr>
        <p:blipFill>
          <a:blip r:embed="rId3"/>
          <a:stretch>
            <a:fillRect/>
          </a:stretch>
        </p:blipFill>
        <p:spPr>
          <a:xfrm>
            <a:off x="123138" y="752449"/>
            <a:ext cx="4779062" cy="5883130"/>
          </a:xfrm>
          <a:prstGeom prst="rect">
            <a:avLst/>
          </a:prstGeom>
        </p:spPr>
      </p:pic>
      <p:sp>
        <p:nvSpPr>
          <p:cNvPr id="3" name="TextBox 3">
            <a:extLst>
              <a:ext uri="{FF2B5EF4-FFF2-40B4-BE49-F238E27FC236}">
                <a16:creationId xmlns:a16="http://schemas.microsoft.com/office/drawing/2014/main" xmlns="" id="{583FE831-A4C0-964F-418B-8EBBA8981A4B}"/>
              </a:ext>
            </a:extLst>
          </p:cNvPr>
          <p:cNvSpPr txBox="1">
            <a:spLocks noChangeArrowheads="1"/>
          </p:cNvSpPr>
          <p:nvPr/>
        </p:nvSpPr>
        <p:spPr bwMode="auto">
          <a:xfrm>
            <a:off x="1116226" y="55279"/>
            <a:ext cx="2376187"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r>
              <a:rPr lang="x-none" sz="3500" b="1" dirty="0">
                <a:solidFill>
                  <a:srgbClr val="0432FF"/>
                </a:solidFill>
                <a:effectLst/>
                <a:latin typeface="Times New Roman" panose="02020603050405020304" pitchFamily="18" charset="0"/>
                <a:ea typeface="Times New Roman" panose="02020603050405020304" pitchFamily="18" charset="0"/>
              </a:rPr>
              <a:t>Nhóm 1+2:</a:t>
            </a:r>
            <a:endParaRPr lang="x-none" sz="3500" b="1"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33595362"/>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4000" b="1" dirty="0">
                <a:solidFill>
                  <a:srgbClr val="00B050"/>
                </a:solidFill>
                <a:effectLst/>
                <a:latin typeface="Times New Roman" panose="02020603050405020304" pitchFamily="18" charset="0"/>
                <a:ea typeface="Times New Roman" panose="02020603050405020304" pitchFamily="18" charset="0"/>
              </a:rPr>
              <a:t>Sản xuất điện tử</a:t>
            </a:r>
            <a:endParaRPr lang="x-none" sz="4000" b="1" dirty="0">
              <a:effectLst/>
              <a:latin typeface="Times New Roman" panose="02020603050405020304" pitchFamily="18" charset="0"/>
              <a:ea typeface="Times New Roman" panose="02020603050405020304" pitchFamily="18" charset="0"/>
            </a:endParaRPr>
          </a:p>
        </p:txBody>
      </p:sp>
      <p:pic>
        <p:nvPicPr>
          <p:cNvPr id="1014786" name="Picture 2" descr="Bình Dương đẩy mạnh hợp tác, phát triển cộng hưởng với các tỉnh vùng Đông  Nam Bộ">
            <a:extLst>
              <a:ext uri="{FF2B5EF4-FFF2-40B4-BE49-F238E27FC236}">
                <a16:creationId xmlns:a16="http://schemas.microsoft.com/office/drawing/2014/main" xmlns="" id="{683F356A-9308-3A45-8FFF-E3A65FA11D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999" y="863600"/>
            <a:ext cx="10199923" cy="580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5660842"/>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4000" b="1" dirty="0">
                <a:solidFill>
                  <a:srgbClr val="00B050"/>
                </a:solidFill>
                <a:effectLst/>
                <a:latin typeface="Times New Roman" panose="02020603050405020304" pitchFamily="18" charset="0"/>
                <a:ea typeface="Times New Roman" panose="02020603050405020304" pitchFamily="18" charset="0"/>
              </a:rPr>
              <a:t>Sản xuất máy vi tính</a:t>
            </a:r>
            <a:endParaRPr lang="x-none" sz="4000" b="1" dirty="0">
              <a:effectLst/>
              <a:latin typeface="Times New Roman" panose="02020603050405020304" pitchFamily="18" charset="0"/>
              <a:ea typeface="Times New Roman" panose="02020603050405020304" pitchFamily="18" charset="0"/>
            </a:endParaRPr>
          </a:p>
        </p:txBody>
      </p:sp>
      <p:pic>
        <p:nvPicPr>
          <p:cNvPr id="1016834" name="Picture 2" descr="Xây dựng nhà máy, phòng sạch sản xuất, lắp ráp máy tính, laptop">
            <a:extLst>
              <a:ext uri="{FF2B5EF4-FFF2-40B4-BE49-F238E27FC236}">
                <a16:creationId xmlns:a16="http://schemas.microsoft.com/office/drawing/2014/main" xmlns="" id="{E9CDAD8D-1CE8-8513-2995-D72229A31A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100" y="997133"/>
            <a:ext cx="10172700" cy="5838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618088"/>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4000" b="1" dirty="0">
                <a:solidFill>
                  <a:srgbClr val="00B050"/>
                </a:solidFill>
                <a:effectLst/>
                <a:latin typeface="Times New Roman" panose="02020603050405020304" pitchFamily="18" charset="0"/>
                <a:ea typeface="Times New Roman" panose="02020603050405020304" pitchFamily="18" charset="0"/>
              </a:rPr>
              <a:t>Sản xuất phần mềm</a:t>
            </a:r>
            <a:endParaRPr lang="x-none" sz="4000" b="1" dirty="0">
              <a:effectLst/>
              <a:latin typeface="Times New Roman" panose="02020603050405020304" pitchFamily="18" charset="0"/>
              <a:ea typeface="Times New Roman" panose="02020603050405020304" pitchFamily="18" charset="0"/>
            </a:endParaRPr>
          </a:p>
        </p:txBody>
      </p:sp>
      <p:pic>
        <p:nvPicPr>
          <p:cNvPr id="1016836" name="Picture 4" descr="Sản xuất phần mềm đúng quy trình để được hưởng ưu đãi thuế">
            <a:extLst>
              <a:ext uri="{FF2B5EF4-FFF2-40B4-BE49-F238E27FC236}">
                <a16:creationId xmlns:a16="http://schemas.microsoft.com/office/drawing/2014/main" xmlns="" id="{96773ED2-0FEF-A984-CBC3-34AE305F73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700" y="1066800"/>
            <a:ext cx="10191750" cy="5508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6938"/>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4000" b="1" dirty="0">
                <a:solidFill>
                  <a:srgbClr val="00B050"/>
                </a:solidFill>
                <a:effectLst/>
                <a:latin typeface="Times New Roman" panose="02020603050405020304" pitchFamily="18" charset="0"/>
                <a:ea typeface="Times New Roman" panose="02020603050405020304" pitchFamily="18" charset="0"/>
              </a:rPr>
              <a:t>Sản xuất chế phẩm sinh học</a:t>
            </a:r>
            <a:endParaRPr lang="x-none" sz="4000" b="1" dirty="0">
              <a:effectLst/>
              <a:latin typeface="Times New Roman" panose="02020603050405020304" pitchFamily="18" charset="0"/>
              <a:ea typeface="Times New Roman" panose="02020603050405020304" pitchFamily="18" charset="0"/>
            </a:endParaRPr>
          </a:p>
        </p:txBody>
      </p:sp>
      <p:pic>
        <p:nvPicPr>
          <p:cNvPr id="1020930" name="Picture 2" descr="10 sản phẩm công nghệ sinh học nông nghiệp giúp thay đổi cuộc sống">
            <a:extLst>
              <a:ext uri="{FF2B5EF4-FFF2-40B4-BE49-F238E27FC236}">
                <a16:creationId xmlns:a16="http://schemas.microsoft.com/office/drawing/2014/main" xmlns="" id="{A08B9ED4-CD50-35FC-DFB1-A595484C59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399" y="905056"/>
            <a:ext cx="9829801" cy="5708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998831"/>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4000" b="1" dirty="0">
                <a:solidFill>
                  <a:srgbClr val="00B050"/>
                </a:solidFill>
                <a:ea typeface="Times New Roman" panose="02020603050405020304" pitchFamily="18" charset="0"/>
              </a:rPr>
              <a:t>C</a:t>
            </a:r>
            <a:r>
              <a:rPr lang="x-none" sz="4000" b="1" dirty="0">
                <a:solidFill>
                  <a:srgbClr val="00B050"/>
                </a:solidFill>
                <a:effectLst/>
                <a:latin typeface="Times New Roman" panose="02020603050405020304" pitchFamily="18" charset="0"/>
                <a:ea typeface="Times New Roman" panose="02020603050405020304" pitchFamily="18" charset="0"/>
              </a:rPr>
              <a:t>ông nghiệp vật liệu mới</a:t>
            </a:r>
          </a:p>
        </p:txBody>
      </p:sp>
      <p:pic>
        <p:nvPicPr>
          <p:cNvPr id="1022978" name="Picture 2" descr="Vật liệu mới là gì? 14 vật liệu mới trong kiến trúc, xây dựng">
            <a:extLst>
              <a:ext uri="{FF2B5EF4-FFF2-40B4-BE49-F238E27FC236}">
                <a16:creationId xmlns:a16="http://schemas.microsoft.com/office/drawing/2014/main" xmlns="" id="{FD041DF2-F375-D935-573F-A0BD9C4F10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800" y="905056"/>
            <a:ext cx="10007600" cy="5832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195171"/>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5079785" y="1844457"/>
            <a:ext cx="6989077" cy="3495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 Vùng cũng hướng đến phát triển các ngành công nghiệp sạch gắn với việc bảo vệ môi trường.</a:t>
            </a:r>
          </a:p>
        </p:txBody>
      </p:sp>
      <p:pic>
        <p:nvPicPr>
          <p:cNvPr id="2" name="Picture 1">
            <a:extLst>
              <a:ext uri="{FF2B5EF4-FFF2-40B4-BE49-F238E27FC236}">
                <a16:creationId xmlns:a16="http://schemas.microsoft.com/office/drawing/2014/main" xmlns="" id="{295A4082-2226-AC0F-1071-7355982EA450}"/>
              </a:ext>
            </a:extLst>
          </p:cNvPr>
          <p:cNvPicPr>
            <a:picLocks noChangeAspect="1"/>
          </p:cNvPicPr>
          <p:nvPr/>
        </p:nvPicPr>
        <p:blipFill>
          <a:blip r:embed="rId3"/>
          <a:stretch>
            <a:fillRect/>
          </a:stretch>
        </p:blipFill>
        <p:spPr>
          <a:xfrm>
            <a:off x="123138" y="752449"/>
            <a:ext cx="4779062" cy="5883130"/>
          </a:xfrm>
          <a:prstGeom prst="rect">
            <a:avLst/>
          </a:prstGeom>
        </p:spPr>
      </p:pic>
      <p:sp>
        <p:nvSpPr>
          <p:cNvPr id="3" name="TextBox 3">
            <a:extLst>
              <a:ext uri="{FF2B5EF4-FFF2-40B4-BE49-F238E27FC236}">
                <a16:creationId xmlns:a16="http://schemas.microsoft.com/office/drawing/2014/main" xmlns="" id="{583FE831-A4C0-964F-418B-8EBBA8981A4B}"/>
              </a:ext>
            </a:extLst>
          </p:cNvPr>
          <p:cNvSpPr txBox="1">
            <a:spLocks noChangeArrowheads="1"/>
          </p:cNvSpPr>
          <p:nvPr/>
        </p:nvSpPr>
        <p:spPr bwMode="auto">
          <a:xfrm>
            <a:off x="1116226" y="55279"/>
            <a:ext cx="2376187"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r>
              <a:rPr lang="x-none" sz="3500" b="1" dirty="0">
                <a:solidFill>
                  <a:srgbClr val="0432FF"/>
                </a:solidFill>
                <a:effectLst/>
                <a:latin typeface="Times New Roman" panose="02020603050405020304" pitchFamily="18" charset="0"/>
                <a:ea typeface="Times New Roman" panose="02020603050405020304" pitchFamily="18" charset="0"/>
              </a:rPr>
              <a:t>Nhóm 1+2:</a:t>
            </a:r>
            <a:endParaRPr lang="x-none" sz="3500" b="1"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93419804"/>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5079785" y="555915"/>
            <a:ext cx="6989077" cy="5250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 Công nghiệp phân bố tập trung tại các khu công nghiệp, khu chế xuất, khu công nghệ cao ở tứ giác Thành phố Hồ Chí Minh, Bình Dương, Đồng Nai, Bà Rịa – Vũng Tàu.</a:t>
            </a:r>
          </a:p>
        </p:txBody>
      </p:sp>
      <p:pic>
        <p:nvPicPr>
          <p:cNvPr id="2" name="Picture 1">
            <a:extLst>
              <a:ext uri="{FF2B5EF4-FFF2-40B4-BE49-F238E27FC236}">
                <a16:creationId xmlns:a16="http://schemas.microsoft.com/office/drawing/2014/main" xmlns="" id="{295A4082-2226-AC0F-1071-7355982EA450}"/>
              </a:ext>
            </a:extLst>
          </p:cNvPr>
          <p:cNvPicPr>
            <a:picLocks noChangeAspect="1"/>
          </p:cNvPicPr>
          <p:nvPr/>
        </p:nvPicPr>
        <p:blipFill>
          <a:blip r:embed="rId3"/>
          <a:stretch>
            <a:fillRect/>
          </a:stretch>
        </p:blipFill>
        <p:spPr>
          <a:xfrm>
            <a:off x="123138" y="752449"/>
            <a:ext cx="4779062" cy="5883130"/>
          </a:xfrm>
          <a:prstGeom prst="rect">
            <a:avLst/>
          </a:prstGeom>
        </p:spPr>
      </p:pic>
      <p:sp>
        <p:nvSpPr>
          <p:cNvPr id="3" name="TextBox 3">
            <a:extLst>
              <a:ext uri="{FF2B5EF4-FFF2-40B4-BE49-F238E27FC236}">
                <a16:creationId xmlns:a16="http://schemas.microsoft.com/office/drawing/2014/main" xmlns="" id="{583FE831-A4C0-964F-418B-8EBBA8981A4B}"/>
              </a:ext>
            </a:extLst>
          </p:cNvPr>
          <p:cNvSpPr txBox="1">
            <a:spLocks noChangeArrowheads="1"/>
          </p:cNvSpPr>
          <p:nvPr/>
        </p:nvSpPr>
        <p:spPr bwMode="auto">
          <a:xfrm>
            <a:off x="1116226" y="55279"/>
            <a:ext cx="2376187"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r>
              <a:rPr lang="x-none" sz="3500" b="1" dirty="0">
                <a:solidFill>
                  <a:srgbClr val="0432FF"/>
                </a:solidFill>
                <a:effectLst/>
                <a:latin typeface="Times New Roman" panose="02020603050405020304" pitchFamily="18" charset="0"/>
                <a:ea typeface="Times New Roman" panose="02020603050405020304" pitchFamily="18" charset="0"/>
              </a:rPr>
              <a:t>Nhóm 1+2:</a:t>
            </a:r>
            <a:endParaRPr lang="x-none" sz="3500" b="1"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40125619"/>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4000" b="1" dirty="0">
                <a:solidFill>
                  <a:srgbClr val="00B050"/>
                </a:solidFill>
                <a:ea typeface="Times New Roman" panose="02020603050405020304" pitchFamily="18" charset="0"/>
              </a:rPr>
              <a:t>K</a:t>
            </a:r>
            <a:r>
              <a:rPr lang="x-none" sz="4000" b="1" dirty="0">
                <a:solidFill>
                  <a:srgbClr val="00B050"/>
                </a:solidFill>
                <a:effectLst/>
                <a:latin typeface="Times New Roman" panose="02020603050405020304" pitchFamily="18" charset="0"/>
                <a:ea typeface="Times New Roman" panose="02020603050405020304" pitchFamily="18" charset="0"/>
              </a:rPr>
              <a:t>hu công nghiệp Bình Dương </a:t>
            </a:r>
          </a:p>
        </p:txBody>
      </p:sp>
      <p:pic>
        <p:nvPicPr>
          <p:cNvPr id="1025026" name="Picture 2" descr="1 Khu Công Nghiệp Bình Đường - Khu Công Nghiệp Việt Nam">
            <a:extLst>
              <a:ext uri="{FF2B5EF4-FFF2-40B4-BE49-F238E27FC236}">
                <a16:creationId xmlns:a16="http://schemas.microsoft.com/office/drawing/2014/main" xmlns="" id="{AFD2C0B5-0009-004B-6101-FD1C0A8E4A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350" y="905056"/>
            <a:ext cx="10251637" cy="5768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172264"/>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4000" b="1" dirty="0">
                <a:solidFill>
                  <a:srgbClr val="00B050"/>
                </a:solidFill>
                <a:ea typeface="Times New Roman" panose="02020603050405020304" pitchFamily="18" charset="0"/>
              </a:rPr>
              <a:t>K</a:t>
            </a:r>
            <a:r>
              <a:rPr lang="x-none" sz="4000" b="1" dirty="0">
                <a:solidFill>
                  <a:srgbClr val="00B050"/>
                </a:solidFill>
                <a:effectLst/>
                <a:latin typeface="Times New Roman" panose="02020603050405020304" pitchFamily="18" charset="0"/>
                <a:ea typeface="Times New Roman" panose="02020603050405020304" pitchFamily="18" charset="0"/>
              </a:rPr>
              <a:t>hu chế xuất Linh Trung</a:t>
            </a:r>
          </a:p>
        </p:txBody>
      </p:sp>
      <p:pic>
        <p:nvPicPr>
          <p:cNvPr id="1027074" name="Picture 2" descr="LINH TRUNG EPZ - KHU CHẾ XUẤT LINH TRUNG - THÔNG TIN ĐẦU TƯ KCX LINH TRUNG">
            <a:extLst>
              <a:ext uri="{FF2B5EF4-FFF2-40B4-BE49-F238E27FC236}">
                <a16:creationId xmlns:a16="http://schemas.microsoft.com/office/drawing/2014/main" xmlns="" id="{051612D0-70C7-5A27-C9D3-FFEC3493D7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0" y="1100139"/>
            <a:ext cx="103505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47655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8" name="Rectangle 2">
            <a:extLst>
              <a:ext uri="{FF2B5EF4-FFF2-40B4-BE49-F238E27FC236}">
                <a16:creationId xmlns:a16="http://schemas.microsoft.com/office/drawing/2014/main" xmlns="" id="{B0398E82-C40D-BCE6-5751-6FF942CE56C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59" name="AutoShape 2" descr="Bài 15. Thương mại và du lịch - Hoc24">
            <a:extLst>
              <a:ext uri="{FF2B5EF4-FFF2-40B4-BE49-F238E27FC236}">
                <a16:creationId xmlns:a16="http://schemas.microsoft.com/office/drawing/2014/main" xmlns="" id="{1FF90FBC-6BC7-0B23-E51E-5729A106082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60" name="Rectangle 11">
            <a:extLst>
              <a:ext uri="{FF2B5EF4-FFF2-40B4-BE49-F238E27FC236}">
                <a16:creationId xmlns:a16="http://schemas.microsoft.com/office/drawing/2014/main" xmlns="" id="{B41D1615-54A8-46C3-B2F4-CC29246BEAAA}"/>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 name="TextBox 3">
            <a:extLst>
              <a:ext uri="{FF2B5EF4-FFF2-40B4-BE49-F238E27FC236}">
                <a16:creationId xmlns:a16="http://schemas.microsoft.com/office/drawing/2014/main" xmlns="" id="{EB7C11B9-030F-D67B-34D4-1BCA8488A035}"/>
              </a:ext>
            </a:extLst>
          </p:cNvPr>
          <p:cNvSpPr txBox="1"/>
          <p:nvPr/>
        </p:nvSpPr>
        <p:spPr>
          <a:xfrm>
            <a:off x="2345725" y="182563"/>
            <a:ext cx="7500549" cy="707886"/>
          </a:xfrm>
          <a:prstGeom prst="rect">
            <a:avLst/>
          </a:prstGeom>
          <a:noFill/>
        </p:spPr>
        <p:txBody>
          <a:bodyPr wrap="square">
            <a:spAutoFit/>
          </a:bodyPr>
          <a:lstStyle/>
          <a:p>
            <a:pPr algn="ctr"/>
            <a:r>
              <a:rPr lang="x-none" sz="4000" b="1" dirty="0">
                <a:solidFill>
                  <a:srgbClr val="00B050"/>
                </a:solidFill>
              </a:rPr>
              <a:t>Cửa khẩu </a:t>
            </a:r>
            <a:r>
              <a:rPr lang="x-none" sz="4000" b="1" dirty="0">
                <a:solidFill>
                  <a:srgbClr val="00B050"/>
                </a:solidFill>
                <a:effectLst/>
                <a:latin typeface="Times New Roman" panose="02020603050405020304" pitchFamily="18" charset="0"/>
                <a:ea typeface="Times New Roman" panose="02020603050405020304" pitchFamily="18" charset="0"/>
              </a:rPr>
              <a:t>Hoa Lư</a:t>
            </a:r>
            <a:endParaRPr lang="x-none" sz="4000" dirty="0"/>
          </a:p>
        </p:txBody>
      </p:sp>
      <p:pic>
        <p:nvPicPr>
          <p:cNvPr id="698370" name="Picture 2" descr="Cửa khẩu quốc tế Hoa Lư khoác lên mình diện mạo mới, sẵn sàng cho ngày hội  biên cương">
            <a:extLst>
              <a:ext uri="{FF2B5EF4-FFF2-40B4-BE49-F238E27FC236}">
                <a16:creationId xmlns:a16="http://schemas.microsoft.com/office/drawing/2014/main" xmlns="" id="{802FC780-5B58-0390-21BA-9A3D58AEA7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509" y="890448"/>
            <a:ext cx="9845933" cy="5877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387329"/>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4000" b="1" dirty="0">
                <a:solidFill>
                  <a:srgbClr val="00B050"/>
                </a:solidFill>
                <a:ea typeface="Times New Roman" panose="02020603050405020304" pitchFamily="18" charset="0"/>
              </a:rPr>
              <a:t>K</a:t>
            </a:r>
            <a:r>
              <a:rPr lang="x-none" sz="4000" b="1" dirty="0">
                <a:solidFill>
                  <a:srgbClr val="00B050"/>
                </a:solidFill>
                <a:effectLst/>
                <a:latin typeface="Times New Roman" panose="02020603050405020304" pitchFamily="18" charset="0"/>
                <a:ea typeface="Times New Roman" panose="02020603050405020304" pitchFamily="18" charset="0"/>
              </a:rPr>
              <a:t>hu công nghệ cao Thành phố Hồ Chí Minh</a:t>
            </a:r>
          </a:p>
        </p:txBody>
      </p:sp>
      <p:pic>
        <p:nvPicPr>
          <p:cNvPr id="1029122" name="Picture 2" descr="20 năm Khu công nghệ cao TP Hồ Chí Minh - Bài cuối: | baotintuc.vn">
            <a:extLst>
              <a:ext uri="{FF2B5EF4-FFF2-40B4-BE49-F238E27FC236}">
                <a16:creationId xmlns:a16="http://schemas.microsoft.com/office/drawing/2014/main" xmlns="" id="{9F55E144-4692-A254-2E62-8B5723229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958" y="1025524"/>
            <a:ext cx="10510084" cy="5705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120464"/>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1364563" y="1117112"/>
            <a:ext cx="9462874" cy="5250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3800" b="1" dirty="0">
                <a:solidFill>
                  <a:srgbClr val="000000"/>
                </a:solidFill>
                <a:effectLst/>
                <a:latin typeface="Times New Roman" panose="02020603050405020304" pitchFamily="18" charset="0"/>
                <a:ea typeface="Times New Roman" panose="02020603050405020304" pitchFamily="18" charset="0"/>
              </a:rPr>
              <a:t>- Phát triển một số ngành gắn với công nghệ mới, công nghệ cao </a:t>
            </a:r>
            <a:endParaRPr lang="x-none" sz="3800" b="1" dirty="0">
              <a:effectLst/>
              <a:latin typeface="Times New Roman" panose="02020603050405020304" pitchFamily="18" charset="0"/>
              <a:ea typeface="Times New Roman" panose="02020603050405020304" pitchFamily="18" charset="0"/>
            </a:endParaRPr>
          </a:p>
          <a:p>
            <a:pPr algn="just">
              <a:lnSpc>
                <a:spcPct val="150000"/>
              </a:lnSpc>
            </a:pPr>
            <a:r>
              <a:rPr lang="x-none" sz="3800" b="1" dirty="0">
                <a:solidFill>
                  <a:srgbClr val="000000"/>
                </a:solidFill>
                <a:effectLst/>
                <a:latin typeface="Times New Roman" panose="02020603050405020304" pitchFamily="18" charset="0"/>
                <a:ea typeface="Times New Roman" panose="02020603050405020304" pitchFamily="18" charset="0"/>
              </a:rPr>
              <a:t>- Phát triển các ngành công nghiệp sạch gắn với việc bảo vệ môi trường.</a:t>
            </a:r>
            <a:endParaRPr lang="x-none" sz="3800" b="1" dirty="0">
              <a:effectLst/>
              <a:latin typeface="Times New Roman" panose="02020603050405020304" pitchFamily="18" charset="0"/>
              <a:ea typeface="Times New Roman" panose="02020603050405020304" pitchFamily="18" charset="0"/>
            </a:endParaRPr>
          </a:p>
          <a:p>
            <a:pPr algn="just">
              <a:lnSpc>
                <a:spcPct val="150000"/>
              </a:lnSpc>
            </a:pPr>
            <a:r>
              <a:rPr lang="x-none" sz="3800" b="1" dirty="0">
                <a:solidFill>
                  <a:srgbClr val="000000"/>
                </a:solidFill>
                <a:effectLst/>
                <a:latin typeface="Times New Roman" panose="02020603050405020304" pitchFamily="18" charset="0"/>
                <a:ea typeface="Times New Roman" panose="02020603050405020304" pitchFamily="18" charset="0"/>
              </a:rPr>
              <a:t>- Phân bố tập trung tại các khu công nghiệp, khu chế xuất, khu công nghệ cao </a:t>
            </a:r>
            <a:endParaRPr lang="x-none" sz="38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21028230"/>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5079785" y="1741488"/>
            <a:ext cx="6989077" cy="3406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3700" b="1" dirty="0">
                <a:solidFill>
                  <a:srgbClr val="00B050"/>
                </a:solidFill>
                <a:effectLst/>
                <a:latin typeface="Times New Roman" panose="02020603050405020304" pitchFamily="18" charset="0"/>
                <a:ea typeface="Times New Roman" panose="02020603050405020304" pitchFamily="18" charset="0"/>
              </a:rPr>
              <a:t>+ Vùng có ngành dịch vụ phát triển, chiếm hơn 42% GRDP của vùng và hơn 30% giá trị sản xuất ngành dịch vụ cả nước</a:t>
            </a:r>
          </a:p>
        </p:txBody>
      </p:sp>
      <p:pic>
        <p:nvPicPr>
          <p:cNvPr id="2" name="Picture 1">
            <a:extLst>
              <a:ext uri="{FF2B5EF4-FFF2-40B4-BE49-F238E27FC236}">
                <a16:creationId xmlns:a16="http://schemas.microsoft.com/office/drawing/2014/main" xmlns="" id="{295A4082-2226-AC0F-1071-7355982EA450}"/>
              </a:ext>
            </a:extLst>
          </p:cNvPr>
          <p:cNvPicPr>
            <a:picLocks noChangeAspect="1"/>
          </p:cNvPicPr>
          <p:nvPr/>
        </p:nvPicPr>
        <p:blipFill>
          <a:blip r:embed="rId3"/>
          <a:stretch>
            <a:fillRect/>
          </a:stretch>
        </p:blipFill>
        <p:spPr>
          <a:xfrm>
            <a:off x="123138" y="752449"/>
            <a:ext cx="4779062" cy="5883130"/>
          </a:xfrm>
          <a:prstGeom prst="rect">
            <a:avLst/>
          </a:prstGeom>
        </p:spPr>
      </p:pic>
      <p:sp>
        <p:nvSpPr>
          <p:cNvPr id="3" name="TextBox 3">
            <a:extLst>
              <a:ext uri="{FF2B5EF4-FFF2-40B4-BE49-F238E27FC236}">
                <a16:creationId xmlns:a16="http://schemas.microsoft.com/office/drawing/2014/main" xmlns="" id="{583FE831-A4C0-964F-418B-8EBBA8981A4B}"/>
              </a:ext>
            </a:extLst>
          </p:cNvPr>
          <p:cNvSpPr txBox="1">
            <a:spLocks noChangeArrowheads="1"/>
          </p:cNvSpPr>
          <p:nvPr/>
        </p:nvSpPr>
        <p:spPr bwMode="auto">
          <a:xfrm>
            <a:off x="1116226" y="55279"/>
            <a:ext cx="2376187"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r>
              <a:rPr lang="x-none" sz="3500" b="1" dirty="0">
                <a:solidFill>
                  <a:srgbClr val="0432FF"/>
                </a:solidFill>
                <a:effectLst/>
                <a:latin typeface="Times New Roman" panose="02020603050405020304" pitchFamily="18" charset="0"/>
                <a:ea typeface="Times New Roman" panose="02020603050405020304" pitchFamily="18" charset="0"/>
              </a:rPr>
              <a:t>Nhóm 3+4:</a:t>
            </a:r>
            <a:endParaRPr lang="x-none" sz="3500" b="1"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22679168"/>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1948763" y="1997869"/>
            <a:ext cx="8643037" cy="275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4000" b="1" dirty="0">
                <a:solidFill>
                  <a:srgbClr val="000000"/>
                </a:solidFill>
                <a:effectLst/>
                <a:latin typeface="Times New Roman" panose="02020603050405020304" pitchFamily="18" charset="0"/>
                <a:ea typeface="Times New Roman" panose="02020603050405020304" pitchFamily="18" charset="0"/>
              </a:rPr>
              <a:t>b. Dịch vụ:</a:t>
            </a:r>
            <a:endParaRPr lang="x-none" sz="4000" b="1" dirty="0">
              <a:effectLst/>
              <a:latin typeface="Times New Roman" panose="02020603050405020304" pitchFamily="18" charset="0"/>
              <a:ea typeface="Times New Roman" panose="02020603050405020304" pitchFamily="18" charset="0"/>
            </a:endParaRPr>
          </a:p>
          <a:p>
            <a:pPr algn="just">
              <a:lnSpc>
                <a:spcPct val="150000"/>
              </a:lnSpc>
            </a:pPr>
            <a:r>
              <a:rPr lang="x-none" sz="4000" b="1" dirty="0">
                <a:solidFill>
                  <a:srgbClr val="000000"/>
                </a:solidFill>
                <a:effectLst/>
                <a:latin typeface="Times New Roman" panose="02020603050405020304" pitchFamily="18" charset="0"/>
                <a:ea typeface="Times New Roman" panose="02020603050405020304" pitchFamily="18" charset="0"/>
              </a:rPr>
              <a:t>- Ngành dịch vụ phát triển, chiếm hơn 42% GRDP của vùng (năm 2021)</a:t>
            </a:r>
            <a:endParaRPr lang="x-none" sz="40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55128394"/>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5079785" y="1457325"/>
            <a:ext cx="6989077" cy="437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 Hoạt động dịch vụ có chất lượng và giá trị gia tăng cao trong các lĩnh vực tài chính ngân hàng, công nghệ thông tin, du lịch, logistics,…</a:t>
            </a:r>
          </a:p>
        </p:txBody>
      </p:sp>
      <p:pic>
        <p:nvPicPr>
          <p:cNvPr id="2" name="Picture 1">
            <a:extLst>
              <a:ext uri="{FF2B5EF4-FFF2-40B4-BE49-F238E27FC236}">
                <a16:creationId xmlns:a16="http://schemas.microsoft.com/office/drawing/2014/main" xmlns="" id="{295A4082-2226-AC0F-1071-7355982EA450}"/>
              </a:ext>
            </a:extLst>
          </p:cNvPr>
          <p:cNvPicPr>
            <a:picLocks noChangeAspect="1"/>
          </p:cNvPicPr>
          <p:nvPr/>
        </p:nvPicPr>
        <p:blipFill>
          <a:blip r:embed="rId3"/>
          <a:stretch>
            <a:fillRect/>
          </a:stretch>
        </p:blipFill>
        <p:spPr>
          <a:xfrm>
            <a:off x="123138" y="752449"/>
            <a:ext cx="4779062" cy="5883130"/>
          </a:xfrm>
          <a:prstGeom prst="rect">
            <a:avLst/>
          </a:prstGeom>
        </p:spPr>
      </p:pic>
      <p:sp>
        <p:nvSpPr>
          <p:cNvPr id="3" name="TextBox 3">
            <a:extLst>
              <a:ext uri="{FF2B5EF4-FFF2-40B4-BE49-F238E27FC236}">
                <a16:creationId xmlns:a16="http://schemas.microsoft.com/office/drawing/2014/main" xmlns="" id="{583FE831-A4C0-964F-418B-8EBBA8981A4B}"/>
              </a:ext>
            </a:extLst>
          </p:cNvPr>
          <p:cNvSpPr txBox="1">
            <a:spLocks noChangeArrowheads="1"/>
          </p:cNvSpPr>
          <p:nvPr/>
        </p:nvSpPr>
        <p:spPr bwMode="auto">
          <a:xfrm>
            <a:off x="1116226" y="55279"/>
            <a:ext cx="2376187"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r>
              <a:rPr lang="x-none" sz="3500" b="1" dirty="0">
                <a:solidFill>
                  <a:srgbClr val="0432FF"/>
                </a:solidFill>
                <a:effectLst/>
                <a:latin typeface="Times New Roman" panose="02020603050405020304" pitchFamily="18" charset="0"/>
                <a:ea typeface="Times New Roman" panose="02020603050405020304" pitchFamily="18" charset="0"/>
              </a:rPr>
              <a:t>Nhóm 3+4:</a:t>
            </a:r>
            <a:endParaRPr lang="x-none" sz="3500" b="1"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54729706"/>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4000" b="1" dirty="0">
                <a:solidFill>
                  <a:srgbClr val="00B050"/>
                </a:solidFill>
                <a:ea typeface="Times New Roman" panose="02020603050405020304" pitchFamily="18" charset="0"/>
              </a:rPr>
              <a:t>T</a:t>
            </a:r>
            <a:r>
              <a:rPr lang="x-none" sz="4000" b="1" dirty="0">
                <a:solidFill>
                  <a:srgbClr val="00B050"/>
                </a:solidFill>
                <a:effectLst/>
                <a:latin typeface="Times New Roman" panose="02020603050405020304" pitchFamily="18" charset="0"/>
                <a:ea typeface="Times New Roman" panose="02020603050405020304" pitchFamily="18" charset="0"/>
              </a:rPr>
              <a:t>ài chính ngân hàng</a:t>
            </a:r>
          </a:p>
        </p:txBody>
      </p:sp>
      <p:pic>
        <p:nvPicPr>
          <p:cNvPr id="1031170" name="Picture 2" descr="Ngành tài chính ngân hàng">
            <a:extLst>
              <a:ext uri="{FF2B5EF4-FFF2-40B4-BE49-F238E27FC236}">
                <a16:creationId xmlns:a16="http://schemas.microsoft.com/office/drawing/2014/main" xmlns="" id="{9952F27F-0B83-77FC-50CB-2D7EBCA81F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325" y="905056"/>
            <a:ext cx="10291763" cy="5814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1283030"/>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4000" b="1" dirty="0">
                <a:solidFill>
                  <a:srgbClr val="00B050"/>
                </a:solidFill>
                <a:ea typeface="Times New Roman" panose="02020603050405020304" pitchFamily="18" charset="0"/>
              </a:rPr>
              <a:t>T</a:t>
            </a:r>
            <a:r>
              <a:rPr lang="x-none" sz="4000" b="1" dirty="0">
                <a:solidFill>
                  <a:srgbClr val="00B050"/>
                </a:solidFill>
                <a:effectLst/>
                <a:latin typeface="Times New Roman" panose="02020603050405020304" pitchFamily="18" charset="0"/>
                <a:ea typeface="Times New Roman" panose="02020603050405020304" pitchFamily="18" charset="0"/>
              </a:rPr>
              <a:t>ài chính ngân hàng</a:t>
            </a:r>
          </a:p>
        </p:txBody>
      </p:sp>
      <p:pic>
        <p:nvPicPr>
          <p:cNvPr id="1033218" name="Picture 2" descr="Ngành tài chính ngân hàng là học những môn gì?">
            <a:extLst>
              <a:ext uri="{FF2B5EF4-FFF2-40B4-BE49-F238E27FC236}">
                <a16:creationId xmlns:a16="http://schemas.microsoft.com/office/drawing/2014/main" xmlns="" id="{6AB7B294-1AEC-3B98-9FE9-40608EFABA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899" y="1016000"/>
            <a:ext cx="9829799" cy="5529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455028"/>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4000" b="1" dirty="0">
                <a:solidFill>
                  <a:srgbClr val="00B050"/>
                </a:solidFill>
                <a:ea typeface="Times New Roman" panose="02020603050405020304" pitchFamily="18" charset="0"/>
              </a:rPr>
              <a:t>C</a:t>
            </a:r>
            <a:r>
              <a:rPr lang="x-none" sz="4000" b="1" dirty="0">
                <a:solidFill>
                  <a:srgbClr val="00B050"/>
                </a:solidFill>
                <a:effectLst/>
                <a:latin typeface="Times New Roman" panose="02020603050405020304" pitchFamily="18" charset="0"/>
                <a:ea typeface="Times New Roman" panose="02020603050405020304" pitchFamily="18" charset="0"/>
              </a:rPr>
              <a:t>ông nghệ thông tin</a:t>
            </a:r>
          </a:p>
        </p:txBody>
      </p:sp>
      <p:pic>
        <p:nvPicPr>
          <p:cNvPr id="1035266" name="Picture 2" descr="Tổng quan ngành Công nghệ thông tin">
            <a:extLst>
              <a:ext uri="{FF2B5EF4-FFF2-40B4-BE49-F238E27FC236}">
                <a16:creationId xmlns:a16="http://schemas.microsoft.com/office/drawing/2014/main" xmlns="" id="{C544ED4A-E329-94BA-1B3A-2424DFA56B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1028700"/>
            <a:ext cx="10160000" cy="5645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591097"/>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4000" b="1" dirty="0">
                <a:solidFill>
                  <a:srgbClr val="00B050"/>
                </a:solidFill>
                <a:ea typeface="Times New Roman" panose="02020603050405020304" pitchFamily="18" charset="0"/>
              </a:rPr>
              <a:t>Du lịch Vũng Tàu</a:t>
            </a:r>
            <a:endParaRPr lang="x-none" sz="4000" b="1" dirty="0">
              <a:solidFill>
                <a:srgbClr val="00B050"/>
              </a:solidFill>
              <a:effectLst/>
              <a:latin typeface="Times New Roman" panose="02020603050405020304" pitchFamily="18" charset="0"/>
              <a:ea typeface="Times New Roman" panose="02020603050405020304" pitchFamily="18" charset="0"/>
            </a:endParaRPr>
          </a:p>
        </p:txBody>
      </p:sp>
      <p:pic>
        <p:nvPicPr>
          <p:cNvPr id="1037314" name="Picture 2" descr="Điểm danh 12 địa điểm du lịch Vũng Tàu độc lạ, đi là 'ghiền'">
            <a:extLst>
              <a:ext uri="{FF2B5EF4-FFF2-40B4-BE49-F238E27FC236}">
                <a16:creationId xmlns:a16="http://schemas.microsoft.com/office/drawing/2014/main" xmlns="" id="{EB181F1E-9142-E37C-1248-91A562E62F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0" y="1054100"/>
            <a:ext cx="9652000" cy="561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989107"/>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4000" b="1" dirty="0">
                <a:solidFill>
                  <a:srgbClr val="00B050"/>
                </a:solidFill>
                <a:ea typeface="Times New Roman" panose="02020603050405020304" pitchFamily="18" charset="0"/>
              </a:rPr>
              <a:t>Du lịch Đồng Nai</a:t>
            </a:r>
            <a:endParaRPr lang="x-none" sz="4000" b="1" dirty="0">
              <a:solidFill>
                <a:srgbClr val="00B050"/>
              </a:solidFill>
              <a:effectLst/>
              <a:latin typeface="Times New Roman" panose="02020603050405020304" pitchFamily="18" charset="0"/>
              <a:ea typeface="Times New Roman" panose="02020603050405020304" pitchFamily="18" charset="0"/>
            </a:endParaRPr>
          </a:p>
        </p:txBody>
      </p:sp>
      <p:pic>
        <p:nvPicPr>
          <p:cNvPr id="1039362" name="Picture 2" descr="Du lịch Biên Hòa (Đồng Nai): 5 địa điểm nên khám phá">
            <a:extLst>
              <a:ext uri="{FF2B5EF4-FFF2-40B4-BE49-F238E27FC236}">
                <a16:creationId xmlns:a16="http://schemas.microsoft.com/office/drawing/2014/main" xmlns="" id="{7CAB1965-C652-6009-D2AB-E941100540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300" y="905056"/>
            <a:ext cx="10160000" cy="5813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31525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3">
            <a:extLst>
              <a:ext uri="{FF2B5EF4-FFF2-40B4-BE49-F238E27FC236}">
                <a16:creationId xmlns:a16="http://schemas.microsoft.com/office/drawing/2014/main" xmlns="" id="{A6C337B6-787C-9172-A28E-968DC6C4040C}"/>
              </a:ext>
            </a:extLst>
          </p:cNvPr>
          <p:cNvSpPr>
            <a:spLocks noChangeArrowheads="1"/>
          </p:cNvSpPr>
          <p:nvPr/>
        </p:nvSpPr>
        <p:spPr bwMode="auto">
          <a:xfrm>
            <a:off x="274638" y="53975"/>
            <a:ext cx="114744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4000" b="1" dirty="0">
                <a:solidFill>
                  <a:srgbClr val="0432FF"/>
                </a:solidFill>
                <a:cs typeface="Times New Roman" panose="02020603050405020304" pitchFamily="18" charset="0"/>
              </a:rPr>
              <a:t>ĐUỔI HÌNH BẮT CHỮ</a:t>
            </a:r>
          </a:p>
          <a:p>
            <a:pPr algn="ctr">
              <a:lnSpc>
                <a:spcPct val="150000"/>
              </a:lnSpc>
            </a:pPr>
            <a:r>
              <a:rPr lang="en-US" altLang="en-US" sz="4000" b="1" dirty="0">
                <a:solidFill>
                  <a:srgbClr val="0432FF"/>
                </a:solidFill>
                <a:cs typeface="Times New Roman" panose="02020603050405020304" pitchFamily="18" charset="0"/>
              </a:rPr>
              <a:t>ĐÂY LÀ TỈNH, THÀNH PHỐ NÀO?</a:t>
            </a:r>
            <a:endParaRPr lang="en-US" altLang="en-US" sz="4000" b="1" dirty="0">
              <a:solidFill>
                <a:srgbClr val="0432FF"/>
              </a:solidFill>
            </a:endParaRPr>
          </a:p>
        </p:txBody>
      </p:sp>
      <p:sp>
        <p:nvSpPr>
          <p:cNvPr id="46082" name="Rectangle 2">
            <a:extLst>
              <a:ext uri="{FF2B5EF4-FFF2-40B4-BE49-F238E27FC236}">
                <a16:creationId xmlns:a16="http://schemas.microsoft.com/office/drawing/2014/main" xmlns="" id="{F5AE900C-C6B0-4ACD-E00F-E30E869552B3}"/>
              </a:ext>
            </a:extLst>
          </p:cNvPr>
          <p:cNvSpPr>
            <a:spLocks noChangeArrowheads="1"/>
          </p:cNvSpPr>
          <p:nvPr/>
        </p:nvSpPr>
        <p:spPr bwMode="auto">
          <a:xfrm>
            <a:off x="442913" y="936625"/>
            <a:ext cx="196326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6083" name="Rectangle 4">
            <a:extLst>
              <a:ext uri="{FF2B5EF4-FFF2-40B4-BE49-F238E27FC236}">
                <a16:creationId xmlns:a16="http://schemas.microsoft.com/office/drawing/2014/main" xmlns="" id="{DA3C7F3F-6621-778B-0836-F3E437C8064B}"/>
              </a:ext>
            </a:extLst>
          </p:cNvPr>
          <p:cNvSpPr>
            <a:spLocks noChangeArrowheads="1"/>
          </p:cNvSpPr>
          <p:nvPr/>
        </p:nvSpPr>
        <p:spPr bwMode="auto">
          <a:xfrm>
            <a:off x="6619875" y="936625"/>
            <a:ext cx="1785461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6084" name="Rectangle 12">
            <a:extLst>
              <a:ext uri="{FF2B5EF4-FFF2-40B4-BE49-F238E27FC236}">
                <a16:creationId xmlns:a16="http://schemas.microsoft.com/office/drawing/2014/main" xmlns="" id="{010117E0-2A71-82BB-2989-25E8B8E0EB86}"/>
              </a:ext>
            </a:extLst>
          </p:cNvPr>
          <p:cNvSpPr>
            <a:spLocks noChangeArrowheads="1"/>
          </p:cNvSpPr>
          <p:nvPr/>
        </p:nvSpPr>
        <p:spPr bwMode="auto">
          <a:xfrm>
            <a:off x="442913" y="1992313"/>
            <a:ext cx="19459575"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6085" name="Rectangle 14">
            <a:extLst>
              <a:ext uri="{FF2B5EF4-FFF2-40B4-BE49-F238E27FC236}">
                <a16:creationId xmlns:a16="http://schemas.microsoft.com/office/drawing/2014/main" xmlns="" id="{4C2B2C29-0997-D8F8-03EB-D63EB690F8F1}"/>
              </a:ext>
            </a:extLst>
          </p:cNvPr>
          <p:cNvSpPr>
            <a:spLocks noChangeArrowheads="1"/>
          </p:cNvSpPr>
          <p:nvPr/>
        </p:nvSpPr>
        <p:spPr bwMode="auto">
          <a:xfrm>
            <a:off x="6578600" y="1992313"/>
            <a:ext cx="161210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6086" name="Rectangle 2">
            <a:extLst>
              <a:ext uri="{FF2B5EF4-FFF2-40B4-BE49-F238E27FC236}">
                <a16:creationId xmlns:a16="http://schemas.microsoft.com/office/drawing/2014/main" xmlns="" id="{3F1EEE65-53A4-DC6C-1EEB-E652533FE016}"/>
              </a:ext>
            </a:extLst>
          </p:cNvPr>
          <p:cNvSpPr>
            <a:spLocks noChangeArrowheads="1"/>
          </p:cNvSpPr>
          <p:nvPr/>
        </p:nvSpPr>
        <p:spPr bwMode="auto">
          <a:xfrm>
            <a:off x="442913" y="1752600"/>
            <a:ext cx="1751806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6087" name="Rectangle 4">
            <a:extLst>
              <a:ext uri="{FF2B5EF4-FFF2-40B4-BE49-F238E27FC236}">
                <a16:creationId xmlns:a16="http://schemas.microsoft.com/office/drawing/2014/main" xmlns="" id="{9763D05F-5988-D069-4086-811479DCD85D}"/>
              </a:ext>
            </a:extLst>
          </p:cNvPr>
          <p:cNvSpPr>
            <a:spLocks noChangeArrowheads="1"/>
          </p:cNvSpPr>
          <p:nvPr/>
        </p:nvSpPr>
        <p:spPr bwMode="auto">
          <a:xfrm>
            <a:off x="6294438" y="1762125"/>
            <a:ext cx="15413037"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6088" name="Rectangle 16">
            <a:extLst>
              <a:ext uri="{FF2B5EF4-FFF2-40B4-BE49-F238E27FC236}">
                <a16:creationId xmlns:a16="http://schemas.microsoft.com/office/drawing/2014/main" xmlns="" id="{7113EC4E-92DB-996D-767C-F1973EAA894B}"/>
              </a:ext>
            </a:extLst>
          </p:cNvPr>
          <p:cNvSpPr>
            <a:spLocks noChangeArrowheads="1"/>
          </p:cNvSpPr>
          <p:nvPr/>
        </p:nvSpPr>
        <p:spPr bwMode="auto">
          <a:xfrm>
            <a:off x="1427163" y="1079500"/>
            <a:ext cx="376666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6089" name="Rectangle 16">
            <a:extLst>
              <a:ext uri="{FF2B5EF4-FFF2-40B4-BE49-F238E27FC236}">
                <a16:creationId xmlns:a16="http://schemas.microsoft.com/office/drawing/2014/main" xmlns="" id="{514F5C55-C8E0-43B0-CC80-0608D2BB11B3}"/>
              </a:ext>
            </a:extLst>
          </p:cNvPr>
          <p:cNvSpPr>
            <a:spLocks noChangeArrowheads="1"/>
          </p:cNvSpPr>
          <p:nvPr/>
        </p:nvSpPr>
        <p:spPr bwMode="auto">
          <a:xfrm>
            <a:off x="739775" y="1079500"/>
            <a:ext cx="218138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 name="TextBox 6">
            <a:extLst>
              <a:ext uri="{FF2B5EF4-FFF2-40B4-BE49-F238E27FC236}">
                <a16:creationId xmlns:a16="http://schemas.microsoft.com/office/drawing/2014/main" xmlns="" id="{3F87786C-8C8D-8D5C-1E85-6F2794252868}"/>
              </a:ext>
            </a:extLst>
          </p:cNvPr>
          <p:cNvSpPr txBox="1">
            <a:spLocks noChangeArrowheads="1"/>
          </p:cNvSpPr>
          <p:nvPr/>
        </p:nvSpPr>
        <p:spPr bwMode="auto">
          <a:xfrm>
            <a:off x="4592638" y="6049963"/>
            <a:ext cx="29321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x-none" sz="4000" b="1">
                <a:solidFill>
                  <a:srgbClr val="00B050"/>
                </a:solidFill>
              </a:rPr>
              <a:t>Bình Dương</a:t>
            </a:r>
            <a:endParaRPr lang="x-none" altLang="x-none" sz="4000" b="1">
              <a:solidFill>
                <a:srgbClr val="00B050"/>
              </a:solidFill>
            </a:endParaRPr>
          </a:p>
        </p:txBody>
      </p:sp>
      <p:sp>
        <p:nvSpPr>
          <p:cNvPr id="46091" name="Rectangle 14">
            <a:extLst>
              <a:ext uri="{FF2B5EF4-FFF2-40B4-BE49-F238E27FC236}">
                <a16:creationId xmlns:a16="http://schemas.microsoft.com/office/drawing/2014/main" xmlns="" id="{4169F536-3F61-FA1B-11D4-D3D768D7ABE2}"/>
              </a:ext>
            </a:extLst>
          </p:cNvPr>
          <p:cNvSpPr>
            <a:spLocks noChangeArrowheads="1"/>
          </p:cNvSpPr>
          <p:nvPr/>
        </p:nvSpPr>
        <p:spPr bwMode="auto">
          <a:xfrm>
            <a:off x="176213" y="1300163"/>
            <a:ext cx="1494790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pic>
        <p:nvPicPr>
          <p:cNvPr id="46092" name="Picture 2">
            <a:extLst>
              <a:ext uri="{FF2B5EF4-FFF2-40B4-BE49-F238E27FC236}">
                <a16:creationId xmlns:a16="http://schemas.microsoft.com/office/drawing/2014/main" xmlns="" id="{721174E2-32FA-833C-DB45-1D1ECD877C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7688" y="1973263"/>
            <a:ext cx="8339137"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96360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xmlns="" id="{C38F804A-30FC-3247-0A99-C3C83764ED6D}"/>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6802" name="AutoShape 2" descr="Bài 15. Thương mại và du lịch - Hoc24">
            <a:extLst>
              <a:ext uri="{FF2B5EF4-FFF2-40B4-BE49-F238E27FC236}">
                <a16:creationId xmlns:a16="http://schemas.microsoft.com/office/drawing/2014/main" xmlns="" id="{916319C9-277F-835D-A863-883997A967CA}"/>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6803" name="Rectangle 11">
            <a:extLst>
              <a:ext uri="{FF2B5EF4-FFF2-40B4-BE49-F238E27FC236}">
                <a16:creationId xmlns:a16="http://schemas.microsoft.com/office/drawing/2014/main" xmlns="" id="{955F8DDC-4B5D-6B33-B987-018C9BA0F076}"/>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6804" name="TextBox 4">
            <a:extLst>
              <a:ext uri="{FF2B5EF4-FFF2-40B4-BE49-F238E27FC236}">
                <a16:creationId xmlns:a16="http://schemas.microsoft.com/office/drawing/2014/main" xmlns="" id="{A12F34C5-4274-1C74-4BEC-603A7156316C}"/>
              </a:ext>
            </a:extLst>
          </p:cNvPr>
          <p:cNvSpPr txBox="1">
            <a:spLocks noChangeArrowheads="1"/>
          </p:cNvSpPr>
          <p:nvPr/>
        </p:nvSpPr>
        <p:spPr bwMode="auto">
          <a:xfrm>
            <a:off x="5979153" y="2534272"/>
            <a:ext cx="5961035" cy="2618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 Trong vùng có Thành phố Hồ Chí Minh là thành phố lớn nhất nước ta.</a:t>
            </a:r>
          </a:p>
        </p:txBody>
      </p:sp>
      <p:pic>
        <p:nvPicPr>
          <p:cNvPr id="2" name="Picture 1">
            <a:extLst>
              <a:ext uri="{FF2B5EF4-FFF2-40B4-BE49-F238E27FC236}">
                <a16:creationId xmlns:a16="http://schemas.microsoft.com/office/drawing/2014/main" xmlns="" id="{60C7D57A-40AC-1CC4-5F53-8F43B70233A2}"/>
              </a:ext>
            </a:extLst>
          </p:cNvPr>
          <p:cNvPicPr>
            <a:picLocks noChangeAspect="1"/>
          </p:cNvPicPr>
          <p:nvPr/>
        </p:nvPicPr>
        <p:blipFill>
          <a:blip r:embed="rId3"/>
          <a:stretch>
            <a:fillRect/>
          </a:stretch>
        </p:blipFill>
        <p:spPr>
          <a:xfrm>
            <a:off x="374649" y="462915"/>
            <a:ext cx="5124107" cy="6086165"/>
          </a:xfrm>
          <a:prstGeom prst="rect">
            <a:avLst/>
          </a:prstGeom>
        </p:spPr>
      </p:pic>
    </p:spTree>
    <p:extLst>
      <p:ext uri="{BB962C8B-B14F-4D97-AF65-F5344CB8AC3E}">
        <p14:creationId xmlns:p14="http://schemas.microsoft.com/office/powerpoint/2010/main" val="2289588486"/>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4000" b="1" dirty="0">
                <a:solidFill>
                  <a:srgbClr val="00B050"/>
                </a:solidFill>
                <a:ea typeface="Times New Roman" panose="02020603050405020304" pitchFamily="18" charset="0"/>
              </a:rPr>
              <a:t>Du lịch Bình Dương</a:t>
            </a:r>
            <a:endParaRPr lang="x-none" sz="4000" b="1" dirty="0">
              <a:solidFill>
                <a:srgbClr val="00B050"/>
              </a:solidFill>
              <a:effectLst/>
              <a:latin typeface="Times New Roman" panose="02020603050405020304" pitchFamily="18" charset="0"/>
              <a:ea typeface="Times New Roman" panose="02020603050405020304" pitchFamily="18" charset="0"/>
            </a:endParaRPr>
          </a:p>
        </p:txBody>
      </p:sp>
      <p:pic>
        <p:nvPicPr>
          <p:cNvPr id="1041410" name="Picture 2" descr="26 điểm đến hấp dẫn mang dấu ấn riêng của tỉnh Bình Dương | Air Booking">
            <a:extLst>
              <a:ext uri="{FF2B5EF4-FFF2-40B4-BE49-F238E27FC236}">
                <a16:creationId xmlns:a16="http://schemas.microsoft.com/office/drawing/2014/main" xmlns="" id="{D3F25521-8BF9-E6E2-D518-ECBB90487A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0" y="1089200"/>
            <a:ext cx="10248900" cy="5768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687162"/>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4000" b="1" dirty="0">
                <a:solidFill>
                  <a:srgbClr val="00B050"/>
                </a:solidFill>
                <a:ea typeface="Times New Roman" panose="02020603050405020304" pitchFamily="18" charset="0"/>
              </a:rPr>
              <a:t>Du lịch Thành phố Hồ Chí Minh (Đầm Sen)</a:t>
            </a:r>
            <a:endParaRPr lang="x-none" sz="4000" b="1" dirty="0">
              <a:solidFill>
                <a:srgbClr val="00B050"/>
              </a:solidFill>
              <a:effectLst/>
              <a:latin typeface="Times New Roman" panose="02020603050405020304" pitchFamily="18" charset="0"/>
              <a:ea typeface="Times New Roman" panose="02020603050405020304" pitchFamily="18" charset="0"/>
            </a:endParaRPr>
          </a:p>
        </p:txBody>
      </p:sp>
      <p:pic>
        <p:nvPicPr>
          <p:cNvPr id="1043458" name="Picture 2" descr="Trọn bộ kinh nghiệm đến khu du lịch văn hóa Đầm Sen năm 2021 - Du lịch văn  hóa">
            <a:extLst>
              <a:ext uri="{FF2B5EF4-FFF2-40B4-BE49-F238E27FC236}">
                <a16:creationId xmlns:a16="http://schemas.microsoft.com/office/drawing/2014/main" xmlns="" id="{A302BEEE-2F4C-088C-0172-2F4D45BE97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049337"/>
            <a:ext cx="11430000" cy="5691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916732"/>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4000" b="1" dirty="0">
                <a:solidFill>
                  <a:srgbClr val="00B050"/>
                </a:solidFill>
                <a:ea typeface="Times New Roman" panose="02020603050405020304" pitchFamily="18" charset="0"/>
              </a:rPr>
              <a:t>Du lịch Thành phố Hồ Chí Minh (Suối Tiên)</a:t>
            </a:r>
            <a:endParaRPr lang="x-none" sz="4000" b="1" dirty="0">
              <a:solidFill>
                <a:srgbClr val="00B050"/>
              </a:solidFill>
              <a:effectLst/>
              <a:latin typeface="Times New Roman" panose="02020603050405020304" pitchFamily="18" charset="0"/>
              <a:ea typeface="Times New Roman" panose="02020603050405020304" pitchFamily="18" charset="0"/>
            </a:endParaRPr>
          </a:p>
        </p:txBody>
      </p:sp>
      <p:pic>
        <p:nvPicPr>
          <p:cNvPr id="1045506" name="Picture 2" descr="Khu du lịch Suối Tiên Tp Hồ Chí Minh từ A - Z chi tiết nhất 2024">
            <a:extLst>
              <a:ext uri="{FF2B5EF4-FFF2-40B4-BE49-F238E27FC236}">
                <a16:creationId xmlns:a16="http://schemas.microsoft.com/office/drawing/2014/main" xmlns="" id="{8A9FB1CF-2FB0-CB9F-2B8B-CD17B6D1D4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350" y="1016000"/>
            <a:ext cx="10579100" cy="5668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075152"/>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4000" b="1" dirty="0">
                <a:solidFill>
                  <a:srgbClr val="00B050"/>
                </a:solidFill>
                <a:ea typeface="Times New Roman" panose="02020603050405020304" pitchFamily="18" charset="0"/>
              </a:rPr>
              <a:t>Du lịch Bình Phước</a:t>
            </a:r>
            <a:endParaRPr lang="x-none" sz="4000" b="1" dirty="0">
              <a:solidFill>
                <a:srgbClr val="00B050"/>
              </a:solidFill>
              <a:effectLst/>
              <a:latin typeface="Times New Roman" panose="02020603050405020304" pitchFamily="18" charset="0"/>
              <a:ea typeface="Times New Roman" panose="02020603050405020304" pitchFamily="18" charset="0"/>
            </a:endParaRPr>
          </a:p>
        </p:txBody>
      </p:sp>
      <p:pic>
        <p:nvPicPr>
          <p:cNvPr id="1047554" name="Picture 2" descr="Top 5 địa điểm du lịch Bình Long (Bình Phước) hút khách">
            <a:extLst>
              <a:ext uri="{FF2B5EF4-FFF2-40B4-BE49-F238E27FC236}">
                <a16:creationId xmlns:a16="http://schemas.microsoft.com/office/drawing/2014/main" xmlns="" id="{D00DEBAA-5E6D-69E4-CD6B-37909D8348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100" y="905056"/>
            <a:ext cx="10420350" cy="5906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707815"/>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4000" b="1" dirty="0">
                <a:solidFill>
                  <a:srgbClr val="00B050"/>
                </a:solidFill>
                <a:ea typeface="Times New Roman" panose="02020603050405020304" pitchFamily="18" charset="0"/>
              </a:rPr>
              <a:t>Du lịch Tây Ninh</a:t>
            </a:r>
            <a:endParaRPr lang="x-none" sz="4000" b="1" dirty="0">
              <a:solidFill>
                <a:srgbClr val="00B050"/>
              </a:solidFill>
              <a:effectLst/>
              <a:latin typeface="Times New Roman" panose="02020603050405020304" pitchFamily="18" charset="0"/>
              <a:ea typeface="Times New Roman" panose="02020603050405020304" pitchFamily="18" charset="0"/>
            </a:endParaRPr>
          </a:p>
        </p:txBody>
      </p:sp>
      <p:pic>
        <p:nvPicPr>
          <p:cNvPr id="1049602" name="Picture 2" descr="Khám phá 15 địa điểm du lịch Tây Ninh hấp dẫn nhất">
            <a:extLst>
              <a:ext uri="{FF2B5EF4-FFF2-40B4-BE49-F238E27FC236}">
                <a16:creationId xmlns:a16="http://schemas.microsoft.com/office/drawing/2014/main" xmlns="" id="{8EE43169-61D1-6C30-A3D7-A5D0919C5D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700" y="1092200"/>
            <a:ext cx="10445750" cy="561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860476"/>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4000" b="1" dirty="0">
                <a:solidFill>
                  <a:srgbClr val="00B050"/>
                </a:solidFill>
                <a:effectLst/>
                <a:latin typeface="Times New Roman" panose="02020603050405020304" pitchFamily="18" charset="0"/>
                <a:ea typeface="Times New Roman" panose="02020603050405020304" pitchFamily="18" charset="0"/>
              </a:rPr>
              <a:t>Logistics</a:t>
            </a:r>
          </a:p>
        </p:txBody>
      </p:sp>
      <p:pic>
        <p:nvPicPr>
          <p:cNvPr id="1051650" name="Picture 2" descr="Logistics 2024 giữa lằn ranh bất định và tăng trưởng - Trang chủ - Hawa">
            <a:extLst>
              <a:ext uri="{FF2B5EF4-FFF2-40B4-BE49-F238E27FC236}">
                <a16:creationId xmlns:a16="http://schemas.microsoft.com/office/drawing/2014/main" xmlns="" id="{A0BB1BA7-5285-8D80-8CC5-D0B84A177A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066046"/>
            <a:ext cx="10248900" cy="5657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497221"/>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5079785" y="686221"/>
            <a:ext cx="6989077" cy="580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3600" b="1" dirty="0">
                <a:solidFill>
                  <a:srgbClr val="00B050"/>
                </a:solidFill>
                <a:effectLst/>
                <a:latin typeface="Times New Roman" panose="02020603050405020304" pitchFamily="18" charset="0"/>
                <a:ea typeface="Times New Roman" panose="02020603050405020304" pitchFamily="18" charset="0"/>
              </a:rPr>
              <a:t>. Tài chính ngân hàng: Với Thành phố Hồ Chí Minh là trung tâm tài chính quốc gia, vùng đã phát triển đa dạng các sản phẩm dịch vụ như: ngân hàng, chứng khoáng, bảo hiểm, giao dịch thanh toán, tư vấn kế toán – kiểm toán,..</a:t>
            </a:r>
          </a:p>
        </p:txBody>
      </p:sp>
      <p:pic>
        <p:nvPicPr>
          <p:cNvPr id="2" name="Picture 1">
            <a:extLst>
              <a:ext uri="{FF2B5EF4-FFF2-40B4-BE49-F238E27FC236}">
                <a16:creationId xmlns:a16="http://schemas.microsoft.com/office/drawing/2014/main" xmlns="" id="{295A4082-2226-AC0F-1071-7355982EA450}"/>
              </a:ext>
            </a:extLst>
          </p:cNvPr>
          <p:cNvPicPr>
            <a:picLocks noChangeAspect="1"/>
          </p:cNvPicPr>
          <p:nvPr/>
        </p:nvPicPr>
        <p:blipFill>
          <a:blip r:embed="rId3"/>
          <a:stretch>
            <a:fillRect/>
          </a:stretch>
        </p:blipFill>
        <p:spPr>
          <a:xfrm>
            <a:off x="123138" y="752449"/>
            <a:ext cx="4779062" cy="5883130"/>
          </a:xfrm>
          <a:prstGeom prst="rect">
            <a:avLst/>
          </a:prstGeom>
        </p:spPr>
      </p:pic>
      <p:sp>
        <p:nvSpPr>
          <p:cNvPr id="3" name="TextBox 3">
            <a:extLst>
              <a:ext uri="{FF2B5EF4-FFF2-40B4-BE49-F238E27FC236}">
                <a16:creationId xmlns:a16="http://schemas.microsoft.com/office/drawing/2014/main" xmlns="" id="{583FE831-A4C0-964F-418B-8EBBA8981A4B}"/>
              </a:ext>
            </a:extLst>
          </p:cNvPr>
          <p:cNvSpPr txBox="1">
            <a:spLocks noChangeArrowheads="1"/>
          </p:cNvSpPr>
          <p:nvPr/>
        </p:nvSpPr>
        <p:spPr bwMode="auto">
          <a:xfrm>
            <a:off x="1116226" y="55279"/>
            <a:ext cx="2376187"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r>
              <a:rPr lang="x-none" sz="3500" b="1" dirty="0">
                <a:solidFill>
                  <a:srgbClr val="0432FF"/>
                </a:solidFill>
                <a:effectLst/>
                <a:latin typeface="Times New Roman" panose="02020603050405020304" pitchFamily="18" charset="0"/>
                <a:ea typeface="Times New Roman" panose="02020603050405020304" pitchFamily="18" charset="0"/>
              </a:rPr>
              <a:t>Nhóm 3+4:</a:t>
            </a:r>
            <a:endParaRPr lang="x-none" sz="3500" b="1"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56449005"/>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5079785" y="308081"/>
            <a:ext cx="6989077" cy="624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3000" b="1" dirty="0">
                <a:solidFill>
                  <a:srgbClr val="00B050"/>
                </a:solidFill>
                <a:effectLst/>
                <a:latin typeface="Times New Roman" panose="02020603050405020304" pitchFamily="18" charset="0"/>
                <a:ea typeface="Times New Roman" panose="02020603050405020304" pitchFamily="18" charset="0"/>
              </a:rPr>
              <a:t>. Logistics: vùng phát triển mạnh, đồng bộ hệ thống logistics gắn với hệ thống bến cảng, cảng thủy nội địa, cảng hàng không, cửa khẩu quốc tế, các trục hành lang kinh tế trọng điểm và tuyến thương mại liên vùng tại Thành phố Hồ Chí Minh, tỉnh Bình Dương, Long Thành và Nhơn Trạch (tỉnh Đồng Nai), thị xã Phú Mỹ (Bà Rịa – Vũng Tàu), tỉnh Tây Ninh.</a:t>
            </a:r>
          </a:p>
        </p:txBody>
      </p:sp>
      <p:pic>
        <p:nvPicPr>
          <p:cNvPr id="2" name="Picture 1">
            <a:extLst>
              <a:ext uri="{FF2B5EF4-FFF2-40B4-BE49-F238E27FC236}">
                <a16:creationId xmlns:a16="http://schemas.microsoft.com/office/drawing/2014/main" xmlns="" id="{295A4082-2226-AC0F-1071-7355982EA450}"/>
              </a:ext>
            </a:extLst>
          </p:cNvPr>
          <p:cNvPicPr>
            <a:picLocks noChangeAspect="1"/>
          </p:cNvPicPr>
          <p:nvPr/>
        </p:nvPicPr>
        <p:blipFill>
          <a:blip r:embed="rId3"/>
          <a:stretch>
            <a:fillRect/>
          </a:stretch>
        </p:blipFill>
        <p:spPr>
          <a:xfrm>
            <a:off x="123138" y="752449"/>
            <a:ext cx="4779062" cy="5883130"/>
          </a:xfrm>
          <a:prstGeom prst="rect">
            <a:avLst/>
          </a:prstGeom>
        </p:spPr>
      </p:pic>
      <p:sp>
        <p:nvSpPr>
          <p:cNvPr id="3" name="TextBox 3">
            <a:extLst>
              <a:ext uri="{FF2B5EF4-FFF2-40B4-BE49-F238E27FC236}">
                <a16:creationId xmlns:a16="http://schemas.microsoft.com/office/drawing/2014/main" xmlns="" id="{583FE831-A4C0-964F-418B-8EBBA8981A4B}"/>
              </a:ext>
            </a:extLst>
          </p:cNvPr>
          <p:cNvSpPr txBox="1">
            <a:spLocks noChangeArrowheads="1"/>
          </p:cNvSpPr>
          <p:nvPr/>
        </p:nvSpPr>
        <p:spPr bwMode="auto">
          <a:xfrm>
            <a:off x="1116226" y="55279"/>
            <a:ext cx="2376187"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r>
              <a:rPr lang="x-none" sz="3500" b="1" dirty="0">
                <a:solidFill>
                  <a:srgbClr val="0432FF"/>
                </a:solidFill>
                <a:effectLst/>
                <a:latin typeface="Times New Roman" panose="02020603050405020304" pitchFamily="18" charset="0"/>
                <a:ea typeface="Times New Roman" panose="02020603050405020304" pitchFamily="18" charset="0"/>
              </a:rPr>
              <a:t>Nhóm 3+4:</a:t>
            </a:r>
            <a:endParaRPr lang="x-none" sz="3500" b="1"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89746566"/>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5079785" y="1339850"/>
            <a:ext cx="6989077" cy="4260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3700" b="1" dirty="0">
                <a:solidFill>
                  <a:srgbClr val="00B050"/>
                </a:solidFill>
                <a:effectLst/>
                <a:latin typeface="Times New Roman" panose="02020603050405020304" pitchFamily="18" charset="0"/>
                <a:ea typeface="Times New Roman" panose="02020603050405020304" pitchFamily="18" charset="0"/>
              </a:rPr>
              <a:t>+ Du lịch: Vùng phát triển mạnh các loại hình du lịch đô thị, nghỉ dưỡng, sinh thái, tâm linh, …ở Thành phố Hồ Chí Minh, Bà Rịa – Vũng Tàu, Tây Ninh,..</a:t>
            </a:r>
          </a:p>
        </p:txBody>
      </p:sp>
      <p:pic>
        <p:nvPicPr>
          <p:cNvPr id="2" name="Picture 1">
            <a:extLst>
              <a:ext uri="{FF2B5EF4-FFF2-40B4-BE49-F238E27FC236}">
                <a16:creationId xmlns:a16="http://schemas.microsoft.com/office/drawing/2014/main" xmlns="" id="{295A4082-2226-AC0F-1071-7355982EA450}"/>
              </a:ext>
            </a:extLst>
          </p:cNvPr>
          <p:cNvPicPr>
            <a:picLocks noChangeAspect="1"/>
          </p:cNvPicPr>
          <p:nvPr/>
        </p:nvPicPr>
        <p:blipFill>
          <a:blip r:embed="rId3"/>
          <a:stretch>
            <a:fillRect/>
          </a:stretch>
        </p:blipFill>
        <p:spPr>
          <a:xfrm>
            <a:off x="123138" y="752449"/>
            <a:ext cx="4779062" cy="5883130"/>
          </a:xfrm>
          <a:prstGeom prst="rect">
            <a:avLst/>
          </a:prstGeom>
        </p:spPr>
      </p:pic>
      <p:sp>
        <p:nvSpPr>
          <p:cNvPr id="3" name="TextBox 3">
            <a:extLst>
              <a:ext uri="{FF2B5EF4-FFF2-40B4-BE49-F238E27FC236}">
                <a16:creationId xmlns:a16="http://schemas.microsoft.com/office/drawing/2014/main" xmlns="" id="{583FE831-A4C0-964F-418B-8EBBA8981A4B}"/>
              </a:ext>
            </a:extLst>
          </p:cNvPr>
          <p:cNvSpPr txBox="1">
            <a:spLocks noChangeArrowheads="1"/>
          </p:cNvSpPr>
          <p:nvPr/>
        </p:nvSpPr>
        <p:spPr bwMode="auto">
          <a:xfrm>
            <a:off x="1116226" y="55279"/>
            <a:ext cx="2376187"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r>
              <a:rPr lang="x-none" sz="3500" b="1" dirty="0">
                <a:solidFill>
                  <a:srgbClr val="0432FF"/>
                </a:solidFill>
                <a:effectLst/>
                <a:latin typeface="Times New Roman" panose="02020603050405020304" pitchFamily="18" charset="0"/>
                <a:ea typeface="Times New Roman" panose="02020603050405020304" pitchFamily="18" charset="0"/>
              </a:rPr>
              <a:t>Nhóm 3+4:</a:t>
            </a:r>
            <a:endParaRPr lang="x-none" sz="3500" b="1"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70870967"/>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1948763" y="1997869"/>
            <a:ext cx="8643037" cy="3495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3800" b="1" dirty="0">
                <a:solidFill>
                  <a:srgbClr val="000000"/>
                </a:solidFill>
                <a:effectLst/>
                <a:latin typeface="Times New Roman" panose="02020603050405020304" pitchFamily="18" charset="0"/>
                <a:ea typeface="Times New Roman" panose="02020603050405020304" pitchFamily="18" charset="0"/>
              </a:rPr>
              <a:t>- Hoạt động dịch vụ có chất lượng và giá trị gia tăng cao trong các lĩnh vực tài chính ngân hàng, công nghệ thông tin, du lịch, logistics,…</a:t>
            </a:r>
            <a:endParaRPr lang="x-none" sz="38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0472102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8" name="Rectangle 2">
            <a:extLst>
              <a:ext uri="{FF2B5EF4-FFF2-40B4-BE49-F238E27FC236}">
                <a16:creationId xmlns:a16="http://schemas.microsoft.com/office/drawing/2014/main" xmlns="" id="{B0398E82-C40D-BCE6-5751-6FF942CE56C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59" name="AutoShape 2" descr="Bài 15. Thương mại và du lịch - Hoc24">
            <a:extLst>
              <a:ext uri="{FF2B5EF4-FFF2-40B4-BE49-F238E27FC236}">
                <a16:creationId xmlns:a16="http://schemas.microsoft.com/office/drawing/2014/main" xmlns="" id="{1FF90FBC-6BC7-0B23-E51E-5729A106082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60" name="Rectangle 11">
            <a:extLst>
              <a:ext uri="{FF2B5EF4-FFF2-40B4-BE49-F238E27FC236}">
                <a16:creationId xmlns:a16="http://schemas.microsoft.com/office/drawing/2014/main" xmlns="" id="{B41D1615-54A8-46C3-B2F4-CC29246BEAAA}"/>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 name="TextBox 3">
            <a:extLst>
              <a:ext uri="{FF2B5EF4-FFF2-40B4-BE49-F238E27FC236}">
                <a16:creationId xmlns:a16="http://schemas.microsoft.com/office/drawing/2014/main" xmlns="" id="{EB7C11B9-030F-D67B-34D4-1BCA8488A035}"/>
              </a:ext>
            </a:extLst>
          </p:cNvPr>
          <p:cNvSpPr txBox="1"/>
          <p:nvPr/>
        </p:nvSpPr>
        <p:spPr>
          <a:xfrm>
            <a:off x="2345725" y="182563"/>
            <a:ext cx="7500549" cy="707886"/>
          </a:xfrm>
          <a:prstGeom prst="rect">
            <a:avLst/>
          </a:prstGeom>
          <a:noFill/>
        </p:spPr>
        <p:txBody>
          <a:bodyPr wrap="square">
            <a:spAutoFit/>
          </a:bodyPr>
          <a:lstStyle/>
          <a:p>
            <a:pPr algn="ctr"/>
            <a:r>
              <a:rPr lang="x-none" sz="4000" b="1" dirty="0">
                <a:solidFill>
                  <a:srgbClr val="00B050"/>
                </a:solidFill>
              </a:rPr>
              <a:t>Thành phố Hồ Chí Minh</a:t>
            </a:r>
            <a:endParaRPr lang="x-none" sz="4000" dirty="0"/>
          </a:p>
        </p:txBody>
      </p:sp>
      <p:pic>
        <p:nvPicPr>
          <p:cNvPr id="700418" name="Picture 2" descr="Xây dựng Thành phố Hồ Chí Minh trở thành hình mẫu đổi mới">
            <a:extLst>
              <a:ext uri="{FF2B5EF4-FFF2-40B4-BE49-F238E27FC236}">
                <a16:creationId xmlns:a16="http://schemas.microsoft.com/office/drawing/2014/main" xmlns="" id="{D73A57F0-6D81-F205-57EA-B28414658E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394" y="890448"/>
            <a:ext cx="10260055" cy="5967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355096"/>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5079785" y="108635"/>
            <a:ext cx="6989077" cy="664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3600" b="1" dirty="0">
                <a:solidFill>
                  <a:srgbClr val="00B050"/>
                </a:solidFill>
                <a:effectLst/>
                <a:latin typeface="Times New Roman" panose="02020603050405020304" pitchFamily="18" charset="0"/>
                <a:ea typeface="Times New Roman" panose="02020603050405020304" pitchFamily="18" charset="0"/>
              </a:rPr>
              <a:t>+ Giao thông vận tải biển: Vùng phát triển hệ thống cảng biển trung chuyển quốc tế và trong nước, các dịch vụ hậu cần cảng biển như cảng Thành phố Hồ Chí Minh, cảng Bà Rịa – Vũng Tàu (cụm bến cảng Cái Mép – Thị Vải, Sao Mai – Bến Đình)</a:t>
            </a:r>
          </a:p>
        </p:txBody>
      </p:sp>
      <p:pic>
        <p:nvPicPr>
          <p:cNvPr id="2" name="Picture 1">
            <a:extLst>
              <a:ext uri="{FF2B5EF4-FFF2-40B4-BE49-F238E27FC236}">
                <a16:creationId xmlns:a16="http://schemas.microsoft.com/office/drawing/2014/main" xmlns="" id="{295A4082-2226-AC0F-1071-7355982EA450}"/>
              </a:ext>
            </a:extLst>
          </p:cNvPr>
          <p:cNvPicPr>
            <a:picLocks noChangeAspect="1"/>
          </p:cNvPicPr>
          <p:nvPr/>
        </p:nvPicPr>
        <p:blipFill>
          <a:blip r:embed="rId3"/>
          <a:stretch>
            <a:fillRect/>
          </a:stretch>
        </p:blipFill>
        <p:spPr>
          <a:xfrm>
            <a:off x="123138" y="752449"/>
            <a:ext cx="4779062" cy="5883130"/>
          </a:xfrm>
          <a:prstGeom prst="rect">
            <a:avLst/>
          </a:prstGeom>
        </p:spPr>
      </p:pic>
      <p:sp>
        <p:nvSpPr>
          <p:cNvPr id="3" name="TextBox 3">
            <a:extLst>
              <a:ext uri="{FF2B5EF4-FFF2-40B4-BE49-F238E27FC236}">
                <a16:creationId xmlns:a16="http://schemas.microsoft.com/office/drawing/2014/main" xmlns="" id="{583FE831-A4C0-964F-418B-8EBBA8981A4B}"/>
              </a:ext>
            </a:extLst>
          </p:cNvPr>
          <p:cNvSpPr txBox="1">
            <a:spLocks noChangeArrowheads="1"/>
          </p:cNvSpPr>
          <p:nvPr/>
        </p:nvSpPr>
        <p:spPr bwMode="auto">
          <a:xfrm>
            <a:off x="1116226" y="55279"/>
            <a:ext cx="2376187"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r>
              <a:rPr lang="x-none" sz="3500" b="1" dirty="0">
                <a:solidFill>
                  <a:srgbClr val="0432FF"/>
                </a:solidFill>
                <a:effectLst/>
                <a:latin typeface="Times New Roman" panose="02020603050405020304" pitchFamily="18" charset="0"/>
                <a:ea typeface="Times New Roman" panose="02020603050405020304" pitchFamily="18" charset="0"/>
              </a:rPr>
              <a:t>Nhóm 5+6:</a:t>
            </a:r>
            <a:endParaRPr lang="x-none" sz="3500" b="1"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22750914"/>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4000" b="1" dirty="0">
                <a:solidFill>
                  <a:srgbClr val="00B050"/>
                </a:solidFill>
                <a:ea typeface="Times New Roman" panose="02020603050405020304" pitchFamily="18" charset="0"/>
              </a:rPr>
              <a:t>C</a:t>
            </a:r>
            <a:r>
              <a:rPr lang="x-none" sz="4000" b="1" dirty="0">
                <a:solidFill>
                  <a:srgbClr val="00B050"/>
                </a:solidFill>
                <a:effectLst/>
                <a:latin typeface="Times New Roman" panose="02020603050405020304" pitchFamily="18" charset="0"/>
                <a:ea typeface="Times New Roman" panose="02020603050405020304" pitchFamily="18" charset="0"/>
              </a:rPr>
              <a:t>ảng Thành phố Hồ Chí Minh</a:t>
            </a:r>
          </a:p>
        </p:txBody>
      </p:sp>
      <p:pic>
        <p:nvPicPr>
          <p:cNvPr id="1053698" name="Picture 2" descr="Cảng biển TP. Hồ Chí Minh lọt top 30 cảng container hàng đầu thế giới về  lưu lượng | Thời báo Tài chính Việt Nam">
            <a:extLst>
              <a:ext uri="{FF2B5EF4-FFF2-40B4-BE49-F238E27FC236}">
                <a16:creationId xmlns:a16="http://schemas.microsoft.com/office/drawing/2014/main" xmlns="" id="{99D8F305-724D-F7AA-0B4B-3A4D47DBBD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200" y="1073329"/>
            <a:ext cx="10185400" cy="5675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64950"/>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r>
              <a:rPr lang="x-none" sz="3700" b="1" dirty="0">
                <a:solidFill>
                  <a:srgbClr val="00B050"/>
                </a:solidFill>
                <a:effectLst/>
                <a:latin typeface="Times New Roman" panose="02020603050405020304" pitchFamily="18" charset="0"/>
                <a:ea typeface="Times New Roman" panose="02020603050405020304" pitchFamily="18" charset="0"/>
              </a:rPr>
              <a:t>Cảng Bà Rịa – Vũng Tàu </a:t>
            </a:r>
          </a:p>
          <a:p>
            <a:pPr algn="ctr"/>
            <a:r>
              <a:rPr lang="x-none" sz="3700" b="1" dirty="0">
                <a:solidFill>
                  <a:srgbClr val="00B050"/>
                </a:solidFill>
                <a:effectLst/>
                <a:latin typeface="Times New Roman" panose="02020603050405020304" pitchFamily="18" charset="0"/>
                <a:ea typeface="Times New Roman" panose="02020603050405020304" pitchFamily="18" charset="0"/>
              </a:rPr>
              <a:t>(cụm bến cảng Cái Mép – Thị Vải, Sao Mai – Bến Đình)</a:t>
            </a:r>
          </a:p>
        </p:txBody>
      </p:sp>
      <p:pic>
        <p:nvPicPr>
          <p:cNvPr id="1055746" name="Picture 2" descr="Cảng Cái Mép - Thị Vải tăng trưởng ấn tượng | Báo Pháp luật Việt Nam điện tử">
            <a:extLst>
              <a:ext uri="{FF2B5EF4-FFF2-40B4-BE49-F238E27FC236}">
                <a16:creationId xmlns:a16="http://schemas.microsoft.com/office/drawing/2014/main" xmlns="" id="{94F89D73-1845-BB9C-CBD0-9CC01172BB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93812"/>
            <a:ext cx="10134600" cy="5449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711769"/>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5079785" y="108635"/>
            <a:ext cx="6989077" cy="682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3600" b="1" dirty="0">
                <a:solidFill>
                  <a:srgbClr val="00B050"/>
                </a:solidFill>
                <a:effectLst/>
                <a:latin typeface="Times New Roman" panose="02020603050405020304" pitchFamily="18" charset="0"/>
                <a:ea typeface="Times New Roman" panose="02020603050405020304" pitchFamily="18" charset="0"/>
              </a:rPr>
              <a:t>+ Khai thác khoáng sản biển: là địa bàn chủ lực khai thác dầu thô và khí tự nhiên của nước ta với các mỏ quan trọng như Bạch Hổ, Rồng,..vùng đã phát triển được hệ thống các ngành công nghiệp và dịch vụ khai thác dầu khí trên biển.</a:t>
            </a:r>
          </a:p>
        </p:txBody>
      </p:sp>
      <p:pic>
        <p:nvPicPr>
          <p:cNvPr id="2" name="Picture 1">
            <a:extLst>
              <a:ext uri="{FF2B5EF4-FFF2-40B4-BE49-F238E27FC236}">
                <a16:creationId xmlns:a16="http://schemas.microsoft.com/office/drawing/2014/main" xmlns="" id="{295A4082-2226-AC0F-1071-7355982EA450}"/>
              </a:ext>
            </a:extLst>
          </p:cNvPr>
          <p:cNvPicPr>
            <a:picLocks noChangeAspect="1"/>
          </p:cNvPicPr>
          <p:nvPr/>
        </p:nvPicPr>
        <p:blipFill>
          <a:blip r:embed="rId3"/>
          <a:stretch>
            <a:fillRect/>
          </a:stretch>
        </p:blipFill>
        <p:spPr>
          <a:xfrm>
            <a:off x="123138" y="752449"/>
            <a:ext cx="4779062" cy="5883130"/>
          </a:xfrm>
          <a:prstGeom prst="rect">
            <a:avLst/>
          </a:prstGeom>
        </p:spPr>
      </p:pic>
      <p:sp>
        <p:nvSpPr>
          <p:cNvPr id="3" name="TextBox 3">
            <a:extLst>
              <a:ext uri="{FF2B5EF4-FFF2-40B4-BE49-F238E27FC236}">
                <a16:creationId xmlns:a16="http://schemas.microsoft.com/office/drawing/2014/main" xmlns="" id="{583FE831-A4C0-964F-418B-8EBBA8981A4B}"/>
              </a:ext>
            </a:extLst>
          </p:cNvPr>
          <p:cNvSpPr txBox="1">
            <a:spLocks noChangeArrowheads="1"/>
          </p:cNvSpPr>
          <p:nvPr/>
        </p:nvSpPr>
        <p:spPr bwMode="auto">
          <a:xfrm>
            <a:off x="1116226" y="55279"/>
            <a:ext cx="2376187"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r>
              <a:rPr lang="x-none" sz="3500" b="1" dirty="0">
                <a:solidFill>
                  <a:srgbClr val="0432FF"/>
                </a:solidFill>
                <a:effectLst/>
                <a:latin typeface="Times New Roman" panose="02020603050405020304" pitchFamily="18" charset="0"/>
                <a:ea typeface="Times New Roman" panose="02020603050405020304" pitchFamily="18" charset="0"/>
              </a:rPr>
              <a:t>Nhóm 5+6:</a:t>
            </a:r>
            <a:endParaRPr lang="x-none" sz="3500" b="1"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79468349"/>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r>
              <a:rPr lang="x-none" sz="3700" b="1" dirty="0">
                <a:solidFill>
                  <a:srgbClr val="00B050"/>
                </a:solidFill>
                <a:effectLst/>
                <a:latin typeface="Times New Roman" panose="02020603050405020304" pitchFamily="18" charset="0"/>
                <a:ea typeface="Times New Roman" panose="02020603050405020304" pitchFamily="18" charset="0"/>
              </a:rPr>
              <a:t>Mỏ </a:t>
            </a:r>
            <a:r>
              <a:rPr lang="x-none" sz="4000" b="1" dirty="0">
                <a:solidFill>
                  <a:srgbClr val="00B050"/>
                </a:solidFill>
                <a:effectLst/>
                <a:latin typeface="Times New Roman" panose="02020603050405020304" pitchFamily="18" charset="0"/>
                <a:ea typeface="Times New Roman" panose="02020603050405020304" pitchFamily="18" charset="0"/>
              </a:rPr>
              <a:t>Bạch Hổ</a:t>
            </a:r>
            <a:endParaRPr lang="x-none" sz="3700" b="1" dirty="0">
              <a:solidFill>
                <a:srgbClr val="00B050"/>
              </a:solidFill>
              <a:effectLst/>
              <a:latin typeface="Times New Roman" panose="02020603050405020304" pitchFamily="18" charset="0"/>
              <a:ea typeface="Times New Roman" panose="02020603050405020304" pitchFamily="18" charset="0"/>
            </a:endParaRPr>
          </a:p>
        </p:txBody>
      </p:sp>
      <p:pic>
        <p:nvPicPr>
          <p:cNvPr id="1057794" name="Picture 2" descr="Làm gì khi mỏ Bạch Hổ cạn dầu?">
            <a:extLst>
              <a:ext uri="{FF2B5EF4-FFF2-40B4-BE49-F238E27FC236}">
                <a16:creationId xmlns:a16="http://schemas.microsoft.com/office/drawing/2014/main" xmlns="" id="{FFCF0041-4333-B060-3A05-9FBE763F67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350" y="707886"/>
            <a:ext cx="10531475" cy="5999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470457"/>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r>
              <a:rPr lang="x-none" sz="3700" b="1" dirty="0">
                <a:solidFill>
                  <a:srgbClr val="00B050"/>
                </a:solidFill>
                <a:effectLst/>
                <a:latin typeface="Times New Roman" panose="02020603050405020304" pitchFamily="18" charset="0"/>
                <a:ea typeface="Times New Roman" panose="02020603050405020304" pitchFamily="18" charset="0"/>
              </a:rPr>
              <a:t>Mỏ </a:t>
            </a:r>
            <a:r>
              <a:rPr lang="x-none" sz="4000" b="1" dirty="0">
                <a:solidFill>
                  <a:srgbClr val="00B050"/>
                </a:solidFill>
                <a:effectLst/>
                <a:latin typeface="Times New Roman" panose="02020603050405020304" pitchFamily="18" charset="0"/>
                <a:ea typeface="Times New Roman" panose="02020603050405020304" pitchFamily="18" charset="0"/>
              </a:rPr>
              <a:t>Rồng</a:t>
            </a:r>
            <a:endParaRPr lang="x-none" sz="3700" b="1" dirty="0">
              <a:solidFill>
                <a:srgbClr val="00B050"/>
              </a:solidFill>
              <a:effectLst/>
              <a:latin typeface="Times New Roman" panose="02020603050405020304" pitchFamily="18" charset="0"/>
              <a:ea typeface="Times New Roman" panose="02020603050405020304" pitchFamily="18" charset="0"/>
            </a:endParaRPr>
          </a:p>
        </p:txBody>
      </p:sp>
      <p:pic>
        <p:nvPicPr>
          <p:cNvPr id="1059842" name="Picture 2" descr="Vietsovpetro: Giàn nén khí mỏ Rồng đạt mốc sản lượng 5 tỷ m3 khí | Vietnam+  (VietnamPlus)">
            <a:extLst>
              <a:ext uri="{FF2B5EF4-FFF2-40B4-BE49-F238E27FC236}">
                <a16:creationId xmlns:a16="http://schemas.microsoft.com/office/drawing/2014/main" xmlns="" id="{E0B9808F-7ADC-AC3C-A65B-7BB34A13B8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600" y="707886"/>
            <a:ext cx="9906000" cy="6048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152057"/>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5079785" y="108635"/>
            <a:ext cx="6989077" cy="664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3600" b="1" dirty="0">
                <a:solidFill>
                  <a:srgbClr val="00B050"/>
                </a:solidFill>
                <a:effectLst/>
                <a:latin typeface="Times New Roman" panose="02020603050405020304" pitchFamily="18" charset="0"/>
                <a:ea typeface="Times New Roman" panose="02020603050405020304" pitchFamily="18" charset="0"/>
              </a:rPr>
              <a:t>+ Du lịch biển: bên cạnh các khu nghỉ dưỡng biển có bãi tắm đẹp như Vũng Tàu, Đầm Trầu (Bà Rịa – Vũng Tàu), vùng cũng đã hình thành các khu du lịch sinh thái, du lịch khu bảo tồn thiên nhiên quốc gia ở Bình Châu - Phước Bửu, Côn Đảo (Bà Rịa – Vũng Tàu).</a:t>
            </a:r>
          </a:p>
        </p:txBody>
      </p:sp>
      <p:pic>
        <p:nvPicPr>
          <p:cNvPr id="2" name="Picture 1">
            <a:extLst>
              <a:ext uri="{FF2B5EF4-FFF2-40B4-BE49-F238E27FC236}">
                <a16:creationId xmlns:a16="http://schemas.microsoft.com/office/drawing/2014/main" xmlns="" id="{295A4082-2226-AC0F-1071-7355982EA450}"/>
              </a:ext>
            </a:extLst>
          </p:cNvPr>
          <p:cNvPicPr>
            <a:picLocks noChangeAspect="1"/>
          </p:cNvPicPr>
          <p:nvPr/>
        </p:nvPicPr>
        <p:blipFill>
          <a:blip r:embed="rId3"/>
          <a:stretch>
            <a:fillRect/>
          </a:stretch>
        </p:blipFill>
        <p:spPr>
          <a:xfrm>
            <a:off x="123138" y="752449"/>
            <a:ext cx="4779062" cy="5883130"/>
          </a:xfrm>
          <a:prstGeom prst="rect">
            <a:avLst/>
          </a:prstGeom>
        </p:spPr>
      </p:pic>
      <p:sp>
        <p:nvSpPr>
          <p:cNvPr id="3" name="TextBox 3">
            <a:extLst>
              <a:ext uri="{FF2B5EF4-FFF2-40B4-BE49-F238E27FC236}">
                <a16:creationId xmlns:a16="http://schemas.microsoft.com/office/drawing/2014/main" xmlns="" id="{583FE831-A4C0-964F-418B-8EBBA8981A4B}"/>
              </a:ext>
            </a:extLst>
          </p:cNvPr>
          <p:cNvSpPr txBox="1">
            <a:spLocks noChangeArrowheads="1"/>
          </p:cNvSpPr>
          <p:nvPr/>
        </p:nvSpPr>
        <p:spPr bwMode="auto">
          <a:xfrm>
            <a:off x="1116226" y="55279"/>
            <a:ext cx="2376187"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r>
              <a:rPr lang="x-none" sz="3500" b="1" dirty="0">
                <a:solidFill>
                  <a:srgbClr val="0432FF"/>
                </a:solidFill>
                <a:effectLst/>
                <a:latin typeface="Times New Roman" panose="02020603050405020304" pitchFamily="18" charset="0"/>
                <a:ea typeface="Times New Roman" panose="02020603050405020304" pitchFamily="18" charset="0"/>
              </a:rPr>
              <a:t>Nhóm 5+6:</a:t>
            </a:r>
            <a:endParaRPr lang="x-none" sz="3500" b="1"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42467241"/>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r>
              <a:rPr lang="x-none" sz="3700" b="1" dirty="0">
                <a:solidFill>
                  <a:srgbClr val="00B050"/>
                </a:solidFill>
                <a:effectLst/>
                <a:latin typeface="Times New Roman" panose="02020603050405020304" pitchFamily="18" charset="0"/>
                <a:ea typeface="Times New Roman" panose="02020603050405020304" pitchFamily="18" charset="0"/>
              </a:rPr>
              <a:t>Du lịch biển Vũng Tàu</a:t>
            </a:r>
          </a:p>
        </p:txBody>
      </p:sp>
      <p:pic>
        <p:nvPicPr>
          <p:cNvPr id="1061890" name="Picture 2" descr="Du lịch Vũng Tàu: Cẩm nang từ A đến Z">
            <a:extLst>
              <a:ext uri="{FF2B5EF4-FFF2-40B4-BE49-F238E27FC236}">
                <a16:creationId xmlns:a16="http://schemas.microsoft.com/office/drawing/2014/main" xmlns="" id="{AD566F8E-CB78-6151-180B-E84B775973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967" y="707758"/>
            <a:ext cx="10402483" cy="5970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423349"/>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r>
              <a:rPr lang="x-none" sz="3700" b="1" dirty="0">
                <a:solidFill>
                  <a:srgbClr val="00B050"/>
                </a:solidFill>
                <a:effectLst/>
                <a:latin typeface="Times New Roman" panose="02020603050405020304" pitchFamily="18" charset="0"/>
                <a:ea typeface="Times New Roman" panose="02020603050405020304" pitchFamily="18" charset="0"/>
              </a:rPr>
              <a:t>Du lịch biển Đầm Trầu</a:t>
            </a:r>
          </a:p>
        </p:txBody>
      </p:sp>
      <p:pic>
        <p:nvPicPr>
          <p:cNvPr id="1063938" name="Picture 2" descr="Bãi Đầm Trầu Côn Đảo Có Gì Vui Và HOT">
            <a:extLst>
              <a:ext uri="{FF2B5EF4-FFF2-40B4-BE49-F238E27FC236}">
                <a16:creationId xmlns:a16="http://schemas.microsoft.com/office/drawing/2014/main" xmlns="" id="{4F875C80-B569-6FDA-3AB7-5F9DF0EBEB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787400"/>
            <a:ext cx="10160000" cy="593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48783"/>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r>
              <a:rPr lang="x-none" sz="3700" b="1" dirty="0">
                <a:solidFill>
                  <a:srgbClr val="00B050"/>
                </a:solidFill>
                <a:effectLst/>
                <a:latin typeface="Times New Roman" panose="02020603050405020304" pitchFamily="18" charset="0"/>
                <a:ea typeface="Times New Roman" panose="02020603050405020304" pitchFamily="18" charset="0"/>
              </a:rPr>
              <a:t>Du lịch sinh thái Thủy Châu</a:t>
            </a:r>
          </a:p>
        </p:txBody>
      </p:sp>
      <p:pic>
        <p:nvPicPr>
          <p:cNvPr id="1065986" name="Picture 2">
            <a:extLst>
              <a:ext uri="{FF2B5EF4-FFF2-40B4-BE49-F238E27FC236}">
                <a16:creationId xmlns:a16="http://schemas.microsoft.com/office/drawing/2014/main" xmlns="" id="{21BC7FAE-E745-D4E9-4282-F05B215B42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257" y="913802"/>
            <a:ext cx="10301287" cy="5817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541871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33E8A27C-31C8-D623-B424-CF3CE99E48CB}"/>
              </a:ext>
            </a:extLst>
          </p:cNvPr>
          <p:cNvSpPr txBox="1">
            <a:spLocks noChangeArrowheads="1"/>
          </p:cNvSpPr>
          <p:nvPr/>
        </p:nvSpPr>
        <p:spPr bwMode="auto">
          <a:xfrm>
            <a:off x="2030413" y="1836738"/>
            <a:ext cx="8470900" cy="3675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x-none" sz="4000" b="1" dirty="0"/>
              <a:t>- Đặc điểm lãnh thổ:</a:t>
            </a:r>
          </a:p>
          <a:p>
            <a:pPr algn="just">
              <a:lnSpc>
                <a:spcPct val="150000"/>
              </a:lnSpc>
            </a:pPr>
            <a:r>
              <a:rPr lang="x-none" sz="4000" b="1" dirty="0"/>
              <a:t>+ Là vùng kinh tế phát triển bậc nhất nước ta, có Thành phố Hồ Chí Minh là thành phố lớn nhất nước ta.</a:t>
            </a:r>
          </a:p>
        </p:txBody>
      </p:sp>
    </p:spTree>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r>
              <a:rPr lang="x-none" sz="3900" b="1" dirty="0">
                <a:solidFill>
                  <a:srgbClr val="00B050"/>
                </a:solidFill>
                <a:effectLst/>
                <a:latin typeface="Times New Roman" panose="02020603050405020304" pitchFamily="18" charset="0"/>
                <a:ea typeface="Times New Roman" panose="02020603050405020304" pitchFamily="18" charset="0"/>
              </a:rPr>
              <a:t>Du lịch khu bảo tồn thiên nhiên quốc gia ở </a:t>
            </a:r>
          </a:p>
          <a:p>
            <a:pPr algn="ctr"/>
            <a:r>
              <a:rPr lang="x-none" sz="3900" b="1" dirty="0">
                <a:solidFill>
                  <a:srgbClr val="00B050"/>
                </a:solidFill>
                <a:effectLst/>
                <a:latin typeface="Times New Roman" panose="02020603050405020304" pitchFamily="18" charset="0"/>
                <a:ea typeface="Times New Roman" panose="02020603050405020304" pitchFamily="18" charset="0"/>
              </a:rPr>
              <a:t>Bình Châu - Phước Bửu</a:t>
            </a:r>
          </a:p>
        </p:txBody>
      </p:sp>
      <p:pic>
        <p:nvPicPr>
          <p:cNvPr id="1068034" name="Picture 2" descr="Khu bảo tồn thiên nhiên Bình Châu – Phước Bửu thu hút nhiều du khách –  Joy's Holiday">
            <a:extLst>
              <a:ext uri="{FF2B5EF4-FFF2-40B4-BE49-F238E27FC236}">
                <a16:creationId xmlns:a16="http://schemas.microsoft.com/office/drawing/2014/main" xmlns="" id="{8C225B6F-B2AA-4A91-FD18-DBC5A3C3DD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800" y="1292662"/>
            <a:ext cx="9766300" cy="537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1488994"/>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r>
              <a:rPr lang="x-none" sz="4000" b="1" dirty="0">
                <a:solidFill>
                  <a:srgbClr val="00B050"/>
                </a:solidFill>
                <a:effectLst/>
                <a:latin typeface="Times New Roman" panose="02020603050405020304" pitchFamily="18" charset="0"/>
                <a:ea typeface="Times New Roman" panose="02020603050405020304" pitchFamily="18" charset="0"/>
              </a:rPr>
              <a:t>Côn Đảo (Bà Rịa – Vũng Tàu)</a:t>
            </a:r>
            <a:endParaRPr lang="x-none" sz="3900" b="1" dirty="0">
              <a:solidFill>
                <a:srgbClr val="00B050"/>
              </a:solidFill>
              <a:effectLst/>
              <a:latin typeface="Times New Roman" panose="02020603050405020304" pitchFamily="18" charset="0"/>
              <a:ea typeface="Times New Roman" panose="02020603050405020304" pitchFamily="18" charset="0"/>
            </a:endParaRPr>
          </a:p>
        </p:txBody>
      </p:sp>
      <p:pic>
        <p:nvPicPr>
          <p:cNvPr id="1070082" name="Picture 2" descr="Bà Rịa - Vũng Tàu tăng quy mô dự án NOXH tại Côn Đảo">
            <a:extLst>
              <a:ext uri="{FF2B5EF4-FFF2-40B4-BE49-F238E27FC236}">
                <a16:creationId xmlns:a16="http://schemas.microsoft.com/office/drawing/2014/main" xmlns="" id="{8D8E317C-511C-CC3F-DBAF-460FCB50FE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0" y="857250"/>
            <a:ext cx="10299700" cy="5862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440487"/>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5079785" y="752449"/>
            <a:ext cx="6989077" cy="5114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3700" b="1" dirty="0">
                <a:solidFill>
                  <a:srgbClr val="00B050"/>
                </a:solidFill>
                <a:effectLst/>
                <a:latin typeface="Times New Roman" panose="02020603050405020304" pitchFamily="18" charset="0"/>
                <a:ea typeface="Times New Roman" panose="02020603050405020304" pitchFamily="18" charset="0"/>
              </a:rPr>
              <a:t>+ Khai thác, nuôi trồng và chế biến hải sản: phát triển nghề cá xa bờ, nuôi trồng hải sản giá trị hàng hóa cao gắn kết với dịch vụ thương mại nghề cá và chế biến xuất khẩu.</a:t>
            </a:r>
          </a:p>
        </p:txBody>
      </p:sp>
      <p:pic>
        <p:nvPicPr>
          <p:cNvPr id="2" name="Picture 1">
            <a:extLst>
              <a:ext uri="{FF2B5EF4-FFF2-40B4-BE49-F238E27FC236}">
                <a16:creationId xmlns:a16="http://schemas.microsoft.com/office/drawing/2014/main" xmlns="" id="{295A4082-2226-AC0F-1071-7355982EA450}"/>
              </a:ext>
            </a:extLst>
          </p:cNvPr>
          <p:cNvPicPr>
            <a:picLocks noChangeAspect="1"/>
          </p:cNvPicPr>
          <p:nvPr/>
        </p:nvPicPr>
        <p:blipFill>
          <a:blip r:embed="rId3"/>
          <a:stretch>
            <a:fillRect/>
          </a:stretch>
        </p:blipFill>
        <p:spPr>
          <a:xfrm>
            <a:off x="123138" y="752449"/>
            <a:ext cx="4779062" cy="5883130"/>
          </a:xfrm>
          <a:prstGeom prst="rect">
            <a:avLst/>
          </a:prstGeom>
        </p:spPr>
      </p:pic>
      <p:sp>
        <p:nvSpPr>
          <p:cNvPr id="3" name="TextBox 3">
            <a:extLst>
              <a:ext uri="{FF2B5EF4-FFF2-40B4-BE49-F238E27FC236}">
                <a16:creationId xmlns:a16="http://schemas.microsoft.com/office/drawing/2014/main" xmlns="" id="{583FE831-A4C0-964F-418B-8EBBA8981A4B}"/>
              </a:ext>
            </a:extLst>
          </p:cNvPr>
          <p:cNvSpPr txBox="1">
            <a:spLocks noChangeArrowheads="1"/>
          </p:cNvSpPr>
          <p:nvPr/>
        </p:nvSpPr>
        <p:spPr bwMode="auto">
          <a:xfrm>
            <a:off x="1116226" y="55279"/>
            <a:ext cx="2376187"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r>
              <a:rPr lang="x-none" sz="3500" b="1" dirty="0">
                <a:solidFill>
                  <a:srgbClr val="0432FF"/>
                </a:solidFill>
                <a:effectLst/>
                <a:latin typeface="Times New Roman" panose="02020603050405020304" pitchFamily="18" charset="0"/>
                <a:ea typeface="Times New Roman" panose="02020603050405020304" pitchFamily="18" charset="0"/>
              </a:rPr>
              <a:t>Nhóm 5+6:</a:t>
            </a:r>
            <a:endParaRPr lang="x-none" sz="3500" b="1"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48292140"/>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r>
              <a:rPr lang="x-none" sz="4000" b="1" dirty="0">
                <a:solidFill>
                  <a:srgbClr val="00B050"/>
                </a:solidFill>
                <a:ea typeface="Times New Roman" panose="02020603050405020304" pitchFamily="18" charset="0"/>
              </a:rPr>
              <a:t>N</a:t>
            </a:r>
            <a:r>
              <a:rPr lang="x-none" sz="4000" b="1" dirty="0">
                <a:solidFill>
                  <a:srgbClr val="00B050"/>
                </a:solidFill>
                <a:effectLst/>
                <a:latin typeface="Times New Roman" panose="02020603050405020304" pitchFamily="18" charset="0"/>
                <a:ea typeface="Times New Roman" panose="02020603050405020304" pitchFamily="18" charset="0"/>
              </a:rPr>
              <a:t>ghề cá xa bờ ở Bà Rịa – Vũng Tàu</a:t>
            </a:r>
            <a:endParaRPr lang="x-none" sz="3900" b="1" dirty="0">
              <a:solidFill>
                <a:srgbClr val="00B050"/>
              </a:solidFill>
              <a:effectLst/>
              <a:latin typeface="Times New Roman" panose="02020603050405020304" pitchFamily="18" charset="0"/>
              <a:ea typeface="Times New Roman" panose="02020603050405020304" pitchFamily="18" charset="0"/>
            </a:endParaRPr>
          </a:p>
        </p:txBody>
      </p:sp>
      <p:pic>
        <p:nvPicPr>
          <p:cNvPr id="1072132" name="Picture 4" descr="Đi biển thất thu, tàu cá lại nằm bờ - Báo Bà Rịa Vũng Tàu Online">
            <a:extLst>
              <a:ext uri="{FF2B5EF4-FFF2-40B4-BE49-F238E27FC236}">
                <a16:creationId xmlns:a16="http://schemas.microsoft.com/office/drawing/2014/main" xmlns="" id="{6EC9E9B2-8551-D827-3837-3205DFE243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0" y="753923"/>
            <a:ext cx="10071100" cy="5977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59370"/>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r>
              <a:rPr lang="x-none" sz="4000" b="1" dirty="0">
                <a:solidFill>
                  <a:srgbClr val="00B050"/>
                </a:solidFill>
                <a:effectLst/>
                <a:latin typeface="Times New Roman" panose="02020603050405020304" pitchFamily="18" charset="0"/>
                <a:ea typeface="Times New Roman" panose="02020603050405020304" pitchFamily="18" charset="0"/>
              </a:rPr>
              <a:t>Nuôi trồng hải sản </a:t>
            </a:r>
            <a:r>
              <a:rPr lang="x-none" sz="3600" b="1" dirty="0">
                <a:solidFill>
                  <a:srgbClr val="00B050"/>
                </a:solidFill>
                <a:effectLst/>
                <a:latin typeface="Times New Roman" panose="02020603050405020304" pitchFamily="18" charset="0"/>
                <a:ea typeface="Times New Roman" panose="02020603050405020304" pitchFamily="18" charset="0"/>
              </a:rPr>
              <a:t>ở Bà Rịa – Vũng Tàu</a:t>
            </a:r>
            <a:endParaRPr lang="x-none" sz="3900" b="1" dirty="0">
              <a:solidFill>
                <a:srgbClr val="00B050"/>
              </a:solidFill>
              <a:effectLst/>
              <a:latin typeface="Times New Roman" panose="02020603050405020304" pitchFamily="18" charset="0"/>
              <a:ea typeface="Times New Roman" panose="02020603050405020304" pitchFamily="18" charset="0"/>
            </a:endParaRPr>
          </a:p>
        </p:txBody>
      </p:sp>
      <p:pic>
        <p:nvPicPr>
          <p:cNvPr id="1074178" name="Picture 2" descr="Bà Rịa-Vũng Tàu phát huy thế mạnh nuôi trồng thủy sản">
            <a:extLst>
              <a:ext uri="{FF2B5EF4-FFF2-40B4-BE49-F238E27FC236}">
                <a16:creationId xmlns:a16="http://schemas.microsoft.com/office/drawing/2014/main" xmlns="" id="{B27392D2-BFCB-C4BD-6E32-99774AC2D4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699" y="812800"/>
            <a:ext cx="9956801" cy="587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908343"/>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r>
              <a:rPr lang="x-none" sz="4000" b="1" dirty="0">
                <a:solidFill>
                  <a:srgbClr val="00B050"/>
                </a:solidFill>
                <a:effectLst/>
                <a:latin typeface="Times New Roman" panose="02020603050405020304" pitchFamily="18" charset="0"/>
                <a:ea typeface="Times New Roman" panose="02020603050405020304" pitchFamily="18" charset="0"/>
              </a:rPr>
              <a:t>Chế biến hải sản xuất khẩu</a:t>
            </a:r>
            <a:endParaRPr lang="x-none" sz="3900" b="1" dirty="0">
              <a:solidFill>
                <a:srgbClr val="00B050"/>
              </a:solidFill>
              <a:effectLst/>
              <a:latin typeface="Times New Roman" panose="02020603050405020304" pitchFamily="18" charset="0"/>
              <a:ea typeface="Times New Roman" panose="02020603050405020304" pitchFamily="18" charset="0"/>
            </a:endParaRPr>
          </a:p>
        </p:txBody>
      </p:sp>
      <p:pic>
        <p:nvPicPr>
          <p:cNvPr id="1076226" name="Picture 2" descr="Việt Nam phấn đấu trở thành trung tâm chế biến thủy sản">
            <a:extLst>
              <a:ext uri="{FF2B5EF4-FFF2-40B4-BE49-F238E27FC236}">
                <a16:creationId xmlns:a16="http://schemas.microsoft.com/office/drawing/2014/main" xmlns="" id="{1AFB8B7F-756F-BCDE-EF31-7C5C12BFB3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188" y="846137"/>
            <a:ext cx="10715625" cy="5873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18112"/>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1054101" y="1457325"/>
            <a:ext cx="9715500" cy="459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4000" b="1" dirty="0">
                <a:solidFill>
                  <a:srgbClr val="000000"/>
                </a:solidFill>
                <a:effectLst/>
                <a:latin typeface="Times New Roman" panose="02020603050405020304" pitchFamily="18" charset="0"/>
                <a:ea typeface="Times New Roman" panose="02020603050405020304" pitchFamily="18" charset="0"/>
              </a:rPr>
              <a:t>c. Kinh tế biển, đảo:</a:t>
            </a:r>
            <a:endParaRPr lang="x-none" sz="4000" b="1" dirty="0">
              <a:effectLst/>
              <a:latin typeface="Times New Roman" panose="02020603050405020304" pitchFamily="18" charset="0"/>
              <a:ea typeface="Times New Roman" panose="02020603050405020304" pitchFamily="18" charset="0"/>
            </a:endParaRPr>
          </a:p>
          <a:p>
            <a:pPr algn="just">
              <a:lnSpc>
                <a:spcPct val="150000"/>
              </a:lnSpc>
            </a:pPr>
            <a:r>
              <a:rPr lang="x-none" sz="4000" b="1" dirty="0">
                <a:solidFill>
                  <a:srgbClr val="000000"/>
                </a:solidFill>
                <a:effectLst/>
                <a:latin typeface="Times New Roman" panose="02020603050405020304" pitchFamily="18" charset="0"/>
                <a:ea typeface="Times New Roman" panose="02020603050405020304" pitchFamily="18" charset="0"/>
              </a:rPr>
              <a:t>- Giao thông vận tải biển </a:t>
            </a:r>
            <a:endParaRPr lang="x-none" sz="4000" b="1" dirty="0">
              <a:effectLst/>
              <a:latin typeface="Times New Roman" panose="02020603050405020304" pitchFamily="18" charset="0"/>
              <a:ea typeface="Times New Roman" panose="02020603050405020304" pitchFamily="18" charset="0"/>
            </a:endParaRPr>
          </a:p>
          <a:p>
            <a:pPr algn="just">
              <a:lnSpc>
                <a:spcPct val="150000"/>
              </a:lnSpc>
            </a:pPr>
            <a:r>
              <a:rPr lang="x-none" sz="4000" b="1" dirty="0">
                <a:solidFill>
                  <a:srgbClr val="000000"/>
                </a:solidFill>
                <a:effectLst/>
                <a:latin typeface="Times New Roman" panose="02020603050405020304" pitchFamily="18" charset="0"/>
                <a:ea typeface="Times New Roman" panose="02020603050405020304" pitchFamily="18" charset="0"/>
              </a:rPr>
              <a:t>- Khai thác khoáng sản biển </a:t>
            </a:r>
            <a:endParaRPr lang="x-none" sz="4000" b="1" dirty="0">
              <a:effectLst/>
              <a:latin typeface="Times New Roman" panose="02020603050405020304" pitchFamily="18" charset="0"/>
              <a:ea typeface="Times New Roman" panose="02020603050405020304" pitchFamily="18" charset="0"/>
            </a:endParaRPr>
          </a:p>
          <a:p>
            <a:pPr algn="just">
              <a:lnSpc>
                <a:spcPct val="150000"/>
              </a:lnSpc>
            </a:pPr>
            <a:r>
              <a:rPr lang="x-none" sz="4000" b="1" dirty="0">
                <a:solidFill>
                  <a:srgbClr val="000000"/>
                </a:solidFill>
                <a:effectLst/>
                <a:latin typeface="Times New Roman" panose="02020603050405020304" pitchFamily="18" charset="0"/>
                <a:ea typeface="Times New Roman" panose="02020603050405020304" pitchFamily="18" charset="0"/>
              </a:rPr>
              <a:t>- Du lịch biển </a:t>
            </a:r>
            <a:endParaRPr lang="x-none" sz="4000" b="1" dirty="0">
              <a:effectLst/>
              <a:latin typeface="Times New Roman" panose="02020603050405020304" pitchFamily="18" charset="0"/>
              <a:ea typeface="Times New Roman" panose="02020603050405020304" pitchFamily="18" charset="0"/>
            </a:endParaRPr>
          </a:p>
          <a:p>
            <a:pPr algn="just">
              <a:lnSpc>
                <a:spcPct val="150000"/>
              </a:lnSpc>
            </a:pPr>
            <a:r>
              <a:rPr lang="x-none" sz="4000" b="1" dirty="0">
                <a:solidFill>
                  <a:srgbClr val="000000"/>
                </a:solidFill>
                <a:effectLst/>
                <a:latin typeface="Times New Roman" panose="02020603050405020304" pitchFamily="18" charset="0"/>
                <a:ea typeface="Times New Roman" panose="02020603050405020304" pitchFamily="18" charset="0"/>
              </a:rPr>
              <a:t>- Khai thác, nuôi trồng và chế biến hải sản</a:t>
            </a:r>
            <a:endParaRPr lang="x-none" sz="40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06462984"/>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5079785" y="1457325"/>
            <a:ext cx="6989077" cy="4260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3700" b="1" dirty="0">
                <a:solidFill>
                  <a:srgbClr val="00B050"/>
                </a:solidFill>
                <a:effectLst/>
                <a:latin typeface="Times New Roman" panose="02020603050405020304" pitchFamily="18" charset="0"/>
                <a:ea typeface="Times New Roman" panose="02020603050405020304" pitchFamily="18" charset="0"/>
              </a:rPr>
              <a:t>+ Cây công nghiệp: Hình thành các vùng chuyên canh cây công nghiệp lâu năm mang lại giá trị kinh tế cao ở Bình Phước, Tây Ninh, Bình Dương,..</a:t>
            </a:r>
            <a:r>
              <a:rPr lang="x-none" sz="3700" b="1" dirty="0">
                <a:solidFill>
                  <a:srgbClr val="00B050"/>
                </a:solidFill>
                <a:effectLst/>
              </a:rPr>
              <a:t> </a:t>
            </a:r>
            <a:endParaRPr lang="x-none" sz="3700" b="1" dirty="0">
              <a:solidFill>
                <a:srgbClr val="00B050"/>
              </a:solidFill>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xmlns="" id="{295A4082-2226-AC0F-1071-7355982EA450}"/>
              </a:ext>
            </a:extLst>
          </p:cNvPr>
          <p:cNvPicPr>
            <a:picLocks noChangeAspect="1"/>
          </p:cNvPicPr>
          <p:nvPr/>
        </p:nvPicPr>
        <p:blipFill>
          <a:blip r:embed="rId3"/>
          <a:stretch>
            <a:fillRect/>
          </a:stretch>
        </p:blipFill>
        <p:spPr>
          <a:xfrm>
            <a:off x="123138" y="752449"/>
            <a:ext cx="4779062" cy="5883130"/>
          </a:xfrm>
          <a:prstGeom prst="rect">
            <a:avLst/>
          </a:prstGeom>
        </p:spPr>
      </p:pic>
      <p:sp>
        <p:nvSpPr>
          <p:cNvPr id="3" name="TextBox 3">
            <a:extLst>
              <a:ext uri="{FF2B5EF4-FFF2-40B4-BE49-F238E27FC236}">
                <a16:creationId xmlns:a16="http://schemas.microsoft.com/office/drawing/2014/main" xmlns="" id="{583FE831-A4C0-964F-418B-8EBBA8981A4B}"/>
              </a:ext>
            </a:extLst>
          </p:cNvPr>
          <p:cNvSpPr txBox="1">
            <a:spLocks noChangeArrowheads="1"/>
          </p:cNvSpPr>
          <p:nvPr/>
        </p:nvSpPr>
        <p:spPr bwMode="auto">
          <a:xfrm>
            <a:off x="1116226" y="55279"/>
            <a:ext cx="2376187"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r>
              <a:rPr lang="x-none" sz="3500" b="1" dirty="0">
                <a:solidFill>
                  <a:srgbClr val="0432FF"/>
                </a:solidFill>
                <a:effectLst/>
                <a:latin typeface="Times New Roman" panose="02020603050405020304" pitchFamily="18" charset="0"/>
                <a:ea typeface="Times New Roman" panose="02020603050405020304" pitchFamily="18" charset="0"/>
              </a:rPr>
              <a:t>Nhóm 7+8:</a:t>
            </a:r>
            <a:endParaRPr lang="x-none" sz="3500" b="1"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14905925"/>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5079785" y="-28575"/>
            <a:ext cx="6989077" cy="682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3700" b="1" dirty="0">
                <a:solidFill>
                  <a:srgbClr val="00B050"/>
                </a:solidFill>
                <a:effectLst/>
                <a:latin typeface="Times New Roman" panose="02020603050405020304" pitchFamily="18" charset="0"/>
                <a:ea typeface="Times New Roman" panose="02020603050405020304" pitchFamily="18" charset="0"/>
              </a:rPr>
              <a:t>Một số cây công nghiệp lâu năm có diện tích và sản lượng lớn, chiếm tỉ trọng cao trong kim ngạch xuất khẩu của cả nước như cao su trồng ở Bình Phước, Bình Dương, Tây Ninh, điều trồng nhiều ở Bình Phước, Bà Rịa – Vũng Tàu,.. </a:t>
            </a:r>
          </a:p>
        </p:txBody>
      </p:sp>
      <p:pic>
        <p:nvPicPr>
          <p:cNvPr id="2" name="Picture 1">
            <a:extLst>
              <a:ext uri="{FF2B5EF4-FFF2-40B4-BE49-F238E27FC236}">
                <a16:creationId xmlns:a16="http://schemas.microsoft.com/office/drawing/2014/main" xmlns="" id="{295A4082-2226-AC0F-1071-7355982EA450}"/>
              </a:ext>
            </a:extLst>
          </p:cNvPr>
          <p:cNvPicPr>
            <a:picLocks noChangeAspect="1"/>
          </p:cNvPicPr>
          <p:nvPr/>
        </p:nvPicPr>
        <p:blipFill>
          <a:blip r:embed="rId3"/>
          <a:stretch>
            <a:fillRect/>
          </a:stretch>
        </p:blipFill>
        <p:spPr>
          <a:xfrm>
            <a:off x="123138" y="752449"/>
            <a:ext cx="4779062" cy="5883130"/>
          </a:xfrm>
          <a:prstGeom prst="rect">
            <a:avLst/>
          </a:prstGeom>
        </p:spPr>
      </p:pic>
      <p:sp>
        <p:nvSpPr>
          <p:cNvPr id="3" name="TextBox 3">
            <a:extLst>
              <a:ext uri="{FF2B5EF4-FFF2-40B4-BE49-F238E27FC236}">
                <a16:creationId xmlns:a16="http://schemas.microsoft.com/office/drawing/2014/main" xmlns="" id="{583FE831-A4C0-964F-418B-8EBBA8981A4B}"/>
              </a:ext>
            </a:extLst>
          </p:cNvPr>
          <p:cNvSpPr txBox="1">
            <a:spLocks noChangeArrowheads="1"/>
          </p:cNvSpPr>
          <p:nvPr/>
        </p:nvSpPr>
        <p:spPr bwMode="auto">
          <a:xfrm>
            <a:off x="1116226" y="55279"/>
            <a:ext cx="2376187"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r>
              <a:rPr lang="x-none" sz="3500" b="1" dirty="0">
                <a:solidFill>
                  <a:srgbClr val="0432FF"/>
                </a:solidFill>
                <a:effectLst/>
                <a:latin typeface="Times New Roman" panose="02020603050405020304" pitchFamily="18" charset="0"/>
                <a:ea typeface="Times New Roman" panose="02020603050405020304" pitchFamily="18" charset="0"/>
              </a:rPr>
              <a:t>Nhóm 7+8:</a:t>
            </a:r>
            <a:endParaRPr lang="x-none" sz="3500" b="1"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32909767"/>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r>
              <a:rPr lang="x-none" sz="4000" b="1" dirty="0">
                <a:solidFill>
                  <a:srgbClr val="00B050"/>
                </a:solidFill>
                <a:effectLst/>
                <a:latin typeface="Times New Roman" panose="02020603050405020304" pitchFamily="18" charset="0"/>
                <a:ea typeface="Times New Roman" panose="02020603050405020304" pitchFamily="18" charset="0"/>
              </a:rPr>
              <a:t>Cao su ở Bình Dương</a:t>
            </a:r>
            <a:endParaRPr lang="x-none" sz="3900" b="1" dirty="0">
              <a:solidFill>
                <a:srgbClr val="00B050"/>
              </a:solidFill>
              <a:effectLst/>
              <a:latin typeface="Times New Roman" panose="02020603050405020304" pitchFamily="18" charset="0"/>
              <a:ea typeface="Times New Roman" panose="02020603050405020304" pitchFamily="18" charset="0"/>
            </a:endParaRPr>
          </a:p>
        </p:txBody>
      </p:sp>
      <p:pic>
        <p:nvPicPr>
          <p:cNvPr id="1078274" name="Picture 2" descr="Bình Dương thu hồi hơn 340ha đất trồng cây cao su - Báo Công an Nhân dân  điện tử">
            <a:extLst>
              <a:ext uri="{FF2B5EF4-FFF2-40B4-BE49-F238E27FC236}">
                <a16:creationId xmlns:a16="http://schemas.microsoft.com/office/drawing/2014/main" xmlns="" id="{8B085ED1-AE79-A2E0-3D5E-9DDF60C64B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600" y="806450"/>
            <a:ext cx="9956800" cy="5815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35605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8B222B8-59A5-4072-4881-052151F97F3B}"/>
              </a:ext>
            </a:extLst>
          </p:cNvPr>
          <p:cNvSpPr txBox="1"/>
          <p:nvPr/>
        </p:nvSpPr>
        <p:spPr>
          <a:xfrm>
            <a:off x="1244943" y="921004"/>
            <a:ext cx="9876137" cy="4598375"/>
          </a:xfrm>
          <a:prstGeom prst="rect">
            <a:avLst/>
          </a:prstGeom>
          <a:noFill/>
        </p:spPr>
        <p:txBody>
          <a:bodyPr wrap="square">
            <a:spAutoFit/>
          </a:bodyPr>
          <a:lstStyle/>
          <a:p>
            <a:pPr algn="just">
              <a:lnSpc>
                <a:spcPct val="150000"/>
              </a:lnSpc>
            </a:pPr>
            <a:r>
              <a:rPr lang="x-none" sz="4000" b="1" dirty="0">
                <a:solidFill>
                  <a:srgbClr val="000000"/>
                </a:solidFill>
                <a:effectLst/>
                <a:latin typeface="Times New Roman" panose="02020603050405020304" pitchFamily="18" charset="0"/>
                <a:ea typeface="Times New Roman" panose="02020603050405020304" pitchFamily="18" charset="0"/>
              </a:rPr>
              <a:t>+ Có vùng biển rộng lớn gồm nhiều đảo, quần đảo lớn nhỏ.</a:t>
            </a:r>
            <a:endParaRPr lang="x-none" sz="4000" b="1" dirty="0">
              <a:effectLst/>
              <a:latin typeface="Times New Roman" panose="02020603050405020304" pitchFamily="18" charset="0"/>
              <a:ea typeface="Times New Roman" panose="02020603050405020304" pitchFamily="18" charset="0"/>
            </a:endParaRPr>
          </a:p>
          <a:p>
            <a:pPr algn="just">
              <a:lnSpc>
                <a:spcPct val="150000"/>
              </a:lnSpc>
            </a:pPr>
            <a:r>
              <a:rPr lang="x-none" sz="4000" b="1" dirty="0">
                <a:solidFill>
                  <a:srgbClr val="000000"/>
                </a:solidFill>
                <a:effectLst/>
                <a:latin typeface="Times New Roman" panose="02020603050405020304" pitchFamily="18" charset="0"/>
                <a:ea typeface="Times New Roman" panose="02020603050405020304" pitchFamily="18" charset="0"/>
              </a:rPr>
              <a:t>+ Tiếp giáp với Tây Nguyên, Bắc Trung Bộ và Duyên hải miền Trung, Đồng bằng sông Cửu Long, nước láng giềng Campuchia.</a:t>
            </a:r>
            <a:r>
              <a:rPr lang="x-none" sz="4000" b="1" dirty="0">
                <a:effectLst/>
              </a:rPr>
              <a:t> </a:t>
            </a:r>
            <a:endParaRPr lang="x-none" sz="4000" b="1" dirty="0"/>
          </a:p>
        </p:txBody>
      </p:sp>
    </p:spTree>
    <p:extLst>
      <p:ext uri="{BB962C8B-B14F-4D97-AF65-F5344CB8AC3E}">
        <p14:creationId xmlns:p14="http://schemas.microsoft.com/office/powerpoint/2010/main" val="127620747"/>
      </p:ext>
    </p:extLst>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r>
              <a:rPr lang="x-none" sz="4000" b="1" dirty="0">
                <a:solidFill>
                  <a:srgbClr val="00B050"/>
                </a:solidFill>
                <a:effectLst/>
                <a:latin typeface="Times New Roman" panose="02020603050405020304" pitchFamily="18" charset="0"/>
                <a:ea typeface="Times New Roman" panose="02020603050405020304" pitchFamily="18" charset="0"/>
              </a:rPr>
              <a:t>Cao su ở Bình Phước</a:t>
            </a:r>
            <a:endParaRPr lang="x-none" sz="3900" b="1" dirty="0">
              <a:solidFill>
                <a:srgbClr val="00B050"/>
              </a:solidFill>
              <a:effectLst/>
              <a:latin typeface="Times New Roman" panose="02020603050405020304" pitchFamily="18" charset="0"/>
              <a:ea typeface="Times New Roman" panose="02020603050405020304" pitchFamily="18" charset="0"/>
            </a:endParaRPr>
          </a:p>
        </p:txBody>
      </p:sp>
      <p:pic>
        <p:nvPicPr>
          <p:cNvPr id="1080324" name="Picture 4" descr="4 công ty cao su của VRG ở Bình Phước đều vượt kế hoạch sản lượng - Binh  Phuoc, Tin tuc Binh Phuoc, Tin mới tỉnh Bình Phước">
            <a:extLst>
              <a:ext uri="{FF2B5EF4-FFF2-40B4-BE49-F238E27FC236}">
                <a16:creationId xmlns:a16="http://schemas.microsoft.com/office/drawing/2014/main" xmlns="" id="{582F3349-0069-9E27-ED9F-3D92F5FE78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707886"/>
            <a:ext cx="10160000" cy="6099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419546"/>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r>
              <a:rPr lang="x-none" sz="4000" b="1" dirty="0">
                <a:solidFill>
                  <a:srgbClr val="00B050"/>
                </a:solidFill>
                <a:effectLst/>
                <a:latin typeface="Times New Roman" panose="02020603050405020304" pitchFamily="18" charset="0"/>
                <a:ea typeface="Times New Roman" panose="02020603050405020304" pitchFamily="18" charset="0"/>
              </a:rPr>
              <a:t>Cao su ở Tây Ninh</a:t>
            </a:r>
            <a:endParaRPr lang="x-none" sz="3900" b="1" dirty="0">
              <a:solidFill>
                <a:srgbClr val="00B050"/>
              </a:solidFill>
              <a:effectLst/>
              <a:latin typeface="Times New Roman" panose="02020603050405020304" pitchFamily="18" charset="0"/>
              <a:ea typeface="Times New Roman" panose="02020603050405020304" pitchFamily="18" charset="0"/>
            </a:endParaRPr>
          </a:p>
        </p:txBody>
      </p:sp>
      <p:pic>
        <p:nvPicPr>
          <p:cNvPr id="1082370" name="Picture 2" descr="TANIRUCO -:: CÔNG TY CỔ PHẦN CAO SU TÂY NINH ::-">
            <a:extLst>
              <a:ext uri="{FF2B5EF4-FFF2-40B4-BE49-F238E27FC236}">
                <a16:creationId xmlns:a16="http://schemas.microsoft.com/office/drawing/2014/main" xmlns="" id="{E1BB512B-8653-39B2-2FD6-63D8E0883D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0" y="876300"/>
            <a:ext cx="10045700" cy="5770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13953"/>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r>
              <a:rPr lang="x-none" sz="4000" b="1" dirty="0">
                <a:solidFill>
                  <a:srgbClr val="00B050"/>
                </a:solidFill>
                <a:ea typeface="Times New Roman" panose="02020603050405020304" pitchFamily="18" charset="0"/>
              </a:rPr>
              <a:t>Điều ở Bình Phước</a:t>
            </a:r>
            <a:endParaRPr lang="x-none" sz="3900" b="1" dirty="0">
              <a:solidFill>
                <a:srgbClr val="00B050"/>
              </a:solidFill>
              <a:effectLst/>
              <a:latin typeface="Times New Roman" panose="02020603050405020304" pitchFamily="18" charset="0"/>
              <a:ea typeface="Times New Roman" panose="02020603050405020304" pitchFamily="18" charset="0"/>
            </a:endParaRPr>
          </a:p>
        </p:txBody>
      </p:sp>
      <p:pic>
        <p:nvPicPr>
          <p:cNvPr id="1084418" name="Picture 2" descr="Kỳ lạ mùa điều Bình Phước - Binh Phuoc, Tin tuc Binh Phuoc, Tin mới tỉnh Bình  Phước">
            <a:extLst>
              <a:ext uri="{FF2B5EF4-FFF2-40B4-BE49-F238E27FC236}">
                <a16:creationId xmlns:a16="http://schemas.microsoft.com/office/drawing/2014/main" xmlns="" id="{150DABA1-6F04-02FA-A672-E6180644F1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871536"/>
            <a:ext cx="10160000" cy="5848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15733"/>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r>
              <a:rPr lang="x-none" sz="4000" b="1" dirty="0">
                <a:solidFill>
                  <a:srgbClr val="00B050"/>
                </a:solidFill>
                <a:ea typeface="Times New Roman" panose="02020603050405020304" pitchFamily="18" charset="0"/>
              </a:rPr>
              <a:t>Điều ở Bà Rịa – Vũng Tàu</a:t>
            </a:r>
            <a:endParaRPr lang="x-none" sz="3900" b="1" dirty="0">
              <a:solidFill>
                <a:srgbClr val="00B050"/>
              </a:solidFill>
              <a:effectLst/>
              <a:latin typeface="Times New Roman" panose="02020603050405020304" pitchFamily="18" charset="0"/>
              <a:ea typeface="Times New Roman" panose="02020603050405020304" pitchFamily="18" charset="0"/>
            </a:endParaRPr>
          </a:p>
        </p:txBody>
      </p:sp>
      <p:pic>
        <p:nvPicPr>
          <p:cNvPr id="1086466" name="Picture 2" descr="Vườn điều ở Bà Rịa-Vũng Tàu ra trái lác đác, đã thế giá hạt điều lìu tìu,  có nhà chả buồn nhặt">
            <a:extLst>
              <a:ext uri="{FF2B5EF4-FFF2-40B4-BE49-F238E27FC236}">
                <a16:creationId xmlns:a16="http://schemas.microsoft.com/office/drawing/2014/main" xmlns="" id="{EF852FD4-FB5B-F8E9-8FA4-5435060F35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300" y="850900"/>
            <a:ext cx="10172700" cy="5872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532525"/>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5499100" y="1725630"/>
            <a:ext cx="6214162" cy="3675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4000" b="1" dirty="0">
                <a:solidFill>
                  <a:srgbClr val="00B050"/>
                </a:solidFill>
                <a:effectLst/>
                <a:latin typeface="Times New Roman" panose="02020603050405020304" pitchFamily="18" charset="0"/>
                <a:ea typeface="Times New Roman" panose="02020603050405020304" pitchFamily="18" charset="0"/>
              </a:rPr>
              <a:t>Ngoài ra, vùng còn có thế mạnh về cây công nghiệp hàng năm như lạc, đậu tương, mía,..</a:t>
            </a:r>
          </a:p>
        </p:txBody>
      </p:sp>
      <p:pic>
        <p:nvPicPr>
          <p:cNvPr id="2" name="Picture 1">
            <a:extLst>
              <a:ext uri="{FF2B5EF4-FFF2-40B4-BE49-F238E27FC236}">
                <a16:creationId xmlns:a16="http://schemas.microsoft.com/office/drawing/2014/main" xmlns="" id="{295A4082-2226-AC0F-1071-7355982EA450}"/>
              </a:ext>
            </a:extLst>
          </p:cNvPr>
          <p:cNvPicPr>
            <a:picLocks noChangeAspect="1"/>
          </p:cNvPicPr>
          <p:nvPr/>
        </p:nvPicPr>
        <p:blipFill>
          <a:blip r:embed="rId3"/>
          <a:stretch>
            <a:fillRect/>
          </a:stretch>
        </p:blipFill>
        <p:spPr>
          <a:xfrm>
            <a:off x="123138" y="752449"/>
            <a:ext cx="4779062" cy="5883130"/>
          </a:xfrm>
          <a:prstGeom prst="rect">
            <a:avLst/>
          </a:prstGeom>
        </p:spPr>
      </p:pic>
      <p:sp>
        <p:nvSpPr>
          <p:cNvPr id="3" name="TextBox 3">
            <a:extLst>
              <a:ext uri="{FF2B5EF4-FFF2-40B4-BE49-F238E27FC236}">
                <a16:creationId xmlns:a16="http://schemas.microsoft.com/office/drawing/2014/main" xmlns="" id="{583FE831-A4C0-964F-418B-8EBBA8981A4B}"/>
              </a:ext>
            </a:extLst>
          </p:cNvPr>
          <p:cNvSpPr txBox="1">
            <a:spLocks noChangeArrowheads="1"/>
          </p:cNvSpPr>
          <p:nvPr/>
        </p:nvSpPr>
        <p:spPr bwMode="auto">
          <a:xfrm>
            <a:off x="1116226" y="55279"/>
            <a:ext cx="2376187"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r>
              <a:rPr lang="x-none" sz="3500" b="1" dirty="0">
                <a:solidFill>
                  <a:srgbClr val="0432FF"/>
                </a:solidFill>
                <a:effectLst/>
                <a:latin typeface="Times New Roman" panose="02020603050405020304" pitchFamily="18" charset="0"/>
                <a:ea typeface="Times New Roman" panose="02020603050405020304" pitchFamily="18" charset="0"/>
              </a:rPr>
              <a:t>Nhóm 7+8:</a:t>
            </a:r>
            <a:endParaRPr lang="x-none" sz="3500" b="1"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99678330"/>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r>
              <a:rPr lang="x-none" sz="4000" b="1" dirty="0">
                <a:solidFill>
                  <a:srgbClr val="00B050"/>
                </a:solidFill>
                <a:ea typeface="Times New Roman" panose="02020603050405020304" pitchFamily="18" charset="0"/>
              </a:rPr>
              <a:t>Lạc</a:t>
            </a:r>
            <a:endParaRPr lang="x-none" sz="3900" b="1" dirty="0">
              <a:solidFill>
                <a:srgbClr val="00B050"/>
              </a:solidFill>
              <a:effectLst/>
              <a:latin typeface="Times New Roman" panose="02020603050405020304" pitchFamily="18" charset="0"/>
              <a:ea typeface="Times New Roman" panose="02020603050405020304" pitchFamily="18" charset="0"/>
            </a:endParaRPr>
          </a:p>
        </p:txBody>
      </p:sp>
      <p:pic>
        <p:nvPicPr>
          <p:cNvPr id="1088514" name="Picture 2" descr="Vì sao người Trung Quốc gọi lạc là củ &quot;trường sinh&quot;?">
            <a:extLst>
              <a:ext uri="{FF2B5EF4-FFF2-40B4-BE49-F238E27FC236}">
                <a16:creationId xmlns:a16="http://schemas.microsoft.com/office/drawing/2014/main" xmlns="" id="{8B3B3D20-1474-E4D5-FF40-8722B84238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550" y="825500"/>
            <a:ext cx="10039350" cy="593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570239"/>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r>
              <a:rPr lang="x-none" sz="4000" b="1" dirty="0">
                <a:solidFill>
                  <a:srgbClr val="00B050"/>
                </a:solidFill>
                <a:effectLst/>
                <a:latin typeface="Times New Roman" panose="02020603050405020304" pitchFamily="18" charset="0"/>
                <a:ea typeface="Times New Roman" panose="02020603050405020304" pitchFamily="18" charset="0"/>
              </a:rPr>
              <a:t>Đậu tương</a:t>
            </a:r>
            <a:endParaRPr lang="x-none" sz="3900" b="1" dirty="0">
              <a:solidFill>
                <a:srgbClr val="00B050"/>
              </a:solidFill>
              <a:effectLst/>
              <a:latin typeface="Times New Roman" panose="02020603050405020304" pitchFamily="18" charset="0"/>
              <a:ea typeface="Times New Roman" panose="02020603050405020304" pitchFamily="18" charset="0"/>
            </a:endParaRPr>
          </a:p>
        </p:txBody>
      </p:sp>
      <p:pic>
        <p:nvPicPr>
          <p:cNvPr id="1090562" name="Picture 2" descr="Đậu tương: Đặc điểm, tác dụng và bài thuốc trị bệnh">
            <a:extLst>
              <a:ext uri="{FF2B5EF4-FFF2-40B4-BE49-F238E27FC236}">
                <a16:creationId xmlns:a16="http://schemas.microsoft.com/office/drawing/2014/main" xmlns="" id="{70139059-663E-01F5-1856-E83A91DAE4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812800"/>
            <a:ext cx="101600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056605"/>
      </p:ext>
    </p:extLst>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r>
              <a:rPr lang="x-none" sz="4000" b="1" dirty="0">
                <a:solidFill>
                  <a:srgbClr val="00B050"/>
                </a:solidFill>
                <a:effectLst/>
                <a:latin typeface="Times New Roman" panose="02020603050405020304" pitchFamily="18" charset="0"/>
                <a:ea typeface="Times New Roman" panose="02020603050405020304" pitchFamily="18" charset="0"/>
              </a:rPr>
              <a:t>Mía</a:t>
            </a:r>
            <a:endParaRPr lang="x-none" sz="3900" b="1" dirty="0">
              <a:solidFill>
                <a:srgbClr val="00B050"/>
              </a:solidFill>
              <a:effectLst/>
              <a:latin typeface="Times New Roman" panose="02020603050405020304" pitchFamily="18" charset="0"/>
              <a:ea typeface="Times New Roman" panose="02020603050405020304" pitchFamily="18" charset="0"/>
            </a:endParaRPr>
          </a:p>
        </p:txBody>
      </p:sp>
      <p:pic>
        <p:nvPicPr>
          <p:cNvPr id="1092610" name="Picture 2" descr="Nước mía - thức uống giải nhiệt, vị thuốc trị bệnh quý">
            <a:extLst>
              <a:ext uri="{FF2B5EF4-FFF2-40B4-BE49-F238E27FC236}">
                <a16:creationId xmlns:a16="http://schemas.microsoft.com/office/drawing/2014/main" xmlns="" id="{60140E52-FD98-7E86-84AE-4A17293CF4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650" y="889000"/>
            <a:ext cx="10172700" cy="5949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586432"/>
      </p:ext>
    </p:extLst>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5547412" y="752449"/>
            <a:ext cx="6214162" cy="5114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3700" b="1" dirty="0">
                <a:solidFill>
                  <a:srgbClr val="00B050"/>
                </a:solidFill>
                <a:effectLst/>
                <a:latin typeface="Times New Roman" panose="02020603050405020304" pitchFamily="18" charset="0"/>
                <a:ea typeface="Times New Roman" panose="02020603050405020304" pitchFamily="18" charset="0"/>
              </a:rPr>
              <a:t>+ Cây ăn quả: Cây ăn quả nhiệt đới cũng là thế mạnh của vùng với các loại cây như sầu riêng, chôm chôm, măng cụt, mẵng cầu,..trồng ở Đồng Nai, Bình Dương, Tây Ninh</a:t>
            </a:r>
          </a:p>
        </p:txBody>
      </p:sp>
      <p:pic>
        <p:nvPicPr>
          <p:cNvPr id="2" name="Picture 1">
            <a:extLst>
              <a:ext uri="{FF2B5EF4-FFF2-40B4-BE49-F238E27FC236}">
                <a16:creationId xmlns:a16="http://schemas.microsoft.com/office/drawing/2014/main" xmlns="" id="{295A4082-2226-AC0F-1071-7355982EA450}"/>
              </a:ext>
            </a:extLst>
          </p:cNvPr>
          <p:cNvPicPr>
            <a:picLocks noChangeAspect="1"/>
          </p:cNvPicPr>
          <p:nvPr/>
        </p:nvPicPr>
        <p:blipFill>
          <a:blip r:embed="rId3"/>
          <a:stretch>
            <a:fillRect/>
          </a:stretch>
        </p:blipFill>
        <p:spPr>
          <a:xfrm>
            <a:off x="123138" y="752449"/>
            <a:ext cx="4779062" cy="5883130"/>
          </a:xfrm>
          <a:prstGeom prst="rect">
            <a:avLst/>
          </a:prstGeom>
        </p:spPr>
      </p:pic>
      <p:sp>
        <p:nvSpPr>
          <p:cNvPr id="3" name="TextBox 3">
            <a:extLst>
              <a:ext uri="{FF2B5EF4-FFF2-40B4-BE49-F238E27FC236}">
                <a16:creationId xmlns:a16="http://schemas.microsoft.com/office/drawing/2014/main" xmlns="" id="{583FE831-A4C0-964F-418B-8EBBA8981A4B}"/>
              </a:ext>
            </a:extLst>
          </p:cNvPr>
          <p:cNvSpPr txBox="1">
            <a:spLocks noChangeArrowheads="1"/>
          </p:cNvSpPr>
          <p:nvPr/>
        </p:nvSpPr>
        <p:spPr bwMode="auto">
          <a:xfrm>
            <a:off x="1116226" y="55279"/>
            <a:ext cx="2376187"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r>
              <a:rPr lang="x-none" sz="3500" b="1" dirty="0">
                <a:solidFill>
                  <a:srgbClr val="0432FF"/>
                </a:solidFill>
                <a:effectLst/>
                <a:latin typeface="Times New Roman" panose="02020603050405020304" pitchFamily="18" charset="0"/>
                <a:ea typeface="Times New Roman" panose="02020603050405020304" pitchFamily="18" charset="0"/>
              </a:rPr>
              <a:t>Nhóm 7+8:</a:t>
            </a:r>
            <a:endParaRPr lang="x-none" sz="3500" b="1"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64037813"/>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r>
              <a:rPr lang="x-none" sz="4000" b="1" dirty="0">
                <a:solidFill>
                  <a:srgbClr val="00B050"/>
                </a:solidFill>
                <a:effectLst/>
                <a:latin typeface="Times New Roman" panose="02020603050405020304" pitchFamily="18" charset="0"/>
                <a:ea typeface="Times New Roman" panose="02020603050405020304" pitchFamily="18" charset="0"/>
              </a:rPr>
              <a:t>Sầu riêng</a:t>
            </a:r>
            <a:endParaRPr lang="x-none" sz="3900" b="1" dirty="0">
              <a:solidFill>
                <a:srgbClr val="00B050"/>
              </a:solidFill>
              <a:effectLst/>
              <a:latin typeface="Times New Roman" panose="02020603050405020304" pitchFamily="18" charset="0"/>
              <a:ea typeface="Times New Roman" panose="02020603050405020304" pitchFamily="18" charset="0"/>
            </a:endParaRPr>
          </a:p>
        </p:txBody>
      </p:sp>
      <p:pic>
        <p:nvPicPr>
          <p:cNvPr id="1094658" name="Picture 2" descr="Sầu riêng khổ qua là gì? Cách chọn sầu riêng khổ qua ngon">
            <a:extLst>
              <a:ext uri="{FF2B5EF4-FFF2-40B4-BE49-F238E27FC236}">
                <a16:creationId xmlns:a16="http://schemas.microsoft.com/office/drawing/2014/main" xmlns="" id="{69E8CD37-C4D1-036A-1308-1A12E82D89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753923"/>
            <a:ext cx="10223500" cy="5926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16974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AutoShape 2" descr="Bài 15. Thương mại và du lịch - Hoc24">
            <a:extLst>
              <a:ext uri="{FF2B5EF4-FFF2-40B4-BE49-F238E27FC236}">
                <a16:creationId xmlns:a16="http://schemas.microsoft.com/office/drawing/2014/main" xmlns="" id="{2664962F-ECCA-EC41-F6D4-C3428452081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97283" name="Rectangle 11">
            <a:extLst>
              <a:ext uri="{FF2B5EF4-FFF2-40B4-BE49-F238E27FC236}">
                <a16:creationId xmlns:a16="http://schemas.microsoft.com/office/drawing/2014/main" xmlns="" id="{EF8E97D2-5924-89CC-8205-A79E7F07972B}"/>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97284" name="TextBox 4">
            <a:extLst>
              <a:ext uri="{FF2B5EF4-FFF2-40B4-BE49-F238E27FC236}">
                <a16:creationId xmlns:a16="http://schemas.microsoft.com/office/drawing/2014/main" xmlns="" id="{6A7A10DE-9D8C-095D-6C7B-00EFF9D96596}"/>
              </a:ext>
            </a:extLst>
          </p:cNvPr>
          <p:cNvSpPr txBox="1">
            <a:spLocks noChangeArrowheads="1"/>
          </p:cNvSpPr>
          <p:nvPr/>
        </p:nvSpPr>
        <p:spPr bwMode="auto">
          <a:xfrm>
            <a:off x="5792788" y="200025"/>
            <a:ext cx="6191250" cy="645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fontAlgn="base">
              <a:lnSpc>
                <a:spcPct val="150000"/>
              </a:lnSpc>
            </a:pPr>
            <a:r>
              <a:rPr lang="x-none" sz="3500" b="1" dirty="0">
                <a:solidFill>
                  <a:srgbClr val="7030A0"/>
                </a:solidFill>
                <a:effectLst/>
                <a:latin typeface="Times New Roman" panose="02020603050405020304" pitchFamily="18" charset="0"/>
                <a:ea typeface="Times New Roman" panose="02020603050405020304" pitchFamily="18" charset="0"/>
              </a:rPr>
              <a:t>Với tổng chiều dài 15km từ Đông sang Tây, nơi phình to nhất là 9 km, còn chỗ hẹp nhất là 1km. Với diện tích 51,52 km</a:t>
            </a:r>
            <a:r>
              <a:rPr lang="x-none" sz="3500" b="1" baseline="30000" dirty="0">
                <a:solidFill>
                  <a:srgbClr val="7030A0"/>
                </a:solidFill>
                <a:effectLst/>
                <a:latin typeface="Times New Roman" panose="02020603050405020304" pitchFamily="18" charset="0"/>
                <a:ea typeface="Times New Roman" panose="02020603050405020304" pitchFamily="18" charset="0"/>
              </a:rPr>
              <a:t>2</a:t>
            </a:r>
            <a:r>
              <a:rPr lang="x-none" sz="3500" b="1" dirty="0">
                <a:solidFill>
                  <a:srgbClr val="7030A0"/>
                </a:solidFill>
                <a:effectLst/>
                <a:latin typeface="Times New Roman" panose="02020603050405020304" pitchFamily="18" charset="0"/>
                <a:ea typeface="Times New Roman" panose="02020603050405020304" pitchFamily="18" charset="0"/>
              </a:rPr>
              <a:t>, chiếm gần 2/3 tổng diện tích quần đảo, nằm cách 97 hải lý và hiện trực thuộc tỉnh Bà Rịa - Vũng Tàu. </a:t>
            </a:r>
          </a:p>
        </p:txBody>
      </p:sp>
      <p:sp>
        <p:nvSpPr>
          <p:cNvPr id="97285" name="Rectangle 2">
            <a:extLst>
              <a:ext uri="{FF2B5EF4-FFF2-40B4-BE49-F238E27FC236}">
                <a16:creationId xmlns:a16="http://schemas.microsoft.com/office/drawing/2014/main" xmlns="" id="{4970605B-1409-B809-B7AA-5B579F11D628}"/>
              </a:ext>
            </a:extLst>
          </p:cNvPr>
          <p:cNvSpPr>
            <a:spLocks noChangeArrowheads="1"/>
          </p:cNvSpPr>
          <p:nvPr/>
        </p:nvSpPr>
        <p:spPr bwMode="auto">
          <a:xfrm>
            <a:off x="203200" y="2270125"/>
            <a:ext cx="178514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97287" name="TextBox 4">
            <a:extLst>
              <a:ext uri="{FF2B5EF4-FFF2-40B4-BE49-F238E27FC236}">
                <a16:creationId xmlns:a16="http://schemas.microsoft.com/office/drawing/2014/main" xmlns="" id="{26CBB237-5526-4D8C-68D2-5105D86A66B9}"/>
              </a:ext>
            </a:extLst>
          </p:cNvPr>
          <p:cNvSpPr txBox="1">
            <a:spLocks noChangeArrowheads="1"/>
          </p:cNvSpPr>
          <p:nvPr/>
        </p:nvSpPr>
        <p:spPr bwMode="auto">
          <a:xfrm>
            <a:off x="203200" y="208747"/>
            <a:ext cx="3911601"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fontAlgn="base"/>
            <a:r>
              <a:rPr lang="x-none" sz="3500" b="1" dirty="0">
                <a:solidFill>
                  <a:srgbClr val="00B050"/>
                </a:solidFill>
                <a:effectLst/>
                <a:latin typeface="Times New Roman" panose="02020603050405020304" pitchFamily="18" charset="0"/>
                <a:ea typeface="Times New Roman" panose="02020603050405020304" pitchFamily="18" charset="0"/>
              </a:rPr>
              <a:t>Những Hòn Đảo Nổi Bật Tại Vịnh Côn Sơn - Côn Đảo</a:t>
            </a:r>
            <a:endParaRPr lang="x-none" sz="3500" dirty="0">
              <a:solidFill>
                <a:srgbClr val="00B050"/>
              </a:solidFill>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xmlns="" id="{3A3EA89D-DB52-7C87-AC9D-54F7A53B1E16}"/>
              </a:ext>
            </a:extLst>
          </p:cNvPr>
          <p:cNvSpPr txBox="1"/>
          <p:nvPr/>
        </p:nvSpPr>
        <p:spPr>
          <a:xfrm>
            <a:off x="795490" y="1757256"/>
            <a:ext cx="2384853" cy="803490"/>
          </a:xfrm>
          <a:prstGeom prst="rect">
            <a:avLst/>
          </a:prstGeom>
          <a:noFill/>
        </p:spPr>
        <p:txBody>
          <a:bodyPr wrap="square">
            <a:spAutoFit/>
          </a:bodyPr>
          <a:lstStyle/>
          <a:p>
            <a:pPr algn="just" fontAlgn="base">
              <a:lnSpc>
                <a:spcPct val="150000"/>
              </a:lnSpc>
            </a:pPr>
            <a:r>
              <a:rPr lang="x-none" sz="3500" b="1" dirty="0">
                <a:solidFill>
                  <a:srgbClr val="0432FF"/>
                </a:solidFill>
                <a:effectLst/>
                <a:latin typeface="Times New Roman" panose="02020603050405020304" pitchFamily="18" charset="0"/>
                <a:ea typeface="Times New Roman" panose="02020603050405020304" pitchFamily="18" charset="0"/>
              </a:rPr>
              <a:t>Hòn Chính</a:t>
            </a:r>
            <a:endParaRPr lang="x-none" sz="3500" dirty="0">
              <a:solidFill>
                <a:srgbClr val="0432FF"/>
              </a:solidFill>
              <a:effectLst/>
              <a:latin typeface="Times New Roman" panose="02020603050405020304" pitchFamily="18" charset="0"/>
              <a:ea typeface="Times New Roman" panose="02020603050405020304" pitchFamily="18" charset="0"/>
            </a:endParaRPr>
          </a:p>
        </p:txBody>
      </p:sp>
      <p:pic>
        <p:nvPicPr>
          <p:cNvPr id="4" name="Picture 3">
            <a:extLst>
              <a:ext uri="{FF2B5EF4-FFF2-40B4-BE49-F238E27FC236}">
                <a16:creationId xmlns:a16="http://schemas.microsoft.com/office/drawing/2014/main" xmlns="" id="{B4B56D97-4CC9-B811-8806-0A7FAF2E7D72}"/>
              </a:ext>
            </a:extLst>
          </p:cNvPr>
          <p:cNvPicPr>
            <a:picLocks noChangeAspect="1"/>
          </p:cNvPicPr>
          <p:nvPr/>
        </p:nvPicPr>
        <p:blipFill>
          <a:blip r:embed="rId3"/>
          <a:stretch>
            <a:fillRect/>
          </a:stretch>
        </p:blipFill>
        <p:spPr>
          <a:xfrm>
            <a:off x="203200" y="2749439"/>
            <a:ext cx="5227708" cy="3515437"/>
          </a:xfrm>
          <a:prstGeom prst="rect">
            <a:avLst/>
          </a:prstGeom>
        </p:spPr>
      </p:pic>
    </p:spTree>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r>
              <a:rPr lang="x-none" sz="4000" b="1" dirty="0">
                <a:solidFill>
                  <a:srgbClr val="00B050"/>
                </a:solidFill>
                <a:effectLst/>
                <a:latin typeface="Times New Roman" panose="02020603050405020304" pitchFamily="18" charset="0"/>
                <a:ea typeface="Times New Roman" panose="02020603050405020304" pitchFamily="18" charset="0"/>
              </a:rPr>
              <a:t>Chôm chôm</a:t>
            </a:r>
            <a:endParaRPr lang="x-none" sz="3900" b="1" dirty="0">
              <a:solidFill>
                <a:srgbClr val="00B050"/>
              </a:solidFill>
              <a:effectLst/>
              <a:latin typeface="Times New Roman" panose="02020603050405020304" pitchFamily="18" charset="0"/>
              <a:ea typeface="Times New Roman" panose="02020603050405020304" pitchFamily="18" charset="0"/>
            </a:endParaRPr>
          </a:p>
        </p:txBody>
      </p:sp>
      <p:pic>
        <p:nvPicPr>
          <p:cNvPr id="1096706" name="Picture 2" descr="Giống cây chôm chôm Thái Lan chuẩn giống cho trái siêu sớm">
            <a:extLst>
              <a:ext uri="{FF2B5EF4-FFF2-40B4-BE49-F238E27FC236}">
                <a16:creationId xmlns:a16="http://schemas.microsoft.com/office/drawing/2014/main" xmlns="" id="{567C459C-35D0-FEB7-1C44-2A1133B013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400" y="707886"/>
            <a:ext cx="10134600" cy="601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370182"/>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r>
              <a:rPr lang="x-none" sz="4000" b="1" dirty="0">
                <a:solidFill>
                  <a:srgbClr val="00B050"/>
                </a:solidFill>
                <a:effectLst/>
                <a:latin typeface="Times New Roman" panose="02020603050405020304" pitchFamily="18" charset="0"/>
                <a:ea typeface="Times New Roman" panose="02020603050405020304" pitchFamily="18" charset="0"/>
              </a:rPr>
              <a:t>Măng cụt</a:t>
            </a:r>
            <a:endParaRPr lang="x-none" sz="3900" b="1" dirty="0">
              <a:solidFill>
                <a:srgbClr val="00B050"/>
              </a:solidFill>
              <a:effectLst/>
              <a:latin typeface="Times New Roman" panose="02020603050405020304" pitchFamily="18" charset="0"/>
              <a:ea typeface="Times New Roman" panose="02020603050405020304" pitchFamily="18" charset="0"/>
            </a:endParaRPr>
          </a:p>
        </p:txBody>
      </p:sp>
      <p:pic>
        <p:nvPicPr>
          <p:cNvPr id="1098754" name="Picture 2" descr="101 Hình ảnh cây măng cụt đẹp nhất, tải miễn phí">
            <a:extLst>
              <a:ext uri="{FF2B5EF4-FFF2-40B4-BE49-F238E27FC236}">
                <a16:creationId xmlns:a16="http://schemas.microsoft.com/office/drawing/2014/main" xmlns="" id="{C08968EE-A075-7FED-9893-F21410315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707886"/>
            <a:ext cx="10337800" cy="5951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093385"/>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r>
              <a:rPr lang="x-none" sz="4000" b="1" dirty="0">
                <a:solidFill>
                  <a:srgbClr val="00B050"/>
                </a:solidFill>
                <a:effectLst/>
                <a:latin typeface="Times New Roman" panose="02020603050405020304" pitchFamily="18" charset="0"/>
                <a:ea typeface="Times New Roman" panose="02020603050405020304" pitchFamily="18" charset="0"/>
              </a:rPr>
              <a:t>Mẵng cầu ta</a:t>
            </a:r>
            <a:endParaRPr lang="x-none" sz="3900" b="1" dirty="0">
              <a:solidFill>
                <a:srgbClr val="00B050"/>
              </a:solidFill>
              <a:effectLst/>
              <a:latin typeface="Times New Roman" panose="02020603050405020304" pitchFamily="18" charset="0"/>
              <a:ea typeface="Times New Roman" panose="02020603050405020304" pitchFamily="18" charset="0"/>
            </a:endParaRPr>
          </a:p>
        </p:txBody>
      </p:sp>
      <p:pic>
        <p:nvPicPr>
          <p:cNvPr id="1100802" name="Picture 2" descr="mãng cầu ta mang lại giá trị dinh dưỡng lớn cho sức khỏe">
            <a:extLst>
              <a:ext uri="{FF2B5EF4-FFF2-40B4-BE49-F238E27FC236}">
                <a16:creationId xmlns:a16="http://schemas.microsoft.com/office/drawing/2014/main" xmlns="" id="{A587D0CE-C90B-FF57-0068-C92441B466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707886"/>
            <a:ext cx="10287000" cy="601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362814"/>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r>
              <a:rPr lang="x-none" sz="4000" b="1" dirty="0">
                <a:solidFill>
                  <a:srgbClr val="00B050"/>
                </a:solidFill>
                <a:effectLst/>
                <a:latin typeface="Times New Roman" panose="02020603050405020304" pitchFamily="18" charset="0"/>
                <a:ea typeface="Times New Roman" panose="02020603050405020304" pitchFamily="18" charset="0"/>
              </a:rPr>
              <a:t>Mẵng cầu xiêm</a:t>
            </a:r>
            <a:endParaRPr lang="x-none" sz="3900" b="1" dirty="0">
              <a:solidFill>
                <a:srgbClr val="00B050"/>
              </a:solidFill>
              <a:effectLst/>
              <a:latin typeface="Times New Roman" panose="02020603050405020304" pitchFamily="18" charset="0"/>
              <a:ea typeface="Times New Roman" panose="02020603050405020304" pitchFamily="18" charset="0"/>
            </a:endParaRPr>
          </a:p>
        </p:txBody>
      </p:sp>
      <p:pic>
        <p:nvPicPr>
          <p:cNvPr id="1102850" name="Picture 2" descr="Mãng cầu thanh mát giải nhiệt mùa hè nhưng những người này tuyệt đối không  nên ăn">
            <a:extLst>
              <a:ext uri="{FF2B5EF4-FFF2-40B4-BE49-F238E27FC236}">
                <a16:creationId xmlns:a16="http://schemas.microsoft.com/office/drawing/2014/main" xmlns="" id="{BB55FEE5-EF7C-BC97-03F7-02420B3E2D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088" y="871536"/>
            <a:ext cx="10282237" cy="5848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919753"/>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6400" y="1129812"/>
            <a:ext cx="11391900" cy="459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4000" b="1" dirty="0">
                <a:solidFill>
                  <a:srgbClr val="000000"/>
                </a:solidFill>
                <a:effectLst/>
                <a:latin typeface="Times New Roman" panose="02020603050405020304" pitchFamily="18" charset="0"/>
                <a:ea typeface="Times New Roman" panose="02020603050405020304" pitchFamily="18" charset="0"/>
              </a:rPr>
              <a:t>d. Phát triển cây công nghiệp và cây ăn quả:</a:t>
            </a:r>
            <a:endParaRPr lang="x-none" sz="4000" b="1" dirty="0">
              <a:effectLst/>
              <a:latin typeface="Times New Roman" panose="02020603050405020304" pitchFamily="18" charset="0"/>
              <a:ea typeface="Times New Roman" panose="02020603050405020304" pitchFamily="18" charset="0"/>
            </a:endParaRPr>
          </a:p>
          <a:p>
            <a:pPr algn="just">
              <a:lnSpc>
                <a:spcPct val="150000"/>
              </a:lnSpc>
            </a:pPr>
            <a:r>
              <a:rPr lang="x-none" sz="4000" b="1" dirty="0">
                <a:solidFill>
                  <a:srgbClr val="000000"/>
                </a:solidFill>
                <a:effectLst/>
                <a:latin typeface="Times New Roman" panose="02020603050405020304" pitchFamily="18" charset="0"/>
                <a:ea typeface="Times New Roman" panose="02020603050405020304" pitchFamily="18" charset="0"/>
              </a:rPr>
              <a:t>- Cây công nghiệp lâu năm: cao su, điều,..</a:t>
            </a:r>
            <a:endParaRPr lang="x-none" sz="4000" b="1" dirty="0">
              <a:effectLst/>
              <a:latin typeface="Times New Roman" panose="02020603050405020304" pitchFamily="18" charset="0"/>
              <a:ea typeface="Times New Roman" panose="02020603050405020304" pitchFamily="18" charset="0"/>
            </a:endParaRPr>
          </a:p>
          <a:p>
            <a:pPr algn="just">
              <a:lnSpc>
                <a:spcPct val="150000"/>
              </a:lnSpc>
            </a:pPr>
            <a:r>
              <a:rPr lang="x-none" sz="4000" b="1" dirty="0">
                <a:solidFill>
                  <a:srgbClr val="000000"/>
                </a:solidFill>
                <a:effectLst/>
                <a:latin typeface="Times New Roman" panose="02020603050405020304" pitchFamily="18" charset="0"/>
                <a:ea typeface="Times New Roman" panose="02020603050405020304" pitchFamily="18" charset="0"/>
              </a:rPr>
              <a:t>- Cây công nghiệp hàng năm: lạc, đậu tương, mía,..</a:t>
            </a:r>
            <a:endParaRPr lang="x-none" sz="4000" b="1" dirty="0">
              <a:effectLst/>
              <a:latin typeface="Times New Roman" panose="02020603050405020304" pitchFamily="18" charset="0"/>
              <a:ea typeface="Times New Roman" panose="02020603050405020304" pitchFamily="18" charset="0"/>
            </a:endParaRPr>
          </a:p>
          <a:p>
            <a:pPr algn="just">
              <a:lnSpc>
                <a:spcPct val="150000"/>
              </a:lnSpc>
            </a:pPr>
            <a:r>
              <a:rPr lang="x-none" sz="4000" b="1" dirty="0">
                <a:solidFill>
                  <a:srgbClr val="000000"/>
                </a:solidFill>
                <a:effectLst/>
                <a:latin typeface="Times New Roman" panose="02020603050405020304" pitchFamily="18" charset="0"/>
                <a:ea typeface="Times New Roman" panose="02020603050405020304" pitchFamily="18" charset="0"/>
              </a:rPr>
              <a:t>- Cây ăn quả nhiệt đới: sầu riêng, chôm chôm, măng cụt, mẵng cầu,..</a:t>
            </a:r>
            <a:r>
              <a:rPr lang="x-none" sz="4000" b="1" dirty="0">
                <a:effectLst/>
              </a:rPr>
              <a:t> </a:t>
            </a:r>
            <a:endParaRPr lang="x-none" sz="40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54135090"/>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86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Bãi Đầm Trầu – Bãi Biển Đẹp Nhất Tại Côn Đảo</a:t>
            </a:r>
            <a:endParaRPr lang="x-none" sz="3800" dirty="0">
              <a:solidFill>
                <a:srgbClr val="00B050"/>
              </a:solidFill>
              <a:effectLst/>
              <a:latin typeface="Times New Roman" panose="02020603050405020304" pitchFamily="18" charset="0"/>
              <a:ea typeface="Times New Roman" panose="02020603050405020304" pitchFamily="18" charset="0"/>
            </a:endParaRPr>
          </a:p>
        </p:txBody>
      </p:sp>
      <p:sp>
        <p:nvSpPr>
          <p:cNvPr id="2" name="Rectangle 2">
            <a:extLst>
              <a:ext uri="{FF2B5EF4-FFF2-40B4-BE49-F238E27FC236}">
                <a16:creationId xmlns:a16="http://schemas.microsoft.com/office/drawing/2014/main" xmlns="" id="{47A73E90-055C-0DAA-0C07-BED2C5DA05C1}"/>
              </a:ext>
            </a:extLst>
          </p:cNvPr>
          <p:cNvSpPr>
            <a:spLocks noChangeArrowheads="1"/>
          </p:cNvSpPr>
          <p:nvPr/>
        </p:nvSpPr>
        <p:spPr bwMode="auto">
          <a:xfrm>
            <a:off x="165100" y="2484436"/>
            <a:ext cx="1955320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pic>
        <p:nvPicPr>
          <p:cNvPr id="1104897" name="Picture 1" descr="bãi đầm trầu">
            <a:extLst>
              <a:ext uri="{FF2B5EF4-FFF2-40B4-BE49-F238E27FC236}">
                <a16:creationId xmlns:a16="http://schemas.microsoft.com/office/drawing/2014/main" xmlns="" id="{20BEF3D4-7B31-8083-AC86-A75D19EF4FFC}"/>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65100" y="3335337"/>
            <a:ext cx="5126778" cy="28724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xmlns="" id="{C5E4B76F-A3F8-7034-2BAD-766A9957EC72}"/>
              </a:ext>
            </a:extLst>
          </p:cNvPr>
          <p:cNvSpPr txBox="1">
            <a:spLocks noChangeArrowheads="1"/>
          </p:cNvSpPr>
          <p:nvPr/>
        </p:nvSpPr>
        <p:spPr bwMode="auto">
          <a:xfrm>
            <a:off x="165100" y="1007279"/>
            <a:ext cx="4760066" cy="165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3600" b="1" dirty="0">
                <a:solidFill>
                  <a:srgbClr val="0432FF"/>
                </a:solidFill>
                <a:effectLst/>
                <a:latin typeface="Times New Roman" panose="02020603050405020304" pitchFamily="18" charset="0"/>
                <a:ea typeface="Times New Roman" panose="02020603050405020304" pitchFamily="18" charset="0"/>
              </a:rPr>
              <a:t>Là niềm tự hào của </a:t>
            </a:r>
          </a:p>
          <a:p>
            <a:pPr algn="ctr">
              <a:lnSpc>
                <a:spcPct val="150000"/>
              </a:lnSpc>
            </a:pPr>
            <a:r>
              <a:rPr lang="x-none" sz="3600" b="1" dirty="0">
                <a:solidFill>
                  <a:srgbClr val="0432FF"/>
                </a:solidFill>
                <a:effectLst/>
                <a:latin typeface="Times New Roman" panose="02020603050405020304" pitchFamily="18" charset="0"/>
                <a:ea typeface="Times New Roman" panose="02020603050405020304" pitchFamily="18" charset="0"/>
              </a:rPr>
              <a:t>người dân địa phương</a:t>
            </a:r>
            <a:endParaRPr lang="x-none" sz="3600" dirty="0">
              <a:solidFill>
                <a:srgbClr val="0432FF"/>
              </a:solidFill>
              <a:effectLst/>
              <a:latin typeface="Times New Roman" panose="02020603050405020304" pitchFamily="18" charset="0"/>
              <a:ea typeface="Times New Roman" panose="02020603050405020304" pitchFamily="18" charset="0"/>
            </a:endParaRPr>
          </a:p>
        </p:txBody>
      </p:sp>
      <p:sp>
        <p:nvSpPr>
          <p:cNvPr id="6" name="TextBox 3">
            <a:extLst>
              <a:ext uri="{FF2B5EF4-FFF2-40B4-BE49-F238E27FC236}">
                <a16:creationId xmlns:a16="http://schemas.microsoft.com/office/drawing/2014/main" xmlns="" id="{F73A5D68-E3B3-5DC0-F85F-AE6001B77128}"/>
              </a:ext>
            </a:extLst>
          </p:cNvPr>
          <p:cNvSpPr txBox="1">
            <a:spLocks noChangeArrowheads="1"/>
          </p:cNvSpPr>
          <p:nvPr/>
        </p:nvSpPr>
        <p:spPr bwMode="auto">
          <a:xfrm>
            <a:off x="5528416" y="864404"/>
            <a:ext cx="6498484" cy="6095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3300" b="1" dirty="0">
                <a:solidFill>
                  <a:srgbClr val="7030A0"/>
                </a:solidFill>
                <a:effectLst/>
                <a:latin typeface="Times New Roman" panose="02020603050405020304" pitchFamily="18" charset="0"/>
                <a:ea typeface="Times New Roman" panose="02020603050405020304" pitchFamily="18" charset="0"/>
              </a:rPr>
              <a:t>Nếu được hỏi, bất kỳ ai sống tại Côn Đảo đều công nhận bãi Đầm Trầu là địa điểm cuốn hút nhất nơi đây. Nó không chỉ bởi vẻ đẹp hiếm có, mà còn rất hoang sơ với đầy đủ biển xanh, cát trắng, rừng nguyên sinh, và cả những đàn hải âu ngày đêm bay lượn.</a:t>
            </a:r>
          </a:p>
        </p:txBody>
      </p:sp>
    </p:spTree>
    <p:extLst>
      <p:ext uri="{BB962C8B-B14F-4D97-AF65-F5344CB8AC3E}">
        <p14:creationId xmlns:p14="http://schemas.microsoft.com/office/powerpoint/2010/main" val="1113359950"/>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86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Bãi Đầm Trầu – Bãi Biển Đẹp Nhất Tại Côn Đảo</a:t>
            </a:r>
            <a:endParaRPr lang="x-none" sz="3800" dirty="0">
              <a:solidFill>
                <a:srgbClr val="00B050"/>
              </a:solidFill>
              <a:effectLst/>
              <a:latin typeface="Times New Roman" panose="02020603050405020304" pitchFamily="18" charset="0"/>
              <a:ea typeface="Times New Roman" panose="02020603050405020304" pitchFamily="18" charset="0"/>
            </a:endParaRPr>
          </a:p>
        </p:txBody>
      </p:sp>
      <p:sp>
        <p:nvSpPr>
          <p:cNvPr id="2" name="Rectangle 2">
            <a:extLst>
              <a:ext uri="{FF2B5EF4-FFF2-40B4-BE49-F238E27FC236}">
                <a16:creationId xmlns:a16="http://schemas.microsoft.com/office/drawing/2014/main" xmlns="" id="{47A73E90-055C-0DAA-0C07-BED2C5DA05C1}"/>
              </a:ext>
            </a:extLst>
          </p:cNvPr>
          <p:cNvSpPr>
            <a:spLocks noChangeArrowheads="1"/>
          </p:cNvSpPr>
          <p:nvPr/>
        </p:nvSpPr>
        <p:spPr bwMode="auto">
          <a:xfrm>
            <a:off x="165100" y="2484436"/>
            <a:ext cx="1955320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pic>
        <p:nvPicPr>
          <p:cNvPr id="1104897" name="Picture 1" descr="bãi đầm trầu">
            <a:extLst>
              <a:ext uri="{FF2B5EF4-FFF2-40B4-BE49-F238E27FC236}">
                <a16:creationId xmlns:a16="http://schemas.microsoft.com/office/drawing/2014/main" xmlns="" id="{20BEF3D4-7B31-8083-AC86-A75D19EF4FFC}"/>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65100" y="3335337"/>
            <a:ext cx="5126778" cy="28724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xmlns="" id="{C5E4B76F-A3F8-7034-2BAD-766A9957EC72}"/>
              </a:ext>
            </a:extLst>
          </p:cNvPr>
          <p:cNvSpPr txBox="1">
            <a:spLocks noChangeArrowheads="1"/>
          </p:cNvSpPr>
          <p:nvPr/>
        </p:nvSpPr>
        <p:spPr bwMode="auto">
          <a:xfrm>
            <a:off x="165100" y="1007279"/>
            <a:ext cx="4760066" cy="165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3600" b="1" dirty="0">
                <a:solidFill>
                  <a:srgbClr val="0432FF"/>
                </a:solidFill>
                <a:ea typeface="Times New Roman" panose="02020603050405020304" pitchFamily="18" charset="0"/>
              </a:rPr>
              <a:t>Được báo chí thế giới ghi nhận</a:t>
            </a:r>
            <a:endParaRPr lang="x-none" sz="3600" dirty="0">
              <a:solidFill>
                <a:srgbClr val="0432FF"/>
              </a:solidFill>
              <a:effectLst/>
              <a:latin typeface="Times New Roman" panose="02020603050405020304" pitchFamily="18" charset="0"/>
              <a:ea typeface="Times New Roman" panose="02020603050405020304" pitchFamily="18" charset="0"/>
            </a:endParaRPr>
          </a:p>
        </p:txBody>
      </p:sp>
      <p:sp>
        <p:nvSpPr>
          <p:cNvPr id="6" name="TextBox 3">
            <a:extLst>
              <a:ext uri="{FF2B5EF4-FFF2-40B4-BE49-F238E27FC236}">
                <a16:creationId xmlns:a16="http://schemas.microsoft.com/office/drawing/2014/main" xmlns="" id="{F73A5D68-E3B3-5DC0-F85F-AE6001B77128}"/>
              </a:ext>
            </a:extLst>
          </p:cNvPr>
          <p:cNvSpPr txBox="1">
            <a:spLocks noChangeArrowheads="1"/>
          </p:cNvSpPr>
          <p:nvPr/>
        </p:nvSpPr>
        <p:spPr bwMode="auto">
          <a:xfrm>
            <a:off x="5594352" y="1769259"/>
            <a:ext cx="6498484" cy="4035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3500" b="1" dirty="0">
                <a:solidFill>
                  <a:srgbClr val="7030A0"/>
                </a:solidFill>
                <a:effectLst/>
                <a:latin typeface="Times New Roman" panose="02020603050405020304" pitchFamily="18" charset="0"/>
                <a:ea typeface="Times New Roman" panose="02020603050405020304" pitchFamily="18" charset="0"/>
              </a:rPr>
              <a:t>Bởi vẻ đẹp này, ngày 12/4/2021, bãi Đầm Trầu đã được chuyên trang du lịch Travel+Leisure công nhận là 1 trong 25 bãi biển đẹp nhất thế giới. (Đứng thứ 18). </a:t>
            </a:r>
          </a:p>
        </p:txBody>
      </p:sp>
    </p:spTree>
    <p:extLst>
      <p:ext uri="{BB962C8B-B14F-4D97-AF65-F5344CB8AC3E}">
        <p14:creationId xmlns:p14="http://schemas.microsoft.com/office/powerpoint/2010/main" val="519005083"/>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86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Bãi Đầm Trầu – Bãi Biển Đẹp Nhất Tại Côn Đảo</a:t>
            </a:r>
            <a:endParaRPr lang="x-none" sz="3800" dirty="0">
              <a:solidFill>
                <a:srgbClr val="00B050"/>
              </a:solidFill>
              <a:effectLst/>
              <a:latin typeface="Times New Roman" panose="02020603050405020304" pitchFamily="18" charset="0"/>
              <a:ea typeface="Times New Roman" panose="02020603050405020304" pitchFamily="18" charset="0"/>
            </a:endParaRPr>
          </a:p>
        </p:txBody>
      </p:sp>
      <p:sp>
        <p:nvSpPr>
          <p:cNvPr id="2" name="Rectangle 2">
            <a:extLst>
              <a:ext uri="{FF2B5EF4-FFF2-40B4-BE49-F238E27FC236}">
                <a16:creationId xmlns:a16="http://schemas.microsoft.com/office/drawing/2014/main" xmlns="" id="{47A73E90-055C-0DAA-0C07-BED2C5DA05C1}"/>
              </a:ext>
            </a:extLst>
          </p:cNvPr>
          <p:cNvSpPr>
            <a:spLocks noChangeArrowheads="1"/>
          </p:cNvSpPr>
          <p:nvPr/>
        </p:nvSpPr>
        <p:spPr bwMode="auto">
          <a:xfrm>
            <a:off x="165100" y="2484436"/>
            <a:ext cx="1955320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pic>
        <p:nvPicPr>
          <p:cNvPr id="1104897" name="Picture 1" descr="bãi đầm trầu">
            <a:extLst>
              <a:ext uri="{FF2B5EF4-FFF2-40B4-BE49-F238E27FC236}">
                <a16:creationId xmlns:a16="http://schemas.microsoft.com/office/drawing/2014/main" xmlns="" id="{20BEF3D4-7B31-8083-AC86-A75D19EF4FFC}"/>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65100" y="3335337"/>
            <a:ext cx="4760066" cy="28724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xmlns="" id="{C5E4B76F-A3F8-7034-2BAD-766A9957EC72}"/>
              </a:ext>
            </a:extLst>
          </p:cNvPr>
          <p:cNvSpPr txBox="1">
            <a:spLocks noChangeArrowheads="1"/>
          </p:cNvSpPr>
          <p:nvPr/>
        </p:nvSpPr>
        <p:spPr bwMode="auto">
          <a:xfrm>
            <a:off x="165100" y="1007279"/>
            <a:ext cx="4760066" cy="165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3600" b="1" dirty="0">
                <a:solidFill>
                  <a:srgbClr val="0432FF"/>
                </a:solidFill>
                <a:ea typeface="Times New Roman" panose="02020603050405020304" pitchFamily="18" charset="0"/>
              </a:rPr>
              <a:t>Được báo chí thế giới ghi nhận</a:t>
            </a:r>
            <a:endParaRPr lang="x-none" sz="3600" dirty="0">
              <a:solidFill>
                <a:srgbClr val="0432FF"/>
              </a:solidFill>
              <a:effectLst/>
              <a:latin typeface="Times New Roman" panose="02020603050405020304" pitchFamily="18" charset="0"/>
              <a:ea typeface="Times New Roman" panose="02020603050405020304" pitchFamily="18" charset="0"/>
            </a:endParaRPr>
          </a:p>
        </p:txBody>
      </p:sp>
      <p:sp>
        <p:nvSpPr>
          <p:cNvPr id="6" name="TextBox 3">
            <a:extLst>
              <a:ext uri="{FF2B5EF4-FFF2-40B4-BE49-F238E27FC236}">
                <a16:creationId xmlns:a16="http://schemas.microsoft.com/office/drawing/2014/main" xmlns="" id="{F73A5D68-E3B3-5DC0-F85F-AE6001B77128}"/>
              </a:ext>
            </a:extLst>
          </p:cNvPr>
          <p:cNvSpPr txBox="1">
            <a:spLocks noChangeArrowheads="1"/>
          </p:cNvSpPr>
          <p:nvPr/>
        </p:nvSpPr>
        <p:spPr bwMode="auto">
          <a:xfrm>
            <a:off x="5308600" y="1004741"/>
            <a:ext cx="6615112" cy="5549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3000" b="1" dirty="0">
                <a:solidFill>
                  <a:srgbClr val="7030A0"/>
                </a:solidFill>
                <a:effectLst/>
                <a:latin typeface="Times New Roman" panose="02020603050405020304" pitchFamily="18" charset="0"/>
                <a:ea typeface="Times New Roman" panose="02020603050405020304" pitchFamily="18" charset="0"/>
              </a:rPr>
              <a:t>Trang du lịch mô tả, việc lựa chọn bãi biển đẹp nhất ở Việt Nam rất khó khăn nhưng bãi Đầm Trầu có một số điểm nổi bật. Bãi biển sở hữu cát vàng mịn cùng các rặng tre, rừng cây rậm xanh mát bao quanh, thích hợp để du khách thả mình thư giãn trên võng hay đi bộ thong dong với một ly nước dừa.</a:t>
            </a:r>
          </a:p>
        </p:txBody>
      </p:sp>
    </p:spTree>
    <p:extLst>
      <p:ext uri="{BB962C8B-B14F-4D97-AF65-F5344CB8AC3E}">
        <p14:creationId xmlns:p14="http://schemas.microsoft.com/office/powerpoint/2010/main" val="1772521955"/>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86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Bãi Đầm Trầu – Bãi Biển Đẹp Nhất Tại Côn Đảo</a:t>
            </a:r>
            <a:endParaRPr lang="x-none" sz="3800" dirty="0">
              <a:solidFill>
                <a:srgbClr val="00B050"/>
              </a:solidFill>
              <a:effectLst/>
              <a:latin typeface="Times New Roman" panose="02020603050405020304" pitchFamily="18" charset="0"/>
              <a:ea typeface="Times New Roman" panose="02020603050405020304" pitchFamily="18" charset="0"/>
            </a:endParaRPr>
          </a:p>
        </p:txBody>
      </p:sp>
      <p:sp>
        <p:nvSpPr>
          <p:cNvPr id="2" name="Rectangle 2">
            <a:extLst>
              <a:ext uri="{FF2B5EF4-FFF2-40B4-BE49-F238E27FC236}">
                <a16:creationId xmlns:a16="http://schemas.microsoft.com/office/drawing/2014/main" xmlns="" id="{47A73E90-055C-0DAA-0C07-BED2C5DA05C1}"/>
              </a:ext>
            </a:extLst>
          </p:cNvPr>
          <p:cNvSpPr>
            <a:spLocks noChangeArrowheads="1"/>
          </p:cNvSpPr>
          <p:nvPr/>
        </p:nvSpPr>
        <p:spPr bwMode="auto">
          <a:xfrm>
            <a:off x="165100" y="2484436"/>
            <a:ext cx="1955320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pic>
        <p:nvPicPr>
          <p:cNvPr id="1104897" name="Picture 1" descr="bãi đầm trầu">
            <a:extLst>
              <a:ext uri="{FF2B5EF4-FFF2-40B4-BE49-F238E27FC236}">
                <a16:creationId xmlns:a16="http://schemas.microsoft.com/office/drawing/2014/main" xmlns="" id="{20BEF3D4-7B31-8083-AC86-A75D19EF4FFC}"/>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65100" y="3335337"/>
            <a:ext cx="4760066" cy="28724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xmlns="" id="{C5E4B76F-A3F8-7034-2BAD-766A9957EC72}"/>
              </a:ext>
            </a:extLst>
          </p:cNvPr>
          <p:cNvSpPr txBox="1">
            <a:spLocks noChangeArrowheads="1"/>
          </p:cNvSpPr>
          <p:nvPr/>
        </p:nvSpPr>
        <p:spPr bwMode="auto">
          <a:xfrm>
            <a:off x="165100" y="1007279"/>
            <a:ext cx="4760066" cy="15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3400" b="1" dirty="0">
                <a:solidFill>
                  <a:srgbClr val="0432FF"/>
                </a:solidFill>
                <a:effectLst/>
                <a:latin typeface="Times New Roman" panose="02020603050405020304" pitchFamily="18" charset="0"/>
                <a:ea typeface="Times New Roman" panose="02020603050405020304" pitchFamily="18" charset="0"/>
              </a:rPr>
              <a:t>Là địa điểm săn </a:t>
            </a:r>
          </a:p>
          <a:p>
            <a:pPr algn="ctr">
              <a:lnSpc>
                <a:spcPct val="150000"/>
              </a:lnSpc>
            </a:pPr>
            <a:r>
              <a:rPr lang="x-none" sz="3400" b="1" dirty="0">
                <a:solidFill>
                  <a:srgbClr val="0432FF"/>
                </a:solidFill>
                <a:effectLst/>
                <a:latin typeface="Times New Roman" panose="02020603050405020304" pitchFamily="18" charset="0"/>
                <a:ea typeface="Times New Roman" panose="02020603050405020304" pitchFamily="18" charset="0"/>
              </a:rPr>
              <a:t>máy bay độc nhất vô nhị</a:t>
            </a:r>
            <a:endParaRPr lang="x-none" sz="3400" dirty="0">
              <a:solidFill>
                <a:srgbClr val="0432FF"/>
              </a:solidFill>
              <a:effectLst/>
              <a:latin typeface="Times New Roman" panose="02020603050405020304" pitchFamily="18" charset="0"/>
              <a:ea typeface="Times New Roman" panose="02020603050405020304" pitchFamily="18" charset="0"/>
            </a:endParaRPr>
          </a:p>
        </p:txBody>
      </p:sp>
      <p:sp>
        <p:nvSpPr>
          <p:cNvPr id="6" name="TextBox 3">
            <a:extLst>
              <a:ext uri="{FF2B5EF4-FFF2-40B4-BE49-F238E27FC236}">
                <a16:creationId xmlns:a16="http://schemas.microsoft.com/office/drawing/2014/main" xmlns="" id="{F73A5D68-E3B3-5DC0-F85F-AE6001B77128}"/>
              </a:ext>
            </a:extLst>
          </p:cNvPr>
          <p:cNvSpPr txBox="1">
            <a:spLocks noChangeArrowheads="1"/>
          </p:cNvSpPr>
          <p:nvPr/>
        </p:nvSpPr>
        <p:spPr bwMode="auto">
          <a:xfrm>
            <a:off x="5016500" y="1004741"/>
            <a:ext cx="6907212" cy="583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2800" b="1" dirty="0">
                <a:solidFill>
                  <a:srgbClr val="7030A0"/>
                </a:solidFill>
                <a:effectLst/>
                <a:latin typeface="Times New Roman" panose="02020603050405020304" pitchFamily="18" charset="0"/>
                <a:ea typeface="Times New Roman" panose="02020603050405020304" pitchFamily="18" charset="0"/>
              </a:rPr>
              <a:t>Ngoài ra, hiếm có bãi biển nào trên thế giới mà du khách có thể trải nghiệm cảm giác máy bay bay sát mặt biển. Thật vậy, do cách sân bay Cỏ Ống chỉ 12km, lại nằm ngay dưới đường hạ cánh của các loại máy bay, nên du khách có thể canh thời gian hạ cánh của các máy bay thương mại để tận hưởng cảm giác vừa sợ hãi, vừa thích thú khi máy bay bay sát sạt bờ biển.</a:t>
            </a:r>
          </a:p>
        </p:txBody>
      </p:sp>
    </p:spTree>
    <p:extLst>
      <p:ext uri="{BB962C8B-B14F-4D97-AF65-F5344CB8AC3E}">
        <p14:creationId xmlns:p14="http://schemas.microsoft.com/office/powerpoint/2010/main" val="1218943866"/>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86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Bãi Đầm Trầu – Bãi Biển Đẹp Nhất Tại Côn Đảo</a:t>
            </a:r>
            <a:endParaRPr lang="x-none" sz="3800" dirty="0">
              <a:solidFill>
                <a:srgbClr val="00B050"/>
              </a:solidFill>
              <a:effectLst/>
              <a:latin typeface="Times New Roman" panose="02020603050405020304" pitchFamily="18" charset="0"/>
              <a:ea typeface="Times New Roman" panose="02020603050405020304" pitchFamily="18" charset="0"/>
            </a:endParaRPr>
          </a:p>
        </p:txBody>
      </p:sp>
      <p:sp>
        <p:nvSpPr>
          <p:cNvPr id="2" name="Rectangle 2">
            <a:extLst>
              <a:ext uri="{FF2B5EF4-FFF2-40B4-BE49-F238E27FC236}">
                <a16:creationId xmlns:a16="http://schemas.microsoft.com/office/drawing/2014/main" xmlns="" id="{47A73E90-055C-0DAA-0C07-BED2C5DA05C1}"/>
              </a:ext>
            </a:extLst>
          </p:cNvPr>
          <p:cNvSpPr>
            <a:spLocks noChangeArrowheads="1"/>
          </p:cNvSpPr>
          <p:nvPr/>
        </p:nvSpPr>
        <p:spPr bwMode="auto">
          <a:xfrm>
            <a:off x="165100" y="2484436"/>
            <a:ext cx="1955320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pic>
        <p:nvPicPr>
          <p:cNvPr id="1104897" name="Picture 1" descr="bãi đầm trầu">
            <a:extLst>
              <a:ext uri="{FF2B5EF4-FFF2-40B4-BE49-F238E27FC236}">
                <a16:creationId xmlns:a16="http://schemas.microsoft.com/office/drawing/2014/main" xmlns="" id="{20BEF3D4-7B31-8083-AC86-A75D19EF4FFC}"/>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65100" y="3335337"/>
            <a:ext cx="4760066" cy="28724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xmlns="" id="{C5E4B76F-A3F8-7034-2BAD-766A9957EC72}"/>
              </a:ext>
            </a:extLst>
          </p:cNvPr>
          <p:cNvSpPr txBox="1">
            <a:spLocks noChangeArrowheads="1"/>
          </p:cNvSpPr>
          <p:nvPr/>
        </p:nvSpPr>
        <p:spPr bwMode="auto">
          <a:xfrm>
            <a:off x="165100" y="1007279"/>
            <a:ext cx="4760066" cy="1741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3800" b="1" dirty="0">
                <a:solidFill>
                  <a:srgbClr val="0432FF"/>
                </a:solidFill>
                <a:ea typeface="Times New Roman" panose="02020603050405020304" pitchFamily="18" charset="0"/>
              </a:rPr>
              <a:t>Để tận hưởng</a:t>
            </a:r>
          </a:p>
          <a:p>
            <a:pPr algn="ctr">
              <a:lnSpc>
                <a:spcPct val="150000"/>
              </a:lnSpc>
            </a:pPr>
            <a:r>
              <a:rPr lang="en-US" sz="3800" b="1" dirty="0">
                <a:solidFill>
                  <a:srgbClr val="0432FF"/>
                </a:solidFill>
                <a:ea typeface="Times New Roman" panose="02020603050405020304" pitchFamily="18" charset="0"/>
              </a:rPr>
              <a:t>t</a:t>
            </a:r>
            <a:r>
              <a:rPr lang="x-none" sz="3800" b="1" dirty="0">
                <a:solidFill>
                  <a:srgbClr val="0432FF"/>
                </a:solidFill>
                <a:effectLst/>
                <a:latin typeface="Times New Roman" panose="02020603050405020304" pitchFamily="18" charset="0"/>
                <a:ea typeface="Times New Roman" panose="02020603050405020304" pitchFamily="18" charset="0"/>
              </a:rPr>
              <a:t>hiên nhiên</a:t>
            </a:r>
            <a:endParaRPr lang="x-none" sz="3800" dirty="0">
              <a:solidFill>
                <a:srgbClr val="0432FF"/>
              </a:solidFill>
              <a:effectLst/>
              <a:latin typeface="Times New Roman" panose="02020603050405020304" pitchFamily="18" charset="0"/>
              <a:ea typeface="Times New Roman" panose="02020603050405020304" pitchFamily="18" charset="0"/>
            </a:endParaRPr>
          </a:p>
        </p:txBody>
      </p:sp>
      <p:sp>
        <p:nvSpPr>
          <p:cNvPr id="6" name="TextBox 3">
            <a:extLst>
              <a:ext uri="{FF2B5EF4-FFF2-40B4-BE49-F238E27FC236}">
                <a16:creationId xmlns:a16="http://schemas.microsoft.com/office/drawing/2014/main" xmlns="" id="{F73A5D68-E3B3-5DC0-F85F-AE6001B77128}"/>
              </a:ext>
            </a:extLst>
          </p:cNvPr>
          <p:cNvSpPr txBox="1">
            <a:spLocks noChangeArrowheads="1"/>
          </p:cNvSpPr>
          <p:nvPr/>
        </p:nvSpPr>
        <p:spPr bwMode="auto">
          <a:xfrm>
            <a:off x="5016500" y="881083"/>
            <a:ext cx="6907212" cy="6036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2900" b="1" dirty="0">
                <a:solidFill>
                  <a:srgbClr val="7030A0"/>
                </a:solidFill>
                <a:effectLst/>
                <a:latin typeface="Times New Roman" panose="02020603050405020304" pitchFamily="18" charset="0"/>
                <a:ea typeface="Times New Roman" panose="02020603050405020304" pitchFamily="18" charset="0"/>
              </a:rPr>
              <a:t>Là một bãi biển sở hữu đường con chữ C tuyệt đẹp, với bãi cát trắng mịn được khu rừng nguyên sinh ôm trọn, nên du khách có thể hoàn toàn được thả lỏng, quên đi hết muộn phiền trong cuộc sống để thả hồn vào thiên nhiên. Một số người thích tắm biển, số khác lại thích tắm nắng, hay đơn giản là đi dạo, ngắm nhìn bình minh, hoàng hôn. </a:t>
            </a:r>
          </a:p>
        </p:txBody>
      </p:sp>
    </p:spTree>
    <p:extLst>
      <p:ext uri="{BB962C8B-B14F-4D97-AF65-F5344CB8AC3E}">
        <p14:creationId xmlns:p14="http://schemas.microsoft.com/office/powerpoint/2010/main" val="131998534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AutoShape 2" descr="Bài 15. Thương mại và du lịch - Hoc24">
            <a:extLst>
              <a:ext uri="{FF2B5EF4-FFF2-40B4-BE49-F238E27FC236}">
                <a16:creationId xmlns:a16="http://schemas.microsoft.com/office/drawing/2014/main" xmlns="" id="{2664962F-ECCA-EC41-F6D4-C3428452081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97283" name="Rectangle 11">
            <a:extLst>
              <a:ext uri="{FF2B5EF4-FFF2-40B4-BE49-F238E27FC236}">
                <a16:creationId xmlns:a16="http://schemas.microsoft.com/office/drawing/2014/main" xmlns="" id="{EF8E97D2-5924-89CC-8205-A79E7F07972B}"/>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97284" name="TextBox 4">
            <a:extLst>
              <a:ext uri="{FF2B5EF4-FFF2-40B4-BE49-F238E27FC236}">
                <a16:creationId xmlns:a16="http://schemas.microsoft.com/office/drawing/2014/main" xmlns="" id="{6A7A10DE-9D8C-095D-6C7B-00EFF9D96596}"/>
              </a:ext>
            </a:extLst>
          </p:cNvPr>
          <p:cNvSpPr txBox="1">
            <a:spLocks noChangeArrowheads="1"/>
          </p:cNvSpPr>
          <p:nvPr/>
        </p:nvSpPr>
        <p:spPr bwMode="auto">
          <a:xfrm>
            <a:off x="5338119" y="200025"/>
            <a:ext cx="6645919" cy="624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fontAlgn="base">
              <a:lnSpc>
                <a:spcPct val="150000"/>
              </a:lnSpc>
            </a:pPr>
            <a:r>
              <a:rPr lang="x-none" sz="3000" b="1" dirty="0">
                <a:solidFill>
                  <a:srgbClr val="7030A0"/>
                </a:solidFill>
                <a:effectLst/>
                <a:latin typeface="Times New Roman" panose="02020603050405020304" pitchFamily="18" charset="0"/>
                <a:ea typeface="Times New Roman" panose="02020603050405020304" pitchFamily="18" charset="0"/>
              </a:rPr>
              <a:t>Chúng ta có thể di chuyển đến Đảo Côn Sơn bằng máy bay hoặc tàu. Đây là nơi thu hút hàng chục ngàn lượt khách du lịch từ khắp năm châu đến thăm quan bởi nét văn hóa đặc sắc cũng như là nơi tập trung đông dân cư nhất trên vịnh, đây cũng là địa điểm mang lại nhiều doanh thu du lịch nhất trong số những hòn đảo thuộc Vịnh Côn Sơn. </a:t>
            </a:r>
          </a:p>
        </p:txBody>
      </p:sp>
      <p:sp>
        <p:nvSpPr>
          <p:cNvPr id="97285" name="Rectangle 2">
            <a:extLst>
              <a:ext uri="{FF2B5EF4-FFF2-40B4-BE49-F238E27FC236}">
                <a16:creationId xmlns:a16="http://schemas.microsoft.com/office/drawing/2014/main" xmlns="" id="{4970605B-1409-B809-B7AA-5B579F11D628}"/>
              </a:ext>
            </a:extLst>
          </p:cNvPr>
          <p:cNvSpPr>
            <a:spLocks noChangeArrowheads="1"/>
          </p:cNvSpPr>
          <p:nvPr/>
        </p:nvSpPr>
        <p:spPr bwMode="auto">
          <a:xfrm>
            <a:off x="203200" y="2270125"/>
            <a:ext cx="178514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97287" name="TextBox 4">
            <a:extLst>
              <a:ext uri="{FF2B5EF4-FFF2-40B4-BE49-F238E27FC236}">
                <a16:creationId xmlns:a16="http://schemas.microsoft.com/office/drawing/2014/main" xmlns="" id="{26CBB237-5526-4D8C-68D2-5105D86A66B9}"/>
              </a:ext>
            </a:extLst>
          </p:cNvPr>
          <p:cNvSpPr txBox="1">
            <a:spLocks noChangeArrowheads="1"/>
          </p:cNvSpPr>
          <p:nvPr/>
        </p:nvSpPr>
        <p:spPr bwMode="auto">
          <a:xfrm>
            <a:off x="203200" y="208747"/>
            <a:ext cx="3911601"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fontAlgn="base"/>
            <a:r>
              <a:rPr lang="x-none" sz="3500" b="1" dirty="0">
                <a:solidFill>
                  <a:srgbClr val="00B050"/>
                </a:solidFill>
                <a:effectLst/>
                <a:latin typeface="Times New Roman" panose="02020603050405020304" pitchFamily="18" charset="0"/>
                <a:ea typeface="Times New Roman" panose="02020603050405020304" pitchFamily="18" charset="0"/>
              </a:rPr>
              <a:t>Những Hòn Đảo Nổi Bật Tại Vịnh Côn Sơn - Côn Đảo</a:t>
            </a:r>
            <a:endParaRPr lang="x-none" sz="3500" dirty="0">
              <a:solidFill>
                <a:srgbClr val="00B050"/>
              </a:solidFill>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xmlns="" id="{3A3EA89D-DB52-7C87-AC9D-54F7A53B1E16}"/>
              </a:ext>
            </a:extLst>
          </p:cNvPr>
          <p:cNvSpPr txBox="1"/>
          <p:nvPr/>
        </p:nvSpPr>
        <p:spPr>
          <a:xfrm>
            <a:off x="795490" y="1757256"/>
            <a:ext cx="2384853" cy="803490"/>
          </a:xfrm>
          <a:prstGeom prst="rect">
            <a:avLst/>
          </a:prstGeom>
          <a:noFill/>
        </p:spPr>
        <p:txBody>
          <a:bodyPr wrap="square">
            <a:spAutoFit/>
          </a:bodyPr>
          <a:lstStyle/>
          <a:p>
            <a:pPr algn="just" fontAlgn="base">
              <a:lnSpc>
                <a:spcPct val="150000"/>
              </a:lnSpc>
            </a:pPr>
            <a:r>
              <a:rPr lang="x-none" sz="3500" b="1" dirty="0">
                <a:solidFill>
                  <a:srgbClr val="0432FF"/>
                </a:solidFill>
                <a:effectLst/>
                <a:latin typeface="Times New Roman" panose="02020603050405020304" pitchFamily="18" charset="0"/>
                <a:ea typeface="Times New Roman" panose="02020603050405020304" pitchFamily="18" charset="0"/>
              </a:rPr>
              <a:t>Hòn Chính</a:t>
            </a:r>
            <a:endParaRPr lang="x-none" sz="3500" dirty="0">
              <a:solidFill>
                <a:srgbClr val="0432FF"/>
              </a:solidFill>
              <a:effectLst/>
              <a:latin typeface="Times New Roman" panose="02020603050405020304" pitchFamily="18" charset="0"/>
              <a:ea typeface="Times New Roman" panose="02020603050405020304" pitchFamily="18" charset="0"/>
            </a:endParaRPr>
          </a:p>
        </p:txBody>
      </p:sp>
      <p:pic>
        <p:nvPicPr>
          <p:cNvPr id="4" name="Picture 3">
            <a:extLst>
              <a:ext uri="{FF2B5EF4-FFF2-40B4-BE49-F238E27FC236}">
                <a16:creationId xmlns:a16="http://schemas.microsoft.com/office/drawing/2014/main" xmlns="" id="{B4B56D97-4CC9-B811-8806-0A7FAF2E7D72}"/>
              </a:ext>
            </a:extLst>
          </p:cNvPr>
          <p:cNvPicPr>
            <a:picLocks noChangeAspect="1"/>
          </p:cNvPicPr>
          <p:nvPr/>
        </p:nvPicPr>
        <p:blipFill>
          <a:blip r:embed="rId3"/>
          <a:stretch>
            <a:fillRect/>
          </a:stretch>
        </p:blipFill>
        <p:spPr>
          <a:xfrm>
            <a:off x="203200" y="2749439"/>
            <a:ext cx="4826000" cy="3515437"/>
          </a:xfrm>
          <a:prstGeom prst="rect">
            <a:avLst/>
          </a:prstGeom>
        </p:spPr>
      </p:pic>
    </p:spTree>
    <p:extLst>
      <p:ext uri="{BB962C8B-B14F-4D97-AF65-F5344CB8AC3E}">
        <p14:creationId xmlns:p14="http://schemas.microsoft.com/office/powerpoint/2010/main" val="247225578"/>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86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Bãi Đầm Trầu – Bãi Biển Đẹp Nhất Tại Côn Đảo</a:t>
            </a:r>
            <a:endParaRPr lang="x-none" sz="3800" dirty="0">
              <a:solidFill>
                <a:srgbClr val="00B050"/>
              </a:solidFill>
              <a:effectLst/>
              <a:latin typeface="Times New Roman" panose="02020603050405020304" pitchFamily="18" charset="0"/>
              <a:ea typeface="Times New Roman" panose="02020603050405020304" pitchFamily="18" charset="0"/>
            </a:endParaRPr>
          </a:p>
        </p:txBody>
      </p:sp>
      <p:sp>
        <p:nvSpPr>
          <p:cNvPr id="2" name="Rectangle 2">
            <a:extLst>
              <a:ext uri="{FF2B5EF4-FFF2-40B4-BE49-F238E27FC236}">
                <a16:creationId xmlns:a16="http://schemas.microsoft.com/office/drawing/2014/main" xmlns="" id="{47A73E90-055C-0DAA-0C07-BED2C5DA05C1}"/>
              </a:ext>
            </a:extLst>
          </p:cNvPr>
          <p:cNvSpPr>
            <a:spLocks noChangeArrowheads="1"/>
          </p:cNvSpPr>
          <p:nvPr/>
        </p:nvSpPr>
        <p:spPr bwMode="auto">
          <a:xfrm>
            <a:off x="165100" y="2484436"/>
            <a:ext cx="1955320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pic>
        <p:nvPicPr>
          <p:cNvPr id="1104897" name="Picture 1" descr="bãi đầm trầu">
            <a:extLst>
              <a:ext uri="{FF2B5EF4-FFF2-40B4-BE49-F238E27FC236}">
                <a16:creationId xmlns:a16="http://schemas.microsoft.com/office/drawing/2014/main" xmlns="" id="{20BEF3D4-7B31-8083-AC86-A75D19EF4FFC}"/>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65100" y="3335337"/>
            <a:ext cx="4760066" cy="28724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xmlns="" id="{C5E4B76F-A3F8-7034-2BAD-766A9957EC72}"/>
              </a:ext>
            </a:extLst>
          </p:cNvPr>
          <p:cNvSpPr txBox="1">
            <a:spLocks noChangeArrowheads="1"/>
          </p:cNvSpPr>
          <p:nvPr/>
        </p:nvSpPr>
        <p:spPr bwMode="auto">
          <a:xfrm>
            <a:off x="165100" y="1007279"/>
            <a:ext cx="4760066" cy="1741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3800" b="1" dirty="0">
                <a:solidFill>
                  <a:srgbClr val="0432FF"/>
                </a:solidFill>
                <a:ea typeface="Times New Roman" panose="02020603050405020304" pitchFamily="18" charset="0"/>
              </a:rPr>
              <a:t>Để tận hưởng</a:t>
            </a:r>
          </a:p>
          <a:p>
            <a:pPr algn="ctr">
              <a:lnSpc>
                <a:spcPct val="150000"/>
              </a:lnSpc>
            </a:pPr>
            <a:r>
              <a:rPr lang="en-US" sz="3800" b="1" dirty="0">
                <a:solidFill>
                  <a:srgbClr val="0432FF"/>
                </a:solidFill>
                <a:ea typeface="Times New Roman" panose="02020603050405020304" pitchFamily="18" charset="0"/>
              </a:rPr>
              <a:t>t</a:t>
            </a:r>
            <a:r>
              <a:rPr lang="x-none" sz="3800" b="1" dirty="0">
                <a:solidFill>
                  <a:srgbClr val="0432FF"/>
                </a:solidFill>
                <a:effectLst/>
                <a:latin typeface="Times New Roman" panose="02020603050405020304" pitchFamily="18" charset="0"/>
                <a:ea typeface="Times New Roman" panose="02020603050405020304" pitchFamily="18" charset="0"/>
              </a:rPr>
              <a:t>hiên nhiên</a:t>
            </a:r>
            <a:endParaRPr lang="x-none" sz="3800" dirty="0">
              <a:solidFill>
                <a:srgbClr val="0432FF"/>
              </a:solidFill>
              <a:effectLst/>
              <a:latin typeface="Times New Roman" panose="02020603050405020304" pitchFamily="18" charset="0"/>
              <a:ea typeface="Times New Roman" panose="02020603050405020304" pitchFamily="18" charset="0"/>
            </a:endParaRPr>
          </a:p>
        </p:txBody>
      </p:sp>
      <p:sp>
        <p:nvSpPr>
          <p:cNvPr id="6" name="TextBox 3">
            <a:extLst>
              <a:ext uri="{FF2B5EF4-FFF2-40B4-BE49-F238E27FC236}">
                <a16:creationId xmlns:a16="http://schemas.microsoft.com/office/drawing/2014/main" xmlns="" id="{F73A5D68-E3B3-5DC0-F85F-AE6001B77128}"/>
              </a:ext>
            </a:extLst>
          </p:cNvPr>
          <p:cNvSpPr txBox="1">
            <a:spLocks noChangeArrowheads="1"/>
          </p:cNvSpPr>
          <p:nvPr/>
        </p:nvSpPr>
        <p:spPr bwMode="auto">
          <a:xfrm>
            <a:off x="5016500" y="1004741"/>
            <a:ext cx="6907212" cy="5650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3500" b="1" dirty="0">
                <a:solidFill>
                  <a:srgbClr val="7030A0"/>
                </a:solidFill>
                <a:effectLst/>
                <a:latin typeface="Times New Roman" panose="02020603050405020304" pitchFamily="18" charset="0"/>
                <a:ea typeface="Times New Roman" panose="02020603050405020304" pitchFamily="18" charset="0"/>
              </a:rPr>
              <a:t>Bãi Đầm Trầu cũng là nơi ngư dân cập bến sau một đêm đánh bắt gần bờ. Với những người đam mê ẩm thực thì đây quả là thiên đường bởi đủ các loại hải sản tươi ngon nhất được người dân địa phương cung cấp với mức giá hợp lý.</a:t>
            </a:r>
          </a:p>
        </p:txBody>
      </p:sp>
    </p:spTree>
    <p:extLst>
      <p:ext uri="{BB962C8B-B14F-4D97-AF65-F5344CB8AC3E}">
        <p14:creationId xmlns:p14="http://schemas.microsoft.com/office/powerpoint/2010/main" val="423598765"/>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86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Bãi Đầm Trầu – Bãi Biển Đẹp Nhất Tại Côn Đảo</a:t>
            </a:r>
            <a:endParaRPr lang="x-none" sz="3800" dirty="0">
              <a:solidFill>
                <a:srgbClr val="00B050"/>
              </a:solidFill>
              <a:effectLst/>
              <a:latin typeface="Times New Roman" panose="02020603050405020304" pitchFamily="18" charset="0"/>
              <a:ea typeface="Times New Roman" panose="02020603050405020304" pitchFamily="18" charset="0"/>
            </a:endParaRPr>
          </a:p>
        </p:txBody>
      </p:sp>
      <p:sp>
        <p:nvSpPr>
          <p:cNvPr id="2" name="Rectangle 2">
            <a:extLst>
              <a:ext uri="{FF2B5EF4-FFF2-40B4-BE49-F238E27FC236}">
                <a16:creationId xmlns:a16="http://schemas.microsoft.com/office/drawing/2014/main" xmlns="" id="{47A73E90-055C-0DAA-0C07-BED2C5DA05C1}"/>
              </a:ext>
            </a:extLst>
          </p:cNvPr>
          <p:cNvSpPr>
            <a:spLocks noChangeArrowheads="1"/>
          </p:cNvSpPr>
          <p:nvPr/>
        </p:nvSpPr>
        <p:spPr bwMode="auto">
          <a:xfrm>
            <a:off x="165100" y="2484436"/>
            <a:ext cx="1955320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pic>
        <p:nvPicPr>
          <p:cNvPr id="1104897" name="Picture 1" descr="bãi đầm trầu">
            <a:extLst>
              <a:ext uri="{FF2B5EF4-FFF2-40B4-BE49-F238E27FC236}">
                <a16:creationId xmlns:a16="http://schemas.microsoft.com/office/drawing/2014/main" xmlns="" id="{20BEF3D4-7B31-8083-AC86-A75D19EF4FFC}"/>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65100" y="3335337"/>
            <a:ext cx="4760066" cy="28724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xmlns="" id="{C5E4B76F-A3F8-7034-2BAD-766A9957EC72}"/>
              </a:ext>
            </a:extLst>
          </p:cNvPr>
          <p:cNvSpPr txBox="1">
            <a:spLocks noChangeArrowheads="1"/>
          </p:cNvSpPr>
          <p:nvPr/>
        </p:nvSpPr>
        <p:spPr bwMode="auto">
          <a:xfrm>
            <a:off x="165100" y="1007279"/>
            <a:ext cx="4760066" cy="86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sz="3800" b="1" dirty="0" err="1">
                <a:solidFill>
                  <a:srgbClr val="0432FF"/>
                </a:solidFill>
                <a:ea typeface="Times New Roman" panose="02020603050405020304" pitchFamily="18" charset="0"/>
              </a:rPr>
              <a:t>Và</a:t>
            </a:r>
            <a:r>
              <a:rPr lang="en-US" sz="3800" b="1" dirty="0">
                <a:solidFill>
                  <a:srgbClr val="0432FF"/>
                </a:solidFill>
                <a:ea typeface="Times New Roman" panose="02020603050405020304" pitchFamily="18" charset="0"/>
              </a:rPr>
              <a:t> </a:t>
            </a:r>
            <a:r>
              <a:rPr lang="en-US" sz="3800" b="1" dirty="0" err="1">
                <a:solidFill>
                  <a:srgbClr val="0432FF"/>
                </a:solidFill>
                <a:ea typeface="Times New Roman" panose="02020603050405020304" pitchFamily="18" charset="0"/>
              </a:rPr>
              <a:t>hơn</a:t>
            </a:r>
            <a:r>
              <a:rPr lang="en-US" sz="3800" b="1" dirty="0">
                <a:solidFill>
                  <a:srgbClr val="0432FF"/>
                </a:solidFill>
                <a:ea typeface="Times New Roman" panose="02020603050405020304" pitchFamily="18" charset="0"/>
              </a:rPr>
              <a:t> </a:t>
            </a:r>
            <a:r>
              <a:rPr lang="en-US" sz="3800" b="1" dirty="0" err="1">
                <a:solidFill>
                  <a:srgbClr val="0432FF"/>
                </a:solidFill>
                <a:ea typeface="Times New Roman" panose="02020603050405020304" pitchFamily="18" charset="0"/>
              </a:rPr>
              <a:t>thế</a:t>
            </a:r>
            <a:r>
              <a:rPr lang="en-US" sz="3800" b="1" dirty="0">
                <a:solidFill>
                  <a:srgbClr val="0432FF"/>
                </a:solidFill>
                <a:ea typeface="Times New Roman" panose="02020603050405020304" pitchFamily="18" charset="0"/>
              </a:rPr>
              <a:t> </a:t>
            </a:r>
            <a:r>
              <a:rPr lang="en-US" sz="3800" b="1" dirty="0" err="1">
                <a:solidFill>
                  <a:srgbClr val="0432FF"/>
                </a:solidFill>
                <a:ea typeface="Times New Roman" panose="02020603050405020304" pitchFamily="18" charset="0"/>
              </a:rPr>
              <a:t>nữa</a:t>
            </a:r>
            <a:r>
              <a:rPr lang="en-US" sz="3800" b="1" dirty="0">
                <a:solidFill>
                  <a:srgbClr val="0432FF"/>
                </a:solidFill>
                <a:ea typeface="Times New Roman" panose="02020603050405020304" pitchFamily="18" charset="0"/>
              </a:rPr>
              <a:t>,..</a:t>
            </a:r>
            <a:endParaRPr lang="x-none" sz="3800" dirty="0">
              <a:solidFill>
                <a:srgbClr val="0432FF"/>
              </a:solidFill>
              <a:effectLst/>
              <a:latin typeface="Times New Roman" panose="02020603050405020304" pitchFamily="18" charset="0"/>
              <a:ea typeface="Times New Roman" panose="02020603050405020304" pitchFamily="18" charset="0"/>
            </a:endParaRPr>
          </a:p>
        </p:txBody>
      </p:sp>
      <p:sp>
        <p:nvSpPr>
          <p:cNvPr id="6" name="TextBox 3">
            <a:extLst>
              <a:ext uri="{FF2B5EF4-FFF2-40B4-BE49-F238E27FC236}">
                <a16:creationId xmlns:a16="http://schemas.microsoft.com/office/drawing/2014/main" xmlns="" id="{F73A5D68-E3B3-5DC0-F85F-AE6001B77128}"/>
              </a:ext>
            </a:extLst>
          </p:cNvPr>
          <p:cNvSpPr txBox="1">
            <a:spLocks noChangeArrowheads="1"/>
          </p:cNvSpPr>
          <p:nvPr/>
        </p:nvSpPr>
        <p:spPr bwMode="auto">
          <a:xfrm>
            <a:off x="5016500" y="1004741"/>
            <a:ext cx="6907212" cy="5650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3500" b="1" dirty="0">
                <a:solidFill>
                  <a:srgbClr val="7030A0"/>
                </a:solidFill>
                <a:effectLst/>
                <a:latin typeface="Times New Roman" panose="02020603050405020304" pitchFamily="18" charset="0"/>
                <a:ea typeface="Times New Roman" panose="02020603050405020304" pitchFamily="18" charset="0"/>
              </a:rPr>
              <a:t>Bên cạnh đó, Bãi Đầm Trầu còn sở hữu rặng san hô tự nhiên với quy mô lớn nhưng chưa được đưa vào khai thác du lịch. Du khách có thể thuê một chiếc thuyền ngư dân địa phương để trải nghiệm hoạt động đầy thích thú này. </a:t>
            </a:r>
          </a:p>
        </p:txBody>
      </p:sp>
    </p:spTree>
    <p:extLst>
      <p:ext uri="{BB962C8B-B14F-4D97-AF65-F5344CB8AC3E}">
        <p14:creationId xmlns:p14="http://schemas.microsoft.com/office/powerpoint/2010/main" val="875168838"/>
      </p:ext>
    </p:extLst>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2">
            <a:extLst>
              <a:ext uri="{FF2B5EF4-FFF2-40B4-BE49-F238E27FC236}">
                <a16:creationId xmlns:a16="http://schemas.microsoft.com/office/drawing/2014/main" xmlns="" id="{4CA4F351-EFDE-D1D6-6EBE-4807512A572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6" name="AutoShape 2" descr="Bài 15. Thương mại và du lịch - Hoc24">
            <a:extLst>
              <a:ext uri="{FF2B5EF4-FFF2-40B4-BE49-F238E27FC236}">
                <a16:creationId xmlns:a16="http://schemas.microsoft.com/office/drawing/2014/main" xmlns="" id="{AD177F6A-1F4F-B665-84E2-2F3DC227FC5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7" name="Rectangle 13">
            <a:extLst>
              <a:ext uri="{FF2B5EF4-FFF2-40B4-BE49-F238E27FC236}">
                <a16:creationId xmlns:a16="http://schemas.microsoft.com/office/drawing/2014/main" xmlns="" id="{F3F0CB07-DF11-D35A-6ECD-5EDD015A986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25988" name="TextBox 3">
            <a:extLst>
              <a:ext uri="{FF2B5EF4-FFF2-40B4-BE49-F238E27FC236}">
                <a16:creationId xmlns:a16="http://schemas.microsoft.com/office/drawing/2014/main" xmlns="" id="{549D56C5-5528-48EE-27E3-143216DDAC0E}"/>
              </a:ext>
            </a:extLst>
          </p:cNvPr>
          <p:cNvSpPr txBox="1">
            <a:spLocks noChangeArrowheads="1"/>
          </p:cNvSpPr>
          <p:nvPr/>
        </p:nvSpPr>
        <p:spPr bwMode="auto">
          <a:xfrm>
            <a:off x="400050" y="0"/>
            <a:ext cx="11391900" cy="86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Bãi Đầm Trầu – Bãi Biển Đẹp Nhất Tại Côn Đảo</a:t>
            </a:r>
            <a:endParaRPr lang="x-none" sz="3800" dirty="0">
              <a:solidFill>
                <a:srgbClr val="00B050"/>
              </a:solidFill>
              <a:effectLst/>
              <a:latin typeface="Times New Roman" panose="02020603050405020304" pitchFamily="18" charset="0"/>
              <a:ea typeface="Times New Roman" panose="02020603050405020304" pitchFamily="18" charset="0"/>
            </a:endParaRPr>
          </a:p>
        </p:txBody>
      </p:sp>
      <p:sp>
        <p:nvSpPr>
          <p:cNvPr id="2" name="Rectangle 2">
            <a:extLst>
              <a:ext uri="{FF2B5EF4-FFF2-40B4-BE49-F238E27FC236}">
                <a16:creationId xmlns:a16="http://schemas.microsoft.com/office/drawing/2014/main" xmlns="" id="{47A73E90-055C-0DAA-0C07-BED2C5DA05C1}"/>
              </a:ext>
            </a:extLst>
          </p:cNvPr>
          <p:cNvSpPr>
            <a:spLocks noChangeArrowheads="1"/>
          </p:cNvSpPr>
          <p:nvPr/>
        </p:nvSpPr>
        <p:spPr bwMode="auto">
          <a:xfrm>
            <a:off x="165100" y="2484436"/>
            <a:ext cx="1955320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pic>
        <p:nvPicPr>
          <p:cNvPr id="1104897" name="Picture 1" descr="bãi đầm trầu">
            <a:extLst>
              <a:ext uri="{FF2B5EF4-FFF2-40B4-BE49-F238E27FC236}">
                <a16:creationId xmlns:a16="http://schemas.microsoft.com/office/drawing/2014/main" xmlns="" id="{20BEF3D4-7B31-8083-AC86-A75D19EF4FFC}"/>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65100" y="3335337"/>
            <a:ext cx="4760066" cy="28724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
            <a:extLst>
              <a:ext uri="{FF2B5EF4-FFF2-40B4-BE49-F238E27FC236}">
                <a16:creationId xmlns:a16="http://schemas.microsoft.com/office/drawing/2014/main" xmlns="" id="{C5E4B76F-A3F8-7034-2BAD-766A9957EC72}"/>
              </a:ext>
            </a:extLst>
          </p:cNvPr>
          <p:cNvSpPr txBox="1">
            <a:spLocks noChangeArrowheads="1"/>
          </p:cNvSpPr>
          <p:nvPr/>
        </p:nvSpPr>
        <p:spPr bwMode="auto">
          <a:xfrm>
            <a:off x="165100" y="1007279"/>
            <a:ext cx="4760066" cy="864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sz="3800" b="1" dirty="0" err="1">
                <a:solidFill>
                  <a:srgbClr val="0432FF"/>
                </a:solidFill>
                <a:ea typeface="Times New Roman" panose="02020603050405020304" pitchFamily="18" charset="0"/>
              </a:rPr>
              <a:t>Và</a:t>
            </a:r>
            <a:r>
              <a:rPr lang="en-US" sz="3800" b="1" dirty="0">
                <a:solidFill>
                  <a:srgbClr val="0432FF"/>
                </a:solidFill>
                <a:ea typeface="Times New Roman" panose="02020603050405020304" pitchFamily="18" charset="0"/>
              </a:rPr>
              <a:t> </a:t>
            </a:r>
            <a:r>
              <a:rPr lang="en-US" sz="3800" b="1" dirty="0" err="1">
                <a:solidFill>
                  <a:srgbClr val="0432FF"/>
                </a:solidFill>
                <a:ea typeface="Times New Roman" panose="02020603050405020304" pitchFamily="18" charset="0"/>
              </a:rPr>
              <a:t>hơn</a:t>
            </a:r>
            <a:r>
              <a:rPr lang="en-US" sz="3800" b="1" dirty="0">
                <a:solidFill>
                  <a:srgbClr val="0432FF"/>
                </a:solidFill>
                <a:ea typeface="Times New Roman" panose="02020603050405020304" pitchFamily="18" charset="0"/>
              </a:rPr>
              <a:t> </a:t>
            </a:r>
            <a:r>
              <a:rPr lang="en-US" sz="3800" b="1" dirty="0" err="1">
                <a:solidFill>
                  <a:srgbClr val="0432FF"/>
                </a:solidFill>
                <a:ea typeface="Times New Roman" panose="02020603050405020304" pitchFamily="18" charset="0"/>
              </a:rPr>
              <a:t>thế</a:t>
            </a:r>
            <a:r>
              <a:rPr lang="en-US" sz="3800" b="1" dirty="0">
                <a:solidFill>
                  <a:srgbClr val="0432FF"/>
                </a:solidFill>
                <a:ea typeface="Times New Roman" panose="02020603050405020304" pitchFamily="18" charset="0"/>
              </a:rPr>
              <a:t> </a:t>
            </a:r>
            <a:r>
              <a:rPr lang="en-US" sz="3800" b="1" dirty="0" err="1">
                <a:solidFill>
                  <a:srgbClr val="0432FF"/>
                </a:solidFill>
                <a:ea typeface="Times New Roman" panose="02020603050405020304" pitchFamily="18" charset="0"/>
              </a:rPr>
              <a:t>nữa</a:t>
            </a:r>
            <a:r>
              <a:rPr lang="en-US" sz="3800" b="1" dirty="0">
                <a:solidFill>
                  <a:srgbClr val="0432FF"/>
                </a:solidFill>
                <a:ea typeface="Times New Roman" panose="02020603050405020304" pitchFamily="18" charset="0"/>
              </a:rPr>
              <a:t>,..</a:t>
            </a:r>
            <a:endParaRPr lang="x-none" sz="3800" dirty="0">
              <a:solidFill>
                <a:srgbClr val="0432FF"/>
              </a:solidFill>
              <a:effectLst/>
              <a:latin typeface="Times New Roman" panose="02020603050405020304" pitchFamily="18" charset="0"/>
              <a:ea typeface="Times New Roman" panose="02020603050405020304" pitchFamily="18" charset="0"/>
            </a:endParaRPr>
          </a:p>
        </p:txBody>
      </p:sp>
      <p:sp>
        <p:nvSpPr>
          <p:cNvPr id="6" name="TextBox 3">
            <a:extLst>
              <a:ext uri="{FF2B5EF4-FFF2-40B4-BE49-F238E27FC236}">
                <a16:creationId xmlns:a16="http://schemas.microsoft.com/office/drawing/2014/main" xmlns="" id="{F73A5D68-E3B3-5DC0-F85F-AE6001B77128}"/>
              </a:ext>
            </a:extLst>
          </p:cNvPr>
          <p:cNvSpPr txBox="1">
            <a:spLocks noChangeArrowheads="1"/>
          </p:cNvSpPr>
          <p:nvPr/>
        </p:nvSpPr>
        <p:spPr bwMode="auto">
          <a:xfrm>
            <a:off x="5181600" y="1339850"/>
            <a:ext cx="6742112" cy="4978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x-none" sz="3600" b="1" dirty="0">
                <a:solidFill>
                  <a:srgbClr val="7030A0"/>
                </a:solidFill>
                <a:effectLst/>
                <a:latin typeface="Times New Roman" panose="02020603050405020304" pitchFamily="18" charset="0"/>
                <a:ea typeface="Times New Roman" panose="02020603050405020304" pitchFamily="18" charset="0"/>
              </a:rPr>
              <a:t>Côn Đảo đang là điểm đến hấp dẫn, hy vọng với sự đầu tư đúng đắn, cùng nhiều chuyến bay mới được đưa vào khai thác, sẽ có nhiều người hơn nữa được đến tham quan địa điểm này.</a:t>
            </a:r>
            <a:r>
              <a:rPr lang="x-none" sz="3600" b="1" dirty="0">
                <a:solidFill>
                  <a:srgbClr val="7030A0"/>
                </a:solidFill>
                <a:effectLst/>
              </a:rPr>
              <a:t> </a:t>
            </a:r>
            <a:endParaRPr lang="x-none" sz="3600" b="1" dirty="0">
              <a:solidFill>
                <a:srgbClr val="7030A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90186708"/>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Title 1">
            <a:extLst>
              <a:ext uri="{FF2B5EF4-FFF2-40B4-BE49-F238E27FC236}">
                <a16:creationId xmlns:a16="http://schemas.microsoft.com/office/drawing/2014/main" xmlns="" id="{02062E8E-5432-DF6E-B8E8-3E83C5DF1F31}"/>
              </a:ext>
            </a:extLst>
          </p:cNvPr>
          <p:cNvSpPr>
            <a:spLocks noGrp="1" noChangeArrowheads="1"/>
          </p:cNvSpPr>
          <p:nvPr>
            <p:ph type="title"/>
          </p:nvPr>
        </p:nvSpPr>
        <p:spPr/>
        <p:txBody>
          <a:bodyPr/>
          <a:lstStyle/>
          <a:p>
            <a:pPr eaLnBrk="1" hangingPunct="1"/>
            <a:endParaRPr lang="en-US" altLang="en-US"/>
          </a:p>
        </p:txBody>
      </p:sp>
      <p:sp>
        <p:nvSpPr>
          <p:cNvPr id="337922" name="Content Placeholder 2">
            <a:extLst>
              <a:ext uri="{FF2B5EF4-FFF2-40B4-BE49-F238E27FC236}">
                <a16:creationId xmlns:a16="http://schemas.microsoft.com/office/drawing/2014/main" xmlns="" id="{E981CF97-A59D-D451-9345-5F3F8572B0EF}"/>
              </a:ext>
            </a:extLst>
          </p:cNvPr>
          <p:cNvSpPr>
            <a:spLocks noGrp="1" noChangeArrowheads="1"/>
          </p:cNvSpPr>
          <p:nvPr>
            <p:ph idx="1"/>
          </p:nvPr>
        </p:nvSpPr>
        <p:spPr/>
        <p:txBody>
          <a:bodyPr/>
          <a:lstStyle/>
          <a:p>
            <a:pPr eaLnBrk="1" hangingPunct="1"/>
            <a:endParaRPr lang="en-US" altLang="en-US"/>
          </a:p>
        </p:txBody>
      </p:sp>
      <p:pic>
        <p:nvPicPr>
          <p:cNvPr id="337923" name="Picture 2" descr="Hình ảnh Powerpoint - - Tổng hợp hình ảnh dành cho Powerpoint đẹp nhất">
            <a:extLst>
              <a:ext uri="{FF2B5EF4-FFF2-40B4-BE49-F238E27FC236}">
                <a16:creationId xmlns:a16="http://schemas.microsoft.com/office/drawing/2014/main" xmlns="" id="{8CCF48EA-1C47-2D48-348D-B80A7FA39E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285750"/>
            <a:ext cx="12755563" cy="714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24" name="TextBox 4">
            <a:extLst>
              <a:ext uri="{FF2B5EF4-FFF2-40B4-BE49-F238E27FC236}">
                <a16:creationId xmlns:a16="http://schemas.microsoft.com/office/drawing/2014/main" xmlns="" id="{7428466F-D9EB-5813-3B7F-7344F35076F9}"/>
              </a:ext>
            </a:extLst>
          </p:cNvPr>
          <p:cNvSpPr txBox="1">
            <a:spLocks noChangeArrowheads="1"/>
          </p:cNvSpPr>
          <p:nvPr/>
        </p:nvSpPr>
        <p:spPr bwMode="auto">
          <a:xfrm>
            <a:off x="47625" y="84138"/>
            <a:ext cx="1181100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lnSpc>
                <a:spcPct val="200000"/>
              </a:lnSpc>
            </a:pPr>
            <a:endParaRPr lang="en-US" altLang="en-US" sz="3600" b="1">
              <a:solidFill>
                <a:srgbClr val="FF0000"/>
              </a:solidFill>
              <a:cs typeface="Times New Roman" panose="02020603050405020304" pitchFamily="18" charset="0"/>
            </a:endParaRPr>
          </a:p>
        </p:txBody>
      </p:sp>
      <p:sp>
        <p:nvSpPr>
          <p:cNvPr id="7" name="Rectangle 6">
            <a:extLst>
              <a:ext uri="{FF2B5EF4-FFF2-40B4-BE49-F238E27FC236}">
                <a16:creationId xmlns:a16="http://schemas.microsoft.com/office/drawing/2014/main" xmlns="" id="{9B51E971-7DDE-9B7D-2F43-AD949392FD3C}"/>
              </a:ext>
            </a:extLst>
          </p:cNvPr>
          <p:cNvSpPr/>
          <p:nvPr/>
        </p:nvSpPr>
        <p:spPr>
          <a:xfrm>
            <a:off x="2796208" y="1971675"/>
            <a:ext cx="6599583" cy="1323439"/>
          </a:xfrm>
          <a:prstGeom prst="rect">
            <a:avLst/>
          </a:prstGeom>
          <a:noFill/>
        </p:spPr>
        <p:txBody>
          <a:bodyPr>
            <a:spAutoFit/>
          </a:bodyPr>
          <a:lstStyle/>
          <a:p>
            <a:pPr algn="ctr" eaLnBrk="1" fontAlgn="auto" hangingPunct="1">
              <a:spcBef>
                <a:spcPts val="0"/>
              </a:spcBef>
              <a:spcAft>
                <a:spcPts val="0"/>
              </a:spcAft>
              <a:defRPr/>
            </a:pPr>
            <a:r>
              <a:rPr lang="en-US" sz="8000" b="1" dirty="0">
                <a:ln w="22225">
                  <a:solidFill>
                    <a:schemeClr val="accent2"/>
                  </a:solidFill>
                  <a:prstDash val="solid"/>
                </a:ln>
                <a:solidFill>
                  <a:srgbClr val="C00000"/>
                </a:solidFill>
                <a:cs typeface="Times New Roman" panose="02020603050405020304" pitchFamily="18" charset="0"/>
              </a:rPr>
              <a:t>TIẾT 3</a:t>
            </a:r>
          </a:p>
        </p:txBody>
      </p:sp>
      <p:pic>
        <p:nvPicPr>
          <p:cNvPr id="337926" name="Picture 5" descr="POINSET2">
            <a:extLst>
              <a:ext uri="{FF2B5EF4-FFF2-40B4-BE49-F238E27FC236}">
                <a16:creationId xmlns:a16="http://schemas.microsoft.com/office/drawing/2014/main" xmlns="" id="{A444E771-0114-114E-430F-A8ED28A0AD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167481" y="-515144"/>
            <a:ext cx="2262188"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27" name="Picture 5" descr="POINSET2">
            <a:extLst>
              <a:ext uri="{FF2B5EF4-FFF2-40B4-BE49-F238E27FC236}">
                <a16:creationId xmlns:a16="http://schemas.microsoft.com/office/drawing/2014/main" xmlns="" id="{33FB0DE7-024C-1771-2E81-C11D835A86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184607" y="-418307"/>
            <a:ext cx="2262188"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28" name="Picture 5" descr="POINSET2">
            <a:extLst>
              <a:ext uri="{FF2B5EF4-FFF2-40B4-BE49-F238E27FC236}">
                <a16:creationId xmlns:a16="http://schemas.microsoft.com/office/drawing/2014/main" xmlns="" id="{518809CA-9CAF-7AF3-375F-2D9ED5FBC1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4769" y="4414044"/>
            <a:ext cx="2262187"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29" name="Picture 5" descr="POINSET2">
            <a:extLst>
              <a:ext uri="{FF2B5EF4-FFF2-40B4-BE49-F238E27FC236}">
                <a16:creationId xmlns:a16="http://schemas.microsoft.com/office/drawing/2014/main" xmlns="" id="{805C25F2-CFFB-D18A-3120-C50D42C14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V="1">
            <a:off x="10073482" y="4418806"/>
            <a:ext cx="2260600"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316307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C77105A4-86BA-82DE-8142-37C02117E96F}"/>
              </a:ext>
            </a:extLst>
          </p:cNvPr>
          <p:cNvSpPr/>
          <p:nvPr/>
        </p:nvSpPr>
        <p:spPr>
          <a:xfrm>
            <a:off x="371476" y="102823"/>
            <a:ext cx="11515724" cy="1654748"/>
          </a:xfrm>
          <a:prstGeom prst="rect">
            <a:avLst/>
          </a:prstGeom>
        </p:spPr>
        <p:txBody>
          <a:bodyPr wrap="square">
            <a:spAutoFit/>
          </a:bodyPr>
          <a:lstStyle/>
          <a:p>
            <a:pPr algn="ctr" eaLnBrk="1" fontAlgn="auto" hangingPunct="1">
              <a:lnSpc>
                <a:spcPct val="150000"/>
              </a:lnSpc>
              <a:spcBef>
                <a:spcPts val="0"/>
              </a:spcBef>
              <a:spcAft>
                <a:spcPts val="0"/>
              </a:spcAft>
              <a:defRPr/>
            </a:pPr>
            <a:r>
              <a:rPr lang="en-US" sz="3600" b="1" dirty="0">
                <a:ln w="22225">
                  <a:solidFill>
                    <a:schemeClr val="accent2"/>
                  </a:solidFill>
                  <a:prstDash val="solid"/>
                </a:ln>
                <a:solidFill>
                  <a:srgbClr val="C00000"/>
                </a:solidFill>
                <a:cs typeface="Times New Roman" panose="02020603050405020304" pitchFamily="18" charset="0"/>
              </a:rPr>
              <a:t>5. </a:t>
            </a:r>
            <a:r>
              <a:rPr lang="en-US" sz="3600" b="1" dirty="0" err="1">
                <a:ln w="22225">
                  <a:solidFill>
                    <a:schemeClr val="accent2"/>
                  </a:solidFill>
                  <a:prstDash val="solid"/>
                </a:ln>
                <a:solidFill>
                  <a:srgbClr val="C00000"/>
                </a:solidFill>
                <a:cs typeface="Times New Roman" panose="02020603050405020304" pitchFamily="18" charset="0"/>
              </a:rPr>
              <a:t>Ý</a:t>
            </a:r>
            <a:r>
              <a:rPr lang="en-US" sz="3600" b="1" dirty="0">
                <a:ln w="22225">
                  <a:solidFill>
                    <a:schemeClr val="accent2"/>
                  </a:solidFill>
                  <a:prstDash val="solid"/>
                </a:ln>
                <a:solidFill>
                  <a:srgbClr val="C00000"/>
                </a:solidFill>
                <a:cs typeface="Times New Roman" panose="02020603050405020304" pitchFamily="18" charset="0"/>
              </a:rPr>
              <a:t> NGHĨA CỦA VIỆC TĂNG CƯỜNG KẾT NỐI </a:t>
            </a:r>
          </a:p>
          <a:p>
            <a:pPr algn="ctr" eaLnBrk="1" fontAlgn="auto" hangingPunct="1">
              <a:lnSpc>
                <a:spcPct val="150000"/>
              </a:lnSpc>
              <a:spcBef>
                <a:spcPts val="0"/>
              </a:spcBef>
              <a:spcAft>
                <a:spcPts val="0"/>
              </a:spcAft>
              <a:defRPr/>
            </a:pPr>
            <a:r>
              <a:rPr lang="en-US" sz="3600" b="1" dirty="0">
                <a:ln w="22225">
                  <a:solidFill>
                    <a:schemeClr val="accent2"/>
                  </a:solidFill>
                  <a:prstDash val="solid"/>
                </a:ln>
                <a:solidFill>
                  <a:srgbClr val="C00000"/>
                </a:solidFill>
                <a:cs typeface="Times New Roman" panose="02020603050405020304" pitchFamily="18" charset="0"/>
              </a:rPr>
              <a:t>LIÊN VÙNG ĐỐI VỚI SỰ PHÁT TRIỂN CỦA VÙNG</a:t>
            </a:r>
          </a:p>
        </p:txBody>
      </p:sp>
      <p:sp>
        <p:nvSpPr>
          <p:cNvPr id="338946" name="Rectangle 2">
            <a:extLst>
              <a:ext uri="{FF2B5EF4-FFF2-40B4-BE49-F238E27FC236}">
                <a16:creationId xmlns:a16="http://schemas.microsoft.com/office/drawing/2014/main" xmlns="" id="{39CA699B-CB3B-279C-EF00-5DF860E0E347}"/>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38947" name="AutoShape 2" descr="Bài 15. Thương mại và du lịch - Hoc24">
            <a:extLst>
              <a:ext uri="{FF2B5EF4-FFF2-40B4-BE49-F238E27FC236}">
                <a16:creationId xmlns:a16="http://schemas.microsoft.com/office/drawing/2014/main" xmlns="" id="{B1CA3909-9D54-00F5-6506-E984A9EBB176}"/>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38948" name="Rectangle 13">
            <a:extLst>
              <a:ext uri="{FF2B5EF4-FFF2-40B4-BE49-F238E27FC236}">
                <a16:creationId xmlns:a16="http://schemas.microsoft.com/office/drawing/2014/main" xmlns="" id="{C34E7EA9-0105-CB76-7616-F3E120913A1C}"/>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38949" name="Rectangle 2">
            <a:extLst>
              <a:ext uri="{FF2B5EF4-FFF2-40B4-BE49-F238E27FC236}">
                <a16:creationId xmlns:a16="http://schemas.microsoft.com/office/drawing/2014/main" xmlns="" id="{820E5078-98D6-E6D6-8627-BECC567AA4AF}"/>
              </a:ext>
            </a:extLst>
          </p:cNvPr>
          <p:cNvSpPr>
            <a:spLocks noChangeArrowheads="1"/>
          </p:cNvSpPr>
          <p:nvPr/>
        </p:nvSpPr>
        <p:spPr bwMode="auto">
          <a:xfrm>
            <a:off x="307975" y="1136650"/>
            <a:ext cx="1466215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38950" name="Rectangle 4">
            <a:extLst>
              <a:ext uri="{FF2B5EF4-FFF2-40B4-BE49-F238E27FC236}">
                <a16:creationId xmlns:a16="http://schemas.microsoft.com/office/drawing/2014/main" xmlns="" id="{412FA307-37CA-AA9D-833C-7A6626793E93}"/>
              </a:ext>
            </a:extLst>
          </p:cNvPr>
          <p:cNvSpPr>
            <a:spLocks noChangeArrowheads="1"/>
          </p:cNvSpPr>
          <p:nvPr/>
        </p:nvSpPr>
        <p:spPr bwMode="auto">
          <a:xfrm>
            <a:off x="6245225" y="2565400"/>
            <a:ext cx="1809750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38951" name="Rectangle 14">
            <a:extLst>
              <a:ext uri="{FF2B5EF4-FFF2-40B4-BE49-F238E27FC236}">
                <a16:creationId xmlns:a16="http://schemas.microsoft.com/office/drawing/2014/main" xmlns="" id="{DFA9817C-15C5-2210-6980-574357EE863A}"/>
              </a:ext>
            </a:extLst>
          </p:cNvPr>
          <p:cNvSpPr>
            <a:spLocks noChangeArrowheads="1"/>
          </p:cNvSpPr>
          <p:nvPr/>
        </p:nvSpPr>
        <p:spPr bwMode="auto">
          <a:xfrm>
            <a:off x="461963" y="1293813"/>
            <a:ext cx="1457483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38952" name="Rectangle 16">
            <a:extLst>
              <a:ext uri="{FF2B5EF4-FFF2-40B4-BE49-F238E27FC236}">
                <a16:creationId xmlns:a16="http://schemas.microsoft.com/office/drawing/2014/main" xmlns="" id="{0F7BDCD2-42E1-2AB2-7C86-100F0DB9C5E4}"/>
              </a:ext>
            </a:extLst>
          </p:cNvPr>
          <p:cNvSpPr>
            <a:spLocks noChangeArrowheads="1"/>
          </p:cNvSpPr>
          <p:nvPr/>
        </p:nvSpPr>
        <p:spPr bwMode="auto">
          <a:xfrm>
            <a:off x="6096000" y="2565400"/>
            <a:ext cx="1554162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38953" name="Rectangle 18">
            <a:extLst>
              <a:ext uri="{FF2B5EF4-FFF2-40B4-BE49-F238E27FC236}">
                <a16:creationId xmlns:a16="http://schemas.microsoft.com/office/drawing/2014/main" xmlns="" id="{110968A8-6532-15AD-BCD2-D384B9218AC8}"/>
              </a:ext>
            </a:extLst>
          </p:cNvPr>
          <p:cNvSpPr>
            <a:spLocks noChangeArrowheads="1"/>
          </p:cNvSpPr>
          <p:nvPr/>
        </p:nvSpPr>
        <p:spPr bwMode="auto">
          <a:xfrm>
            <a:off x="371475" y="1344613"/>
            <a:ext cx="1293971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38954" name="Rectangle 20">
            <a:extLst>
              <a:ext uri="{FF2B5EF4-FFF2-40B4-BE49-F238E27FC236}">
                <a16:creationId xmlns:a16="http://schemas.microsoft.com/office/drawing/2014/main" xmlns="" id="{C1F3C1E4-3B55-6D59-4F0A-38EF47E5CD7B}"/>
              </a:ext>
            </a:extLst>
          </p:cNvPr>
          <p:cNvSpPr>
            <a:spLocks noChangeArrowheads="1"/>
          </p:cNvSpPr>
          <p:nvPr/>
        </p:nvSpPr>
        <p:spPr bwMode="auto">
          <a:xfrm>
            <a:off x="5741988" y="2860675"/>
            <a:ext cx="20918487"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38955" name="Rectangle 18">
            <a:extLst>
              <a:ext uri="{FF2B5EF4-FFF2-40B4-BE49-F238E27FC236}">
                <a16:creationId xmlns:a16="http://schemas.microsoft.com/office/drawing/2014/main" xmlns="" id="{5D80D021-C0B9-694F-78E6-464E87943F36}"/>
              </a:ext>
            </a:extLst>
          </p:cNvPr>
          <p:cNvSpPr>
            <a:spLocks noChangeArrowheads="1"/>
          </p:cNvSpPr>
          <p:nvPr/>
        </p:nvSpPr>
        <p:spPr bwMode="auto">
          <a:xfrm>
            <a:off x="223838" y="1182688"/>
            <a:ext cx="1916588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38956" name="Rectangle 20">
            <a:extLst>
              <a:ext uri="{FF2B5EF4-FFF2-40B4-BE49-F238E27FC236}">
                <a16:creationId xmlns:a16="http://schemas.microsoft.com/office/drawing/2014/main" xmlns="" id="{F9D83134-78A4-EBB6-8588-62812E251599}"/>
              </a:ext>
            </a:extLst>
          </p:cNvPr>
          <p:cNvSpPr>
            <a:spLocks noChangeArrowheads="1"/>
          </p:cNvSpPr>
          <p:nvPr/>
        </p:nvSpPr>
        <p:spPr bwMode="auto">
          <a:xfrm>
            <a:off x="6245225" y="2301875"/>
            <a:ext cx="183435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pic>
        <p:nvPicPr>
          <p:cNvPr id="1122306" name="Picture 2" descr="Phát triển Vùng Đông Nam Bộ: Cần có tư duy, tầm nhìn, cơ hội và giá trị mới  | Thời báo Tài chính Việt Nam">
            <a:extLst>
              <a:ext uri="{FF2B5EF4-FFF2-40B4-BE49-F238E27FC236}">
                <a16:creationId xmlns:a16="http://schemas.microsoft.com/office/drawing/2014/main" xmlns="" id="{D05E151D-3586-2CDA-6AF1-2D7DD9C586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1899" y="1935371"/>
            <a:ext cx="9550401" cy="4622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489259"/>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2">
            <a:extLst>
              <a:ext uri="{FF2B5EF4-FFF2-40B4-BE49-F238E27FC236}">
                <a16:creationId xmlns:a16="http://schemas.microsoft.com/office/drawing/2014/main" xmlns="" id="{4F0DDFB4-318B-F20E-9409-50FF3DD84345}"/>
              </a:ext>
            </a:extLst>
          </p:cNvPr>
          <p:cNvSpPr txBox="1">
            <a:spLocks noChangeArrowheads="1"/>
          </p:cNvSpPr>
          <p:nvPr/>
        </p:nvSpPr>
        <p:spPr bwMode="auto">
          <a:xfrm>
            <a:off x="6858000" y="479266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x-none" altLang="x-none" sz="3600">
              <a:latin typeface=".VnArial Narrow" pitchFamily="34" charset="0"/>
            </a:endParaRPr>
          </a:p>
        </p:txBody>
      </p:sp>
      <p:sp>
        <p:nvSpPr>
          <p:cNvPr id="128002" name="Text Box 16">
            <a:extLst>
              <a:ext uri="{FF2B5EF4-FFF2-40B4-BE49-F238E27FC236}">
                <a16:creationId xmlns:a16="http://schemas.microsoft.com/office/drawing/2014/main" xmlns="" id="{9E6FDB13-F3E0-8027-EBD6-D8D652EFF815}"/>
              </a:ext>
            </a:extLst>
          </p:cNvPr>
          <p:cNvSpPr txBox="1">
            <a:spLocks noChangeArrowheads="1"/>
          </p:cNvSpPr>
          <p:nvPr/>
        </p:nvSpPr>
        <p:spPr bwMode="auto">
          <a:xfrm>
            <a:off x="2343150" y="32256"/>
            <a:ext cx="8108950"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lnSpc>
                <a:spcPct val="150000"/>
              </a:lnSpc>
              <a:spcBef>
                <a:spcPct val="50000"/>
              </a:spcBef>
            </a:pPr>
            <a:r>
              <a:rPr lang="x-none" altLang="x-none" sz="3800" b="1" dirty="0">
                <a:solidFill>
                  <a:srgbClr val="0432FF"/>
                </a:solidFill>
                <a:cs typeface="Times New Roman" panose="02020603050405020304" pitchFamily="18" charset="0"/>
              </a:rPr>
              <a:t>THẢO LUẬN NHÓM ĐÔI (3 PHÚT)</a:t>
            </a:r>
            <a:endParaRPr lang="en-US" altLang="x-none" sz="3800" b="1" dirty="0">
              <a:solidFill>
                <a:srgbClr val="0432FF"/>
              </a:solidFill>
              <a:cs typeface="Times New Roman" panose="02020603050405020304" pitchFamily="18" charset="0"/>
            </a:endParaRPr>
          </a:p>
        </p:txBody>
      </p:sp>
      <p:pic>
        <p:nvPicPr>
          <p:cNvPr id="128003" name="Picture 5" descr="1001 câu hỏi hình ảnh thảo luận cặp đôi để tăng sự thấu hiểu">
            <a:extLst>
              <a:ext uri="{FF2B5EF4-FFF2-40B4-BE49-F238E27FC236}">
                <a16:creationId xmlns:a16="http://schemas.microsoft.com/office/drawing/2014/main" xmlns="" id="{B2A3566A-995C-AF61-3772-E7A86F8644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0" y="2433638"/>
            <a:ext cx="4498975"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CDF30702-7AD2-610B-A577-E1AEB0EB78E4}"/>
              </a:ext>
            </a:extLst>
          </p:cNvPr>
          <p:cNvSpPr txBox="1"/>
          <p:nvPr/>
        </p:nvSpPr>
        <p:spPr>
          <a:xfrm>
            <a:off x="6591300" y="1589087"/>
            <a:ext cx="4967588" cy="4598375"/>
          </a:xfrm>
          <a:prstGeom prst="rect">
            <a:avLst/>
          </a:prstGeom>
          <a:noFill/>
        </p:spPr>
        <p:txBody>
          <a:bodyPr wrap="square">
            <a:spAutoFit/>
          </a:bodyPr>
          <a:lstStyle/>
          <a:p>
            <a:pPr algn="just">
              <a:lnSpc>
                <a:spcPct val="150000"/>
              </a:lnSpc>
            </a:pPr>
            <a:r>
              <a:rPr lang="en-US" sz="4000" b="1" dirty="0" err="1">
                <a:solidFill>
                  <a:srgbClr val="0432FF"/>
                </a:solidFill>
                <a:effectLst/>
                <a:latin typeface="Times New Roman" panose="02020603050405020304" pitchFamily="18" charset="0"/>
                <a:ea typeface="Times New Roman" panose="02020603050405020304" pitchFamily="18" charset="0"/>
              </a:rPr>
              <a:t>Phân</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tích</a:t>
            </a:r>
            <a:r>
              <a:rPr lang="en-US" sz="4000" b="1" dirty="0">
                <a:solidFill>
                  <a:srgbClr val="0432FF"/>
                </a:solidFill>
                <a:effectLst/>
                <a:latin typeface="Times New Roman" panose="02020603050405020304" pitchFamily="18" charset="0"/>
                <a:ea typeface="Times New Roman" panose="02020603050405020304" pitchFamily="18" charset="0"/>
              </a:rPr>
              <a:t> </a:t>
            </a:r>
            <a:r>
              <a:rPr lang="x-none" sz="4000" b="1" dirty="0">
                <a:solidFill>
                  <a:srgbClr val="0432FF"/>
                </a:solidFill>
                <a:effectLst/>
                <a:latin typeface="Times New Roman" panose="02020603050405020304" pitchFamily="18" charset="0"/>
                <a:ea typeface="Times New Roman" panose="02020603050405020304" pitchFamily="18" charset="0"/>
              </a:rPr>
              <a:t>ý nghĩa của việc tăng cường kết nối liên vùng đối với sự phát triển vùng </a:t>
            </a:r>
            <a:r>
              <a:rPr lang="en-US" sz="4000" b="1" dirty="0" err="1">
                <a:solidFill>
                  <a:srgbClr val="0432FF"/>
                </a:solidFill>
                <a:effectLst/>
                <a:latin typeface="Times New Roman" panose="02020603050405020304" pitchFamily="18" charset="0"/>
                <a:ea typeface="Times New Roman" panose="02020603050405020304" pitchFamily="18" charset="0"/>
              </a:rPr>
              <a:t>Đông</a:t>
            </a:r>
            <a:r>
              <a:rPr lang="en-US" sz="4000" b="1" dirty="0">
                <a:solidFill>
                  <a:srgbClr val="0432FF"/>
                </a:solidFill>
                <a:effectLst/>
                <a:latin typeface="Times New Roman" panose="02020603050405020304" pitchFamily="18" charset="0"/>
                <a:ea typeface="Times New Roman" panose="02020603050405020304" pitchFamily="18" charset="0"/>
              </a:rPr>
              <a:t> Nam </a:t>
            </a:r>
            <a:r>
              <a:rPr lang="en-US" sz="4000" b="1" dirty="0" err="1">
                <a:solidFill>
                  <a:srgbClr val="0432FF"/>
                </a:solidFill>
                <a:effectLst/>
                <a:latin typeface="Times New Roman" panose="02020603050405020304" pitchFamily="18" charset="0"/>
                <a:ea typeface="Times New Roman" panose="02020603050405020304" pitchFamily="18" charset="0"/>
              </a:rPr>
              <a:t>Bộ</a:t>
            </a:r>
            <a:r>
              <a:rPr lang="x-none" sz="4000" b="1" dirty="0">
                <a:solidFill>
                  <a:srgbClr val="0432FF"/>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156757202"/>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2">
            <a:extLst>
              <a:ext uri="{FF2B5EF4-FFF2-40B4-BE49-F238E27FC236}">
                <a16:creationId xmlns:a16="http://schemas.microsoft.com/office/drawing/2014/main" xmlns="" id="{4F0DDFB4-318B-F20E-9409-50FF3DD84345}"/>
              </a:ext>
            </a:extLst>
          </p:cNvPr>
          <p:cNvSpPr txBox="1">
            <a:spLocks noChangeArrowheads="1"/>
          </p:cNvSpPr>
          <p:nvPr/>
        </p:nvSpPr>
        <p:spPr bwMode="auto">
          <a:xfrm>
            <a:off x="6858000" y="479266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x-none" altLang="x-none" sz="3600">
              <a:latin typeface=".VnArial Narrow" pitchFamily="34" charset="0"/>
            </a:endParaRPr>
          </a:p>
        </p:txBody>
      </p:sp>
      <p:sp>
        <p:nvSpPr>
          <p:cNvPr id="4" name="TextBox 3">
            <a:extLst>
              <a:ext uri="{FF2B5EF4-FFF2-40B4-BE49-F238E27FC236}">
                <a16:creationId xmlns:a16="http://schemas.microsoft.com/office/drawing/2014/main" xmlns="" id="{CDF30702-7AD2-610B-A577-E1AEB0EB78E4}"/>
              </a:ext>
            </a:extLst>
          </p:cNvPr>
          <p:cNvSpPr txBox="1"/>
          <p:nvPr/>
        </p:nvSpPr>
        <p:spPr>
          <a:xfrm>
            <a:off x="838200" y="444721"/>
            <a:ext cx="10822288" cy="5968557"/>
          </a:xfrm>
          <a:prstGeom prst="rect">
            <a:avLst/>
          </a:prstGeom>
          <a:noFill/>
        </p:spPr>
        <p:txBody>
          <a:bodyPr wrap="square">
            <a:spAutoFit/>
          </a:bodyPr>
          <a:lstStyle/>
          <a:p>
            <a:pPr algn="just">
              <a:lnSpc>
                <a:spcPct val="150000"/>
              </a:lnSpc>
            </a:pP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Liên</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kết</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vùng</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là</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tạo</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mối</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không</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gian</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kinh</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tế</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với</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không</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gian</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tự</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nhiên</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xã</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hội</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sinh</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thái</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góp</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phần</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tạo</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ra</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mối</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quan</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hệ</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kinh</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tế</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linh</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động</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cho</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vùng</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quốc</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gia</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giúp</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phát</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triển</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kinh</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tế</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bền</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vững</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Liên</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kết</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vùng</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góp</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phần</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phát</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huy</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tiềm</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năng</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và</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thế</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mạnh</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của</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vùng</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khắc</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phục</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tình</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trạng</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phát</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triển</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manh</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mún</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giúp</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nâng</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cao</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mức</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sống</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người</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dân</a:t>
            </a:r>
            <a:r>
              <a:rPr lang="en-US" sz="3700" b="1" dirty="0">
                <a:solidFill>
                  <a:srgbClr val="00B050"/>
                </a:solidFill>
                <a:effectLst/>
                <a:latin typeface="Times New Roman" panose="02020603050405020304" pitchFamily="18" charset="0"/>
                <a:ea typeface="Times New Roman" panose="02020603050405020304" pitchFamily="18" charset="0"/>
              </a:rPr>
              <a:t>.</a:t>
            </a:r>
            <a:endParaRPr lang="x-none" sz="3700" b="1" dirty="0">
              <a:solidFill>
                <a:srgbClr val="00B05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84976596"/>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2">
            <a:extLst>
              <a:ext uri="{FF2B5EF4-FFF2-40B4-BE49-F238E27FC236}">
                <a16:creationId xmlns:a16="http://schemas.microsoft.com/office/drawing/2014/main" xmlns="" id="{4F0DDFB4-318B-F20E-9409-50FF3DD84345}"/>
              </a:ext>
            </a:extLst>
          </p:cNvPr>
          <p:cNvSpPr txBox="1">
            <a:spLocks noChangeArrowheads="1"/>
          </p:cNvSpPr>
          <p:nvPr/>
        </p:nvSpPr>
        <p:spPr bwMode="auto">
          <a:xfrm>
            <a:off x="6858000" y="479266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x-none" altLang="x-none" sz="3600">
              <a:latin typeface=".VnArial Narrow" pitchFamily="34" charset="0"/>
            </a:endParaRPr>
          </a:p>
        </p:txBody>
      </p:sp>
      <p:sp>
        <p:nvSpPr>
          <p:cNvPr id="4" name="TextBox 3">
            <a:extLst>
              <a:ext uri="{FF2B5EF4-FFF2-40B4-BE49-F238E27FC236}">
                <a16:creationId xmlns:a16="http://schemas.microsoft.com/office/drawing/2014/main" xmlns="" id="{CDF30702-7AD2-610B-A577-E1AEB0EB78E4}"/>
              </a:ext>
            </a:extLst>
          </p:cNvPr>
          <p:cNvSpPr txBox="1"/>
          <p:nvPr/>
        </p:nvSpPr>
        <p:spPr>
          <a:xfrm>
            <a:off x="2070100" y="1129812"/>
            <a:ext cx="8255000" cy="4598375"/>
          </a:xfrm>
          <a:prstGeom prst="rect">
            <a:avLst/>
          </a:prstGeom>
          <a:noFill/>
        </p:spPr>
        <p:txBody>
          <a:bodyPr wrap="square">
            <a:spAutoFit/>
          </a:bodyPr>
          <a:lstStyle/>
          <a:p>
            <a:pPr algn="just">
              <a:lnSpc>
                <a:spcPct val="150000"/>
              </a:lnSpc>
            </a:pP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Liên</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kết</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vùng</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góp</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phần</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phát</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huy</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tiềm</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năng</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và</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thế</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mạnh</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của</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vùng</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khắc</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phục</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tình</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trạng</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phát</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triển</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manh</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mún</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giúp</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nâng</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cao</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mức</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sống</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người</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dân</a:t>
            </a:r>
            <a:r>
              <a:rPr lang="en-US" sz="4000" b="1" dirty="0">
                <a:solidFill>
                  <a:srgbClr val="000000"/>
                </a:solidFill>
                <a:effectLst/>
                <a:latin typeface="Times New Roman" panose="02020603050405020304" pitchFamily="18" charset="0"/>
                <a:ea typeface="Times New Roman" panose="02020603050405020304" pitchFamily="18" charset="0"/>
              </a:rPr>
              <a:t>.</a:t>
            </a:r>
            <a:endParaRPr lang="x-none" sz="40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02594671"/>
      </p:ext>
    </p:extLst>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2">
            <a:extLst>
              <a:ext uri="{FF2B5EF4-FFF2-40B4-BE49-F238E27FC236}">
                <a16:creationId xmlns:a16="http://schemas.microsoft.com/office/drawing/2014/main" xmlns="" id="{4F0DDFB4-318B-F20E-9409-50FF3DD84345}"/>
              </a:ext>
            </a:extLst>
          </p:cNvPr>
          <p:cNvSpPr txBox="1">
            <a:spLocks noChangeArrowheads="1"/>
          </p:cNvSpPr>
          <p:nvPr/>
        </p:nvSpPr>
        <p:spPr bwMode="auto">
          <a:xfrm>
            <a:off x="6858000" y="479266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x-none" altLang="x-none" sz="3600">
              <a:latin typeface=".VnArial Narrow" pitchFamily="34" charset="0"/>
            </a:endParaRPr>
          </a:p>
        </p:txBody>
      </p:sp>
      <p:sp>
        <p:nvSpPr>
          <p:cNvPr id="4" name="TextBox 3">
            <a:extLst>
              <a:ext uri="{FF2B5EF4-FFF2-40B4-BE49-F238E27FC236}">
                <a16:creationId xmlns:a16="http://schemas.microsoft.com/office/drawing/2014/main" xmlns="" id="{CDF30702-7AD2-610B-A577-E1AEB0EB78E4}"/>
              </a:ext>
            </a:extLst>
          </p:cNvPr>
          <p:cNvSpPr txBox="1"/>
          <p:nvPr/>
        </p:nvSpPr>
        <p:spPr>
          <a:xfrm>
            <a:off x="1238250" y="1129812"/>
            <a:ext cx="9715500" cy="4598375"/>
          </a:xfrm>
          <a:prstGeom prst="rect">
            <a:avLst/>
          </a:prstGeom>
          <a:noFill/>
        </p:spPr>
        <p:txBody>
          <a:bodyPr wrap="square">
            <a:spAutoFit/>
          </a:bodyPr>
          <a:lstStyle/>
          <a:p>
            <a:pPr algn="just">
              <a:lnSpc>
                <a:spcPct val="150000"/>
              </a:lnSpc>
            </a:pP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Đông</a:t>
            </a:r>
            <a:r>
              <a:rPr lang="en-US" sz="4000" b="1" dirty="0">
                <a:solidFill>
                  <a:srgbClr val="00B050"/>
                </a:solidFill>
                <a:effectLst/>
                <a:latin typeface="Times New Roman" panose="02020603050405020304" pitchFamily="18" charset="0"/>
                <a:ea typeface="Times New Roman" panose="02020603050405020304" pitchFamily="18" charset="0"/>
              </a:rPr>
              <a:t> Nam </a:t>
            </a:r>
            <a:r>
              <a:rPr lang="en-US" sz="4000" b="1" dirty="0" err="1">
                <a:solidFill>
                  <a:srgbClr val="00B050"/>
                </a:solidFill>
                <a:effectLst/>
                <a:latin typeface="Times New Roman" panose="02020603050405020304" pitchFamily="18" charset="0"/>
                <a:ea typeface="Times New Roman" panose="02020603050405020304" pitchFamily="18" charset="0"/>
              </a:rPr>
              <a:t>Bộ</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đẩy</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mạnh</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liên</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kết</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vùng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hướng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đến</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các</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hoạt</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động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xúc</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tiến</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và</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thu</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hút</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đầu</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tư</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huy</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động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nguồn</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lực</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góp</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phần</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tăng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cường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mối</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liên</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kết</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hai</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chiều</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giữa</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Đông</a:t>
            </a:r>
            <a:r>
              <a:rPr lang="en-US" sz="4000" b="1" dirty="0">
                <a:solidFill>
                  <a:srgbClr val="00B050"/>
                </a:solidFill>
                <a:effectLst/>
                <a:latin typeface="Times New Roman" panose="02020603050405020304" pitchFamily="18" charset="0"/>
                <a:ea typeface="Times New Roman" panose="02020603050405020304" pitchFamily="18" charset="0"/>
              </a:rPr>
              <a:t> Nam </a:t>
            </a:r>
            <a:r>
              <a:rPr lang="en-US" sz="4000" b="1" dirty="0" err="1">
                <a:solidFill>
                  <a:srgbClr val="00B050"/>
                </a:solidFill>
                <a:effectLst/>
                <a:latin typeface="Times New Roman" panose="02020603050405020304" pitchFamily="18" charset="0"/>
                <a:ea typeface="Times New Roman" panose="02020603050405020304" pitchFamily="18" charset="0"/>
              </a:rPr>
              <a:t>Bộ</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và</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các</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vùng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khác</a:t>
            </a:r>
            <a:r>
              <a:rPr lang="en-US" sz="4000" b="1" dirty="0">
                <a:solidFill>
                  <a:srgbClr val="00B050"/>
                </a:solidFill>
                <a:effectLst/>
                <a:latin typeface="Times New Roman" panose="02020603050405020304" pitchFamily="18" charset="0"/>
                <a:ea typeface="Times New Roman" panose="02020603050405020304" pitchFamily="18" charset="0"/>
              </a:rPr>
              <a:t>.</a:t>
            </a:r>
            <a:endParaRPr lang="x-none" sz="4000" b="1" dirty="0">
              <a:solidFill>
                <a:srgbClr val="00B05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19874361"/>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2">
            <a:extLst>
              <a:ext uri="{FF2B5EF4-FFF2-40B4-BE49-F238E27FC236}">
                <a16:creationId xmlns:a16="http://schemas.microsoft.com/office/drawing/2014/main" xmlns="" id="{4F0DDFB4-318B-F20E-9409-50FF3DD84345}"/>
              </a:ext>
            </a:extLst>
          </p:cNvPr>
          <p:cNvSpPr txBox="1">
            <a:spLocks noChangeArrowheads="1"/>
          </p:cNvSpPr>
          <p:nvPr/>
        </p:nvSpPr>
        <p:spPr bwMode="auto">
          <a:xfrm>
            <a:off x="6858000" y="479266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x-none" altLang="x-none" sz="3600">
              <a:latin typeface=".VnArial Narrow" pitchFamily="34" charset="0"/>
            </a:endParaRPr>
          </a:p>
        </p:txBody>
      </p:sp>
      <p:sp>
        <p:nvSpPr>
          <p:cNvPr id="4" name="TextBox 3">
            <a:extLst>
              <a:ext uri="{FF2B5EF4-FFF2-40B4-BE49-F238E27FC236}">
                <a16:creationId xmlns:a16="http://schemas.microsoft.com/office/drawing/2014/main" xmlns="" id="{CDF30702-7AD2-610B-A577-E1AEB0EB78E4}"/>
              </a:ext>
            </a:extLst>
          </p:cNvPr>
          <p:cNvSpPr txBox="1"/>
          <p:nvPr/>
        </p:nvSpPr>
        <p:spPr>
          <a:xfrm>
            <a:off x="2070100" y="1129812"/>
            <a:ext cx="8255000" cy="4598375"/>
          </a:xfrm>
          <a:prstGeom prst="rect">
            <a:avLst/>
          </a:prstGeom>
          <a:noFill/>
        </p:spPr>
        <p:txBody>
          <a:bodyPr wrap="square">
            <a:spAutoFit/>
          </a:bodyPr>
          <a:lstStyle/>
          <a:p>
            <a:pPr algn="just">
              <a:lnSpc>
                <a:spcPct val="150000"/>
              </a:lnSpc>
            </a:pP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Liên</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kết</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vùng</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hướng</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đến</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các</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hoạt</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động</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xúc</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tiến</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và</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thu</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hút</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đầu</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tư</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huy</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động</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nguồn</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lực</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góp</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phần</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tăng</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cường</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mối</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liên</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kết</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hai</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chiều</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giữa</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Đông</a:t>
            </a:r>
            <a:r>
              <a:rPr lang="en-US" sz="4000" b="1" dirty="0">
                <a:solidFill>
                  <a:srgbClr val="000000"/>
                </a:solidFill>
                <a:effectLst/>
                <a:latin typeface="Times New Roman" panose="02020603050405020304" pitchFamily="18" charset="0"/>
                <a:ea typeface="Times New Roman" panose="02020603050405020304" pitchFamily="18" charset="0"/>
              </a:rPr>
              <a:t> Nam </a:t>
            </a:r>
            <a:r>
              <a:rPr lang="en-US" sz="4000" b="1" dirty="0" err="1">
                <a:solidFill>
                  <a:srgbClr val="000000"/>
                </a:solidFill>
                <a:effectLst/>
                <a:latin typeface="Times New Roman" panose="02020603050405020304" pitchFamily="18" charset="0"/>
                <a:ea typeface="Times New Roman" panose="02020603050405020304" pitchFamily="18" charset="0"/>
              </a:rPr>
              <a:t>Bộ</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và</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các</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vùng</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khác</a:t>
            </a:r>
            <a:r>
              <a:rPr lang="en-US" sz="4000" b="1" dirty="0">
                <a:solidFill>
                  <a:srgbClr val="000000"/>
                </a:solidFill>
                <a:effectLst/>
                <a:latin typeface="Times New Roman" panose="02020603050405020304" pitchFamily="18" charset="0"/>
                <a:ea typeface="Times New Roman" panose="02020603050405020304" pitchFamily="18" charset="0"/>
              </a:rPr>
              <a:t>.</a:t>
            </a:r>
            <a:r>
              <a:rPr lang="x-none" sz="4000" b="1" dirty="0">
                <a:effectLst/>
              </a:rPr>
              <a:t> </a:t>
            </a:r>
            <a:endParaRPr lang="x-none" sz="40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1404639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AutoShape 2" descr="Bài 15. Thương mại và du lịch - Hoc24">
            <a:extLst>
              <a:ext uri="{FF2B5EF4-FFF2-40B4-BE49-F238E27FC236}">
                <a16:creationId xmlns:a16="http://schemas.microsoft.com/office/drawing/2014/main" xmlns="" id="{2664962F-ECCA-EC41-F6D4-C3428452081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97283" name="Rectangle 11">
            <a:extLst>
              <a:ext uri="{FF2B5EF4-FFF2-40B4-BE49-F238E27FC236}">
                <a16:creationId xmlns:a16="http://schemas.microsoft.com/office/drawing/2014/main" xmlns="" id="{EF8E97D2-5924-89CC-8205-A79E7F07972B}"/>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97284" name="TextBox 4">
            <a:extLst>
              <a:ext uri="{FF2B5EF4-FFF2-40B4-BE49-F238E27FC236}">
                <a16:creationId xmlns:a16="http://schemas.microsoft.com/office/drawing/2014/main" xmlns="" id="{6A7A10DE-9D8C-095D-6C7B-00EFF9D96596}"/>
              </a:ext>
            </a:extLst>
          </p:cNvPr>
          <p:cNvSpPr txBox="1">
            <a:spLocks noChangeArrowheads="1"/>
          </p:cNvSpPr>
          <p:nvPr/>
        </p:nvSpPr>
        <p:spPr bwMode="auto">
          <a:xfrm>
            <a:off x="5342881" y="524134"/>
            <a:ext cx="6645919" cy="580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fontAlgn="base">
              <a:lnSpc>
                <a:spcPct val="150000"/>
              </a:lnSpc>
            </a:pPr>
            <a:r>
              <a:rPr lang="x-none" sz="3600" b="1" dirty="0">
                <a:solidFill>
                  <a:srgbClr val="7030A0"/>
                </a:solidFill>
                <a:effectLst/>
                <a:latin typeface="Times New Roman" panose="02020603050405020304" pitchFamily="18" charset="0"/>
                <a:ea typeface="Times New Roman" panose="02020603050405020304" pitchFamily="18" charset="0"/>
              </a:rPr>
              <a:t>Thời gian thích hợp nhất để du lịch nơi đây là từ tháng 3 đến tháng 9, thời điểm này thời tiết chan hòa, không mưa nhiều cũng không nắng gắt, gió và biển khá êm dịu thuận lợi cho nhu cầu du lịch của du khách. </a:t>
            </a:r>
          </a:p>
        </p:txBody>
      </p:sp>
      <p:sp>
        <p:nvSpPr>
          <p:cNvPr id="97285" name="Rectangle 2">
            <a:extLst>
              <a:ext uri="{FF2B5EF4-FFF2-40B4-BE49-F238E27FC236}">
                <a16:creationId xmlns:a16="http://schemas.microsoft.com/office/drawing/2014/main" xmlns="" id="{4970605B-1409-B809-B7AA-5B579F11D628}"/>
              </a:ext>
            </a:extLst>
          </p:cNvPr>
          <p:cNvSpPr>
            <a:spLocks noChangeArrowheads="1"/>
          </p:cNvSpPr>
          <p:nvPr/>
        </p:nvSpPr>
        <p:spPr bwMode="auto">
          <a:xfrm>
            <a:off x="203200" y="2270125"/>
            <a:ext cx="178514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97287" name="TextBox 4">
            <a:extLst>
              <a:ext uri="{FF2B5EF4-FFF2-40B4-BE49-F238E27FC236}">
                <a16:creationId xmlns:a16="http://schemas.microsoft.com/office/drawing/2014/main" xmlns="" id="{26CBB237-5526-4D8C-68D2-5105D86A66B9}"/>
              </a:ext>
            </a:extLst>
          </p:cNvPr>
          <p:cNvSpPr txBox="1">
            <a:spLocks noChangeArrowheads="1"/>
          </p:cNvSpPr>
          <p:nvPr/>
        </p:nvSpPr>
        <p:spPr bwMode="auto">
          <a:xfrm>
            <a:off x="203200" y="208747"/>
            <a:ext cx="3911601"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fontAlgn="base"/>
            <a:r>
              <a:rPr lang="x-none" sz="3500" b="1" dirty="0">
                <a:solidFill>
                  <a:srgbClr val="00B050"/>
                </a:solidFill>
                <a:effectLst/>
                <a:latin typeface="Times New Roman" panose="02020603050405020304" pitchFamily="18" charset="0"/>
                <a:ea typeface="Times New Roman" panose="02020603050405020304" pitchFamily="18" charset="0"/>
              </a:rPr>
              <a:t>Những Hòn Đảo Nổi Bật Tại Vịnh Côn Sơn - Côn Đảo</a:t>
            </a:r>
            <a:endParaRPr lang="x-none" sz="3500" dirty="0">
              <a:solidFill>
                <a:srgbClr val="00B050"/>
              </a:solidFill>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xmlns="" id="{3A3EA89D-DB52-7C87-AC9D-54F7A53B1E16}"/>
              </a:ext>
            </a:extLst>
          </p:cNvPr>
          <p:cNvSpPr txBox="1"/>
          <p:nvPr/>
        </p:nvSpPr>
        <p:spPr>
          <a:xfrm>
            <a:off x="795490" y="1757256"/>
            <a:ext cx="2384853" cy="803490"/>
          </a:xfrm>
          <a:prstGeom prst="rect">
            <a:avLst/>
          </a:prstGeom>
          <a:noFill/>
        </p:spPr>
        <p:txBody>
          <a:bodyPr wrap="square">
            <a:spAutoFit/>
          </a:bodyPr>
          <a:lstStyle/>
          <a:p>
            <a:pPr algn="just" fontAlgn="base">
              <a:lnSpc>
                <a:spcPct val="150000"/>
              </a:lnSpc>
            </a:pPr>
            <a:r>
              <a:rPr lang="x-none" sz="3500" b="1" dirty="0">
                <a:solidFill>
                  <a:srgbClr val="0432FF"/>
                </a:solidFill>
                <a:effectLst/>
                <a:latin typeface="Times New Roman" panose="02020603050405020304" pitchFamily="18" charset="0"/>
                <a:ea typeface="Times New Roman" panose="02020603050405020304" pitchFamily="18" charset="0"/>
              </a:rPr>
              <a:t>Hòn Chính</a:t>
            </a:r>
            <a:endParaRPr lang="x-none" sz="3500" dirty="0">
              <a:solidFill>
                <a:srgbClr val="0432FF"/>
              </a:solidFill>
              <a:effectLst/>
              <a:latin typeface="Times New Roman" panose="02020603050405020304" pitchFamily="18" charset="0"/>
              <a:ea typeface="Times New Roman" panose="02020603050405020304" pitchFamily="18" charset="0"/>
            </a:endParaRPr>
          </a:p>
        </p:txBody>
      </p:sp>
      <p:pic>
        <p:nvPicPr>
          <p:cNvPr id="4" name="Picture 3">
            <a:extLst>
              <a:ext uri="{FF2B5EF4-FFF2-40B4-BE49-F238E27FC236}">
                <a16:creationId xmlns:a16="http://schemas.microsoft.com/office/drawing/2014/main" xmlns="" id="{B4B56D97-4CC9-B811-8806-0A7FAF2E7D72}"/>
              </a:ext>
            </a:extLst>
          </p:cNvPr>
          <p:cNvPicPr>
            <a:picLocks noChangeAspect="1"/>
          </p:cNvPicPr>
          <p:nvPr/>
        </p:nvPicPr>
        <p:blipFill>
          <a:blip r:embed="rId3"/>
          <a:stretch>
            <a:fillRect/>
          </a:stretch>
        </p:blipFill>
        <p:spPr>
          <a:xfrm>
            <a:off x="203200" y="2749439"/>
            <a:ext cx="4826000" cy="3515437"/>
          </a:xfrm>
          <a:prstGeom prst="rect">
            <a:avLst/>
          </a:prstGeom>
        </p:spPr>
      </p:pic>
    </p:spTree>
    <p:extLst>
      <p:ext uri="{BB962C8B-B14F-4D97-AF65-F5344CB8AC3E}">
        <p14:creationId xmlns:p14="http://schemas.microsoft.com/office/powerpoint/2010/main" val="1953144817"/>
      </p:ext>
    </p:extLst>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2">
            <a:extLst>
              <a:ext uri="{FF2B5EF4-FFF2-40B4-BE49-F238E27FC236}">
                <a16:creationId xmlns:a16="http://schemas.microsoft.com/office/drawing/2014/main" xmlns="" id="{4F0DDFB4-318B-F20E-9409-50FF3DD84345}"/>
              </a:ext>
            </a:extLst>
          </p:cNvPr>
          <p:cNvSpPr txBox="1">
            <a:spLocks noChangeArrowheads="1"/>
          </p:cNvSpPr>
          <p:nvPr/>
        </p:nvSpPr>
        <p:spPr bwMode="auto">
          <a:xfrm>
            <a:off x="6858000" y="479266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x-none" altLang="x-none" sz="3600">
              <a:latin typeface=".VnArial Narrow" pitchFamily="34" charset="0"/>
            </a:endParaRPr>
          </a:p>
        </p:txBody>
      </p:sp>
      <p:sp>
        <p:nvSpPr>
          <p:cNvPr id="4" name="TextBox 3">
            <a:extLst>
              <a:ext uri="{FF2B5EF4-FFF2-40B4-BE49-F238E27FC236}">
                <a16:creationId xmlns:a16="http://schemas.microsoft.com/office/drawing/2014/main" xmlns="" id="{CDF30702-7AD2-610B-A577-E1AEB0EB78E4}"/>
              </a:ext>
            </a:extLst>
          </p:cNvPr>
          <p:cNvSpPr txBox="1"/>
          <p:nvPr/>
        </p:nvSpPr>
        <p:spPr>
          <a:xfrm>
            <a:off x="1238250" y="1129812"/>
            <a:ext cx="9715500" cy="3675045"/>
          </a:xfrm>
          <a:prstGeom prst="rect">
            <a:avLst/>
          </a:prstGeom>
          <a:noFill/>
        </p:spPr>
        <p:txBody>
          <a:bodyPr wrap="square">
            <a:spAutoFit/>
          </a:bodyPr>
          <a:lstStyle/>
          <a:p>
            <a:pPr algn="just">
              <a:lnSpc>
                <a:spcPct val="150000"/>
              </a:lnSpc>
            </a:pP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Đông</a:t>
            </a:r>
            <a:r>
              <a:rPr lang="en-US" sz="4000" b="1" dirty="0">
                <a:solidFill>
                  <a:srgbClr val="00B050"/>
                </a:solidFill>
                <a:effectLst/>
                <a:latin typeface="Times New Roman" panose="02020603050405020304" pitchFamily="18" charset="0"/>
                <a:ea typeface="Times New Roman" panose="02020603050405020304" pitchFamily="18" charset="0"/>
              </a:rPr>
              <a:t> Nam </a:t>
            </a:r>
            <a:r>
              <a:rPr lang="en-US" sz="4000" b="1" dirty="0" err="1">
                <a:solidFill>
                  <a:srgbClr val="00B050"/>
                </a:solidFill>
                <a:effectLst/>
                <a:latin typeface="Times New Roman" panose="02020603050405020304" pitchFamily="18" charset="0"/>
                <a:ea typeface="Times New Roman" panose="02020603050405020304" pitchFamily="18" charset="0"/>
              </a:rPr>
              <a:t>Bộ</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là</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nơi</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tiếp</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nhận</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các</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sản</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phẩm</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thế</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mạnh</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về</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nguồn</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nguyên</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liệu</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của</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Tây</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Nguyên</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Duyên</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hải</a:t>
            </a:r>
            <a:r>
              <a:rPr lang="en-US" sz="4000" b="1" dirty="0">
                <a:solidFill>
                  <a:srgbClr val="00B050"/>
                </a:solidFill>
                <a:effectLst/>
                <a:latin typeface="Times New Roman" panose="02020603050405020304" pitchFamily="18" charset="0"/>
                <a:ea typeface="Times New Roman" panose="02020603050405020304" pitchFamily="18" charset="0"/>
              </a:rPr>
              <a:t> Nam </a:t>
            </a:r>
            <a:r>
              <a:rPr lang="en-US" sz="4000" b="1" dirty="0" err="1">
                <a:solidFill>
                  <a:srgbClr val="00B050"/>
                </a:solidFill>
                <a:effectLst/>
                <a:latin typeface="Times New Roman" panose="02020603050405020304" pitchFamily="18" charset="0"/>
                <a:ea typeface="Times New Roman" panose="02020603050405020304" pitchFamily="18" charset="0"/>
              </a:rPr>
              <a:t>Trung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Bộ</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và</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Đồng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bằng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sông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Cửu</a:t>
            </a:r>
            <a:r>
              <a:rPr lang="en-US" sz="4000" b="1" dirty="0">
                <a:solidFill>
                  <a:srgbClr val="00B050"/>
                </a:solidFill>
                <a:effectLst/>
                <a:latin typeface="Times New Roman" panose="02020603050405020304" pitchFamily="18" charset="0"/>
                <a:ea typeface="Times New Roman" panose="02020603050405020304" pitchFamily="18" charset="0"/>
              </a:rPr>
              <a:t> Long</a:t>
            </a:r>
            <a:endParaRPr lang="x-none" sz="4000" b="1" dirty="0">
              <a:solidFill>
                <a:srgbClr val="00B05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11536180"/>
      </p:ext>
    </p:extLst>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2">
            <a:extLst>
              <a:ext uri="{FF2B5EF4-FFF2-40B4-BE49-F238E27FC236}">
                <a16:creationId xmlns:a16="http://schemas.microsoft.com/office/drawing/2014/main" xmlns="" id="{4F0DDFB4-318B-F20E-9409-50FF3DD84345}"/>
              </a:ext>
            </a:extLst>
          </p:cNvPr>
          <p:cNvSpPr txBox="1">
            <a:spLocks noChangeArrowheads="1"/>
          </p:cNvSpPr>
          <p:nvPr/>
        </p:nvSpPr>
        <p:spPr bwMode="auto">
          <a:xfrm>
            <a:off x="6858000" y="479266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x-none" altLang="x-none" sz="3600">
              <a:latin typeface=".VnArial Narrow" pitchFamily="34" charset="0"/>
            </a:endParaRPr>
          </a:p>
        </p:txBody>
      </p:sp>
      <p:sp>
        <p:nvSpPr>
          <p:cNvPr id="4" name="TextBox 3">
            <a:extLst>
              <a:ext uri="{FF2B5EF4-FFF2-40B4-BE49-F238E27FC236}">
                <a16:creationId xmlns:a16="http://schemas.microsoft.com/office/drawing/2014/main" xmlns="" id="{CDF30702-7AD2-610B-A577-E1AEB0EB78E4}"/>
              </a:ext>
            </a:extLst>
          </p:cNvPr>
          <p:cNvSpPr txBox="1"/>
          <p:nvPr/>
        </p:nvSpPr>
        <p:spPr>
          <a:xfrm>
            <a:off x="1238250" y="206483"/>
            <a:ext cx="9715500" cy="6445034"/>
          </a:xfrm>
          <a:prstGeom prst="rect">
            <a:avLst/>
          </a:prstGeom>
          <a:noFill/>
        </p:spPr>
        <p:txBody>
          <a:bodyPr wrap="square">
            <a:spAutoFit/>
          </a:bodyPr>
          <a:lstStyle/>
          <a:p>
            <a:pPr algn="just">
              <a:lnSpc>
                <a:spcPct val="150000"/>
              </a:lnSpc>
            </a:pP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Đông</a:t>
            </a:r>
            <a:r>
              <a:rPr lang="en-US" sz="4000" b="1" dirty="0">
                <a:solidFill>
                  <a:srgbClr val="00B050"/>
                </a:solidFill>
                <a:effectLst/>
                <a:latin typeface="Times New Roman" panose="02020603050405020304" pitchFamily="18" charset="0"/>
                <a:ea typeface="Times New Roman" panose="02020603050405020304" pitchFamily="18" charset="0"/>
              </a:rPr>
              <a:t> Nam </a:t>
            </a:r>
            <a:r>
              <a:rPr lang="en-US" sz="4000" b="1" dirty="0" err="1">
                <a:solidFill>
                  <a:srgbClr val="00B050"/>
                </a:solidFill>
                <a:effectLst/>
                <a:latin typeface="Times New Roman" panose="02020603050405020304" pitchFamily="18" charset="0"/>
                <a:ea typeface="Times New Roman" panose="02020603050405020304" pitchFamily="18" charset="0"/>
              </a:rPr>
              <a:t>Bộ</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cung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ứng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cho</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các</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vùng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khác</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thế</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mạnh</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về</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hạ</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tầng</a:t>
            </a:r>
            <a:r>
              <a:rPr lang="en-US" sz="4000" b="1" dirty="0">
                <a:solidFill>
                  <a:srgbClr val="00B050"/>
                </a:solidFill>
                <a:effectLst/>
                <a:latin typeface="Times New Roman" panose="02020603050405020304" pitchFamily="18" charset="0"/>
                <a:ea typeface="Times New Roman" panose="02020603050405020304" pitchFamily="18" charset="0"/>
              </a:rPr>
              <a:t> logistics, </a:t>
            </a:r>
            <a:r>
              <a:rPr lang="en-US" sz="4000" b="1" dirty="0" err="1">
                <a:solidFill>
                  <a:srgbClr val="00B050"/>
                </a:solidFill>
                <a:effectLst/>
                <a:latin typeface="Times New Roman" panose="02020603050405020304" pitchFamily="18" charset="0"/>
                <a:ea typeface="Times New Roman" panose="02020603050405020304" pitchFamily="18" charset="0"/>
              </a:rPr>
              <a:t>đầu</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mối</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giao</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thông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vận</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tải</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với</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hệ</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thống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các</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cảng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hàng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không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cảng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biển</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quốc</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tế</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các</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thế</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mạnh</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về</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công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nghệ</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vốn</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kinh</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nghiệm</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phát</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triển</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kinh</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tế</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đào</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tạo</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lao</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động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chất</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lượng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cao</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cho</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các</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vùng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khác</a:t>
            </a:r>
            <a:r>
              <a:rPr lang="en-US" sz="4000" b="1" dirty="0">
                <a:solidFill>
                  <a:srgbClr val="00B050"/>
                </a:solidFill>
                <a:effectLst/>
                <a:latin typeface="Times New Roman" panose="02020603050405020304" pitchFamily="18" charset="0"/>
                <a:ea typeface="Times New Roman" panose="02020603050405020304" pitchFamily="18" charset="0"/>
              </a:rPr>
              <a:t>.</a:t>
            </a:r>
            <a:endParaRPr lang="x-none" sz="4000" b="1" dirty="0">
              <a:solidFill>
                <a:srgbClr val="00B05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80782669"/>
      </p:ext>
    </p:extLst>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2">
            <a:extLst>
              <a:ext uri="{FF2B5EF4-FFF2-40B4-BE49-F238E27FC236}">
                <a16:creationId xmlns:a16="http://schemas.microsoft.com/office/drawing/2014/main" xmlns="" id="{4F0DDFB4-318B-F20E-9409-50FF3DD84345}"/>
              </a:ext>
            </a:extLst>
          </p:cNvPr>
          <p:cNvSpPr txBox="1">
            <a:spLocks noChangeArrowheads="1"/>
          </p:cNvSpPr>
          <p:nvPr/>
        </p:nvSpPr>
        <p:spPr bwMode="auto">
          <a:xfrm>
            <a:off x="6858000" y="479266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x-none" altLang="x-none" sz="3600">
              <a:latin typeface=".VnArial Narrow" pitchFamily="34" charset="0"/>
            </a:endParaRPr>
          </a:p>
        </p:txBody>
      </p:sp>
      <p:sp>
        <p:nvSpPr>
          <p:cNvPr id="4" name="TextBox 3">
            <a:extLst>
              <a:ext uri="{FF2B5EF4-FFF2-40B4-BE49-F238E27FC236}">
                <a16:creationId xmlns:a16="http://schemas.microsoft.com/office/drawing/2014/main" xmlns="" id="{CDF30702-7AD2-610B-A577-E1AEB0EB78E4}"/>
              </a:ext>
            </a:extLst>
          </p:cNvPr>
          <p:cNvSpPr txBox="1"/>
          <p:nvPr/>
        </p:nvSpPr>
        <p:spPr>
          <a:xfrm>
            <a:off x="1238250" y="206483"/>
            <a:ext cx="9715500" cy="1323439"/>
          </a:xfrm>
          <a:prstGeom prst="rect">
            <a:avLst/>
          </a:prstGeom>
          <a:noFill/>
        </p:spPr>
        <p:txBody>
          <a:bodyPr wrap="square">
            <a:spAutoFit/>
          </a:bodyPr>
          <a:lstStyle/>
          <a:p>
            <a:pPr algn="ctr"/>
            <a:r>
              <a:rPr lang="en-US" sz="4000" b="1" dirty="0" err="1">
                <a:solidFill>
                  <a:srgbClr val="00B050"/>
                </a:solidFill>
                <a:effectLst/>
                <a:latin typeface="Times New Roman" panose="02020603050405020304" pitchFamily="18" charset="0"/>
                <a:ea typeface="Times New Roman" panose="02020603050405020304" pitchFamily="18" charset="0"/>
              </a:rPr>
              <a:t>Đông</a:t>
            </a:r>
            <a:r>
              <a:rPr lang="en-US" sz="4000" b="1" dirty="0">
                <a:solidFill>
                  <a:srgbClr val="00B050"/>
                </a:solidFill>
                <a:effectLst/>
                <a:latin typeface="Times New Roman" panose="02020603050405020304" pitchFamily="18" charset="0"/>
                <a:ea typeface="Times New Roman" panose="02020603050405020304" pitchFamily="18" charset="0"/>
              </a:rPr>
              <a:t> Nam </a:t>
            </a:r>
            <a:r>
              <a:rPr lang="en-US" sz="4000" b="1" dirty="0" err="1">
                <a:solidFill>
                  <a:srgbClr val="00B050"/>
                </a:solidFill>
                <a:effectLst/>
                <a:latin typeface="Times New Roman" panose="02020603050405020304" pitchFamily="18" charset="0"/>
                <a:ea typeface="Times New Roman" panose="02020603050405020304" pitchFamily="18" charset="0"/>
              </a:rPr>
              <a:t>Bộ</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cung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ứng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cho</a:t>
            </a:r>
            <a:r>
              <a:rPr lang="en-US" sz="4000" b="1" dirty="0">
                <a:solidFill>
                  <a:srgbClr val="00B050"/>
                </a:solidFill>
                <a:effectLst/>
                <a:latin typeface="Times New Roman" panose="02020603050405020304" pitchFamily="18" charset="0"/>
                <a:ea typeface="Times New Roman" panose="02020603050405020304" pitchFamily="18" charset="0"/>
              </a:rPr>
              <a:t> </a:t>
            </a:r>
          </a:p>
          <a:p>
            <a:pPr algn="ctr"/>
            <a:r>
              <a:rPr lang="en-US" sz="4000" b="1" dirty="0" err="1">
                <a:solidFill>
                  <a:srgbClr val="00B050"/>
                </a:solidFill>
                <a:effectLst/>
                <a:latin typeface="Times New Roman" panose="02020603050405020304" pitchFamily="18" charset="0"/>
                <a:ea typeface="Times New Roman" panose="02020603050405020304" pitchFamily="18" charset="0"/>
              </a:rPr>
              <a:t>các</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vùng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khác</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thế</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mạnh</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về</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hạ</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tầng</a:t>
            </a:r>
            <a:r>
              <a:rPr lang="en-US" sz="4000" b="1" dirty="0">
                <a:solidFill>
                  <a:srgbClr val="00B050"/>
                </a:solidFill>
                <a:effectLst/>
                <a:latin typeface="Times New Roman" panose="02020603050405020304" pitchFamily="18" charset="0"/>
                <a:ea typeface="Times New Roman" panose="02020603050405020304" pitchFamily="18" charset="0"/>
              </a:rPr>
              <a:t> logistics</a:t>
            </a:r>
            <a:endParaRPr lang="x-none" sz="4000" b="1" dirty="0">
              <a:solidFill>
                <a:srgbClr val="00B050"/>
              </a:solidFill>
              <a:effectLst/>
              <a:latin typeface="Times New Roman" panose="02020603050405020304" pitchFamily="18" charset="0"/>
              <a:ea typeface="Times New Roman" panose="02020603050405020304" pitchFamily="18" charset="0"/>
            </a:endParaRPr>
          </a:p>
        </p:txBody>
      </p:sp>
      <p:pic>
        <p:nvPicPr>
          <p:cNvPr id="1133570" name="Picture 2" descr="Tìm hiểu về cơ sở hệ thống hạ tầng logistics nước ta hiện nay">
            <a:extLst>
              <a:ext uri="{FF2B5EF4-FFF2-40B4-BE49-F238E27FC236}">
                <a16:creationId xmlns:a16="http://schemas.microsoft.com/office/drawing/2014/main" xmlns="" id="{72E0B59B-D90E-0594-54A0-6EA57B77E4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0" y="1620302"/>
            <a:ext cx="10160000" cy="5074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160306"/>
      </p:ext>
    </p:extLst>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2">
            <a:extLst>
              <a:ext uri="{FF2B5EF4-FFF2-40B4-BE49-F238E27FC236}">
                <a16:creationId xmlns:a16="http://schemas.microsoft.com/office/drawing/2014/main" xmlns="" id="{4F0DDFB4-318B-F20E-9409-50FF3DD84345}"/>
              </a:ext>
            </a:extLst>
          </p:cNvPr>
          <p:cNvSpPr txBox="1">
            <a:spLocks noChangeArrowheads="1"/>
          </p:cNvSpPr>
          <p:nvPr/>
        </p:nvSpPr>
        <p:spPr bwMode="auto">
          <a:xfrm>
            <a:off x="6858000" y="479266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x-none" altLang="x-none" sz="3600">
              <a:latin typeface=".VnArial Narrow" pitchFamily="34" charset="0"/>
            </a:endParaRPr>
          </a:p>
        </p:txBody>
      </p:sp>
      <p:sp>
        <p:nvSpPr>
          <p:cNvPr id="4" name="TextBox 3">
            <a:extLst>
              <a:ext uri="{FF2B5EF4-FFF2-40B4-BE49-F238E27FC236}">
                <a16:creationId xmlns:a16="http://schemas.microsoft.com/office/drawing/2014/main" xmlns="" id="{CDF30702-7AD2-610B-A577-E1AEB0EB78E4}"/>
              </a:ext>
            </a:extLst>
          </p:cNvPr>
          <p:cNvSpPr txBox="1"/>
          <p:nvPr/>
        </p:nvSpPr>
        <p:spPr>
          <a:xfrm>
            <a:off x="1238250" y="206483"/>
            <a:ext cx="9715500" cy="707886"/>
          </a:xfrm>
          <a:prstGeom prst="rect">
            <a:avLst/>
          </a:prstGeom>
          <a:noFill/>
        </p:spPr>
        <p:txBody>
          <a:bodyPr wrap="square">
            <a:spAutoFit/>
          </a:bodyPr>
          <a:lstStyle/>
          <a:p>
            <a:pPr algn="ctr"/>
            <a:r>
              <a:rPr lang="en-US" sz="4000" b="1" dirty="0" err="1">
                <a:solidFill>
                  <a:srgbClr val="00B050"/>
                </a:solidFill>
                <a:ea typeface="Times New Roman" panose="02020603050405020304" pitchFamily="18" charset="0"/>
              </a:rPr>
              <a:t>C</a:t>
            </a:r>
            <a:r>
              <a:rPr lang="en-US" sz="4000" b="1" dirty="0" err="1">
                <a:solidFill>
                  <a:srgbClr val="00B050"/>
                </a:solidFill>
                <a:effectLst/>
                <a:latin typeface="Times New Roman" panose="02020603050405020304" pitchFamily="18" charset="0"/>
                <a:ea typeface="Times New Roman" panose="02020603050405020304" pitchFamily="18" charset="0"/>
              </a:rPr>
              <a:t>ảng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hàng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không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quốc</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tế</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Tân</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Sơn</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Nhất</a:t>
            </a:r>
            <a:endParaRPr lang="x-none" sz="4000" b="1" dirty="0">
              <a:solidFill>
                <a:srgbClr val="00B050"/>
              </a:solidFill>
              <a:effectLst/>
              <a:latin typeface="Times New Roman" panose="02020603050405020304" pitchFamily="18" charset="0"/>
              <a:ea typeface="Times New Roman" panose="02020603050405020304" pitchFamily="18" charset="0"/>
            </a:endParaRPr>
          </a:p>
        </p:txBody>
      </p:sp>
      <p:pic>
        <p:nvPicPr>
          <p:cNvPr id="1134594" name="Picture 2" descr="Cảng Hàng Không Quốc Tế Tân Sơn Nhất">
            <a:extLst>
              <a:ext uri="{FF2B5EF4-FFF2-40B4-BE49-F238E27FC236}">
                <a16:creationId xmlns:a16="http://schemas.microsoft.com/office/drawing/2014/main" xmlns="" id="{4575CCA0-15B0-B6E3-BF3B-EB11850BA7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575" y="1041400"/>
            <a:ext cx="10356850" cy="581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266519"/>
      </p:ext>
    </p:extLst>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2">
            <a:extLst>
              <a:ext uri="{FF2B5EF4-FFF2-40B4-BE49-F238E27FC236}">
                <a16:creationId xmlns:a16="http://schemas.microsoft.com/office/drawing/2014/main" xmlns="" id="{4F0DDFB4-318B-F20E-9409-50FF3DD84345}"/>
              </a:ext>
            </a:extLst>
          </p:cNvPr>
          <p:cNvSpPr txBox="1">
            <a:spLocks noChangeArrowheads="1"/>
          </p:cNvSpPr>
          <p:nvPr/>
        </p:nvSpPr>
        <p:spPr bwMode="auto">
          <a:xfrm>
            <a:off x="6858000" y="479266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x-none" altLang="x-none" sz="3600">
              <a:latin typeface=".VnArial Narrow" pitchFamily="34" charset="0"/>
            </a:endParaRPr>
          </a:p>
        </p:txBody>
      </p:sp>
      <p:sp>
        <p:nvSpPr>
          <p:cNvPr id="4" name="TextBox 3">
            <a:extLst>
              <a:ext uri="{FF2B5EF4-FFF2-40B4-BE49-F238E27FC236}">
                <a16:creationId xmlns:a16="http://schemas.microsoft.com/office/drawing/2014/main" xmlns="" id="{CDF30702-7AD2-610B-A577-E1AEB0EB78E4}"/>
              </a:ext>
            </a:extLst>
          </p:cNvPr>
          <p:cNvSpPr txBox="1"/>
          <p:nvPr/>
        </p:nvSpPr>
        <p:spPr>
          <a:xfrm>
            <a:off x="1238250" y="206483"/>
            <a:ext cx="9715500" cy="707886"/>
          </a:xfrm>
          <a:prstGeom prst="rect">
            <a:avLst/>
          </a:prstGeom>
          <a:noFill/>
        </p:spPr>
        <p:txBody>
          <a:bodyPr wrap="square">
            <a:spAutoFit/>
          </a:bodyPr>
          <a:lstStyle/>
          <a:p>
            <a:pPr algn="ctr"/>
            <a:r>
              <a:rPr lang="en-US" sz="4000" b="1" dirty="0" err="1">
                <a:solidFill>
                  <a:srgbClr val="00B050"/>
                </a:solidFill>
                <a:ea typeface="Times New Roman" panose="02020603050405020304" pitchFamily="18" charset="0"/>
              </a:rPr>
              <a:t>C</a:t>
            </a:r>
            <a:r>
              <a:rPr lang="en-US" sz="4000" b="1" dirty="0" err="1">
                <a:solidFill>
                  <a:srgbClr val="00B050"/>
                </a:solidFill>
                <a:effectLst/>
                <a:latin typeface="Times New Roman" panose="02020603050405020304" pitchFamily="18" charset="0"/>
                <a:ea typeface="Times New Roman" panose="02020603050405020304" pitchFamily="18" charset="0"/>
              </a:rPr>
              <a:t>ảng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hàng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không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Côn</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Sơn</a:t>
            </a:r>
            <a:endParaRPr lang="x-none" sz="4000" b="1" dirty="0">
              <a:solidFill>
                <a:srgbClr val="00B050"/>
              </a:solidFill>
              <a:effectLst/>
              <a:latin typeface="Times New Roman" panose="02020603050405020304" pitchFamily="18" charset="0"/>
              <a:ea typeface="Times New Roman" panose="02020603050405020304" pitchFamily="18" charset="0"/>
            </a:endParaRPr>
          </a:p>
        </p:txBody>
      </p:sp>
      <p:pic>
        <p:nvPicPr>
          <p:cNvPr id="1135618" name="Picture 2" descr="Cảng hàng không Côn Đảo | Cảng vụ hàng không miền Nam">
            <a:extLst>
              <a:ext uri="{FF2B5EF4-FFF2-40B4-BE49-F238E27FC236}">
                <a16:creationId xmlns:a16="http://schemas.microsoft.com/office/drawing/2014/main" xmlns="" id="{C34D8DC0-7E26-0E79-A950-DDFBB4EF62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900" y="1024715"/>
            <a:ext cx="10071100" cy="562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192429"/>
      </p:ext>
    </p:extLst>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2">
            <a:extLst>
              <a:ext uri="{FF2B5EF4-FFF2-40B4-BE49-F238E27FC236}">
                <a16:creationId xmlns:a16="http://schemas.microsoft.com/office/drawing/2014/main" xmlns="" id="{4F0DDFB4-318B-F20E-9409-50FF3DD84345}"/>
              </a:ext>
            </a:extLst>
          </p:cNvPr>
          <p:cNvSpPr txBox="1">
            <a:spLocks noChangeArrowheads="1"/>
          </p:cNvSpPr>
          <p:nvPr/>
        </p:nvSpPr>
        <p:spPr bwMode="auto">
          <a:xfrm>
            <a:off x="6858000" y="479266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x-none" altLang="x-none" sz="3600">
              <a:latin typeface=".VnArial Narrow" pitchFamily="34" charset="0"/>
            </a:endParaRPr>
          </a:p>
        </p:txBody>
      </p:sp>
      <p:sp>
        <p:nvSpPr>
          <p:cNvPr id="4" name="TextBox 3">
            <a:extLst>
              <a:ext uri="{FF2B5EF4-FFF2-40B4-BE49-F238E27FC236}">
                <a16:creationId xmlns:a16="http://schemas.microsoft.com/office/drawing/2014/main" xmlns="" id="{CDF30702-7AD2-610B-A577-E1AEB0EB78E4}"/>
              </a:ext>
            </a:extLst>
          </p:cNvPr>
          <p:cNvSpPr txBox="1"/>
          <p:nvPr/>
        </p:nvSpPr>
        <p:spPr>
          <a:xfrm>
            <a:off x="1238250" y="206483"/>
            <a:ext cx="9715500" cy="707886"/>
          </a:xfrm>
          <a:prstGeom prst="rect">
            <a:avLst/>
          </a:prstGeom>
          <a:noFill/>
        </p:spPr>
        <p:txBody>
          <a:bodyPr wrap="square">
            <a:spAutoFit/>
          </a:bodyPr>
          <a:lstStyle/>
          <a:p>
            <a:pPr algn="ctr"/>
            <a:r>
              <a:rPr lang="en-US" sz="4000" b="1" dirty="0" err="1">
                <a:solidFill>
                  <a:srgbClr val="00B050"/>
                </a:solidFill>
                <a:ea typeface="Times New Roman" panose="02020603050405020304" pitchFamily="18" charset="0"/>
              </a:rPr>
              <a:t>C</a:t>
            </a:r>
            <a:r>
              <a:rPr lang="en-US" sz="4000" b="1" dirty="0" err="1">
                <a:solidFill>
                  <a:srgbClr val="00B050"/>
                </a:solidFill>
                <a:effectLst/>
                <a:latin typeface="Times New Roman" panose="02020603050405020304" pitchFamily="18" charset="0"/>
                <a:ea typeface="Times New Roman" panose="02020603050405020304" pitchFamily="18" charset="0"/>
              </a:rPr>
              <a:t>ảng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biển</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quốc</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tế</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Thành</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phố</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Hồ</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Chí</a:t>
            </a:r>
            <a:r>
              <a:rPr lang="en-US" sz="4000" b="1" dirty="0">
                <a:solidFill>
                  <a:srgbClr val="00B050"/>
                </a:solidFill>
                <a:effectLst/>
                <a:latin typeface="Times New Roman" panose="02020603050405020304" pitchFamily="18" charset="0"/>
                <a:ea typeface="Times New Roman" panose="02020603050405020304" pitchFamily="18" charset="0"/>
              </a:rPr>
              <a:t> Minh</a:t>
            </a:r>
            <a:endParaRPr lang="x-none" sz="4000" b="1" dirty="0">
              <a:solidFill>
                <a:srgbClr val="00B050"/>
              </a:solidFill>
              <a:effectLst/>
              <a:latin typeface="Times New Roman" panose="02020603050405020304" pitchFamily="18" charset="0"/>
              <a:ea typeface="Times New Roman" panose="02020603050405020304" pitchFamily="18" charset="0"/>
            </a:endParaRPr>
          </a:p>
        </p:txBody>
      </p:sp>
      <p:pic>
        <p:nvPicPr>
          <p:cNvPr id="1136642" name="Picture 2" descr="Cảng biển Thành phố Hồ Chí Minh quy hoạch tiềm năng thành cảng biển đặc biệt">
            <a:extLst>
              <a:ext uri="{FF2B5EF4-FFF2-40B4-BE49-F238E27FC236}">
                <a16:creationId xmlns:a16="http://schemas.microsoft.com/office/drawing/2014/main" xmlns="" id="{92CFE2EC-80CF-A950-8152-6AFDA3D34D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0" y="1028700"/>
            <a:ext cx="10160000"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708480"/>
      </p:ext>
    </p:extLst>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2">
            <a:extLst>
              <a:ext uri="{FF2B5EF4-FFF2-40B4-BE49-F238E27FC236}">
                <a16:creationId xmlns:a16="http://schemas.microsoft.com/office/drawing/2014/main" xmlns="" id="{4F0DDFB4-318B-F20E-9409-50FF3DD84345}"/>
              </a:ext>
            </a:extLst>
          </p:cNvPr>
          <p:cNvSpPr txBox="1">
            <a:spLocks noChangeArrowheads="1"/>
          </p:cNvSpPr>
          <p:nvPr/>
        </p:nvSpPr>
        <p:spPr bwMode="auto">
          <a:xfrm>
            <a:off x="6858000" y="479266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x-none" altLang="x-none" sz="3600">
              <a:latin typeface=".VnArial Narrow" pitchFamily="34" charset="0"/>
            </a:endParaRPr>
          </a:p>
        </p:txBody>
      </p:sp>
      <p:sp>
        <p:nvSpPr>
          <p:cNvPr id="4" name="TextBox 3">
            <a:extLst>
              <a:ext uri="{FF2B5EF4-FFF2-40B4-BE49-F238E27FC236}">
                <a16:creationId xmlns:a16="http://schemas.microsoft.com/office/drawing/2014/main" xmlns="" id="{CDF30702-7AD2-610B-A577-E1AEB0EB78E4}"/>
              </a:ext>
            </a:extLst>
          </p:cNvPr>
          <p:cNvSpPr txBox="1"/>
          <p:nvPr/>
        </p:nvSpPr>
        <p:spPr>
          <a:xfrm>
            <a:off x="342900" y="206483"/>
            <a:ext cx="11404600" cy="707886"/>
          </a:xfrm>
          <a:prstGeom prst="rect">
            <a:avLst/>
          </a:prstGeom>
          <a:noFill/>
        </p:spPr>
        <p:txBody>
          <a:bodyPr wrap="square">
            <a:spAutoFit/>
          </a:bodyPr>
          <a:lstStyle/>
          <a:p>
            <a:pPr algn="ctr"/>
            <a:r>
              <a:rPr lang="en-US" sz="4000" b="1" dirty="0" err="1">
                <a:solidFill>
                  <a:srgbClr val="00B050"/>
                </a:solidFill>
                <a:effectLst/>
                <a:latin typeface="Times New Roman" panose="02020603050405020304" pitchFamily="18" charset="0"/>
                <a:ea typeface="Times New Roman" panose="02020603050405020304" pitchFamily="18" charset="0"/>
              </a:rPr>
              <a:t>Đào</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tạo</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lao</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động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chất</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lượng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cao</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cho</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các</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vùng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khác</a:t>
            </a:r>
            <a:endParaRPr lang="x-none" sz="4000" b="1" dirty="0">
              <a:solidFill>
                <a:srgbClr val="00B050"/>
              </a:solidFill>
              <a:effectLst/>
              <a:latin typeface="Times New Roman" panose="02020603050405020304" pitchFamily="18" charset="0"/>
              <a:ea typeface="Times New Roman" panose="02020603050405020304" pitchFamily="18" charset="0"/>
            </a:endParaRPr>
          </a:p>
        </p:txBody>
      </p:sp>
      <p:pic>
        <p:nvPicPr>
          <p:cNvPr id="1138690" name="Picture 2" descr="Thiếu nguồn nhân lực chất lượng cao tại Thành phố Hồ Chí Minh">
            <a:extLst>
              <a:ext uri="{FF2B5EF4-FFF2-40B4-BE49-F238E27FC236}">
                <a16:creationId xmlns:a16="http://schemas.microsoft.com/office/drawing/2014/main" xmlns="" id="{A1F03D04-9316-5DC3-F371-D2633A566E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1900" y="1155700"/>
            <a:ext cx="9918700" cy="560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468841"/>
      </p:ext>
    </p:extLst>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2">
            <a:extLst>
              <a:ext uri="{FF2B5EF4-FFF2-40B4-BE49-F238E27FC236}">
                <a16:creationId xmlns:a16="http://schemas.microsoft.com/office/drawing/2014/main" xmlns="" id="{4F0DDFB4-318B-F20E-9409-50FF3DD84345}"/>
              </a:ext>
            </a:extLst>
          </p:cNvPr>
          <p:cNvSpPr txBox="1">
            <a:spLocks noChangeArrowheads="1"/>
          </p:cNvSpPr>
          <p:nvPr/>
        </p:nvSpPr>
        <p:spPr bwMode="auto">
          <a:xfrm>
            <a:off x="6858000" y="479266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x-none" altLang="x-none" sz="3600">
              <a:latin typeface=".VnArial Narrow" pitchFamily="34" charset="0"/>
            </a:endParaRPr>
          </a:p>
        </p:txBody>
      </p:sp>
      <p:sp>
        <p:nvSpPr>
          <p:cNvPr id="4" name="TextBox 3">
            <a:extLst>
              <a:ext uri="{FF2B5EF4-FFF2-40B4-BE49-F238E27FC236}">
                <a16:creationId xmlns:a16="http://schemas.microsoft.com/office/drawing/2014/main" xmlns="" id="{CDF30702-7AD2-610B-A577-E1AEB0EB78E4}"/>
              </a:ext>
            </a:extLst>
          </p:cNvPr>
          <p:cNvSpPr txBox="1"/>
          <p:nvPr/>
        </p:nvSpPr>
        <p:spPr>
          <a:xfrm>
            <a:off x="342900" y="206483"/>
            <a:ext cx="11404600" cy="707886"/>
          </a:xfrm>
          <a:prstGeom prst="rect">
            <a:avLst/>
          </a:prstGeom>
          <a:noFill/>
        </p:spPr>
        <p:txBody>
          <a:bodyPr wrap="square">
            <a:spAutoFit/>
          </a:bodyPr>
          <a:lstStyle/>
          <a:p>
            <a:pPr algn="ctr"/>
            <a:r>
              <a:rPr lang="en-US" sz="4000" b="1" dirty="0" err="1">
                <a:solidFill>
                  <a:srgbClr val="00B050"/>
                </a:solidFill>
                <a:effectLst/>
                <a:latin typeface="Times New Roman" panose="02020603050405020304" pitchFamily="18" charset="0"/>
                <a:ea typeface="Times New Roman" panose="02020603050405020304" pitchFamily="18" charset="0"/>
              </a:rPr>
              <a:t>Đào</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tạo</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lao</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động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chất</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lượng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cao</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cho</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các</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vùng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khác</a:t>
            </a:r>
            <a:endParaRPr lang="x-none" sz="4000" b="1" dirty="0">
              <a:solidFill>
                <a:srgbClr val="00B050"/>
              </a:solidFill>
              <a:effectLst/>
              <a:latin typeface="Times New Roman" panose="02020603050405020304" pitchFamily="18" charset="0"/>
              <a:ea typeface="Times New Roman" panose="02020603050405020304" pitchFamily="18" charset="0"/>
            </a:endParaRPr>
          </a:p>
        </p:txBody>
      </p:sp>
      <p:pic>
        <p:nvPicPr>
          <p:cNvPr id="1139714" name="Picture 2" descr="Thị trường lao động TP.HCM thích ứng dịch: Xây dựng nền tảng bền vững - Tạp  chí Tuyên giáo">
            <a:extLst>
              <a:ext uri="{FF2B5EF4-FFF2-40B4-BE49-F238E27FC236}">
                <a16:creationId xmlns:a16="http://schemas.microsoft.com/office/drawing/2014/main" xmlns="" id="{F134CED2-D962-9B63-B090-1AAED75BB9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400" y="1073149"/>
            <a:ext cx="10121900" cy="5578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354929"/>
      </p:ext>
    </p:extLst>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2">
            <a:extLst>
              <a:ext uri="{FF2B5EF4-FFF2-40B4-BE49-F238E27FC236}">
                <a16:creationId xmlns:a16="http://schemas.microsoft.com/office/drawing/2014/main" xmlns="" id="{4F0DDFB4-318B-F20E-9409-50FF3DD84345}"/>
              </a:ext>
            </a:extLst>
          </p:cNvPr>
          <p:cNvSpPr txBox="1">
            <a:spLocks noChangeArrowheads="1"/>
          </p:cNvSpPr>
          <p:nvPr/>
        </p:nvSpPr>
        <p:spPr bwMode="auto">
          <a:xfrm>
            <a:off x="6451599" y="4703732"/>
            <a:ext cx="225416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x-none" altLang="x-none" sz="3600">
              <a:latin typeface=".VnArial Narrow" pitchFamily="34" charset="0"/>
            </a:endParaRPr>
          </a:p>
        </p:txBody>
      </p:sp>
      <p:sp>
        <p:nvSpPr>
          <p:cNvPr id="4" name="TextBox 3">
            <a:extLst>
              <a:ext uri="{FF2B5EF4-FFF2-40B4-BE49-F238E27FC236}">
                <a16:creationId xmlns:a16="http://schemas.microsoft.com/office/drawing/2014/main" xmlns="" id="{CDF30702-7AD2-610B-A577-E1AEB0EB78E4}"/>
              </a:ext>
            </a:extLst>
          </p:cNvPr>
          <p:cNvSpPr txBox="1"/>
          <p:nvPr/>
        </p:nvSpPr>
        <p:spPr>
          <a:xfrm>
            <a:off x="342900" y="206483"/>
            <a:ext cx="11404600" cy="707886"/>
          </a:xfrm>
          <a:prstGeom prst="rect">
            <a:avLst/>
          </a:prstGeom>
          <a:noFill/>
        </p:spPr>
        <p:txBody>
          <a:bodyPr wrap="square">
            <a:spAutoFit/>
          </a:bodyPr>
          <a:lstStyle/>
          <a:p>
            <a:pPr algn="ctr"/>
            <a:r>
              <a:rPr lang="en-US" sz="4000" b="1" dirty="0" err="1">
                <a:solidFill>
                  <a:srgbClr val="00B050"/>
                </a:solidFill>
                <a:effectLst/>
                <a:latin typeface="Times New Roman" panose="02020603050405020304" pitchFamily="18" charset="0"/>
                <a:ea typeface="Times New Roman" panose="02020603050405020304" pitchFamily="18" charset="0"/>
              </a:rPr>
              <a:t>Đào</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tạo</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lao</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động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chất</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lượng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cao</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cho</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các</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vùng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khác</a:t>
            </a:r>
            <a:endParaRPr lang="x-none" sz="4000" b="1" dirty="0">
              <a:solidFill>
                <a:srgbClr val="00B050"/>
              </a:solidFill>
              <a:effectLst/>
              <a:latin typeface="Times New Roman" panose="02020603050405020304" pitchFamily="18" charset="0"/>
              <a:ea typeface="Times New Roman" panose="02020603050405020304" pitchFamily="18" charset="0"/>
            </a:endParaRPr>
          </a:p>
        </p:txBody>
      </p:sp>
      <p:pic>
        <p:nvPicPr>
          <p:cNvPr id="1140740" name="Picture 4" descr="University of Economics Ho Chi Minh City">
            <a:extLst>
              <a:ext uri="{FF2B5EF4-FFF2-40B4-BE49-F238E27FC236}">
                <a16:creationId xmlns:a16="http://schemas.microsoft.com/office/drawing/2014/main" xmlns="" id="{3D89E506-1EBF-40E2-69E3-BC14BCF839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975" y="1079500"/>
            <a:ext cx="10306050" cy="5572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081807"/>
      </p:ext>
    </p:extLst>
  </p:cSld>
  <p:clrMapOvr>
    <a:masterClrMapping/>
  </p:clrMapOvr>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2">
            <a:extLst>
              <a:ext uri="{FF2B5EF4-FFF2-40B4-BE49-F238E27FC236}">
                <a16:creationId xmlns:a16="http://schemas.microsoft.com/office/drawing/2014/main" xmlns="" id="{4F0DDFB4-318B-F20E-9409-50FF3DD84345}"/>
              </a:ext>
            </a:extLst>
          </p:cNvPr>
          <p:cNvSpPr txBox="1">
            <a:spLocks noChangeArrowheads="1"/>
          </p:cNvSpPr>
          <p:nvPr/>
        </p:nvSpPr>
        <p:spPr bwMode="auto">
          <a:xfrm>
            <a:off x="6451599" y="4703732"/>
            <a:ext cx="225416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x-none" altLang="x-none" sz="3600">
              <a:latin typeface=".VnArial Narrow" pitchFamily="34" charset="0"/>
            </a:endParaRPr>
          </a:p>
        </p:txBody>
      </p:sp>
      <p:sp>
        <p:nvSpPr>
          <p:cNvPr id="4" name="TextBox 3">
            <a:extLst>
              <a:ext uri="{FF2B5EF4-FFF2-40B4-BE49-F238E27FC236}">
                <a16:creationId xmlns:a16="http://schemas.microsoft.com/office/drawing/2014/main" xmlns="" id="{CDF30702-7AD2-610B-A577-E1AEB0EB78E4}"/>
              </a:ext>
            </a:extLst>
          </p:cNvPr>
          <p:cNvSpPr txBox="1"/>
          <p:nvPr/>
        </p:nvSpPr>
        <p:spPr>
          <a:xfrm>
            <a:off x="342900" y="206483"/>
            <a:ext cx="11404600" cy="707886"/>
          </a:xfrm>
          <a:prstGeom prst="rect">
            <a:avLst/>
          </a:prstGeom>
          <a:noFill/>
        </p:spPr>
        <p:txBody>
          <a:bodyPr wrap="square">
            <a:spAutoFit/>
          </a:bodyPr>
          <a:lstStyle/>
          <a:p>
            <a:pPr algn="ctr"/>
            <a:r>
              <a:rPr lang="en-US" sz="4000" b="1" dirty="0" err="1">
                <a:solidFill>
                  <a:srgbClr val="00B050"/>
                </a:solidFill>
                <a:effectLst/>
                <a:latin typeface="Times New Roman" panose="02020603050405020304" pitchFamily="18" charset="0"/>
                <a:ea typeface="Times New Roman" panose="02020603050405020304" pitchFamily="18" charset="0"/>
              </a:rPr>
              <a:t>Đào</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tạo</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lao</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động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chất</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lượng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cao</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cho</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các</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vùng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khác</a:t>
            </a:r>
            <a:endParaRPr lang="x-none" sz="4000" b="1" dirty="0">
              <a:solidFill>
                <a:srgbClr val="00B050"/>
              </a:solidFill>
              <a:effectLst/>
              <a:latin typeface="Times New Roman" panose="02020603050405020304" pitchFamily="18" charset="0"/>
              <a:ea typeface="Times New Roman" panose="02020603050405020304" pitchFamily="18" charset="0"/>
            </a:endParaRPr>
          </a:p>
        </p:txBody>
      </p:sp>
      <p:pic>
        <p:nvPicPr>
          <p:cNvPr id="1141762" name="Picture 2" descr="Điểm chuẩn Trường Đại học Bách khoa - ĐHQG TPHCM năm 2023">
            <a:extLst>
              <a:ext uri="{FF2B5EF4-FFF2-40B4-BE49-F238E27FC236}">
                <a16:creationId xmlns:a16="http://schemas.microsoft.com/office/drawing/2014/main" xmlns="" id="{D385EFC1-4918-6965-CB96-9C98B4F330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130300"/>
            <a:ext cx="9804400" cy="5521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3348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AutoShape 2" descr="Bài 15. Thương mại và du lịch - Hoc24">
            <a:extLst>
              <a:ext uri="{FF2B5EF4-FFF2-40B4-BE49-F238E27FC236}">
                <a16:creationId xmlns:a16="http://schemas.microsoft.com/office/drawing/2014/main" xmlns="" id="{2664962F-ECCA-EC41-F6D4-C3428452081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97283" name="Rectangle 11">
            <a:extLst>
              <a:ext uri="{FF2B5EF4-FFF2-40B4-BE49-F238E27FC236}">
                <a16:creationId xmlns:a16="http://schemas.microsoft.com/office/drawing/2014/main" xmlns="" id="{EF8E97D2-5924-89CC-8205-A79E7F07972B}"/>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97284" name="TextBox 4">
            <a:extLst>
              <a:ext uri="{FF2B5EF4-FFF2-40B4-BE49-F238E27FC236}">
                <a16:creationId xmlns:a16="http://schemas.microsoft.com/office/drawing/2014/main" xmlns="" id="{6A7A10DE-9D8C-095D-6C7B-00EFF9D96596}"/>
              </a:ext>
            </a:extLst>
          </p:cNvPr>
          <p:cNvSpPr txBox="1">
            <a:spLocks noChangeArrowheads="1"/>
          </p:cNvSpPr>
          <p:nvPr/>
        </p:nvSpPr>
        <p:spPr bwMode="auto">
          <a:xfrm>
            <a:off x="5308428" y="199558"/>
            <a:ext cx="6645919" cy="645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fontAlgn="base">
              <a:lnSpc>
                <a:spcPct val="150000"/>
              </a:lnSpc>
            </a:pPr>
            <a:r>
              <a:rPr lang="x-none" sz="3500" b="1" dirty="0">
                <a:solidFill>
                  <a:srgbClr val="7030A0"/>
                </a:solidFill>
                <a:effectLst/>
                <a:latin typeface="Times New Roman" panose="02020603050405020304" pitchFamily="18" charset="0"/>
                <a:ea typeface="Times New Roman" panose="02020603050405020304" pitchFamily="18" charset="0"/>
              </a:rPr>
              <a:t>Đảo Côn Sơn hấp dẫn khách du lịch bởi sự trong xanh bậc nhất của những làn sóng, bên cạnh đó nét đẹp của cuộc sống mộc mạc của người dân, nét đẹp hoang sơ của thiên nhiên cũng là điểm thu hút du khách đến và níu chân lại nơi đây. </a:t>
            </a:r>
          </a:p>
        </p:txBody>
      </p:sp>
      <p:sp>
        <p:nvSpPr>
          <p:cNvPr id="97285" name="Rectangle 2">
            <a:extLst>
              <a:ext uri="{FF2B5EF4-FFF2-40B4-BE49-F238E27FC236}">
                <a16:creationId xmlns:a16="http://schemas.microsoft.com/office/drawing/2014/main" xmlns="" id="{4970605B-1409-B809-B7AA-5B579F11D628}"/>
              </a:ext>
            </a:extLst>
          </p:cNvPr>
          <p:cNvSpPr>
            <a:spLocks noChangeArrowheads="1"/>
          </p:cNvSpPr>
          <p:nvPr/>
        </p:nvSpPr>
        <p:spPr bwMode="auto">
          <a:xfrm>
            <a:off x="203200" y="2270125"/>
            <a:ext cx="178514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97287" name="TextBox 4">
            <a:extLst>
              <a:ext uri="{FF2B5EF4-FFF2-40B4-BE49-F238E27FC236}">
                <a16:creationId xmlns:a16="http://schemas.microsoft.com/office/drawing/2014/main" xmlns="" id="{26CBB237-5526-4D8C-68D2-5105D86A66B9}"/>
              </a:ext>
            </a:extLst>
          </p:cNvPr>
          <p:cNvSpPr txBox="1">
            <a:spLocks noChangeArrowheads="1"/>
          </p:cNvSpPr>
          <p:nvPr/>
        </p:nvSpPr>
        <p:spPr bwMode="auto">
          <a:xfrm>
            <a:off x="203200" y="208747"/>
            <a:ext cx="3911601"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fontAlgn="base"/>
            <a:r>
              <a:rPr lang="x-none" sz="3500" b="1" dirty="0">
                <a:solidFill>
                  <a:srgbClr val="00B050"/>
                </a:solidFill>
                <a:effectLst/>
                <a:latin typeface="Times New Roman" panose="02020603050405020304" pitchFamily="18" charset="0"/>
                <a:ea typeface="Times New Roman" panose="02020603050405020304" pitchFamily="18" charset="0"/>
              </a:rPr>
              <a:t>Những Hòn Đảo Nổi Bật Tại Vịnh Côn Sơn - Côn Đảo</a:t>
            </a:r>
            <a:endParaRPr lang="x-none" sz="3500" dirty="0">
              <a:solidFill>
                <a:srgbClr val="00B050"/>
              </a:solidFill>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xmlns="" id="{3A3EA89D-DB52-7C87-AC9D-54F7A53B1E16}"/>
              </a:ext>
            </a:extLst>
          </p:cNvPr>
          <p:cNvSpPr txBox="1"/>
          <p:nvPr/>
        </p:nvSpPr>
        <p:spPr>
          <a:xfrm>
            <a:off x="795490" y="1757256"/>
            <a:ext cx="2384853" cy="803490"/>
          </a:xfrm>
          <a:prstGeom prst="rect">
            <a:avLst/>
          </a:prstGeom>
          <a:noFill/>
        </p:spPr>
        <p:txBody>
          <a:bodyPr wrap="square">
            <a:spAutoFit/>
          </a:bodyPr>
          <a:lstStyle/>
          <a:p>
            <a:pPr algn="just" fontAlgn="base">
              <a:lnSpc>
                <a:spcPct val="150000"/>
              </a:lnSpc>
            </a:pPr>
            <a:r>
              <a:rPr lang="x-none" sz="3500" b="1" dirty="0">
                <a:solidFill>
                  <a:srgbClr val="0432FF"/>
                </a:solidFill>
                <a:effectLst/>
                <a:latin typeface="Times New Roman" panose="02020603050405020304" pitchFamily="18" charset="0"/>
                <a:ea typeface="Times New Roman" panose="02020603050405020304" pitchFamily="18" charset="0"/>
              </a:rPr>
              <a:t>Hòn Chính</a:t>
            </a:r>
            <a:endParaRPr lang="x-none" sz="3500" dirty="0">
              <a:solidFill>
                <a:srgbClr val="0432FF"/>
              </a:solidFill>
              <a:effectLst/>
              <a:latin typeface="Times New Roman" panose="02020603050405020304" pitchFamily="18" charset="0"/>
              <a:ea typeface="Times New Roman" panose="02020603050405020304" pitchFamily="18" charset="0"/>
            </a:endParaRPr>
          </a:p>
        </p:txBody>
      </p:sp>
      <p:pic>
        <p:nvPicPr>
          <p:cNvPr id="4" name="Picture 3">
            <a:extLst>
              <a:ext uri="{FF2B5EF4-FFF2-40B4-BE49-F238E27FC236}">
                <a16:creationId xmlns:a16="http://schemas.microsoft.com/office/drawing/2014/main" xmlns="" id="{B4B56D97-4CC9-B811-8806-0A7FAF2E7D72}"/>
              </a:ext>
            </a:extLst>
          </p:cNvPr>
          <p:cNvPicPr>
            <a:picLocks noChangeAspect="1"/>
          </p:cNvPicPr>
          <p:nvPr/>
        </p:nvPicPr>
        <p:blipFill>
          <a:blip r:embed="rId3"/>
          <a:stretch>
            <a:fillRect/>
          </a:stretch>
        </p:blipFill>
        <p:spPr>
          <a:xfrm>
            <a:off x="203200" y="2749439"/>
            <a:ext cx="4826000" cy="3515437"/>
          </a:xfrm>
          <a:prstGeom prst="rect">
            <a:avLst/>
          </a:prstGeom>
        </p:spPr>
      </p:pic>
    </p:spTree>
    <p:extLst>
      <p:ext uri="{BB962C8B-B14F-4D97-AF65-F5344CB8AC3E}">
        <p14:creationId xmlns:p14="http://schemas.microsoft.com/office/powerpoint/2010/main" val="1972099612"/>
      </p:ext>
    </p:extLst>
  </p:cSld>
  <p:clrMapOvr>
    <a:masterClrMapping/>
  </p:clrMapOvr>
  <p:transition/>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2">
            <a:extLst>
              <a:ext uri="{FF2B5EF4-FFF2-40B4-BE49-F238E27FC236}">
                <a16:creationId xmlns:a16="http://schemas.microsoft.com/office/drawing/2014/main" xmlns="" id="{4F0DDFB4-318B-F20E-9409-50FF3DD84345}"/>
              </a:ext>
            </a:extLst>
          </p:cNvPr>
          <p:cNvSpPr txBox="1">
            <a:spLocks noChangeArrowheads="1"/>
          </p:cNvSpPr>
          <p:nvPr/>
        </p:nvSpPr>
        <p:spPr bwMode="auto">
          <a:xfrm>
            <a:off x="6451599" y="4703732"/>
            <a:ext cx="225416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x-none" altLang="x-none" sz="3600">
              <a:latin typeface=".VnArial Narrow" pitchFamily="34" charset="0"/>
            </a:endParaRPr>
          </a:p>
        </p:txBody>
      </p:sp>
      <p:sp>
        <p:nvSpPr>
          <p:cNvPr id="4" name="TextBox 3">
            <a:extLst>
              <a:ext uri="{FF2B5EF4-FFF2-40B4-BE49-F238E27FC236}">
                <a16:creationId xmlns:a16="http://schemas.microsoft.com/office/drawing/2014/main" xmlns="" id="{CDF30702-7AD2-610B-A577-E1AEB0EB78E4}"/>
              </a:ext>
            </a:extLst>
          </p:cNvPr>
          <p:cNvSpPr txBox="1"/>
          <p:nvPr/>
        </p:nvSpPr>
        <p:spPr>
          <a:xfrm>
            <a:off x="342900" y="206483"/>
            <a:ext cx="3937000" cy="1654748"/>
          </a:xfrm>
          <a:prstGeom prst="rect">
            <a:avLst/>
          </a:prstGeom>
          <a:noFill/>
        </p:spPr>
        <p:txBody>
          <a:bodyPr wrap="square">
            <a:spAutoFit/>
          </a:bodyPr>
          <a:lstStyle/>
          <a:p>
            <a:pPr algn="ctr">
              <a:lnSpc>
                <a:spcPct val="150000"/>
              </a:lnSpc>
            </a:pPr>
            <a:r>
              <a:rPr lang="x-none" sz="3600" b="1" dirty="0">
                <a:solidFill>
                  <a:srgbClr val="00B050"/>
                </a:solidFill>
                <a:effectLst/>
                <a:latin typeface="Times New Roman" panose="02020603050405020304" pitchFamily="18" charset="0"/>
                <a:ea typeface="Times New Roman" panose="02020603050405020304" pitchFamily="18" charset="0"/>
              </a:rPr>
              <a:t>Nâng cao hiệu quả </a:t>
            </a:r>
          </a:p>
          <a:p>
            <a:pPr algn="ctr">
              <a:lnSpc>
                <a:spcPct val="150000"/>
              </a:lnSpc>
            </a:pPr>
            <a:r>
              <a:rPr lang="x-none" sz="3600" b="1" dirty="0">
                <a:solidFill>
                  <a:srgbClr val="00B050"/>
                </a:solidFill>
                <a:effectLst/>
                <a:latin typeface="Times New Roman" panose="02020603050405020304" pitchFamily="18" charset="0"/>
                <a:ea typeface="Times New Roman" panose="02020603050405020304" pitchFamily="18" charset="0"/>
              </a:rPr>
              <a:t>hoạt động logistics</a:t>
            </a:r>
            <a:endParaRPr lang="x-none" sz="3600" dirty="0">
              <a:solidFill>
                <a:srgbClr val="00B050"/>
              </a:solidFill>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xmlns="" id="{0FCBDD69-4D9E-3305-70BC-B0DBD7A3482F}"/>
              </a:ext>
            </a:extLst>
          </p:cNvPr>
          <p:cNvPicPr>
            <a:picLocks noChangeAspect="1"/>
          </p:cNvPicPr>
          <p:nvPr/>
        </p:nvPicPr>
        <p:blipFill>
          <a:blip r:embed="rId2"/>
          <a:stretch>
            <a:fillRect/>
          </a:stretch>
        </p:blipFill>
        <p:spPr>
          <a:xfrm>
            <a:off x="205105" y="2330450"/>
            <a:ext cx="4901294" cy="3600450"/>
          </a:xfrm>
          <a:prstGeom prst="rect">
            <a:avLst/>
          </a:prstGeom>
        </p:spPr>
      </p:pic>
      <p:sp>
        <p:nvSpPr>
          <p:cNvPr id="5" name="TextBox 4">
            <a:extLst>
              <a:ext uri="{FF2B5EF4-FFF2-40B4-BE49-F238E27FC236}">
                <a16:creationId xmlns:a16="http://schemas.microsoft.com/office/drawing/2014/main" xmlns="" id="{B9A0F31C-6CE5-583C-D312-9B5C32DEE17E}"/>
              </a:ext>
            </a:extLst>
          </p:cNvPr>
          <p:cNvSpPr txBox="1"/>
          <p:nvPr/>
        </p:nvSpPr>
        <p:spPr>
          <a:xfrm>
            <a:off x="5232400" y="189908"/>
            <a:ext cx="6616700" cy="6478184"/>
          </a:xfrm>
          <a:prstGeom prst="rect">
            <a:avLst/>
          </a:prstGeom>
          <a:noFill/>
        </p:spPr>
        <p:txBody>
          <a:bodyPr wrap="square">
            <a:spAutoFit/>
          </a:bodyPr>
          <a:lstStyle/>
          <a:p>
            <a:pPr algn="just">
              <a:lnSpc>
                <a:spcPct val="150000"/>
              </a:lnSpc>
            </a:pPr>
            <a:r>
              <a:rPr lang="x-none" sz="2800" b="1" dirty="0">
                <a:solidFill>
                  <a:srgbClr val="7030A0"/>
                </a:solidFill>
                <a:effectLst/>
                <a:latin typeface="Times New Roman" panose="02020603050405020304" pitchFamily="18" charset="0"/>
                <a:ea typeface="Times New Roman" panose="02020603050405020304" pitchFamily="18" charset="0"/>
              </a:rPr>
              <a:t>Theo Bộ Giao thông Vận tải, về đường bộ, việc hình thành tuyến cao tốc Bắc - Nam, các tuyến cao tốc nối Tp. Hồ Chí Minh với các cửa ngõ, đầu mối giao thông quan trọng, các đường vành đai thuộc khu vực Tp. Hồ Chí Minh và hai trục dọc, ba trục ngang tại vùng Đồng bằng sông Cửu Long cùng với 52 tuyến quốc lộ dài khoảng 6.406 km sẽ đảm nhận vai trò gom hành khách, hàng hóa để kết nối liên vùng.</a:t>
            </a:r>
          </a:p>
        </p:txBody>
      </p:sp>
    </p:spTree>
    <p:extLst>
      <p:ext uri="{BB962C8B-B14F-4D97-AF65-F5344CB8AC3E}">
        <p14:creationId xmlns:p14="http://schemas.microsoft.com/office/powerpoint/2010/main" val="267978265"/>
      </p:ext>
    </p:extLst>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2">
            <a:extLst>
              <a:ext uri="{FF2B5EF4-FFF2-40B4-BE49-F238E27FC236}">
                <a16:creationId xmlns:a16="http://schemas.microsoft.com/office/drawing/2014/main" xmlns="" id="{4F0DDFB4-318B-F20E-9409-50FF3DD84345}"/>
              </a:ext>
            </a:extLst>
          </p:cNvPr>
          <p:cNvSpPr txBox="1">
            <a:spLocks noChangeArrowheads="1"/>
          </p:cNvSpPr>
          <p:nvPr/>
        </p:nvSpPr>
        <p:spPr bwMode="auto">
          <a:xfrm>
            <a:off x="6451599" y="4703732"/>
            <a:ext cx="225416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x-none" altLang="x-none" sz="3600">
              <a:latin typeface=".VnArial Narrow" pitchFamily="34" charset="0"/>
            </a:endParaRPr>
          </a:p>
        </p:txBody>
      </p:sp>
      <p:sp>
        <p:nvSpPr>
          <p:cNvPr id="4" name="TextBox 3">
            <a:extLst>
              <a:ext uri="{FF2B5EF4-FFF2-40B4-BE49-F238E27FC236}">
                <a16:creationId xmlns:a16="http://schemas.microsoft.com/office/drawing/2014/main" xmlns="" id="{CDF30702-7AD2-610B-A577-E1AEB0EB78E4}"/>
              </a:ext>
            </a:extLst>
          </p:cNvPr>
          <p:cNvSpPr txBox="1"/>
          <p:nvPr/>
        </p:nvSpPr>
        <p:spPr>
          <a:xfrm>
            <a:off x="342900" y="206483"/>
            <a:ext cx="3937000" cy="1654748"/>
          </a:xfrm>
          <a:prstGeom prst="rect">
            <a:avLst/>
          </a:prstGeom>
          <a:noFill/>
        </p:spPr>
        <p:txBody>
          <a:bodyPr wrap="square">
            <a:spAutoFit/>
          </a:bodyPr>
          <a:lstStyle/>
          <a:p>
            <a:pPr algn="ctr">
              <a:lnSpc>
                <a:spcPct val="150000"/>
              </a:lnSpc>
            </a:pPr>
            <a:r>
              <a:rPr lang="x-none" sz="3600" b="1" dirty="0">
                <a:solidFill>
                  <a:srgbClr val="00B050"/>
                </a:solidFill>
                <a:effectLst/>
                <a:latin typeface="Times New Roman" panose="02020603050405020304" pitchFamily="18" charset="0"/>
                <a:ea typeface="Times New Roman" panose="02020603050405020304" pitchFamily="18" charset="0"/>
              </a:rPr>
              <a:t>Nâng cao hiệu quả </a:t>
            </a:r>
          </a:p>
          <a:p>
            <a:pPr algn="ctr">
              <a:lnSpc>
                <a:spcPct val="150000"/>
              </a:lnSpc>
            </a:pPr>
            <a:r>
              <a:rPr lang="x-none" sz="3600" b="1" dirty="0">
                <a:solidFill>
                  <a:srgbClr val="00B050"/>
                </a:solidFill>
                <a:effectLst/>
                <a:latin typeface="Times New Roman" panose="02020603050405020304" pitchFamily="18" charset="0"/>
                <a:ea typeface="Times New Roman" panose="02020603050405020304" pitchFamily="18" charset="0"/>
              </a:rPr>
              <a:t>hoạt động logistics</a:t>
            </a:r>
            <a:endParaRPr lang="x-none" sz="3600" dirty="0">
              <a:solidFill>
                <a:srgbClr val="00B050"/>
              </a:solidFill>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xmlns="" id="{0FCBDD69-4D9E-3305-70BC-B0DBD7A3482F}"/>
              </a:ext>
            </a:extLst>
          </p:cNvPr>
          <p:cNvPicPr>
            <a:picLocks noChangeAspect="1"/>
          </p:cNvPicPr>
          <p:nvPr/>
        </p:nvPicPr>
        <p:blipFill>
          <a:blip r:embed="rId2"/>
          <a:stretch>
            <a:fillRect/>
          </a:stretch>
        </p:blipFill>
        <p:spPr>
          <a:xfrm>
            <a:off x="205105" y="2330450"/>
            <a:ext cx="4901294" cy="3600450"/>
          </a:xfrm>
          <a:prstGeom prst="rect">
            <a:avLst/>
          </a:prstGeom>
        </p:spPr>
      </p:pic>
      <p:sp>
        <p:nvSpPr>
          <p:cNvPr id="5" name="TextBox 4">
            <a:extLst>
              <a:ext uri="{FF2B5EF4-FFF2-40B4-BE49-F238E27FC236}">
                <a16:creationId xmlns:a16="http://schemas.microsoft.com/office/drawing/2014/main" xmlns="" id="{B9A0F31C-6CE5-583C-D312-9B5C32DEE17E}"/>
              </a:ext>
            </a:extLst>
          </p:cNvPr>
          <p:cNvSpPr txBox="1"/>
          <p:nvPr/>
        </p:nvSpPr>
        <p:spPr>
          <a:xfrm>
            <a:off x="5232400" y="189908"/>
            <a:ext cx="6616700" cy="6640729"/>
          </a:xfrm>
          <a:prstGeom prst="rect">
            <a:avLst/>
          </a:prstGeom>
          <a:noFill/>
        </p:spPr>
        <p:txBody>
          <a:bodyPr wrap="square">
            <a:spAutoFit/>
          </a:bodyPr>
          <a:lstStyle/>
          <a:p>
            <a:pPr algn="just">
              <a:lnSpc>
                <a:spcPct val="150000"/>
              </a:lnSpc>
            </a:pPr>
            <a:r>
              <a:rPr lang="x-none" sz="3600" b="1" dirty="0">
                <a:solidFill>
                  <a:srgbClr val="7030A0"/>
                </a:solidFill>
                <a:effectLst/>
                <a:latin typeface="Times New Roman" panose="02020603050405020304" pitchFamily="18" charset="0"/>
                <a:ea typeface="Times New Roman" panose="02020603050405020304" pitchFamily="18" charset="0"/>
              </a:rPr>
              <a:t>Về đường thủy nội địa, tiếp tục đầu tư, nâng cấp các cảng thủy nội địa, phát triển hành lang đường thủy và logistics phía Nam, đưa vào cấp kỹ thuật các luồng tuyến vận tải thủy nội địa chính, hiện đại hóa thiết bị bốc dỡ tại cảng sông.</a:t>
            </a:r>
          </a:p>
        </p:txBody>
      </p:sp>
    </p:spTree>
    <p:extLst>
      <p:ext uri="{BB962C8B-B14F-4D97-AF65-F5344CB8AC3E}">
        <p14:creationId xmlns:p14="http://schemas.microsoft.com/office/powerpoint/2010/main" val="1895170228"/>
      </p:ext>
    </p:extLst>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2">
            <a:extLst>
              <a:ext uri="{FF2B5EF4-FFF2-40B4-BE49-F238E27FC236}">
                <a16:creationId xmlns:a16="http://schemas.microsoft.com/office/drawing/2014/main" xmlns="" id="{4F0DDFB4-318B-F20E-9409-50FF3DD84345}"/>
              </a:ext>
            </a:extLst>
          </p:cNvPr>
          <p:cNvSpPr txBox="1">
            <a:spLocks noChangeArrowheads="1"/>
          </p:cNvSpPr>
          <p:nvPr/>
        </p:nvSpPr>
        <p:spPr bwMode="auto">
          <a:xfrm>
            <a:off x="6451599" y="4703732"/>
            <a:ext cx="225416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x-none" altLang="x-none" sz="3600">
              <a:latin typeface=".VnArial Narrow" pitchFamily="34" charset="0"/>
            </a:endParaRPr>
          </a:p>
        </p:txBody>
      </p:sp>
      <p:sp>
        <p:nvSpPr>
          <p:cNvPr id="4" name="TextBox 3">
            <a:extLst>
              <a:ext uri="{FF2B5EF4-FFF2-40B4-BE49-F238E27FC236}">
                <a16:creationId xmlns:a16="http://schemas.microsoft.com/office/drawing/2014/main" xmlns="" id="{CDF30702-7AD2-610B-A577-E1AEB0EB78E4}"/>
              </a:ext>
            </a:extLst>
          </p:cNvPr>
          <p:cNvSpPr txBox="1"/>
          <p:nvPr/>
        </p:nvSpPr>
        <p:spPr>
          <a:xfrm>
            <a:off x="342900" y="206483"/>
            <a:ext cx="3937000" cy="1654748"/>
          </a:xfrm>
          <a:prstGeom prst="rect">
            <a:avLst/>
          </a:prstGeom>
          <a:noFill/>
        </p:spPr>
        <p:txBody>
          <a:bodyPr wrap="square">
            <a:spAutoFit/>
          </a:bodyPr>
          <a:lstStyle/>
          <a:p>
            <a:pPr algn="ctr">
              <a:lnSpc>
                <a:spcPct val="150000"/>
              </a:lnSpc>
            </a:pPr>
            <a:r>
              <a:rPr lang="x-none" sz="3600" b="1" dirty="0">
                <a:solidFill>
                  <a:srgbClr val="00B050"/>
                </a:solidFill>
                <a:effectLst/>
                <a:latin typeface="Times New Roman" panose="02020603050405020304" pitchFamily="18" charset="0"/>
                <a:ea typeface="Times New Roman" panose="02020603050405020304" pitchFamily="18" charset="0"/>
              </a:rPr>
              <a:t>Nâng cao hiệu quả </a:t>
            </a:r>
          </a:p>
          <a:p>
            <a:pPr algn="ctr">
              <a:lnSpc>
                <a:spcPct val="150000"/>
              </a:lnSpc>
            </a:pPr>
            <a:r>
              <a:rPr lang="x-none" sz="3600" b="1" dirty="0">
                <a:solidFill>
                  <a:srgbClr val="00B050"/>
                </a:solidFill>
                <a:effectLst/>
                <a:latin typeface="Times New Roman" panose="02020603050405020304" pitchFamily="18" charset="0"/>
                <a:ea typeface="Times New Roman" panose="02020603050405020304" pitchFamily="18" charset="0"/>
              </a:rPr>
              <a:t>hoạt động logistics</a:t>
            </a:r>
            <a:endParaRPr lang="x-none" sz="3600" dirty="0">
              <a:solidFill>
                <a:srgbClr val="00B050"/>
              </a:solidFill>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xmlns="" id="{0FCBDD69-4D9E-3305-70BC-B0DBD7A3482F}"/>
              </a:ext>
            </a:extLst>
          </p:cNvPr>
          <p:cNvPicPr>
            <a:picLocks noChangeAspect="1"/>
          </p:cNvPicPr>
          <p:nvPr/>
        </p:nvPicPr>
        <p:blipFill>
          <a:blip r:embed="rId2"/>
          <a:stretch>
            <a:fillRect/>
          </a:stretch>
        </p:blipFill>
        <p:spPr>
          <a:xfrm>
            <a:off x="205105" y="2330450"/>
            <a:ext cx="4901294" cy="3600450"/>
          </a:xfrm>
          <a:prstGeom prst="rect">
            <a:avLst/>
          </a:prstGeom>
        </p:spPr>
      </p:pic>
      <p:sp>
        <p:nvSpPr>
          <p:cNvPr id="5" name="TextBox 4">
            <a:extLst>
              <a:ext uri="{FF2B5EF4-FFF2-40B4-BE49-F238E27FC236}">
                <a16:creationId xmlns:a16="http://schemas.microsoft.com/office/drawing/2014/main" xmlns="" id="{B9A0F31C-6CE5-583C-D312-9B5C32DEE17E}"/>
              </a:ext>
            </a:extLst>
          </p:cNvPr>
          <p:cNvSpPr txBox="1"/>
          <p:nvPr/>
        </p:nvSpPr>
        <p:spPr>
          <a:xfrm>
            <a:off x="5232400" y="189908"/>
            <a:ext cx="6616700" cy="6706259"/>
          </a:xfrm>
          <a:prstGeom prst="rect">
            <a:avLst/>
          </a:prstGeom>
          <a:noFill/>
        </p:spPr>
        <p:txBody>
          <a:bodyPr wrap="square">
            <a:spAutoFit/>
          </a:bodyPr>
          <a:lstStyle/>
          <a:p>
            <a:pPr algn="just">
              <a:lnSpc>
                <a:spcPct val="150000"/>
              </a:lnSpc>
            </a:pPr>
            <a:r>
              <a:rPr lang="x-none" sz="2900" b="1" dirty="0">
                <a:solidFill>
                  <a:srgbClr val="7030A0"/>
                </a:solidFill>
                <a:effectLst/>
                <a:latin typeface="Times New Roman" panose="02020603050405020304" pitchFamily="18" charset="0"/>
                <a:ea typeface="Times New Roman" panose="02020603050405020304" pitchFamily="18" charset="0"/>
              </a:rPr>
              <a:t>Đại diện lãnh đạo tỉnh Đồng Nai cho biết, bên cạnh sân bay Long Thành, năm 2024, Đồng Nai sẽ có thêm cảng biển Phước An. Các dự án khi đi vào hoạt động sẽ góp phần tạo lập và thúc đẩy động lực tăng trưởng mới. Các doanh nghiệp trên địa bàn tỉnh Đồng Nai sẽ có thêm nhiều thuận lợi trong việc xuất - nhập khẩu hàng hóa, ngân sách tỉnh cũng có thêm những nguồn thu lớn.</a:t>
            </a:r>
          </a:p>
        </p:txBody>
      </p:sp>
    </p:spTree>
    <p:extLst>
      <p:ext uri="{BB962C8B-B14F-4D97-AF65-F5344CB8AC3E}">
        <p14:creationId xmlns:p14="http://schemas.microsoft.com/office/powerpoint/2010/main" val="2789731935"/>
      </p:ext>
    </p:extLst>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2">
            <a:extLst>
              <a:ext uri="{FF2B5EF4-FFF2-40B4-BE49-F238E27FC236}">
                <a16:creationId xmlns:a16="http://schemas.microsoft.com/office/drawing/2014/main" xmlns="" id="{4F0DDFB4-318B-F20E-9409-50FF3DD84345}"/>
              </a:ext>
            </a:extLst>
          </p:cNvPr>
          <p:cNvSpPr txBox="1">
            <a:spLocks noChangeArrowheads="1"/>
          </p:cNvSpPr>
          <p:nvPr/>
        </p:nvSpPr>
        <p:spPr bwMode="auto">
          <a:xfrm>
            <a:off x="6451599" y="4703732"/>
            <a:ext cx="225416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x-none" altLang="x-none" sz="3600">
              <a:latin typeface=".VnArial Narrow" pitchFamily="34" charset="0"/>
            </a:endParaRPr>
          </a:p>
        </p:txBody>
      </p:sp>
      <p:sp>
        <p:nvSpPr>
          <p:cNvPr id="4" name="TextBox 3">
            <a:extLst>
              <a:ext uri="{FF2B5EF4-FFF2-40B4-BE49-F238E27FC236}">
                <a16:creationId xmlns:a16="http://schemas.microsoft.com/office/drawing/2014/main" xmlns="" id="{CDF30702-7AD2-610B-A577-E1AEB0EB78E4}"/>
              </a:ext>
            </a:extLst>
          </p:cNvPr>
          <p:cNvSpPr txBox="1"/>
          <p:nvPr/>
        </p:nvSpPr>
        <p:spPr>
          <a:xfrm>
            <a:off x="342900" y="206483"/>
            <a:ext cx="3937000" cy="1654748"/>
          </a:xfrm>
          <a:prstGeom prst="rect">
            <a:avLst/>
          </a:prstGeom>
          <a:noFill/>
        </p:spPr>
        <p:txBody>
          <a:bodyPr wrap="square">
            <a:spAutoFit/>
          </a:bodyPr>
          <a:lstStyle/>
          <a:p>
            <a:pPr algn="ctr">
              <a:lnSpc>
                <a:spcPct val="150000"/>
              </a:lnSpc>
            </a:pPr>
            <a:r>
              <a:rPr lang="x-none" sz="3600" b="1" dirty="0">
                <a:solidFill>
                  <a:srgbClr val="00B050"/>
                </a:solidFill>
                <a:effectLst/>
                <a:latin typeface="Times New Roman" panose="02020603050405020304" pitchFamily="18" charset="0"/>
                <a:ea typeface="Times New Roman" panose="02020603050405020304" pitchFamily="18" charset="0"/>
              </a:rPr>
              <a:t>Nâng cao hiệu quả </a:t>
            </a:r>
          </a:p>
          <a:p>
            <a:pPr algn="ctr">
              <a:lnSpc>
                <a:spcPct val="150000"/>
              </a:lnSpc>
            </a:pPr>
            <a:r>
              <a:rPr lang="x-none" sz="3600" b="1" dirty="0">
                <a:solidFill>
                  <a:srgbClr val="00B050"/>
                </a:solidFill>
                <a:effectLst/>
                <a:latin typeface="Times New Roman" panose="02020603050405020304" pitchFamily="18" charset="0"/>
                <a:ea typeface="Times New Roman" panose="02020603050405020304" pitchFamily="18" charset="0"/>
              </a:rPr>
              <a:t>hoạt động logistics</a:t>
            </a:r>
            <a:endParaRPr lang="x-none" sz="3600" dirty="0">
              <a:solidFill>
                <a:srgbClr val="00B050"/>
              </a:solidFill>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xmlns="" id="{0FCBDD69-4D9E-3305-70BC-B0DBD7A3482F}"/>
              </a:ext>
            </a:extLst>
          </p:cNvPr>
          <p:cNvPicPr>
            <a:picLocks noChangeAspect="1"/>
          </p:cNvPicPr>
          <p:nvPr/>
        </p:nvPicPr>
        <p:blipFill>
          <a:blip r:embed="rId2"/>
          <a:stretch>
            <a:fillRect/>
          </a:stretch>
        </p:blipFill>
        <p:spPr>
          <a:xfrm>
            <a:off x="205105" y="2330450"/>
            <a:ext cx="4901294" cy="3600450"/>
          </a:xfrm>
          <a:prstGeom prst="rect">
            <a:avLst/>
          </a:prstGeom>
        </p:spPr>
      </p:pic>
      <p:sp>
        <p:nvSpPr>
          <p:cNvPr id="5" name="TextBox 4">
            <a:extLst>
              <a:ext uri="{FF2B5EF4-FFF2-40B4-BE49-F238E27FC236}">
                <a16:creationId xmlns:a16="http://schemas.microsoft.com/office/drawing/2014/main" xmlns="" id="{B9A0F31C-6CE5-583C-D312-9B5C32DEE17E}"/>
              </a:ext>
            </a:extLst>
          </p:cNvPr>
          <p:cNvSpPr txBox="1"/>
          <p:nvPr/>
        </p:nvSpPr>
        <p:spPr>
          <a:xfrm>
            <a:off x="5232400" y="189908"/>
            <a:ext cx="6616700" cy="6478184"/>
          </a:xfrm>
          <a:prstGeom prst="rect">
            <a:avLst/>
          </a:prstGeom>
          <a:noFill/>
        </p:spPr>
        <p:txBody>
          <a:bodyPr wrap="square">
            <a:spAutoFit/>
          </a:bodyPr>
          <a:lstStyle/>
          <a:p>
            <a:pPr algn="just">
              <a:lnSpc>
                <a:spcPct val="150000"/>
              </a:lnSpc>
            </a:pPr>
            <a:r>
              <a:rPr lang="x-none" sz="2800" b="1" dirty="0">
                <a:solidFill>
                  <a:srgbClr val="7030A0"/>
                </a:solidFill>
                <a:effectLst/>
                <a:latin typeface="Times New Roman" panose="02020603050405020304" pitchFamily="18" charset="0"/>
                <a:ea typeface="Times New Roman" panose="02020603050405020304" pitchFamily="18" charset="0"/>
              </a:rPr>
              <a:t>Ông Nguyễn Xuân Kỳ, Tổng giám đốc Công ty TNHH Cảng quốc tế Cái Mép (CMIT), tỉnh Bà Rịa - Vũng Tàu cho biết, những năm gần đây, cụm cảng quốc tế Cái Mép - Thị Vải có bước tiến nhảy vọt về sản lượng hàng hóa. Riêng CMIT, giai đoạn 2017 - 2020, tăng trưởng sản lượng hàng hóa luôn đạt ngưỡng hai con số. Tuy nhiên, hạ tầng giao thông, hạ tầng kỹ thuật chưa đáp ứng yêu cầu phát triển.</a:t>
            </a:r>
          </a:p>
        </p:txBody>
      </p:sp>
    </p:spTree>
    <p:extLst>
      <p:ext uri="{BB962C8B-B14F-4D97-AF65-F5344CB8AC3E}">
        <p14:creationId xmlns:p14="http://schemas.microsoft.com/office/powerpoint/2010/main" val="137514565"/>
      </p:ext>
    </p:extLst>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2">
            <a:extLst>
              <a:ext uri="{FF2B5EF4-FFF2-40B4-BE49-F238E27FC236}">
                <a16:creationId xmlns:a16="http://schemas.microsoft.com/office/drawing/2014/main" xmlns="" id="{4F0DDFB4-318B-F20E-9409-50FF3DD84345}"/>
              </a:ext>
            </a:extLst>
          </p:cNvPr>
          <p:cNvSpPr txBox="1">
            <a:spLocks noChangeArrowheads="1"/>
          </p:cNvSpPr>
          <p:nvPr/>
        </p:nvSpPr>
        <p:spPr bwMode="auto">
          <a:xfrm>
            <a:off x="6451599" y="4703732"/>
            <a:ext cx="225416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x-none" altLang="x-none" sz="3600">
              <a:latin typeface=".VnArial Narrow" pitchFamily="34" charset="0"/>
            </a:endParaRPr>
          </a:p>
        </p:txBody>
      </p:sp>
      <p:sp>
        <p:nvSpPr>
          <p:cNvPr id="4" name="TextBox 3">
            <a:extLst>
              <a:ext uri="{FF2B5EF4-FFF2-40B4-BE49-F238E27FC236}">
                <a16:creationId xmlns:a16="http://schemas.microsoft.com/office/drawing/2014/main" xmlns="" id="{CDF30702-7AD2-610B-A577-E1AEB0EB78E4}"/>
              </a:ext>
            </a:extLst>
          </p:cNvPr>
          <p:cNvSpPr txBox="1"/>
          <p:nvPr/>
        </p:nvSpPr>
        <p:spPr>
          <a:xfrm>
            <a:off x="342900" y="206483"/>
            <a:ext cx="3937000" cy="1654748"/>
          </a:xfrm>
          <a:prstGeom prst="rect">
            <a:avLst/>
          </a:prstGeom>
          <a:noFill/>
        </p:spPr>
        <p:txBody>
          <a:bodyPr wrap="square">
            <a:spAutoFit/>
          </a:bodyPr>
          <a:lstStyle/>
          <a:p>
            <a:pPr algn="ctr">
              <a:lnSpc>
                <a:spcPct val="150000"/>
              </a:lnSpc>
            </a:pPr>
            <a:r>
              <a:rPr lang="x-none" sz="3600" b="1" dirty="0">
                <a:solidFill>
                  <a:srgbClr val="00B050"/>
                </a:solidFill>
                <a:effectLst/>
                <a:latin typeface="Times New Roman" panose="02020603050405020304" pitchFamily="18" charset="0"/>
                <a:ea typeface="Times New Roman" panose="02020603050405020304" pitchFamily="18" charset="0"/>
              </a:rPr>
              <a:t>Nâng cao hiệu quả </a:t>
            </a:r>
          </a:p>
          <a:p>
            <a:pPr algn="ctr">
              <a:lnSpc>
                <a:spcPct val="150000"/>
              </a:lnSpc>
            </a:pPr>
            <a:r>
              <a:rPr lang="x-none" sz="3600" b="1" dirty="0">
                <a:solidFill>
                  <a:srgbClr val="00B050"/>
                </a:solidFill>
                <a:effectLst/>
                <a:latin typeface="Times New Roman" panose="02020603050405020304" pitchFamily="18" charset="0"/>
                <a:ea typeface="Times New Roman" panose="02020603050405020304" pitchFamily="18" charset="0"/>
              </a:rPr>
              <a:t>hoạt động logistics</a:t>
            </a:r>
            <a:endParaRPr lang="x-none" sz="3600" dirty="0">
              <a:solidFill>
                <a:srgbClr val="00B050"/>
              </a:solidFill>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xmlns="" id="{0FCBDD69-4D9E-3305-70BC-B0DBD7A3482F}"/>
              </a:ext>
            </a:extLst>
          </p:cNvPr>
          <p:cNvPicPr>
            <a:picLocks noChangeAspect="1"/>
          </p:cNvPicPr>
          <p:nvPr/>
        </p:nvPicPr>
        <p:blipFill>
          <a:blip r:embed="rId2"/>
          <a:stretch>
            <a:fillRect/>
          </a:stretch>
        </p:blipFill>
        <p:spPr>
          <a:xfrm>
            <a:off x="205105" y="2330450"/>
            <a:ext cx="4901294" cy="3600450"/>
          </a:xfrm>
          <a:prstGeom prst="rect">
            <a:avLst/>
          </a:prstGeom>
        </p:spPr>
      </p:pic>
      <p:sp>
        <p:nvSpPr>
          <p:cNvPr id="5" name="TextBox 4">
            <a:extLst>
              <a:ext uri="{FF2B5EF4-FFF2-40B4-BE49-F238E27FC236}">
                <a16:creationId xmlns:a16="http://schemas.microsoft.com/office/drawing/2014/main" xmlns="" id="{B9A0F31C-6CE5-583C-D312-9B5C32DEE17E}"/>
              </a:ext>
            </a:extLst>
          </p:cNvPr>
          <p:cNvSpPr txBox="1"/>
          <p:nvPr/>
        </p:nvSpPr>
        <p:spPr>
          <a:xfrm>
            <a:off x="5232400" y="189908"/>
            <a:ext cx="6616700" cy="6706259"/>
          </a:xfrm>
          <a:prstGeom prst="rect">
            <a:avLst/>
          </a:prstGeom>
          <a:noFill/>
        </p:spPr>
        <p:txBody>
          <a:bodyPr wrap="square">
            <a:spAutoFit/>
          </a:bodyPr>
          <a:lstStyle/>
          <a:p>
            <a:pPr algn="just">
              <a:lnSpc>
                <a:spcPct val="150000"/>
              </a:lnSpc>
            </a:pPr>
            <a:r>
              <a:rPr lang="x-none" sz="2900" b="1" dirty="0">
                <a:solidFill>
                  <a:srgbClr val="7030A0"/>
                </a:solidFill>
                <a:effectLst/>
                <a:latin typeface="Times New Roman" panose="02020603050405020304" pitchFamily="18" charset="0"/>
                <a:ea typeface="Times New Roman" panose="02020603050405020304" pitchFamily="18" charset="0"/>
              </a:rPr>
              <a:t>Trong dài hạn, việc triển khai xây dựng cao tốc Biên Hòa - Vũng Tàu giúp gỡ nút thắt phát triển cho khu vực cảng Cái Mép - Thị Vải, nâng cao khả năng kết nối, rút ngắn thời gian vận chuyển hàng hóa, logistics từ các khu công nghiệp trong vùng đến cụm cảng nước sâu lớn nhất Việt Nam này, đặc biệt là khi kết hợp cùng Cảng hàng không quốc tế Long Thành.</a:t>
            </a:r>
          </a:p>
        </p:txBody>
      </p:sp>
    </p:spTree>
    <p:extLst>
      <p:ext uri="{BB962C8B-B14F-4D97-AF65-F5344CB8AC3E}">
        <p14:creationId xmlns:p14="http://schemas.microsoft.com/office/powerpoint/2010/main" val="3357851349"/>
      </p:ext>
    </p:extLst>
  </p:cSld>
  <p:clrMapOvr>
    <a:masterClrMapping/>
  </p:clrMapOvr>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2">
            <a:extLst>
              <a:ext uri="{FF2B5EF4-FFF2-40B4-BE49-F238E27FC236}">
                <a16:creationId xmlns:a16="http://schemas.microsoft.com/office/drawing/2014/main" xmlns="" id="{4F0DDFB4-318B-F20E-9409-50FF3DD84345}"/>
              </a:ext>
            </a:extLst>
          </p:cNvPr>
          <p:cNvSpPr txBox="1">
            <a:spLocks noChangeArrowheads="1"/>
          </p:cNvSpPr>
          <p:nvPr/>
        </p:nvSpPr>
        <p:spPr bwMode="auto">
          <a:xfrm>
            <a:off x="6451599" y="4703732"/>
            <a:ext cx="225416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x-none" altLang="x-none" sz="3600">
              <a:latin typeface=".VnArial Narrow" pitchFamily="34" charset="0"/>
            </a:endParaRPr>
          </a:p>
        </p:txBody>
      </p:sp>
      <p:sp>
        <p:nvSpPr>
          <p:cNvPr id="4" name="TextBox 3">
            <a:extLst>
              <a:ext uri="{FF2B5EF4-FFF2-40B4-BE49-F238E27FC236}">
                <a16:creationId xmlns:a16="http://schemas.microsoft.com/office/drawing/2014/main" xmlns="" id="{CDF30702-7AD2-610B-A577-E1AEB0EB78E4}"/>
              </a:ext>
            </a:extLst>
          </p:cNvPr>
          <p:cNvSpPr txBox="1"/>
          <p:nvPr/>
        </p:nvSpPr>
        <p:spPr>
          <a:xfrm>
            <a:off x="342900" y="206483"/>
            <a:ext cx="3937000" cy="1654748"/>
          </a:xfrm>
          <a:prstGeom prst="rect">
            <a:avLst/>
          </a:prstGeom>
          <a:noFill/>
        </p:spPr>
        <p:txBody>
          <a:bodyPr wrap="square">
            <a:spAutoFit/>
          </a:bodyPr>
          <a:lstStyle/>
          <a:p>
            <a:pPr algn="ctr">
              <a:lnSpc>
                <a:spcPct val="150000"/>
              </a:lnSpc>
            </a:pPr>
            <a:r>
              <a:rPr lang="x-none" sz="3600" b="1" dirty="0">
                <a:solidFill>
                  <a:srgbClr val="00B050"/>
                </a:solidFill>
                <a:effectLst/>
                <a:latin typeface="Times New Roman" panose="02020603050405020304" pitchFamily="18" charset="0"/>
                <a:ea typeface="Times New Roman" panose="02020603050405020304" pitchFamily="18" charset="0"/>
              </a:rPr>
              <a:t>Nâng cao hiệu quả </a:t>
            </a:r>
          </a:p>
          <a:p>
            <a:pPr algn="ctr">
              <a:lnSpc>
                <a:spcPct val="150000"/>
              </a:lnSpc>
            </a:pPr>
            <a:r>
              <a:rPr lang="x-none" sz="3600" b="1" dirty="0">
                <a:solidFill>
                  <a:srgbClr val="00B050"/>
                </a:solidFill>
                <a:effectLst/>
                <a:latin typeface="Times New Roman" panose="02020603050405020304" pitchFamily="18" charset="0"/>
                <a:ea typeface="Times New Roman" panose="02020603050405020304" pitchFamily="18" charset="0"/>
              </a:rPr>
              <a:t>hoạt động logistics</a:t>
            </a:r>
            <a:endParaRPr lang="x-none" sz="3600" dirty="0">
              <a:solidFill>
                <a:srgbClr val="00B050"/>
              </a:solidFill>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xmlns="" id="{0FCBDD69-4D9E-3305-70BC-B0DBD7A3482F}"/>
              </a:ext>
            </a:extLst>
          </p:cNvPr>
          <p:cNvPicPr>
            <a:picLocks noChangeAspect="1"/>
          </p:cNvPicPr>
          <p:nvPr/>
        </p:nvPicPr>
        <p:blipFill>
          <a:blip r:embed="rId2"/>
          <a:stretch>
            <a:fillRect/>
          </a:stretch>
        </p:blipFill>
        <p:spPr>
          <a:xfrm>
            <a:off x="205105" y="2330450"/>
            <a:ext cx="4901294" cy="3600450"/>
          </a:xfrm>
          <a:prstGeom prst="rect">
            <a:avLst/>
          </a:prstGeom>
        </p:spPr>
      </p:pic>
      <p:sp>
        <p:nvSpPr>
          <p:cNvPr id="5" name="TextBox 4">
            <a:extLst>
              <a:ext uri="{FF2B5EF4-FFF2-40B4-BE49-F238E27FC236}">
                <a16:creationId xmlns:a16="http://schemas.microsoft.com/office/drawing/2014/main" xmlns="" id="{B9A0F31C-6CE5-583C-D312-9B5C32DEE17E}"/>
              </a:ext>
            </a:extLst>
          </p:cNvPr>
          <p:cNvSpPr txBox="1"/>
          <p:nvPr/>
        </p:nvSpPr>
        <p:spPr>
          <a:xfrm>
            <a:off x="5232400" y="189908"/>
            <a:ext cx="6616700" cy="6446829"/>
          </a:xfrm>
          <a:prstGeom prst="rect">
            <a:avLst/>
          </a:prstGeom>
          <a:noFill/>
        </p:spPr>
        <p:txBody>
          <a:bodyPr wrap="square">
            <a:spAutoFit/>
          </a:bodyPr>
          <a:lstStyle/>
          <a:p>
            <a:pPr algn="just">
              <a:lnSpc>
                <a:spcPct val="150000"/>
              </a:lnSpc>
            </a:pPr>
            <a:r>
              <a:rPr lang="x-none" sz="3100" b="1" dirty="0">
                <a:solidFill>
                  <a:srgbClr val="7030A0"/>
                </a:solidFill>
                <a:effectLst/>
                <a:latin typeface="Times New Roman" panose="02020603050405020304" pitchFamily="18" charset="0"/>
                <a:ea typeface="Times New Roman" panose="02020603050405020304" pitchFamily="18" charset="0"/>
              </a:rPr>
              <a:t>Trong hai ngày 17 - 18/6/2023, tỉnh Bà Rịa - Vũng Tàu khởi công dự án nâng cấp mở rộng Tỉnh lộ 994 (vốn đầu tư 2.300 tỷ đồng), dự án cầu Phước An (4.900 tỷ đồng). Cả hai dự án đều có vai trò rất quan trọng trong việc nâng cao hiệu quả hoạt động logistics không chỉ của địa phương mà cả vùng trọng điểm kinh tế phía Nam.</a:t>
            </a:r>
          </a:p>
        </p:txBody>
      </p:sp>
    </p:spTree>
    <p:extLst>
      <p:ext uri="{BB962C8B-B14F-4D97-AF65-F5344CB8AC3E}">
        <p14:creationId xmlns:p14="http://schemas.microsoft.com/office/powerpoint/2010/main" val="3298772834"/>
      </p:ext>
    </p:extLst>
  </p:cSld>
  <p:clrMapOvr>
    <a:masterClrMapping/>
  </p:clrMapOvr>
  <p:transition/>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2">
            <a:extLst>
              <a:ext uri="{FF2B5EF4-FFF2-40B4-BE49-F238E27FC236}">
                <a16:creationId xmlns:a16="http://schemas.microsoft.com/office/drawing/2014/main" xmlns="" id="{4F0DDFB4-318B-F20E-9409-50FF3DD84345}"/>
              </a:ext>
            </a:extLst>
          </p:cNvPr>
          <p:cNvSpPr txBox="1">
            <a:spLocks noChangeArrowheads="1"/>
          </p:cNvSpPr>
          <p:nvPr/>
        </p:nvSpPr>
        <p:spPr bwMode="auto">
          <a:xfrm>
            <a:off x="6451599" y="4703732"/>
            <a:ext cx="225416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x-none" altLang="x-none" sz="3600">
              <a:latin typeface=".VnArial Narrow" pitchFamily="34" charset="0"/>
            </a:endParaRPr>
          </a:p>
        </p:txBody>
      </p:sp>
      <p:sp>
        <p:nvSpPr>
          <p:cNvPr id="4" name="TextBox 3">
            <a:extLst>
              <a:ext uri="{FF2B5EF4-FFF2-40B4-BE49-F238E27FC236}">
                <a16:creationId xmlns:a16="http://schemas.microsoft.com/office/drawing/2014/main" xmlns="" id="{CDF30702-7AD2-610B-A577-E1AEB0EB78E4}"/>
              </a:ext>
            </a:extLst>
          </p:cNvPr>
          <p:cNvSpPr txBox="1"/>
          <p:nvPr/>
        </p:nvSpPr>
        <p:spPr>
          <a:xfrm>
            <a:off x="342900" y="206483"/>
            <a:ext cx="3937000" cy="1654748"/>
          </a:xfrm>
          <a:prstGeom prst="rect">
            <a:avLst/>
          </a:prstGeom>
          <a:noFill/>
        </p:spPr>
        <p:txBody>
          <a:bodyPr wrap="square">
            <a:spAutoFit/>
          </a:bodyPr>
          <a:lstStyle/>
          <a:p>
            <a:pPr algn="ctr">
              <a:lnSpc>
                <a:spcPct val="150000"/>
              </a:lnSpc>
            </a:pPr>
            <a:r>
              <a:rPr lang="x-none" sz="3600" b="1" dirty="0">
                <a:solidFill>
                  <a:srgbClr val="00B050"/>
                </a:solidFill>
                <a:effectLst/>
                <a:latin typeface="Times New Roman" panose="02020603050405020304" pitchFamily="18" charset="0"/>
                <a:ea typeface="Times New Roman" panose="02020603050405020304" pitchFamily="18" charset="0"/>
              </a:rPr>
              <a:t>Nâng cao hiệu quả </a:t>
            </a:r>
          </a:p>
          <a:p>
            <a:pPr algn="ctr">
              <a:lnSpc>
                <a:spcPct val="150000"/>
              </a:lnSpc>
            </a:pPr>
            <a:r>
              <a:rPr lang="x-none" sz="3600" b="1" dirty="0">
                <a:solidFill>
                  <a:srgbClr val="00B050"/>
                </a:solidFill>
                <a:effectLst/>
                <a:latin typeface="Times New Roman" panose="02020603050405020304" pitchFamily="18" charset="0"/>
                <a:ea typeface="Times New Roman" panose="02020603050405020304" pitchFamily="18" charset="0"/>
              </a:rPr>
              <a:t>hoạt động logistics</a:t>
            </a:r>
            <a:endParaRPr lang="x-none" sz="3600" dirty="0">
              <a:solidFill>
                <a:srgbClr val="00B050"/>
              </a:solidFill>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xmlns="" id="{0FCBDD69-4D9E-3305-70BC-B0DBD7A3482F}"/>
              </a:ext>
            </a:extLst>
          </p:cNvPr>
          <p:cNvPicPr>
            <a:picLocks noChangeAspect="1"/>
          </p:cNvPicPr>
          <p:nvPr/>
        </p:nvPicPr>
        <p:blipFill>
          <a:blip r:embed="rId2"/>
          <a:stretch>
            <a:fillRect/>
          </a:stretch>
        </p:blipFill>
        <p:spPr>
          <a:xfrm>
            <a:off x="205105" y="2330450"/>
            <a:ext cx="4901294" cy="3600450"/>
          </a:xfrm>
          <a:prstGeom prst="rect">
            <a:avLst/>
          </a:prstGeom>
        </p:spPr>
      </p:pic>
      <p:sp>
        <p:nvSpPr>
          <p:cNvPr id="5" name="TextBox 4">
            <a:extLst>
              <a:ext uri="{FF2B5EF4-FFF2-40B4-BE49-F238E27FC236}">
                <a16:creationId xmlns:a16="http://schemas.microsoft.com/office/drawing/2014/main" xmlns="" id="{B9A0F31C-6CE5-583C-D312-9B5C32DEE17E}"/>
              </a:ext>
            </a:extLst>
          </p:cNvPr>
          <p:cNvSpPr txBox="1"/>
          <p:nvPr/>
        </p:nvSpPr>
        <p:spPr>
          <a:xfrm>
            <a:off x="5232400" y="28683"/>
            <a:ext cx="6616700" cy="6873420"/>
          </a:xfrm>
          <a:prstGeom prst="rect">
            <a:avLst/>
          </a:prstGeom>
          <a:noFill/>
        </p:spPr>
        <p:txBody>
          <a:bodyPr wrap="square">
            <a:spAutoFit/>
          </a:bodyPr>
          <a:lstStyle/>
          <a:p>
            <a:pPr algn="just">
              <a:lnSpc>
                <a:spcPct val="150000"/>
              </a:lnSpc>
            </a:pPr>
            <a:r>
              <a:rPr lang="x-none" sz="2700" b="1" dirty="0">
                <a:solidFill>
                  <a:srgbClr val="7030A0"/>
                </a:solidFill>
                <a:effectLst/>
                <a:latin typeface="Times New Roman" panose="02020603050405020304" pitchFamily="18" charset="0"/>
                <a:ea typeface="Times New Roman" panose="02020603050405020304" pitchFamily="18" charset="0"/>
              </a:rPr>
              <a:t>Cầu Phước An là cây cầu quan trọng để kết nối đường liên cảng Cái Mép - Thị Vải với các đường cao tốc liên vùng phía Nam và đường cao tốc Bắc - Nam.</a:t>
            </a:r>
          </a:p>
          <a:p>
            <a:pPr algn="just">
              <a:lnSpc>
                <a:spcPct val="150000"/>
              </a:lnSpc>
            </a:pPr>
            <a:r>
              <a:rPr lang="x-none" sz="2700" b="1" dirty="0">
                <a:solidFill>
                  <a:srgbClr val="7030A0"/>
                </a:solidFill>
                <a:effectLst/>
                <a:latin typeface="Times New Roman" panose="02020603050405020304" pitchFamily="18" charset="0"/>
                <a:ea typeface="Times New Roman" panose="02020603050405020304" pitchFamily="18" charset="0"/>
              </a:rPr>
              <a:t>Từ đây, mới có thể khai thác hết ưu thế nước sâu của cảng Cái Mép - Thị Vải cũng như phát triển dịch vụ logistics và các khu công nghiệp, giúp việc vận chuyển hàng hóa từ Đồng bằng sông Cửu Long và các khu vực lân cận đến cụm cảng Cái Mép - Thị Vải nhanh chóng hơn.</a:t>
            </a:r>
          </a:p>
        </p:txBody>
      </p:sp>
    </p:spTree>
    <p:extLst>
      <p:ext uri="{BB962C8B-B14F-4D97-AF65-F5344CB8AC3E}">
        <p14:creationId xmlns:p14="http://schemas.microsoft.com/office/powerpoint/2010/main" val="3351889568"/>
      </p:ext>
    </p:extLst>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2">
            <a:extLst>
              <a:ext uri="{FF2B5EF4-FFF2-40B4-BE49-F238E27FC236}">
                <a16:creationId xmlns:a16="http://schemas.microsoft.com/office/drawing/2014/main" xmlns="" id="{4F0DDFB4-318B-F20E-9409-50FF3DD84345}"/>
              </a:ext>
            </a:extLst>
          </p:cNvPr>
          <p:cNvSpPr txBox="1">
            <a:spLocks noChangeArrowheads="1"/>
          </p:cNvSpPr>
          <p:nvPr/>
        </p:nvSpPr>
        <p:spPr bwMode="auto">
          <a:xfrm>
            <a:off x="6451599" y="4703732"/>
            <a:ext cx="225416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x-none" altLang="x-none" sz="3600">
              <a:latin typeface=".VnArial Narrow" pitchFamily="34" charset="0"/>
            </a:endParaRPr>
          </a:p>
        </p:txBody>
      </p:sp>
      <p:sp>
        <p:nvSpPr>
          <p:cNvPr id="4" name="TextBox 3">
            <a:extLst>
              <a:ext uri="{FF2B5EF4-FFF2-40B4-BE49-F238E27FC236}">
                <a16:creationId xmlns:a16="http://schemas.microsoft.com/office/drawing/2014/main" xmlns="" id="{CDF30702-7AD2-610B-A577-E1AEB0EB78E4}"/>
              </a:ext>
            </a:extLst>
          </p:cNvPr>
          <p:cNvSpPr txBox="1"/>
          <p:nvPr/>
        </p:nvSpPr>
        <p:spPr>
          <a:xfrm>
            <a:off x="342900" y="206483"/>
            <a:ext cx="3937000" cy="1654748"/>
          </a:xfrm>
          <a:prstGeom prst="rect">
            <a:avLst/>
          </a:prstGeom>
          <a:noFill/>
        </p:spPr>
        <p:txBody>
          <a:bodyPr wrap="square">
            <a:spAutoFit/>
          </a:bodyPr>
          <a:lstStyle/>
          <a:p>
            <a:pPr algn="ctr">
              <a:lnSpc>
                <a:spcPct val="150000"/>
              </a:lnSpc>
            </a:pPr>
            <a:r>
              <a:rPr lang="x-none" sz="3600" b="1" dirty="0">
                <a:solidFill>
                  <a:srgbClr val="00B050"/>
                </a:solidFill>
                <a:effectLst/>
                <a:latin typeface="Times New Roman" panose="02020603050405020304" pitchFamily="18" charset="0"/>
                <a:ea typeface="Times New Roman" panose="02020603050405020304" pitchFamily="18" charset="0"/>
              </a:rPr>
              <a:t>Nâng cao hiệu quả </a:t>
            </a:r>
          </a:p>
          <a:p>
            <a:pPr algn="ctr">
              <a:lnSpc>
                <a:spcPct val="150000"/>
              </a:lnSpc>
            </a:pPr>
            <a:r>
              <a:rPr lang="x-none" sz="3600" b="1" dirty="0">
                <a:solidFill>
                  <a:srgbClr val="00B050"/>
                </a:solidFill>
                <a:effectLst/>
                <a:latin typeface="Times New Roman" panose="02020603050405020304" pitchFamily="18" charset="0"/>
                <a:ea typeface="Times New Roman" panose="02020603050405020304" pitchFamily="18" charset="0"/>
              </a:rPr>
              <a:t>hoạt động logistics</a:t>
            </a:r>
            <a:endParaRPr lang="x-none" sz="3600" dirty="0">
              <a:solidFill>
                <a:srgbClr val="00B050"/>
              </a:solidFill>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xmlns="" id="{0FCBDD69-4D9E-3305-70BC-B0DBD7A3482F}"/>
              </a:ext>
            </a:extLst>
          </p:cNvPr>
          <p:cNvPicPr>
            <a:picLocks noChangeAspect="1"/>
          </p:cNvPicPr>
          <p:nvPr/>
        </p:nvPicPr>
        <p:blipFill>
          <a:blip r:embed="rId2"/>
          <a:stretch>
            <a:fillRect/>
          </a:stretch>
        </p:blipFill>
        <p:spPr>
          <a:xfrm>
            <a:off x="205105" y="2330450"/>
            <a:ext cx="4901294" cy="3600450"/>
          </a:xfrm>
          <a:prstGeom prst="rect">
            <a:avLst/>
          </a:prstGeom>
        </p:spPr>
      </p:pic>
      <p:sp>
        <p:nvSpPr>
          <p:cNvPr id="5" name="TextBox 4">
            <a:extLst>
              <a:ext uri="{FF2B5EF4-FFF2-40B4-BE49-F238E27FC236}">
                <a16:creationId xmlns:a16="http://schemas.microsoft.com/office/drawing/2014/main" xmlns="" id="{B9A0F31C-6CE5-583C-D312-9B5C32DEE17E}"/>
              </a:ext>
            </a:extLst>
          </p:cNvPr>
          <p:cNvSpPr txBox="1"/>
          <p:nvPr/>
        </p:nvSpPr>
        <p:spPr>
          <a:xfrm>
            <a:off x="5232399" y="28683"/>
            <a:ext cx="6754495" cy="6446829"/>
          </a:xfrm>
          <a:prstGeom prst="rect">
            <a:avLst/>
          </a:prstGeom>
          <a:noFill/>
        </p:spPr>
        <p:txBody>
          <a:bodyPr wrap="square">
            <a:spAutoFit/>
          </a:bodyPr>
          <a:lstStyle/>
          <a:p>
            <a:pPr algn="just">
              <a:lnSpc>
                <a:spcPct val="150000"/>
              </a:lnSpc>
            </a:pPr>
            <a:r>
              <a:rPr lang="x-none" sz="3100" b="1" dirty="0">
                <a:solidFill>
                  <a:srgbClr val="7030A0"/>
                </a:solidFill>
                <a:effectLst/>
                <a:latin typeface="Times New Roman" panose="02020603050405020304" pitchFamily="18" charset="0"/>
                <a:ea typeface="Times New Roman" panose="02020603050405020304" pitchFamily="18" charset="0"/>
              </a:rPr>
              <a:t>Thuận lợi về giao thông kết nối còn giúp Bà Rịa - Vũng Tàu có lợi thế hơn để thu hút nguồn hàng về cụm cảng Cái Mép - Thị Vải, qua đó phát huy thế mạnh từ kinh tế cảng biển.</a:t>
            </a:r>
          </a:p>
          <a:p>
            <a:pPr algn="just">
              <a:lnSpc>
                <a:spcPct val="150000"/>
              </a:lnSpc>
            </a:pPr>
            <a:r>
              <a:rPr lang="x-none" sz="3100" b="1" dirty="0">
                <a:solidFill>
                  <a:srgbClr val="7030A0"/>
                </a:solidFill>
                <a:effectLst/>
                <a:latin typeface="Times New Roman" panose="02020603050405020304" pitchFamily="18" charset="0"/>
                <a:ea typeface="Times New Roman" panose="02020603050405020304" pitchFamily="18" charset="0"/>
              </a:rPr>
              <a:t>Bên cạnh đó, dự án nâng cấp, mở rộng tỉnh lộ 994 có bề rộng 42 m và dài gần 100 km nối liền 5 địa phương của tỉnh Bà Rịa - Vũng Tàu trên một trục.</a:t>
            </a:r>
            <a:r>
              <a:rPr lang="x-none" sz="3100" b="1" dirty="0">
                <a:solidFill>
                  <a:srgbClr val="7030A0"/>
                </a:solidFill>
                <a:effectLst/>
              </a:rPr>
              <a:t> </a:t>
            </a:r>
            <a:endParaRPr lang="x-none" sz="3100" b="1" dirty="0">
              <a:solidFill>
                <a:srgbClr val="7030A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28867989"/>
      </p:ext>
    </p:extLst>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2">
            <a:extLst>
              <a:ext uri="{FF2B5EF4-FFF2-40B4-BE49-F238E27FC236}">
                <a16:creationId xmlns:a16="http://schemas.microsoft.com/office/drawing/2014/main" xmlns="" id="{4F0DDFB4-318B-F20E-9409-50FF3DD84345}"/>
              </a:ext>
            </a:extLst>
          </p:cNvPr>
          <p:cNvSpPr txBox="1">
            <a:spLocks noChangeArrowheads="1"/>
          </p:cNvSpPr>
          <p:nvPr/>
        </p:nvSpPr>
        <p:spPr bwMode="auto">
          <a:xfrm>
            <a:off x="6451599" y="4703732"/>
            <a:ext cx="225416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x-none" altLang="x-none" sz="3600">
              <a:latin typeface=".VnArial Narrow" pitchFamily="34" charset="0"/>
            </a:endParaRPr>
          </a:p>
        </p:txBody>
      </p:sp>
      <p:sp>
        <p:nvSpPr>
          <p:cNvPr id="4" name="TextBox 3">
            <a:extLst>
              <a:ext uri="{FF2B5EF4-FFF2-40B4-BE49-F238E27FC236}">
                <a16:creationId xmlns:a16="http://schemas.microsoft.com/office/drawing/2014/main" xmlns="" id="{CDF30702-7AD2-610B-A577-E1AEB0EB78E4}"/>
              </a:ext>
            </a:extLst>
          </p:cNvPr>
          <p:cNvSpPr txBox="1"/>
          <p:nvPr/>
        </p:nvSpPr>
        <p:spPr>
          <a:xfrm>
            <a:off x="342900" y="206483"/>
            <a:ext cx="3937000" cy="1654748"/>
          </a:xfrm>
          <a:prstGeom prst="rect">
            <a:avLst/>
          </a:prstGeom>
          <a:noFill/>
        </p:spPr>
        <p:txBody>
          <a:bodyPr wrap="square">
            <a:spAutoFit/>
          </a:bodyPr>
          <a:lstStyle/>
          <a:p>
            <a:pPr algn="ctr">
              <a:lnSpc>
                <a:spcPct val="150000"/>
              </a:lnSpc>
            </a:pPr>
            <a:r>
              <a:rPr lang="x-none" sz="3600" b="1" dirty="0">
                <a:solidFill>
                  <a:srgbClr val="00B050"/>
                </a:solidFill>
                <a:effectLst/>
                <a:latin typeface="Times New Roman" panose="02020603050405020304" pitchFamily="18" charset="0"/>
                <a:ea typeface="Times New Roman" panose="02020603050405020304" pitchFamily="18" charset="0"/>
              </a:rPr>
              <a:t>Nâng cao hiệu quả </a:t>
            </a:r>
          </a:p>
          <a:p>
            <a:pPr algn="ctr">
              <a:lnSpc>
                <a:spcPct val="150000"/>
              </a:lnSpc>
            </a:pPr>
            <a:r>
              <a:rPr lang="x-none" sz="3600" b="1" dirty="0">
                <a:solidFill>
                  <a:srgbClr val="00B050"/>
                </a:solidFill>
                <a:effectLst/>
                <a:latin typeface="Times New Roman" panose="02020603050405020304" pitchFamily="18" charset="0"/>
                <a:ea typeface="Times New Roman" panose="02020603050405020304" pitchFamily="18" charset="0"/>
              </a:rPr>
              <a:t>hoạt động logistics</a:t>
            </a:r>
            <a:endParaRPr lang="x-none" sz="3600" dirty="0">
              <a:solidFill>
                <a:srgbClr val="00B050"/>
              </a:solidFill>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xmlns="" id="{0FCBDD69-4D9E-3305-70BC-B0DBD7A3482F}"/>
              </a:ext>
            </a:extLst>
          </p:cNvPr>
          <p:cNvPicPr>
            <a:picLocks noChangeAspect="1"/>
          </p:cNvPicPr>
          <p:nvPr/>
        </p:nvPicPr>
        <p:blipFill>
          <a:blip r:embed="rId2"/>
          <a:stretch>
            <a:fillRect/>
          </a:stretch>
        </p:blipFill>
        <p:spPr>
          <a:xfrm>
            <a:off x="205105" y="2330450"/>
            <a:ext cx="4901294" cy="3600450"/>
          </a:xfrm>
          <a:prstGeom prst="rect">
            <a:avLst/>
          </a:prstGeom>
        </p:spPr>
      </p:pic>
      <p:sp>
        <p:nvSpPr>
          <p:cNvPr id="5" name="TextBox 4">
            <a:extLst>
              <a:ext uri="{FF2B5EF4-FFF2-40B4-BE49-F238E27FC236}">
                <a16:creationId xmlns:a16="http://schemas.microsoft.com/office/drawing/2014/main" xmlns="" id="{B9A0F31C-6CE5-583C-D312-9B5C32DEE17E}"/>
              </a:ext>
            </a:extLst>
          </p:cNvPr>
          <p:cNvSpPr txBox="1"/>
          <p:nvPr/>
        </p:nvSpPr>
        <p:spPr>
          <a:xfrm>
            <a:off x="5232400" y="189908"/>
            <a:ext cx="6754495" cy="6478184"/>
          </a:xfrm>
          <a:prstGeom prst="rect">
            <a:avLst/>
          </a:prstGeom>
          <a:noFill/>
        </p:spPr>
        <p:txBody>
          <a:bodyPr wrap="square">
            <a:spAutoFit/>
          </a:bodyPr>
          <a:lstStyle/>
          <a:p>
            <a:pPr algn="just">
              <a:lnSpc>
                <a:spcPct val="150000"/>
              </a:lnSpc>
            </a:pPr>
            <a:r>
              <a:rPr lang="x-none" sz="2800" b="1" dirty="0">
                <a:solidFill>
                  <a:srgbClr val="7030A0"/>
                </a:solidFill>
                <a:effectLst/>
                <a:latin typeface="Times New Roman" panose="02020603050405020304" pitchFamily="18" charset="0"/>
                <a:ea typeface="Times New Roman" panose="02020603050405020304" pitchFamily="18" charset="0"/>
              </a:rPr>
              <a:t>Tỉnh lộ 994 kéo dài từ xã Long Sơn, thành phố Vũng Tàu đến các huyện Long Điền, Đất Đỏ và kết thúc tại điểm giáp với Quốc lộ 55 ở xã Bình Châu, huyện Xuyên Mộc.</a:t>
            </a:r>
          </a:p>
          <a:p>
            <a:pPr algn="just">
              <a:lnSpc>
                <a:spcPct val="150000"/>
              </a:lnSpc>
            </a:pPr>
            <a:r>
              <a:rPr lang="x-none" sz="2800" b="1" dirty="0">
                <a:solidFill>
                  <a:srgbClr val="7030A0"/>
                </a:solidFill>
                <a:effectLst/>
                <a:latin typeface="Times New Roman" panose="02020603050405020304" pitchFamily="18" charset="0"/>
                <a:ea typeface="Times New Roman" panose="02020603050405020304" pitchFamily="18" charset="0"/>
              </a:rPr>
              <a:t>Tỉnh lộ 994 cũng sẽ nối vào đường Long Sơn - Cái Mép để thành một trục động lực nối các khu công nghiệp, cảng container cửa ngõ Cái Mép - Thị Vải ở thị xã Phú Mỹ với các khu đô thị, du lịch, nghỉ dưỡng ven biển Bà Rịa - Vũng Tàu.</a:t>
            </a:r>
            <a:r>
              <a:rPr lang="x-none" sz="2800" b="1" dirty="0">
                <a:solidFill>
                  <a:srgbClr val="7030A0"/>
                </a:solidFill>
                <a:effectLst/>
              </a:rPr>
              <a:t> </a:t>
            </a:r>
            <a:endParaRPr lang="x-none" sz="2800" b="1" dirty="0">
              <a:solidFill>
                <a:srgbClr val="7030A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19892487"/>
      </p:ext>
    </p:extLst>
  </p:cSld>
  <p:clrMapOvr>
    <a:masterClrMapping/>
  </p:clrMapOvr>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C77105A4-86BA-82DE-8142-37C02117E96F}"/>
              </a:ext>
            </a:extLst>
          </p:cNvPr>
          <p:cNvSpPr/>
          <p:nvPr/>
        </p:nvSpPr>
        <p:spPr>
          <a:xfrm>
            <a:off x="371476" y="102823"/>
            <a:ext cx="11515724" cy="823752"/>
          </a:xfrm>
          <a:prstGeom prst="rect">
            <a:avLst/>
          </a:prstGeom>
        </p:spPr>
        <p:txBody>
          <a:bodyPr wrap="square">
            <a:spAutoFit/>
          </a:bodyPr>
          <a:lstStyle/>
          <a:p>
            <a:pPr algn="ctr" eaLnBrk="1" fontAlgn="auto" hangingPunct="1">
              <a:lnSpc>
                <a:spcPct val="150000"/>
              </a:lnSpc>
              <a:spcBef>
                <a:spcPts val="0"/>
              </a:spcBef>
              <a:spcAft>
                <a:spcPts val="0"/>
              </a:spcAft>
              <a:defRPr/>
            </a:pPr>
            <a:r>
              <a:rPr lang="en-US" sz="3600" b="1" dirty="0">
                <a:ln w="22225">
                  <a:solidFill>
                    <a:schemeClr val="accent2"/>
                  </a:solidFill>
                  <a:prstDash val="solid"/>
                </a:ln>
                <a:solidFill>
                  <a:srgbClr val="C00000"/>
                </a:solidFill>
                <a:cs typeface="Times New Roman" panose="02020603050405020304" pitchFamily="18" charset="0"/>
              </a:rPr>
              <a:t>6. VỊ THẾ CỦA THÀNH PHỐ HỒ CHÍ MINH</a:t>
            </a:r>
          </a:p>
        </p:txBody>
      </p:sp>
      <p:sp>
        <p:nvSpPr>
          <p:cNvPr id="338946" name="Rectangle 2">
            <a:extLst>
              <a:ext uri="{FF2B5EF4-FFF2-40B4-BE49-F238E27FC236}">
                <a16:creationId xmlns:a16="http://schemas.microsoft.com/office/drawing/2014/main" xmlns="" id="{39CA699B-CB3B-279C-EF00-5DF860E0E347}"/>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38947" name="AutoShape 2" descr="Bài 15. Thương mại và du lịch - Hoc24">
            <a:extLst>
              <a:ext uri="{FF2B5EF4-FFF2-40B4-BE49-F238E27FC236}">
                <a16:creationId xmlns:a16="http://schemas.microsoft.com/office/drawing/2014/main" xmlns="" id="{B1CA3909-9D54-00F5-6506-E984A9EBB176}"/>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38948" name="Rectangle 13">
            <a:extLst>
              <a:ext uri="{FF2B5EF4-FFF2-40B4-BE49-F238E27FC236}">
                <a16:creationId xmlns:a16="http://schemas.microsoft.com/office/drawing/2014/main" xmlns="" id="{C34E7EA9-0105-CB76-7616-F3E120913A1C}"/>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38949" name="Rectangle 2">
            <a:extLst>
              <a:ext uri="{FF2B5EF4-FFF2-40B4-BE49-F238E27FC236}">
                <a16:creationId xmlns:a16="http://schemas.microsoft.com/office/drawing/2014/main" xmlns="" id="{820E5078-98D6-E6D6-8627-BECC567AA4AF}"/>
              </a:ext>
            </a:extLst>
          </p:cNvPr>
          <p:cNvSpPr>
            <a:spLocks noChangeArrowheads="1"/>
          </p:cNvSpPr>
          <p:nvPr/>
        </p:nvSpPr>
        <p:spPr bwMode="auto">
          <a:xfrm>
            <a:off x="307975" y="1136650"/>
            <a:ext cx="1466215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38950" name="Rectangle 4">
            <a:extLst>
              <a:ext uri="{FF2B5EF4-FFF2-40B4-BE49-F238E27FC236}">
                <a16:creationId xmlns:a16="http://schemas.microsoft.com/office/drawing/2014/main" xmlns="" id="{412FA307-37CA-AA9D-833C-7A6626793E93}"/>
              </a:ext>
            </a:extLst>
          </p:cNvPr>
          <p:cNvSpPr>
            <a:spLocks noChangeArrowheads="1"/>
          </p:cNvSpPr>
          <p:nvPr/>
        </p:nvSpPr>
        <p:spPr bwMode="auto">
          <a:xfrm>
            <a:off x="6245225" y="2565400"/>
            <a:ext cx="1809750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38951" name="Rectangle 14">
            <a:extLst>
              <a:ext uri="{FF2B5EF4-FFF2-40B4-BE49-F238E27FC236}">
                <a16:creationId xmlns:a16="http://schemas.microsoft.com/office/drawing/2014/main" xmlns="" id="{DFA9817C-15C5-2210-6980-574357EE863A}"/>
              </a:ext>
            </a:extLst>
          </p:cNvPr>
          <p:cNvSpPr>
            <a:spLocks noChangeArrowheads="1"/>
          </p:cNvSpPr>
          <p:nvPr/>
        </p:nvSpPr>
        <p:spPr bwMode="auto">
          <a:xfrm>
            <a:off x="461963" y="1293813"/>
            <a:ext cx="1457483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38952" name="Rectangle 16">
            <a:extLst>
              <a:ext uri="{FF2B5EF4-FFF2-40B4-BE49-F238E27FC236}">
                <a16:creationId xmlns:a16="http://schemas.microsoft.com/office/drawing/2014/main" xmlns="" id="{0F7BDCD2-42E1-2AB2-7C86-100F0DB9C5E4}"/>
              </a:ext>
            </a:extLst>
          </p:cNvPr>
          <p:cNvSpPr>
            <a:spLocks noChangeArrowheads="1"/>
          </p:cNvSpPr>
          <p:nvPr/>
        </p:nvSpPr>
        <p:spPr bwMode="auto">
          <a:xfrm>
            <a:off x="6096000" y="2565400"/>
            <a:ext cx="1554162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38953" name="Rectangle 18">
            <a:extLst>
              <a:ext uri="{FF2B5EF4-FFF2-40B4-BE49-F238E27FC236}">
                <a16:creationId xmlns:a16="http://schemas.microsoft.com/office/drawing/2014/main" xmlns="" id="{110968A8-6532-15AD-BCD2-D384B9218AC8}"/>
              </a:ext>
            </a:extLst>
          </p:cNvPr>
          <p:cNvSpPr>
            <a:spLocks noChangeArrowheads="1"/>
          </p:cNvSpPr>
          <p:nvPr/>
        </p:nvSpPr>
        <p:spPr bwMode="auto">
          <a:xfrm>
            <a:off x="371475" y="1344613"/>
            <a:ext cx="1293971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38954" name="Rectangle 20">
            <a:extLst>
              <a:ext uri="{FF2B5EF4-FFF2-40B4-BE49-F238E27FC236}">
                <a16:creationId xmlns:a16="http://schemas.microsoft.com/office/drawing/2014/main" xmlns="" id="{C1F3C1E4-3B55-6D59-4F0A-38EF47E5CD7B}"/>
              </a:ext>
            </a:extLst>
          </p:cNvPr>
          <p:cNvSpPr>
            <a:spLocks noChangeArrowheads="1"/>
          </p:cNvSpPr>
          <p:nvPr/>
        </p:nvSpPr>
        <p:spPr bwMode="auto">
          <a:xfrm>
            <a:off x="5741988" y="2860675"/>
            <a:ext cx="20918487"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38955" name="Rectangle 18">
            <a:extLst>
              <a:ext uri="{FF2B5EF4-FFF2-40B4-BE49-F238E27FC236}">
                <a16:creationId xmlns:a16="http://schemas.microsoft.com/office/drawing/2014/main" xmlns="" id="{5D80D021-C0B9-694F-78E6-464E87943F36}"/>
              </a:ext>
            </a:extLst>
          </p:cNvPr>
          <p:cNvSpPr>
            <a:spLocks noChangeArrowheads="1"/>
          </p:cNvSpPr>
          <p:nvPr/>
        </p:nvSpPr>
        <p:spPr bwMode="auto">
          <a:xfrm>
            <a:off x="223838" y="1182688"/>
            <a:ext cx="1916588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38956" name="Rectangle 20">
            <a:extLst>
              <a:ext uri="{FF2B5EF4-FFF2-40B4-BE49-F238E27FC236}">
                <a16:creationId xmlns:a16="http://schemas.microsoft.com/office/drawing/2014/main" xmlns="" id="{F9D83134-78A4-EBB6-8588-62812E251599}"/>
              </a:ext>
            </a:extLst>
          </p:cNvPr>
          <p:cNvSpPr>
            <a:spLocks noChangeArrowheads="1"/>
          </p:cNvSpPr>
          <p:nvPr/>
        </p:nvSpPr>
        <p:spPr bwMode="auto">
          <a:xfrm>
            <a:off x="6245225" y="2301875"/>
            <a:ext cx="183435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pic>
        <p:nvPicPr>
          <p:cNvPr id="1153026" name="Picture 2" descr="TP HCM chính thức xin trung ương không hợp nhất sở, ngành">
            <a:extLst>
              <a:ext uri="{FF2B5EF4-FFF2-40B4-BE49-F238E27FC236}">
                <a16:creationId xmlns:a16="http://schemas.microsoft.com/office/drawing/2014/main" xmlns="" id="{4DC6FC31-4925-F3EA-C1BB-47DD83DBC6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913" y="1136650"/>
            <a:ext cx="10290175" cy="5421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2283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AutoShape 2" descr="Bài 15. Thương mại và du lịch - Hoc24">
            <a:extLst>
              <a:ext uri="{FF2B5EF4-FFF2-40B4-BE49-F238E27FC236}">
                <a16:creationId xmlns:a16="http://schemas.microsoft.com/office/drawing/2014/main" xmlns="" id="{2664962F-ECCA-EC41-F6D4-C3428452081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97283" name="Rectangle 11">
            <a:extLst>
              <a:ext uri="{FF2B5EF4-FFF2-40B4-BE49-F238E27FC236}">
                <a16:creationId xmlns:a16="http://schemas.microsoft.com/office/drawing/2014/main" xmlns="" id="{EF8E97D2-5924-89CC-8205-A79E7F07972B}"/>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97284" name="TextBox 4">
            <a:extLst>
              <a:ext uri="{FF2B5EF4-FFF2-40B4-BE49-F238E27FC236}">
                <a16:creationId xmlns:a16="http://schemas.microsoft.com/office/drawing/2014/main" xmlns="" id="{6A7A10DE-9D8C-095D-6C7B-00EFF9D96596}"/>
              </a:ext>
            </a:extLst>
          </p:cNvPr>
          <p:cNvSpPr txBox="1">
            <a:spLocks noChangeArrowheads="1"/>
          </p:cNvSpPr>
          <p:nvPr/>
        </p:nvSpPr>
        <p:spPr bwMode="auto">
          <a:xfrm>
            <a:off x="5342881" y="1552973"/>
            <a:ext cx="6645919" cy="414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fontAlgn="base">
              <a:lnSpc>
                <a:spcPct val="150000"/>
              </a:lnSpc>
            </a:pPr>
            <a:r>
              <a:rPr lang="x-none" sz="3600" b="1" dirty="0">
                <a:solidFill>
                  <a:srgbClr val="7030A0"/>
                </a:solidFill>
                <a:effectLst/>
                <a:latin typeface="Times New Roman" panose="02020603050405020304" pitchFamily="18" charset="0"/>
                <a:ea typeface="Times New Roman" panose="02020603050405020304" pitchFamily="18" charset="0"/>
              </a:rPr>
              <a:t>Khách du lịch còn có thể trải nghiệm cuộc sống nơi đây thông qua các hoạt động bơi lội, lặn biển để quan sát những vẻ đẹp dưới làn nước trong lành ấy.  </a:t>
            </a:r>
            <a:r>
              <a:rPr lang="x-none" sz="3600" b="1" dirty="0">
                <a:solidFill>
                  <a:srgbClr val="7030A0"/>
                </a:solidFill>
                <a:effectLst/>
              </a:rPr>
              <a:t> </a:t>
            </a:r>
            <a:endParaRPr lang="x-none" sz="3600" b="1" dirty="0">
              <a:solidFill>
                <a:srgbClr val="7030A0"/>
              </a:solidFill>
              <a:effectLst/>
              <a:latin typeface="Times New Roman" panose="02020603050405020304" pitchFamily="18" charset="0"/>
              <a:ea typeface="Times New Roman" panose="02020603050405020304" pitchFamily="18" charset="0"/>
            </a:endParaRPr>
          </a:p>
        </p:txBody>
      </p:sp>
      <p:sp>
        <p:nvSpPr>
          <p:cNvPr id="97285" name="Rectangle 2">
            <a:extLst>
              <a:ext uri="{FF2B5EF4-FFF2-40B4-BE49-F238E27FC236}">
                <a16:creationId xmlns:a16="http://schemas.microsoft.com/office/drawing/2014/main" xmlns="" id="{4970605B-1409-B809-B7AA-5B579F11D628}"/>
              </a:ext>
            </a:extLst>
          </p:cNvPr>
          <p:cNvSpPr>
            <a:spLocks noChangeArrowheads="1"/>
          </p:cNvSpPr>
          <p:nvPr/>
        </p:nvSpPr>
        <p:spPr bwMode="auto">
          <a:xfrm>
            <a:off x="203200" y="2270125"/>
            <a:ext cx="178514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97287" name="TextBox 4">
            <a:extLst>
              <a:ext uri="{FF2B5EF4-FFF2-40B4-BE49-F238E27FC236}">
                <a16:creationId xmlns:a16="http://schemas.microsoft.com/office/drawing/2014/main" xmlns="" id="{26CBB237-5526-4D8C-68D2-5105D86A66B9}"/>
              </a:ext>
            </a:extLst>
          </p:cNvPr>
          <p:cNvSpPr txBox="1">
            <a:spLocks noChangeArrowheads="1"/>
          </p:cNvSpPr>
          <p:nvPr/>
        </p:nvSpPr>
        <p:spPr bwMode="auto">
          <a:xfrm>
            <a:off x="203200" y="208747"/>
            <a:ext cx="3911601"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fontAlgn="base"/>
            <a:r>
              <a:rPr lang="x-none" sz="3500" b="1" dirty="0">
                <a:solidFill>
                  <a:srgbClr val="00B050"/>
                </a:solidFill>
                <a:effectLst/>
                <a:latin typeface="Times New Roman" panose="02020603050405020304" pitchFamily="18" charset="0"/>
                <a:ea typeface="Times New Roman" panose="02020603050405020304" pitchFamily="18" charset="0"/>
              </a:rPr>
              <a:t>Những Hòn Đảo Nổi Bật Tại Vịnh Côn Sơn - Côn Đảo</a:t>
            </a:r>
            <a:endParaRPr lang="x-none" sz="3500" dirty="0">
              <a:solidFill>
                <a:srgbClr val="00B050"/>
              </a:solidFill>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xmlns="" id="{3A3EA89D-DB52-7C87-AC9D-54F7A53B1E16}"/>
              </a:ext>
            </a:extLst>
          </p:cNvPr>
          <p:cNvSpPr txBox="1"/>
          <p:nvPr/>
        </p:nvSpPr>
        <p:spPr>
          <a:xfrm>
            <a:off x="795490" y="1757256"/>
            <a:ext cx="2384853" cy="803490"/>
          </a:xfrm>
          <a:prstGeom prst="rect">
            <a:avLst/>
          </a:prstGeom>
          <a:noFill/>
        </p:spPr>
        <p:txBody>
          <a:bodyPr wrap="square">
            <a:spAutoFit/>
          </a:bodyPr>
          <a:lstStyle/>
          <a:p>
            <a:pPr algn="just" fontAlgn="base">
              <a:lnSpc>
                <a:spcPct val="150000"/>
              </a:lnSpc>
            </a:pPr>
            <a:r>
              <a:rPr lang="x-none" sz="3500" b="1" dirty="0">
                <a:solidFill>
                  <a:srgbClr val="0432FF"/>
                </a:solidFill>
                <a:effectLst/>
                <a:latin typeface="Times New Roman" panose="02020603050405020304" pitchFamily="18" charset="0"/>
                <a:ea typeface="Times New Roman" panose="02020603050405020304" pitchFamily="18" charset="0"/>
              </a:rPr>
              <a:t>Hòn Chính</a:t>
            </a:r>
            <a:endParaRPr lang="x-none" sz="3500" dirty="0">
              <a:solidFill>
                <a:srgbClr val="0432FF"/>
              </a:solidFill>
              <a:effectLst/>
              <a:latin typeface="Times New Roman" panose="02020603050405020304" pitchFamily="18" charset="0"/>
              <a:ea typeface="Times New Roman" panose="02020603050405020304" pitchFamily="18" charset="0"/>
            </a:endParaRPr>
          </a:p>
        </p:txBody>
      </p:sp>
      <p:pic>
        <p:nvPicPr>
          <p:cNvPr id="4" name="Picture 3">
            <a:extLst>
              <a:ext uri="{FF2B5EF4-FFF2-40B4-BE49-F238E27FC236}">
                <a16:creationId xmlns:a16="http://schemas.microsoft.com/office/drawing/2014/main" xmlns="" id="{B4B56D97-4CC9-B811-8806-0A7FAF2E7D72}"/>
              </a:ext>
            </a:extLst>
          </p:cNvPr>
          <p:cNvPicPr>
            <a:picLocks noChangeAspect="1"/>
          </p:cNvPicPr>
          <p:nvPr/>
        </p:nvPicPr>
        <p:blipFill>
          <a:blip r:embed="rId3"/>
          <a:stretch>
            <a:fillRect/>
          </a:stretch>
        </p:blipFill>
        <p:spPr>
          <a:xfrm>
            <a:off x="203200" y="2749439"/>
            <a:ext cx="4826000" cy="3515437"/>
          </a:xfrm>
          <a:prstGeom prst="rect">
            <a:avLst/>
          </a:prstGeom>
        </p:spPr>
      </p:pic>
    </p:spTree>
    <p:extLst>
      <p:ext uri="{BB962C8B-B14F-4D97-AF65-F5344CB8AC3E}">
        <p14:creationId xmlns:p14="http://schemas.microsoft.com/office/powerpoint/2010/main" val="230928484"/>
      </p:ext>
    </p:extLst>
  </p:cSld>
  <p:clrMapOvr>
    <a:masterClrMapping/>
  </p:clrMapOvr>
  <p:transition/>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2">
            <a:extLst>
              <a:ext uri="{FF2B5EF4-FFF2-40B4-BE49-F238E27FC236}">
                <a16:creationId xmlns:a16="http://schemas.microsoft.com/office/drawing/2014/main" xmlns="" id="{4F0DDFB4-318B-F20E-9409-50FF3DD84345}"/>
              </a:ext>
            </a:extLst>
          </p:cNvPr>
          <p:cNvSpPr txBox="1">
            <a:spLocks noChangeArrowheads="1"/>
          </p:cNvSpPr>
          <p:nvPr/>
        </p:nvSpPr>
        <p:spPr bwMode="auto">
          <a:xfrm>
            <a:off x="6858000" y="479266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x-none" altLang="x-none" sz="3600">
              <a:latin typeface=".VnArial Narrow" pitchFamily="34" charset="0"/>
            </a:endParaRPr>
          </a:p>
        </p:txBody>
      </p:sp>
      <p:sp>
        <p:nvSpPr>
          <p:cNvPr id="128002" name="Text Box 16">
            <a:extLst>
              <a:ext uri="{FF2B5EF4-FFF2-40B4-BE49-F238E27FC236}">
                <a16:creationId xmlns:a16="http://schemas.microsoft.com/office/drawing/2014/main" xmlns="" id="{9E6FDB13-F3E0-8027-EBD6-D8D652EFF815}"/>
              </a:ext>
            </a:extLst>
          </p:cNvPr>
          <p:cNvSpPr txBox="1">
            <a:spLocks noChangeArrowheads="1"/>
          </p:cNvSpPr>
          <p:nvPr/>
        </p:nvSpPr>
        <p:spPr bwMode="auto">
          <a:xfrm>
            <a:off x="2343150" y="32256"/>
            <a:ext cx="8108950"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lnSpc>
                <a:spcPct val="150000"/>
              </a:lnSpc>
              <a:spcBef>
                <a:spcPct val="50000"/>
              </a:spcBef>
            </a:pPr>
            <a:r>
              <a:rPr lang="x-none" altLang="x-none" sz="3800" b="1" dirty="0">
                <a:solidFill>
                  <a:srgbClr val="0432FF"/>
                </a:solidFill>
                <a:cs typeface="Times New Roman" panose="02020603050405020304" pitchFamily="18" charset="0"/>
              </a:rPr>
              <a:t>THẢO LUẬN NHÓM ĐÔI (3 PHÚT)</a:t>
            </a:r>
            <a:endParaRPr lang="en-US" altLang="x-none" sz="3800" b="1" dirty="0">
              <a:solidFill>
                <a:srgbClr val="0432FF"/>
              </a:solidFill>
              <a:cs typeface="Times New Roman" panose="02020603050405020304" pitchFamily="18" charset="0"/>
            </a:endParaRPr>
          </a:p>
        </p:txBody>
      </p:sp>
      <p:pic>
        <p:nvPicPr>
          <p:cNvPr id="128003" name="Picture 5" descr="1001 câu hỏi hình ảnh thảo luận cặp đôi để tăng sự thấu hiểu">
            <a:extLst>
              <a:ext uri="{FF2B5EF4-FFF2-40B4-BE49-F238E27FC236}">
                <a16:creationId xmlns:a16="http://schemas.microsoft.com/office/drawing/2014/main" xmlns="" id="{B2A3566A-995C-AF61-3772-E7A86F8644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0" y="2433638"/>
            <a:ext cx="4498975"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CDF30702-7AD2-610B-A577-E1AEB0EB78E4}"/>
              </a:ext>
            </a:extLst>
          </p:cNvPr>
          <p:cNvSpPr txBox="1"/>
          <p:nvPr/>
        </p:nvSpPr>
        <p:spPr>
          <a:xfrm>
            <a:off x="5816600" y="4199145"/>
            <a:ext cx="5767688" cy="1828386"/>
          </a:xfrm>
          <a:prstGeom prst="rect">
            <a:avLst/>
          </a:prstGeom>
          <a:noFill/>
        </p:spPr>
        <p:txBody>
          <a:bodyPr wrap="square">
            <a:spAutoFit/>
          </a:bodyPr>
          <a:lstStyle/>
          <a:p>
            <a:pPr algn="just">
              <a:lnSpc>
                <a:spcPct val="150000"/>
              </a:lnSpc>
            </a:pPr>
            <a:r>
              <a:rPr lang="en-US" sz="4000" b="1" dirty="0" err="1">
                <a:solidFill>
                  <a:srgbClr val="0432FF"/>
                </a:solidFill>
                <a:effectLst/>
                <a:latin typeface="Times New Roman" panose="02020603050405020304" pitchFamily="18" charset="0"/>
                <a:ea typeface="Times New Roman" panose="02020603050405020304" pitchFamily="18" charset="0"/>
              </a:rPr>
              <a:t>Phân</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tích</a:t>
            </a:r>
            <a:r>
              <a:rPr lang="en-US" sz="4000" b="1" dirty="0">
                <a:solidFill>
                  <a:srgbClr val="0432FF"/>
                </a:solidFill>
                <a:effectLst/>
                <a:latin typeface="Times New Roman" panose="02020603050405020304" pitchFamily="18" charset="0"/>
                <a:ea typeface="Times New Roman" panose="02020603050405020304" pitchFamily="18" charset="0"/>
              </a:rPr>
              <a:t> </a:t>
            </a:r>
            <a:r>
              <a:rPr lang="x-none" sz="4000" b="1" dirty="0">
                <a:solidFill>
                  <a:srgbClr val="0432FF"/>
                </a:solidFill>
                <a:effectLst/>
                <a:latin typeface="Times New Roman" panose="02020603050405020304" pitchFamily="18" charset="0"/>
                <a:ea typeface="Times New Roman" panose="02020603050405020304" pitchFamily="18" charset="0"/>
              </a:rPr>
              <a:t>vị thế của Thành phố Hồ Chí Minh</a:t>
            </a:r>
          </a:p>
        </p:txBody>
      </p:sp>
    </p:spTree>
    <p:extLst>
      <p:ext uri="{BB962C8B-B14F-4D97-AF65-F5344CB8AC3E}">
        <p14:creationId xmlns:p14="http://schemas.microsoft.com/office/powerpoint/2010/main" val="256121577"/>
      </p:ext>
    </p:extLst>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2">
            <a:extLst>
              <a:ext uri="{FF2B5EF4-FFF2-40B4-BE49-F238E27FC236}">
                <a16:creationId xmlns:a16="http://schemas.microsoft.com/office/drawing/2014/main" xmlns="" id="{4F0DDFB4-318B-F20E-9409-50FF3DD84345}"/>
              </a:ext>
            </a:extLst>
          </p:cNvPr>
          <p:cNvSpPr txBox="1">
            <a:spLocks noChangeArrowheads="1"/>
          </p:cNvSpPr>
          <p:nvPr/>
        </p:nvSpPr>
        <p:spPr bwMode="auto">
          <a:xfrm>
            <a:off x="6858000" y="479266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x-none" altLang="x-none" sz="3600">
              <a:latin typeface=".VnArial Narrow" pitchFamily="34" charset="0"/>
            </a:endParaRPr>
          </a:p>
        </p:txBody>
      </p:sp>
      <p:sp>
        <p:nvSpPr>
          <p:cNvPr id="128002" name="Text Box 16">
            <a:extLst>
              <a:ext uri="{FF2B5EF4-FFF2-40B4-BE49-F238E27FC236}">
                <a16:creationId xmlns:a16="http://schemas.microsoft.com/office/drawing/2014/main" xmlns="" id="{9E6FDB13-F3E0-8027-EBD6-D8D652EFF815}"/>
              </a:ext>
            </a:extLst>
          </p:cNvPr>
          <p:cNvSpPr txBox="1">
            <a:spLocks noChangeArrowheads="1"/>
          </p:cNvSpPr>
          <p:nvPr/>
        </p:nvSpPr>
        <p:spPr bwMode="auto">
          <a:xfrm>
            <a:off x="1054100" y="673606"/>
            <a:ext cx="10363200" cy="5250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sz="3800" b="1" dirty="0">
                <a:solidFill>
                  <a:srgbClr val="00B050"/>
                </a:solidFill>
                <a:effectLst/>
                <a:latin typeface="Times New Roman" panose="02020603050405020304" pitchFamily="18" charset="0"/>
                <a:ea typeface="Times New Roman" panose="02020603050405020304" pitchFamily="18" charset="0"/>
              </a:rPr>
              <a:t>- </a:t>
            </a:r>
            <a:r>
              <a:rPr lang="en-US" sz="3800" b="1" dirty="0" err="1">
                <a:solidFill>
                  <a:srgbClr val="00B050"/>
                </a:solidFill>
                <a:effectLst/>
                <a:latin typeface="Times New Roman" panose="02020603050405020304" pitchFamily="18" charset="0"/>
                <a:ea typeface="Times New Roman" panose="02020603050405020304" pitchFamily="18" charset="0"/>
              </a:rPr>
              <a:t>Thành</a:t>
            </a:r>
            <a:r>
              <a:rPr lang="en-US" sz="3800" b="1" dirty="0">
                <a:solidFill>
                  <a:srgbClr val="00B050"/>
                </a:solidFill>
                <a:effectLst/>
                <a:latin typeface="Times New Roman" panose="02020603050405020304" pitchFamily="18" charset="0"/>
                <a:ea typeface="Times New Roman" panose="02020603050405020304" pitchFamily="18" charset="0"/>
              </a:rPr>
              <a:t> </a:t>
            </a:r>
            <a:r>
              <a:rPr lang="en-US" sz="3800" b="1" dirty="0" err="1">
                <a:solidFill>
                  <a:srgbClr val="00B050"/>
                </a:solidFill>
                <a:effectLst/>
                <a:latin typeface="Times New Roman" panose="02020603050405020304" pitchFamily="18" charset="0"/>
                <a:ea typeface="Times New Roman" panose="02020603050405020304" pitchFamily="18" charset="0"/>
              </a:rPr>
              <a:t>phố</a:t>
            </a:r>
            <a:r>
              <a:rPr lang="en-US" sz="3800" b="1" dirty="0">
                <a:solidFill>
                  <a:srgbClr val="00B050"/>
                </a:solidFill>
                <a:effectLst/>
                <a:latin typeface="Times New Roman" panose="02020603050405020304" pitchFamily="18" charset="0"/>
                <a:ea typeface="Times New Roman" panose="02020603050405020304" pitchFamily="18" charset="0"/>
              </a:rPr>
              <a:t> </a:t>
            </a:r>
            <a:r>
              <a:rPr lang="en-US" sz="3800" b="1" dirty="0" err="1">
                <a:solidFill>
                  <a:srgbClr val="00B050"/>
                </a:solidFill>
                <a:effectLst/>
                <a:latin typeface="Times New Roman" panose="02020603050405020304" pitchFamily="18" charset="0"/>
                <a:ea typeface="Times New Roman" panose="02020603050405020304" pitchFamily="18" charset="0"/>
              </a:rPr>
              <a:t>Hồ</a:t>
            </a:r>
            <a:r>
              <a:rPr lang="en-US" sz="3800" b="1" dirty="0">
                <a:solidFill>
                  <a:srgbClr val="00B050"/>
                </a:solidFill>
                <a:effectLst/>
                <a:latin typeface="Times New Roman" panose="02020603050405020304" pitchFamily="18" charset="0"/>
                <a:ea typeface="Times New Roman" panose="02020603050405020304" pitchFamily="18" charset="0"/>
              </a:rPr>
              <a:t> </a:t>
            </a:r>
            <a:r>
              <a:rPr lang="en-US" sz="3800" b="1" dirty="0" err="1">
                <a:solidFill>
                  <a:srgbClr val="00B050"/>
                </a:solidFill>
                <a:effectLst/>
                <a:latin typeface="Times New Roman" panose="02020603050405020304" pitchFamily="18" charset="0"/>
                <a:ea typeface="Times New Roman" panose="02020603050405020304" pitchFamily="18" charset="0"/>
              </a:rPr>
              <a:t>Chí</a:t>
            </a:r>
            <a:r>
              <a:rPr lang="en-US" sz="3800" b="1" dirty="0">
                <a:solidFill>
                  <a:srgbClr val="00B050"/>
                </a:solidFill>
                <a:effectLst/>
                <a:latin typeface="Times New Roman" panose="02020603050405020304" pitchFamily="18" charset="0"/>
                <a:ea typeface="Times New Roman" panose="02020603050405020304" pitchFamily="18" charset="0"/>
              </a:rPr>
              <a:t> Minh </a:t>
            </a:r>
            <a:r>
              <a:rPr lang="en-US" sz="3800" b="1" dirty="0" err="1">
                <a:solidFill>
                  <a:srgbClr val="00B050"/>
                </a:solidFill>
                <a:effectLst/>
                <a:latin typeface="Times New Roman" panose="02020603050405020304" pitchFamily="18" charset="0"/>
                <a:ea typeface="Times New Roman" panose="02020603050405020304" pitchFamily="18" charset="0"/>
              </a:rPr>
              <a:t>chỉ</a:t>
            </a:r>
            <a:r>
              <a:rPr lang="en-US" sz="3800" b="1" dirty="0">
                <a:solidFill>
                  <a:srgbClr val="00B050"/>
                </a:solidFill>
                <a:effectLst/>
                <a:latin typeface="Times New Roman" panose="02020603050405020304" pitchFamily="18" charset="0"/>
                <a:ea typeface="Times New Roman" panose="02020603050405020304" pitchFamily="18" charset="0"/>
              </a:rPr>
              <a:t> </a:t>
            </a:r>
            <a:r>
              <a:rPr lang="en-US" sz="3800" b="1" dirty="0" err="1">
                <a:solidFill>
                  <a:srgbClr val="00B050"/>
                </a:solidFill>
                <a:effectLst/>
                <a:latin typeface="Times New Roman" panose="02020603050405020304" pitchFamily="18" charset="0"/>
                <a:ea typeface="Times New Roman" panose="02020603050405020304" pitchFamily="18" charset="0"/>
              </a:rPr>
              <a:t>chiếm</a:t>
            </a:r>
            <a:r>
              <a:rPr lang="en-US" sz="3800" b="1" dirty="0">
                <a:solidFill>
                  <a:srgbClr val="00B050"/>
                </a:solidFill>
                <a:effectLst/>
                <a:latin typeface="Times New Roman" panose="02020603050405020304" pitchFamily="18" charset="0"/>
                <a:ea typeface="Times New Roman" panose="02020603050405020304" pitchFamily="18" charset="0"/>
              </a:rPr>
              <a:t> 0,6% </a:t>
            </a:r>
            <a:r>
              <a:rPr lang="en-US" sz="3800" b="1" dirty="0" err="1">
                <a:solidFill>
                  <a:srgbClr val="00B050"/>
                </a:solidFill>
                <a:effectLst/>
                <a:latin typeface="Times New Roman" panose="02020603050405020304" pitchFamily="18" charset="0"/>
                <a:ea typeface="Times New Roman" panose="02020603050405020304" pitchFamily="18" charset="0"/>
              </a:rPr>
              <a:t>diện</a:t>
            </a:r>
            <a:r>
              <a:rPr lang="en-US" sz="3800" b="1" dirty="0">
                <a:solidFill>
                  <a:srgbClr val="00B050"/>
                </a:solidFill>
                <a:effectLst/>
                <a:latin typeface="Times New Roman" panose="02020603050405020304" pitchFamily="18" charset="0"/>
                <a:ea typeface="Times New Roman" panose="02020603050405020304" pitchFamily="18" charset="0"/>
              </a:rPr>
              <a:t> </a:t>
            </a:r>
            <a:r>
              <a:rPr lang="en-US" sz="3800" b="1" dirty="0" err="1">
                <a:solidFill>
                  <a:srgbClr val="00B050"/>
                </a:solidFill>
                <a:effectLst/>
                <a:latin typeface="Times New Roman" panose="02020603050405020304" pitchFamily="18" charset="0"/>
                <a:ea typeface="Times New Roman" panose="02020603050405020304" pitchFamily="18" charset="0"/>
              </a:rPr>
              <a:t>tích</a:t>
            </a:r>
            <a:r>
              <a:rPr lang="en-US" sz="3800" b="1" dirty="0">
                <a:solidFill>
                  <a:srgbClr val="00B050"/>
                </a:solidFill>
                <a:effectLst/>
                <a:latin typeface="Times New Roman" panose="02020603050405020304" pitchFamily="18" charset="0"/>
                <a:ea typeface="Times New Roman" panose="02020603050405020304" pitchFamily="18" charset="0"/>
              </a:rPr>
              <a:t> </a:t>
            </a:r>
            <a:r>
              <a:rPr lang="en-US" sz="3800" b="1" dirty="0" err="1">
                <a:solidFill>
                  <a:srgbClr val="00B050"/>
                </a:solidFill>
                <a:effectLst/>
                <a:latin typeface="Times New Roman" panose="02020603050405020304" pitchFamily="18" charset="0"/>
                <a:ea typeface="Times New Roman" panose="02020603050405020304" pitchFamily="18" charset="0"/>
              </a:rPr>
              <a:t>cả</a:t>
            </a:r>
            <a:r>
              <a:rPr lang="en-US" sz="3800" b="1" dirty="0">
                <a:solidFill>
                  <a:srgbClr val="00B050"/>
                </a:solidFill>
                <a:effectLst/>
                <a:latin typeface="Times New Roman" panose="02020603050405020304" pitchFamily="18" charset="0"/>
                <a:ea typeface="Times New Roman" panose="02020603050405020304" pitchFamily="18" charset="0"/>
              </a:rPr>
              <a:t> </a:t>
            </a:r>
            <a:r>
              <a:rPr lang="en-US" sz="3800" b="1" dirty="0" err="1">
                <a:solidFill>
                  <a:srgbClr val="00B050"/>
                </a:solidFill>
                <a:effectLst/>
                <a:latin typeface="Times New Roman" panose="02020603050405020304" pitchFamily="18" charset="0"/>
                <a:ea typeface="Times New Roman" panose="02020603050405020304" pitchFamily="18" charset="0"/>
              </a:rPr>
              <a:t>nước</a:t>
            </a:r>
            <a:r>
              <a:rPr lang="en-US" sz="3800" b="1" dirty="0">
                <a:solidFill>
                  <a:srgbClr val="00B050"/>
                </a:solidFill>
                <a:effectLst/>
                <a:latin typeface="Times New Roman" panose="02020603050405020304" pitchFamily="18" charset="0"/>
                <a:ea typeface="Times New Roman" panose="02020603050405020304" pitchFamily="18" charset="0"/>
              </a:rPr>
              <a:t>, </a:t>
            </a:r>
            <a:r>
              <a:rPr lang="en-US" sz="3800" b="1" dirty="0" err="1">
                <a:solidFill>
                  <a:srgbClr val="00B050"/>
                </a:solidFill>
                <a:effectLst/>
                <a:latin typeface="Times New Roman" panose="02020603050405020304" pitchFamily="18" charset="0"/>
                <a:ea typeface="Times New Roman" panose="02020603050405020304" pitchFamily="18" charset="0"/>
              </a:rPr>
              <a:t>số</a:t>
            </a:r>
            <a:r>
              <a:rPr lang="en-US" sz="3800" b="1" dirty="0">
                <a:solidFill>
                  <a:srgbClr val="00B050"/>
                </a:solidFill>
                <a:effectLst/>
                <a:latin typeface="Times New Roman" panose="02020603050405020304" pitchFamily="18" charset="0"/>
                <a:ea typeface="Times New Roman" panose="02020603050405020304" pitchFamily="18" charset="0"/>
              </a:rPr>
              <a:t> </a:t>
            </a:r>
            <a:r>
              <a:rPr lang="en-US" sz="3800" b="1" dirty="0" err="1">
                <a:solidFill>
                  <a:srgbClr val="00B050"/>
                </a:solidFill>
                <a:effectLst/>
                <a:latin typeface="Times New Roman" panose="02020603050405020304" pitchFamily="18" charset="0"/>
                <a:ea typeface="Times New Roman" panose="02020603050405020304" pitchFamily="18" charset="0"/>
              </a:rPr>
              <a:t>dân</a:t>
            </a:r>
            <a:r>
              <a:rPr lang="en-US" sz="3800" b="1" dirty="0">
                <a:solidFill>
                  <a:srgbClr val="00B050"/>
                </a:solidFill>
                <a:effectLst/>
                <a:latin typeface="Times New Roman" panose="02020603050405020304" pitchFamily="18" charset="0"/>
                <a:ea typeface="Times New Roman" panose="02020603050405020304" pitchFamily="18" charset="0"/>
              </a:rPr>
              <a:t> </a:t>
            </a:r>
            <a:r>
              <a:rPr lang="en-US" sz="3800" b="1" dirty="0" err="1">
                <a:solidFill>
                  <a:srgbClr val="00B050"/>
                </a:solidFill>
                <a:effectLst/>
                <a:latin typeface="Times New Roman" panose="02020603050405020304" pitchFamily="18" charset="0"/>
                <a:ea typeface="Times New Roman" panose="02020603050405020304" pitchFamily="18" charset="0"/>
              </a:rPr>
              <a:t>khoảng</a:t>
            </a:r>
            <a:r>
              <a:rPr lang="en-US" sz="3800" b="1" dirty="0">
                <a:solidFill>
                  <a:srgbClr val="00B050"/>
                </a:solidFill>
                <a:effectLst/>
                <a:latin typeface="Times New Roman" panose="02020603050405020304" pitchFamily="18" charset="0"/>
                <a:ea typeface="Times New Roman" panose="02020603050405020304" pitchFamily="18" charset="0"/>
              </a:rPr>
              <a:t> 9,16 </a:t>
            </a:r>
            <a:r>
              <a:rPr lang="en-US" sz="3800" b="1" dirty="0" err="1">
                <a:solidFill>
                  <a:srgbClr val="00B050"/>
                </a:solidFill>
                <a:effectLst/>
                <a:latin typeface="Times New Roman" panose="02020603050405020304" pitchFamily="18" charset="0"/>
                <a:ea typeface="Times New Roman" panose="02020603050405020304" pitchFamily="18" charset="0"/>
              </a:rPr>
              <a:t>triệu</a:t>
            </a:r>
            <a:r>
              <a:rPr lang="en-US" sz="3800" b="1" dirty="0">
                <a:solidFill>
                  <a:srgbClr val="00B050"/>
                </a:solidFill>
                <a:effectLst/>
                <a:latin typeface="Times New Roman" panose="02020603050405020304" pitchFamily="18" charset="0"/>
                <a:ea typeface="Times New Roman" panose="02020603050405020304" pitchFamily="18" charset="0"/>
              </a:rPr>
              <a:t> </a:t>
            </a:r>
            <a:r>
              <a:rPr lang="en-US" sz="3800" b="1" dirty="0" err="1">
                <a:solidFill>
                  <a:srgbClr val="00B050"/>
                </a:solidFill>
                <a:effectLst/>
                <a:latin typeface="Times New Roman" panose="02020603050405020304" pitchFamily="18" charset="0"/>
                <a:ea typeface="Times New Roman" panose="02020603050405020304" pitchFamily="18" charset="0"/>
              </a:rPr>
              <a:t>người</a:t>
            </a:r>
            <a:r>
              <a:rPr lang="en-US" sz="3800" b="1" dirty="0">
                <a:solidFill>
                  <a:srgbClr val="00B050"/>
                </a:solidFill>
                <a:effectLst/>
                <a:latin typeface="Times New Roman" panose="02020603050405020304" pitchFamily="18" charset="0"/>
                <a:ea typeface="Times New Roman" panose="02020603050405020304" pitchFamily="18" charset="0"/>
              </a:rPr>
              <a:t> </a:t>
            </a:r>
            <a:r>
              <a:rPr lang="en-US" sz="3800" b="1" dirty="0" err="1">
                <a:solidFill>
                  <a:srgbClr val="00B050"/>
                </a:solidFill>
                <a:effectLst/>
                <a:latin typeface="Times New Roman" panose="02020603050405020304" pitchFamily="18" charset="0"/>
                <a:ea typeface="Times New Roman" panose="02020603050405020304" pitchFamily="18" charset="0"/>
              </a:rPr>
              <a:t>nhưng</a:t>
            </a:r>
            <a:r>
              <a:rPr lang="en-US" sz="3800" b="1" dirty="0">
                <a:solidFill>
                  <a:srgbClr val="00B050"/>
                </a:solidFill>
                <a:effectLst/>
                <a:latin typeface="Times New Roman" panose="02020603050405020304" pitchFamily="18" charset="0"/>
                <a:ea typeface="Times New Roman" panose="02020603050405020304" pitchFamily="18" charset="0"/>
              </a:rPr>
              <a:t> </a:t>
            </a:r>
            <a:r>
              <a:rPr lang="en-US" sz="3800" b="1" dirty="0" err="1">
                <a:solidFill>
                  <a:srgbClr val="00B050"/>
                </a:solidFill>
                <a:effectLst/>
                <a:latin typeface="Times New Roman" panose="02020603050405020304" pitchFamily="18" charset="0"/>
                <a:ea typeface="Times New Roman" panose="02020603050405020304" pitchFamily="18" charset="0"/>
              </a:rPr>
              <a:t>đóng</a:t>
            </a:r>
            <a:r>
              <a:rPr lang="en-US" sz="3800" b="1" dirty="0">
                <a:solidFill>
                  <a:srgbClr val="00B050"/>
                </a:solidFill>
                <a:effectLst/>
                <a:latin typeface="Times New Roman" panose="02020603050405020304" pitchFamily="18" charset="0"/>
                <a:ea typeface="Times New Roman" panose="02020603050405020304" pitchFamily="18" charset="0"/>
              </a:rPr>
              <a:t> </a:t>
            </a:r>
            <a:r>
              <a:rPr lang="en-US" sz="3800" b="1" dirty="0" err="1">
                <a:solidFill>
                  <a:srgbClr val="00B050"/>
                </a:solidFill>
                <a:effectLst/>
                <a:latin typeface="Times New Roman" panose="02020603050405020304" pitchFamily="18" charset="0"/>
                <a:ea typeface="Times New Roman" panose="02020603050405020304" pitchFamily="18" charset="0"/>
              </a:rPr>
              <a:t>góp</a:t>
            </a:r>
            <a:r>
              <a:rPr lang="en-US" sz="3800" b="1" dirty="0">
                <a:solidFill>
                  <a:srgbClr val="00B050"/>
                </a:solidFill>
                <a:effectLst/>
                <a:latin typeface="Times New Roman" panose="02020603050405020304" pitchFamily="18" charset="0"/>
                <a:ea typeface="Times New Roman" panose="02020603050405020304" pitchFamily="18" charset="0"/>
              </a:rPr>
              <a:t> </a:t>
            </a:r>
            <a:r>
              <a:rPr lang="en-US" sz="3800" b="1" dirty="0" err="1">
                <a:solidFill>
                  <a:srgbClr val="00B050"/>
                </a:solidFill>
                <a:effectLst/>
                <a:latin typeface="Times New Roman" panose="02020603050405020304" pitchFamily="18" charset="0"/>
                <a:ea typeface="Times New Roman" panose="02020603050405020304" pitchFamily="18" charset="0"/>
              </a:rPr>
              <a:t>trên</a:t>
            </a:r>
            <a:r>
              <a:rPr lang="en-US" sz="3800" b="1" dirty="0">
                <a:solidFill>
                  <a:srgbClr val="00B050"/>
                </a:solidFill>
                <a:effectLst/>
                <a:latin typeface="Times New Roman" panose="02020603050405020304" pitchFamily="18" charset="0"/>
                <a:ea typeface="Times New Roman" panose="02020603050405020304" pitchFamily="18" charset="0"/>
              </a:rPr>
              <a:t> 20% GDP </a:t>
            </a:r>
            <a:r>
              <a:rPr lang="en-US" sz="3800" b="1" dirty="0" err="1">
                <a:solidFill>
                  <a:srgbClr val="00B050"/>
                </a:solidFill>
                <a:effectLst/>
                <a:latin typeface="Times New Roman" panose="02020603050405020304" pitchFamily="18" charset="0"/>
                <a:ea typeface="Times New Roman" panose="02020603050405020304" pitchFamily="18" charset="0"/>
              </a:rPr>
              <a:t>cả</a:t>
            </a:r>
            <a:r>
              <a:rPr lang="en-US" sz="3800" b="1" dirty="0">
                <a:solidFill>
                  <a:srgbClr val="00B050"/>
                </a:solidFill>
                <a:effectLst/>
                <a:latin typeface="Times New Roman" panose="02020603050405020304" pitchFamily="18" charset="0"/>
                <a:ea typeface="Times New Roman" panose="02020603050405020304" pitchFamily="18" charset="0"/>
              </a:rPr>
              <a:t> </a:t>
            </a:r>
            <a:r>
              <a:rPr lang="en-US" sz="3800" b="1" dirty="0" err="1">
                <a:solidFill>
                  <a:srgbClr val="00B050"/>
                </a:solidFill>
                <a:effectLst/>
                <a:latin typeface="Times New Roman" panose="02020603050405020304" pitchFamily="18" charset="0"/>
                <a:ea typeface="Times New Roman" panose="02020603050405020304" pitchFamily="18" charset="0"/>
              </a:rPr>
              <a:t>nước</a:t>
            </a:r>
            <a:r>
              <a:rPr lang="en-US" sz="3800" b="1" dirty="0">
                <a:solidFill>
                  <a:srgbClr val="00B050"/>
                </a:solidFill>
                <a:effectLst/>
                <a:latin typeface="Times New Roman" panose="02020603050405020304" pitchFamily="18" charset="0"/>
                <a:ea typeface="Times New Roman" panose="02020603050405020304" pitchFamily="18" charset="0"/>
              </a:rPr>
              <a:t> </a:t>
            </a:r>
            <a:r>
              <a:rPr lang="en-US" sz="3800" b="1" dirty="0" err="1">
                <a:solidFill>
                  <a:srgbClr val="00B050"/>
                </a:solidFill>
                <a:effectLst/>
                <a:latin typeface="Times New Roman" panose="02020603050405020304" pitchFamily="18" charset="0"/>
                <a:ea typeface="Times New Roman" panose="02020603050405020304" pitchFamily="18" charset="0"/>
              </a:rPr>
              <a:t>và</a:t>
            </a:r>
            <a:r>
              <a:rPr lang="en-US" sz="3800" b="1" dirty="0">
                <a:solidFill>
                  <a:srgbClr val="00B050"/>
                </a:solidFill>
                <a:effectLst/>
                <a:latin typeface="Times New Roman" panose="02020603050405020304" pitchFamily="18" charset="0"/>
                <a:ea typeface="Times New Roman" panose="02020603050405020304" pitchFamily="18" charset="0"/>
              </a:rPr>
              <a:t> </a:t>
            </a:r>
            <a:r>
              <a:rPr lang="en-US" sz="3800" b="1" dirty="0" err="1">
                <a:solidFill>
                  <a:srgbClr val="00B050"/>
                </a:solidFill>
                <a:effectLst/>
                <a:latin typeface="Times New Roman" panose="02020603050405020304" pitchFamily="18" charset="0"/>
                <a:ea typeface="Times New Roman" panose="02020603050405020304" pitchFamily="18" charset="0"/>
              </a:rPr>
              <a:t>khoảng</a:t>
            </a:r>
            <a:r>
              <a:rPr lang="en-US" sz="3800" b="1" dirty="0">
                <a:solidFill>
                  <a:srgbClr val="00B050"/>
                </a:solidFill>
                <a:effectLst/>
                <a:latin typeface="Times New Roman" panose="02020603050405020304" pitchFamily="18" charset="0"/>
                <a:ea typeface="Times New Roman" panose="02020603050405020304" pitchFamily="18" charset="0"/>
              </a:rPr>
              <a:t> 48% GRDP </a:t>
            </a:r>
            <a:r>
              <a:rPr lang="en-US" sz="3800" b="1" dirty="0" err="1">
                <a:solidFill>
                  <a:srgbClr val="00B050"/>
                </a:solidFill>
                <a:effectLst/>
                <a:latin typeface="Times New Roman" panose="02020603050405020304" pitchFamily="18" charset="0"/>
                <a:ea typeface="Times New Roman" panose="02020603050405020304" pitchFamily="18" charset="0"/>
              </a:rPr>
              <a:t>vùng</a:t>
            </a:r>
            <a:r>
              <a:rPr lang="en-US" sz="3800" b="1" dirty="0">
                <a:solidFill>
                  <a:srgbClr val="00B050"/>
                </a:solidFill>
                <a:effectLst/>
                <a:latin typeface="Times New Roman" panose="02020603050405020304" pitchFamily="18" charset="0"/>
                <a:ea typeface="Times New Roman" panose="02020603050405020304" pitchFamily="18" charset="0"/>
              </a:rPr>
              <a:t> </a:t>
            </a:r>
            <a:r>
              <a:rPr lang="en-US" sz="3800" b="1" dirty="0" err="1">
                <a:solidFill>
                  <a:srgbClr val="00B050"/>
                </a:solidFill>
                <a:effectLst/>
                <a:latin typeface="Times New Roman" panose="02020603050405020304" pitchFamily="18" charset="0"/>
                <a:ea typeface="Times New Roman" panose="02020603050405020304" pitchFamily="18" charset="0"/>
              </a:rPr>
              <a:t>Đông</a:t>
            </a:r>
            <a:r>
              <a:rPr lang="en-US" sz="3800" b="1" dirty="0">
                <a:solidFill>
                  <a:srgbClr val="00B050"/>
                </a:solidFill>
                <a:effectLst/>
                <a:latin typeface="Times New Roman" panose="02020603050405020304" pitchFamily="18" charset="0"/>
                <a:ea typeface="Times New Roman" panose="02020603050405020304" pitchFamily="18" charset="0"/>
              </a:rPr>
              <a:t> Nam </a:t>
            </a:r>
            <a:r>
              <a:rPr lang="en-US" sz="3800" b="1" dirty="0" err="1">
                <a:solidFill>
                  <a:srgbClr val="00B050"/>
                </a:solidFill>
                <a:effectLst/>
                <a:latin typeface="Times New Roman" panose="02020603050405020304" pitchFamily="18" charset="0"/>
                <a:ea typeface="Times New Roman" panose="02020603050405020304" pitchFamily="18" charset="0"/>
              </a:rPr>
              <a:t>Bộ</a:t>
            </a:r>
            <a:r>
              <a:rPr lang="en-US" sz="3800" b="1" dirty="0">
                <a:solidFill>
                  <a:srgbClr val="00B050"/>
                </a:solidFill>
                <a:effectLst/>
                <a:latin typeface="Times New Roman" panose="02020603050405020304" pitchFamily="18" charset="0"/>
                <a:ea typeface="Times New Roman" panose="02020603050405020304" pitchFamily="18" charset="0"/>
              </a:rPr>
              <a:t> (</a:t>
            </a:r>
            <a:r>
              <a:rPr lang="en-US" sz="3800" b="1" dirty="0" err="1">
                <a:solidFill>
                  <a:srgbClr val="00B050"/>
                </a:solidFill>
                <a:effectLst/>
                <a:latin typeface="Times New Roman" panose="02020603050405020304" pitchFamily="18" charset="0"/>
                <a:ea typeface="Times New Roman" panose="02020603050405020304" pitchFamily="18" charset="0"/>
              </a:rPr>
              <a:t>năm</a:t>
            </a:r>
            <a:r>
              <a:rPr lang="en-US" sz="3800" b="1" dirty="0">
                <a:solidFill>
                  <a:srgbClr val="00B050"/>
                </a:solidFill>
                <a:effectLst/>
                <a:latin typeface="Times New Roman" panose="02020603050405020304" pitchFamily="18" charset="0"/>
                <a:ea typeface="Times New Roman" panose="02020603050405020304" pitchFamily="18" charset="0"/>
              </a:rPr>
              <a:t> 2021). Thu </a:t>
            </a:r>
            <a:r>
              <a:rPr lang="en-US" sz="3800" b="1" dirty="0" err="1">
                <a:solidFill>
                  <a:srgbClr val="00B050"/>
                </a:solidFill>
                <a:effectLst/>
                <a:latin typeface="Times New Roman" panose="02020603050405020304" pitchFamily="18" charset="0"/>
                <a:ea typeface="Times New Roman" panose="02020603050405020304" pitchFamily="18" charset="0"/>
              </a:rPr>
              <a:t>nhập</a:t>
            </a:r>
            <a:r>
              <a:rPr lang="en-US" sz="3800" b="1" dirty="0">
                <a:solidFill>
                  <a:srgbClr val="00B050"/>
                </a:solidFill>
                <a:effectLst/>
                <a:latin typeface="Times New Roman" panose="02020603050405020304" pitchFamily="18" charset="0"/>
                <a:ea typeface="Times New Roman" panose="02020603050405020304" pitchFamily="18" charset="0"/>
              </a:rPr>
              <a:t> </a:t>
            </a:r>
            <a:r>
              <a:rPr lang="en-US" sz="3800" b="1" dirty="0" err="1">
                <a:solidFill>
                  <a:srgbClr val="00B050"/>
                </a:solidFill>
                <a:effectLst/>
                <a:latin typeface="Times New Roman" panose="02020603050405020304" pitchFamily="18" charset="0"/>
                <a:ea typeface="Times New Roman" panose="02020603050405020304" pitchFamily="18" charset="0"/>
              </a:rPr>
              <a:t>bình</a:t>
            </a:r>
            <a:r>
              <a:rPr lang="en-US" sz="3800" b="1" dirty="0">
                <a:solidFill>
                  <a:srgbClr val="00B050"/>
                </a:solidFill>
                <a:effectLst/>
                <a:latin typeface="Times New Roman" panose="02020603050405020304" pitchFamily="18" charset="0"/>
                <a:ea typeface="Times New Roman" panose="02020603050405020304" pitchFamily="18" charset="0"/>
              </a:rPr>
              <a:t> </a:t>
            </a:r>
            <a:r>
              <a:rPr lang="en-US" sz="3800" b="1" dirty="0" err="1">
                <a:solidFill>
                  <a:srgbClr val="00B050"/>
                </a:solidFill>
                <a:effectLst/>
                <a:latin typeface="Times New Roman" panose="02020603050405020304" pitchFamily="18" charset="0"/>
                <a:ea typeface="Times New Roman" panose="02020603050405020304" pitchFamily="18" charset="0"/>
              </a:rPr>
              <a:t>quân</a:t>
            </a:r>
            <a:r>
              <a:rPr lang="en-US" sz="3800" b="1" dirty="0">
                <a:solidFill>
                  <a:srgbClr val="00B050"/>
                </a:solidFill>
                <a:effectLst/>
                <a:latin typeface="Times New Roman" panose="02020603050405020304" pitchFamily="18" charset="0"/>
                <a:ea typeface="Times New Roman" panose="02020603050405020304" pitchFamily="18" charset="0"/>
              </a:rPr>
              <a:t> </a:t>
            </a:r>
            <a:r>
              <a:rPr lang="en-US" sz="3800" b="1" dirty="0" err="1">
                <a:solidFill>
                  <a:srgbClr val="00B050"/>
                </a:solidFill>
                <a:effectLst/>
                <a:latin typeface="Times New Roman" panose="02020603050405020304" pitchFamily="18" charset="0"/>
                <a:ea typeface="Times New Roman" panose="02020603050405020304" pitchFamily="18" charset="0"/>
              </a:rPr>
              <a:t>đầu</a:t>
            </a:r>
            <a:r>
              <a:rPr lang="en-US" sz="3800" b="1" dirty="0">
                <a:solidFill>
                  <a:srgbClr val="00B050"/>
                </a:solidFill>
                <a:effectLst/>
                <a:latin typeface="Times New Roman" panose="02020603050405020304" pitchFamily="18" charset="0"/>
                <a:ea typeface="Times New Roman" panose="02020603050405020304" pitchFamily="18" charset="0"/>
              </a:rPr>
              <a:t> </a:t>
            </a:r>
            <a:r>
              <a:rPr lang="en-US" sz="3800" b="1" dirty="0" err="1">
                <a:solidFill>
                  <a:srgbClr val="00B050"/>
                </a:solidFill>
                <a:effectLst/>
                <a:latin typeface="Times New Roman" panose="02020603050405020304" pitchFamily="18" charset="0"/>
                <a:ea typeface="Times New Roman" panose="02020603050405020304" pitchFamily="18" charset="0"/>
              </a:rPr>
              <a:t>người</a:t>
            </a:r>
            <a:r>
              <a:rPr lang="en-US" sz="3800" b="1" dirty="0">
                <a:solidFill>
                  <a:srgbClr val="00B050"/>
                </a:solidFill>
                <a:effectLst/>
                <a:latin typeface="Times New Roman" panose="02020603050405020304" pitchFamily="18" charset="0"/>
                <a:ea typeface="Times New Roman" panose="02020603050405020304" pitchFamily="18" charset="0"/>
              </a:rPr>
              <a:t> </a:t>
            </a:r>
            <a:r>
              <a:rPr lang="en-US" sz="3800" b="1" dirty="0" err="1">
                <a:solidFill>
                  <a:srgbClr val="00B050"/>
                </a:solidFill>
                <a:effectLst/>
                <a:latin typeface="Times New Roman" panose="02020603050405020304" pitchFamily="18" charset="0"/>
                <a:ea typeface="Times New Roman" panose="02020603050405020304" pitchFamily="18" charset="0"/>
              </a:rPr>
              <a:t>luôn</a:t>
            </a:r>
            <a:r>
              <a:rPr lang="en-US" sz="3800" b="1" dirty="0">
                <a:solidFill>
                  <a:srgbClr val="00B050"/>
                </a:solidFill>
                <a:effectLst/>
                <a:latin typeface="Times New Roman" panose="02020603050405020304" pitchFamily="18" charset="0"/>
                <a:ea typeface="Times New Roman" panose="02020603050405020304" pitchFamily="18" charset="0"/>
              </a:rPr>
              <a:t> </a:t>
            </a:r>
            <a:r>
              <a:rPr lang="en-US" sz="3800" b="1" dirty="0" err="1">
                <a:solidFill>
                  <a:srgbClr val="00B050"/>
                </a:solidFill>
                <a:effectLst/>
                <a:latin typeface="Times New Roman" panose="02020603050405020304" pitchFamily="18" charset="0"/>
                <a:ea typeface="Times New Roman" panose="02020603050405020304" pitchFamily="18" charset="0"/>
              </a:rPr>
              <a:t>nằm</a:t>
            </a:r>
            <a:r>
              <a:rPr lang="en-US" sz="3800" b="1" dirty="0">
                <a:solidFill>
                  <a:srgbClr val="00B050"/>
                </a:solidFill>
                <a:effectLst/>
                <a:latin typeface="Times New Roman" panose="02020603050405020304" pitchFamily="18" charset="0"/>
                <a:ea typeface="Times New Roman" panose="02020603050405020304" pitchFamily="18" charset="0"/>
              </a:rPr>
              <a:t> </a:t>
            </a:r>
            <a:r>
              <a:rPr lang="en-US" sz="3800" b="1" dirty="0" err="1">
                <a:solidFill>
                  <a:srgbClr val="00B050"/>
                </a:solidFill>
                <a:effectLst/>
                <a:latin typeface="Times New Roman" panose="02020603050405020304" pitchFamily="18" charset="0"/>
                <a:ea typeface="Times New Roman" panose="02020603050405020304" pitchFamily="18" charset="0"/>
              </a:rPr>
              <a:t>trong</a:t>
            </a:r>
            <a:r>
              <a:rPr lang="en-US" sz="3800" b="1" dirty="0">
                <a:solidFill>
                  <a:srgbClr val="00B050"/>
                </a:solidFill>
                <a:effectLst/>
                <a:latin typeface="Times New Roman" panose="02020603050405020304" pitchFamily="18" charset="0"/>
                <a:ea typeface="Times New Roman" panose="02020603050405020304" pitchFamily="18" charset="0"/>
              </a:rPr>
              <a:t> </a:t>
            </a:r>
            <a:r>
              <a:rPr lang="en-US" sz="3800" b="1" dirty="0" err="1">
                <a:solidFill>
                  <a:srgbClr val="00B050"/>
                </a:solidFill>
                <a:effectLst/>
                <a:latin typeface="Times New Roman" panose="02020603050405020304" pitchFamily="18" charset="0"/>
                <a:ea typeface="Times New Roman" panose="02020603050405020304" pitchFamily="18" charset="0"/>
              </a:rPr>
              <a:t>các</a:t>
            </a:r>
            <a:r>
              <a:rPr lang="en-US" sz="3800" b="1" dirty="0">
                <a:solidFill>
                  <a:srgbClr val="00B050"/>
                </a:solidFill>
                <a:effectLst/>
                <a:latin typeface="Times New Roman" panose="02020603050405020304" pitchFamily="18" charset="0"/>
                <a:ea typeface="Times New Roman" panose="02020603050405020304" pitchFamily="18" charset="0"/>
              </a:rPr>
              <a:t> </a:t>
            </a:r>
            <a:r>
              <a:rPr lang="en-US" sz="3800" b="1" dirty="0" err="1">
                <a:solidFill>
                  <a:srgbClr val="00B050"/>
                </a:solidFill>
                <a:effectLst/>
                <a:latin typeface="Times New Roman" panose="02020603050405020304" pitchFamily="18" charset="0"/>
                <a:ea typeface="Times New Roman" panose="02020603050405020304" pitchFamily="18" charset="0"/>
              </a:rPr>
              <a:t>tỉnh</a:t>
            </a:r>
            <a:r>
              <a:rPr lang="en-US" sz="3800" b="1" dirty="0">
                <a:solidFill>
                  <a:srgbClr val="00B050"/>
                </a:solidFill>
                <a:effectLst/>
                <a:latin typeface="Times New Roman" panose="02020603050405020304" pitchFamily="18" charset="0"/>
                <a:ea typeface="Times New Roman" panose="02020603050405020304" pitchFamily="18" charset="0"/>
              </a:rPr>
              <a:t>, </a:t>
            </a:r>
            <a:r>
              <a:rPr lang="en-US" sz="3800" b="1" dirty="0" err="1">
                <a:solidFill>
                  <a:srgbClr val="00B050"/>
                </a:solidFill>
                <a:effectLst/>
                <a:latin typeface="Times New Roman" panose="02020603050405020304" pitchFamily="18" charset="0"/>
                <a:ea typeface="Times New Roman" panose="02020603050405020304" pitchFamily="18" charset="0"/>
              </a:rPr>
              <a:t>thành</a:t>
            </a:r>
            <a:r>
              <a:rPr lang="en-US" sz="3800" b="1" dirty="0">
                <a:solidFill>
                  <a:srgbClr val="00B050"/>
                </a:solidFill>
                <a:effectLst/>
                <a:latin typeface="Times New Roman" panose="02020603050405020304" pitchFamily="18" charset="0"/>
                <a:ea typeface="Times New Roman" panose="02020603050405020304" pitchFamily="18" charset="0"/>
              </a:rPr>
              <a:t> </a:t>
            </a:r>
            <a:r>
              <a:rPr lang="en-US" sz="3800" b="1" dirty="0" err="1">
                <a:solidFill>
                  <a:srgbClr val="00B050"/>
                </a:solidFill>
                <a:effectLst/>
                <a:latin typeface="Times New Roman" panose="02020603050405020304" pitchFamily="18" charset="0"/>
                <a:ea typeface="Times New Roman" panose="02020603050405020304" pitchFamily="18" charset="0"/>
              </a:rPr>
              <a:t>phố</a:t>
            </a:r>
            <a:r>
              <a:rPr lang="en-US" sz="3800" b="1" dirty="0">
                <a:solidFill>
                  <a:srgbClr val="00B050"/>
                </a:solidFill>
                <a:effectLst/>
                <a:latin typeface="Times New Roman" panose="02020603050405020304" pitchFamily="18" charset="0"/>
                <a:ea typeface="Times New Roman" panose="02020603050405020304" pitchFamily="18" charset="0"/>
              </a:rPr>
              <a:t> </a:t>
            </a:r>
            <a:r>
              <a:rPr lang="en-US" sz="3800" b="1" dirty="0" err="1">
                <a:solidFill>
                  <a:srgbClr val="00B050"/>
                </a:solidFill>
                <a:effectLst/>
                <a:latin typeface="Times New Roman" panose="02020603050405020304" pitchFamily="18" charset="0"/>
                <a:ea typeface="Times New Roman" panose="02020603050405020304" pitchFamily="18" charset="0"/>
              </a:rPr>
              <a:t>đứng</a:t>
            </a:r>
            <a:r>
              <a:rPr lang="en-US" sz="3800" b="1" dirty="0">
                <a:solidFill>
                  <a:srgbClr val="00B050"/>
                </a:solidFill>
                <a:effectLst/>
                <a:latin typeface="Times New Roman" panose="02020603050405020304" pitchFamily="18" charset="0"/>
                <a:ea typeface="Times New Roman" panose="02020603050405020304" pitchFamily="18" charset="0"/>
              </a:rPr>
              <a:t> </a:t>
            </a:r>
            <a:r>
              <a:rPr lang="en-US" sz="3800" b="1" dirty="0" err="1">
                <a:solidFill>
                  <a:srgbClr val="00B050"/>
                </a:solidFill>
                <a:effectLst/>
                <a:latin typeface="Times New Roman" panose="02020603050405020304" pitchFamily="18" charset="0"/>
                <a:ea typeface="Times New Roman" panose="02020603050405020304" pitchFamily="18" charset="0"/>
              </a:rPr>
              <a:t>đầu</a:t>
            </a:r>
            <a:r>
              <a:rPr lang="en-US" sz="3800" b="1" dirty="0">
                <a:solidFill>
                  <a:srgbClr val="00B050"/>
                </a:solidFill>
                <a:effectLst/>
                <a:latin typeface="Times New Roman" panose="02020603050405020304" pitchFamily="18" charset="0"/>
                <a:ea typeface="Times New Roman" panose="02020603050405020304" pitchFamily="18" charset="0"/>
              </a:rPr>
              <a:t> </a:t>
            </a:r>
            <a:r>
              <a:rPr lang="en-US" sz="3800" b="1" dirty="0" err="1">
                <a:solidFill>
                  <a:srgbClr val="00B050"/>
                </a:solidFill>
                <a:effectLst/>
                <a:latin typeface="Times New Roman" panose="02020603050405020304" pitchFamily="18" charset="0"/>
                <a:ea typeface="Times New Roman" panose="02020603050405020304" pitchFamily="18" charset="0"/>
              </a:rPr>
              <a:t>cả</a:t>
            </a:r>
            <a:r>
              <a:rPr lang="en-US" sz="3800" b="1" dirty="0">
                <a:solidFill>
                  <a:srgbClr val="00B050"/>
                </a:solidFill>
                <a:effectLst/>
                <a:latin typeface="Times New Roman" panose="02020603050405020304" pitchFamily="18" charset="0"/>
                <a:ea typeface="Times New Roman" panose="02020603050405020304" pitchFamily="18" charset="0"/>
              </a:rPr>
              <a:t> </a:t>
            </a:r>
            <a:r>
              <a:rPr lang="en-US" sz="3800" b="1" dirty="0" err="1">
                <a:solidFill>
                  <a:srgbClr val="00B050"/>
                </a:solidFill>
                <a:effectLst/>
                <a:latin typeface="Times New Roman" panose="02020603050405020304" pitchFamily="18" charset="0"/>
                <a:ea typeface="Times New Roman" panose="02020603050405020304" pitchFamily="18" charset="0"/>
              </a:rPr>
              <a:t>nước</a:t>
            </a:r>
            <a:r>
              <a:rPr lang="en-US" sz="3800" b="1" dirty="0">
                <a:solidFill>
                  <a:srgbClr val="00B050"/>
                </a:solidFill>
                <a:effectLst/>
                <a:latin typeface="Times New Roman" panose="02020603050405020304" pitchFamily="18" charset="0"/>
                <a:ea typeface="Times New Roman" panose="02020603050405020304" pitchFamily="18" charset="0"/>
              </a:rPr>
              <a:t>.</a:t>
            </a:r>
            <a:endParaRPr lang="x-none" sz="3800" b="1" dirty="0">
              <a:solidFill>
                <a:srgbClr val="00B05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18876466"/>
      </p:ext>
    </p:extLst>
  </p:cSld>
  <p:clrMapOvr>
    <a:masterClrMapping/>
  </p:clrMapOvr>
  <p:transition/>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2">
            <a:extLst>
              <a:ext uri="{FF2B5EF4-FFF2-40B4-BE49-F238E27FC236}">
                <a16:creationId xmlns:a16="http://schemas.microsoft.com/office/drawing/2014/main" xmlns="" id="{4F0DDFB4-318B-F20E-9409-50FF3DD84345}"/>
              </a:ext>
            </a:extLst>
          </p:cNvPr>
          <p:cNvSpPr txBox="1">
            <a:spLocks noChangeArrowheads="1"/>
          </p:cNvSpPr>
          <p:nvPr/>
        </p:nvSpPr>
        <p:spPr bwMode="auto">
          <a:xfrm>
            <a:off x="6858000" y="479266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x-none" altLang="x-none" sz="3600">
              <a:latin typeface=".VnArial Narrow" pitchFamily="34" charset="0"/>
            </a:endParaRPr>
          </a:p>
        </p:txBody>
      </p:sp>
      <p:sp>
        <p:nvSpPr>
          <p:cNvPr id="128002" name="Text Box 16">
            <a:extLst>
              <a:ext uri="{FF2B5EF4-FFF2-40B4-BE49-F238E27FC236}">
                <a16:creationId xmlns:a16="http://schemas.microsoft.com/office/drawing/2014/main" xmlns="" id="{9E6FDB13-F3E0-8027-EBD6-D8D652EFF815}"/>
              </a:ext>
            </a:extLst>
          </p:cNvPr>
          <p:cNvSpPr txBox="1">
            <a:spLocks noChangeArrowheads="1"/>
          </p:cNvSpPr>
          <p:nvPr/>
        </p:nvSpPr>
        <p:spPr bwMode="auto">
          <a:xfrm>
            <a:off x="1479550" y="1129812"/>
            <a:ext cx="9232900" cy="459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Thành</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phố</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Hồ</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Chí</a:t>
            </a:r>
            <a:r>
              <a:rPr lang="en-US" sz="4000" b="1" dirty="0">
                <a:solidFill>
                  <a:srgbClr val="00B050"/>
                </a:solidFill>
                <a:effectLst/>
                <a:latin typeface="Times New Roman" panose="02020603050405020304" pitchFamily="18" charset="0"/>
                <a:ea typeface="Times New Roman" panose="02020603050405020304" pitchFamily="18" charset="0"/>
              </a:rPr>
              <a:t> Minh </a:t>
            </a:r>
            <a:r>
              <a:rPr lang="en-US" sz="4000" b="1" dirty="0" err="1">
                <a:solidFill>
                  <a:srgbClr val="00B050"/>
                </a:solidFill>
                <a:effectLst/>
                <a:latin typeface="Times New Roman" panose="02020603050405020304" pitchFamily="18" charset="0"/>
                <a:ea typeface="Times New Roman" panose="02020603050405020304" pitchFamily="18" charset="0"/>
              </a:rPr>
              <a:t>cũng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dẫn</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đầu</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cả</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nước</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về</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số</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dự</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án</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và</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tổng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vốn</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đầu</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tư</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trực</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tiếp</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từ</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nước</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ngoài</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chiếm</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khoảng</a:t>
            </a:r>
            <a:r>
              <a:rPr lang="en-US" sz="4000" b="1" dirty="0">
                <a:solidFill>
                  <a:srgbClr val="00B050"/>
                </a:solidFill>
                <a:effectLst/>
                <a:latin typeface="Times New Roman" panose="02020603050405020304" pitchFamily="18" charset="0"/>
                <a:ea typeface="Times New Roman" panose="02020603050405020304" pitchFamily="18" charset="0"/>
              </a:rPr>
              <a:t> 31% </a:t>
            </a:r>
            <a:r>
              <a:rPr lang="en-US" sz="4000" b="1" dirty="0" err="1">
                <a:solidFill>
                  <a:srgbClr val="00B050"/>
                </a:solidFill>
                <a:effectLst/>
                <a:latin typeface="Times New Roman" panose="02020603050405020304" pitchFamily="18" charset="0"/>
                <a:ea typeface="Times New Roman" panose="02020603050405020304" pitchFamily="18" charset="0"/>
              </a:rPr>
              <a:t>tổng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số</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dự</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án</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và</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hơn</a:t>
            </a:r>
            <a:r>
              <a:rPr lang="en-US" sz="4000" b="1" dirty="0">
                <a:solidFill>
                  <a:srgbClr val="00B050"/>
                </a:solidFill>
                <a:effectLst/>
                <a:latin typeface="Times New Roman" panose="02020603050405020304" pitchFamily="18" charset="0"/>
                <a:ea typeface="Times New Roman" panose="02020603050405020304" pitchFamily="18" charset="0"/>
              </a:rPr>
              <a:t> 12% </a:t>
            </a:r>
            <a:r>
              <a:rPr lang="en-US" sz="4000" b="1" dirty="0" err="1">
                <a:solidFill>
                  <a:srgbClr val="00B050"/>
                </a:solidFill>
                <a:effectLst/>
                <a:latin typeface="Times New Roman" panose="02020603050405020304" pitchFamily="18" charset="0"/>
                <a:ea typeface="Times New Roman" panose="02020603050405020304" pitchFamily="18" charset="0"/>
              </a:rPr>
              <a:t>tổng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vốn</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đầu</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tư</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của</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cả</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nước</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năm</a:t>
            </a:r>
            <a:r>
              <a:rPr lang="en-US" sz="4000" b="1" dirty="0">
                <a:solidFill>
                  <a:srgbClr val="00B050"/>
                </a:solidFill>
                <a:effectLst/>
                <a:latin typeface="Times New Roman" panose="02020603050405020304" pitchFamily="18" charset="0"/>
                <a:ea typeface="Times New Roman" panose="02020603050405020304" pitchFamily="18" charset="0"/>
              </a:rPr>
              <a:t> 2021).</a:t>
            </a:r>
            <a:endParaRPr lang="x-none" sz="4000" b="1" dirty="0">
              <a:solidFill>
                <a:srgbClr val="00B05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59889986"/>
      </p:ext>
    </p:extLst>
  </p:cSld>
  <p:clrMapOvr>
    <a:masterClrMapping/>
  </p:clrMapOvr>
  <p:transition/>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2">
            <a:extLst>
              <a:ext uri="{FF2B5EF4-FFF2-40B4-BE49-F238E27FC236}">
                <a16:creationId xmlns:a16="http://schemas.microsoft.com/office/drawing/2014/main" xmlns="" id="{4F0DDFB4-318B-F20E-9409-50FF3DD84345}"/>
              </a:ext>
            </a:extLst>
          </p:cNvPr>
          <p:cNvSpPr txBox="1">
            <a:spLocks noChangeArrowheads="1"/>
          </p:cNvSpPr>
          <p:nvPr/>
        </p:nvSpPr>
        <p:spPr bwMode="auto">
          <a:xfrm>
            <a:off x="6858000" y="479266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x-none" altLang="x-none" sz="3600">
              <a:latin typeface=".VnArial Narrow" pitchFamily="34" charset="0"/>
            </a:endParaRPr>
          </a:p>
        </p:txBody>
      </p:sp>
      <p:sp>
        <p:nvSpPr>
          <p:cNvPr id="128002" name="Text Box 16">
            <a:extLst>
              <a:ext uri="{FF2B5EF4-FFF2-40B4-BE49-F238E27FC236}">
                <a16:creationId xmlns:a16="http://schemas.microsoft.com/office/drawing/2014/main" xmlns="" id="{9E6FDB13-F3E0-8027-EBD6-D8D652EFF815}"/>
              </a:ext>
            </a:extLst>
          </p:cNvPr>
          <p:cNvSpPr txBox="1">
            <a:spLocks noChangeArrowheads="1"/>
          </p:cNvSpPr>
          <p:nvPr/>
        </p:nvSpPr>
        <p:spPr bwMode="auto">
          <a:xfrm>
            <a:off x="1054100" y="1438293"/>
            <a:ext cx="10363200" cy="3675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Đóng</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góp</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trên</a:t>
            </a:r>
            <a:r>
              <a:rPr lang="en-US" sz="4000" b="1" dirty="0">
                <a:effectLst/>
                <a:latin typeface="Times New Roman" panose="02020603050405020304" pitchFamily="18" charset="0"/>
                <a:ea typeface="Times New Roman" panose="02020603050405020304" pitchFamily="18" charset="0"/>
              </a:rPr>
              <a:t> 20% GDP </a:t>
            </a:r>
            <a:r>
              <a:rPr lang="en-US" sz="4000" b="1" dirty="0" err="1">
                <a:effectLst/>
                <a:latin typeface="Times New Roman" panose="02020603050405020304" pitchFamily="18" charset="0"/>
                <a:ea typeface="Times New Roman" panose="02020603050405020304" pitchFamily="18" charset="0"/>
              </a:rPr>
              <a:t>cả</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nước</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và</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khoảng</a:t>
            </a:r>
            <a:r>
              <a:rPr lang="en-US" sz="4000" b="1" dirty="0">
                <a:effectLst/>
                <a:latin typeface="Times New Roman" panose="02020603050405020304" pitchFamily="18" charset="0"/>
                <a:ea typeface="Times New Roman" panose="02020603050405020304" pitchFamily="18" charset="0"/>
              </a:rPr>
              <a:t> 48% GRDP </a:t>
            </a:r>
            <a:r>
              <a:rPr lang="en-US" sz="4000" b="1" dirty="0" err="1">
                <a:effectLst/>
                <a:latin typeface="Times New Roman" panose="02020603050405020304" pitchFamily="18" charset="0"/>
                <a:ea typeface="Times New Roman" panose="02020603050405020304" pitchFamily="18" charset="0"/>
              </a:rPr>
              <a:t>vùng</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Đông</a:t>
            </a:r>
            <a:r>
              <a:rPr lang="en-US" sz="4000" b="1" dirty="0">
                <a:effectLst/>
                <a:latin typeface="Times New Roman" panose="02020603050405020304" pitchFamily="18" charset="0"/>
                <a:ea typeface="Times New Roman" panose="02020603050405020304" pitchFamily="18" charset="0"/>
              </a:rPr>
              <a:t> Nam </a:t>
            </a:r>
            <a:r>
              <a:rPr lang="en-US" sz="4000" b="1" dirty="0" err="1">
                <a:effectLst/>
                <a:latin typeface="Times New Roman" panose="02020603050405020304" pitchFamily="18" charset="0"/>
                <a:ea typeface="Times New Roman" panose="02020603050405020304" pitchFamily="18" charset="0"/>
              </a:rPr>
              <a:t>Bộ</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năm</a:t>
            </a:r>
            <a:r>
              <a:rPr lang="en-US" sz="4000" b="1" dirty="0">
                <a:effectLst/>
                <a:latin typeface="Times New Roman" panose="02020603050405020304" pitchFamily="18" charset="0"/>
                <a:ea typeface="Times New Roman" panose="02020603050405020304" pitchFamily="18" charset="0"/>
              </a:rPr>
              <a:t> 2021). </a:t>
            </a:r>
            <a:endParaRPr lang="x-none" sz="4000" b="1" dirty="0">
              <a:effectLst/>
              <a:latin typeface="Times New Roman" panose="02020603050405020304" pitchFamily="18" charset="0"/>
              <a:ea typeface="Times New Roman" panose="02020603050405020304" pitchFamily="18" charset="0"/>
            </a:endParaRPr>
          </a:p>
          <a:p>
            <a:pPr algn="just">
              <a:lnSpc>
                <a:spcPct val="150000"/>
              </a:lnSpc>
            </a:pP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Dẫn</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đầu</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cả</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nước</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về</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số</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dự</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án</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và</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tổng</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vốn</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đầu</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tư</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trực</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tiếp</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từ</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nước</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ngoài</a:t>
            </a:r>
            <a:endParaRPr lang="x-none" sz="40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45589074"/>
      </p:ext>
    </p:extLst>
  </p:cSld>
  <p:clrMapOvr>
    <a:masterClrMapping/>
  </p:clrMapOvr>
  <p:transition/>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2">
            <a:extLst>
              <a:ext uri="{FF2B5EF4-FFF2-40B4-BE49-F238E27FC236}">
                <a16:creationId xmlns:a16="http://schemas.microsoft.com/office/drawing/2014/main" xmlns="" id="{4F0DDFB4-318B-F20E-9409-50FF3DD84345}"/>
              </a:ext>
            </a:extLst>
          </p:cNvPr>
          <p:cNvSpPr txBox="1">
            <a:spLocks noChangeArrowheads="1"/>
          </p:cNvSpPr>
          <p:nvPr/>
        </p:nvSpPr>
        <p:spPr bwMode="auto">
          <a:xfrm>
            <a:off x="6858000" y="479266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x-none" altLang="x-none" sz="3600">
              <a:latin typeface=".VnArial Narrow" pitchFamily="34" charset="0"/>
            </a:endParaRPr>
          </a:p>
        </p:txBody>
      </p:sp>
      <p:sp>
        <p:nvSpPr>
          <p:cNvPr id="128002" name="Text Box 16">
            <a:extLst>
              <a:ext uri="{FF2B5EF4-FFF2-40B4-BE49-F238E27FC236}">
                <a16:creationId xmlns:a16="http://schemas.microsoft.com/office/drawing/2014/main" xmlns="" id="{9E6FDB13-F3E0-8027-EBD6-D8D652EFF815}"/>
              </a:ext>
            </a:extLst>
          </p:cNvPr>
          <p:cNvSpPr txBox="1">
            <a:spLocks noChangeArrowheads="1"/>
          </p:cNvSpPr>
          <p:nvPr/>
        </p:nvSpPr>
        <p:spPr bwMode="auto">
          <a:xfrm>
            <a:off x="1479550" y="1129812"/>
            <a:ext cx="9232900" cy="459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Là</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đô</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thị</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đặc</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biệt</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trung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tâm</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lớn</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về</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kinh</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tế</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văn</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hóa</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giáo</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dục</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đào</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tạo</a:t>
            </a:r>
            <a:r>
              <a:rPr lang="en-US" sz="4000" b="1" dirty="0">
                <a:solidFill>
                  <a:srgbClr val="00B050"/>
                </a:solidFill>
                <a:effectLst/>
                <a:latin typeface="Times New Roman" panose="02020603050405020304" pitchFamily="18" charset="0"/>
                <a:ea typeface="Times New Roman" panose="02020603050405020304" pitchFamily="18" charset="0"/>
              </a:rPr>
              <a:t>, khoa </a:t>
            </a:r>
            <a:r>
              <a:rPr lang="en-US" sz="4000" b="1" dirty="0" err="1">
                <a:solidFill>
                  <a:srgbClr val="00B050"/>
                </a:solidFill>
                <a:effectLst/>
                <a:latin typeface="Times New Roman" panose="02020603050405020304" pitchFamily="18" charset="0"/>
                <a:ea typeface="Times New Roman" panose="02020603050405020304" pitchFamily="18" charset="0"/>
              </a:rPr>
              <a:t>học</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công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nghệ</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đầu</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mối</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giao</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lưu</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và</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hội</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nhập</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quốc</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tế</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của</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vùng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động</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lực</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phía</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nam</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và</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cả</a:t>
            </a:r>
            <a:r>
              <a:rPr lang="en-US" sz="4000" b="1" dirty="0">
                <a:solidFill>
                  <a:srgbClr val="00B050"/>
                </a:solidFill>
                <a:effectLst/>
                <a:latin typeface="Times New Roman" panose="02020603050405020304" pitchFamily="18" charset="0"/>
                <a:ea typeface="Times New Roman" panose="02020603050405020304" pitchFamily="18" charset="0"/>
              </a:rPr>
              <a:t> </a:t>
            </a:r>
            <a:r>
              <a:rPr lang="en-US" sz="4000" b="1" dirty="0" err="1">
                <a:solidFill>
                  <a:srgbClr val="00B050"/>
                </a:solidFill>
                <a:effectLst/>
                <a:latin typeface="Times New Roman" panose="02020603050405020304" pitchFamily="18" charset="0"/>
                <a:ea typeface="Times New Roman" panose="02020603050405020304" pitchFamily="18" charset="0"/>
              </a:rPr>
              <a:t>nước</a:t>
            </a:r>
            <a:r>
              <a:rPr lang="en-US" sz="4000" b="1" dirty="0">
                <a:solidFill>
                  <a:srgbClr val="00B050"/>
                </a:solidFill>
                <a:effectLst/>
                <a:latin typeface="Times New Roman" panose="02020603050405020304" pitchFamily="18" charset="0"/>
                <a:ea typeface="Times New Roman" panose="02020603050405020304" pitchFamily="18" charset="0"/>
              </a:rPr>
              <a:t>.</a:t>
            </a:r>
            <a:endParaRPr lang="x-none" sz="4000" b="1" dirty="0">
              <a:solidFill>
                <a:srgbClr val="00B05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71334491"/>
      </p:ext>
    </p:extLst>
  </p:cSld>
  <p:clrMapOvr>
    <a:masterClrMapping/>
  </p:clrMapOvr>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2">
            <a:extLst>
              <a:ext uri="{FF2B5EF4-FFF2-40B4-BE49-F238E27FC236}">
                <a16:creationId xmlns:a16="http://schemas.microsoft.com/office/drawing/2014/main" xmlns="" id="{4F0DDFB4-318B-F20E-9409-50FF3DD84345}"/>
              </a:ext>
            </a:extLst>
          </p:cNvPr>
          <p:cNvSpPr txBox="1">
            <a:spLocks noChangeArrowheads="1"/>
          </p:cNvSpPr>
          <p:nvPr/>
        </p:nvSpPr>
        <p:spPr bwMode="auto">
          <a:xfrm>
            <a:off x="6858000" y="479266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x-none" altLang="x-none" sz="3600">
              <a:latin typeface=".VnArial Narrow" pitchFamily="34" charset="0"/>
            </a:endParaRPr>
          </a:p>
        </p:txBody>
      </p:sp>
      <p:sp>
        <p:nvSpPr>
          <p:cNvPr id="128002" name="Text Box 16">
            <a:extLst>
              <a:ext uri="{FF2B5EF4-FFF2-40B4-BE49-F238E27FC236}">
                <a16:creationId xmlns:a16="http://schemas.microsoft.com/office/drawing/2014/main" xmlns="" id="{9E6FDB13-F3E0-8027-EBD6-D8D652EFF815}"/>
              </a:ext>
            </a:extLst>
          </p:cNvPr>
          <p:cNvSpPr txBox="1">
            <a:spLocks noChangeArrowheads="1"/>
          </p:cNvSpPr>
          <p:nvPr/>
        </p:nvSpPr>
        <p:spPr bwMode="auto">
          <a:xfrm>
            <a:off x="1054100" y="1438293"/>
            <a:ext cx="10363200" cy="3675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Là</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đô</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thị</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đặc</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biệt</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trung</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tâm</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lớn</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về</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kinh</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tế</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văn</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hóa</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giáo</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dục</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đào</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tạo</a:t>
            </a:r>
            <a:r>
              <a:rPr lang="en-US" sz="4000" b="1" dirty="0">
                <a:effectLst/>
                <a:latin typeface="Times New Roman" panose="02020603050405020304" pitchFamily="18" charset="0"/>
                <a:ea typeface="Times New Roman" panose="02020603050405020304" pitchFamily="18" charset="0"/>
              </a:rPr>
              <a:t>, khoa </a:t>
            </a:r>
            <a:r>
              <a:rPr lang="en-US" sz="4000" b="1" dirty="0" err="1">
                <a:effectLst/>
                <a:latin typeface="Times New Roman" panose="02020603050405020304" pitchFamily="18" charset="0"/>
                <a:ea typeface="Times New Roman" panose="02020603050405020304" pitchFamily="18" charset="0"/>
              </a:rPr>
              <a:t>học</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công</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nghệ</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đầu</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mối</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giao</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lưu</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và</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hội</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nhập</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quốc</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tế</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của</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vùng</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động</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lực</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phía</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nam</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và</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cả</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nước</a:t>
            </a:r>
            <a:r>
              <a:rPr lang="en-US" sz="4000" b="1" dirty="0">
                <a:effectLst/>
                <a:latin typeface="Times New Roman" panose="02020603050405020304" pitchFamily="18" charset="0"/>
                <a:ea typeface="Times New Roman" panose="02020603050405020304" pitchFamily="18" charset="0"/>
              </a:rPr>
              <a:t>.</a:t>
            </a:r>
            <a:endParaRPr lang="x-none" sz="40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0516570"/>
      </p:ext>
    </p:extLst>
  </p:cSld>
  <p:clrMapOvr>
    <a:masterClrMapping/>
  </p:clrMapOvr>
  <p:transition/>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2">
            <a:extLst>
              <a:ext uri="{FF2B5EF4-FFF2-40B4-BE49-F238E27FC236}">
                <a16:creationId xmlns:a16="http://schemas.microsoft.com/office/drawing/2014/main" xmlns="" id="{4F0DDFB4-318B-F20E-9409-50FF3DD84345}"/>
              </a:ext>
            </a:extLst>
          </p:cNvPr>
          <p:cNvSpPr txBox="1">
            <a:spLocks noChangeArrowheads="1"/>
          </p:cNvSpPr>
          <p:nvPr/>
        </p:nvSpPr>
        <p:spPr bwMode="auto">
          <a:xfrm>
            <a:off x="6858000" y="479266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x-none" altLang="x-none" sz="3600">
              <a:latin typeface=".VnArial Narrow" pitchFamily="34" charset="0"/>
            </a:endParaRPr>
          </a:p>
        </p:txBody>
      </p:sp>
      <p:sp>
        <p:nvSpPr>
          <p:cNvPr id="128002" name="Text Box 16">
            <a:extLst>
              <a:ext uri="{FF2B5EF4-FFF2-40B4-BE49-F238E27FC236}">
                <a16:creationId xmlns:a16="http://schemas.microsoft.com/office/drawing/2014/main" xmlns="" id="{9E6FDB13-F3E0-8027-EBD6-D8D652EFF815}"/>
              </a:ext>
            </a:extLst>
          </p:cNvPr>
          <p:cNvSpPr txBox="1">
            <a:spLocks noChangeArrowheads="1"/>
          </p:cNvSpPr>
          <p:nvPr/>
        </p:nvSpPr>
        <p:spPr bwMode="auto">
          <a:xfrm>
            <a:off x="498475" y="635000"/>
            <a:ext cx="11195050" cy="5114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Là</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đầu</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tàu</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có</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sức</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hút</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và</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sức</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lan</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tỏa</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lớn</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hỗ</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trợ</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các</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địa</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phương</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khác</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trong</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việc</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phát</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triển</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kinh</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tế</a:t>
            </a:r>
            <a:r>
              <a:rPr lang="en-US" sz="3700" b="1" dirty="0">
                <a:solidFill>
                  <a:srgbClr val="00B050"/>
                </a:solidFill>
                <a:effectLst/>
                <a:latin typeface="Times New Roman" panose="02020603050405020304" pitchFamily="18" charset="0"/>
                <a:ea typeface="Times New Roman" panose="02020603050405020304" pitchFamily="18" charset="0"/>
              </a:rPr>
              <a:t> - </a:t>
            </a:r>
            <a:r>
              <a:rPr lang="en-US" sz="3700" b="1" dirty="0" err="1">
                <a:solidFill>
                  <a:srgbClr val="00B050"/>
                </a:solidFill>
                <a:effectLst/>
                <a:latin typeface="Times New Roman" panose="02020603050405020304" pitchFamily="18" charset="0"/>
                <a:ea typeface="Times New Roman" panose="02020603050405020304" pitchFamily="18" charset="0"/>
              </a:rPr>
              <a:t>xã</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hội</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hướng</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đến</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trở</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thành</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thành</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phố</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thông</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minh</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sáng</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tạo</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khi</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luôn</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tiên</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phong</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áp</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dụng</a:t>
            </a:r>
            <a:r>
              <a:rPr lang="en-US" sz="3700" b="1" dirty="0">
                <a:solidFill>
                  <a:srgbClr val="00B050"/>
                </a:solidFill>
                <a:effectLst/>
                <a:latin typeface="Times New Roman" panose="02020603050405020304" pitchFamily="18" charset="0"/>
                <a:ea typeface="Times New Roman" panose="02020603050405020304" pitchFamily="18" charset="0"/>
              </a:rPr>
              <a:t> khoa </a:t>
            </a:r>
            <a:r>
              <a:rPr lang="en-US" sz="3700" b="1" dirty="0" err="1">
                <a:solidFill>
                  <a:srgbClr val="00B050"/>
                </a:solidFill>
                <a:effectLst/>
                <a:latin typeface="Times New Roman" panose="02020603050405020304" pitchFamily="18" charset="0"/>
                <a:ea typeface="Times New Roman" panose="02020603050405020304" pitchFamily="18" charset="0"/>
              </a:rPr>
              <a:t>học</a:t>
            </a:r>
            <a:r>
              <a:rPr lang="en-US" sz="3700" b="1" dirty="0">
                <a:solidFill>
                  <a:srgbClr val="00B050"/>
                </a:solidFill>
                <a:effectLst/>
                <a:latin typeface="Times New Roman" panose="02020603050405020304" pitchFamily="18" charset="0"/>
                <a:ea typeface="Times New Roman" panose="02020603050405020304" pitchFamily="18" charset="0"/>
              </a:rPr>
              <a:t> – </a:t>
            </a:r>
            <a:r>
              <a:rPr lang="en-US" sz="3700" b="1" dirty="0" err="1">
                <a:solidFill>
                  <a:srgbClr val="00B050"/>
                </a:solidFill>
                <a:effectLst/>
                <a:latin typeface="Times New Roman" panose="02020603050405020304" pitchFamily="18" charset="0"/>
                <a:ea typeface="Times New Roman" panose="02020603050405020304" pitchFamily="18" charset="0"/>
              </a:rPr>
              <a:t>kĩ</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thuật</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phát</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triển</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công</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nghệ</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cao</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trong</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sản</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xuất</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và</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các</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lĩnh</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vực</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khác</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của</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đời</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sống</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xã</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hội</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gắn</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với</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kinh</a:t>
            </a:r>
            <a:r>
              <a:rPr lang="en-US" sz="3700" b="1" dirty="0">
                <a:solidFill>
                  <a:srgbClr val="00B050"/>
                </a:solidFill>
                <a:effectLst/>
                <a:latin typeface="Times New Roman" panose="02020603050405020304" pitchFamily="18" charset="0"/>
                <a:ea typeface="Times New Roman" panose="02020603050405020304" pitchFamily="18" charset="0"/>
              </a:rPr>
              <a:t> </a:t>
            </a:r>
            <a:r>
              <a:rPr lang="en-US" sz="3700" b="1" dirty="0" err="1">
                <a:solidFill>
                  <a:srgbClr val="00B050"/>
                </a:solidFill>
                <a:effectLst/>
                <a:latin typeface="Times New Roman" panose="02020603050405020304" pitchFamily="18" charset="0"/>
                <a:ea typeface="Times New Roman" panose="02020603050405020304" pitchFamily="18" charset="0"/>
              </a:rPr>
              <a:t>tế</a:t>
            </a:r>
            <a:r>
              <a:rPr lang="en-US" sz="3700" b="1" dirty="0">
                <a:solidFill>
                  <a:srgbClr val="00B050"/>
                </a:solidFill>
                <a:effectLst/>
                <a:latin typeface="Times New Roman" panose="02020603050405020304" pitchFamily="18" charset="0"/>
                <a:ea typeface="Times New Roman" panose="02020603050405020304" pitchFamily="18" charset="0"/>
              </a:rPr>
              <a:t> tri </a:t>
            </a:r>
            <a:r>
              <a:rPr lang="en-US" sz="3700" b="1" dirty="0" err="1">
                <a:solidFill>
                  <a:srgbClr val="00B050"/>
                </a:solidFill>
                <a:effectLst/>
                <a:latin typeface="Times New Roman" panose="02020603050405020304" pitchFamily="18" charset="0"/>
                <a:ea typeface="Times New Roman" panose="02020603050405020304" pitchFamily="18" charset="0"/>
              </a:rPr>
              <a:t>thức</a:t>
            </a:r>
            <a:r>
              <a:rPr lang="en-US" sz="3700" b="1" dirty="0">
                <a:solidFill>
                  <a:srgbClr val="00B050"/>
                </a:solidFill>
                <a:effectLst/>
                <a:latin typeface="Times New Roman" panose="02020603050405020304" pitchFamily="18" charset="0"/>
                <a:ea typeface="Times New Roman" panose="02020603050405020304" pitchFamily="18" charset="0"/>
              </a:rPr>
              <a:t>.</a:t>
            </a:r>
            <a:endParaRPr lang="x-none" sz="3700" b="1" dirty="0">
              <a:solidFill>
                <a:srgbClr val="00B05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62378180"/>
      </p:ext>
    </p:extLst>
  </p:cSld>
  <p:clrMapOvr>
    <a:masterClrMapping/>
  </p:clrMapOvr>
  <p:transition/>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2">
            <a:extLst>
              <a:ext uri="{FF2B5EF4-FFF2-40B4-BE49-F238E27FC236}">
                <a16:creationId xmlns:a16="http://schemas.microsoft.com/office/drawing/2014/main" xmlns="" id="{4F0DDFB4-318B-F20E-9409-50FF3DD84345}"/>
              </a:ext>
            </a:extLst>
          </p:cNvPr>
          <p:cNvSpPr txBox="1">
            <a:spLocks noChangeArrowheads="1"/>
          </p:cNvSpPr>
          <p:nvPr/>
        </p:nvSpPr>
        <p:spPr bwMode="auto">
          <a:xfrm>
            <a:off x="6858000" y="479266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x-none" altLang="x-none" sz="3600">
              <a:latin typeface=".VnArial Narrow" pitchFamily="34" charset="0"/>
            </a:endParaRPr>
          </a:p>
        </p:txBody>
      </p:sp>
      <p:sp>
        <p:nvSpPr>
          <p:cNvPr id="128002" name="Text Box 16">
            <a:extLst>
              <a:ext uri="{FF2B5EF4-FFF2-40B4-BE49-F238E27FC236}">
                <a16:creationId xmlns:a16="http://schemas.microsoft.com/office/drawing/2014/main" xmlns="" id="{9E6FDB13-F3E0-8027-EBD6-D8D652EFF815}"/>
              </a:ext>
            </a:extLst>
          </p:cNvPr>
          <p:cNvSpPr txBox="1">
            <a:spLocks noChangeArrowheads="1"/>
          </p:cNvSpPr>
          <p:nvPr/>
        </p:nvSpPr>
        <p:spPr bwMode="auto">
          <a:xfrm>
            <a:off x="1828800" y="2040948"/>
            <a:ext cx="8788400" cy="2751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Là</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đầu</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tàu</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có</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sức</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hút</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và</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sức</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lan</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tỏa</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lớn</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hỗ</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trợ</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các</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địa</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phương</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khác</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trong</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việc</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phát</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triển</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kinh</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tế</a:t>
            </a:r>
            <a:r>
              <a:rPr lang="en-US" sz="4000" b="1" dirty="0">
                <a:solidFill>
                  <a:srgbClr val="000000"/>
                </a:solidFill>
                <a:effectLst/>
                <a:latin typeface="Times New Roman" panose="02020603050405020304" pitchFamily="18" charset="0"/>
                <a:ea typeface="Times New Roman" panose="02020603050405020304" pitchFamily="18" charset="0"/>
              </a:rPr>
              <a:t> - </a:t>
            </a:r>
            <a:r>
              <a:rPr lang="en-US" sz="4000" b="1" dirty="0" err="1">
                <a:solidFill>
                  <a:srgbClr val="000000"/>
                </a:solidFill>
                <a:effectLst/>
                <a:latin typeface="Times New Roman" panose="02020603050405020304" pitchFamily="18" charset="0"/>
                <a:ea typeface="Times New Roman" panose="02020603050405020304" pitchFamily="18" charset="0"/>
              </a:rPr>
              <a:t>xã</a:t>
            </a:r>
            <a:r>
              <a:rPr lang="en-US" sz="4000" b="1" dirty="0">
                <a:solidFill>
                  <a:srgbClr val="000000"/>
                </a:solidFill>
                <a:effectLst/>
                <a:latin typeface="Times New Roman" panose="02020603050405020304" pitchFamily="18" charset="0"/>
                <a:ea typeface="Times New Roman" panose="02020603050405020304" pitchFamily="18" charset="0"/>
              </a:rPr>
              <a:t> </a:t>
            </a:r>
            <a:r>
              <a:rPr lang="en-US" sz="4000" b="1" dirty="0" err="1">
                <a:solidFill>
                  <a:srgbClr val="000000"/>
                </a:solidFill>
                <a:effectLst/>
                <a:latin typeface="Times New Roman" panose="02020603050405020304" pitchFamily="18" charset="0"/>
                <a:ea typeface="Times New Roman" panose="02020603050405020304" pitchFamily="18" charset="0"/>
              </a:rPr>
              <a:t>hội</a:t>
            </a:r>
            <a:r>
              <a:rPr lang="en-US" sz="4000" b="1" dirty="0">
                <a:solidFill>
                  <a:srgbClr val="000000"/>
                </a:solidFill>
                <a:effectLst/>
                <a:latin typeface="Times New Roman" panose="02020603050405020304" pitchFamily="18" charset="0"/>
                <a:ea typeface="Times New Roman" panose="02020603050405020304" pitchFamily="18" charset="0"/>
              </a:rPr>
              <a:t>.</a:t>
            </a:r>
            <a:r>
              <a:rPr lang="x-none" sz="4000" b="1" dirty="0">
                <a:effectLst/>
              </a:rPr>
              <a:t> </a:t>
            </a:r>
            <a:endParaRPr lang="x-none" sz="40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17605832"/>
      </p:ext>
    </p:extLst>
  </p:cSld>
  <p:clrMapOvr>
    <a:masterClrMapping/>
  </p:clrMapOvr>
  <p:transition/>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2">
            <a:extLst>
              <a:ext uri="{FF2B5EF4-FFF2-40B4-BE49-F238E27FC236}">
                <a16:creationId xmlns:a16="http://schemas.microsoft.com/office/drawing/2014/main" xmlns="" id="{4F0DDFB4-318B-F20E-9409-50FF3DD84345}"/>
              </a:ext>
            </a:extLst>
          </p:cNvPr>
          <p:cNvSpPr txBox="1">
            <a:spLocks noChangeArrowheads="1"/>
          </p:cNvSpPr>
          <p:nvPr/>
        </p:nvSpPr>
        <p:spPr bwMode="auto">
          <a:xfrm>
            <a:off x="6858000" y="479266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x-none" altLang="x-none" sz="3600">
              <a:latin typeface=".VnArial Narrow" pitchFamily="34" charset="0"/>
            </a:endParaRPr>
          </a:p>
        </p:txBody>
      </p:sp>
      <p:pic>
        <p:nvPicPr>
          <p:cNvPr id="2" name="Picture 1">
            <a:extLst>
              <a:ext uri="{FF2B5EF4-FFF2-40B4-BE49-F238E27FC236}">
                <a16:creationId xmlns:a16="http://schemas.microsoft.com/office/drawing/2014/main" xmlns="" id="{2881A033-FD4F-7A96-7CAD-27D04491D52F}"/>
              </a:ext>
            </a:extLst>
          </p:cNvPr>
          <p:cNvPicPr>
            <a:picLocks noChangeAspect="1"/>
          </p:cNvPicPr>
          <p:nvPr/>
        </p:nvPicPr>
        <p:blipFill>
          <a:blip r:embed="rId2"/>
          <a:stretch>
            <a:fillRect/>
          </a:stretch>
        </p:blipFill>
        <p:spPr>
          <a:xfrm>
            <a:off x="114301" y="244474"/>
            <a:ext cx="6057583" cy="3883025"/>
          </a:xfrm>
          <a:prstGeom prst="rect">
            <a:avLst/>
          </a:prstGeom>
        </p:spPr>
      </p:pic>
      <p:pic>
        <p:nvPicPr>
          <p:cNvPr id="3" name="Picture 2">
            <a:extLst>
              <a:ext uri="{FF2B5EF4-FFF2-40B4-BE49-F238E27FC236}">
                <a16:creationId xmlns:a16="http://schemas.microsoft.com/office/drawing/2014/main" xmlns="" id="{AEA02755-341E-6D26-E41A-12D7D9378BDE}"/>
              </a:ext>
            </a:extLst>
          </p:cNvPr>
          <p:cNvPicPr>
            <a:picLocks noChangeAspect="1"/>
          </p:cNvPicPr>
          <p:nvPr/>
        </p:nvPicPr>
        <p:blipFill>
          <a:blip r:embed="rId3"/>
          <a:stretch>
            <a:fillRect/>
          </a:stretch>
        </p:blipFill>
        <p:spPr>
          <a:xfrm>
            <a:off x="6171884" y="2321560"/>
            <a:ext cx="5905815" cy="3883024"/>
          </a:xfrm>
          <a:prstGeom prst="rect">
            <a:avLst/>
          </a:prstGeom>
        </p:spPr>
      </p:pic>
    </p:spTree>
    <p:extLst>
      <p:ext uri="{BB962C8B-B14F-4D97-AF65-F5344CB8AC3E}">
        <p14:creationId xmlns:p14="http://schemas.microsoft.com/office/powerpoint/2010/main" val="2648148756"/>
      </p:ext>
    </p:extLst>
  </p:cSld>
  <p:clrMapOvr>
    <a:masterClrMapping/>
  </p:clrMapOvr>
  <p:transition/>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2">
            <a:extLst>
              <a:ext uri="{FF2B5EF4-FFF2-40B4-BE49-F238E27FC236}">
                <a16:creationId xmlns:a16="http://schemas.microsoft.com/office/drawing/2014/main" xmlns="" id="{4F0DDFB4-318B-F20E-9409-50FF3DD84345}"/>
              </a:ext>
            </a:extLst>
          </p:cNvPr>
          <p:cNvSpPr txBox="1">
            <a:spLocks noChangeArrowheads="1"/>
          </p:cNvSpPr>
          <p:nvPr/>
        </p:nvSpPr>
        <p:spPr bwMode="auto">
          <a:xfrm>
            <a:off x="6858000" y="479266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x-none" altLang="x-none" sz="3600">
              <a:latin typeface=".VnArial Narrow" pitchFamily="34" charset="0"/>
            </a:endParaRPr>
          </a:p>
        </p:txBody>
      </p:sp>
      <p:sp>
        <p:nvSpPr>
          <p:cNvPr id="128002" name="Text Box 16">
            <a:extLst>
              <a:ext uri="{FF2B5EF4-FFF2-40B4-BE49-F238E27FC236}">
                <a16:creationId xmlns:a16="http://schemas.microsoft.com/office/drawing/2014/main" xmlns="" id="{9E6FDB13-F3E0-8027-EBD6-D8D652EFF815}"/>
              </a:ext>
            </a:extLst>
          </p:cNvPr>
          <p:cNvSpPr txBox="1">
            <a:spLocks noChangeArrowheads="1"/>
          </p:cNvSpPr>
          <p:nvPr/>
        </p:nvSpPr>
        <p:spPr bwMode="auto">
          <a:xfrm>
            <a:off x="317500" y="0"/>
            <a:ext cx="11874500" cy="803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x-none" sz="3500" b="1" dirty="0">
                <a:solidFill>
                  <a:srgbClr val="00B050"/>
                </a:solidFill>
                <a:effectLst/>
                <a:latin typeface="Times New Roman" panose="02020603050405020304" pitchFamily="18" charset="0"/>
                <a:ea typeface="Times New Roman" panose="02020603050405020304" pitchFamily="18" charset="0"/>
              </a:rPr>
              <a:t>Thành phố Hồ Chí Minh giữ vững vai trò đầu tàu phát triển</a:t>
            </a:r>
            <a:endParaRPr lang="x-none" sz="3500" dirty="0">
              <a:solidFill>
                <a:srgbClr val="00B050"/>
              </a:solidFill>
              <a:effectLst/>
              <a:latin typeface="Times New Roman" panose="02020603050405020304" pitchFamily="18" charset="0"/>
              <a:ea typeface="Times New Roman" panose="02020603050405020304" pitchFamily="18" charset="0"/>
            </a:endParaRPr>
          </a:p>
        </p:txBody>
      </p:sp>
      <p:sp>
        <p:nvSpPr>
          <p:cNvPr id="2" name="Rectangle 2">
            <a:extLst>
              <a:ext uri="{FF2B5EF4-FFF2-40B4-BE49-F238E27FC236}">
                <a16:creationId xmlns:a16="http://schemas.microsoft.com/office/drawing/2014/main" xmlns="" id="{F84A96D0-CF77-0B28-EF5B-952BA6D21703}"/>
              </a:ext>
            </a:extLst>
          </p:cNvPr>
          <p:cNvSpPr>
            <a:spLocks noChangeArrowheads="1"/>
          </p:cNvSpPr>
          <p:nvPr/>
        </p:nvSpPr>
        <p:spPr bwMode="auto">
          <a:xfrm>
            <a:off x="317500" y="1708707"/>
            <a:ext cx="1312432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pic>
        <p:nvPicPr>
          <p:cNvPr id="1163265" name="Picture 1" descr="Phát triển TP.HCM mạnh hơn nữa, xứng đáng là đầu tàu kinh tế - Nhịp sống kinh  tế Việt Nam &amp; Thế giới">
            <a:extLst>
              <a:ext uri="{FF2B5EF4-FFF2-40B4-BE49-F238E27FC236}">
                <a16:creationId xmlns:a16="http://schemas.microsoft.com/office/drawing/2014/main" xmlns="" id="{ED8525F0-891E-DCE9-5E63-9DA5DC28B7E7}"/>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17501" y="1708708"/>
            <a:ext cx="4610100" cy="34405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F2E59301-8405-21BC-E6C9-AE0F75E6EA09}"/>
              </a:ext>
            </a:extLst>
          </p:cNvPr>
          <p:cNvSpPr txBox="1"/>
          <p:nvPr/>
        </p:nvSpPr>
        <p:spPr>
          <a:xfrm>
            <a:off x="5149849" y="816190"/>
            <a:ext cx="6724650" cy="5650971"/>
          </a:xfrm>
          <a:prstGeom prst="rect">
            <a:avLst/>
          </a:prstGeom>
          <a:noFill/>
        </p:spPr>
        <p:txBody>
          <a:bodyPr wrap="square">
            <a:spAutoFit/>
          </a:bodyPr>
          <a:lstStyle/>
          <a:p>
            <a:pPr algn="just">
              <a:lnSpc>
                <a:spcPct val="150000"/>
              </a:lnSpc>
            </a:pPr>
            <a:r>
              <a:rPr lang="x-none" sz="3500" b="1" dirty="0">
                <a:solidFill>
                  <a:srgbClr val="7030A0"/>
                </a:solidFill>
                <a:effectLst/>
                <a:latin typeface="Times New Roman" panose="02020603050405020304" pitchFamily="18" charset="0"/>
                <a:ea typeface="Times New Roman" panose="02020603050405020304" pitchFamily="18" charset="0"/>
              </a:rPr>
              <a:t>Với sự quyết tâm của Đảng bộ, chính quyền, nhân dân thành phố, cùng sự đồng hành của các doanh nghiệp, kinh tế Thành phố Hồ Chí Minh nhanh chóng phục hồi và tăng trưởng trở lại mạnh mẽ và vững chắc hơn trong năm 2022.</a:t>
            </a:r>
          </a:p>
        </p:txBody>
      </p:sp>
    </p:spTree>
    <p:extLst>
      <p:ext uri="{BB962C8B-B14F-4D97-AF65-F5344CB8AC3E}">
        <p14:creationId xmlns:p14="http://schemas.microsoft.com/office/powerpoint/2010/main" val="135012532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AutoShape 2" descr="Bài 15. Thương mại và du lịch - Hoc24">
            <a:extLst>
              <a:ext uri="{FF2B5EF4-FFF2-40B4-BE49-F238E27FC236}">
                <a16:creationId xmlns:a16="http://schemas.microsoft.com/office/drawing/2014/main" xmlns="" id="{2664962F-ECCA-EC41-F6D4-C3428452081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97283" name="Rectangle 11">
            <a:extLst>
              <a:ext uri="{FF2B5EF4-FFF2-40B4-BE49-F238E27FC236}">
                <a16:creationId xmlns:a16="http://schemas.microsoft.com/office/drawing/2014/main" xmlns="" id="{EF8E97D2-5924-89CC-8205-A79E7F07972B}"/>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97284" name="TextBox 4">
            <a:extLst>
              <a:ext uri="{FF2B5EF4-FFF2-40B4-BE49-F238E27FC236}">
                <a16:creationId xmlns:a16="http://schemas.microsoft.com/office/drawing/2014/main" xmlns="" id="{6A7A10DE-9D8C-095D-6C7B-00EFF9D96596}"/>
              </a:ext>
            </a:extLst>
          </p:cNvPr>
          <p:cNvSpPr txBox="1">
            <a:spLocks noChangeArrowheads="1"/>
          </p:cNvSpPr>
          <p:nvPr/>
        </p:nvSpPr>
        <p:spPr bwMode="auto">
          <a:xfrm>
            <a:off x="5792787" y="898065"/>
            <a:ext cx="6178468" cy="5650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fontAlgn="base">
              <a:lnSpc>
                <a:spcPct val="150000"/>
              </a:lnSpc>
            </a:pPr>
            <a:r>
              <a:rPr lang="x-none" sz="3500" b="1" dirty="0">
                <a:solidFill>
                  <a:srgbClr val="7030A0"/>
                </a:solidFill>
                <a:effectLst/>
                <a:latin typeface="Times New Roman" panose="02020603050405020304" pitchFamily="18" charset="0"/>
                <a:ea typeface="Times New Roman" panose="02020603050405020304" pitchFamily="18" charset="0"/>
              </a:rPr>
              <a:t>Khi tiến vào thị trấn, bạn sẽ đi qua đây vì nó là hòn đảo nằm trước thị trấn Côn Đảo, trên đó có ngọn Hải Đăng Côn Đảo, soi đường cho tàu bè qua lại. Hòn Bảy Cạnh được bao phủ bởi khu rừng nguyên sinh, </a:t>
            </a:r>
          </a:p>
        </p:txBody>
      </p:sp>
      <p:sp>
        <p:nvSpPr>
          <p:cNvPr id="97285" name="Rectangle 2">
            <a:extLst>
              <a:ext uri="{FF2B5EF4-FFF2-40B4-BE49-F238E27FC236}">
                <a16:creationId xmlns:a16="http://schemas.microsoft.com/office/drawing/2014/main" xmlns="" id="{4970605B-1409-B809-B7AA-5B579F11D628}"/>
              </a:ext>
            </a:extLst>
          </p:cNvPr>
          <p:cNvSpPr>
            <a:spLocks noChangeArrowheads="1"/>
          </p:cNvSpPr>
          <p:nvPr/>
        </p:nvSpPr>
        <p:spPr bwMode="auto">
          <a:xfrm>
            <a:off x="203200" y="2270125"/>
            <a:ext cx="178514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97287" name="TextBox 4">
            <a:extLst>
              <a:ext uri="{FF2B5EF4-FFF2-40B4-BE49-F238E27FC236}">
                <a16:creationId xmlns:a16="http://schemas.microsoft.com/office/drawing/2014/main" xmlns="" id="{26CBB237-5526-4D8C-68D2-5105D86A66B9}"/>
              </a:ext>
            </a:extLst>
          </p:cNvPr>
          <p:cNvSpPr txBox="1">
            <a:spLocks noChangeArrowheads="1"/>
          </p:cNvSpPr>
          <p:nvPr/>
        </p:nvSpPr>
        <p:spPr bwMode="auto">
          <a:xfrm>
            <a:off x="203200" y="208747"/>
            <a:ext cx="3911601"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fontAlgn="base"/>
            <a:r>
              <a:rPr lang="x-none" sz="3500" b="1" dirty="0">
                <a:solidFill>
                  <a:srgbClr val="00B050"/>
                </a:solidFill>
                <a:effectLst/>
                <a:latin typeface="Times New Roman" panose="02020603050405020304" pitchFamily="18" charset="0"/>
                <a:ea typeface="Times New Roman" panose="02020603050405020304" pitchFamily="18" charset="0"/>
              </a:rPr>
              <a:t>Những Hòn Đảo Nổi Bật Tại Vịnh Côn Sơn - Côn Đảo</a:t>
            </a:r>
            <a:endParaRPr lang="x-none" sz="3500" dirty="0">
              <a:solidFill>
                <a:srgbClr val="00B050"/>
              </a:solidFill>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xmlns="" id="{3A3EA89D-DB52-7C87-AC9D-54F7A53B1E16}"/>
              </a:ext>
            </a:extLst>
          </p:cNvPr>
          <p:cNvSpPr txBox="1"/>
          <p:nvPr/>
        </p:nvSpPr>
        <p:spPr>
          <a:xfrm>
            <a:off x="795490" y="1757256"/>
            <a:ext cx="3446572" cy="803490"/>
          </a:xfrm>
          <a:prstGeom prst="rect">
            <a:avLst/>
          </a:prstGeom>
          <a:noFill/>
        </p:spPr>
        <p:txBody>
          <a:bodyPr wrap="square">
            <a:spAutoFit/>
          </a:bodyPr>
          <a:lstStyle/>
          <a:p>
            <a:pPr algn="just" fontAlgn="base">
              <a:lnSpc>
                <a:spcPct val="150000"/>
              </a:lnSpc>
            </a:pPr>
            <a:r>
              <a:rPr lang="x-none" sz="3500" b="1" dirty="0">
                <a:solidFill>
                  <a:srgbClr val="0432FF"/>
                </a:solidFill>
                <a:effectLst/>
                <a:latin typeface="Times New Roman" panose="02020603050405020304" pitchFamily="18" charset="0"/>
                <a:ea typeface="Times New Roman" panose="02020603050405020304" pitchFamily="18" charset="0"/>
              </a:rPr>
              <a:t>Hòn Bảy Cạnh</a:t>
            </a:r>
            <a:endParaRPr lang="x-none" sz="3500" dirty="0">
              <a:solidFill>
                <a:srgbClr val="0432FF"/>
              </a:solidFill>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xmlns="" id="{AAE78532-AF76-DB70-54D5-FEFC89ED7BAC}"/>
              </a:ext>
            </a:extLst>
          </p:cNvPr>
          <p:cNvPicPr>
            <a:picLocks noChangeAspect="1"/>
          </p:cNvPicPr>
          <p:nvPr/>
        </p:nvPicPr>
        <p:blipFill>
          <a:blip r:embed="rId3"/>
          <a:stretch>
            <a:fillRect/>
          </a:stretch>
        </p:blipFill>
        <p:spPr>
          <a:xfrm>
            <a:off x="203199" y="2567622"/>
            <a:ext cx="5012421" cy="3833178"/>
          </a:xfrm>
          <a:prstGeom prst="rect">
            <a:avLst/>
          </a:prstGeom>
        </p:spPr>
      </p:pic>
    </p:spTree>
    <p:extLst>
      <p:ext uri="{BB962C8B-B14F-4D97-AF65-F5344CB8AC3E}">
        <p14:creationId xmlns:p14="http://schemas.microsoft.com/office/powerpoint/2010/main" val="3258113268"/>
      </p:ext>
    </p:extLst>
  </p:cSld>
  <p:clrMapOvr>
    <a:masterClrMapping/>
  </p:clrMapOvr>
  <p:transition/>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2">
            <a:extLst>
              <a:ext uri="{FF2B5EF4-FFF2-40B4-BE49-F238E27FC236}">
                <a16:creationId xmlns:a16="http://schemas.microsoft.com/office/drawing/2014/main" xmlns="" id="{4F0DDFB4-318B-F20E-9409-50FF3DD84345}"/>
              </a:ext>
            </a:extLst>
          </p:cNvPr>
          <p:cNvSpPr txBox="1">
            <a:spLocks noChangeArrowheads="1"/>
          </p:cNvSpPr>
          <p:nvPr/>
        </p:nvSpPr>
        <p:spPr bwMode="auto">
          <a:xfrm>
            <a:off x="6858000" y="479266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x-none" altLang="x-none" sz="3600">
              <a:latin typeface=".VnArial Narrow" pitchFamily="34" charset="0"/>
            </a:endParaRPr>
          </a:p>
        </p:txBody>
      </p:sp>
      <p:sp>
        <p:nvSpPr>
          <p:cNvPr id="128002" name="Text Box 16">
            <a:extLst>
              <a:ext uri="{FF2B5EF4-FFF2-40B4-BE49-F238E27FC236}">
                <a16:creationId xmlns:a16="http://schemas.microsoft.com/office/drawing/2014/main" xmlns="" id="{9E6FDB13-F3E0-8027-EBD6-D8D652EFF815}"/>
              </a:ext>
            </a:extLst>
          </p:cNvPr>
          <p:cNvSpPr txBox="1">
            <a:spLocks noChangeArrowheads="1"/>
          </p:cNvSpPr>
          <p:nvPr/>
        </p:nvSpPr>
        <p:spPr bwMode="auto">
          <a:xfrm>
            <a:off x="317500" y="0"/>
            <a:ext cx="11874500" cy="803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x-none" sz="3500" b="1" dirty="0">
                <a:solidFill>
                  <a:srgbClr val="00B050"/>
                </a:solidFill>
                <a:effectLst/>
                <a:latin typeface="Times New Roman" panose="02020603050405020304" pitchFamily="18" charset="0"/>
                <a:ea typeface="Times New Roman" panose="02020603050405020304" pitchFamily="18" charset="0"/>
              </a:rPr>
              <a:t>Thành phố Hồ Chí Minh giữ vững vai trò đầu tàu phát triển</a:t>
            </a:r>
            <a:endParaRPr lang="x-none" sz="3500" dirty="0">
              <a:solidFill>
                <a:srgbClr val="00B050"/>
              </a:solidFill>
              <a:effectLst/>
              <a:latin typeface="Times New Roman" panose="02020603050405020304" pitchFamily="18" charset="0"/>
              <a:ea typeface="Times New Roman" panose="02020603050405020304" pitchFamily="18" charset="0"/>
            </a:endParaRPr>
          </a:p>
        </p:txBody>
      </p:sp>
      <p:sp>
        <p:nvSpPr>
          <p:cNvPr id="2" name="Rectangle 2">
            <a:extLst>
              <a:ext uri="{FF2B5EF4-FFF2-40B4-BE49-F238E27FC236}">
                <a16:creationId xmlns:a16="http://schemas.microsoft.com/office/drawing/2014/main" xmlns="" id="{F84A96D0-CF77-0B28-EF5B-952BA6D21703}"/>
              </a:ext>
            </a:extLst>
          </p:cNvPr>
          <p:cNvSpPr>
            <a:spLocks noChangeArrowheads="1"/>
          </p:cNvSpPr>
          <p:nvPr/>
        </p:nvSpPr>
        <p:spPr bwMode="auto">
          <a:xfrm>
            <a:off x="317500" y="1708707"/>
            <a:ext cx="1312432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pic>
        <p:nvPicPr>
          <p:cNvPr id="1163265" name="Picture 1" descr="Phát triển TP.HCM mạnh hơn nữa, xứng đáng là đầu tàu kinh tế - Nhịp sống kinh  tế Việt Nam &amp; Thế giới">
            <a:extLst>
              <a:ext uri="{FF2B5EF4-FFF2-40B4-BE49-F238E27FC236}">
                <a16:creationId xmlns:a16="http://schemas.microsoft.com/office/drawing/2014/main" xmlns="" id="{ED8525F0-891E-DCE9-5E63-9DA5DC28B7E7}"/>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17501" y="1708708"/>
            <a:ext cx="4610100" cy="34405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F2E59301-8405-21BC-E6C9-AE0F75E6EA09}"/>
              </a:ext>
            </a:extLst>
          </p:cNvPr>
          <p:cNvSpPr txBox="1"/>
          <p:nvPr/>
        </p:nvSpPr>
        <p:spPr>
          <a:xfrm>
            <a:off x="5149849" y="816190"/>
            <a:ext cx="6724650" cy="6095066"/>
          </a:xfrm>
          <a:prstGeom prst="rect">
            <a:avLst/>
          </a:prstGeom>
          <a:noFill/>
        </p:spPr>
        <p:txBody>
          <a:bodyPr wrap="square">
            <a:spAutoFit/>
          </a:bodyPr>
          <a:lstStyle/>
          <a:p>
            <a:pPr algn="just">
              <a:lnSpc>
                <a:spcPct val="150000"/>
              </a:lnSpc>
            </a:pPr>
            <a:r>
              <a:rPr lang="x-none" sz="3300" b="1" dirty="0">
                <a:solidFill>
                  <a:srgbClr val="7030A0"/>
                </a:solidFill>
                <a:effectLst/>
                <a:latin typeface="Times New Roman" panose="02020603050405020304" pitchFamily="18" charset="0"/>
                <a:ea typeface="Times New Roman" panose="02020603050405020304" pitchFamily="18" charset="0"/>
              </a:rPr>
              <a:t>Tuy nhiên, sự tác động tiêu cực từ bên ngoài một lần nữa khiến đầu tàu kinh tế vùng trọng điểm phía nam gặp nhiều sóng gió. Tăng trưởng quý I năm 2023 của thành phố chưa đến 1% so với cùng kỳ tiếp tục làm chậm lại tốc độ phát triển của thành phố.</a:t>
            </a:r>
          </a:p>
        </p:txBody>
      </p:sp>
    </p:spTree>
    <p:extLst>
      <p:ext uri="{BB962C8B-B14F-4D97-AF65-F5344CB8AC3E}">
        <p14:creationId xmlns:p14="http://schemas.microsoft.com/office/powerpoint/2010/main" val="3292676806"/>
      </p:ext>
    </p:extLst>
  </p:cSld>
  <p:clrMapOvr>
    <a:masterClrMapping/>
  </p:clrMapOvr>
  <p:transition/>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2">
            <a:extLst>
              <a:ext uri="{FF2B5EF4-FFF2-40B4-BE49-F238E27FC236}">
                <a16:creationId xmlns:a16="http://schemas.microsoft.com/office/drawing/2014/main" xmlns="" id="{4F0DDFB4-318B-F20E-9409-50FF3DD84345}"/>
              </a:ext>
            </a:extLst>
          </p:cNvPr>
          <p:cNvSpPr txBox="1">
            <a:spLocks noChangeArrowheads="1"/>
          </p:cNvSpPr>
          <p:nvPr/>
        </p:nvSpPr>
        <p:spPr bwMode="auto">
          <a:xfrm>
            <a:off x="6858000" y="479266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x-none" altLang="x-none" sz="3600">
              <a:latin typeface=".VnArial Narrow" pitchFamily="34" charset="0"/>
            </a:endParaRPr>
          </a:p>
        </p:txBody>
      </p:sp>
      <p:sp>
        <p:nvSpPr>
          <p:cNvPr id="128002" name="Text Box 16">
            <a:extLst>
              <a:ext uri="{FF2B5EF4-FFF2-40B4-BE49-F238E27FC236}">
                <a16:creationId xmlns:a16="http://schemas.microsoft.com/office/drawing/2014/main" xmlns="" id="{9E6FDB13-F3E0-8027-EBD6-D8D652EFF815}"/>
              </a:ext>
            </a:extLst>
          </p:cNvPr>
          <p:cNvSpPr txBox="1">
            <a:spLocks noChangeArrowheads="1"/>
          </p:cNvSpPr>
          <p:nvPr/>
        </p:nvSpPr>
        <p:spPr bwMode="auto">
          <a:xfrm>
            <a:off x="317500" y="0"/>
            <a:ext cx="11874500" cy="803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x-none" sz="3500" b="1" dirty="0">
                <a:solidFill>
                  <a:srgbClr val="00B050"/>
                </a:solidFill>
                <a:effectLst/>
                <a:latin typeface="Times New Roman" panose="02020603050405020304" pitchFamily="18" charset="0"/>
                <a:ea typeface="Times New Roman" panose="02020603050405020304" pitchFamily="18" charset="0"/>
              </a:rPr>
              <a:t>Thành phố Hồ Chí Minh giữ vững vai trò đầu tàu phát triển</a:t>
            </a:r>
            <a:endParaRPr lang="x-none" sz="3500" dirty="0">
              <a:solidFill>
                <a:srgbClr val="00B050"/>
              </a:solidFill>
              <a:effectLst/>
              <a:latin typeface="Times New Roman" panose="02020603050405020304" pitchFamily="18" charset="0"/>
              <a:ea typeface="Times New Roman" panose="02020603050405020304" pitchFamily="18" charset="0"/>
            </a:endParaRPr>
          </a:p>
        </p:txBody>
      </p:sp>
      <p:sp>
        <p:nvSpPr>
          <p:cNvPr id="2" name="Rectangle 2">
            <a:extLst>
              <a:ext uri="{FF2B5EF4-FFF2-40B4-BE49-F238E27FC236}">
                <a16:creationId xmlns:a16="http://schemas.microsoft.com/office/drawing/2014/main" xmlns="" id="{F84A96D0-CF77-0B28-EF5B-952BA6D21703}"/>
              </a:ext>
            </a:extLst>
          </p:cNvPr>
          <p:cNvSpPr>
            <a:spLocks noChangeArrowheads="1"/>
          </p:cNvSpPr>
          <p:nvPr/>
        </p:nvSpPr>
        <p:spPr bwMode="auto">
          <a:xfrm>
            <a:off x="317500" y="1708707"/>
            <a:ext cx="1312432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pic>
        <p:nvPicPr>
          <p:cNvPr id="1163265" name="Picture 1" descr="Phát triển TP.HCM mạnh hơn nữa, xứng đáng là đầu tàu kinh tế - Nhịp sống kinh  tế Việt Nam &amp; Thế giới">
            <a:extLst>
              <a:ext uri="{FF2B5EF4-FFF2-40B4-BE49-F238E27FC236}">
                <a16:creationId xmlns:a16="http://schemas.microsoft.com/office/drawing/2014/main" xmlns="" id="{ED8525F0-891E-DCE9-5E63-9DA5DC28B7E7}"/>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17501" y="1708708"/>
            <a:ext cx="4610100" cy="34405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F2E59301-8405-21BC-E6C9-AE0F75E6EA09}"/>
              </a:ext>
            </a:extLst>
          </p:cNvPr>
          <p:cNvSpPr txBox="1"/>
          <p:nvPr/>
        </p:nvSpPr>
        <p:spPr>
          <a:xfrm>
            <a:off x="5149849" y="816190"/>
            <a:ext cx="6724650" cy="5913157"/>
          </a:xfrm>
          <a:prstGeom prst="rect">
            <a:avLst/>
          </a:prstGeom>
          <a:noFill/>
        </p:spPr>
        <p:txBody>
          <a:bodyPr wrap="square">
            <a:spAutoFit/>
          </a:bodyPr>
          <a:lstStyle/>
          <a:p>
            <a:pPr algn="just">
              <a:lnSpc>
                <a:spcPct val="150000"/>
              </a:lnSpc>
            </a:pPr>
            <a:r>
              <a:rPr lang="x-none" sz="3200" b="1" dirty="0">
                <a:solidFill>
                  <a:srgbClr val="7030A0"/>
                </a:solidFill>
                <a:effectLst/>
                <a:latin typeface="Times New Roman" panose="02020603050405020304" pitchFamily="18" charset="0"/>
                <a:ea typeface="Times New Roman" panose="02020603050405020304" pitchFamily="18" charset="0"/>
              </a:rPr>
              <a:t>Nhưng chính trong khó khăn ấy, thành phố mang tên Bác đã phát huy truyền thống đoàn kết, năng động, sáng tạo đưa ra nhiều giải pháp phù hợp để vượt qua trở ngại, đạt những kết quả tích cực, góp phần thực hiện mục tiêu chặn đà suy giảm tăng trưởng chung của cả nước.</a:t>
            </a:r>
          </a:p>
        </p:txBody>
      </p:sp>
    </p:spTree>
    <p:extLst>
      <p:ext uri="{BB962C8B-B14F-4D97-AF65-F5344CB8AC3E}">
        <p14:creationId xmlns:p14="http://schemas.microsoft.com/office/powerpoint/2010/main" val="4077513684"/>
      </p:ext>
    </p:extLst>
  </p:cSld>
  <p:clrMapOvr>
    <a:masterClrMapping/>
  </p:clrMapOvr>
  <p:transition/>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2">
            <a:extLst>
              <a:ext uri="{FF2B5EF4-FFF2-40B4-BE49-F238E27FC236}">
                <a16:creationId xmlns:a16="http://schemas.microsoft.com/office/drawing/2014/main" xmlns="" id="{4F0DDFB4-318B-F20E-9409-50FF3DD84345}"/>
              </a:ext>
            </a:extLst>
          </p:cNvPr>
          <p:cNvSpPr txBox="1">
            <a:spLocks noChangeArrowheads="1"/>
          </p:cNvSpPr>
          <p:nvPr/>
        </p:nvSpPr>
        <p:spPr bwMode="auto">
          <a:xfrm>
            <a:off x="6858000" y="479266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x-none" altLang="x-none" sz="3600">
              <a:latin typeface=".VnArial Narrow" pitchFamily="34" charset="0"/>
            </a:endParaRPr>
          </a:p>
        </p:txBody>
      </p:sp>
      <p:sp>
        <p:nvSpPr>
          <p:cNvPr id="128002" name="Text Box 16">
            <a:extLst>
              <a:ext uri="{FF2B5EF4-FFF2-40B4-BE49-F238E27FC236}">
                <a16:creationId xmlns:a16="http://schemas.microsoft.com/office/drawing/2014/main" xmlns="" id="{9E6FDB13-F3E0-8027-EBD6-D8D652EFF815}"/>
              </a:ext>
            </a:extLst>
          </p:cNvPr>
          <p:cNvSpPr txBox="1">
            <a:spLocks noChangeArrowheads="1"/>
          </p:cNvSpPr>
          <p:nvPr/>
        </p:nvSpPr>
        <p:spPr bwMode="auto">
          <a:xfrm>
            <a:off x="317500" y="0"/>
            <a:ext cx="11874500" cy="803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x-none" sz="3500" b="1" dirty="0">
                <a:solidFill>
                  <a:srgbClr val="00B050"/>
                </a:solidFill>
                <a:effectLst/>
                <a:latin typeface="Times New Roman" panose="02020603050405020304" pitchFamily="18" charset="0"/>
                <a:ea typeface="Times New Roman" panose="02020603050405020304" pitchFamily="18" charset="0"/>
              </a:rPr>
              <a:t>Thành phố Hồ Chí Minh giữ vững vai trò đầu tàu phát triển</a:t>
            </a:r>
            <a:endParaRPr lang="x-none" sz="3500" dirty="0">
              <a:solidFill>
                <a:srgbClr val="00B050"/>
              </a:solidFill>
              <a:effectLst/>
              <a:latin typeface="Times New Roman" panose="02020603050405020304" pitchFamily="18" charset="0"/>
              <a:ea typeface="Times New Roman" panose="02020603050405020304" pitchFamily="18" charset="0"/>
            </a:endParaRPr>
          </a:p>
        </p:txBody>
      </p:sp>
      <p:sp>
        <p:nvSpPr>
          <p:cNvPr id="2" name="Rectangle 2">
            <a:extLst>
              <a:ext uri="{FF2B5EF4-FFF2-40B4-BE49-F238E27FC236}">
                <a16:creationId xmlns:a16="http://schemas.microsoft.com/office/drawing/2014/main" xmlns="" id="{F84A96D0-CF77-0B28-EF5B-952BA6D21703}"/>
              </a:ext>
            </a:extLst>
          </p:cNvPr>
          <p:cNvSpPr>
            <a:spLocks noChangeArrowheads="1"/>
          </p:cNvSpPr>
          <p:nvPr/>
        </p:nvSpPr>
        <p:spPr bwMode="auto">
          <a:xfrm>
            <a:off x="317500" y="1708707"/>
            <a:ext cx="1312432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pic>
        <p:nvPicPr>
          <p:cNvPr id="1163265" name="Picture 1" descr="Phát triển TP.HCM mạnh hơn nữa, xứng đáng là đầu tàu kinh tế - Nhịp sống kinh  tế Việt Nam &amp; Thế giới">
            <a:extLst>
              <a:ext uri="{FF2B5EF4-FFF2-40B4-BE49-F238E27FC236}">
                <a16:creationId xmlns:a16="http://schemas.microsoft.com/office/drawing/2014/main" xmlns="" id="{ED8525F0-891E-DCE9-5E63-9DA5DC28B7E7}"/>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17501" y="1708708"/>
            <a:ext cx="4610100" cy="34405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F2E59301-8405-21BC-E6C9-AE0F75E6EA09}"/>
              </a:ext>
            </a:extLst>
          </p:cNvPr>
          <p:cNvSpPr txBox="1"/>
          <p:nvPr/>
        </p:nvSpPr>
        <p:spPr>
          <a:xfrm>
            <a:off x="5029200" y="816190"/>
            <a:ext cx="6972299" cy="5913157"/>
          </a:xfrm>
          <a:prstGeom prst="rect">
            <a:avLst/>
          </a:prstGeom>
          <a:noFill/>
        </p:spPr>
        <p:txBody>
          <a:bodyPr wrap="square">
            <a:spAutoFit/>
          </a:bodyPr>
          <a:lstStyle/>
          <a:p>
            <a:pPr algn="just">
              <a:lnSpc>
                <a:spcPct val="150000"/>
              </a:lnSpc>
            </a:pPr>
            <a:r>
              <a:rPr lang="x-none" sz="3200" b="1" dirty="0">
                <a:solidFill>
                  <a:srgbClr val="7030A0"/>
                </a:solidFill>
                <a:effectLst/>
                <a:latin typeface="Times New Roman" panose="02020603050405020304" pitchFamily="18" charset="0"/>
                <a:ea typeface="Times New Roman" panose="02020603050405020304" pitchFamily="18" charset="0"/>
              </a:rPr>
              <a:t>Quý I năm 2024, dù tình hình thế giới tiếp tục có những diễn biến phức tạp, khó lường, nhiều yếu tố thuận lợi và thách thức đan xen đã tác động trực tiếp đến nước ta nói chung, Thành phố Hồ Chí Minh nói riêng, cấp ủy, chính quyền thành phố đã bám sát chủ trương, nghị quyết của Trung ương, </a:t>
            </a:r>
          </a:p>
        </p:txBody>
      </p:sp>
    </p:spTree>
    <p:extLst>
      <p:ext uri="{BB962C8B-B14F-4D97-AF65-F5344CB8AC3E}">
        <p14:creationId xmlns:p14="http://schemas.microsoft.com/office/powerpoint/2010/main" val="189383119"/>
      </p:ext>
    </p:extLst>
  </p:cSld>
  <p:clrMapOvr>
    <a:masterClrMapping/>
  </p:clrMapOvr>
  <p:transition/>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2">
            <a:extLst>
              <a:ext uri="{FF2B5EF4-FFF2-40B4-BE49-F238E27FC236}">
                <a16:creationId xmlns:a16="http://schemas.microsoft.com/office/drawing/2014/main" xmlns="" id="{4F0DDFB4-318B-F20E-9409-50FF3DD84345}"/>
              </a:ext>
            </a:extLst>
          </p:cNvPr>
          <p:cNvSpPr txBox="1">
            <a:spLocks noChangeArrowheads="1"/>
          </p:cNvSpPr>
          <p:nvPr/>
        </p:nvSpPr>
        <p:spPr bwMode="auto">
          <a:xfrm>
            <a:off x="6858000" y="479266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x-none" altLang="x-none" sz="3600">
              <a:latin typeface=".VnArial Narrow" pitchFamily="34" charset="0"/>
            </a:endParaRPr>
          </a:p>
        </p:txBody>
      </p:sp>
      <p:sp>
        <p:nvSpPr>
          <p:cNvPr id="128002" name="Text Box 16">
            <a:extLst>
              <a:ext uri="{FF2B5EF4-FFF2-40B4-BE49-F238E27FC236}">
                <a16:creationId xmlns:a16="http://schemas.microsoft.com/office/drawing/2014/main" xmlns="" id="{9E6FDB13-F3E0-8027-EBD6-D8D652EFF815}"/>
              </a:ext>
            </a:extLst>
          </p:cNvPr>
          <p:cNvSpPr txBox="1">
            <a:spLocks noChangeArrowheads="1"/>
          </p:cNvSpPr>
          <p:nvPr/>
        </p:nvSpPr>
        <p:spPr bwMode="auto">
          <a:xfrm>
            <a:off x="317500" y="0"/>
            <a:ext cx="11874500" cy="803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x-none" sz="3500" b="1" dirty="0">
                <a:solidFill>
                  <a:srgbClr val="00B050"/>
                </a:solidFill>
                <a:effectLst/>
                <a:latin typeface="Times New Roman" panose="02020603050405020304" pitchFamily="18" charset="0"/>
                <a:ea typeface="Times New Roman" panose="02020603050405020304" pitchFamily="18" charset="0"/>
              </a:rPr>
              <a:t>Thành phố Hồ Chí Minh giữ vững vai trò đầu tàu phát triển</a:t>
            </a:r>
            <a:endParaRPr lang="x-none" sz="3500" dirty="0">
              <a:solidFill>
                <a:srgbClr val="00B050"/>
              </a:solidFill>
              <a:effectLst/>
              <a:latin typeface="Times New Roman" panose="02020603050405020304" pitchFamily="18" charset="0"/>
              <a:ea typeface="Times New Roman" panose="02020603050405020304" pitchFamily="18" charset="0"/>
            </a:endParaRPr>
          </a:p>
        </p:txBody>
      </p:sp>
      <p:sp>
        <p:nvSpPr>
          <p:cNvPr id="2" name="Rectangle 2">
            <a:extLst>
              <a:ext uri="{FF2B5EF4-FFF2-40B4-BE49-F238E27FC236}">
                <a16:creationId xmlns:a16="http://schemas.microsoft.com/office/drawing/2014/main" xmlns="" id="{F84A96D0-CF77-0B28-EF5B-952BA6D21703}"/>
              </a:ext>
            </a:extLst>
          </p:cNvPr>
          <p:cNvSpPr>
            <a:spLocks noChangeArrowheads="1"/>
          </p:cNvSpPr>
          <p:nvPr/>
        </p:nvSpPr>
        <p:spPr bwMode="auto">
          <a:xfrm>
            <a:off x="317500" y="1708707"/>
            <a:ext cx="1312432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pic>
        <p:nvPicPr>
          <p:cNvPr id="1163265" name="Picture 1" descr="Phát triển TP.HCM mạnh hơn nữa, xứng đáng là đầu tàu kinh tế - Nhịp sống kinh  tế Việt Nam &amp; Thế giới">
            <a:extLst>
              <a:ext uri="{FF2B5EF4-FFF2-40B4-BE49-F238E27FC236}">
                <a16:creationId xmlns:a16="http://schemas.microsoft.com/office/drawing/2014/main" xmlns="" id="{ED8525F0-891E-DCE9-5E63-9DA5DC28B7E7}"/>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17501" y="1708708"/>
            <a:ext cx="4610100" cy="34405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F2E59301-8405-21BC-E6C9-AE0F75E6EA09}"/>
              </a:ext>
            </a:extLst>
          </p:cNvPr>
          <p:cNvSpPr txBox="1"/>
          <p:nvPr/>
        </p:nvSpPr>
        <p:spPr>
          <a:xfrm>
            <a:off x="5029200" y="816190"/>
            <a:ext cx="6972299" cy="6241837"/>
          </a:xfrm>
          <a:prstGeom prst="rect">
            <a:avLst/>
          </a:prstGeom>
          <a:noFill/>
        </p:spPr>
        <p:txBody>
          <a:bodyPr wrap="square">
            <a:spAutoFit/>
          </a:bodyPr>
          <a:lstStyle/>
          <a:p>
            <a:pPr algn="just">
              <a:lnSpc>
                <a:spcPct val="150000"/>
              </a:lnSpc>
            </a:pPr>
            <a:r>
              <a:rPr lang="x-none" sz="2900" b="1" dirty="0">
                <a:solidFill>
                  <a:srgbClr val="7030A0"/>
                </a:solidFill>
                <a:effectLst/>
                <a:latin typeface="Times New Roman" panose="02020603050405020304" pitchFamily="18" charset="0"/>
                <a:ea typeface="Times New Roman" panose="02020603050405020304" pitchFamily="18" charset="0"/>
              </a:rPr>
              <a:t>chấp hành nghiêm chỉ đạo của Chính phủ, các cơ quan trung ương; triển khai kịp thời, thực hiện quyết liệt các nhiệm vụ trọng tâm, cấp bách về phát triển kinh tế-xã hội, góp phần tạo sự chuyển biến tích cực ngay từ đầu năm. GRDP của thành phố quý I tăng hơn 6,54% (cao nhất từ năm 2020 đến nay và cao hơn nhiều so với cùng kỳ 2023).</a:t>
            </a:r>
            <a:r>
              <a:rPr lang="x-none" sz="2900" b="1" dirty="0">
                <a:solidFill>
                  <a:srgbClr val="7030A0"/>
                </a:solidFill>
                <a:effectLst/>
              </a:rPr>
              <a:t> </a:t>
            </a:r>
            <a:endParaRPr lang="x-none" sz="2900" b="1" dirty="0">
              <a:solidFill>
                <a:srgbClr val="7030A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56740242"/>
      </p:ext>
    </p:extLst>
  </p:cSld>
  <p:clrMapOvr>
    <a:masterClrMapping/>
  </p:clrMapOvr>
  <p:transition/>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2">
            <a:extLst>
              <a:ext uri="{FF2B5EF4-FFF2-40B4-BE49-F238E27FC236}">
                <a16:creationId xmlns:a16="http://schemas.microsoft.com/office/drawing/2014/main" xmlns="" id="{4F0DDFB4-318B-F20E-9409-50FF3DD84345}"/>
              </a:ext>
            </a:extLst>
          </p:cNvPr>
          <p:cNvSpPr txBox="1">
            <a:spLocks noChangeArrowheads="1"/>
          </p:cNvSpPr>
          <p:nvPr/>
        </p:nvSpPr>
        <p:spPr bwMode="auto">
          <a:xfrm>
            <a:off x="6858000" y="479266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x-none" altLang="x-none" sz="3600">
              <a:latin typeface=".VnArial Narrow" pitchFamily="34" charset="0"/>
            </a:endParaRPr>
          </a:p>
        </p:txBody>
      </p:sp>
      <p:sp>
        <p:nvSpPr>
          <p:cNvPr id="128002" name="Text Box 16">
            <a:extLst>
              <a:ext uri="{FF2B5EF4-FFF2-40B4-BE49-F238E27FC236}">
                <a16:creationId xmlns:a16="http://schemas.microsoft.com/office/drawing/2014/main" xmlns="" id="{9E6FDB13-F3E0-8027-EBD6-D8D652EFF815}"/>
              </a:ext>
            </a:extLst>
          </p:cNvPr>
          <p:cNvSpPr txBox="1">
            <a:spLocks noChangeArrowheads="1"/>
          </p:cNvSpPr>
          <p:nvPr/>
        </p:nvSpPr>
        <p:spPr bwMode="auto">
          <a:xfrm>
            <a:off x="317500" y="0"/>
            <a:ext cx="11874500" cy="803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x-none" sz="3500" b="1" dirty="0">
                <a:solidFill>
                  <a:srgbClr val="00B050"/>
                </a:solidFill>
                <a:effectLst/>
                <a:latin typeface="Times New Roman" panose="02020603050405020304" pitchFamily="18" charset="0"/>
                <a:ea typeface="Times New Roman" panose="02020603050405020304" pitchFamily="18" charset="0"/>
              </a:rPr>
              <a:t>Thành phố Hồ Chí Minh giữ vững vai trò đầu tàu phát triển</a:t>
            </a:r>
            <a:endParaRPr lang="x-none" sz="3500" dirty="0">
              <a:solidFill>
                <a:srgbClr val="00B050"/>
              </a:solidFill>
              <a:effectLst/>
              <a:latin typeface="Times New Roman" panose="02020603050405020304" pitchFamily="18" charset="0"/>
              <a:ea typeface="Times New Roman" panose="02020603050405020304" pitchFamily="18" charset="0"/>
            </a:endParaRPr>
          </a:p>
        </p:txBody>
      </p:sp>
      <p:sp>
        <p:nvSpPr>
          <p:cNvPr id="2" name="Rectangle 2">
            <a:extLst>
              <a:ext uri="{FF2B5EF4-FFF2-40B4-BE49-F238E27FC236}">
                <a16:creationId xmlns:a16="http://schemas.microsoft.com/office/drawing/2014/main" xmlns="" id="{F84A96D0-CF77-0B28-EF5B-952BA6D21703}"/>
              </a:ext>
            </a:extLst>
          </p:cNvPr>
          <p:cNvSpPr>
            <a:spLocks noChangeArrowheads="1"/>
          </p:cNvSpPr>
          <p:nvPr/>
        </p:nvSpPr>
        <p:spPr bwMode="auto">
          <a:xfrm>
            <a:off x="317500" y="1708707"/>
            <a:ext cx="1312432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pic>
        <p:nvPicPr>
          <p:cNvPr id="1163265" name="Picture 1" descr="Phát triển TP.HCM mạnh hơn nữa, xứng đáng là đầu tàu kinh tế - Nhịp sống kinh  tế Việt Nam &amp; Thế giới">
            <a:extLst>
              <a:ext uri="{FF2B5EF4-FFF2-40B4-BE49-F238E27FC236}">
                <a16:creationId xmlns:a16="http://schemas.microsoft.com/office/drawing/2014/main" xmlns="" id="{ED8525F0-891E-DCE9-5E63-9DA5DC28B7E7}"/>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17501" y="1708708"/>
            <a:ext cx="4610100" cy="34405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F2E59301-8405-21BC-E6C9-AE0F75E6EA09}"/>
              </a:ext>
            </a:extLst>
          </p:cNvPr>
          <p:cNvSpPr txBox="1"/>
          <p:nvPr/>
        </p:nvSpPr>
        <p:spPr>
          <a:xfrm>
            <a:off x="5029200" y="816190"/>
            <a:ext cx="6972299" cy="6095066"/>
          </a:xfrm>
          <a:prstGeom prst="rect">
            <a:avLst/>
          </a:prstGeom>
          <a:noFill/>
        </p:spPr>
        <p:txBody>
          <a:bodyPr wrap="square">
            <a:spAutoFit/>
          </a:bodyPr>
          <a:lstStyle/>
          <a:p>
            <a:pPr algn="just">
              <a:lnSpc>
                <a:spcPct val="150000"/>
              </a:lnSpc>
            </a:pPr>
            <a:r>
              <a:rPr lang="x-none" sz="3300" b="1" dirty="0">
                <a:solidFill>
                  <a:srgbClr val="7030A0"/>
                </a:solidFill>
                <a:effectLst/>
                <a:latin typeface="Times New Roman" panose="02020603050405020304" pitchFamily="18" charset="0"/>
                <a:ea typeface="Times New Roman" panose="02020603050405020304" pitchFamily="18" charset="0"/>
              </a:rPr>
              <a:t>Nhiều lĩnh vực sản xuất và dịch vụ phát triển khả quan, nhất là các nhóm ngành công nghiệp trọng yếu; chỉ số sản xuất công nghiệp (IIP) tăng 5,1% - cao nhất trong 4 năm qua. Tổng mức bán lẻ hàng hóa và doanh thu dịch vụ tăng 12,2% - cao nhất từ năm 2021 đến nay...</a:t>
            </a:r>
          </a:p>
        </p:txBody>
      </p:sp>
    </p:spTree>
    <p:extLst>
      <p:ext uri="{BB962C8B-B14F-4D97-AF65-F5344CB8AC3E}">
        <p14:creationId xmlns:p14="http://schemas.microsoft.com/office/powerpoint/2010/main" val="1437421877"/>
      </p:ext>
    </p:extLst>
  </p:cSld>
  <p:clrMapOvr>
    <a:masterClrMapping/>
  </p:clrMapOvr>
  <p:transition/>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2">
            <a:extLst>
              <a:ext uri="{FF2B5EF4-FFF2-40B4-BE49-F238E27FC236}">
                <a16:creationId xmlns:a16="http://schemas.microsoft.com/office/drawing/2014/main" xmlns="" id="{4F0DDFB4-318B-F20E-9409-50FF3DD84345}"/>
              </a:ext>
            </a:extLst>
          </p:cNvPr>
          <p:cNvSpPr txBox="1">
            <a:spLocks noChangeArrowheads="1"/>
          </p:cNvSpPr>
          <p:nvPr/>
        </p:nvSpPr>
        <p:spPr bwMode="auto">
          <a:xfrm>
            <a:off x="6858000" y="479266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x-none" altLang="x-none" sz="3600">
              <a:latin typeface=".VnArial Narrow" pitchFamily="34" charset="0"/>
            </a:endParaRPr>
          </a:p>
        </p:txBody>
      </p:sp>
      <p:sp>
        <p:nvSpPr>
          <p:cNvPr id="128002" name="Text Box 16">
            <a:extLst>
              <a:ext uri="{FF2B5EF4-FFF2-40B4-BE49-F238E27FC236}">
                <a16:creationId xmlns:a16="http://schemas.microsoft.com/office/drawing/2014/main" xmlns="" id="{9E6FDB13-F3E0-8027-EBD6-D8D652EFF815}"/>
              </a:ext>
            </a:extLst>
          </p:cNvPr>
          <p:cNvSpPr txBox="1">
            <a:spLocks noChangeArrowheads="1"/>
          </p:cNvSpPr>
          <p:nvPr/>
        </p:nvSpPr>
        <p:spPr bwMode="auto">
          <a:xfrm>
            <a:off x="317500" y="0"/>
            <a:ext cx="11874500" cy="803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x-none" sz="3500" b="1" dirty="0">
                <a:solidFill>
                  <a:srgbClr val="00B050"/>
                </a:solidFill>
                <a:effectLst/>
                <a:latin typeface="Times New Roman" panose="02020603050405020304" pitchFamily="18" charset="0"/>
                <a:ea typeface="Times New Roman" panose="02020603050405020304" pitchFamily="18" charset="0"/>
              </a:rPr>
              <a:t>Thành phố Hồ Chí Minh giữ vững vai trò đầu tàu phát triển</a:t>
            </a:r>
            <a:endParaRPr lang="x-none" sz="3500" dirty="0">
              <a:solidFill>
                <a:srgbClr val="00B050"/>
              </a:solidFill>
              <a:effectLst/>
              <a:latin typeface="Times New Roman" panose="02020603050405020304" pitchFamily="18" charset="0"/>
              <a:ea typeface="Times New Roman" panose="02020603050405020304" pitchFamily="18" charset="0"/>
            </a:endParaRPr>
          </a:p>
        </p:txBody>
      </p:sp>
      <p:sp>
        <p:nvSpPr>
          <p:cNvPr id="2" name="Rectangle 2">
            <a:extLst>
              <a:ext uri="{FF2B5EF4-FFF2-40B4-BE49-F238E27FC236}">
                <a16:creationId xmlns:a16="http://schemas.microsoft.com/office/drawing/2014/main" xmlns="" id="{F84A96D0-CF77-0B28-EF5B-952BA6D21703}"/>
              </a:ext>
            </a:extLst>
          </p:cNvPr>
          <p:cNvSpPr>
            <a:spLocks noChangeArrowheads="1"/>
          </p:cNvSpPr>
          <p:nvPr/>
        </p:nvSpPr>
        <p:spPr bwMode="auto">
          <a:xfrm>
            <a:off x="317500" y="1708707"/>
            <a:ext cx="1312432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pic>
        <p:nvPicPr>
          <p:cNvPr id="1163265" name="Picture 1" descr="Phát triển TP.HCM mạnh hơn nữa, xứng đáng là đầu tàu kinh tế - Nhịp sống kinh  tế Việt Nam &amp; Thế giới">
            <a:extLst>
              <a:ext uri="{FF2B5EF4-FFF2-40B4-BE49-F238E27FC236}">
                <a16:creationId xmlns:a16="http://schemas.microsoft.com/office/drawing/2014/main" xmlns="" id="{ED8525F0-891E-DCE9-5E63-9DA5DC28B7E7}"/>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17501" y="1708708"/>
            <a:ext cx="4610100" cy="34405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F2E59301-8405-21BC-E6C9-AE0F75E6EA09}"/>
              </a:ext>
            </a:extLst>
          </p:cNvPr>
          <p:cNvSpPr txBox="1"/>
          <p:nvPr/>
        </p:nvSpPr>
        <p:spPr>
          <a:xfrm>
            <a:off x="5041900" y="1197190"/>
            <a:ext cx="6972299" cy="5185522"/>
          </a:xfrm>
          <a:prstGeom prst="rect">
            <a:avLst/>
          </a:prstGeom>
          <a:noFill/>
        </p:spPr>
        <p:txBody>
          <a:bodyPr wrap="square">
            <a:spAutoFit/>
          </a:bodyPr>
          <a:lstStyle/>
          <a:p>
            <a:pPr algn="just">
              <a:lnSpc>
                <a:spcPct val="150000"/>
              </a:lnSpc>
            </a:pPr>
            <a:r>
              <a:rPr lang="x-none" sz="2800" b="1" dirty="0">
                <a:solidFill>
                  <a:srgbClr val="7030A0"/>
                </a:solidFill>
                <a:effectLst/>
                <a:latin typeface="Times New Roman" panose="02020603050405020304" pitchFamily="18" charset="0"/>
                <a:ea typeface="Times New Roman" panose="02020603050405020304" pitchFamily="18" charset="0"/>
              </a:rPr>
              <a:t>Những nỗ lực “vượt con gió ngược” đã giúp Thành phố Hồ Chí Minh tiếp tục khẳng định vai trò đầu tàu phát triển, tạo niềm tin vững chắc trong lòng người dân thành phố.</a:t>
            </a:r>
          </a:p>
          <a:p>
            <a:pPr algn="just">
              <a:lnSpc>
                <a:spcPct val="150000"/>
              </a:lnSpc>
            </a:pPr>
            <a:r>
              <a:rPr lang="x-none" sz="2800" b="1" dirty="0">
                <a:solidFill>
                  <a:srgbClr val="7030A0"/>
                </a:solidFill>
                <a:effectLst/>
                <a:latin typeface="Times New Roman" panose="02020603050405020304" pitchFamily="18" charset="0"/>
                <a:ea typeface="Times New Roman" panose="02020603050405020304" pitchFamily="18" charset="0"/>
              </a:rPr>
              <a:t>Truyền thống đoàn kết, năng động, sáng tạo luôn là động lực để thành phố vượt qua những thử thách, khó khăn, đạt nhiều thành tựu to lớn qua từng chặng đường phát triển.</a:t>
            </a:r>
          </a:p>
        </p:txBody>
      </p:sp>
    </p:spTree>
    <p:extLst>
      <p:ext uri="{BB962C8B-B14F-4D97-AF65-F5344CB8AC3E}">
        <p14:creationId xmlns:p14="http://schemas.microsoft.com/office/powerpoint/2010/main" val="1512268390"/>
      </p:ext>
    </p:extLst>
  </p:cSld>
  <p:clrMapOvr>
    <a:masterClrMapping/>
  </p:clrMapOvr>
  <p:transition/>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2">
            <a:extLst>
              <a:ext uri="{FF2B5EF4-FFF2-40B4-BE49-F238E27FC236}">
                <a16:creationId xmlns:a16="http://schemas.microsoft.com/office/drawing/2014/main" xmlns="" id="{4F0DDFB4-318B-F20E-9409-50FF3DD84345}"/>
              </a:ext>
            </a:extLst>
          </p:cNvPr>
          <p:cNvSpPr txBox="1">
            <a:spLocks noChangeArrowheads="1"/>
          </p:cNvSpPr>
          <p:nvPr/>
        </p:nvSpPr>
        <p:spPr bwMode="auto">
          <a:xfrm>
            <a:off x="6858000" y="479266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x-none" altLang="x-none" sz="3600">
              <a:latin typeface=".VnArial Narrow" pitchFamily="34" charset="0"/>
            </a:endParaRPr>
          </a:p>
        </p:txBody>
      </p:sp>
      <p:sp>
        <p:nvSpPr>
          <p:cNvPr id="128002" name="Text Box 16">
            <a:extLst>
              <a:ext uri="{FF2B5EF4-FFF2-40B4-BE49-F238E27FC236}">
                <a16:creationId xmlns:a16="http://schemas.microsoft.com/office/drawing/2014/main" xmlns="" id="{9E6FDB13-F3E0-8027-EBD6-D8D652EFF815}"/>
              </a:ext>
            </a:extLst>
          </p:cNvPr>
          <p:cNvSpPr txBox="1">
            <a:spLocks noChangeArrowheads="1"/>
          </p:cNvSpPr>
          <p:nvPr/>
        </p:nvSpPr>
        <p:spPr bwMode="auto">
          <a:xfrm>
            <a:off x="317500" y="0"/>
            <a:ext cx="11874500" cy="803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x-none" sz="3500" b="1" dirty="0">
                <a:solidFill>
                  <a:srgbClr val="00B050"/>
                </a:solidFill>
                <a:effectLst/>
                <a:latin typeface="Times New Roman" panose="02020603050405020304" pitchFamily="18" charset="0"/>
                <a:ea typeface="Times New Roman" panose="02020603050405020304" pitchFamily="18" charset="0"/>
              </a:rPr>
              <a:t>Thành phố Hồ Chí Minh giữ vững vai trò đầu tàu phát triển</a:t>
            </a:r>
            <a:endParaRPr lang="x-none" sz="3500" dirty="0">
              <a:solidFill>
                <a:srgbClr val="00B050"/>
              </a:solidFill>
              <a:effectLst/>
              <a:latin typeface="Times New Roman" panose="02020603050405020304" pitchFamily="18" charset="0"/>
              <a:ea typeface="Times New Roman" panose="02020603050405020304" pitchFamily="18" charset="0"/>
            </a:endParaRPr>
          </a:p>
        </p:txBody>
      </p:sp>
      <p:sp>
        <p:nvSpPr>
          <p:cNvPr id="2" name="Rectangle 2">
            <a:extLst>
              <a:ext uri="{FF2B5EF4-FFF2-40B4-BE49-F238E27FC236}">
                <a16:creationId xmlns:a16="http://schemas.microsoft.com/office/drawing/2014/main" xmlns="" id="{F84A96D0-CF77-0B28-EF5B-952BA6D21703}"/>
              </a:ext>
            </a:extLst>
          </p:cNvPr>
          <p:cNvSpPr>
            <a:spLocks noChangeArrowheads="1"/>
          </p:cNvSpPr>
          <p:nvPr/>
        </p:nvSpPr>
        <p:spPr bwMode="auto">
          <a:xfrm>
            <a:off x="317500" y="1708707"/>
            <a:ext cx="1312432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x-none"/>
          </a:p>
        </p:txBody>
      </p:sp>
      <p:pic>
        <p:nvPicPr>
          <p:cNvPr id="1163265" name="Picture 1" descr="Phát triển TP.HCM mạnh hơn nữa, xứng đáng là đầu tàu kinh tế - Nhịp sống kinh  tế Việt Nam &amp; Thế giới">
            <a:extLst>
              <a:ext uri="{FF2B5EF4-FFF2-40B4-BE49-F238E27FC236}">
                <a16:creationId xmlns:a16="http://schemas.microsoft.com/office/drawing/2014/main" xmlns="" id="{ED8525F0-891E-DCE9-5E63-9DA5DC28B7E7}"/>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17501" y="1708708"/>
            <a:ext cx="4610100" cy="34405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F2E59301-8405-21BC-E6C9-AE0F75E6EA09}"/>
              </a:ext>
            </a:extLst>
          </p:cNvPr>
          <p:cNvSpPr txBox="1"/>
          <p:nvPr/>
        </p:nvSpPr>
        <p:spPr>
          <a:xfrm>
            <a:off x="5054600" y="821155"/>
            <a:ext cx="6972299" cy="6036845"/>
          </a:xfrm>
          <a:prstGeom prst="rect">
            <a:avLst/>
          </a:prstGeom>
          <a:noFill/>
        </p:spPr>
        <p:txBody>
          <a:bodyPr wrap="square">
            <a:spAutoFit/>
          </a:bodyPr>
          <a:lstStyle/>
          <a:p>
            <a:pPr algn="just">
              <a:lnSpc>
                <a:spcPct val="150000"/>
              </a:lnSpc>
            </a:pPr>
            <a:r>
              <a:rPr lang="x-none" sz="2900" b="1" dirty="0">
                <a:solidFill>
                  <a:srgbClr val="7030A0"/>
                </a:solidFill>
                <a:effectLst/>
                <a:latin typeface="Times New Roman" panose="02020603050405020304" pitchFamily="18" charset="0"/>
                <a:ea typeface="Times New Roman" panose="02020603050405020304" pitchFamily="18" charset="0"/>
              </a:rPr>
              <a:t>Với truyền thống năng động, sáng tạo, các thế hệ lãnh đạo và người dân thành phố đã xây dựng nên một đô thị hiện đại, với sứ mệnh và tầm vóc lớn lao trong quá trình xây dựng và phát triển đất nước. Thành phố Hồ Chí Minh đã vươn lên mạnh mẽ, trở thành trung tâm kinh tế, tài chính, khoa học công nghệ, môi trường đầu tư ngày càng được cải thiện.</a:t>
            </a:r>
            <a:r>
              <a:rPr lang="x-none" sz="2900" b="1" dirty="0">
                <a:solidFill>
                  <a:srgbClr val="7030A0"/>
                </a:solidFill>
                <a:effectLst/>
              </a:rPr>
              <a:t> </a:t>
            </a:r>
            <a:endParaRPr lang="x-none" sz="2900" b="1" dirty="0">
              <a:solidFill>
                <a:srgbClr val="7030A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81955618"/>
      </p:ext>
    </p:extLst>
  </p:cSld>
  <p:clrMapOvr>
    <a:masterClrMapping/>
  </p:clrMapOvr>
  <p:transition/>
</p:sld>
</file>

<file path=ppt/slides/slide2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63201" name="Picture 5" descr="POINSET2">
            <a:extLst>
              <a:ext uri="{FF2B5EF4-FFF2-40B4-BE49-F238E27FC236}">
                <a16:creationId xmlns:a16="http://schemas.microsoft.com/office/drawing/2014/main" xmlns="" id="{C090EA8D-15B5-92E3-35A5-407EAE9640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02" name="Picture 5" descr="POINSET2">
            <a:extLst>
              <a:ext uri="{FF2B5EF4-FFF2-40B4-BE49-F238E27FC236}">
                <a16:creationId xmlns:a16="http://schemas.microsoft.com/office/drawing/2014/main" xmlns="" id="{9400CC15-9C81-DDBC-A7C9-3B0E629AE3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03" name="Picture 5" descr="POINSET2">
            <a:extLst>
              <a:ext uri="{FF2B5EF4-FFF2-40B4-BE49-F238E27FC236}">
                <a16:creationId xmlns:a16="http://schemas.microsoft.com/office/drawing/2014/main" xmlns="" id="{AD81F4CC-CBC6-56A4-88E8-EDDCAA0AB5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xmlns="" id="{9E0D1017-6799-0245-5546-CC6FF4FEDA00}"/>
              </a:ext>
            </a:extLst>
          </p:cNvPr>
          <p:cNvSpPr/>
          <p:nvPr/>
        </p:nvSpPr>
        <p:spPr>
          <a:xfrm>
            <a:off x="2770822" y="2357482"/>
            <a:ext cx="6720908" cy="1246495"/>
          </a:xfrm>
          <a:prstGeom prst="rect">
            <a:avLst/>
          </a:prstGeom>
          <a:noFill/>
        </p:spPr>
        <p:txBody>
          <a:bodyPr>
            <a:spAutoFit/>
          </a:bodyPr>
          <a:lstStyle/>
          <a:p>
            <a:pPr algn="ctr" eaLnBrk="1" fontAlgn="auto" hangingPunct="1">
              <a:lnSpc>
                <a:spcPct val="150000"/>
              </a:lnSpc>
              <a:spcBef>
                <a:spcPts val="0"/>
              </a:spcBef>
              <a:spcAft>
                <a:spcPts val="0"/>
              </a:spcAft>
              <a:defRPr/>
            </a:pPr>
            <a:r>
              <a:rPr lang="en-US" sz="5000" b="1" dirty="0" err="1">
                <a:ln w="22225">
                  <a:solidFill>
                    <a:schemeClr val="accent2"/>
                  </a:solidFill>
                  <a:prstDash val="solid"/>
                </a:ln>
                <a:solidFill>
                  <a:srgbClr val="C00000"/>
                </a:solidFill>
                <a:cs typeface="Times New Roman" panose="02020603050405020304" pitchFamily="18" charset="0"/>
              </a:rPr>
              <a:t>Luyện</a:t>
            </a:r>
            <a:r>
              <a:rPr lang="en-US" sz="5000" b="1" dirty="0">
                <a:ln w="22225">
                  <a:solidFill>
                    <a:schemeClr val="accent2"/>
                  </a:solidFill>
                  <a:prstDash val="solid"/>
                </a:ln>
                <a:solidFill>
                  <a:srgbClr val="C00000"/>
                </a:solidFill>
                <a:cs typeface="Times New Roman" panose="02020603050405020304" pitchFamily="18" charset="0"/>
              </a:rPr>
              <a:t> </a:t>
            </a:r>
            <a:r>
              <a:rPr lang="en-US" sz="5000" b="1" dirty="0" err="1">
                <a:ln w="22225">
                  <a:solidFill>
                    <a:schemeClr val="accent2"/>
                  </a:solidFill>
                  <a:prstDash val="solid"/>
                </a:ln>
                <a:solidFill>
                  <a:srgbClr val="C00000"/>
                </a:solidFill>
                <a:cs typeface="Times New Roman" panose="02020603050405020304" pitchFamily="18" charset="0"/>
              </a:rPr>
              <a:t>tập</a:t>
            </a:r>
            <a:r>
              <a:rPr lang="en-US" sz="5000" b="1" dirty="0">
                <a:ln w="22225">
                  <a:solidFill>
                    <a:schemeClr val="accent2"/>
                  </a:solidFill>
                  <a:prstDash val="solid"/>
                </a:ln>
                <a:solidFill>
                  <a:srgbClr val="C00000"/>
                </a:solidFill>
                <a:cs typeface="Times New Roman" panose="02020603050405020304" pitchFamily="18" charset="0"/>
              </a:rPr>
              <a:t> </a:t>
            </a:r>
            <a:r>
              <a:rPr lang="en-US" sz="5000" b="1" dirty="0" err="1">
                <a:ln w="22225">
                  <a:solidFill>
                    <a:schemeClr val="accent2"/>
                  </a:solidFill>
                  <a:prstDash val="solid"/>
                </a:ln>
                <a:solidFill>
                  <a:srgbClr val="C00000"/>
                </a:solidFill>
                <a:cs typeface="Times New Roman" panose="02020603050405020304" pitchFamily="18" charset="0"/>
              </a:rPr>
              <a:t>và</a:t>
            </a:r>
            <a:r>
              <a:rPr lang="en-US" sz="5000" b="1" dirty="0">
                <a:ln w="22225">
                  <a:solidFill>
                    <a:schemeClr val="accent2"/>
                  </a:solidFill>
                  <a:prstDash val="solid"/>
                </a:ln>
                <a:solidFill>
                  <a:srgbClr val="C00000"/>
                </a:solidFill>
                <a:cs typeface="Times New Roman" panose="02020603050405020304" pitchFamily="18" charset="0"/>
              </a:rPr>
              <a:t> </a:t>
            </a:r>
            <a:r>
              <a:rPr lang="en-US" sz="5000" b="1" dirty="0" err="1">
                <a:ln w="22225">
                  <a:solidFill>
                    <a:schemeClr val="accent2"/>
                  </a:solidFill>
                  <a:prstDash val="solid"/>
                </a:ln>
                <a:solidFill>
                  <a:srgbClr val="C00000"/>
                </a:solidFill>
                <a:cs typeface="Times New Roman" panose="02020603050405020304" pitchFamily="18" charset="0"/>
              </a:rPr>
              <a:t>vận</a:t>
            </a:r>
            <a:r>
              <a:rPr lang="en-US" sz="5000" b="1" dirty="0">
                <a:ln w="22225">
                  <a:solidFill>
                    <a:schemeClr val="accent2"/>
                  </a:solidFill>
                  <a:prstDash val="solid"/>
                </a:ln>
                <a:solidFill>
                  <a:srgbClr val="C00000"/>
                </a:solidFill>
                <a:cs typeface="Times New Roman" panose="02020603050405020304" pitchFamily="18" charset="0"/>
              </a:rPr>
              <a:t> </a:t>
            </a:r>
            <a:r>
              <a:rPr lang="en-US" sz="5000" b="1" dirty="0" err="1">
                <a:ln w="22225">
                  <a:solidFill>
                    <a:schemeClr val="accent2"/>
                  </a:solidFill>
                  <a:prstDash val="solid"/>
                </a:ln>
                <a:solidFill>
                  <a:srgbClr val="C00000"/>
                </a:solidFill>
                <a:cs typeface="Times New Roman" panose="02020603050405020304" pitchFamily="18" charset="0"/>
              </a:rPr>
              <a:t>dụng</a:t>
            </a:r>
            <a:endParaRPr lang="en-US" sz="5000" b="1" dirty="0">
              <a:ln w="22225">
                <a:solidFill>
                  <a:schemeClr val="accent2"/>
                </a:solidFill>
                <a:prstDash val="solid"/>
              </a:ln>
              <a:solidFill>
                <a:srgbClr val="C00000"/>
              </a:solidFill>
              <a:cs typeface="Times New Roman" panose="02020603050405020304" pitchFamily="18" charset="0"/>
            </a:endParaRPr>
          </a:p>
        </p:txBody>
      </p:sp>
      <p:pic>
        <p:nvPicPr>
          <p:cNvPr id="563205" name="Picture 6" descr="Diagram&#10;&#10;Description automatically generated">
            <a:extLst>
              <a:ext uri="{FF2B5EF4-FFF2-40B4-BE49-F238E27FC236}">
                <a16:creationId xmlns:a16="http://schemas.microsoft.com/office/drawing/2014/main" xmlns="" id="{C31E4EA9-B92C-CB47-F93D-C452FD45AB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5249" name="Picture 5" descr="POINSET2">
            <a:extLst>
              <a:ext uri="{FF2B5EF4-FFF2-40B4-BE49-F238E27FC236}">
                <a16:creationId xmlns:a16="http://schemas.microsoft.com/office/drawing/2014/main" xmlns="" id="{E475F2AB-B458-39E4-D14B-E0D4A69F78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5250" name="Picture 5" descr="POINSET2">
            <a:extLst>
              <a:ext uri="{FF2B5EF4-FFF2-40B4-BE49-F238E27FC236}">
                <a16:creationId xmlns:a16="http://schemas.microsoft.com/office/drawing/2014/main" xmlns="" id="{64C210F4-9534-6B8D-FE31-AE517DAA8C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5251" name="Picture 5" descr="POINSET2">
            <a:extLst>
              <a:ext uri="{FF2B5EF4-FFF2-40B4-BE49-F238E27FC236}">
                <a16:creationId xmlns:a16="http://schemas.microsoft.com/office/drawing/2014/main" xmlns="" id="{07A6D53E-6A1C-48E2-E95B-F728082CD2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5252" name="Picture 6" descr="Diagram&#10;&#10;Description automatically generated">
            <a:extLst>
              <a:ext uri="{FF2B5EF4-FFF2-40B4-BE49-F238E27FC236}">
                <a16:creationId xmlns:a16="http://schemas.microsoft.com/office/drawing/2014/main" xmlns="" id="{5E04F95E-1906-5CB6-0F46-AC7A25681B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3" name="TextBox 6">
            <a:extLst>
              <a:ext uri="{FF2B5EF4-FFF2-40B4-BE49-F238E27FC236}">
                <a16:creationId xmlns:a16="http://schemas.microsoft.com/office/drawing/2014/main" xmlns="" id="{D66B17BC-EA0B-BEE6-615E-29A4CE7C3C52}"/>
              </a:ext>
            </a:extLst>
          </p:cNvPr>
          <p:cNvSpPr txBox="1">
            <a:spLocks noChangeArrowheads="1"/>
          </p:cNvSpPr>
          <p:nvPr/>
        </p:nvSpPr>
        <p:spPr bwMode="auto">
          <a:xfrm>
            <a:off x="1379536" y="2060286"/>
            <a:ext cx="9818688" cy="275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x-none" sz="4000" b="1" dirty="0">
                <a:solidFill>
                  <a:srgbClr val="0432FF"/>
                </a:solidFill>
              </a:rPr>
              <a:t>1. Hãy </a:t>
            </a:r>
            <a:r>
              <a:rPr lang="en-US" sz="4000" b="1" dirty="0" err="1">
                <a:solidFill>
                  <a:srgbClr val="0432FF"/>
                </a:solidFill>
              </a:rPr>
              <a:t>sơ</a:t>
            </a:r>
            <a:r>
              <a:rPr lang="en-US" sz="4000" b="1" dirty="0">
                <a:solidFill>
                  <a:srgbClr val="0432FF"/>
                </a:solidFill>
              </a:rPr>
              <a:t> </a:t>
            </a:r>
            <a:r>
              <a:rPr lang="en-US" sz="4000" b="1" dirty="0" err="1">
                <a:solidFill>
                  <a:srgbClr val="0432FF"/>
                </a:solidFill>
              </a:rPr>
              <a:t>đồ</a:t>
            </a:r>
            <a:r>
              <a:rPr lang="en-US" sz="4000" b="1" dirty="0">
                <a:solidFill>
                  <a:srgbClr val="0432FF"/>
                </a:solidFill>
              </a:rPr>
              <a:t> </a:t>
            </a:r>
            <a:r>
              <a:rPr lang="en-US" sz="4000" b="1" dirty="0" err="1">
                <a:solidFill>
                  <a:srgbClr val="0432FF"/>
                </a:solidFill>
              </a:rPr>
              <a:t>hóa</a:t>
            </a:r>
            <a:r>
              <a:rPr lang="en-US" sz="4000" b="1" dirty="0">
                <a:solidFill>
                  <a:srgbClr val="0432FF"/>
                </a:solidFill>
              </a:rPr>
              <a:t> </a:t>
            </a:r>
            <a:r>
              <a:rPr lang="en-US" sz="4000" b="1" dirty="0" err="1">
                <a:solidFill>
                  <a:srgbClr val="0432FF"/>
                </a:solidFill>
              </a:rPr>
              <a:t>các</a:t>
            </a:r>
            <a:r>
              <a:rPr lang="en-US" sz="4000" b="1" dirty="0">
                <a:solidFill>
                  <a:srgbClr val="0432FF"/>
                </a:solidFill>
              </a:rPr>
              <a:t> </a:t>
            </a:r>
            <a:r>
              <a:rPr lang="en-US" sz="4000" b="1" dirty="0" err="1">
                <a:solidFill>
                  <a:srgbClr val="0432FF"/>
                </a:solidFill>
              </a:rPr>
              <a:t>thế</a:t>
            </a:r>
            <a:r>
              <a:rPr lang="en-US" sz="4000" b="1" dirty="0">
                <a:solidFill>
                  <a:srgbClr val="0432FF"/>
                </a:solidFill>
              </a:rPr>
              <a:t> </a:t>
            </a:r>
            <a:r>
              <a:rPr lang="en-US" sz="4000" b="1" dirty="0" err="1">
                <a:solidFill>
                  <a:srgbClr val="0432FF"/>
                </a:solidFill>
              </a:rPr>
              <a:t>mạnh</a:t>
            </a:r>
            <a:r>
              <a:rPr lang="en-US" sz="4000" b="1" dirty="0">
                <a:solidFill>
                  <a:srgbClr val="0432FF"/>
                </a:solidFill>
              </a:rPr>
              <a:t> </a:t>
            </a:r>
            <a:r>
              <a:rPr lang="en-US" sz="4000" b="1" dirty="0" err="1">
                <a:solidFill>
                  <a:srgbClr val="0432FF"/>
                </a:solidFill>
              </a:rPr>
              <a:t>về</a:t>
            </a:r>
            <a:r>
              <a:rPr lang="en-US" sz="4000" b="1" dirty="0">
                <a:solidFill>
                  <a:srgbClr val="0432FF"/>
                </a:solidFill>
              </a:rPr>
              <a:t> </a:t>
            </a:r>
            <a:r>
              <a:rPr lang="en-US" sz="4000" b="1" dirty="0" err="1">
                <a:solidFill>
                  <a:srgbClr val="0432FF"/>
                </a:solidFill>
              </a:rPr>
              <a:t>điều</a:t>
            </a:r>
            <a:r>
              <a:rPr lang="en-US" sz="4000" b="1" dirty="0">
                <a:solidFill>
                  <a:srgbClr val="0432FF"/>
                </a:solidFill>
              </a:rPr>
              <a:t> </a:t>
            </a:r>
            <a:r>
              <a:rPr lang="en-US" sz="4000" b="1" dirty="0" err="1">
                <a:solidFill>
                  <a:srgbClr val="0432FF"/>
                </a:solidFill>
              </a:rPr>
              <a:t>kiện</a:t>
            </a:r>
            <a:r>
              <a:rPr lang="en-US" sz="4000" b="1" dirty="0">
                <a:solidFill>
                  <a:srgbClr val="0432FF"/>
                </a:solidFill>
              </a:rPr>
              <a:t> </a:t>
            </a:r>
            <a:r>
              <a:rPr lang="en-US" sz="4000" b="1" dirty="0" err="1">
                <a:solidFill>
                  <a:srgbClr val="0432FF"/>
                </a:solidFill>
              </a:rPr>
              <a:t>tự</a:t>
            </a:r>
            <a:r>
              <a:rPr lang="en-US" sz="4000" b="1" dirty="0">
                <a:solidFill>
                  <a:srgbClr val="0432FF"/>
                </a:solidFill>
              </a:rPr>
              <a:t> </a:t>
            </a:r>
            <a:r>
              <a:rPr lang="en-US" sz="4000" b="1" dirty="0" err="1">
                <a:solidFill>
                  <a:srgbClr val="0432FF"/>
                </a:solidFill>
              </a:rPr>
              <a:t>nhiên</a:t>
            </a:r>
            <a:r>
              <a:rPr lang="en-US" sz="4000" b="1" dirty="0">
                <a:solidFill>
                  <a:srgbClr val="0432FF"/>
                </a:solidFill>
              </a:rPr>
              <a:t> </a:t>
            </a:r>
            <a:r>
              <a:rPr lang="en-US" sz="4000" b="1" dirty="0" err="1">
                <a:solidFill>
                  <a:srgbClr val="0432FF"/>
                </a:solidFill>
              </a:rPr>
              <a:t>và</a:t>
            </a:r>
            <a:r>
              <a:rPr lang="en-US" sz="4000" b="1" dirty="0">
                <a:solidFill>
                  <a:srgbClr val="0432FF"/>
                </a:solidFill>
              </a:rPr>
              <a:t> </a:t>
            </a:r>
            <a:r>
              <a:rPr lang="en-US" sz="4000" b="1" dirty="0" err="1">
                <a:solidFill>
                  <a:srgbClr val="0432FF"/>
                </a:solidFill>
              </a:rPr>
              <a:t>tài</a:t>
            </a:r>
            <a:r>
              <a:rPr lang="en-US" sz="4000" b="1" dirty="0">
                <a:solidFill>
                  <a:srgbClr val="0432FF"/>
                </a:solidFill>
              </a:rPr>
              <a:t> </a:t>
            </a:r>
            <a:r>
              <a:rPr lang="en-US" sz="4000" b="1" dirty="0" err="1">
                <a:solidFill>
                  <a:srgbClr val="0432FF"/>
                </a:solidFill>
              </a:rPr>
              <a:t>nguyên</a:t>
            </a:r>
            <a:r>
              <a:rPr lang="en-US" sz="4000" b="1" dirty="0">
                <a:solidFill>
                  <a:srgbClr val="0432FF"/>
                </a:solidFill>
              </a:rPr>
              <a:t> </a:t>
            </a:r>
            <a:r>
              <a:rPr lang="en-US" sz="4000" b="1" dirty="0" err="1">
                <a:solidFill>
                  <a:srgbClr val="0432FF"/>
                </a:solidFill>
              </a:rPr>
              <a:t>thiên</a:t>
            </a:r>
            <a:r>
              <a:rPr lang="en-US" sz="4000" b="1" dirty="0">
                <a:solidFill>
                  <a:srgbClr val="0432FF"/>
                </a:solidFill>
              </a:rPr>
              <a:t> </a:t>
            </a:r>
            <a:r>
              <a:rPr lang="en-US" sz="4000" b="1" dirty="0" err="1">
                <a:solidFill>
                  <a:srgbClr val="0432FF"/>
                </a:solidFill>
              </a:rPr>
              <a:t>nhiên</a:t>
            </a:r>
            <a:r>
              <a:rPr lang="en-US" sz="4000" b="1" dirty="0">
                <a:solidFill>
                  <a:srgbClr val="0432FF"/>
                </a:solidFill>
              </a:rPr>
              <a:t> </a:t>
            </a:r>
            <a:r>
              <a:rPr lang="en-US" sz="4000" b="1" dirty="0" err="1">
                <a:solidFill>
                  <a:srgbClr val="0432FF"/>
                </a:solidFill>
              </a:rPr>
              <a:t>đối</a:t>
            </a:r>
            <a:r>
              <a:rPr lang="en-US" sz="4000" b="1" dirty="0">
                <a:solidFill>
                  <a:srgbClr val="0432FF"/>
                </a:solidFill>
              </a:rPr>
              <a:t> </a:t>
            </a:r>
            <a:r>
              <a:rPr lang="en-US" sz="4000" b="1" dirty="0" err="1">
                <a:solidFill>
                  <a:srgbClr val="0432FF"/>
                </a:solidFill>
              </a:rPr>
              <a:t>với</a:t>
            </a:r>
            <a:r>
              <a:rPr lang="en-US" sz="4000" b="1" dirty="0">
                <a:solidFill>
                  <a:srgbClr val="0432FF"/>
                </a:solidFill>
              </a:rPr>
              <a:t> </a:t>
            </a:r>
            <a:r>
              <a:rPr lang="en-US" sz="4000" b="1" dirty="0" err="1">
                <a:solidFill>
                  <a:srgbClr val="0432FF"/>
                </a:solidFill>
              </a:rPr>
              <a:t>phát</a:t>
            </a:r>
            <a:r>
              <a:rPr lang="en-US" sz="4000" b="1" dirty="0">
                <a:solidFill>
                  <a:srgbClr val="0432FF"/>
                </a:solidFill>
              </a:rPr>
              <a:t> </a:t>
            </a:r>
            <a:r>
              <a:rPr lang="en-US" sz="4000" b="1" dirty="0" err="1">
                <a:solidFill>
                  <a:srgbClr val="0432FF"/>
                </a:solidFill>
              </a:rPr>
              <a:t>triển</a:t>
            </a:r>
            <a:r>
              <a:rPr lang="en-US" sz="4000" b="1" dirty="0">
                <a:solidFill>
                  <a:srgbClr val="0432FF"/>
                </a:solidFill>
              </a:rPr>
              <a:t> </a:t>
            </a:r>
            <a:r>
              <a:rPr lang="en-US" sz="4000" b="1" dirty="0" err="1">
                <a:solidFill>
                  <a:srgbClr val="0432FF"/>
                </a:solidFill>
              </a:rPr>
              <a:t>kinh</a:t>
            </a:r>
            <a:r>
              <a:rPr lang="en-US" sz="4000" b="1" dirty="0">
                <a:solidFill>
                  <a:srgbClr val="0432FF"/>
                </a:solidFill>
              </a:rPr>
              <a:t> </a:t>
            </a:r>
            <a:r>
              <a:rPr lang="en-US" sz="4000" b="1" dirty="0" err="1">
                <a:solidFill>
                  <a:srgbClr val="0432FF"/>
                </a:solidFill>
              </a:rPr>
              <a:t>tế</a:t>
            </a:r>
            <a:r>
              <a:rPr lang="en-US" sz="4000" b="1" dirty="0">
                <a:solidFill>
                  <a:srgbClr val="0432FF"/>
                </a:solidFill>
              </a:rPr>
              <a:t> </a:t>
            </a:r>
            <a:r>
              <a:rPr lang="en-US" sz="4000" b="1" dirty="0" err="1">
                <a:solidFill>
                  <a:srgbClr val="0432FF"/>
                </a:solidFill>
              </a:rPr>
              <a:t>của</a:t>
            </a:r>
            <a:r>
              <a:rPr lang="en-US" sz="4000" b="1" dirty="0">
                <a:solidFill>
                  <a:srgbClr val="0432FF"/>
                </a:solidFill>
              </a:rPr>
              <a:t> </a:t>
            </a:r>
            <a:r>
              <a:rPr lang="en-US" sz="4000" b="1" dirty="0" err="1">
                <a:solidFill>
                  <a:srgbClr val="0432FF"/>
                </a:solidFill>
              </a:rPr>
              <a:t>vùng</a:t>
            </a:r>
            <a:r>
              <a:rPr lang="en-US" sz="4000" b="1" dirty="0">
                <a:solidFill>
                  <a:srgbClr val="0432FF"/>
                </a:solidFill>
              </a:rPr>
              <a:t> </a:t>
            </a:r>
            <a:r>
              <a:rPr lang="en-US" sz="4000" b="1" dirty="0" err="1">
                <a:solidFill>
                  <a:srgbClr val="0432FF"/>
                </a:solidFill>
              </a:rPr>
              <a:t>Đông</a:t>
            </a:r>
            <a:r>
              <a:rPr lang="en-US" sz="4000" b="1" dirty="0">
                <a:solidFill>
                  <a:srgbClr val="0432FF"/>
                </a:solidFill>
              </a:rPr>
              <a:t> Nam </a:t>
            </a:r>
            <a:r>
              <a:rPr lang="en-US" sz="4000" b="1" dirty="0" err="1">
                <a:solidFill>
                  <a:srgbClr val="0432FF"/>
                </a:solidFill>
              </a:rPr>
              <a:t>Bộ</a:t>
            </a:r>
            <a:endParaRPr lang="x-none" sz="4000" b="1" dirty="0">
              <a:solidFill>
                <a:srgbClr val="0432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63173"/>
                                        </p:tgtEl>
                                        <p:attrNameLst>
                                          <p:attrName>style.visibility</p:attrName>
                                        </p:attrNameLst>
                                      </p:cBhvr>
                                      <p:to>
                                        <p:strVal val="visible"/>
                                      </p:to>
                                    </p:set>
                                    <p:anim calcmode="lin" valueType="num">
                                      <p:cBhvr additive="base">
                                        <p:cTn id="7" dur="500" fill="hold"/>
                                        <p:tgtEl>
                                          <p:spTgt spid="263173"/>
                                        </p:tgtEl>
                                        <p:attrNameLst>
                                          <p:attrName>ppt_x</p:attrName>
                                        </p:attrNameLst>
                                      </p:cBhvr>
                                      <p:tavLst>
                                        <p:tav tm="0">
                                          <p:val>
                                            <p:strVal val="#ppt_x"/>
                                          </p:val>
                                        </p:tav>
                                        <p:tav tm="100000">
                                          <p:val>
                                            <p:strVal val="#ppt_x"/>
                                          </p:val>
                                        </p:tav>
                                      </p:tavLst>
                                    </p:anim>
                                    <p:anim calcmode="lin" valueType="num">
                                      <p:cBhvr additive="base">
                                        <p:cTn id="8" dur="500" fill="hold"/>
                                        <p:tgtEl>
                                          <p:spTgt spid="2631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3" grpId="0"/>
      <p:bldP spid="263173" grpId="1" autoUpdateAnimBg="0"/>
    </p:bld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C4FAEFBB-2595-193E-C95D-77E73DB76C31}"/>
              </a:ext>
            </a:extLst>
          </p:cNvPr>
          <p:cNvSpPr txBox="1"/>
          <p:nvPr/>
        </p:nvSpPr>
        <p:spPr>
          <a:xfrm>
            <a:off x="64769" y="1039341"/>
            <a:ext cx="1894522" cy="4662815"/>
          </a:xfrm>
          <a:prstGeom prst="rect">
            <a:avLst/>
          </a:prstGeom>
          <a:noFill/>
          <a:ln w="28575">
            <a:solidFill>
              <a:srgbClr val="0432FF"/>
            </a:solidFill>
          </a:ln>
        </p:spPr>
        <p:txBody>
          <a:bodyPr wrap="square">
            <a:spAutoFit/>
          </a:bodyPr>
          <a:lstStyle/>
          <a:p>
            <a:pPr algn="ctr"/>
            <a:r>
              <a:rPr lang="en-US" sz="2700" b="1" dirty="0" err="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7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ác</a:t>
            </a:r>
            <a:r>
              <a:rPr lang="en-US" sz="27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7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7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7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7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7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7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7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7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7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7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7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7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7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7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7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7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7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7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7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27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27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700" b="1" dirty="0" err="1">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x-none" sz="2700" b="1" dirty="0">
                <a:solidFill>
                  <a:srgbClr val="00B050"/>
                </a:solidFill>
                <a:effectLst/>
                <a:latin typeface="Times New Roman" panose="02020603050405020304" pitchFamily="18" charset="0"/>
                <a:cs typeface="Times New Roman" panose="02020603050405020304" pitchFamily="18" charset="0"/>
              </a:rPr>
              <a:t> </a:t>
            </a:r>
            <a:endParaRPr lang="x-none" sz="2700" b="1" dirty="0">
              <a:solidFill>
                <a:srgbClr val="00B050"/>
              </a:solidFill>
              <a:latin typeface="Times New Roman" panose="02020603050405020304" pitchFamily="18" charset="0"/>
              <a:cs typeface="Times New Roman" panose="02020603050405020304" pitchFamily="18" charset="0"/>
            </a:endParaRPr>
          </a:p>
        </p:txBody>
      </p:sp>
      <p:cxnSp>
        <p:nvCxnSpPr>
          <p:cNvPr id="7" name="Straight Arrow Connector 6">
            <a:extLst>
              <a:ext uri="{FF2B5EF4-FFF2-40B4-BE49-F238E27FC236}">
                <a16:creationId xmlns:a16="http://schemas.microsoft.com/office/drawing/2014/main" xmlns="" id="{6BE3AE04-9D80-0FC2-7553-D2F2274939FB}"/>
              </a:ext>
            </a:extLst>
          </p:cNvPr>
          <p:cNvCxnSpPr>
            <a:cxnSpLocks/>
            <a:stCxn id="5" idx="3"/>
            <a:endCxn id="10" idx="1"/>
          </p:cNvCxnSpPr>
          <p:nvPr/>
        </p:nvCxnSpPr>
        <p:spPr>
          <a:xfrm flipV="1">
            <a:off x="1959291" y="674741"/>
            <a:ext cx="558641" cy="2696008"/>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E54BECCA-DC46-DBDA-8FE0-DBB2D7386E92}"/>
              </a:ext>
            </a:extLst>
          </p:cNvPr>
          <p:cNvSpPr txBox="1"/>
          <p:nvPr/>
        </p:nvSpPr>
        <p:spPr>
          <a:xfrm>
            <a:off x="2517932" y="243854"/>
            <a:ext cx="1375887" cy="861774"/>
          </a:xfrm>
          <a:prstGeom prst="rect">
            <a:avLst/>
          </a:prstGeom>
          <a:noFill/>
          <a:ln w="28575">
            <a:solidFill>
              <a:srgbClr val="0432FF"/>
            </a:solidFill>
          </a:ln>
        </p:spPr>
        <p:txBody>
          <a:bodyPr wrap="square">
            <a:spAutoFit/>
          </a:bodyPr>
          <a:lstStyle/>
          <a:p>
            <a:pPr algn="ctr"/>
            <a:r>
              <a:rPr lang="x-none" sz="25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Địa hình và đất</a:t>
            </a:r>
            <a:r>
              <a:rPr lang="x-none" sz="2500" b="1" dirty="0">
                <a:solidFill>
                  <a:srgbClr val="00B050"/>
                </a:solidFill>
                <a:effectLst/>
                <a:latin typeface="Times New Roman" panose="02020603050405020304" pitchFamily="18" charset="0"/>
                <a:cs typeface="Times New Roman" panose="02020603050405020304" pitchFamily="18" charset="0"/>
              </a:rPr>
              <a:t> </a:t>
            </a:r>
            <a:endParaRPr lang="x-none" sz="2500" b="1" dirty="0">
              <a:solidFill>
                <a:srgbClr val="00B05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E98C1AB8-FD98-A08B-23F5-EE5C0AA15C06}"/>
              </a:ext>
            </a:extLst>
          </p:cNvPr>
          <p:cNvSpPr txBox="1"/>
          <p:nvPr/>
        </p:nvSpPr>
        <p:spPr>
          <a:xfrm>
            <a:off x="2537459" y="1462625"/>
            <a:ext cx="1289685" cy="477054"/>
          </a:xfrm>
          <a:prstGeom prst="rect">
            <a:avLst/>
          </a:prstGeom>
          <a:noFill/>
          <a:ln w="28575">
            <a:solidFill>
              <a:srgbClr val="0432FF"/>
            </a:solidFill>
          </a:ln>
        </p:spPr>
        <p:txBody>
          <a:bodyPr wrap="square">
            <a:spAutoFit/>
          </a:bodyPr>
          <a:lstStyle/>
          <a:p>
            <a:pPr algn="ctr"/>
            <a:r>
              <a:rPr lang="x-none" sz="25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Khí hậu</a:t>
            </a:r>
            <a:endParaRPr lang="x-none" sz="2500" b="1" dirty="0">
              <a:solidFill>
                <a:srgbClr val="00B05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B3238A49-CE78-54C6-D973-9597752FB778}"/>
              </a:ext>
            </a:extLst>
          </p:cNvPr>
          <p:cNvSpPr txBox="1"/>
          <p:nvPr/>
        </p:nvSpPr>
        <p:spPr>
          <a:xfrm>
            <a:off x="2548889" y="2416687"/>
            <a:ext cx="1095375" cy="477054"/>
          </a:xfrm>
          <a:prstGeom prst="rect">
            <a:avLst/>
          </a:prstGeom>
          <a:noFill/>
          <a:ln w="28575">
            <a:solidFill>
              <a:srgbClr val="0432FF"/>
            </a:solidFill>
          </a:ln>
        </p:spPr>
        <p:txBody>
          <a:bodyPr wrap="square">
            <a:spAutoFit/>
          </a:bodyPr>
          <a:lstStyle/>
          <a:p>
            <a:pPr algn="ctr"/>
            <a:r>
              <a:rPr lang="x-none" sz="25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endParaRPr lang="x-none" sz="2500" b="1" dirty="0">
              <a:solidFill>
                <a:srgbClr val="00B05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3DB9EBED-EF65-EAF7-345B-A65E74AD3216}"/>
              </a:ext>
            </a:extLst>
          </p:cNvPr>
          <p:cNvSpPr txBox="1"/>
          <p:nvPr/>
        </p:nvSpPr>
        <p:spPr>
          <a:xfrm>
            <a:off x="2554604" y="3370748"/>
            <a:ext cx="1289686" cy="861774"/>
          </a:xfrm>
          <a:prstGeom prst="rect">
            <a:avLst/>
          </a:prstGeom>
          <a:noFill/>
          <a:ln w="28575">
            <a:solidFill>
              <a:srgbClr val="0432FF"/>
            </a:solidFill>
          </a:ln>
        </p:spPr>
        <p:txBody>
          <a:bodyPr wrap="square">
            <a:spAutoFit/>
          </a:bodyPr>
          <a:lstStyle/>
          <a:p>
            <a:pPr algn="ctr"/>
            <a:r>
              <a:rPr lang="x-none" sz="25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Khoáng sản</a:t>
            </a:r>
            <a:endParaRPr lang="x-none" sz="2500" b="1" dirty="0">
              <a:solidFill>
                <a:srgbClr val="00B05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xmlns="" id="{B7BD75C8-792A-F023-E7CA-7858D291A467}"/>
              </a:ext>
            </a:extLst>
          </p:cNvPr>
          <p:cNvSpPr txBox="1"/>
          <p:nvPr/>
        </p:nvSpPr>
        <p:spPr>
          <a:xfrm>
            <a:off x="2700574" y="4840158"/>
            <a:ext cx="1010602" cy="477054"/>
          </a:xfrm>
          <a:prstGeom prst="rect">
            <a:avLst/>
          </a:prstGeom>
          <a:noFill/>
          <a:ln w="28575">
            <a:solidFill>
              <a:srgbClr val="0432FF"/>
            </a:solidFill>
          </a:ln>
        </p:spPr>
        <p:txBody>
          <a:bodyPr wrap="square">
            <a:spAutoFit/>
          </a:bodyPr>
          <a:lstStyle/>
          <a:p>
            <a:pPr algn="ctr"/>
            <a:r>
              <a:rPr lang="x-none" sz="25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Rừng</a:t>
            </a:r>
            <a:endParaRPr lang="x-none" sz="2500" b="1" dirty="0">
              <a:solidFill>
                <a:srgbClr val="00B05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E81909B8-F2C3-3D39-C86E-F901B0F4DCD5}"/>
              </a:ext>
            </a:extLst>
          </p:cNvPr>
          <p:cNvSpPr txBox="1"/>
          <p:nvPr/>
        </p:nvSpPr>
        <p:spPr>
          <a:xfrm>
            <a:off x="2623660" y="5702156"/>
            <a:ext cx="1020604" cy="861774"/>
          </a:xfrm>
          <a:prstGeom prst="rect">
            <a:avLst/>
          </a:prstGeom>
          <a:noFill/>
          <a:ln w="28575">
            <a:solidFill>
              <a:srgbClr val="0432FF"/>
            </a:solidFill>
          </a:ln>
        </p:spPr>
        <p:txBody>
          <a:bodyPr wrap="square">
            <a:spAutoFit/>
          </a:bodyPr>
          <a:lstStyle/>
          <a:p>
            <a:pPr algn="ctr"/>
            <a:r>
              <a:rPr lang="x-none" sz="2500" b="1"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Biển, đảo</a:t>
            </a:r>
            <a:endParaRPr lang="x-none" sz="2500" b="1" dirty="0">
              <a:solidFill>
                <a:srgbClr val="00B050"/>
              </a:solidFill>
              <a:latin typeface="Times New Roman" panose="02020603050405020304" pitchFamily="18" charset="0"/>
              <a:cs typeface="Times New Roman" panose="02020603050405020304" pitchFamily="18" charset="0"/>
            </a:endParaRPr>
          </a:p>
        </p:txBody>
      </p:sp>
      <p:cxnSp>
        <p:nvCxnSpPr>
          <p:cNvPr id="21" name="Straight Arrow Connector 20">
            <a:extLst>
              <a:ext uri="{FF2B5EF4-FFF2-40B4-BE49-F238E27FC236}">
                <a16:creationId xmlns:a16="http://schemas.microsoft.com/office/drawing/2014/main" xmlns="" id="{88F4F6D9-014B-6C4F-30BC-594F10E98165}"/>
              </a:ext>
            </a:extLst>
          </p:cNvPr>
          <p:cNvCxnSpPr>
            <a:cxnSpLocks/>
            <a:stCxn id="5" idx="3"/>
            <a:endCxn id="15" idx="1"/>
          </p:cNvCxnSpPr>
          <p:nvPr/>
        </p:nvCxnSpPr>
        <p:spPr>
          <a:xfrm flipV="1">
            <a:off x="1959291" y="1701152"/>
            <a:ext cx="578168" cy="1669597"/>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xmlns="" id="{FE0AA911-B63B-F69E-1691-EABB93C944DE}"/>
              </a:ext>
            </a:extLst>
          </p:cNvPr>
          <p:cNvCxnSpPr>
            <a:cxnSpLocks/>
            <a:stCxn id="5" idx="3"/>
            <a:endCxn id="16" idx="1"/>
          </p:cNvCxnSpPr>
          <p:nvPr/>
        </p:nvCxnSpPr>
        <p:spPr>
          <a:xfrm flipV="1">
            <a:off x="1959291" y="2655214"/>
            <a:ext cx="589598" cy="715535"/>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xmlns="" id="{BEEFD425-D55D-9288-02D2-82C17ECA4CB8}"/>
              </a:ext>
            </a:extLst>
          </p:cNvPr>
          <p:cNvCxnSpPr>
            <a:cxnSpLocks/>
            <a:stCxn id="5" idx="3"/>
            <a:endCxn id="17" idx="1"/>
          </p:cNvCxnSpPr>
          <p:nvPr/>
        </p:nvCxnSpPr>
        <p:spPr>
          <a:xfrm>
            <a:off x="1959291" y="3370749"/>
            <a:ext cx="595313" cy="430886"/>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xmlns="" id="{86EEE1EB-EE9A-7708-364E-1C6D0661A33C}"/>
              </a:ext>
            </a:extLst>
          </p:cNvPr>
          <p:cNvCxnSpPr>
            <a:cxnSpLocks/>
            <a:stCxn id="5" idx="3"/>
            <a:endCxn id="18" idx="1"/>
          </p:cNvCxnSpPr>
          <p:nvPr/>
        </p:nvCxnSpPr>
        <p:spPr>
          <a:xfrm>
            <a:off x="1959291" y="3370749"/>
            <a:ext cx="741283" cy="1707936"/>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xmlns="" id="{3CA0C3F2-4C47-EE3D-4BE2-BF5B5367DABC}"/>
              </a:ext>
            </a:extLst>
          </p:cNvPr>
          <p:cNvCxnSpPr>
            <a:cxnSpLocks/>
            <a:stCxn id="5" idx="3"/>
            <a:endCxn id="19" idx="1"/>
          </p:cNvCxnSpPr>
          <p:nvPr/>
        </p:nvCxnSpPr>
        <p:spPr>
          <a:xfrm>
            <a:off x="1959291" y="3370749"/>
            <a:ext cx="664369" cy="2762294"/>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xmlns="" id="{75006355-9DC4-A991-96F2-93E76835C4D3}"/>
              </a:ext>
            </a:extLst>
          </p:cNvPr>
          <p:cNvSpPr txBox="1"/>
          <p:nvPr/>
        </p:nvSpPr>
        <p:spPr>
          <a:xfrm>
            <a:off x="4297680" y="77920"/>
            <a:ext cx="7703819" cy="1246495"/>
          </a:xfrm>
          <a:prstGeom prst="rect">
            <a:avLst/>
          </a:prstGeom>
          <a:noFill/>
          <a:ln w="28575">
            <a:solidFill>
              <a:srgbClr val="0432FF"/>
            </a:solidFill>
          </a:ln>
        </p:spPr>
        <p:txBody>
          <a:bodyPr wrap="square">
            <a:spAutoFit/>
          </a:bodyPr>
          <a:lstStyle/>
          <a:p>
            <a:pPr algn="just"/>
            <a:r>
              <a:rPr lang="x-none" sz="2500" b="1" dirty="0">
                <a:solidFill>
                  <a:srgbClr val="00B050"/>
                </a:solidFill>
                <a:effectLst/>
                <a:latin typeface="Times New Roman" panose="02020603050405020304" pitchFamily="18" charset="0"/>
                <a:ea typeface="Times New Roman" panose="02020603050405020304" pitchFamily="18" charset="0"/>
              </a:rPr>
              <a:t>Là vùng bán bình nguyên, địa hình tương đối bằng phẳng. Đất đỏ badan, đất feralit, đất xám phù sa cổ, đất phù sa </a:t>
            </a:r>
          </a:p>
        </p:txBody>
      </p:sp>
      <p:sp>
        <p:nvSpPr>
          <p:cNvPr id="39" name="TextBox 38">
            <a:extLst>
              <a:ext uri="{FF2B5EF4-FFF2-40B4-BE49-F238E27FC236}">
                <a16:creationId xmlns:a16="http://schemas.microsoft.com/office/drawing/2014/main" xmlns="" id="{6B4FA15B-2B34-98A7-D62A-A40BB2551A0B}"/>
              </a:ext>
            </a:extLst>
          </p:cNvPr>
          <p:cNvSpPr txBox="1"/>
          <p:nvPr/>
        </p:nvSpPr>
        <p:spPr>
          <a:xfrm>
            <a:off x="4294821" y="1408719"/>
            <a:ext cx="7829551" cy="861774"/>
          </a:xfrm>
          <a:prstGeom prst="rect">
            <a:avLst/>
          </a:prstGeom>
          <a:noFill/>
          <a:ln w="28575">
            <a:solidFill>
              <a:srgbClr val="0432FF"/>
            </a:solidFill>
          </a:ln>
        </p:spPr>
        <p:txBody>
          <a:bodyPr wrap="square">
            <a:spAutoFit/>
          </a:bodyPr>
          <a:lstStyle/>
          <a:p>
            <a:pPr algn="just"/>
            <a:r>
              <a:rPr lang="x-none" sz="2500" b="1" dirty="0">
                <a:solidFill>
                  <a:srgbClr val="00B050"/>
                </a:solidFill>
                <a:effectLst/>
                <a:latin typeface="Times New Roman" panose="02020603050405020304" pitchFamily="18" charset="0"/>
                <a:ea typeface="Times New Roman" panose="02020603050405020304" pitchFamily="18" charset="0"/>
              </a:rPr>
              <a:t>Cận xích đạo gió mùa, có mùa mưa và mùa khô rõ rệt, nền nhiệt độ cao và nóng quanh năm, ít thiên tai </a:t>
            </a:r>
          </a:p>
        </p:txBody>
      </p:sp>
      <p:cxnSp>
        <p:nvCxnSpPr>
          <p:cNvPr id="40" name="Straight Arrow Connector 39">
            <a:extLst>
              <a:ext uri="{FF2B5EF4-FFF2-40B4-BE49-F238E27FC236}">
                <a16:creationId xmlns:a16="http://schemas.microsoft.com/office/drawing/2014/main" xmlns="" id="{5D0D3DEC-AA04-B72C-80FA-783CEBB3133C}"/>
              </a:ext>
            </a:extLst>
          </p:cNvPr>
          <p:cNvCxnSpPr>
            <a:cxnSpLocks/>
          </p:cNvCxnSpPr>
          <p:nvPr/>
        </p:nvCxnSpPr>
        <p:spPr>
          <a:xfrm>
            <a:off x="3893819" y="681330"/>
            <a:ext cx="403861" cy="0"/>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xmlns="" id="{4CD0DB25-E6B2-56FE-E16A-DDBBE7DD77DB}"/>
              </a:ext>
            </a:extLst>
          </p:cNvPr>
          <p:cNvCxnSpPr>
            <a:cxnSpLocks/>
          </p:cNvCxnSpPr>
          <p:nvPr/>
        </p:nvCxnSpPr>
        <p:spPr>
          <a:xfrm>
            <a:off x="3840002" y="1697243"/>
            <a:ext cx="457678" cy="104179"/>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xmlns="" id="{ACEAC1A4-9127-32E8-33F1-8A1422C930D3}"/>
              </a:ext>
            </a:extLst>
          </p:cNvPr>
          <p:cNvSpPr txBox="1"/>
          <p:nvPr/>
        </p:nvSpPr>
        <p:spPr>
          <a:xfrm>
            <a:off x="4294821" y="2354797"/>
            <a:ext cx="7829551" cy="861774"/>
          </a:xfrm>
          <a:prstGeom prst="rect">
            <a:avLst/>
          </a:prstGeom>
          <a:noFill/>
          <a:ln w="28575">
            <a:solidFill>
              <a:srgbClr val="0432FF"/>
            </a:solidFill>
          </a:ln>
        </p:spPr>
        <p:txBody>
          <a:bodyPr wrap="square">
            <a:spAutoFit/>
          </a:bodyPr>
          <a:lstStyle/>
          <a:p>
            <a:pPr algn="just"/>
            <a:r>
              <a:rPr lang="x-none" sz="2500" b="1" dirty="0">
                <a:solidFill>
                  <a:srgbClr val="00B050"/>
                </a:solidFill>
                <a:effectLst/>
                <a:latin typeface="Times New Roman" panose="02020603050405020304" pitchFamily="18" charset="0"/>
                <a:ea typeface="Times New Roman" panose="02020603050405020304" pitchFamily="18" charset="0"/>
              </a:rPr>
              <a:t>Hệ thống sông Đồng Nai, các hồ thủy điện, thủy lợi, nguồn nước ngầm, nguồn nước khoáng </a:t>
            </a:r>
          </a:p>
        </p:txBody>
      </p:sp>
      <p:sp>
        <p:nvSpPr>
          <p:cNvPr id="71" name="TextBox 70">
            <a:extLst>
              <a:ext uri="{FF2B5EF4-FFF2-40B4-BE49-F238E27FC236}">
                <a16:creationId xmlns:a16="http://schemas.microsoft.com/office/drawing/2014/main" xmlns="" id="{32289744-63B4-A596-35B9-B99D0535CAA5}"/>
              </a:ext>
            </a:extLst>
          </p:cNvPr>
          <p:cNvSpPr txBox="1"/>
          <p:nvPr/>
        </p:nvSpPr>
        <p:spPr>
          <a:xfrm>
            <a:off x="4294819" y="3286405"/>
            <a:ext cx="7829551" cy="861774"/>
          </a:xfrm>
          <a:prstGeom prst="rect">
            <a:avLst/>
          </a:prstGeom>
          <a:noFill/>
          <a:ln w="28575">
            <a:solidFill>
              <a:srgbClr val="0432FF"/>
            </a:solidFill>
          </a:ln>
        </p:spPr>
        <p:txBody>
          <a:bodyPr wrap="square">
            <a:spAutoFit/>
          </a:bodyPr>
          <a:lstStyle/>
          <a:p>
            <a:pPr algn="just"/>
            <a:r>
              <a:rPr lang="x-none" sz="2500" b="1" dirty="0">
                <a:solidFill>
                  <a:srgbClr val="00B050"/>
                </a:solidFill>
                <a:effectLst/>
                <a:latin typeface="Times New Roman" panose="02020603050405020304" pitchFamily="18" charset="0"/>
                <a:ea typeface="Times New Roman" panose="02020603050405020304" pitchFamily="18" charset="0"/>
              </a:rPr>
              <a:t>Chủ yếu là khoáng sản vật liệu xây dựng</a:t>
            </a:r>
            <a:r>
              <a:rPr lang="x-none" sz="2500" b="1" dirty="0">
                <a:solidFill>
                  <a:srgbClr val="00B050"/>
                </a:solidFill>
                <a:latin typeface="Times New Roman" panose="02020603050405020304" pitchFamily="18" charset="0"/>
                <a:ea typeface="Times New Roman" panose="02020603050405020304" pitchFamily="18" charset="0"/>
              </a:rPr>
              <a:t>. </a:t>
            </a:r>
            <a:r>
              <a:rPr lang="x-none" sz="2500" b="1" dirty="0">
                <a:solidFill>
                  <a:srgbClr val="00B050"/>
                </a:solidFill>
                <a:effectLst/>
                <a:latin typeface="Times New Roman" panose="02020603050405020304" pitchFamily="18" charset="0"/>
                <a:ea typeface="Times New Roman" panose="02020603050405020304" pitchFamily="18" charset="0"/>
              </a:rPr>
              <a:t>Ở thềm lục địa có dầu mỏ và khí tự nhiên </a:t>
            </a:r>
          </a:p>
        </p:txBody>
      </p:sp>
      <p:sp>
        <p:nvSpPr>
          <p:cNvPr id="72" name="TextBox 71">
            <a:extLst>
              <a:ext uri="{FF2B5EF4-FFF2-40B4-BE49-F238E27FC236}">
                <a16:creationId xmlns:a16="http://schemas.microsoft.com/office/drawing/2014/main" xmlns="" id="{94CAB33A-F25A-CEF6-6427-22898553CE56}"/>
              </a:ext>
            </a:extLst>
          </p:cNvPr>
          <p:cNvSpPr txBox="1"/>
          <p:nvPr/>
        </p:nvSpPr>
        <p:spPr>
          <a:xfrm>
            <a:off x="4294819" y="4216910"/>
            <a:ext cx="7829551" cy="1246495"/>
          </a:xfrm>
          <a:prstGeom prst="rect">
            <a:avLst/>
          </a:prstGeom>
          <a:noFill/>
          <a:ln w="28575">
            <a:solidFill>
              <a:srgbClr val="0432FF"/>
            </a:solidFill>
          </a:ln>
        </p:spPr>
        <p:txBody>
          <a:bodyPr wrap="square">
            <a:spAutoFit/>
          </a:bodyPr>
          <a:lstStyle/>
          <a:p>
            <a:pPr algn="just"/>
            <a:r>
              <a:rPr lang="x-none" sz="2500" b="1" dirty="0">
                <a:solidFill>
                  <a:srgbClr val="00B050"/>
                </a:solidFill>
                <a:effectLst/>
                <a:latin typeface="Times New Roman" panose="02020603050405020304" pitchFamily="18" charset="0"/>
                <a:ea typeface="Times New Roman" panose="02020603050405020304" pitchFamily="18" charset="0"/>
              </a:rPr>
              <a:t>+ Rừng nhiệt đới cận xích đạo, có nhiều vườn quốc gia. Một số khu vực có rừng ngập mặn. Cần Giờ là khu dự trữ sinh quyển thế giới đầu tiên ở Việt Nam</a:t>
            </a:r>
          </a:p>
        </p:txBody>
      </p:sp>
      <p:sp>
        <p:nvSpPr>
          <p:cNvPr id="73" name="TextBox 72">
            <a:extLst>
              <a:ext uri="{FF2B5EF4-FFF2-40B4-BE49-F238E27FC236}">
                <a16:creationId xmlns:a16="http://schemas.microsoft.com/office/drawing/2014/main" xmlns="" id="{5B5DFB25-C4F2-FB5C-14D7-D08B0CB719EB}"/>
              </a:ext>
            </a:extLst>
          </p:cNvPr>
          <p:cNvSpPr txBox="1"/>
          <p:nvPr/>
        </p:nvSpPr>
        <p:spPr>
          <a:xfrm>
            <a:off x="4294819" y="5509795"/>
            <a:ext cx="7829551" cy="1246495"/>
          </a:xfrm>
          <a:prstGeom prst="rect">
            <a:avLst/>
          </a:prstGeom>
          <a:noFill/>
          <a:ln w="28575">
            <a:solidFill>
              <a:srgbClr val="0432FF"/>
            </a:solidFill>
          </a:ln>
        </p:spPr>
        <p:txBody>
          <a:bodyPr wrap="square">
            <a:spAutoFit/>
          </a:bodyPr>
          <a:lstStyle/>
          <a:p>
            <a:pPr algn="just"/>
            <a:r>
              <a:rPr lang="x-none" sz="2500" b="1" dirty="0">
                <a:solidFill>
                  <a:srgbClr val="00B050"/>
                </a:solidFill>
                <a:effectLst/>
                <a:latin typeface="Times New Roman" panose="02020603050405020304" pitchFamily="18" charset="0"/>
                <a:ea typeface="Times New Roman" panose="02020603050405020304" pitchFamily="18" charset="0"/>
              </a:rPr>
              <a:t>Các bãi tắm đẹp. Địa thế bờ biển hình thành các cảng nước sâu</a:t>
            </a:r>
            <a:r>
              <a:rPr lang="x-none" sz="2500" b="1" dirty="0">
                <a:solidFill>
                  <a:srgbClr val="00B050"/>
                </a:solidFill>
                <a:latin typeface="Times New Roman" panose="02020603050405020304" pitchFamily="18" charset="0"/>
                <a:ea typeface="Times New Roman" panose="02020603050405020304" pitchFamily="18" charset="0"/>
              </a:rPr>
              <a:t>. </a:t>
            </a:r>
            <a:r>
              <a:rPr lang="x-none" sz="2500" b="1" dirty="0">
                <a:solidFill>
                  <a:srgbClr val="00B050"/>
                </a:solidFill>
                <a:effectLst/>
                <a:latin typeface="Times New Roman" panose="02020603050405020304" pitchFamily="18" charset="0"/>
                <a:ea typeface="Times New Roman" panose="02020603050405020304" pitchFamily="18" charset="0"/>
              </a:rPr>
              <a:t>Có khoáng sản dầu mỏ và khí tự nhiên. Có ngư trường và diện tích mặt nước lớn.</a:t>
            </a:r>
          </a:p>
        </p:txBody>
      </p:sp>
      <p:cxnSp>
        <p:nvCxnSpPr>
          <p:cNvPr id="74" name="Straight Arrow Connector 73">
            <a:extLst>
              <a:ext uri="{FF2B5EF4-FFF2-40B4-BE49-F238E27FC236}">
                <a16:creationId xmlns:a16="http://schemas.microsoft.com/office/drawing/2014/main" xmlns="" id="{845A697D-5EF5-A77A-9EE9-2B1B816C1CAE}"/>
              </a:ext>
            </a:extLst>
          </p:cNvPr>
          <p:cNvCxnSpPr>
            <a:cxnSpLocks/>
            <a:endCxn id="70" idx="1"/>
          </p:cNvCxnSpPr>
          <p:nvPr/>
        </p:nvCxnSpPr>
        <p:spPr>
          <a:xfrm>
            <a:off x="3644264" y="2681505"/>
            <a:ext cx="650557" cy="104179"/>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xmlns="" id="{C04D5F76-997D-6BF7-C7C8-DA06BA6FD998}"/>
              </a:ext>
            </a:extLst>
          </p:cNvPr>
          <p:cNvCxnSpPr>
            <a:cxnSpLocks/>
            <a:stCxn id="17" idx="3"/>
          </p:cNvCxnSpPr>
          <p:nvPr/>
        </p:nvCxnSpPr>
        <p:spPr>
          <a:xfrm>
            <a:off x="3844290" y="3801635"/>
            <a:ext cx="428863" cy="52089"/>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xmlns="" id="{2BC7C851-E968-8630-D934-94E6CDC53340}"/>
              </a:ext>
            </a:extLst>
          </p:cNvPr>
          <p:cNvCxnSpPr>
            <a:cxnSpLocks/>
            <a:endCxn id="72" idx="1"/>
          </p:cNvCxnSpPr>
          <p:nvPr/>
        </p:nvCxnSpPr>
        <p:spPr>
          <a:xfrm flipV="1">
            <a:off x="3723319" y="4840158"/>
            <a:ext cx="571500" cy="216196"/>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xmlns="" id="{555EB705-C992-0D02-0857-A0E1E3C51F60}"/>
              </a:ext>
            </a:extLst>
          </p:cNvPr>
          <p:cNvCxnSpPr>
            <a:cxnSpLocks/>
            <a:stCxn id="19" idx="3"/>
            <a:endCxn id="73" idx="1"/>
          </p:cNvCxnSpPr>
          <p:nvPr/>
        </p:nvCxnSpPr>
        <p:spPr>
          <a:xfrm>
            <a:off x="3644264" y="6133043"/>
            <a:ext cx="650555" cy="0"/>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8109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3">
            <a:extLst>
              <a:ext uri="{FF2B5EF4-FFF2-40B4-BE49-F238E27FC236}">
                <a16:creationId xmlns:a16="http://schemas.microsoft.com/office/drawing/2014/main" xmlns="" id="{2A9F1FC1-DE5B-31F8-7932-6A41ABA4AAF1}"/>
              </a:ext>
            </a:extLst>
          </p:cNvPr>
          <p:cNvSpPr>
            <a:spLocks noChangeArrowheads="1"/>
          </p:cNvSpPr>
          <p:nvPr/>
        </p:nvSpPr>
        <p:spPr bwMode="auto">
          <a:xfrm>
            <a:off x="274638" y="53975"/>
            <a:ext cx="114744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4000" b="1" dirty="0">
                <a:solidFill>
                  <a:srgbClr val="0432FF"/>
                </a:solidFill>
                <a:cs typeface="Times New Roman" panose="02020603050405020304" pitchFamily="18" charset="0"/>
              </a:rPr>
              <a:t>ĐUỔI HÌNH BẮT CHỮ</a:t>
            </a:r>
          </a:p>
          <a:p>
            <a:pPr algn="ctr">
              <a:lnSpc>
                <a:spcPct val="150000"/>
              </a:lnSpc>
            </a:pPr>
            <a:r>
              <a:rPr lang="en-US" altLang="en-US" sz="4000" b="1" dirty="0">
                <a:solidFill>
                  <a:srgbClr val="0432FF"/>
                </a:solidFill>
                <a:cs typeface="Times New Roman" panose="02020603050405020304" pitchFamily="18" charset="0"/>
              </a:rPr>
              <a:t>ĐÂY LÀ TỈNH, THÀNH PHỐ NÀO?</a:t>
            </a:r>
            <a:endParaRPr lang="en-US" altLang="en-US" sz="4000" b="1" dirty="0">
              <a:solidFill>
                <a:srgbClr val="0432FF"/>
              </a:solidFill>
            </a:endParaRPr>
          </a:p>
        </p:txBody>
      </p:sp>
      <p:sp>
        <p:nvSpPr>
          <p:cNvPr id="48130" name="Rectangle 2">
            <a:extLst>
              <a:ext uri="{FF2B5EF4-FFF2-40B4-BE49-F238E27FC236}">
                <a16:creationId xmlns:a16="http://schemas.microsoft.com/office/drawing/2014/main" xmlns="" id="{6F401B46-31C9-27E1-FFB1-57F51B752755}"/>
              </a:ext>
            </a:extLst>
          </p:cNvPr>
          <p:cNvSpPr>
            <a:spLocks noChangeArrowheads="1"/>
          </p:cNvSpPr>
          <p:nvPr/>
        </p:nvSpPr>
        <p:spPr bwMode="auto">
          <a:xfrm>
            <a:off x="442913" y="936625"/>
            <a:ext cx="196326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8131" name="Rectangle 4">
            <a:extLst>
              <a:ext uri="{FF2B5EF4-FFF2-40B4-BE49-F238E27FC236}">
                <a16:creationId xmlns:a16="http://schemas.microsoft.com/office/drawing/2014/main" xmlns="" id="{8230356C-A33C-ED99-D451-0EE5DBAD04F9}"/>
              </a:ext>
            </a:extLst>
          </p:cNvPr>
          <p:cNvSpPr>
            <a:spLocks noChangeArrowheads="1"/>
          </p:cNvSpPr>
          <p:nvPr/>
        </p:nvSpPr>
        <p:spPr bwMode="auto">
          <a:xfrm>
            <a:off x="6619875" y="936625"/>
            <a:ext cx="1785461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8132" name="Rectangle 12">
            <a:extLst>
              <a:ext uri="{FF2B5EF4-FFF2-40B4-BE49-F238E27FC236}">
                <a16:creationId xmlns:a16="http://schemas.microsoft.com/office/drawing/2014/main" xmlns="" id="{86BC23E7-7934-752E-FF3F-3A735DD6FB66}"/>
              </a:ext>
            </a:extLst>
          </p:cNvPr>
          <p:cNvSpPr>
            <a:spLocks noChangeArrowheads="1"/>
          </p:cNvSpPr>
          <p:nvPr/>
        </p:nvSpPr>
        <p:spPr bwMode="auto">
          <a:xfrm>
            <a:off x="442913" y="1992313"/>
            <a:ext cx="19459575"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8133" name="Rectangle 14">
            <a:extLst>
              <a:ext uri="{FF2B5EF4-FFF2-40B4-BE49-F238E27FC236}">
                <a16:creationId xmlns:a16="http://schemas.microsoft.com/office/drawing/2014/main" xmlns="" id="{37B20AC6-3321-6347-1CDB-29093024A5DF}"/>
              </a:ext>
            </a:extLst>
          </p:cNvPr>
          <p:cNvSpPr>
            <a:spLocks noChangeArrowheads="1"/>
          </p:cNvSpPr>
          <p:nvPr/>
        </p:nvSpPr>
        <p:spPr bwMode="auto">
          <a:xfrm>
            <a:off x="6578600" y="1992313"/>
            <a:ext cx="161210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8134" name="Rectangle 2">
            <a:extLst>
              <a:ext uri="{FF2B5EF4-FFF2-40B4-BE49-F238E27FC236}">
                <a16:creationId xmlns:a16="http://schemas.microsoft.com/office/drawing/2014/main" xmlns="" id="{F2DA8B1E-00E6-6434-7987-F81CF9F32AE0}"/>
              </a:ext>
            </a:extLst>
          </p:cNvPr>
          <p:cNvSpPr>
            <a:spLocks noChangeArrowheads="1"/>
          </p:cNvSpPr>
          <p:nvPr/>
        </p:nvSpPr>
        <p:spPr bwMode="auto">
          <a:xfrm>
            <a:off x="442913" y="1752600"/>
            <a:ext cx="1751806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8135" name="Rectangle 4">
            <a:extLst>
              <a:ext uri="{FF2B5EF4-FFF2-40B4-BE49-F238E27FC236}">
                <a16:creationId xmlns:a16="http://schemas.microsoft.com/office/drawing/2014/main" xmlns="" id="{F264693C-F7B4-C58A-B927-AAA1A025507A}"/>
              </a:ext>
            </a:extLst>
          </p:cNvPr>
          <p:cNvSpPr>
            <a:spLocks noChangeArrowheads="1"/>
          </p:cNvSpPr>
          <p:nvPr/>
        </p:nvSpPr>
        <p:spPr bwMode="auto">
          <a:xfrm>
            <a:off x="6294438" y="1762125"/>
            <a:ext cx="15413037"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8136" name="Rectangle 16">
            <a:extLst>
              <a:ext uri="{FF2B5EF4-FFF2-40B4-BE49-F238E27FC236}">
                <a16:creationId xmlns:a16="http://schemas.microsoft.com/office/drawing/2014/main" xmlns="" id="{35D4CC3E-95BA-D12D-30EA-052397DD0EF5}"/>
              </a:ext>
            </a:extLst>
          </p:cNvPr>
          <p:cNvSpPr>
            <a:spLocks noChangeArrowheads="1"/>
          </p:cNvSpPr>
          <p:nvPr/>
        </p:nvSpPr>
        <p:spPr bwMode="auto">
          <a:xfrm>
            <a:off x="1427163" y="1079500"/>
            <a:ext cx="376666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8137" name="Rectangle 16">
            <a:extLst>
              <a:ext uri="{FF2B5EF4-FFF2-40B4-BE49-F238E27FC236}">
                <a16:creationId xmlns:a16="http://schemas.microsoft.com/office/drawing/2014/main" xmlns="" id="{9EC11DD5-2953-0498-1BE6-3D5013897289}"/>
              </a:ext>
            </a:extLst>
          </p:cNvPr>
          <p:cNvSpPr>
            <a:spLocks noChangeArrowheads="1"/>
          </p:cNvSpPr>
          <p:nvPr/>
        </p:nvSpPr>
        <p:spPr bwMode="auto">
          <a:xfrm>
            <a:off x="739775" y="1079500"/>
            <a:ext cx="218138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 name="TextBox 6">
            <a:extLst>
              <a:ext uri="{FF2B5EF4-FFF2-40B4-BE49-F238E27FC236}">
                <a16:creationId xmlns:a16="http://schemas.microsoft.com/office/drawing/2014/main" xmlns="" id="{C3C27452-D407-F43F-F6DF-43D55F4BCE9D}"/>
              </a:ext>
            </a:extLst>
          </p:cNvPr>
          <p:cNvSpPr txBox="1">
            <a:spLocks noChangeArrowheads="1"/>
          </p:cNvSpPr>
          <p:nvPr/>
        </p:nvSpPr>
        <p:spPr bwMode="auto">
          <a:xfrm>
            <a:off x="4284663" y="6096000"/>
            <a:ext cx="29448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x-none" sz="4000" b="1">
                <a:solidFill>
                  <a:srgbClr val="00B050"/>
                </a:solidFill>
              </a:rPr>
              <a:t>Bình Phước</a:t>
            </a:r>
            <a:endParaRPr lang="x-none" altLang="x-none" sz="4000" b="1">
              <a:solidFill>
                <a:srgbClr val="00B050"/>
              </a:solidFill>
            </a:endParaRPr>
          </a:p>
        </p:txBody>
      </p:sp>
      <p:sp>
        <p:nvSpPr>
          <p:cNvPr id="48139" name="Rectangle 14">
            <a:extLst>
              <a:ext uri="{FF2B5EF4-FFF2-40B4-BE49-F238E27FC236}">
                <a16:creationId xmlns:a16="http://schemas.microsoft.com/office/drawing/2014/main" xmlns="" id="{1F565D48-7A2A-C9E1-AA3E-44A925CA2B7D}"/>
              </a:ext>
            </a:extLst>
          </p:cNvPr>
          <p:cNvSpPr>
            <a:spLocks noChangeArrowheads="1"/>
          </p:cNvSpPr>
          <p:nvPr/>
        </p:nvSpPr>
        <p:spPr bwMode="auto">
          <a:xfrm>
            <a:off x="176213" y="1300163"/>
            <a:ext cx="1494790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pic>
        <p:nvPicPr>
          <p:cNvPr id="48140" name="Picture 2">
            <a:extLst>
              <a:ext uri="{FF2B5EF4-FFF2-40B4-BE49-F238E27FC236}">
                <a16:creationId xmlns:a16="http://schemas.microsoft.com/office/drawing/2014/main" xmlns="" id="{64876DA8-A2A4-1DEE-DCFC-FFF97ACA84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3888" y="2147888"/>
            <a:ext cx="8235950"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44805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AutoShape 2" descr="Bài 15. Thương mại và du lịch - Hoc24">
            <a:extLst>
              <a:ext uri="{FF2B5EF4-FFF2-40B4-BE49-F238E27FC236}">
                <a16:creationId xmlns:a16="http://schemas.microsoft.com/office/drawing/2014/main" xmlns="" id="{2664962F-ECCA-EC41-F6D4-C3428452081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97283" name="Rectangle 11">
            <a:extLst>
              <a:ext uri="{FF2B5EF4-FFF2-40B4-BE49-F238E27FC236}">
                <a16:creationId xmlns:a16="http://schemas.microsoft.com/office/drawing/2014/main" xmlns="" id="{EF8E97D2-5924-89CC-8205-A79E7F07972B}"/>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97284" name="TextBox 4">
            <a:extLst>
              <a:ext uri="{FF2B5EF4-FFF2-40B4-BE49-F238E27FC236}">
                <a16:creationId xmlns:a16="http://schemas.microsoft.com/office/drawing/2014/main" xmlns="" id="{6A7A10DE-9D8C-095D-6C7B-00EFF9D96596}"/>
              </a:ext>
            </a:extLst>
          </p:cNvPr>
          <p:cNvSpPr txBox="1">
            <a:spLocks noChangeArrowheads="1"/>
          </p:cNvSpPr>
          <p:nvPr/>
        </p:nvSpPr>
        <p:spPr bwMode="auto">
          <a:xfrm>
            <a:off x="5503945" y="603514"/>
            <a:ext cx="6484855" cy="5650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fontAlgn="base">
              <a:lnSpc>
                <a:spcPct val="150000"/>
              </a:lnSpc>
            </a:pPr>
            <a:r>
              <a:rPr lang="x-none" sz="3500" b="1" dirty="0">
                <a:solidFill>
                  <a:srgbClr val="7030A0"/>
                </a:solidFill>
                <a:effectLst/>
                <a:latin typeface="Times New Roman" panose="02020603050405020304" pitchFamily="18" charset="0"/>
                <a:ea typeface="Times New Roman" panose="02020603050405020304" pitchFamily="18" charset="0"/>
              </a:rPr>
              <a:t>rừng ngập mặn cùng với sự phong phú về động thực và ngoài ra, nơi đây còn là địa điểm lý tưởng để du khách cùng chiêm ngưỡng vẽ đẹp những rặng san hô và các loài sinh vật biển sống ở đó.</a:t>
            </a:r>
          </a:p>
        </p:txBody>
      </p:sp>
      <p:sp>
        <p:nvSpPr>
          <p:cNvPr id="97285" name="Rectangle 2">
            <a:extLst>
              <a:ext uri="{FF2B5EF4-FFF2-40B4-BE49-F238E27FC236}">
                <a16:creationId xmlns:a16="http://schemas.microsoft.com/office/drawing/2014/main" xmlns="" id="{4970605B-1409-B809-B7AA-5B579F11D628}"/>
              </a:ext>
            </a:extLst>
          </p:cNvPr>
          <p:cNvSpPr>
            <a:spLocks noChangeArrowheads="1"/>
          </p:cNvSpPr>
          <p:nvPr/>
        </p:nvSpPr>
        <p:spPr bwMode="auto">
          <a:xfrm>
            <a:off x="203200" y="2270125"/>
            <a:ext cx="178514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97287" name="TextBox 4">
            <a:extLst>
              <a:ext uri="{FF2B5EF4-FFF2-40B4-BE49-F238E27FC236}">
                <a16:creationId xmlns:a16="http://schemas.microsoft.com/office/drawing/2014/main" xmlns="" id="{26CBB237-5526-4D8C-68D2-5105D86A66B9}"/>
              </a:ext>
            </a:extLst>
          </p:cNvPr>
          <p:cNvSpPr txBox="1">
            <a:spLocks noChangeArrowheads="1"/>
          </p:cNvSpPr>
          <p:nvPr/>
        </p:nvSpPr>
        <p:spPr bwMode="auto">
          <a:xfrm>
            <a:off x="203200" y="208747"/>
            <a:ext cx="3911601"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fontAlgn="base"/>
            <a:r>
              <a:rPr lang="x-none" sz="3500" b="1" dirty="0">
                <a:solidFill>
                  <a:srgbClr val="00B050"/>
                </a:solidFill>
                <a:effectLst/>
                <a:latin typeface="Times New Roman" panose="02020603050405020304" pitchFamily="18" charset="0"/>
                <a:ea typeface="Times New Roman" panose="02020603050405020304" pitchFamily="18" charset="0"/>
              </a:rPr>
              <a:t>Những Hòn Đảo Nổi Bật Tại Vịnh Côn Sơn - Côn Đảo</a:t>
            </a:r>
            <a:endParaRPr lang="x-none" sz="3500" dirty="0">
              <a:solidFill>
                <a:srgbClr val="00B050"/>
              </a:solidFill>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xmlns="" id="{3A3EA89D-DB52-7C87-AC9D-54F7A53B1E16}"/>
              </a:ext>
            </a:extLst>
          </p:cNvPr>
          <p:cNvSpPr txBox="1"/>
          <p:nvPr/>
        </p:nvSpPr>
        <p:spPr>
          <a:xfrm>
            <a:off x="795490" y="1757256"/>
            <a:ext cx="3446572" cy="803490"/>
          </a:xfrm>
          <a:prstGeom prst="rect">
            <a:avLst/>
          </a:prstGeom>
          <a:noFill/>
        </p:spPr>
        <p:txBody>
          <a:bodyPr wrap="square">
            <a:spAutoFit/>
          </a:bodyPr>
          <a:lstStyle/>
          <a:p>
            <a:pPr algn="just" fontAlgn="base">
              <a:lnSpc>
                <a:spcPct val="150000"/>
              </a:lnSpc>
            </a:pPr>
            <a:r>
              <a:rPr lang="x-none" sz="3500" b="1" dirty="0">
                <a:solidFill>
                  <a:srgbClr val="0432FF"/>
                </a:solidFill>
                <a:effectLst/>
                <a:latin typeface="Times New Roman" panose="02020603050405020304" pitchFamily="18" charset="0"/>
                <a:ea typeface="Times New Roman" panose="02020603050405020304" pitchFamily="18" charset="0"/>
              </a:rPr>
              <a:t>Hòn Bảy Cạnh</a:t>
            </a:r>
            <a:endParaRPr lang="x-none" sz="3500" dirty="0">
              <a:solidFill>
                <a:srgbClr val="0432FF"/>
              </a:solidFill>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xmlns="" id="{AAE78532-AF76-DB70-54D5-FEFC89ED7BAC}"/>
              </a:ext>
            </a:extLst>
          </p:cNvPr>
          <p:cNvPicPr>
            <a:picLocks noChangeAspect="1"/>
          </p:cNvPicPr>
          <p:nvPr/>
        </p:nvPicPr>
        <p:blipFill>
          <a:blip r:embed="rId3"/>
          <a:stretch>
            <a:fillRect/>
          </a:stretch>
        </p:blipFill>
        <p:spPr>
          <a:xfrm>
            <a:off x="203199" y="2567622"/>
            <a:ext cx="5012421" cy="3833178"/>
          </a:xfrm>
          <a:prstGeom prst="rect">
            <a:avLst/>
          </a:prstGeom>
        </p:spPr>
      </p:pic>
    </p:spTree>
    <p:extLst>
      <p:ext uri="{BB962C8B-B14F-4D97-AF65-F5344CB8AC3E}">
        <p14:creationId xmlns:p14="http://schemas.microsoft.com/office/powerpoint/2010/main" val="2716071814"/>
      </p:ext>
    </p:extLst>
  </p:cSld>
  <p:clrMapOvr>
    <a:masterClrMapping/>
  </p:clrMapOvr>
  <p:transition/>
</p:sld>
</file>

<file path=ppt/slides/slide3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5FCA1EB-6996-139B-E8BE-362108193A55}"/>
              </a:ext>
            </a:extLst>
          </p:cNvPr>
          <p:cNvSpPr txBox="1"/>
          <p:nvPr/>
        </p:nvSpPr>
        <p:spPr>
          <a:xfrm>
            <a:off x="2362200" y="1887346"/>
            <a:ext cx="7874000" cy="2751715"/>
          </a:xfrm>
          <a:prstGeom prst="rect">
            <a:avLst/>
          </a:prstGeom>
          <a:noFill/>
        </p:spPr>
        <p:txBody>
          <a:bodyPr wrap="square">
            <a:spAutoFit/>
          </a:bodyPr>
          <a:lstStyle/>
          <a:p>
            <a:pPr algn="just">
              <a:lnSpc>
                <a:spcPct val="150000"/>
              </a:lnSpc>
            </a:pPr>
            <a:r>
              <a:rPr lang="x-none" sz="4000" b="1" dirty="0">
                <a:solidFill>
                  <a:srgbClr val="0432FF"/>
                </a:solidFill>
                <a:effectLst/>
                <a:latin typeface="Times New Roman" panose="02020603050405020304" pitchFamily="18" charset="0"/>
                <a:ea typeface="Times New Roman" panose="02020603050405020304" pitchFamily="18" charset="0"/>
              </a:rPr>
              <a:t>2. </a:t>
            </a:r>
            <a:r>
              <a:rPr lang="en-US" sz="4000" b="1" dirty="0" err="1">
                <a:solidFill>
                  <a:srgbClr val="0432FF"/>
                </a:solidFill>
                <a:effectLst/>
                <a:latin typeface="Times New Roman" panose="02020603050405020304" pitchFamily="18" charset="0"/>
                <a:ea typeface="Times New Roman" panose="02020603050405020304" pitchFamily="18" charset="0"/>
              </a:rPr>
              <a:t>Dựa</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vào</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hình</a:t>
            </a:r>
            <a:r>
              <a:rPr lang="en-US" sz="4000" b="1" dirty="0">
                <a:solidFill>
                  <a:srgbClr val="0432FF"/>
                </a:solidFill>
                <a:effectLst/>
                <a:latin typeface="Times New Roman" panose="02020603050405020304" pitchFamily="18" charset="0"/>
                <a:ea typeface="Times New Roman" panose="02020603050405020304" pitchFamily="18" charset="0"/>
              </a:rPr>
              <a:t> 19.3 </a:t>
            </a:r>
            <a:r>
              <a:rPr lang="en-US" sz="4000" b="1" dirty="0" err="1">
                <a:solidFill>
                  <a:srgbClr val="0432FF"/>
                </a:solidFill>
                <a:effectLst/>
                <a:latin typeface="Times New Roman" panose="02020603050405020304" pitchFamily="18" charset="0"/>
                <a:ea typeface="Times New Roman" panose="02020603050405020304" pitchFamily="18" charset="0"/>
              </a:rPr>
              <a:t>hãy</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trình</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bày</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sự</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phân</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bố</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của</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các</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ngành</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công</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nghiệp</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ở</a:t>
            </a:r>
            <a:r>
              <a:rPr lang="en-US" sz="4000" b="1" dirty="0">
                <a:solidFill>
                  <a:srgbClr val="0432FF"/>
                </a:solidFill>
                <a:effectLst/>
                <a:latin typeface="Times New Roman" panose="02020603050405020304" pitchFamily="18" charset="0"/>
                <a:ea typeface="Times New Roman" panose="02020603050405020304" pitchFamily="18" charset="0"/>
              </a:rPr>
              <a:t> </a:t>
            </a:r>
            <a:r>
              <a:rPr lang="en-US" sz="4000" b="1" dirty="0" err="1">
                <a:solidFill>
                  <a:srgbClr val="0432FF"/>
                </a:solidFill>
                <a:effectLst/>
                <a:latin typeface="Times New Roman" panose="02020603050405020304" pitchFamily="18" charset="0"/>
                <a:ea typeface="Times New Roman" panose="02020603050405020304" pitchFamily="18" charset="0"/>
              </a:rPr>
              <a:t>Đông</a:t>
            </a:r>
            <a:r>
              <a:rPr lang="en-US" sz="4000" b="1" dirty="0">
                <a:solidFill>
                  <a:srgbClr val="0432FF"/>
                </a:solidFill>
                <a:effectLst/>
                <a:latin typeface="Times New Roman" panose="02020603050405020304" pitchFamily="18" charset="0"/>
                <a:ea typeface="Times New Roman" panose="02020603050405020304" pitchFamily="18" charset="0"/>
              </a:rPr>
              <a:t> Nam </a:t>
            </a:r>
            <a:r>
              <a:rPr lang="en-US" sz="4000" b="1" dirty="0" err="1">
                <a:solidFill>
                  <a:srgbClr val="0432FF"/>
                </a:solidFill>
                <a:effectLst/>
                <a:latin typeface="Times New Roman" panose="02020603050405020304" pitchFamily="18" charset="0"/>
                <a:ea typeface="Times New Roman" panose="02020603050405020304" pitchFamily="18" charset="0"/>
              </a:rPr>
              <a:t>Bộ</a:t>
            </a:r>
            <a:r>
              <a:rPr lang="en-US" sz="4000" b="1" dirty="0">
                <a:solidFill>
                  <a:srgbClr val="0432FF"/>
                </a:solidFill>
                <a:effectLst/>
                <a:latin typeface="Times New Roman" panose="02020603050405020304" pitchFamily="18" charset="0"/>
                <a:ea typeface="Times New Roman" panose="02020603050405020304" pitchFamily="18" charset="0"/>
              </a:rPr>
              <a:t>.</a:t>
            </a:r>
            <a:endParaRPr lang="x-none" sz="4000" b="1" dirty="0">
              <a:solidFill>
                <a:srgbClr val="0432FF"/>
              </a:solidFill>
              <a:effectLst/>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3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41" name="TextBox 7">
            <a:extLst>
              <a:ext uri="{FF2B5EF4-FFF2-40B4-BE49-F238E27FC236}">
                <a16:creationId xmlns:a16="http://schemas.microsoft.com/office/drawing/2014/main" xmlns="" id="{2B501170-C1A6-59E1-FE26-D5FCDE356FF8}"/>
              </a:ext>
            </a:extLst>
          </p:cNvPr>
          <p:cNvSpPr txBox="1">
            <a:spLocks noChangeArrowheads="1"/>
          </p:cNvSpPr>
          <p:nvPr/>
        </p:nvSpPr>
        <p:spPr bwMode="auto">
          <a:xfrm>
            <a:off x="317500" y="0"/>
            <a:ext cx="11620500" cy="685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x-none" sz="3300" b="1" dirty="0">
                <a:solidFill>
                  <a:srgbClr val="00B050"/>
                </a:solidFill>
                <a:effectLst/>
                <a:latin typeface="Times New Roman" panose="02020603050405020304" pitchFamily="18" charset="0"/>
                <a:ea typeface="Times New Roman" panose="02020603050405020304" pitchFamily="18" charset="0"/>
              </a:rPr>
              <a:t>a. Công nghiệp:</a:t>
            </a:r>
          </a:p>
          <a:p>
            <a:pPr algn="just">
              <a:lnSpc>
                <a:spcPct val="150000"/>
              </a:lnSpc>
            </a:pPr>
            <a:r>
              <a:rPr lang="x-none" sz="3300" b="1" dirty="0">
                <a:solidFill>
                  <a:srgbClr val="00B050"/>
                </a:solidFill>
                <a:effectLst/>
                <a:latin typeface="Times New Roman" panose="02020603050405020304" pitchFamily="18" charset="0"/>
                <a:ea typeface="Times New Roman" panose="02020603050405020304" pitchFamily="18" charset="0"/>
              </a:rPr>
              <a:t>- Là động lực phát triển, chiếm khoảng 38% GRDP của vùng (năm 2021)</a:t>
            </a:r>
          </a:p>
          <a:p>
            <a:pPr algn="just">
              <a:lnSpc>
                <a:spcPct val="150000"/>
              </a:lnSpc>
            </a:pPr>
            <a:r>
              <a:rPr lang="x-none" sz="3300" b="1" dirty="0">
                <a:solidFill>
                  <a:srgbClr val="00B050"/>
                </a:solidFill>
                <a:effectLst/>
                <a:latin typeface="Times New Roman" panose="02020603050405020304" pitchFamily="18" charset="0"/>
                <a:ea typeface="Times New Roman" panose="02020603050405020304" pitchFamily="18" charset="0"/>
              </a:rPr>
              <a:t>- Phát triển các ngành công nghiệp thế mạnh của vùng </a:t>
            </a:r>
          </a:p>
          <a:p>
            <a:pPr algn="just">
              <a:lnSpc>
                <a:spcPct val="150000"/>
              </a:lnSpc>
            </a:pPr>
            <a:r>
              <a:rPr lang="x-none" sz="3300" b="1" dirty="0">
                <a:solidFill>
                  <a:srgbClr val="00B050"/>
                </a:solidFill>
                <a:effectLst/>
                <a:latin typeface="Times New Roman" panose="02020603050405020304" pitchFamily="18" charset="0"/>
                <a:ea typeface="Times New Roman" panose="02020603050405020304" pitchFamily="18" charset="0"/>
              </a:rPr>
              <a:t>- Phát triển một số ngành gắn với công nghệ mới, công nghệ cao </a:t>
            </a:r>
          </a:p>
          <a:p>
            <a:pPr algn="just">
              <a:lnSpc>
                <a:spcPct val="150000"/>
              </a:lnSpc>
            </a:pPr>
            <a:r>
              <a:rPr lang="x-none" sz="3300" b="1" dirty="0">
                <a:solidFill>
                  <a:srgbClr val="00B050"/>
                </a:solidFill>
                <a:effectLst/>
                <a:latin typeface="Times New Roman" panose="02020603050405020304" pitchFamily="18" charset="0"/>
                <a:ea typeface="Times New Roman" panose="02020603050405020304" pitchFamily="18" charset="0"/>
              </a:rPr>
              <a:t>- Phát triển các ngành công nghiệp sạch gắn với việc bảo vệ môi trường.</a:t>
            </a:r>
          </a:p>
          <a:p>
            <a:pPr algn="just">
              <a:lnSpc>
                <a:spcPct val="150000"/>
              </a:lnSpc>
            </a:pPr>
            <a:r>
              <a:rPr lang="x-none" sz="3300" b="1" dirty="0">
                <a:solidFill>
                  <a:srgbClr val="00B050"/>
                </a:solidFill>
                <a:effectLst/>
                <a:latin typeface="Times New Roman" panose="02020603050405020304" pitchFamily="18" charset="0"/>
                <a:ea typeface="Times New Roman" panose="02020603050405020304" pitchFamily="18" charset="0"/>
              </a:rPr>
              <a:t>- Phân bố tập trung tại các khu công nghiệp, khu chế xuất, khu công nghệ cao </a:t>
            </a:r>
          </a:p>
        </p:txBody>
      </p:sp>
    </p:spTree>
  </p:cSld>
  <p:clrMapOvr>
    <a:masterClrMapping/>
  </p:clrMapOvr>
  <p:transition/>
</p:sld>
</file>

<file path=ppt/slides/slide3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41" name="TextBox 7">
            <a:extLst>
              <a:ext uri="{FF2B5EF4-FFF2-40B4-BE49-F238E27FC236}">
                <a16:creationId xmlns:a16="http://schemas.microsoft.com/office/drawing/2014/main" xmlns="" id="{2B501170-C1A6-59E1-FE26-D5FCDE356FF8}"/>
              </a:ext>
            </a:extLst>
          </p:cNvPr>
          <p:cNvSpPr txBox="1">
            <a:spLocks noChangeArrowheads="1"/>
          </p:cNvSpPr>
          <p:nvPr/>
        </p:nvSpPr>
        <p:spPr bwMode="auto">
          <a:xfrm>
            <a:off x="1257300" y="800100"/>
            <a:ext cx="9347200" cy="4978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x-none" sz="3600" b="1" dirty="0">
                <a:solidFill>
                  <a:srgbClr val="00B050"/>
                </a:solidFill>
                <a:effectLst/>
                <a:latin typeface="Times New Roman" panose="02020603050405020304" pitchFamily="18" charset="0"/>
                <a:ea typeface="Times New Roman" panose="02020603050405020304" pitchFamily="18" charset="0"/>
              </a:rPr>
              <a:t>b. Dịch vụ:</a:t>
            </a:r>
          </a:p>
          <a:p>
            <a:pPr algn="just">
              <a:lnSpc>
                <a:spcPct val="150000"/>
              </a:lnSpc>
            </a:pPr>
            <a:r>
              <a:rPr lang="x-none" sz="3600" b="1" dirty="0">
                <a:solidFill>
                  <a:srgbClr val="00B050"/>
                </a:solidFill>
                <a:effectLst/>
                <a:latin typeface="Times New Roman" panose="02020603050405020304" pitchFamily="18" charset="0"/>
                <a:ea typeface="Times New Roman" panose="02020603050405020304" pitchFamily="18" charset="0"/>
              </a:rPr>
              <a:t>- Ngành dịch vụ phát triển, chiếm hơn 42% GRDP của vùng (năm 2021)</a:t>
            </a:r>
          </a:p>
          <a:p>
            <a:pPr algn="just">
              <a:lnSpc>
                <a:spcPct val="150000"/>
              </a:lnSpc>
            </a:pPr>
            <a:r>
              <a:rPr lang="x-none" sz="3600" b="1" dirty="0">
                <a:solidFill>
                  <a:srgbClr val="00B050"/>
                </a:solidFill>
                <a:effectLst/>
                <a:latin typeface="Times New Roman" panose="02020603050405020304" pitchFamily="18" charset="0"/>
                <a:ea typeface="Times New Roman" panose="02020603050405020304" pitchFamily="18" charset="0"/>
              </a:rPr>
              <a:t>- Hoạt động dịch vụ có chất lượng và giá trị gia tăng cao trong các lĩnh vực tài chính ngân hàng, công nghệ thông tin, du lịch, logistics,…</a:t>
            </a:r>
          </a:p>
        </p:txBody>
      </p:sp>
    </p:spTree>
    <p:extLst>
      <p:ext uri="{BB962C8B-B14F-4D97-AF65-F5344CB8AC3E}">
        <p14:creationId xmlns:p14="http://schemas.microsoft.com/office/powerpoint/2010/main" val="4213843751"/>
      </p:ext>
    </p:extLst>
  </p:cSld>
  <p:clrMapOvr>
    <a:masterClrMapping/>
  </p:clrMapOvr>
  <p:transition/>
</p:sld>
</file>

<file path=ppt/slides/slide3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41" name="TextBox 7">
            <a:extLst>
              <a:ext uri="{FF2B5EF4-FFF2-40B4-BE49-F238E27FC236}">
                <a16:creationId xmlns:a16="http://schemas.microsoft.com/office/drawing/2014/main" xmlns="" id="{2B501170-C1A6-59E1-FE26-D5FCDE356FF8}"/>
              </a:ext>
            </a:extLst>
          </p:cNvPr>
          <p:cNvSpPr txBox="1">
            <a:spLocks noChangeArrowheads="1"/>
          </p:cNvSpPr>
          <p:nvPr/>
        </p:nvSpPr>
        <p:spPr bwMode="auto">
          <a:xfrm>
            <a:off x="1422400" y="1422400"/>
            <a:ext cx="9347200" cy="4260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x-none" sz="3700" b="1" dirty="0">
                <a:solidFill>
                  <a:srgbClr val="00B050"/>
                </a:solidFill>
                <a:effectLst/>
                <a:latin typeface="Times New Roman" panose="02020603050405020304" pitchFamily="18" charset="0"/>
                <a:ea typeface="Times New Roman" panose="02020603050405020304" pitchFamily="18" charset="0"/>
              </a:rPr>
              <a:t>c. Kinh tế biển, đảo:</a:t>
            </a:r>
          </a:p>
          <a:p>
            <a:pPr algn="just">
              <a:lnSpc>
                <a:spcPct val="150000"/>
              </a:lnSpc>
            </a:pPr>
            <a:r>
              <a:rPr lang="x-none" sz="3700" b="1" dirty="0">
                <a:solidFill>
                  <a:srgbClr val="00B050"/>
                </a:solidFill>
                <a:effectLst/>
                <a:latin typeface="Times New Roman" panose="02020603050405020304" pitchFamily="18" charset="0"/>
                <a:ea typeface="Times New Roman" panose="02020603050405020304" pitchFamily="18" charset="0"/>
              </a:rPr>
              <a:t>- Giao thông vận tải biển </a:t>
            </a:r>
          </a:p>
          <a:p>
            <a:pPr algn="just">
              <a:lnSpc>
                <a:spcPct val="150000"/>
              </a:lnSpc>
            </a:pPr>
            <a:r>
              <a:rPr lang="x-none" sz="3700" b="1" dirty="0">
                <a:solidFill>
                  <a:srgbClr val="00B050"/>
                </a:solidFill>
                <a:effectLst/>
                <a:latin typeface="Times New Roman" panose="02020603050405020304" pitchFamily="18" charset="0"/>
                <a:ea typeface="Times New Roman" panose="02020603050405020304" pitchFamily="18" charset="0"/>
              </a:rPr>
              <a:t>- Khai thác khoáng sản biển </a:t>
            </a:r>
          </a:p>
          <a:p>
            <a:pPr algn="just">
              <a:lnSpc>
                <a:spcPct val="150000"/>
              </a:lnSpc>
            </a:pPr>
            <a:r>
              <a:rPr lang="x-none" sz="3700" b="1" dirty="0">
                <a:solidFill>
                  <a:srgbClr val="00B050"/>
                </a:solidFill>
                <a:effectLst/>
                <a:latin typeface="Times New Roman" panose="02020603050405020304" pitchFamily="18" charset="0"/>
                <a:ea typeface="Times New Roman" panose="02020603050405020304" pitchFamily="18" charset="0"/>
              </a:rPr>
              <a:t>- Du lịch biển </a:t>
            </a:r>
          </a:p>
          <a:p>
            <a:pPr algn="just">
              <a:lnSpc>
                <a:spcPct val="150000"/>
              </a:lnSpc>
            </a:pPr>
            <a:r>
              <a:rPr lang="x-none" sz="3700" b="1" dirty="0">
                <a:solidFill>
                  <a:srgbClr val="00B050"/>
                </a:solidFill>
                <a:effectLst/>
                <a:latin typeface="Times New Roman" panose="02020603050405020304" pitchFamily="18" charset="0"/>
                <a:ea typeface="Times New Roman" panose="02020603050405020304" pitchFamily="18" charset="0"/>
              </a:rPr>
              <a:t>- Khai thác, nuôi trồng và chế biến hải sản</a:t>
            </a:r>
          </a:p>
        </p:txBody>
      </p:sp>
    </p:spTree>
    <p:extLst>
      <p:ext uri="{BB962C8B-B14F-4D97-AF65-F5344CB8AC3E}">
        <p14:creationId xmlns:p14="http://schemas.microsoft.com/office/powerpoint/2010/main" val="1957011929"/>
      </p:ext>
    </p:extLst>
  </p:cSld>
  <p:clrMapOvr>
    <a:masterClrMapping/>
  </p:clrMapOvr>
  <p:transition/>
</p:sld>
</file>

<file path=ppt/slides/slide3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41" name="TextBox 7">
            <a:extLst>
              <a:ext uri="{FF2B5EF4-FFF2-40B4-BE49-F238E27FC236}">
                <a16:creationId xmlns:a16="http://schemas.microsoft.com/office/drawing/2014/main" xmlns="" id="{2B501170-C1A6-59E1-FE26-D5FCDE356FF8}"/>
              </a:ext>
            </a:extLst>
          </p:cNvPr>
          <p:cNvSpPr txBox="1">
            <a:spLocks noChangeArrowheads="1"/>
          </p:cNvSpPr>
          <p:nvPr/>
        </p:nvSpPr>
        <p:spPr bwMode="auto">
          <a:xfrm>
            <a:off x="800100" y="1242471"/>
            <a:ext cx="11074400" cy="437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d. Phát triển cây công nghiệp và cây ăn quả:</a:t>
            </a:r>
          </a:p>
          <a:p>
            <a:pPr algn="just">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 Cây công nghiệp lâu năm: cao su, điều,..</a:t>
            </a:r>
          </a:p>
          <a:p>
            <a:pPr algn="just">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 Cây công nghiệp hàng năm: lạc, đậu tương, mía,..</a:t>
            </a:r>
          </a:p>
          <a:p>
            <a:pPr algn="just">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 Cây ăn quả nhiệt đới: sầu riêng, chôm chôm, măng cụt, mẵng cầu,..</a:t>
            </a:r>
          </a:p>
        </p:txBody>
      </p:sp>
    </p:spTree>
    <p:extLst>
      <p:ext uri="{BB962C8B-B14F-4D97-AF65-F5344CB8AC3E}">
        <p14:creationId xmlns:p14="http://schemas.microsoft.com/office/powerpoint/2010/main" val="3723971196"/>
      </p:ext>
    </p:extLst>
  </p:cSld>
  <p:clrMapOvr>
    <a:masterClrMapping/>
  </p:clrMapOvr>
  <p:transition/>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7" name="Title 1">
            <a:extLst>
              <a:ext uri="{FF2B5EF4-FFF2-40B4-BE49-F238E27FC236}">
                <a16:creationId xmlns:a16="http://schemas.microsoft.com/office/drawing/2014/main" xmlns="" id="{1B7528AF-CF71-2DB9-6D50-4918DF837578}"/>
              </a:ext>
            </a:extLst>
          </p:cNvPr>
          <p:cNvSpPr>
            <a:spLocks noGrp="1" noChangeArrowheads="1"/>
          </p:cNvSpPr>
          <p:nvPr>
            <p:ph type="ctrTitle"/>
          </p:nvPr>
        </p:nvSpPr>
        <p:spPr>
          <a:xfrm>
            <a:off x="-133350" y="65088"/>
            <a:ext cx="12161838" cy="1057275"/>
          </a:xfrm>
        </p:spPr>
        <p:txBody>
          <a:bodyPr/>
          <a:lstStyle/>
          <a:p>
            <a:pPr eaLnBrk="1" hangingPunct="1"/>
            <a:r>
              <a:rPr lang="en-US" altLang="en-US" sz="5300" b="1">
                <a:solidFill>
                  <a:srgbClr val="00B050"/>
                </a:solidFill>
                <a:latin typeface="Times New Roman" panose="02020603050405020304" pitchFamily="18" charset="0"/>
                <a:cs typeface="Times New Roman" panose="02020603050405020304" pitchFamily="18" charset="0"/>
              </a:rPr>
              <a:t>THỬ THÁCH CHO EM</a:t>
            </a:r>
          </a:p>
        </p:txBody>
      </p:sp>
      <p:pic>
        <p:nvPicPr>
          <p:cNvPr id="1026" name="Picture 2" descr="Analog Alarm Clock Icon Image Vector Illustration Design Royalty Free  Cliparts, Vectors, And Stock Illustration. Image 82032642.">
            <a:extLst>
              <a:ext uri="{FF2B5EF4-FFF2-40B4-BE49-F238E27FC236}">
                <a16:creationId xmlns:a16="http://schemas.microsoft.com/office/drawing/2014/main" xmlns="" id="{F69035B1-A953-E92A-E089-39715292D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2763" y="3681413"/>
            <a:ext cx="1082675"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UPSC Notes Only Pack">
            <a:extLst>
              <a:ext uri="{FF2B5EF4-FFF2-40B4-BE49-F238E27FC236}">
                <a16:creationId xmlns:a16="http://schemas.microsoft.com/office/drawing/2014/main" xmlns="" id="{7627690A-30E6-3913-5A41-5B948BBD6F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063" y="3660775"/>
            <a:ext cx="10763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ubtitle 2">
            <a:extLst>
              <a:ext uri="{FF2B5EF4-FFF2-40B4-BE49-F238E27FC236}">
                <a16:creationId xmlns:a16="http://schemas.microsoft.com/office/drawing/2014/main" xmlns="" id="{6751B603-73FA-AA2D-279D-37DC1F4D0B20}"/>
              </a:ext>
            </a:extLst>
          </p:cNvPr>
          <p:cNvSpPr txBox="1">
            <a:spLocks noChangeArrowheads="1"/>
          </p:cNvSpPr>
          <p:nvPr/>
        </p:nvSpPr>
        <p:spPr bwMode="auto">
          <a:xfrm>
            <a:off x="1841500" y="3727450"/>
            <a:ext cx="3544888"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lstStyle>
            <a:lvl1pPr marL="455613" indent="-455613">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lnSpc>
                <a:spcPct val="90000"/>
              </a:lnSpc>
              <a:spcBef>
                <a:spcPts val="1338"/>
              </a:spcBef>
              <a:buFont typeface="Wingdings" pitchFamily="2" charset="2"/>
              <a:buChar char="ü"/>
            </a:pPr>
            <a:r>
              <a:rPr lang="en-US" altLang="en-US" sz="3000" b="1">
                <a:solidFill>
                  <a:srgbClr val="7030A0"/>
                </a:solidFill>
                <a:cs typeface="Times New Roman" panose="02020603050405020304" pitchFamily="18" charset="0"/>
              </a:rPr>
              <a:t>Tìm kiếm thông tin trên sách, báo và Internet </a:t>
            </a:r>
            <a:endParaRPr lang="en-US" altLang="en-US" sz="3000" b="1">
              <a:solidFill>
                <a:srgbClr val="7030A0"/>
              </a:solidFill>
              <a:ea typeface="Tahoma" panose="020B0604030504040204" pitchFamily="34" charset="0"/>
              <a:cs typeface="Times New Roman" panose="02020603050405020304" pitchFamily="18" charset="0"/>
            </a:endParaRPr>
          </a:p>
        </p:txBody>
      </p:sp>
      <p:sp>
        <p:nvSpPr>
          <p:cNvPr id="19" name="Frame 18">
            <a:extLst>
              <a:ext uri="{FF2B5EF4-FFF2-40B4-BE49-F238E27FC236}">
                <a16:creationId xmlns:a16="http://schemas.microsoft.com/office/drawing/2014/main" xmlns="" id="{5E287C3E-48B6-5CBE-3E2B-88D4A0968556}"/>
              </a:ext>
            </a:extLst>
          </p:cNvPr>
          <p:cNvSpPr/>
          <p:nvPr/>
        </p:nvSpPr>
        <p:spPr>
          <a:xfrm>
            <a:off x="0" y="0"/>
            <a:ext cx="12192000" cy="6858000"/>
          </a:xfrm>
          <a:prstGeom prst="frame">
            <a:avLst>
              <a:gd name="adj1" fmla="val 2659"/>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eaLnBrk="1" fontAlgn="auto" hangingPunct="1">
              <a:spcBef>
                <a:spcPts val="0"/>
              </a:spcBef>
              <a:spcAft>
                <a:spcPts val="0"/>
              </a:spcAft>
              <a:defRPr/>
            </a:pPr>
            <a:endParaRPr lang="en-US">
              <a:solidFill>
                <a:schemeClr val="tx1"/>
              </a:solidFill>
            </a:endParaRPr>
          </a:p>
        </p:txBody>
      </p:sp>
      <p:sp>
        <p:nvSpPr>
          <p:cNvPr id="577542" name="Rectangle 2">
            <a:extLst>
              <a:ext uri="{FF2B5EF4-FFF2-40B4-BE49-F238E27FC236}">
                <a16:creationId xmlns:a16="http://schemas.microsoft.com/office/drawing/2014/main" xmlns="" id="{5CB83F13-B6A5-F177-480C-FAA4C249A1B3}"/>
              </a:ext>
            </a:extLst>
          </p:cNvPr>
          <p:cNvSpPr>
            <a:spLocks noChangeArrowheads="1"/>
          </p:cNvSpPr>
          <p:nvPr/>
        </p:nvSpPr>
        <p:spPr bwMode="auto">
          <a:xfrm>
            <a:off x="537369" y="1072012"/>
            <a:ext cx="10820399" cy="1772341"/>
          </a:xfrm>
          <a:prstGeom prst="rect">
            <a:avLst/>
          </a:prstGeom>
          <a:noFill/>
          <a:ln w="9525">
            <a:solidFill>
              <a:srgbClr val="00B0F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lIns="121917" tIns="60958" rIns="121917" bIns="60958">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spcAft>
                <a:spcPts val="800"/>
              </a:spcAft>
            </a:pPr>
            <a:r>
              <a:rPr lang="en-US" sz="3800" b="1" dirty="0" err="1">
                <a:solidFill>
                  <a:srgbClr val="0432FF"/>
                </a:solidFill>
                <a:effectLst/>
                <a:latin typeface="Times New Roman" panose="02020603050405020304" pitchFamily="18" charset="0"/>
                <a:ea typeface="Times New Roman" panose="02020603050405020304" pitchFamily="18" charset="0"/>
              </a:rPr>
              <a:t>Viết</a:t>
            </a:r>
            <a:r>
              <a:rPr lang="en-US" sz="3800" b="1" dirty="0">
                <a:solidFill>
                  <a:srgbClr val="0432FF"/>
                </a:solidFill>
                <a:effectLst/>
                <a:latin typeface="Times New Roman" panose="02020603050405020304" pitchFamily="18" charset="0"/>
                <a:ea typeface="Times New Roman" panose="02020603050405020304" pitchFamily="18" charset="0"/>
              </a:rPr>
              <a:t> 1 </a:t>
            </a:r>
            <a:r>
              <a:rPr lang="en-US" sz="3800" b="1" dirty="0" err="1">
                <a:solidFill>
                  <a:srgbClr val="0432FF"/>
                </a:solidFill>
                <a:effectLst/>
                <a:latin typeface="Times New Roman" panose="02020603050405020304" pitchFamily="18" charset="0"/>
                <a:ea typeface="Times New Roman" panose="02020603050405020304" pitchFamily="18" charset="0"/>
              </a:rPr>
              <a:t>bài</a:t>
            </a:r>
            <a:r>
              <a:rPr lang="en-US" sz="3800" b="1" dirty="0">
                <a:solidFill>
                  <a:srgbClr val="0432FF"/>
                </a:solidFill>
                <a:effectLst/>
                <a:latin typeface="Times New Roman" panose="02020603050405020304" pitchFamily="18" charset="0"/>
                <a:ea typeface="Times New Roman" panose="02020603050405020304" pitchFamily="18" charset="0"/>
              </a:rPr>
              <a:t> </a:t>
            </a:r>
            <a:r>
              <a:rPr lang="en-US" sz="3800" b="1" dirty="0" err="1">
                <a:solidFill>
                  <a:srgbClr val="0432FF"/>
                </a:solidFill>
                <a:effectLst/>
                <a:latin typeface="Times New Roman" panose="02020603050405020304" pitchFamily="18" charset="0"/>
                <a:ea typeface="Times New Roman" panose="02020603050405020304" pitchFamily="18" charset="0"/>
              </a:rPr>
              <a:t>báo</a:t>
            </a:r>
            <a:r>
              <a:rPr lang="en-US" sz="3800" b="1" dirty="0">
                <a:solidFill>
                  <a:srgbClr val="0432FF"/>
                </a:solidFill>
                <a:effectLst/>
                <a:latin typeface="Times New Roman" panose="02020603050405020304" pitchFamily="18" charset="0"/>
                <a:ea typeface="Times New Roman" panose="02020603050405020304" pitchFamily="18" charset="0"/>
              </a:rPr>
              <a:t> </a:t>
            </a:r>
            <a:r>
              <a:rPr lang="en-US" sz="3800" b="1" dirty="0" err="1">
                <a:solidFill>
                  <a:srgbClr val="0432FF"/>
                </a:solidFill>
                <a:effectLst/>
                <a:latin typeface="Times New Roman" panose="02020603050405020304" pitchFamily="18" charset="0"/>
                <a:ea typeface="Times New Roman" panose="02020603050405020304" pitchFamily="18" charset="0"/>
              </a:rPr>
              <a:t>cáo</a:t>
            </a:r>
            <a:r>
              <a:rPr lang="en-US" sz="3800" b="1" dirty="0">
                <a:solidFill>
                  <a:srgbClr val="0432FF"/>
                </a:solidFill>
                <a:effectLst/>
                <a:latin typeface="Times New Roman" panose="02020603050405020304" pitchFamily="18" charset="0"/>
                <a:ea typeface="Times New Roman" panose="02020603050405020304" pitchFamily="18" charset="0"/>
              </a:rPr>
              <a:t> </a:t>
            </a:r>
            <a:r>
              <a:rPr lang="en-US" sz="3800" b="1" dirty="0" err="1">
                <a:solidFill>
                  <a:srgbClr val="0432FF"/>
                </a:solidFill>
                <a:effectLst/>
                <a:latin typeface="Times New Roman" panose="02020603050405020304" pitchFamily="18" charset="0"/>
                <a:ea typeface="Times New Roman" panose="02020603050405020304" pitchFamily="18" charset="0"/>
              </a:rPr>
              <a:t>ngắn</a:t>
            </a:r>
            <a:r>
              <a:rPr lang="en-US" sz="3800" b="1" dirty="0">
                <a:solidFill>
                  <a:srgbClr val="0432FF"/>
                </a:solidFill>
                <a:effectLst/>
                <a:latin typeface="Times New Roman" panose="02020603050405020304" pitchFamily="18" charset="0"/>
                <a:ea typeface="Times New Roman" panose="02020603050405020304" pitchFamily="18" charset="0"/>
              </a:rPr>
              <a:t> </a:t>
            </a:r>
            <a:r>
              <a:rPr lang="en-US" sz="3800" b="1" dirty="0" err="1">
                <a:solidFill>
                  <a:srgbClr val="0432FF"/>
                </a:solidFill>
                <a:effectLst/>
                <a:latin typeface="Times New Roman" panose="02020603050405020304" pitchFamily="18" charset="0"/>
                <a:ea typeface="Times New Roman" panose="02020603050405020304" pitchFamily="18" charset="0"/>
              </a:rPr>
              <a:t>về</a:t>
            </a:r>
            <a:r>
              <a:rPr lang="en-US" sz="3800" b="1" dirty="0">
                <a:solidFill>
                  <a:srgbClr val="0432FF"/>
                </a:solidFill>
                <a:effectLst/>
                <a:latin typeface="Times New Roman" panose="02020603050405020304" pitchFamily="18" charset="0"/>
                <a:ea typeface="Times New Roman" panose="02020603050405020304" pitchFamily="18" charset="0"/>
              </a:rPr>
              <a:t> </a:t>
            </a:r>
            <a:r>
              <a:rPr lang="en-US" sz="3800" b="1" dirty="0" err="1">
                <a:solidFill>
                  <a:srgbClr val="0432FF"/>
                </a:solidFill>
                <a:effectLst/>
                <a:latin typeface="Times New Roman" panose="02020603050405020304" pitchFamily="18" charset="0"/>
                <a:ea typeface="Times New Roman" panose="02020603050405020304" pitchFamily="18" charset="0"/>
              </a:rPr>
              <a:t>sự</a:t>
            </a:r>
            <a:r>
              <a:rPr lang="en-US" sz="3800" b="1" dirty="0">
                <a:solidFill>
                  <a:srgbClr val="0432FF"/>
                </a:solidFill>
                <a:effectLst/>
                <a:latin typeface="Times New Roman" panose="02020603050405020304" pitchFamily="18" charset="0"/>
                <a:ea typeface="Times New Roman" panose="02020603050405020304" pitchFamily="18" charset="0"/>
              </a:rPr>
              <a:t> </a:t>
            </a:r>
            <a:r>
              <a:rPr lang="en-US" sz="3800" b="1" dirty="0" err="1">
                <a:solidFill>
                  <a:srgbClr val="0432FF"/>
                </a:solidFill>
                <a:effectLst/>
                <a:latin typeface="Times New Roman" panose="02020603050405020304" pitchFamily="18" charset="0"/>
                <a:ea typeface="Times New Roman" panose="02020603050405020304" pitchFamily="18" charset="0"/>
              </a:rPr>
              <a:t>phát</a:t>
            </a:r>
            <a:r>
              <a:rPr lang="en-US" sz="3800" b="1" dirty="0">
                <a:solidFill>
                  <a:srgbClr val="0432FF"/>
                </a:solidFill>
                <a:effectLst/>
                <a:latin typeface="Times New Roman" panose="02020603050405020304" pitchFamily="18" charset="0"/>
                <a:ea typeface="Times New Roman" panose="02020603050405020304" pitchFamily="18" charset="0"/>
              </a:rPr>
              <a:t> </a:t>
            </a:r>
            <a:r>
              <a:rPr lang="en-US" sz="3800" b="1" dirty="0" err="1">
                <a:solidFill>
                  <a:srgbClr val="0432FF"/>
                </a:solidFill>
                <a:effectLst/>
                <a:latin typeface="Times New Roman" panose="02020603050405020304" pitchFamily="18" charset="0"/>
                <a:ea typeface="Times New Roman" panose="02020603050405020304" pitchFamily="18" charset="0"/>
              </a:rPr>
              <a:t>triển</a:t>
            </a:r>
            <a:r>
              <a:rPr lang="en-US" sz="3800" b="1" dirty="0">
                <a:solidFill>
                  <a:srgbClr val="0432FF"/>
                </a:solidFill>
                <a:effectLst/>
                <a:latin typeface="Times New Roman" panose="02020603050405020304" pitchFamily="18" charset="0"/>
                <a:ea typeface="Times New Roman" panose="02020603050405020304" pitchFamily="18" charset="0"/>
              </a:rPr>
              <a:t> </a:t>
            </a:r>
            <a:r>
              <a:rPr lang="en-US" sz="3800" b="1" dirty="0" err="1">
                <a:solidFill>
                  <a:srgbClr val="0432FF"/>
                </a:solidFill>
                <a:effectLst/>
                <a:latin typeface="Times New Roman" panose="02020603050405020304" pitchFamily="18" charset="0"/>
                <a:ea typeface="Times New Roman" panose="02020603050405020304" pitchFamily="18" charset="0"/>
              </a:rPr>
              <a:t>kinh</a:t>
            </a:r>
            <a:r>
              <a:rPr lang="en-US" sz="3800" b="1" dirty="0">
                <a:solidFill>
                  <a:srgbClr val="0432FF"/>
                </a:solidFill>
                <a:effectLst/>
                <a:latin typeface="Times New Roman" panose="02020603050405020304" pitchFamily="18" charset="0"/>
                <a:ea typeface="Times New Roman" panose="02020603050405020304" pitchFamily="18" charset="0"/>
              </a:rPr>
              <a:t> </a:t>
            </a:r>
            <a:r>
              <a:rPr lang="en-US" sz="3800" b="1" dirty="0" err="1">
                <a:solidFill>
                  <a:srgbClr val="0432FF"/>
                </a:solidFill>
                <a:effectLst/>
                <a:latin typeface="Times New Roman" panose="02020603050405020304" pitchFamily="18" charset="0"/>
                <a:ea typeface="Times New Roman" panose="02020603050405020304" pitchFamily="18" charset="0"/>
              </a:rPr>
              <a:t>tế</a:t>
            </a:r>
            <a:r>
              <a:rPr lang="en-US" sz="3800" b="1" dirty="0">
                <a:solidFill>
                  <a:srgbClr val="0432FF"/>
                </a:solidFill>
                <a:effectLst/>
                <a:latin typeface="Times New Roman" panose="02020603050405020304" pitchFamily="18" charset="0"/>
                <a:ea typeface="Times New Roman" panose="02020603050405020304" pitchFamily="18" charset="0"/>
              </a:rPr>
              <a:t> </a:t>
            </a:r>
            <a:r>
              <a:rPr lang="en-US" sz="3800" b="1" dirty="0" err="1">
                <a:solidFill>
                  <a:srgbClr val="0432FF"/>
                </a:solidFill>
                <a:effectLst/>
                <a:latin typeface="Times New Roman" panose="02020603050405020304" pitchFamily="18" charset="0"/>
                <a:ea typeface="Times New Roman" panose="02020603050405020304" pitchFamily="18" charset="0"/>
              </a:rPr>
              <a:t>của</a:t>
            </a:r>
            <a:r>
              <a:rPr lang="en-US" sz="3800" b="1" dirty="0">
                <a:solidFill>
                  <a:srgbClr val="0432FF"/>
                </a:solidFill>
                <a:effectLst/>
                <a:latin typeface="Times New Roman" panose="02020603050405020304" pitchFamily="18" charset="0"/>
                <a:ea typeface="Times New Roman" panose="02020603050405020304" pitchFamily="18" charset="0"/>
              </a:rPr>
              <a:t> </a:t>
            </a:r>
            <a:r>
              <a:rPr lang="en-US" sz="3800" b="1" dirty="0" err="1">
                <a:solidFill>
                  <a:srgbClr val="0432FF"/>
                </a:solidFill>
                <a:effectLst/>
                <a:latin typeface="Times New Roman" panose="02020603050405020304" pitchFamily="18" charset="0"/>
                <a:ea typeface="Times New Roman" panose="02020603050405020304" pitchFamily="18" charset="0"/>
              </a:rPr>
              <a:t>Thành</a:t>
            </a:r>
            <a:r>
              <a:rPr lang="en-US" sz="3800" b="1" dirty="0">
                <a:solidFill>
                  <a:srgbClr val="0432FF"/>
                </a:solidFill>
                <a:effectLst/>
                <a:latin typeface="Times New Roman" panose="02020603050405020304" pitchFamily="18" charset="0"/>
                <a:ea typeface="Times New Roman" panose="02020603050405020304" pitchFamily="18" charset="0"/>
              </a:rPr>
              <a:t> </a:t>
            </a:r>
            <a:r>
              <a:rPr lang="en-US" sz="3800" b="1" dirty="0" err="1">
                <a:solidFill>
                  <a:srgbClr val="0432FF"/>
                </a:solidFill>
                <a:effectLst/>
                <a:latin typeface="Times New Roman" panose="02020603050405020304" pitchFamily="18" charset="0"/>
                <a:ea typeface="Times New Roman" panose="02020603050405020304" pitchFamily="18" charset="0"/>
              </a:rPr>
              <a:t>phố</a:t>
            </a:r>
            <a:r>
              <a:rPr lang="en-US" sz="3800" b="1" dirty="0">
                <a:solidFill>
                  <a:srgbClr val="0432FF"/>
                </a:solidFill>
                <a:effectLst/>
                <a:latin typeface="Times New Roman" panose="02020603050405020304" pitchFamily="18" charset="0"/>
                <a:ea typeface="Times New Roman" panose="02020603050405020304" pitchFamily="18" charset="0"/>
              </a:rPr>
              <a:t> </a:t>
            </a:r>
            <a:r>
              <a:rPr lang="en-US" sz="3800" b="1" dirty="0" err="1">
                <a:solidFill>
                  <a:srgbClr val="0432FF"/>
                </a:solidFill>
                <a:effectLst/>
                <a:latin typeface="Times New Roman" panose="02020603050405020304" pitchFamily="18" charset="0"/>
                <a:ea typeface="Times New Roman" panose="02020603050405020304" pitchFamily="18" charset="0"/>
              </a:rPr>
              <a:t>Hồ</a:t>
            </a:r>
            <a:r>
              <a:rPr lang="en-US" sz="3800" b="1" dirty="0">
                <a:solidFill>
                  <a:srgbClr val="0432FF"/>
                </a:solidFill>
                <a:effectLst/>
                <a:latin typeface="Times New Roman" panose="02020603050405020304" pitchFamily="18" charset="0"/>
                <a:ea typeface="Times New Roman" panose="02020603050405020304" pitchFamily="18" charset="0"/>
              </a:rPr>
              <a:t> </a:t>
            </a:r>
            <a:r>
              <a:rPr lang="en-US" sz="3800" b="1" dirty="0" err="1">
                <a:solidFill>
                  <a:srgbClr val="0432FF"/>
                </a:solidFill>
                <a:effectLst/>
                <a:latin typeface="Times New Roman" panose="02020603050405020304" pitchFamily="18" charset="0"/>
                <a:ea typeface="Times New Roman" panose="02020603050405020304" pitchFamily="18" charset="0"/>
              </a:rPr>
              <a:t>Chí</a:t>
            </a:r>
            <a:r>
              <a:rPr lang="en-US" sz="3800" b="1" dirty="0">
                <a:solidFill>
                  <a:srgbClr val="0432FF"/>
                </a:solidFill>
                <a:effectLst/>
                <a:latin typeface="Times New Roman" panose="02020603050405020304" pitchFamily="18" charset="0"/>
                <a:ea typeface="Times New Roman" panose="02020603050405020304" pitchFamily="18" charset="0"/>
              </a:rPr>
              <a:t> Minh </a:t>
            </a:r>
            <a:r>
              <a:rPr lang="en-US" sz="3800" b="1" dirty="0" err="1">
                <a:solidFill>
                  <a:srgbClr val="0432FF"/>
                </a:solidFill>
                <a:effectLst/>
                <a:latin typeface="Times New Roman" panose="02020603050405020304" pitchFamily="18" charset="0"/>
                <a:ea typeface="Times New Roman" panose="02020603050405020304" pitchFamily="18" charset="0"/>
              </a:rPr>
              <a:t>trong</a:t>
            </a:r>
            <a:r>
              <a:rPr lang="en-US" sz="3800" b="1" dirty="0">
                <a:solidFill>
                  <a:srgbClr val="0432FF"/>
                </a:solidFill>
                <a:effectLst/>
                <a:latin typeface="Times New Roman" panose="02020603050405020304" pitchFamily="18" charset="0"/>
                <a:ea typeface="Times New Roman" panose="02020603050405020304" pitchFamily="18" charset="0"/>
              </a:rPr>
              <a:t> 20 </a:t>
            </a:r>
            <a:r>
              <a:rPr lang="en-US" sz="3800" b="1" dirty="0" err="1">
                <a:solidFill>
                  <a:srgbClr val="0432FF"/>
                </a:solidFill>
                <a:effectLst/>
                <a:latin typeface="Times New Roman" panose="02020603050405020304" pitchFamily="18" charset="0"/>
                <a:ea typeface="Times New Roman" panose="02020603050405020304" pitchFamily="18" charset="0"/>
              </a:rPr>
              <a:t>năm</a:t>
            </a:r>
            <a:r>
              <a:rPr lang="en-US" sz="3800" b="1" dirty="0">
                <a:solidFill>
                  <a:srgbClr val="0432FF"/>
                </a:solidFill>
                <a:effectLst/>
                <a:latin typeface="Times New Roman" panose="02020603050405020304" pitchFamily="18" charset="0"/>
                <a:ea typeface="Times New Roman" panose="02020603050405020304" pitchFamily="18" charset="0"/>
              </a:rPr>
              <a:t> </a:t>
            </a:r>
            <a:r>
              <a:rPr lang="en-US" sz="3800" b="1" dirty="0" err="1">
                <a:solidFill>
                  <a:srgbClr val="0432FF"/>
                </a:solidFill>
                <a:effectLst/>
                <a:latin typeface="Times New Roman" panose="02020603050405020304" pitchFamily="18" charset="0"/>
                <a:ea typeface="Times New Roman" panose="02020603050405020304" pitchFamily="18" charset="0"/>
              </a:rPr>
              <a:t>gần</a:t>
            </a:r>
            <a:r>
              <a:rPr lang="en-US" sz="3800" b="1" dirty="0">
                <a:solidFill>
                  <a:srgbClr val="0432FF"/>
                </a:solidFill>
                <a:effectLst/>
                <a:latin typeface="Times New Roman" panose="02020603050405020304" pitchFamily="18" charset="0"/>
                <a:ea typeface="Times New Roman" panose="02020603050405020304" pitchFamily="18" charset="0"/>
              </a:rPr>
              <a:t> </a:t>
            </a:r>
            <a:r>
              <a:rPr lang="en-US" sz="3800" b="1" dirty="0" err="1">
                <a:solidFill>
                  <a:srgbClr val="0432FF"/>
                </a:solidFill>
                <a:effectLst/>
                <a:latin typeface="Times New Roman" panose="02020603050405020304" pitchFamily="18" charset="0"/>
                <a:ea typeface="Times New Roman" panose="02020603050405020304" pitchFamily="18" charset="0"/>
              </a:rPr>
              <a:t>đây</a:t>
            </a:r>
            <a:r>
              <a:rPr lang="en-US" sz="3800" b="1" dirty="0">
                <a:solidFill>
                  <a:srgbClr val="0432FF"/>
                </a:solidFill>
                <a:effectLst/>
                <a:latin typeface="Times New Roman" panose="02020603050405020304" pitchFamily="18" charset="0"/>
                <a:ea typeface="Times New Roman" panose="02020603050405020304" pitchFamily="18" charset="0"/>
              </a:rPr>
              <a:t>.</a:t>
            </a:r>
            <a:r>
              <a:rPr lang="x-none" sz="3800" b="1" dirty="0">
                <a:solidFill>
                  <a:srgbClr val="0432FF"/>
                </a:solidFill>
                <a:effectLst/>
              </a:rPr>
              <a:t> </a:t>
            </a:r>
            <a:endParaRPr lang="x-none" altLang="x-none" sz="3800" b="1" dirty="0">
              <a:solidFill>
                <a:srgbClr val="0432FF"/>
              </a:solidFill>
              <a:cs typeface="Calibri" panose="020F0502020204030204" pitchFamily="34" charset="0"/>
            </a:endParaRPr>
          </a:p>
        </p:txBody>
      </p:sp>
      <p:sp>
        <p:nvSpPr>
          <p:cNvPr id="8" name="Subtitle 2">
            <a:extLst>
              <a:ext uri="{FF2B5EF4-FFF2-40B4-BE49-F238E27FC236}">
                <a16:creationId xmlns:a16="http://schemas.microsoft.com/office/drawing/2014/main" xmlns="" id="{85C949F3-BFBF-FAC5-8771-CFAB49115064}"/>
              </a:ext>
            </a:extLst>
          </p:cNvPr>
          <p:cNvSpPr txBox="1">
            <a:spLocks noChangeArrowheads="1"/>
          </p:cNvSpPr>
          <p:nvPr/>
        </p:nvSpPr>
        <p:spPr bwMode="auto">
          <a:xfrm>
            <a:off x="7945438" y="3943350"/>
            <a:ext cx="3843337"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lstStyle>
            <a:lvl1pPr marL="455613" indent="-455613">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lnSpc>
                <a:spcPct val="90000"/>
              </a:lnSpc>
              <a:spcBef>
                <a:spcPts val="1338"/>
              </a:spcBef>
              <a:buFont typeface="Wingdings" pitchFamily="2" charset="2"/>
              <a:buChar char="ü"/>
            </a:pPr>
            <a:r>
              <a:rPr lang="vi-VN" altLang="en-US" sz="3000" b="1">
                <a:solidFill>
                  <a:srgbClr val="7030A0"/>
                </a:solidFill>
                <a:cs typeface="Times New Roman" panose="02020603050405020304" pitchFamily="18" charset="0"/>
              </a:rPr>
              <a:t>Thời gian 1 tuần</a:t>
            </a:r>
            <a:r>
              <a:rPr lang="en-US" altLang="en-US" sz="3000" b="1">
                <a:solidFill>
                  <a:srgbClr val="7030A0"/>
                </a:solidFill>
                <a:cs typeface="Times New Roman" panose="02020603050405020304" pitchFamily="18" charset="0"/>
              </a:rPr>
              <a:t> </a:t>
            </a:r>
            <a:endParaRPr lang="en-US" altLang="en-US" sz="3000" b="1">
              <a:solidFill>
                <a:srgbClr val="7030A0"/>
              </a:solidFill>
              <a:ea typeface="Tahoma" panose="020B060403050404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xmlns="" id="{85BC6D1E-5A26-067C-0FE4-F6BF8836FFF1}"/>
              </a:ext>
            </a:extLst>
          </p:cNvPr>
          <p:cNvSpPr txBox="1">
            <a:spLocks noChangeArrowheads="1"/>
          </p:cNvSpPr>
          <p:nvPr/>
        </p:nvSpPr>
        <p:spPr bwMode="auto">
          <a:xfrm>
            <a:off x="6096000" y="5813425"/>
            <a:ext cx="29130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marL="455613" indent="-455613">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buFont typeface="Wingdings" pitchFamily="2" charset="2"/>
              <a:buChar char="ü"/>
            </a:pPr>
            <a:r>
              <a:rPr lang="en-US" altLang="en-US" sz="3000" b="1">
                <a:solidFill>
                  <a:srgbClr val="7030A0"/>
                </a:solidFill>
                <a:cs typeface="Times New Roman" panose="02020603050405020304" pitchFamily="18" charset="0"/>
              </a:rPr>
              <a:t> Cá nhân</a:t>
            </a:r>
          </a:p>
        </p:txBody>
      </p:sp>
      <p:pic>
        <p:nvPicPr>
          <p:cNvPr id="11" name="Picture 4" descr="Chương trình đào tạo học sinh thi tuyển vào các đại học hàng đầu tại Mỹ">
            <a:extLst>
              <a:ext uri="{FF2B5EF4-FFF2-40B4-BE49-F238E27FC236}">
                <a16:creationId xmlns:a16="http://schemas.microsoft.com/office/drawing/2014/main" xmlns="" id="{FCC2454C-386E-DD72-AF1E-F22DFC2AEF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0467" t="13295" r="14207" b="13728"/>
          <a:stretch>
            <a:fillRect/>
          </a:stretch>
        </p:blipFill>
        <p:spPr bwMode="auto">
          <a:xfrm>
            <a:off x="4759325" y="5540375"/>
            <a:ext cx="83185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7546" name="Picture 5" descr="POINSET2">
            <a:extLst>
              <a:ext uri="{FF2B5EF4-FFF2-40B4-BE49-F238E27FC236}">
                <a16:creationId xmlns:a16="http://schemas.microsoft.com/office/drawing/2014/main" xmlns="" id="{7D5265B8-F0E6-BD57-0431-D9A7738DE6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7547" name="Picture 5" descr="POINSET2">
            <a:extLst>
              <a:ext uri="{FF2B5EF4-FFF2-40B4-BE49-F238E27FC236}">
                <a16:creationId xmlns:a16="http://schemas.microsoft.com/office/drawing/2014/main" xmlns="" id="{7E7FAD1F-CF4F-3D84-E247-4687036070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7548" name="Picture 5" descr="POINSET2">
            <a:extLst>
              <a:ext uri="{FF2B5EF4-FFF2-40B4-BE49-F238E27FC236}">
                <a16:creationId xmlns:a16="http://schemas.microsoft.com/office/drawing/2014/main" xmlns="" id="{488A3FC3-5F7D-F085-3CB1-7C266C758E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0626725" y="77788"/>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7549" name="Picture 6" descr="Diagram&#10;&#10;Description automatically generated">
            <a:extLst>
              <a:ext uri="{FF2B5EF4-FFF2-40B4-BE49-F238E27FC236}">
                <a16:creationId xmlns:a16="http://schemas.microsoft.com/office/drawing/2014/main" xmlns="" id="{8337E4C1-1925-4264-E1A7-5DC09E6E7C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left)">
                                      <p:cBhvr>
                                        <p:cTn id="7" dur="500"/>
                                        <p:tgtEl>
                                          <p:spTgt spid="1028"/>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left)">
                                      <p:cBhvr>
                                        <p:cTn id="15" dur="500"/>
                                        <p:tgtEl>
                                          <p:spTgt spid="1026"/>
                                        </p:tgtEl>
                                      </p:cBhvr>
                                    </p:animEffect>
                                  </p:childTnLst>
                                </p:cTn>
                              </p:par>
                              <p:par>
                                <p:cTn id="16" presetID="22" presetClass="entr" presetSubtype="8"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22" presetClass="entr" presetSubtype="8"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9" grpId="0"/>
    </p:bld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585" name="Picture 3">
            <a:extLst>
              <a:ext uri="{FF2B5EF4-FFF2-40B4-BE49-F238E27FC236}">
                <a16:creationId xmlns:a16="http://schemas.microsoft.com/office/drawing/2014/main" xmlns="" id="{A1B2F1B1-F66B-A2B5-1A5B-0757387C1A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9013" y="4241800"/>
            <a:ext cx="6122987"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9586" name="Picture 8">
            <a:extLst>
              <a:ext uri="{FF2B5EF4-FFF2-40B4-BE49-F238E27FC236}">
                <a16:creationId xmlns:a16="http://schemas.microsoft.com/office/drawing/2014/main" xmlns="" id="{A4220554-B623-6948-80A7-033B54B77A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4241800"/>
            <a:ext cx="6122988"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xmlns="" id="{2544F488-5E1D-F2C0-9954-C596F6EFE14D}"/>
              </a:ext>
            </a:extLst>
          </p:cNvPr>
          <p:cNvSpPr/>
          <p:nvPr/>
        </p:nvSpPr>
        <p:spPr>
          <a:xfrm>
            <a:off x="-270958" y="707205"/>
            <a:ext cx="12680576" cy="3046988"/>
          </a:xfrm>
          <a:prstGeom prst="rect">
            <a:avLst/>
          </a:prstGeom>
          <a:noFill/>
        </p:spPr>
        <p:txBody>
          <a:bodyPr>
            <a:spAutoFit/>
          </a:bodyPr>
          <a:lstStyle/>
          <a:p>
            <a:pPr algn="ctr" eaLnBrk="1" fontAlgn="auto" hangingPunct="1">
              <a:spcBef>
                <a:spcPts val="0"/>
              </a:spcBef>
              <a:spcAft>
                <a:spcPts val="0"/>
              </a:spcAft>
              <a:defRPr/>
            </a:pPr>
            <a:r>
              <a:rPr lang="en-US" sz="4800" b="1" dirty="0">
                <a:ln w="22225">
                  <a:solidFill>
                    <a:schemeClr val="accent2"/>
                  </a:solidFill>
                  <a:prstDash val="solid"/>
                </a:ln>
                <a:solidFill>
                  <a:srgbClr val="0000FF"/>
                </a:solidFill>
                <a:latin typeface="+mn-lt"/>
              </a:rPr>
              <a:t>XÂY DỰNG </a:t>
            </a:r>
          </a:p>
          <a:p>
            <a:pPr algn="ctr" eaLnBrk="1" fontAlgn="auto" hangingPunct="1">
              <a:spcBef>
                <a:spcPts val="0"/>
              </a:spcBef>
              <a:spcAft>
                <a:spcPts val="0"/>
              </a:spcAft>
              <a:defRPr/>
            </a:pPr>
            <a:r>
              <a:rPr lang="en-US" sz="4800" b="1" dirty="0">
                <a:ln w="22225">
                  <a:solidFill>
                    <a:schemeClr val="accent2"/>
                  </a:solidFill>
                  <a:prstDash val="solid"/>
                </a:ln>
                <a:solidFill>
                  <a:srgbClr val="0000FF"/>
                </a:solidFill>
                <a:latin typeface="+mn-lt"/>
              </a:rPr>
              <a:t>MÔI TR</a:t>
            </a:r>
            <a:r>
              <a:rPr lang="vi-VN" sz="4800" b="1" dirty="0">
                <a:ln w="22225">
                  <a:solidFill>
                    <a:schemeClr val="accent2"/>
                  </a:solidFill>
                  <a:prstDash val="solid"/>
                </a:ln>
                <a:solidFill>
                  <a:srgbClr val="0000FF"/>
                </a:solidFill>
                <a:latin typeface="+mn-lt"/>
              </a:rPr>
              <a:t>Ư</a:t>
            </a:r>
            <a:r>
              <a:rPr lang="en-US" sz="4800" b="1" dirty="0">
                <a:ln w="22225">
                  <a:solidFill>
                    <a:schemeClr val="accent2"/>
                  </a:solidFill>
                  <a:prstDash val="solid"/>
                </a:ln>
                <a:solidFill>
                  <a:srgbClr val="0000FF"/>
                </a:solidFill>
                <a:latin typeface="+mn-lt"/>
              </a:rPr>
              <a:t>ỜNG HỌC Đ</a:t>
            </a:r>
            <a:r>
              <a:rPr lang="vi-VN" sz="4800" b="1" dirty="0">
                <a:ln w="22225">
                  <a:solidFill>
                    <a:schemeClr val="accent2"/>
                  </a:solidFill>
                  <a:prstDash val="solid"/>
                </a:ln>
                <a:solidFill>
                  <a:srgbClr val="0000FF"/>
                </a:solidFill>
                <a:latin typeface="+mn-lt"/>
              </a:rPr>
              <a:t>Ư</a:t>
            </a:r>
            <a:r>
              <a:rPr lang="en-US" sz="4800" b="1" dirty="0">
                <a:ln w="22225">
                  <a:solidFill>
                    <a:schemeClr val="accent2"/>
                  </a:solidFill>
                  <a:prstDash val="solid"/>
                </a:ln>
                <a:solidFill>
                  <a:srgbClr val="0000FF"/>
                </a:solidFill>
                <a:latin typeface="+mn-lt"/>
              </a:rPr>
              <a:t>ỜNG </a:t>
            </a:r>
          </a:p>
          <a:p>
            <a:pPr algn="ctr" eaLnBrk="1" fontAlgn="auto" hangingPunct="1">
              <a:spcBef>
                <a:spcPts val="0"/>
              </a:spcBef>
              <a:spcAft>
                <a:spcPts val="0"/>
              </a:spcAft>
              <a:defRPr/>
            </a:pPr>
            <a:r>
              <a:rPr lang="en-US" sz="4800" b="1" dirty="0">
                <a:ln w="22225">
                  <a:solidFill>
                    <a:schemeClr val="accent2"/>
                  </a:solidFill>
                  <a:prstDash val="solid"/>
                </a:ln>
                <a:solidFill>
                  <a:srgbClr val="0000FF"/>
                </a:solidFill>
                <a:latin typeface="+mn-lt"/>
              </a:rPr>
              <a:t>HẠNH PHÚC, AN TOÀN, </a:t>
            </a:r>
          </a:p>
          <a:p>
            <a:pPr algn="ctr" eaLnBrk="1" fontAlgn="auto" hangingPunct="1">
              <a:spcBef>
                <a:spcPts val="0"/>
              </a:spcBef>
              <a:spcAft>
                <a:spcPts val="0"/>
              </a:spcAft>
              <a:defRPr/>
            </a:pPr>
            <a:r>
              <a:rPr lang="en-US" sz="4800" b="1" dirty="0">
                <a:ln w="22225">
                  <a:solidFill>
                    <a:schemeClr val="accent2"/>
                  </a:solidFill>
                  <a:prstDash val="solid"/>
                </a:ln>
                <a:solidFill>
                  <a:srgbClr val="0000FF"/>
                </a:solidFill>
                <a:latin typeface="+mn-lt"/>
              </a:rPr>
              <a:t>THÂN THIỆN VÀ VĂN MINH.</a:t>
            </a:r>
          </a:p>
        </p:txBody>
      </p:sp>
      <p:pic>
        <p:nvPicPr>
          <p:cNvPr id="579588" name="Picture 5" descr="POINSET2">
            <a:extLst>
              <a:ext uri="{FF2B5EF4-FFF2-40B4-BE49-F238E27FC236}">
                <a16:creationId xmlns:a16="http://schemas.microsoft.com/office/drawing/2014/main" xmlns="" id="{AFF02F36-C940-B058-3E08-C2FFABD6FC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152400" y="-103187"/>
            <a:ext cx="11715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9589" name="Picture 5" descr="POINSET2">
            <a:extLst>
              <a:ext uri="{FF2B5EF4-FFF2-40B4-BE49-F238E27FC236}">
                <a16:creationId xmlns:a16="http://schemas.microsoft.com/office/drawing/2014/main" xmlns="" id="{2F4AABE7-A7D0-98A9-7587-5CE9BEE9C9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848976" y="-635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0609" name="Picture 4" descr="Tổng hợp 50 mẫu phông nền powerpoint chuyên nghiệp | ADV Solutions">
            <a:extLst>
              <a:ext uri="{FF2B5EF4-FFF2-40B4-BE49-F238E27FC236}">
                <a16:creationId xmlns:a16="http://schemas.microsoft.com/office/drawing/2014/main" xmlns="" id="{AB4569E8-F201-1EE9-E2CB-83410BDE39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xmlns="" id="{0A7BD620-B9BF-E919-C9C9-274320227B43}"/>
              </a:ext>
            </a:extLst>
          </p:cNvPr>
          <p:cNvSpPr/>
          <p:nvPr/>
        </p:nvSpPr>
        <p:spPr>
          <a:xfrm>
            <a:off x="2060575" y="2135188"/>
            <a:ext cx="8070850" cy="1938337"/>
          </a:xfrm>
          <a:prstGeom prst="rect">
            <a:avLst/>
          </a:prstGeom>
          <a:noFill/>
        </p:spPr>
        <p:txBody>
          <a:bodyPr>
            <a:spAutoFit/>
          </a:bodyPr>
          <a:lstStyle/>
          <a:p>
            <a:pPr algn="ctr" eaLnBrk="1" fontAlgn="auto" hangingPunct="1">
              <a:spcBef>
                <a:spcPts val="0"/>
              </a:spcBef>
              <a:spcAft>
                <a:spcPts val="0"/>
              </a:spcAft>
              <a:defRPr/>
            </a:pPr>
            <a:r>
              <a:rPr lang="en-US" sz="6000" b="1" dirty="0" err="1">
                <a:ln w="0"/>
                <a:solidFill>
                  <a:srgbClr val="6600CC"/>
                </a:solidFill>
                <a:effectLst>
                  <a:outerShdw blurRad="38100" dist="25400" dir="5400000" algn="ctr" rotWithShape="0">
                    <a:srgbClr val="6E747A">
                      <a:alpha val="43000"/>
                    </a:srgbClr>
                  </a:outerShdw>
                </a:effectLst>
                <a:latin typeface="+mn-lt"/>
              </a:rPr>
              <a:t>Chúc</a:t>
            </a:r>
            <a:r>
              <a:rPr lang="en-US" sz="6000" b="1" dirty="0">
                <a:ln w="0"/>
                <a:solidFill>
                  <a:srgbClr val="6600CC"/>
                </a:solidFill>
                <a:effectLst>
                  <a:outerShdw blurRad="38100" dist="25400" dir="5400000" algn="ctr" rotWithShape="0">
                    <a:srgbClr val="6E747A">
                      <a:alpha val="43000"/>
                    </a:srgbClr>
                  </a:outerShdw>
                </a:effectLst>
                <a:latin typeface="+mn-lt"/>
              </a:rPr>
              <a:t> </a:t>
            </a:r>
            <a:r>
              <a:rPr lang="en-US" sz="6000" b="1" dirty="0" err="1">
                <a:ln w="0"/>
                <a:solidFill>
                  <a:srgbClr val="6600CC"/>
                </a:solidFill>
                <a:effectLst>
                  <a:outerShdw blurRad="38100" dist="25400" dir="5400000" algn="ctr" rotWithShape="0">
                    <a:srgbClr val="6E747A">
                      <a:alpha val="43000"/>
                    </a:srgbClr>
                  </a:outerShdw>
                </a:effectLst>
                <a:latin typeface="+mn-lt"/>
              </a:rPr>
              <a:t>các</a:t>
            </a:r>
            <a:r>
              <a:rPr lang="en-US" sz="6000" b="1" dirty="0">
                <a:ln w="0"/>
                <a:solidFill>
                  <a:srgbClr val="6600CC"/>
                </a:solidFill>
                <a:effectLst>
                  <a:outerShdw blurRad="38100" dist="25400" dir="5400000" algn="ctr" rotWithShape="0">
                    <a:srgbClr val="6E747A">
                      <a:alpha val="43000"/>
                    </a:srgbClr>
                  </a:outerShdw>
                </a:effectLst>
                <a:latin typeface="+mn-lt"/>
              </a:rPr>
              <a:t> </a:t>
            </a:r>
            <a:r>
              <a:rPr lang="en-US" sz="6000" b="1" dirty="0" err="1">
                <a:ln w="0"/>
                <a:solidFill>
                  <a:srgbClr val="6600CC"/>
                </a:solidFill>
                <a:effectLst>
                  <a:outerShdw blurRad="38100" dist="25400" dir="5400000" algn="ctr" rotWithShape="0">
                    <a:srgbClr val="6E747A">
                      <a:alpha val="43000"/>
                    </a:srgbClr>
                  </a:outerShdw>
                </a:effectLst>
                <a:latin typeface="+mn-lt"/>
              </a:rPr>
              <a:t>em</a:t>
            </a:r>
            <a:endParaRPr lang="en-US" sz="6000" b="1" dirty="0">
              <a:ln w="0"/>
              <a:solidFill>
                <a:srgbClr val="6600CC"/>
              </a:solidFill>
              <a:effectLst>
                <a:outerShdw blurRad="38100" dist="25400" dir="5400000" algn="ctr" rotWithShape="0">
                  <a:srgbClr val="6E747A">
                    <a:alpha val="43000"/>
                  </a:srgbClr>
                </a:outerShdw>
              </a:effectLst>
              <a:latin typeface="+mn-lt"/>
            </a:endParaRPr>
          </a:p>
          <a:p>
            <a:pPr algn="ctr" eaLnBrk="1" fontAlgn="auto" hangingPunct="1">
              <a:spcBef>
                <a:spcPts val="0"/>
              </a:spcBef>
              <a:spcAft>
                <a:spcPts val="0"/>
              </a:spcAft>
              <a:defRPr/>
            </a:pPr>
            <a:r>
              <a:rPr lang="en-US" sz="6000" b="1" dirty="0">
                <a:ln w="0"/>
                <a:solidFill>
                  <a:srgbClr val="6600CC"/>
                </a:solidFill>
                <a:effectLst>
                  <a:outerShdw blurRad="38100" dist="25400" dir="5400000" algn="ctr" rotWithShape="0">
                    <a:srgbClr val="6E747A">
                      <a:alpha val="43000"/>
                    </a:srgbClr>
                  </a:outerShdw>
                </a:effectLst>
                <a:latin typeface="+mn-lt"/>
              </a:rPr>
              <a:t> </a:t>
            </a:r>
            <a:r>
              <a:rPr lang="en-US" sz="6000" b="1" dirty="0" err="1">
                <a:ln w="0"/>
                <a:solidFill>
                  <a:srgbClr val="6600CC"/>
                </a:solidFill>
                <a:effectLst>
                  <a:outerShdw blurRad="38100" dist="25400" dir="5400000" algn="ctr" rotWithShape="0">
                    <a:srgbClr val="6E747A">
                      <a:alpha val="43000"/>
                    </a:srgbClr>
                  </a:outerShdw>
                </a:effectLst>
                <a:latin typeface="+mn-lt"/>
              </a:rPr>
              <a:t>chăm</a:t>
            </a:r>
            <a:r>
              <a:rPr lang="en-US" sz="6000" b="1" dirty="0">
                <a:ln w="0"/>
                <a:solidFill>
                  <a:srgbClr val="6600CC"/>
                </a:solidFill>
                <a:effectLst>
                  <a:outerShdw blurRad="38100" dist="25400" dir="5400000" algn="ctr" rotWithShape="0">
                    <a:srgbClr val="6E747A">
                      <a:alpha val="43000"/>
                    </a:srgbClr>
                  </a:outerShdw>
                </a:effectLst>
                <a:latin typeface="+mn-lt"/>
              </a:rPr>
              <a:t> </a:t>
            </a:r>
            <a:r>
              <a:rPr lang="en-US" sz="6000" b="1" dirty="0" err="1">
                <a:ln w="0"/>
                <a:solidFill>
                  <a:srgbClr val="6600CC"/>
                </a:solidFill>
                <a:effectLst>
                  <a:outerShdw blurRad="38100" dist="25400" dir="5400000" algn="ctr" rotWithShape="0">
                    <a:srgbClr val="6E747A">
                      <a:alpha val="43000"/>
                    </a:srgbClr>
                  </a:outerShdw>
                </a:effectLst>
                <a:latin typeface="+mn-lt"/>
              </a:rPr>
              <a:t>ngoan</a:t>
            </a:r>
            <a:r>
              <a:rPr lang="en-US" sz="6000" b="1" dirty="0">
                <a:ln w="0"/>
                <a:solidFill>
                  <a:srgbClr val="6600CC"/>
                </a:solidFill>
                <a:effectLst>
                  <a:outerShdw blurRad="38100" dist="25400" dir="5400000" algn="ctr" rotWithShape="0">
                    <a:srgbClr val="6E747A">
                      <a:alpha val="43000"/>
                    </a:srgbClr>
                  </a:outerShdw>
                </a:effectLst>
                <a:latin typeface="+mn-lt"/>
              </a:rPr>
              <a:t>, </a:t>
            </a:r>
            <a:r>
              <a:rPr lang="en-US" sz="6000" b="1" dirty="0" err="1">
                <a:ln w="0"/>
                <a:solidFill>
                  <a:srgbClr val="6600CC"/>
                </a:solidFill>
                <a:effectLst>
                  <a:outerShdw blurRad="38100" dist="25400" dir="5400000" algn="ctr" rotWithShape="0">
                    <a:srgbClr val="6E747A">
                      <a:alpha val="43000"/>
                    </a:srgbClr>
                  </a:outerShdw>
                </a:effectLst>
                <a:latin typeface="+mn-lt"/>
              </a:rPr>
              <a:t>học</a:t>
            </a:r>
            <a:r>
              <a:rPr lang="en-US" sz="6000" b="1" dirty="0">
                <a:ln w="0"/>
                <a:solidFill>
                  <a:srgbClr val="6600CC"/>
                </a:solidFill>
                <a:effectLst>
                  <a:outerShdw blurRad="38100" dist="25400" dir="5400000" algn="ctr" rotWithShape="0">
                    <a:srgbClr val="6E747A">
                      <a:alpha val="43000"/>
                    </a:srgbClr>
                  </a:outerShdw>
                </a:effectLst>
                <a:latin typeface="+mn-lt"/>
              </a:rPr>
              <a:t> </a:t>
            </a:r>
            <a:r>
              <a:rPr lang="en-US" sz="6000" b="1" dirty="0" err="1">
                <a:ln w="0"/>
                <a:solidFill>
                  <a:srgbClr val="6600CC"/>
                </a:solidFill>
                <a:effectLst>
                  <a:outerShdw blurRad="38100" dist="25400" dir="5400000" algn="ctr" rotWithShape="0">
                    <a:srgbClr val="6E747A">
                      <a:alpha val="43000"/>
                    </a:srgbClr>
                  </a:outerShdw>
                </a:effectLst>
                <a:latin typeface="+mn-lt"/>
              </a:rPr>
              <a:t>giỏi</a:t>
            </a:r>
            <a:r>
              <a:rPr lang="en-US" sz="6000" b="1" dirty="0">
                <a:ln w="0"/>
                <a:solidFill>
                  <a:srgbClr val="6600CC"/>
                </a:solidFill>
                <a:effectLst>
                  <a:outerShdw blurRad="38100" dist="25400" dir="5400000" algn="ctr" rotWithShape="0">
                    <a:srgbClr val="6E747A">
                      <a:alpha val="43000"/>
                    </a:srgbClr>
                  </a:outerShdw>
                </a:effectLst>
                <a:latin typeface="+mn-lt"/>
              </a:rPr>
              <a:t>.</a:t>
            </a:r>
          </a:p>
        </p:txBody>
      </p:sp>
    </p:spTree>
  </p:cSld>
  <p:clrMapOvr>
    <a:masterClrMapping/>
  </p:clrMapOvr>
  <p:transition spd="slow" advClick="0" advTm="30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AutoShape 2" descr="Bài 15. Thương mại và du lịch - Hoc24">
            <a:extLst>
              <a:ext uri="{FF2B5EF4-FFF2-40B4-BE49-F238E27FC236}">
                <a16:creationId xmlns:a16="http://schemas.microsoft.com/office/drawing/2014/main" xmlns="" id="{2664962F-ECCA-EC41-F6D4-C3428452081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97283" name="Rectangle 11">
            <a:extLst>
              <a:ext uri="{FF2B5EF4-FFF2-40B4-BE49-F238E27FC236}">
                <a16:creationId xmlns:a16="http://schemas.microsoft.com/office/drawing/2014/main" xmlns="" id="{EF8E97D2-5924-89CC-8205-A79E7F07972B}"/>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97284" name="TextBox 4">
            <a:extLst>
              <a:ext uri="{FF2B5EF4-FFF2-40B4-BE49-F238E27FC236}">
                <a16:creationId xmlns:a16="http://schemas.microsoft.com/office/drawing/2014/main" xmlns="" id="{6A7A10DE-9D8C-095D-6C7B-00EFF9D96596}"/>
              </a:ext>
            </a:extLst>
          </p:cNvPr>
          <p:cNvSpPr txBox="1">
            <a:spLocks noChangeArrowheads="1"/>
          </p:cNvSpPr>
          <p:nvPr/>
        </p:nvSpPr>
        <p:spPr bwMode="auto">
          <a:xfrm>
            <a:off x="5525886" y="381092"/>
            <a:ext cx="6484855" cy="6276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fontAlgn="base">
              <a:lnSpc>
                <a:spcPct val="150000"/>
              </a:lnSpc>
            </a:pPr>
            <a:r>
              <a:rPr lang="x-none" sz="3400" b="1" dirty="0">
                <a:solidFill>
                  <a:srgbClr val="7030A0"/>
                </a:solidFill>
                <a:effectLst/>
                <a:latin typeface="Times New Roman" panose="02020603050405020304" pitchFamily="18" charset="0"/>
                <a:ea typeface="Times New Roman" panose="02020603050405020304" pitchFamily="18" charset="0"/>
              </a:rPr>
              <a:t>Sẽ thật tiếc nếu như đi đến Hòn Bảy Cạnh mà không mang theo thiết bị ghi hình, chụp ảnh. Vì như vậy sẽ bỏ lỡ một trong những điều thú vị là cảnh rùa đẻ trứng, những loài động vật có màu sắc sặc sỡ điển hình như loài bướm ngũ sắc, vẹt, gà lôi…</a:t>
            </a:r>
          </a:p>
        </p:txBody>
      </p:sp>
      <p:sp>
        <p:nvSpPr>
          <p:cNvPr id="97285" name="Rectangle 2">
            <a:extLst>
              <a:ext uri="{FF2B5EF4-FFF2-40B4-BE49-F238E27FC236}">
                <a16:creationId xmlns:a16="http://schemas.microsoft.com/office/drawing/2014/main" xmlns="" id="{4970605B-1409-B809-B7AA-5B579F11D628}"/>
              </a:ext>
            </a:extLst>
          </p:cNvPr>
          <p:cNvSpPr>
            <a:spLocks noChangeArrowheads="1"/>
          </p:cNvSpPr>
          <p:nvPr/>
        </p:nvSpPr>
        <p:spPr bwMode="auto">
          <a:xfrm>
            <a:off x="203200" y="2270125"/>
            <a:ext cx="178514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97287" name="TextBox 4">
            <a:extLst>
              <a:ext uri="{FF2B5EF4-FFF2-40B4-BE49-F238E27FC236}">
                <a16:creationId xmlns:a16="http://schemas.microsoft.com/office/drawing/2014/main" xmlns="" id="{26CBB237-5526-4D8C-68D2-5105D86A66B9}"/>
              </a:ext>
            </a:extLst>
          </p:cNvPr>
          <p:cNvSpPr txBox="1">
            <a:spLocks noChangeArrowheads="1"/>
          </p:cNvSpPr>
          <p:nvPr/>
        </p:nvSpPr>
        <p:spPr bwMode="auto">
          <a:xfrm>
            <a:off x="203200" y="208747"/>
            <a:ext cx="3911601"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fontAlgn="base"/>
            <a:r>
              <a:rPr lang="x-none" sz="3500" b="1" dirty="0">
                <a:solidFill>
                  <a:srgbClr val="00B050"/>
                </a:solidFill>
                <a:effectLst/>
                <a:latin typeface="Times New Roman" panose="02020603050405020304" pitchFamily="18" charset="0"/>
                <a:ea typeface="Times New Roman" panose="02020603050405020304" pitchFamily="18" charset="0"/>
              </a:rPr>
              <a:t>Những Hòn Đảo Nổi Bật Tại Vịnh Côn Sơn - Côn Đảo</a:t>
            </a:r>
            <a:endParaRPr lang="x-none" sz="3500" dirty="0">
              <a:solidFill>
                <a:srgbClr val="00B050"/>
              </a:solidFill>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xmlns="" id="{3A3EA89D-DB52-7C87-AC9D-54F7A53B1E16}"/>
              </a:ext>
            </a:extLst>
          </p:cNvPr>
          <p:cNvSpPr txBox="1"/>
          <p:nvPr/>
        </p:nvSpPr>
        <p:spPr>
          <a:xfrm>
            <a:off x="795490" y="1757256"/>
            <a:ext cx="3446572" cy="803490"/>
          </a:xfrm>
          <a:prstGeom prst="rect">
            <a:avLst/>
          </a:prstGeom>
          <a:noFill/>
        </p:spPr>
        <p:txBody>
          <a:bodyPr wrap="square">
            <a:spAutoFit/>
          </a:bodyPr>
          <a:lstStyle/>
          <a:p>
            <a:pPr algn="just" fontAlgn="base">
              <a:lnSpc>
                <a:spcPct val="150000"/>
              </a:lnSpc>
            </a:pPr>
            <a:r>
              <a:rPr lang="x-none" sz="3500" b="1" dirty="0">
                <a:solidFill>
                  <a:srgbClr val="0432FF"/>
                </a:solidFill>
                <a:effectLst/>
                <a:latin typeface="Times New Roman" panose="02020603050405020304" pitchFamily="18" charset="0"/>
                <a:ea typeface="Times New Roman" panose="02020603050405020304" pitchFamily="18" charset="0"/>
              </a:rPr>
              <a:t>Hòn Bảy Cạnh</a:t>
            </a:r>
            <a:endParaRPr lang="x-none" sz="3500" dirty="0">
              <a:solidFill>
                <a:srgbClr val="0432FF"/>
              </a:solidFill>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xmlns="" id="{AAE78532-AF76-DB70-54D5-FEFC89ED7BAC}"/>
              </a:ext>
            </a:extLst>
          </p:cNvPr>
          <p:cNvPicPr>
            <a:picLocks noChangeAspect="1"/>
          </p:cNvPicPr>
          <p:nvPr/>
        </p:nvPicPr>
        <p:blipFill>
          <a:blip r:embed="rId3"/>
          <a:stretch>
            <a:fillRect/>
          </a:stretch>
        </p:blipFill>
        <p:spPr>
          <a:xfrm>
            <a:off x="203199" y="2567622"/>
            <a:ext cx="5012421" cy="3833178"/>
          </a:xfrm>
          <a:prstGeom prst="rect">
            <a:avLst/>
          </a:prstGeom>
        </p:spPr>
      </p:pic>
    </p:spTree>
    <p:extLst>
      <p:ext uri="{BB962C8B-B14F-4D97-AF65-F5344CB8AC3E}">
        <p14:creationId xmlns:p14="http://schemas.microsoft.com/office/powerpoint/2010/main" val="266238095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AutoShape 2" descr="Bài 15. Thương mại và du lịch - Hoc24">
            <a:extLst>
              <a:ext uri="{FF2B5EF4-FFF2-40B4-BE49-F238E27FC236}">
                <a16:creationId xmlns:a16="http://schemas.microsoft.com/office/drawing/2014/main" xmlns="" id="{2664962F-ECCA-EC41-F6D4-C3428452081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97283" name="Rectangle 11">
            <a:extLst>
              <a:ext uri="{FF2B5EF4-FFF2-40B4-BE49-F238E27FC236}">
                <a16:creationId xmlns:a16="http://schemas.microsoft.com/office/drawing/2014/main" xmlns="" id="{EF8E97D2-5924-89CC-8205-A79E7F07972B}"/>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97284" name="TextBox 4">
            <a:extLst>
              <a:ext uri="{FF2B5EF4-FFF2-40B4-BE49-F238E27FC236}">
                <a16:creationId xmlns:a16="http://schemas.microsoft.com/office/drawing/2014/main" xmlns="" id="{6A7A10DE-9D8C-095D-6C7B-00EFF9D96596}"/>
              </a:ext>
            </a:extLst>
          </p:cNvPr>
          <p:cNvSpPr txBox="1">
            <a:spLocks noChangeArrowheads="1"/>
          </p:cNvSpPr>
          <p:nvPr/>
        </p:nvSpPr>
        <p:spPr bwMode="auto">
          <a:xfrm>
            <a:off x="5836742" y="1157288"/>
            <a:ext cx="5914741" cy="4978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fontAlgn="base">
              <a:lnSpc>
                <a:spcPct val="150000"/>
              </a:lnSpc>
            </a:pPr>
            <a:r>
              <a:rPr lang="x-none" sz="3600" b="1" dirty="0">
                <a:solidFill>
                  <a:srgbClr val="7030A0"/>
                </a:solidFill>
                <a:effectLst/>
                <a:latin typeface="Times New Roman" panose="02020603050405020304" pitchFamily="18" charset="0"/>
                <a:ea typeface="Times New Roman" panose="02020603050405020304" pitchFamily="18" charset="0"/>
              </a:rPr>
              <a:t>Ngoài ra, du khách còn được trải nghiệm cảm giác mới lạ, theo chân những chú rùa con trong hành trình đầu đời trong sự kiện “thả rùa về biển”. </a:t>
            </a:r>
          </a:p>
        </p:txBody>
      </p:sp>
      <p:sp>
        <p:nvSpPr>
          <p:cNvPr id="97285" name="Rectangle 2">
            <a:extLst>
              <a:ext uri="{FF2B5EF4-FFF2-40B4-BE49-F238E27FC236}">
                <a16:creationId xmlns:a16="http://schemas.microsoft.com/office/drawing/2014/main" xmlns="" id="{4970605B-1409-B809-B7AA-5B579F11D628}"/>
              </a:ext>
            </a:extLst>
          </p:cNvPr>
          <p:cNvSpPr>
            <a:spLocks noChangeArrowheads="1"/>
          </p:cNvSpPr>
          <p:nvPr/>
        </p:nvSpPr>
        <p:spPr bwMode="auto">
          <a:xfrm>
            <a:off x="203200" y="2270125"/>
            <a:ext cx="178514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97287" name="TextBox 4">
            <a:extLst>
              <a:ext uri="{FF2B5EF4-FFF2-40B4-BE49-F238E27FC236}">
                <a16:creationId xmlns:a16="http://schemas.microsoft.com/office/drawing/2014/main" xmlns="" id="{26CBB237-5526-4D8C-68D2-5105D86A66B9}"/>
              </a:ext>
            </a:extLst>
          </p:cNvPr>
          <p:cNvSpPr txBox="1">
            <a:spLocks noChangeArrowheads="1"/>
          </p:cNvSpPr>
          <p:nvPr/>
        </p:nvSpPr>
        <p:spPr bwMode="auto">
          <a:xfrm>
            <a:off x="203200" y="208747"/>
            <a:ext cx="3911601"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fontAlgn="base"/>
            <a:r>
              <a:rPr lang="x-none" sz="3500" b="1" dirty="0">
                <a:solidFill>
                  <a:srgbClr val="00B050"/>
                </a:solidFill>
                <a:effectLst/>
                <a:latin typeface="Times New Roman" panose="02020603050405020304" pitchFamily="18" charset="0"/>
                <a:ea typeface="Times New Roman" panose="02020603050405020304" pitchFamily="18" charset="0"/>
              </a:rPr>
              <a:t>Những Hòn Đảo Nổi Bật Tại Vịnh Côn Sơn - Côn Đảo</a:t>
            </a:r>
            <a:endParaRPr lang="x-none" sz="3500" dirty="0">
              <a:solidFill>
                <a:srgbClr val="00B050"/>
              </a:solidFill>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xmlns="" id="{3A3EA89D-DB52-7C87-AC9D-54F7A53B1E16}"/>
              </a:ext>
            </a:extLst>
          </p:cNvPr>
          <p:cNvSpPr txBox="1"/>
          <p:nvPr/>
        </p:nvSpPr>
        <p:spPr>
          <a:xfrm>
            <a:off x="795490" y="1757256"/>
            <a:ext cx="3446572" cy="803490"/>
          </a:xfrm>
          <a:prstGeom prst="rect">
            <a:avLst/>
          </a:prstGeom>
          <a:noFill/>
        </p:spPr>
        <p:txBody>
          <a:bodyPr wrap="square">
            <a:spAutoFit/>
          </a:bodyPr>
          <a:lstStyle/>
          <a:p>
            <a:pPr algn="just" fontAlgn="base">
              <a:lnSpc>
                <a:spcPct val="150000"/>
              </a:lnSpc>
            </a:pPr>
            <a:r>
              <a:rPr lang="x-none" sz="3500" b="1" dirty="0">
                <a:solidFill>
                  <a:srgbClr val="0432FF"/>
                </a:solidFill>
                <a:effectLst/>
                <a:latin typeface="Times New Roman" panose="02020603050405020304" pitchFamily="18" charset="0"/>
                <a:ea typeface="Times New Roman" panose="02020603050405020304" pitchFamily="18" charset="0"/>
              </a:rPr>
              <a:t>Hòn Bảy Cạnh</a:t>
            </a:r>
            <a:endParaRPr lang="x-none" sz="3500" dirty="0">
              <a:solidFill>
                <a:srgbClr val="0432FF"/>
              </a:solidFill>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xmlns="" id="{AAE78532-AF76-DB70-54D5-FEFC89ED7BAC}"/>
              </a:ext>
            </a:extLst>
          </p:cNvPr>
          <p:cNvPicPr>
            <a:picLocks noChangeAspect="1"/>
          </p:cNvPicPr>
          <p:nvPr/>
        </p:nvPicPr>
        <p:blipFill>
          <a:blip r:embed="rId3"/>
          <a:stretch>
            <a:fillRect/>
          </a:stretch>
        </p:blipFill>
        <p:spPr>
          <a:xfrm>
            <a:off x="203199" y="2567622"/>
            <a:ext cx="5012421" cy="3833178"/>
          </a:xfrm>
          <a:prstGeom prst="rect">
            <a:avLst/>
          </a:prstGeom>
        </p:spPr>
      </p:pic>
    </p:spTree>
    <p:extLst>
      <p:ext uri="{BB962C8B-B14F-4D97-AF65-F5344CB8AC3E}">
        <p14:creationId xmlns:p14="http://schemas.microsoft.com/office/powerpoint/2010/main" val="216573196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AutoShape 2" descr="Bài 15. Thương mại và du lịch - Hoc24">
            <a:extLst>
              <a:ext uri="{FF2B5EF4-FFF2-40B4-BE49-F238E27FC236}">
                <a16:creationId xmlns:a16="http://schemas.microsoft.com/office/drawing/2014/main" xmlns="" id="{2664962F-ECCA-EC41-F6D4-C3428452081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97283" name="Rectangle 11">
            <a:extLst>
              <a:ext uri="{FF2B5EF4-FFF2-40B4-BE49-F238E27FC236}">
                <a16:creationId xmlns:a16="http://schemas.microsoft.com/office/drawing/2014/main" xmlns="" id="{EF8E97D2-5924-89CC-8205-A79E7F07972B}"/>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97284" name="TextBox 4">
            <a:extLst>
              <a:ext uri="{FF2B5EF4-FFF2-40B4-BE49-F238E27FC236}">
                <a16:creationId xmlns:a16="http://schemas.microsoft.com/office/drawing/2014/main" xmlns="" id="{6A7A10DE-9D8C-095D-6C7B-00EFF9D96596}"/>
              </a:ext>
            </a:extLst>
          </p:cNvPr>
          <p:cNvSpPr txBox="1">
            <a:spLocks noChangeArrowheads="1"/>
          </p:cNvSpPr>
          <p:nvPr/>
        </p:nvSpPr>
        <p:spPr bwMode="auto">
          <a:xfrm>
            <a:off x="5369308" y="103089"/>
            <a:ext cx="6419038" cy="6651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fontAlgn="base">
              <a:lnSpc>
                <a:spcPct val="150000"/>
              </a:lnSpc>
            </a:pPr>
            <a:r>
              <a:rPr lang="x-none" sz="3200" b="1" dirty="0">
                <a:solidFill>
                  <a:srgbClr val="7030A0"/>
                </a:solidFill>
                <a:effectLst/>
                <a:latin typeface="Times New Roman" panose="02020603050405020304" pitchFamily="18" charset="0"/>
                <a:ea typeface="Times New Roman" panose="02020603050405020304" pitchFamily="18" charset="0"/>
              </a:rPr>
              <a:t>Hòn đảo này trước kia có tên gọi là hòn Côn Lôn nhỏ, địa danh Hòn Bà xuất hiện từ khi chúa Nguyễn Ánh truyền lệnh giam thứ phi Hoàng Phi Yến vào một hang đá trên hòn đảo này. Đây là nơi mà bạn có thể thấy rừng ngập mặn, những bãi biển đẹp cùng với nhiều loài động vật quý hiếm khác nhau.</a:t>
            </a:r>
          </a:p>
        </p:txBody>
      </p:sp>
      <p:sp>
        <p:nvSpPr>
          <p:cNvPr id="97285" name="Rectangle 2">
            <a:extLst>
              <a:ext uri="{FF2B5EF4-FFF2-40B4-BE49-F238E27FC236}">
                <a16:creationId xmlns:a16="http://schemas.microsoft.com/office/drawing/2014/main" xmlns="" id="{4970605B-1409-B809-B7AA-5B579F11D628}"/>
              </a:ext>
            </a:extLst>
          </p:cNvPr>
          <p:cNvSpPr>
            <a:spLocks noChangeArrowheads="1"/>
          </p:cNvSpPr>
          <p:nvPr/>
        </p:nvSpPr>
        <p:spPr bwMode="auto">
          <a:xfrm>
            <a:off x="203200" y="2270125"/>
            <a:ext cx="178514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97287" name="TextBox 4">
            <a:extLst>
              <a:ext uri="{FF2B5EF4-FFF2-40B4-BE49-F238E27FC236}">
                <a16:creationId xmlns:a16="http://schemas.microsoft.com/office/drawing/2014/main" xmlns="" id="{26CBB237-5526-4D8C-68D2-5105D86A66B9}"/>
              </a:ext>
            </a:extLst>
          </p:cNvPr>
          <p:cNvSpPr txBox="1">
            <a:spLocks noChangeArrowheads="1"/>
          </p:cNvSpPr>
          <p:nvPr/>
        </p:nvSpPr>
        <p:spPr bwMode="auto">
          <a:xfrm>
            <a:off x="203200" y="208747"/>
            <a:ext cx="3911601"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fontAlgn="base"/>
            <a:r>
              <a:rPr lang="x-none" sz="3500" b="1" dirty="0">
                <a:solidFill>
                  <a:srgbClr val="00B050"/>
                </a:solidFill>
                <a:effectLst/>
                <a:latin typeface="Times New Roman" panose="02020603050405020304" pitchFamily="18" charset="0"/>
                <a:ea typeface="Times New Roman" panose="02020603050405020304" pitchFamily="18" charset="0"/>
              </a:rPr>
              <a:t>Những Hòn Đảo Nổi Bật Tại Vịnh Côn Sơn - Côn Đảo</a:t>
            </a:r>
            <a:endParaRPr lang="x-none" sz="3500" dirty="0">
              <a:solidFill>
                <a:srgbClr val="00B050"/>
              </a:solidFill>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xmlns="" id="{3A3EA89D-DB52-7C87-AC9D-54F7A53B1E16}"/>
              </a:ext>
            </a:extLst>
          </p:cNvPr>
          <p:cNvSpPr txBox="1"/>
          <p:nvPr/>
        </p:nvSpPr>
        <p:spPr>
          <a:xfrm>
            <a:off x="795490" y="1757256"/>
            <a:ext cx="2083634" cy="803490"/>
          </a:xfrm>
          <a:prstGeom prst="rect">
            <a:avLst/>
          </a:prstGeom>
          <a:noFill/>
        </p:spPr>
        <p:txBody>
          <a:bodyPr wrap="square">
            <a:spAutoFit/>
          </a:bodyPr>
          <a:lstStyle/>
          <a:p>
            <a:pPr algn="ctr" fontAlgn="base">
              <a:lnSpc>
                <a:spcPct val="150000"/>
              </a:lnSpc>
            </a:pPr>
            <a:r>
              <a:rPr lang="x-none" sz="3500" b="1" dirty="0">
                <a:solidFill>
                  <a:srgbClr val="0432FF"/>
                </a:solidFill>
                <a:effectLst/>
                <a:latin typeface="Times New Roman" panose="02020603050405020304" pitchFamily="18" charset="0"/>
                <a:ea typeface="Times New Roman" panose="02020603050405020304" pitchFamily="18" charset="0"/>
              </a:rPr>
              <a:t>Hòn Bà</a:t>
            </a:r>
            <a:endParaRPr lang="x-none" sz="3500" dirty="0">
              <a:solidFill>
                <a:srgbClr val="0432FF"/>
              </a:solidFill>
              <a:effectLst/>
              <a:latin typeface="Times New Roman" panose="02020603050405020304" pitchFamily="18" charset="0"/>
              <a:ea typeface="Times New Roman" panose="02020603050405020304" pitchFamily="18" charset="0"/>
            </a:endParaRPr>
          </a:p>
        </p:txBody>
      </p:sp>
      <p:pic>
        <p:nvPicPr>
          <p:cNvPr id="4" name="Picture 3">
            <a:extLst>
              <a:ext uri="{FF2B5EF4-FFF2-40B4-BE49-F238E27FC236}">
                <a16:creationId xmlns:a16="http://schemas.microsoft.com/office/drawing/2014/main" xmlns="" id="{24127792-0E5E-2C30-BFBD-03A5DFDFF06C}"/>
              </a:ext>
            </a:extLst>
          </p:cNvPr>
          <p:cNvPicPr>
            <a:picLocks noChangeAspect="1"/>
          </p:cNvPicPr>
          <p:nvPr/>
        </p:nvPicPr>
        <p:blipFill>
          <a:blip r:embed="rId3"/>
          <a:stretch>
            <a:fillRect/>
          </a:stretch>
        </p:blipFill>
        <p:spPr>
          <a:xfrm>
            <a:off x="232775" y="2697650"/>
            <a:ext cx="5136533" cy="3545901"/>
          </a:xfrm>
          <a:prstGeom prst="rect">
            <a:avLst/>
          </a:prstGeom>
        </p:spPr>
      </p:pic>
    </p:spTree>
    <p:extLst>
      <p:ext uri="{BB962C8B-B14F-4D97-AF65-F5344CB8AC3E}">
        <p14:creationId xmlns:p14="http://schemas.microsoft.com/office/powerpoint/2010/main" val="80030542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AutoShape 2" descr="Bài 15. Thương mại và du lịch - Hoc24">
            <a:extLst>
              <a:ext uri="{FF2B5EF4-FFF2-40B4-BE49-F238E27FC236}">
                <a16:creationId xmlns:a16="http://schemas.microsoft.com/office/drawing/2014/main" xmlns="" id="{2664962F-ECCA-EC41-F6D4-C3428452081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97283" name="Rectangle 11">
            <a:extLst>
              <a:ext uri="{FF2B5EF4-FFF2-40B4-BE49-F238E27FC236}">
                <a16:creationId xmlns:a16="http://schemas.microsoft.com/office/drawing/2014/main" xmlns="" id="{EF8E97D2-5924-89CC-8205-A79E7F07972B}"/>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97284" name="TextBox 4">
            <a:extLst>
              <a:ext uri="{FF2B5EF4-FFF2-40B4-BE49-F238E27FC236}">
                <a16:creationId xmlns:a16="http://schemas.microsoft.com/office/drawing/2014/main" xmlns="" id="{6A7A10DE-9D8C-095D-6C7B-00EFF9D96596}"/>
              </a:ext>
            </a:extLst>
          </p:cNvPr>
          <p:cNvSpPr txBox="1">
            <a:spLocks noChangeArrowheads="1"/>
          </p:cNvSpPr>
          <p:nvPr/>
        </p:nvSpPr>
        <p:spPr bwMode="auto">
          <a:xfrm>
            <a:off x="5569762" y="1062827"/>
            <a:ext cx="6419038" cy="484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fontAlgn="base">
              <a:lnSpc>
                <a:spcPct val="150000"/>
              </a:lnSpc>
            </a:pPr>
            <a:r>
              <a:rPr lang="x-none" sz="3500" b="1" dirty="0">
                <a:solidFill>
                  <a:srgbClr val="7030A0"/>
                </a:solidFill>
                <a:effectLst/>
                <a:latin typeface="Times New Roman" panose="02020603050405020304" pitchFamily="18" charset="0"/>
                <a:ea typeface="Times New Roman" panose="02020603050405020304" pitchFamily="18" charset="0"/>
              </a:rPr>
              <a:t>Khi đến đây, du khách sẽ được trải nghiệm khoảnh khắc đi bộ xuyên rừng trong khoảng 20 phút trước khi đến được khu rừng ngập mặn nguyên sinh có tên là bãi Đầm Quốc. </a:t>
            </a:r>
          </a:p>
        </p:txBody>
      </p:sp>
      <p:sp>
        <p:nvSpPr>
          <p:cNvPr id="97285" name="Rectangle 2">
            <a:extLst>
              <a:ext uri="{FF2B5EF4-FFF2-40B4-BE49-F238E27FC236}">
                <a16:creationId xmlns:a16="http://schemas.microsoft.com/office/drawing/2014/main" xmlns="" id="{4970605B-1409-B809-B7AA-5B579F11D628}"/>
              </a:ext>
            </a:extLst>
          </p:cNvPr>
          <p:cNvSpPr>
            <a:spLocks noChangeArrowheads="1"/>
          </p:cNvSpPr>
          <p:nvPr/>
        </p:nvSpPr>
        <p:spPr bwMode="auto">
          <a:xfrm>
            <a:off x="203200" y="2270125"/>
            <a:ext cx="178514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97287" name="TextBox 4">
            <a:extLst>
              <a:ext uri="{FF2B5EF4-FFF2-40B4-BE49-F238E27FC236}">
                <a16:creationId xmlns:a16="http://schemas.microsoft.com/office/drawing/2014/main" xmlns="" id="{26CBB237-5526-4D8C-68D2-5105D86A66B9}"/>
              </a:ext>
            </a:extLst>
          </p:cNvPr>
          <p:cNvSpPr txBox="1">
            <a:spLocks noChangeArrowheads="1"/>
          </p:cNvSpPr>
          <p:nvPr/>
        </p:nvSpPr>
        <p:spPr bwMode="auto">
          <a:xfrm>
            <a:off x="203200" y="208747"/>
            <a:ext cx="3911601"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fontAlgn="base"/>
            <a:r>
              <a:rPr lang="x-none" sz="3500" b="1" dirty="0">
                <a:solidFill>
                  <a:srgbClr val="00B050"/>
                </a:solidFill>
                <a:effectLst/>
                <a:latin typeface="Times New Roman" panose="02020603050405020304" pitchFamily="18" charset="0"/>
                <a:ea typeface="Times New Roman" panose="02020603050405020304" pitchFamily="18" charset="0"/>
              </a:rPr>
              <a:t>Những Hòn Đảo Nổi Bật Tại Vịnh Côn Sơn - Côn Đảo</a:t>
            </a:r>
            <a:endParaRPr lang="x-none" sz="3500" dirty="0">
              <a:solidFill>
                <a:srgbClr val="00B050"/>
              </a:solidFill>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xmlns="" id="{3A3EA89D-DB52-7C87-AC9D-54F7A53B1E16}"/>
              </a:ext>
            </a:extLst>
          </p:cNvPr>
          <p:cNvSpPr txBox="1"/>
          <p:nvPr/>
        </p:nvSpPr>
        <p:spPr>
          <a:xfrm>
            <a:off x="795490" y="1757256"/>
            <a:ext cx="2083634" cy="803490"/>
          </a:xfrm>
          <a:prstGeom prst="rect">
            <a:avLst/>
          </a:prstGeom>
          <a:noFill/>
        </p:spPr>
        <p:txBody>
          <a:bodyPr wrap="square">
            <a:spAutoFit/>
          </a:bodyPr>
          <a:lstStyle/>
          <a:p>
            <a:pPr algn="ctr" fontAlgn="base">
              <a:lnSpc>
                <a:spcPct val="150000"/>
              </a:lnSpc>
            </a:pPr>
            <a:r>
              <a:rPr lang="x-none" sz="3500" b="1" dirty="0">
                <a:solidFill>
                  <a:srgbClr val="0432FF"/>
                </a:solidFill>
                <a:effectLst/>
                <a:latin typeface="Times New Roman" panose="02020603050405020304" pitchFamily="18" charset="0"/>
                <a:ea typeface="Times New Roman" panose="02020603050405020304" pitchFamily="18" charset="0"/>
              </a:rPr>
              <a:t>Hòn Bà</a:t>
            </a:r>
            <a:endParaRPr lang="x-none" sz="3500" dirty="0">
              <a:solidFill>
                <a:srgbClr val="0432FF"/>
              </a:solidFill>
              <a:effectLst/>
              <a:latin typeface="Times New Roman" panose="02020603050405020304" pitchFamily="18" charset="0"/>
              <a:ea typeface="Times New Roman" panose="02020603050405020304" pitchFamily="18" charset="0"/>
            </a:endParaRPr>
          </a:p>
        </p:txBody>
      </p:sp>
      <p:pic>
        <p:nvPicPr>
          <p:cNvPr id="4" name="Picture 3">
            <a:extLst>
              <a:ext uri="{FF2B5EF4-FFF2-40B4-BE49-F238E27FC236}">
                <a16:creationId xmlns:a16="http://schemas.microsoft.com/office/drawing/2014/main" xmlns="" id="{24127792-0E5E-2C30-BFBD-03A5DFDFF06C}"/>
              </a:ext>
            </a:extLst>
          </p:cNvPr>
          <p:cNvPicPr>
            <a:picLocks noChangeAspect="1"/>
          </p:cNvPicPr>
          <p:nvPr/>
        </p:nvPicPr>
        <p:blipFill>
          <a:blip r:embed="rId3"/>
          <a:stretch>
            <a:fillRect/>
          </a:stretch>
        </p:blipFill>
        <p:spPr>
          <a:xfrm>
            <a:off x="232775" y="2697650"/>
            <a:ext cx="5136533" cy="3545901"/>
          </a:xfrm>
          <a:prstGeom prst="rect">
            <a:avLst/>
          </a:prstGeom>
        </p:spPr>
      </p:pic>
    </p:spTree>
    <p:extLst>
      <p:ext uri="{BB962C8B-B14F-4D97-AF65-F5344CB8AC3E}">
        <p14:creationId xmlns:p14="http://schemas.microsoft.com/office/powerpoint/2010/main" val="239835044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AutoShape 2" descr="Bài 15. Thương mại và du lịch - Hoc24">
            <a:extLst>
              <a:ext uri="{FF2B5EF4-FFF2-40B4-BE49-F238E27FC236}">
                <a16:creationId xmlns:a16="http://schemas.microsoft.com/office/drawing/2014/main" xmlns="" id="{2664962F-ECCA-EC41-F6D4-C3428452081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97283" name="Rectangle 11">
            <a:extLst>
              <a:ext uri="{FF2B5EF4-FFF2-40B4-BE49-F238E27FC236}">
                <a16:creationId xmlns:a16="http://schemas.microsoft.com/office/drawing/2014/main" xmlns="" id="{EF8E97D2-5924-89CC-8205-A79E7F07972B}"/>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97284" name="TextBox 4">
            <a:extLst>
              <a:ext uri="{FF2B5EF4-FFF2-40B4-BE49-F238E27FC236}">
                <a16:creationId xmlns:a16="http://schemas.microsoft.com/office/drawing/2014/main" xmlns="" id="{6A7A10DE-9D8C-095D-6C7B-00EFF9D96596}"/>
              </a:ext>
            </a:extLst>
          </p:cNvPr>
          <p:cNvSpPr txBox="1">
            <a:spLocks noChangeArrowheads="1"/>
          </p:cNvSpPr>
          <p:nvPr/>
        </p:nvSpPr>
        <p:spPr bwMode="auto">
          <a:xfrm>
            <a:off x="5569762" y="199558"/>
            <a:ext cx="6419038" cy="645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fontAlgn="base">
              <a:lnSpc>
                <a:spcPct val="150000"/>
              </a:lnSpc>
            </a:pPr>
            <a:r>
              <a:rPr lang="x-none" sz="3500" b="1" dirty="0">
                <a:solidFill>
                  <a:srgbClr val="7030A0"/>
                </a:solidFill>
                <a:effectLst/>
                <a:latin typeface="Times New Roman" panose="02020603050405020304" pitchFamily="18" charset="0"/>
                <a:ea typeface="Times New Roman" panose="02020603050405020304" pitchFamily="18" charset="0"/>
              </a:rPr>
              <a:t>Sau khi băng rừng lội suối, khách du lịch có thể chinh phục độ cao 352m của Đỉnh Tình Yêu, thành quả thật đáng công sức bỏ ra khi lên tới đỉnh núi, trước mắt du khách là toàn cảnh vịnh Bến Đầm cùng quang cảnh của những đảo xung quanh.</a:t>
            </a:r>
            <a:r>
              <a:rPr lang="x-none" sz="3500" b="1" dirty="0">
                <a:solidFill>
                  <a:srgbClr val="7030A0"/>
                </a:solidFill>
                <a:effectLst/>
              </a:rPr>
              <a:t> </a:t>
            </a:r>
            <a:endParaRPr lang="x-none" sz="3500" b="1" dirty="0">
              <a:solidFill>
                <a:srgbClr val="7030A0"/>
              </a:solidFill>
              <a:effectLst/>
              <a:latin typeface="Times New Roman" panose="02020603050405020304" pitchFamily="18" charset="0"/>
              <a:ea typeface="Times New Roman" panose="02020603050405020304" pitchFamily="18" charset="0"/>
            </a:endParaRPr>
          </a:p>
        </p:txBody>
      </p:sp>
      <p:sp>
        <p:nvSpPr>
          <p:cNvPr id="97285" name="Rectangle 2">
            <a:extLst>
              <a:ext uri="{FF2B5EF4-FFF2-40B4-BE49-F238E27FC236}">
                <a16:creationId xmlns:a16="http://schemas.microsoft.com/office/drawing/2014/main" xmlns="" id="{4970605B-1409-B809-B7AA-5B579F11D628}"/>
              </a:ext>
            </a:extLst>
          </p:cNvPr>
          <p:cNvSpPr>
            <a:spLocks noChangeArrowheads="1"/>
          </p:cNvSpPr>
          <p:nvPr/>
        </p:nvSpPr>
        <p:spPr bwMode="auto">
          <a:xfrm>
            <a:off x="203200" y="2270125"/>
            <a:ext cx="178514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97287" name="TextBox 4">
            <a:extLst>
              <a:ext uri="{FF2B5EF4-FFF2-40B4-BE49-F238E27FC236}">
                <a16:creationId xmlns:a16="http://schemas.microsoft.com/office/drawing/2014/main" xmlns="" id="{26CBB237-5526-4D8C-68D2-5105D86A66B9}"/>
              </a:ext>
            </a:extLst>
          </p:cNvPr>
          <p:cNvSpPr txBox="1">
            <a:spLocks noChangeArrowheads="1"/>
          </p:cNvSpPr>
          <p:nvPr/>
        </p:nvSpPr>
        <p:spPr bwMode="auto">
          <a:xfrm>
            <a:off x="203200" y="208747"/>
            <a:ext cx="3911601"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fontAlgn="base"/>
            <a:r>
              <a:rPr lang="x-none" sz="3500" b="1" dirty="0">
                <a:solidFill>
                  <a:srgbClr val="00B050"/>
                </a:solidFill>
                <a:effectLst/>
                <a:latin typeface="Times New Roman" panose="02020603050405020304" pitchFamily="18" charset="0"/>
                <a:ea typeface="Times New Roman" panose="02020603050405020304" pitchFamily="18" charset="0"/>
              </a:rPr>
              <a:t>Những Hòn Đảo Nổi Bật Tại Vịnh Côn Sơn - Côn Đảo</a:t>
            </a:r>
            <a:endParaRPr lang="x-none" sz="3500" dirty="0">
              <a:solidFill>
                <a:srgbClr val="00B050"/>
              </a:solidFill>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xmlns="" id="{3A3EA89D-DB52-7C87-AC9D-54F7A53B1E16}"/>
              </a:ext>
            </a:extLst>
          </p:cNvPr>
          <p:cNvSpPr txBox="1"/>
          <p:nvPr/>
        </p:nvSpPr>
        <p:spPr>
          <a:xfrm>
            <a:off x="795490" y="1757256"/>
            <a:ext cx="2083634" cy="803490"/>
          </a:xfrm>
          <a:prstGeom prst="rect">
            <a:avLst/>
          </a:prstGeom>
          <a:noFill/>
        </p:spPr>
        <p:txBody>
          <a:bodyPr wrap="square">
            <a:spAutoFit/>
          </a:bodyPr>
          <a:lstStyle/>
          <a:p>
            <a:pPr algn="ctr" fontAlgn="base">
              <a:lnSpc>
                <a:spcPct val="150000"/>
              </a:lnSpc>
            </a:pPr>
            <a:r>
              <a:rPr lang="x-none" sz="3500" b="1" dirty="0">
                <a:solidFill>
                  <a:srgbClr val="0432FF"/>
                </a:solidFill>
                <a:effectLst/>
                <a:latin typeface="Times New Roman" panose="02020603050405020304" pitchFamily="18" charset="0"/>
                <a:ea typeface="Times New Roman" panose="02020603050405020304" pitchFamily="18" charset="0"/>
              </a:rPr>
              <a:t>Hòn Bà</a:t>
            </a:r>
            <a:endParaRPr lang="x-none" sz="3500" dirty="0">
              <a:solidFill>
                <a:srgbClr val="0432FF"/>
              </a:solidFill>
              <a:effectLst/>
              <a:latin typeface="Times New Roman" panose="02020603050405020304" pitchFamily="18" charset="0"/>
              <a:ea typeface="Times New Roman" panose="02020603050405020304" pitchFamily="18" charset="0"/>
            </a:endParaRPr>
          </a:p>
        </p:txBody>
      </p:sp>
      <p:pic>
        <p:nvPicPr>
          <p:cNvPr id="4" name="Picture 3">
            <a:extLst>
              <a:ext uri="{FF2B5EF4-FFF2-40B4-BE49-F238E27FC236}">
                <a16:creationId xmlns:a16="http://schemas.microsoft.com/office/drawing/2014/main" xmlns="" id="{24127792-0E5E-2C30-BFBD-03A5DFDFF06C}"/>
              </a:ext>
            </a:extLst>
          </p:cNvPr>
          <p:cNvPicPr>
            <a:picLocks noChangeAspect="1"/>
          </p:cNvPicPr>
          <p:nvPr/>
        </p:nvPicPr>
        <p:blipFill>
          <a:blip r:embed="rId3"/>
          <a:stretch>
            <a:fillRect/>
          </a:stretch>
        </p:blipFill>
        <p:spPr>
          <a:xfrm>
            <a:off x="232775" y="2697650"/>
            <a:ext cx="5136533" cy="3545901"/>
          </a:xfrm>
          <a:prstGeom prst="rect">
            <a:avLst/>
          </a:prstGeom>
        </p:spPr>
      </p:pic>
    </p:spTree>
    <p:extLst>
      <p:ext uri="{BB962C8B-B14F-4D97-AF65-F5344CB8AC3E}">
        <p14:creationId xmlns:p14="http://schemas.microsoft.com/office/powerpoint/2010/main" val="368592524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AutoShape 2" descr="Bài 15. Thương mại và du lịch - Hoc24">
            <a:extLst>
              <a:ext uri="{FF2B5EF4-FFF2-40B4-BE49-F238E27FC236}">
                <a16:creationId xmlns:a16="http://schemas.microsoft.com/office/drawing/2014/main" xmlns="" id="{2664962F-ECCA-EC41-F6D4-C3428452081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97283" name="Rectangle 11">
            <a:extLst>
              <a:ext uri="{FF2B5EF4-FFF2-40B4-BE49-F238E27FC236}">
                <a16:creationId xmlns:a16="http://schemas.microsoft.com/office/drawing/2014/main" xmlns="" id="{EF8E97D2-5924-89CC-8205-A79E7F07972B}"/>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97284" name="TextBox 4">
            <a:extLst>
              <a:ext uri="{FF2B5EF4-FFF2-40B4-BE49-F238E27FC236}">
                <a16:creationId xmlns:a16="http://schemas.microsoft.com/office/drawing/2014/main" xmlns="" id="{6A7A10DE-9D8C-095D-6C7B-00EFF9D96596}"/>
              </a:ext>
            </a:extLst>
          </p:cNvPr>
          <p:cNvSpPr txBox="1">
            <a:spLocks noChangeArrowheads="1"/>
          </p:cNvSpPr>
          <p:nvPr/>
        </p:nvSpPr>
        <p:spPr bwMode="auto">
          <a:xfrm>
            <a:off x="5057809" y="0"/>
            <a:ext cx="6910173" cy="6934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fontAlgn="base">
              <a:lnSpc>
                <a:spcPct val="150000"/>
              </a:lnSpc>
            </a:pPr>
            <a:r>
              <a:rPr lang="x-none" sz="3000" b="1" dirty="0">
                <a:solidFill>
                  <a:srgbClr val="7030A0"/>
                </a:solidFill>
                <a:effectLst/>
                <a:latin typeface="Times New Roman" panose="02020603050405020304" pitchFamily="18" charset="0"/>
                <a:ea typeface="Times New Roman" panose="02020603050405020304" pitchFamily="18" charset="0"/>
              </a:rPr>
              <a:t>Diện tích 1,800km</a:t>
            </a:r>
            <a:r>
              <a:rPr lang="x-none" sz="3000" b="1" baseline="30000" dirty="0">
                <a:solidFill>
                  <a:srgbClr val="7030A0"/>
                </a:solidFill>
                <a:effectLst/>
                <a:latin typeface="Times New Roman" panose="02020603050405020304" pitchFamily="18" charset="0"/>
                <a:ea typeface="Times New Roman" panose="02020603050405020304" pitchFamily="18" charset="0"/>
              </a:rPr>
              <a:t>2</a:t>
            </a:r>
            <a:r>
              <a:rPr lang="x-none" sz="3000" b="1" dirty="0">
                <a:solidFill>
                  <a:srgbClr val="7030A0"/>
                </a:solidFill>
                <a:effectLst/>
                <a:latin typeface="Times New Roman" panose="02020603050405020304" pitchFamily="18" charset="0"/>
                <a:ea typeface="Times New Roman" panose="02020603050405020304" pitchFamily="18" charset="0"/>
              </a:rPr>
              <a:t>, nằm cách đảo chính Côn Sơn 8Km về hướng Đông Bắc, nơi đây bao gồm hệ sinh thái đảo dừa, ốc đảo. Có thể tham quan trạm kiểm lâm, thắp hương tại Miếu Cô Vân và đặc biệt nhất, đây chính là nơi có di tích lịch sử nổi tiếng- Nhà tù Côn Đảo. Bên cạnh đó, đây nơi chim yến hay làm tổ, có nhiều loài động vật quý hiếm như Rùa biển, Vích biển…</a:t>
            </a:r>
          </a:p>
        </p:txBody>
      </p:sp>
      <p:sp>
        <p:nvSpPr>
          <p:cNvPr id="97285" name="Rectangle 2">
            <a:extLst>
              <a:ext uri="{FF2B5EF4-FFF2-40B4-BE49-F238E27FC236}">
                <a16:creationId xmlns:a16="http://schemas.microsoft.com/office/drawing/2014/main" xmlns="" id="{4970605B-1409-B809-B7AA-5B579F11D628}"/>
              </a:ext>
            </a:extLst>
          </p:cNvPr>
          <p:cNvSpPr>
            <a:spLocks noChangeArrowheads="1"/>
          </p:cNvSpPr>
          <p:nvPr/>
        </p:nvSpPr>
        <p:spPr bwMode="auto">
          <a:xfrm>
            <a:off x="203200" y="2270125"/>
            <a:ext cx="178514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97287" name="TextBox 4">
            <a:extLst>
              <a:ext uri="{FF2B5EF4-FFF2-40B4-BE49-F238E27FC236}">
                <a16:creationId xmlns:a16="http://schemas.microsoft.com/office/drawing/2014/main" xmlns="" id="{26CBB237-5526-4D8C-68D2-5105D86A66B9}"/>
              </a:ext>
            </a:extLst>
          </p:cNvPr>
          <p:cNvSpPr txBox="1">
            <a:spLocks noChangeArrowheads="1"/>
          </p:cNvSpPr>
          <p:nvPr/>
        </p:nvSpPr>
        <p:spPr bwMode="auto">
          <a:xfrm>
            <a:off x="203200" y="208747"/>
            <a:ext cx="3911601"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fontAlgn="base"/>
            <a:r>
              <a:rPr lang="x-none" sz="3500" b="1" dirty="0">
                <a:solidFill>
                  <a:srgbClr val="00B050"/>
                </a:solidFill>
                <a:effectLst/>
                <a:latin typeface="Times New Roman" panose="02020603050405020304" pitchFamily="18" charset="0"/>
                <a:ea typeface="Times New Roman" panose="02020603050405020304" pitchFamily="18" charset="0"/>
              </a:rPr>
              <a:t>Những Hòn Đảo Nổi Bật Tại Vịnh Côn Sơn - Côn Đảo</a:t>
            </a:r>
            <a:endParaRPr lang="x-none" sz="3500" dirty="0">
              <a:solidFill>
                <a:srgbClr val="00B050"/>
              </a:solidFill>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xmlns="" id="{3A3EA89D-DB52-7C87-AC9D-54F7A53B1E16}"/>
              </a:ext>
            </a:extLst>
          </p:cNvPr>
          <p:cNvSpPr txBox="1"/>
          <p:nvPr/>
        </p:nvSpPr>
        <p:spPr>
          <a:xfrm>
            <a:off x="795490" y="1757256"/>
            <a:ext cx="2083634" cy="803490"/>
          </a:xfrm>
          <a:prstGeom prst="rect">
            <a:avLst/>
          </a:prstGeom>
          <a:noFill/>
        </p:spPr>
        <p:txBody>
          <a:bodyPr wrap="square">
            <a:spAutoFit/>
          </a:bodyPr>
          <a:lstStyle/>
          <a:p>
            <a:pPr algn="ctr" fontAlgn="base">
              <a:lnSpc>
                <a:spcPct val="150000"/>
              </a:lnSpc>
            </a:pPr>
            <a:r>
              <a:rPr lang="x-none" sz="3500" b="1" dirty="0">
                <a:solidFill>
                  <a:srgbClr val="0432FF"/>
                </a:solidFill>
                <a:effectLst/>
                <a:latin typeface="Times New Roman" panose="02020603050405020304" pitchFamily="18" charset="0"/>
                <a:ea typeface="Times New Roman" panose="02020603050405020304" pitchFamily="18" charset="0"/>
              </a:rPr>
              <a:t>Hòn Cau</a:t>
            </a:r>
            <a:endParaRPr lang="x-none" sz="3500" dirty="0">
              <a:solidFill>
                <a:srgbClr val="0432FF"/>
              </a:solidFill>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xmlns="" id="{433333A0-E2BA-B6E0-0807-406CCDC1D068}"/>
              </a:ext>
            </a:extLst>
          </p:cNvPr>
          <p:cNvPicPr>
            <a:picLocks noChangeAspect="1"/>
          </p:cNvPicPr>
          <p:nvPr/>
        </p:nvPicPr>
        <p:blipFill>
          <a:blip r:embed="rId3"/>
          <a:stretch>
            <a:fillRect/>
          </a:stretch>
        </p:blipFill>
        <p:spPr>
          <a:xfrm>
            <a:off x="203200" y="2705417"/>
            <a:ext cx="4731488" cy="3365140"/>
          </a:xfrm>
          <a:prstGeom prst="rect">
            <a:avLst/>
          </a:prstGeom>
        </p:spPr>
      </p:pic>
    </p:spTree>
    <p:extLst>
      <p:ext uri="{BB962C8B-B14F-4D97-AF65-F5344CB8AC3E}">
        <p14:creationId xmlns:p14="http://schemas.microsoft.com/office/powerpoint/2010/main" val="15556004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AutoShape 2" descr="Bài 15. Thương mại và du lịch - Hoc24">
            <a:extLst>
              <a:ext uri="{FF2B5EF4-FFF2-40B4-BE49-F238E27FC236}">
                <a16:creationId xmlns:a16="http://schemas.microsoft.com/office/drawing/2014/main" xmlns="" id="{2664962F-ECCA-EC41-F6D4-C3428452081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97283" name="Rectangle 11">
            <a:extLst>
              <a:ext uri="{FF2B5EF4-FFF2-40B4-BE49-F238E27FC236}">
                <a16:creationId xmlns:a16="http://schemas.microsoft.com/office/drawing/2014/main" xmlns="" id="{EF8E97D2-5924-89CC-8205-A79E7F07972B}"/>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97284" name="TextBox 4">
            <a:extLst>
              <a:ext uri="{FF2B5EF4-FFF2-40B4-BE49-F238E27FC236}">
                <a16:creationId xmlns:a16="http://schemas.microsoft.com/office/drawing/2014/main" xmlns="" id="{6A7A10DE-9D8C-095D-6C7B-00EFF9D96596}"/>
              </a:ext>
            </a:extLst>
          </p:cNvPr>
          <p:cNvSpPr txBox="1">
            <a:spLocks noChangeArrowheads="1"/>
          </p:cNvSpPr>
          <p:nvPr/>
        </p:nvSpPr>
        <p:spPr bwMode="auto">
          <a:xfrm>
            <a:off x="5013539" y="208747"/>
            <a:ext cx="6910173" cy="645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fontAlgn="base">
              <a:lnSpc>
                <a:spcPct val="150000"/>
              </a:lnSpc>
            </a:pPr>
            <a:r>
              <a:rPr lang="x-none" sz="3500" b="1" dirty="0">
                <a:solidFill>
                  <a:srgbClr val="7030A0"/>
                </a:solidFill>
                <a:effectLst/>
                <a:latin typeface="Times New Roman" panose="02020603050405020304" pitchFamily="18" charset="0"/>
                <a:ea typeface="Times New Roman" panose="02020603050405020304" pitchFamily="18" charset="0"/>
              </a:rPr>
              <a:t>Dưới mặt nước là những rặng san hồ màu sắc cùng với nhiều hình thù, kiểu dáng hết sức thú vị như hình chiếc đĩa, dạng phiến, dạng cành. Du khách sẽ được hướng dẫn viên kể lại sự tích Chàng Cau và Nàng Trầu trong lúc dạo quanh hòn đảo.</a:t>
            </a:r>
            <a:r>
              <a:rPr lang="x-none" sz="3500" b="1" dirty="0">
                <a:solidFill>
                  <a:srgbClr val="7030A0"/>
                </a:solidFill>
                <a:effectLst/>
              </a:rPr>
              <a:t> </a:t>
            </a:r>
            <a:endParaRPr lang="x-none" sz="3500" b="1" dirty="0">
              <a:solidFill>
                <a:srgbClr val="7030A0"/>
              </a:solidFill>
              <a:effectLst/>
              <a:latin typeface="Times New Roman" panose="02020603050405020304" pitchFamily="18" charset="0"/>
              <a:ea typeface="Times New Roman" panose="02020603050405020304" pitchFamily="18" charset="0"/>
            </a:endParaRPr>
          </a:p>
        </p:txBody>
      </p:sp>
      <p:sp>
        <p:nvSpPr>
          <p:cNvPr id="97285" name="Rectangle 2">
            <a:extLst>
              <a:ext uri="{FF2B5EF4-FFF2-40B4-BE49-F238E27FC236}">
                <a16:creationId xmlns:a16="http://schemas.microsoft.com/office/drawing/2014/main" xmlns="" id="{4970605B-1409-B809-B7AA-5B579F11D628}"/>
              </a:ext>
            </a:extLst>
          </p:cNvPr>
          <p:cNvSpPr>
            <a:spLocks noChangeArrowheads="1"/>
          </p:cNvSpPr>
          <p:nvPr/>
        </p:nvSpPr>
        <p:spPr bwMode="auto">
          <a:xfrm>
            <a:off x="203200" y="2270125"/>
            <a:ext cx="178514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97287" name="TextBox 4">
            <a:extLst>
              <a:ext uri="{FF2B5EF4-FFF2-40B4-BE49-F238E27FC236}">
                <a16:creationId xmlns:a16="http://schemas.microsoft.com/office/drawing/2014/main" xmlns="" id="{26CBB237-5526-4D8C-68D2-5105D86A66B9}"/>
              </a:ext>
            </a:extLst>
          </p:cNvPr>
          <p:cNvSpPr txBox="1">
            <a:spLocks noChangeArrowheads="1"/>
          </p:cNvSpPr>
          <p:nvPr/>
        </p:nvSpPr>
        <p:spPr bwMode="auto">
          <a:xfrm>
            <a:off x="203200" y="208747"/>
            <a:ext cx="3911601"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fontAlgn="base"/>
            <a:r>
              <a:rPr lang="x-none" sz="3500" b="1" dirty="0">
                <a:solidFill>
                  <a:srgbClr val="00B050"/>
                </a:solidFill>
                <a:effectLst/>
                <a:latin typeface="Times New Roman" panose="02020603050405020304" pitchFamily="18" charset="0"/>
                <a:ea typeface="Times New Roman" panose="02020603050405020304" pitchFamily="18" charset="0"/>
              </a:rPr>
              <a:t>Những Hòn Đảo Nổi Bật Tại Vịnh Côn Sơn - Côn Đảo</a:t>
            </a:r>
            <a:endParaRPr lang="x-none" sz="3500" dirty="0">
              <a:solidFill>
                <a:srgbClr val="00B050"/>
              </a:solidFill>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xmlns="" id="{3A3EA89D-DB52-7C87-AC9D-54F7A53B1E16}"/>
              </a:ext>
            </a:extLst>
          </p:cNvPr>
          <p:cNvSpPr txBox="1"/>
          <p:nvPr/>
        </p:nvSpPr>
        <p:spPr>
          <a:xfrm>
            <a:off x="795490" y="1757256"/>
            <a:ext cx="2083634" cy="803490"/>
          </a:xfrm>
          <a:prstGeom prst="rect">
            <a:avLst/>
          </a:prstGeom>
          <a:noFill/>
        </p:spPr>
        <p:txBody>
          <a:bodyPr wrap="square">
            <a:spAutoFit/>
          </a:bodyPr>
          <a:lstStyle/>
          <a:p>
            <a:pPr algn="ctr" fontAlgn="base">
              <a:lnSpc>
                <a:spcPct val="150000"/>
              </a:lnSpc>
            </a:pPr>
            <a:r>
              <a:rPr lang="x-none" sz="3500" b="1" dirty="0">
                <a:solidFill>
                  <a:srgbClr val="0432FF"/>
                </a:solidFill>
                <a:effectLst/>
                <a:latin typeface="Times New Roman" panose="02020603050405020304" pitchFamily="18" charset="0"/>
                <a:ea typeface="Times New Roman" panose="02020603050405020304" pitchFamily="18" charset="0"/>
              </a:rPr>
              <a:t>Hòn Cau</a:t>
            </a:r>
            <a:endParaRPr lang="x-none" sz="3500" dirty="0">
              <a:solidFill>
                <a:srgbClr val="0432FF"/>
              </a:solidFill>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xmlns="" id="{433333A0-E2BA-B6E0-0807-406CCDC1D068}"/>
              </a:ext>
            </a:extLst>
          </p:cNvPr>
          <p:cNvPicPr>
            <a:picLocks noChangeAspect="1"/>
          </p:cNvPicPr>
          <p:nvPr/>
        </p:nvPicPr>
        <p:blipFill>
          <a:blip r:embed="rId3"/>
          <a:stretch>
            <a:fillRect/>
          </a:stretch>
        </p:blipFill>
        <p:spPr>
          <a:xfrm>
            <a:off x="203200" y="2705417"/>
            <a:ext cx="4731488" cy="3365140"/>
          </a:xfrm>
          <a:prstGeom prst="rect">
            <a:avLst/>
          </a:prstGeom>
        </p:spPr>
      </p:pic>
    </p:spTree>
    <p:extLst>
      <p:ext uri="{BB962C8B-B14F-4D97-AF65-F5344CB8AC3E}">
        <p14:creationId xmlns:p14="http://schemas.microsoft.com/office/powerpoint/2010/main" val="142799671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F8B8A507-8669-CE28-759A-67F2E167B5AC}"/>
              </a:ext>
            </a:extLst>
          </p:cNvPr>
          <p:cNvSpPr/>
          <p:nvPr/>
        </p:nvSpPr>
        <p:spPr>
          <a:xfrm>
            <a:off x="153988" y="98372"/>
            <a:ext cx="11869136" cy="1828386"/>
          </a:xfrm>
          <a:prstGeom prst="rect">
            <a:avLst/>
          </a:prstGeom>
        </p:spPr>
        <p:txBody>
          <a:bodyPr>
            <a:spAutoFit/>
          </a:bodyPr>
          <a:lstStyle/>
          <a:p>
            <a:pPr algn="ctr" eaLnBrk="1" fontAlgn="auto" hangingPunct="1">
              <a:lnSpc>
                <a:spcPct val="150000"/>
              </a:lnSpc>
              <a:spcBef>
                <a:spcPts val="0"/>
              </a:spcBef>
              <a:spcAft>
                <a:spcPts val="0"/>
              </a:spcAft>
              <a:defRPr/>
            </a:pPr>
            <a:r>
              <a:rPr lang="en-US" sz="4000" b="1" dirty="0">
                <a:ln w="22225">
                  <a:solidFill>
                    <a:schemeClr val="accent2"/>
                  </a:solidFill>
                  <a:prstDash val="solid"/>
                </a:ln>
                <a:solidFill>
                  <a:srgbClr val="C00000"/>
                </a:solidFill>
                <a:cs typeface="Times New Roman" panose="02020603050405020304" pitchFamily="18" charset="0"/>
              </a:rPr>
              <a:t>2. ĐẶC ĐIỂM ĐIỀU KIỆN TỰ NHIÊN </a:t>
            </a:r>
          </a:p>
          <a:p>
            <a:pPr algn="ctr" eaLnBrk="1" fontAlgn="auto" hangingPunct="1">
              <a:lnSpc>
                <a:spcPct val="150000"/>
              </a:lnSpc>
              <a:spcBef>
                <a:spcPts val="0"/>
              </a:spcBef>
              <a:spcAft>
                <a:spcPts val="0"/>
              </a:spcAft>
              <a:defRPr/>
            </a:pPr>
            <a:r>
              <a:rPr lang="en-US" sz="4000" b="1" dirty="0">
                <a:ln w="22225">
                  <a:solidFill>
                    <a:schemeClr val="accent2"/>
                  </a:solidFill>
                  <a:prstDash val="solid"/>
                </a:ln>
                <a:solidFill>
                  <a:srgbClr val="C00000"/>
                </a:solidFill>
                <a:cs typeface="Times New Roman" panose="02020603050405020304" pitchFamily="18" charset="0"/>
              </a:rPr>
              <a:t>VÀ TÀI NGUYÊN THIÊN NHIÊN </a:t>
            </a:r>
          </a:p>
        </p:txBody>
      </p:sp>
      <p:sp>
        <p:nvSpPr>
          <p:cNvPr id="125954" name="Rectangle 2">
            <a:extLst>
              <a:ext uri="{FF2B5EF4-FFF2-40B4-BE49-F238E27FC236}">
                <a16:creationId xmlns:a16="http://schemas.microsoft.com/office/drawing/2014/main" xmlns="" id="{A5BC37BE-6A04-6AA3-9561-8762CCC79D75}"/>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125955" name="AutoShape 2" descr="Bài 15. Thương mại và du lịch - Hoc24">
            <a:extLst>
              <a:ext uri="{FF2B5EF4-FFF2-40B4-BE49-F238E27FC236}">
                <a16:creationId xmlns:a16="http://schemas.microsoft.com/office/drawing/2014/main" xmlns="" id="{E338BB5C-03C3-5DE7-6840-B5B8B33E832E}"/>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125956" name="Rectangle 10">
            <a:extLst>
              <a:ext uri="{FF2B5EF4-FFF2-40B4-BE49-F238E27FC236}">
                <a16:creationId xmlns:a16="http://schemas.microsoft.com/office/drawing/2014/main" xmlns="" id="{5EBC4906-EBD9-5C17-05AB-04406304366A}"/>
              </a:ext>
            </a:extLst>
          </p:cNvPr>
          <p:cNvSpPr>
            <a:spLocks noChangeArrowheads="1"/>
          </p:cNvSpPr>
          <p:nvPr/>
        </p:nvSpPr>
        <p:spPr bwMode="auto">
          <a:xfrm>
            <a:off x="485775" y="1971675"/>
            <a:ext cx="1706562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125957" name="Rectangle 12">
            <a:extLst>
              <a:ext uri="{FF2B5EF4-FFF2-40B4-BE49-F238E27FC236}">
                <a16:creationId xmlns:a16="http://schemas.microsoft.com/office/drawing/2014/main" xmlns="" id="{16B3E293-FFC3-78C2-5CC8-FFCDEA424787}"/>
              </a:ext>
            </a:extLst>
          </p:cNvPr>
          <p:cNvSpPr>
            <a:spLocks noChangeArrowheads="1"/>
          </p:cNvSpPr>
          <p:nvPr/>
        </p:nvSpPr>
        <p:spPr bwMode="auto">
          <a:xfrm>
            <a:off x="6415088" y="2017713"/>
            <a:ext cx="3016408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125958" name="Rectangle 13">
            <a:extLst>
              <a:ext uri="{FF2B5EF4-FFF2-40B4-BE49-F238E27FC236}">
                <a16:creationId xmlns:a16="http://schemas.microsoft.com/office/drawing/2014/main" xmlns="" id="{BED454FE-2020-1092-AB14-495763B7C5DF}"/>
              </a:ext>
            </a:extLst>
          </p:cNvPr>
          <p:cNvSpPr>
            <a:spLocks noChangeArrowheads="1"/>
          </p:cNvSpPr>
          <p:nvPr/>
        </p:nvSpPr>
        <p:spPr bwMode="auto">
          <a:xfrm>
            <a:off x="1679575" y="1809750"/>
            <a:ext cx="339677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125959" name="Rectangle 13">
            <a:extLst>
              <a:ext uri="{FF2B5EF4-FFF2-40B4-BE49-F238E27FC236}">
                <a16:creationId xmlns:a16="http://schemas.microsoft.com/office/drawing/2014/main" xmlns="" id="{7E494A6F-9D77-5060-3850-6A4F6B639D72}"/>
              </a:ext>
            </a:extLst>
          </p:cNvPr>
          <p:cNvSpPr>
            <a:spLocks noChangeArrowheads="1"/>
          </p:cNvSpPr>
          <p:nvPr/>
        </p:nvSpPr>
        <p:spPr bwMode="auto">
          <a:xfrm>
            <a:off x="153988" y="2640013"/>
            <a:ext cx="13414375"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125960" name="Rectangle 15">
            <a:extLst>
              <a:ext uri="{FF2B5EF4-FFF2-40B4-BE49-F238E27FC236}">
                <a16:creationId xmlns:a16="http://schemas.microsoft.com/office/drawing/2014/main" xmlns="" id="{776F9155-8A66-1CCE-9E5D-9884CE95A1FB}"/>
              </a:ext>
            </a:extLst>
          </p:cNvPr>
          <p:cNvSpPr>
            <a:spLocks noChangeArrowheads="1"/>
          </p:cNvSpPr>
          <p:nvPr/>
        </p:nvSpPr>
        <p:spPr bwMode="auto">
          <a:xfrm>
            <a:off x="8216900" y="1809750"/>
            <a:ext cx="1430655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pic>
        <p:nvPicPr>
          <p:cNvPr id="125965" name="Picture 13" descr="Tiềm năng phát triển du lịch sinh thái vùng Đông Nam bộ - Cục Du lịch Quốc  Gia Việt Nam">
            <a:extLst>
              <a:ext uri="{FF2B5EF4-FFF2-40B4-BE49-F238E27FC236}">
                <a16:creationId xmlns:a16="http://schemas.microsoft.com/office/drawing/2014/main" xmlns="" id="{3C56B645-F61E-015A-D9EE-94CC2FC27F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025" y="1987083"/>
            <a:ext cx="10266363" cy="47725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 Box 2">
            <a:extLst>
              <a:ext uri="{FF2B5EF4-FFF2-40B4-BE49-F238E27FC236}">
                <a16:creationId xmlns:a16="http://schemas.microsoft.com/office/drawing/2014/main" xmlns="" id="{4F0DDFB4-318B-F20E-9409-50FF3DD84345}"/>
              </a:ext>
            </a:extLst>
          </p:cNvPr>
          <p:cNvSpPr txBox="1">
            <a:spLocks noChangeArrowheads="1"/>
          </p:cNvSpPr>
          <p:nvPr/>
        </p:nvSpPr>
        <p:spPr bwMode="auto">
          <a:xfrm>
            <a:off x="6858000" y="479266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x-none" altLang="x-none" sz="3600">
              <a:latin typeface=".VnArial Narrow" pitchFamily="34" charset="0"/>
            </a:endParaRPr>
          </a:p>
        </p:txBody>
      </p:sp>
      <p:sp>
        <p:nvSpPr>
          <p:cNvPr id="128002" name="Text Box 16">
            <a:extLst>
              <a:ext uri="{FF2B5EF4-FFF2-40B4-BE49-F238E27FC236}">
                <a16:creationId xmlns:a16="http://schemas.microsoft.com/office/drawing/2014/main" xmlns="" id="{9E6FDB13-F3E0-8027-EBD6-D8D652EFF815}"/>
              </a:ext>
            </a:extLst>
          </p:cNvPr>
          <p:cNvSpPr txBox="1">
            <a:spLocks noChangeArrowheads="1"/>
          </p:cNvSpPr>
          <p:nvPr/>
        </p:nvSpPr>
        <p:spPr bwMode="auto">
          <a:xfrm>
            <a:off x="222250" y="203200"/>
            <a:ext cx="8108950"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lnSpc>
                <a:spcPct val="150000"/>
              </a:lnSpc>
              <a:spcBef>
                <a:spcPct val="50000"/>
              </a:spcBef>
            </a:pPr>
            <a:r>
              <a:rPr lang="x-none" altLang="x-none" sz="3800" b="1">
                <a:solidFill>
                  <a:srgbClr val="0432FF"/>
                </a:solidFill>
                <a:cs typeface="Times New Roman" panose="02020603050405020304" pitchFamily="18" charset="0"/>
              </a:rPr>
              <a:t>THẢO LUẬN NHÓM ĐÔI (3 PHÚT)</a:t>
            </a:r>
            <a:endParaRPr lang="en-US" altLang="x-none" sz="3800" b="1">
              <a:solidFill>
                <a:srgbClr val="0432FF"/>
              </a:solidFill>
              <a:cs typeface="Times New Roman" panose="02020603050405020304" pitchFamily="18" charset="0"/>
            </a:endParaRPr>
          </a:p>
        </p:txBody>
      </p:sp>
      <p:pic>
        <p:nvPicPr>
          <p:cNvPr id="128003" name="Picture 5" descr="1001 câu hỏi hình ảnh thảo luận cặp đôi để tăng sự thấu hiểu">
            <a:extLst>
              <a:ext uri="{FF2B5EF4-FFF2-40B4-BE49-F238E27FC236}">
                <a16:creationId xmlns:a16="http://schemas.microsoft.com/office/drawing/2014/main" xmlns="" id="{B2A3566A-995C-AF61-3772-E7A86F8644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850" y="962025"/>
            <a:ext cx="4498975"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CDF30702-7AD2-610B-A577-E1AEB0EB78E4}"/>
              </a:ext>
            </a:extLst>
          </p:cNvPr>
          <p:cNvSpPr txBox="1"/>
          <p:nvPr/>
        </p:nvSpPr>
        <p:spPr>
          <a:xfrm>
            <a:off x="366413" y="3427570"/>
            <a:ext cx="4967588" cy="3227230"/>
          </a:xfrm>
          <a:prstGeom prst="rect">
            <a:avLst/>
          </a:prstGeom>
          <a:noFill/>
        </p:spPr>
        <p:txBody>
          <a:bodyPr wrap="square">
            <a:spAutoFit/>
          </a:bodyPr>
          <a:lstStyle/>
          <a:p>
            <a:pPr algn="just">
              <a:lnSpc>
                <a:spcPct val="150000"/>
              </a:lnSpc>
            </a:pPr>
            <a:r>
              <a:rPr lang="x-none" sz="3500" b="1" dirty="0">
                <a:solidFill>
                  <a:srgbClr val="0432FF"/>
                </a:solidFill>
                <a:effectLst/>
                <a:latin typeface="Times New Roman" panose="02020603050405020304" pitchFamily="18" charset="0"/>
                <a:ea typeface="Times New Roman" panose="02020603050405020304" pitchFamily="18" charset="0"/>
              </a:rPr>
              <a:t>Phân tích những thế mạnh và hạn chế về điều kiện tự nhiên, tài nguyên thiên nhiên của vùng</a:t>
            </a:r>
            <a:r>
              <a:rPr lang="x-none" sz="3500" b="1" dirty="0">
                <a:solidFill>
                  <a:srgbClr val="0432FF"/>
                </a:solidFill>
                <a:effectLst/>
              </a:rPr>
              <a:t> </a:t>
            </a:r>
            <a:endParaRPr lang="x-none" sz="3500" b="1" dirty="0">
              <a:solidFill>
                <a:srgbClr val="0432FF"/>
              </a:solidFill>
            </a:endParaRPr>
          </a:p>
        </p:txBody>
      </p:sp>
      <p:pic>
        <p:nvPicPr>
          <p:cNvPr id="5" name="Picture 4">
            <a:extLst>
              <a:ext uri="{FF2B5EF4-FFF2-40B4-BE49-F238E27FC236}">
                <a16:creationId xmlns:a16="http://schemas.microsoft.com/office/drawing/2014/main" xmlns="" id="{1B0601AC-6695-849D-F35B-D6782C5FE42A}"/>
              </a:ext>
            </a:extLst>
          </p:cNvPr>
          <p:cNvPicPr>
            <a:picLocks noChangeAspect="1"/>
          </p:cNvPicPr>
          <p:nvPr/>
        </p:nvPicPr>
        <p:blipFill>
          <a:blip r:embed="rId3"/>
          <a:stretch>
            <a:fillRect/>
          </a:stretch>
        </p:blipFill>
        <p:spPr>
          <a:xfrm>
            <a:off x="6496174" y="1226025"/>
            <a:ext cx="4838452" cy="5428775"/>
          </a:xfrm>
          <a:prstGeom prst="rect">
            <a:avLst/>
          </a:prstGeom>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3">
            <a:extLst>
              <a:ext uri="{FF2B5EF4-FFF2-40B4-BE49-F238E27FC236}">
                <a16:creationId xmlns:a16="http://schemas.microsoft.com/office/drawing/2014/main" xmlns="" id="{10BFE753-4009-68A5-309C-3D1C681EFC66}"/>
              </a:ext>
            </a:extLst>
          </p:cNvPr>
          <p:cNvSpPr>
            <a:spLocks noChangeArrowheads="1"/>
          </p:cNvSpPr>
          <p:nvPr/>
        </p:nvSpPr>
        <p:spPr bwMode="auto">
          <a:xfrm>
            <a:off x="274638" y="53975"/>
            <a:ext cx="114744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4000" b="1" dirty="0">
                <a:solidFill>
                  <a:srgbClr val="0432FF"/>
                </a:solidFill>
                <a:cs typeface="Times New Roman" panose="02020603050405020304" pitchFamily="18" charset="0"/>
              </a:rPr>
              <a:t>ĐUỔI HÌNH BẮT CHỮ</a:t>
            </a:r>
          </a:p>
          <a:p>
            <a:pPr algn="ctr">
              <a:lnSpc>
                <a:spcPct val="150000"/>
              </a:lnSpc>
            </a:pPr>
            <a:r>
              <a:rPr lang="en-US" altLang="en-US" sz="4000" b="1" dirty="0">
                <a:solidFill>
                  <a:srgbClr val="0432FF"/>
                </a:solidFill>
                <a:cs typeface="Times New Roman" panose="02020603050405020304" pitchFamily="18" charset="0"/>
              </a:rPr>
              <a:t>ĐÂY LÀ TỈNH, THÀNH PHỐ NÀO?</a:t>
            </a:r>
            <a:endParaRPr lang="en-US" altLang="en-US" sz="4000" b="1" dirty="0">
              <a:solidFill>
                <a:srgbClr val="0432FF"/>
              </a:solidFill>
            </a:endParaRPr>
          </a:p>
        </p:txBody>
      </p:sp>
      <p:sp>
        <p:nvSpPr>
          <p:cNvPr id="41986" name="Rectangle 2">
            <a:extLst>
              <a:ext uri="{FF2B5EF4-FFF2-40B4-BE49-F238E27FC236}">
                <a16:creationId xmlns:a16="http://schemas.microsoft.com/office/drawing/2014/main" xmlns="" id="{97A6E830-93D1-FBAB-95A0-B9B793046845}"/>
              </a:ext>
            </a:extLst>
          </p:cNvPr>
          <p:cNvSpPr>
            <a:spLocks noChangeArrowheads="1"/>
          </p:cNvSpPr>
          <p:nvPr/>
        </p:nvSpPr>
        <p:spPr bwMode="auto">
          <a:xfrm>
            <a:off x="442913" y="936625"/>
            <a:ext cx="196326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1987" name="Rectangle 4">
            <a:extLst>
              <a:ext uri="{FF2B5EF4-FFF2-40B4-BE49-F238E27FC236}">
                <a16:creationId xmlns:a16="http://schemas.microsoft.com/office/drawing/2014/main" xmlns="" id="{7E59C36D-C441-D18B-C1CD-25CAB63C24B0}"/>
              </a:ext>
            </a:extLst>
          </p:cNvPr>
          <p:cNvSpPr>
            <a:spLocks noChangeArrowheads="1"/>
          </p:cNvSpPr>
          <p:nvPr/>
        </p:nvSpPr>
        <p:spPr bwMode="auto">
          <a:xfrm>
            <a:off x="6619875" y="936625"/>
            <a:ext cx="1785461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1988" name="Rectangle 12">
            <a:extLst>
              <a:ext uri="{FF2B5EF4-FFF2-40B4-BE49-F238E27FC236}">
                <a16:creationId xmlns:a16="http://schemas.microsoft.com/office/drawing/2014/main" xmlns="" id="{738488E7-F971-F5BB-A1AF-012EC320E753}"/>
              </a:ext>
            </a:extLst>
          </p:cNvPr>
          <p:cNvSpPr>
            <a:spLocks noChangeArrowheads="1"/>
          </p:cNvSpPr>
          <p:nvPr/>
        </p:nvSpPr>
        <p:spPr bwMode="auto">
          <a:xfrm>
            <a:off x="442913" y="1992313"/>
            <a:ext cx="19459575"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1989" name="Rectangle 14">
            <a:extLst>
              <a:ext uri="{FF2B5EF4-FFF2-40B4-BE49-F238E27FC236}">
                <a16:creationId xmlns:a16="http://schemas.microsoft.com/office/drawing/2014/main" xmlns="" id="{23BC11DC-3788-EE29-99E6-E40036D904B1}"/>
              </a:ext>
            </a:extLst>
          </p:cNvPr>
          <p:cNvSpPr>
            <a:spLocks noChangeArrowheads="1"/>
          </p:cNvSpPr>
          <p:nvPr/>
        </p:nvSpPr>
        <p:spPr bwMode="auto">
          <a:xfrm>
            <a:off x="6578600" y="1992313"/>
            <a:ext cx="161210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1990" name="Rectangle 2">
            <a:extLst>
              <a:ext uri="{FF2B5EF4-FFF2-40B4-BE49-F238E27FC236}">
                <a16:creationId xmlns:a16="http://schemas.microsoft.com/office/drawing/2014/main" xmlns="" id="{919A2BEB-119B-1A7C-3336-A4A3D0007D5A}"/>
              </a:ext>
            </a:extLst>
          </p:cNvPr>
          <p:cNvSpPr>
            <a:spLocks noChangeArrowheads="1"/>
          </p:cNvSpPr>
          <p:nvPr/>
        </p:nvSpPr>
        <p:spPr bwMode="auto">
          <a:xfrm>
            <a:off x="442913" y="1752600"/>
            <a:ext cx="1751806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1991" name="Rectangle 4">
            <a:extLst>
              <a:ext uri="{FF2B5EF4-FFF2-40B4-BE49-F238E27FC236}">
                <a16:creationId xmlns:a16="http://schemas.microsoft.com/office/drawing/2014/main" xmlns="" id="{B64CBF16-8C88-21A0-1142-D81222F2420C}"/>
              </a:ext>
            </a:extLst>
          </p:cNvPr>
          <p:cNvSpPr>
            <a:spLocks noChangeArrowheads="1"/>
          </p:cNvSpPr>
          <p:nvPr/>
        </p:nvSpPr>
        <p:spPr bwMode="auto">
          <a:xfrm>
            <a:off x="6294438" y="1762125"/>
            <a:ext cx="15413037"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1992" name="Rectangle 16">
            <a:extLst>
              <a:ext uri="{FF2B5EF4-FFF2-40B4-BE49-F238E27FC236}">
                <a16:creationId xmlns:a16="http://schemas.microsoft.com/office/drawing/2014/main" xmlns="" id="{D8242BBE-065A-3130-394B-996C4FC22E58}"/>
              </a:ext>
            </a:extLst>
          </p:cNvPr>
          <p:cNvSpPr>
            <a:spLocks noChangeArrowheads="1"/>
          </p:cNvSpPr>
          <p:nvPr/>
        </p:nvSpPr>
        <p:spPr bwMode="auto">
          <a:xfrm>
            <a:off x="1427163" y="1079500"/>
            <a:ext cx="376666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1993" name="Rectangle 16">
            <a:extLst>
              <a:ext uri="{FF2B5EF4-FFF2-40B4-BE49-F238E27FC236}">
                <a16:creationId xmlns:a16="http://schemas.microsoft.com/office/drawing/2014/main" xmlns="" id="{F3722FDE-EE11-26B8-EF97-458499F76050}"/>
              </a:ext>
            </a:extLst>
          </p:cNvPr>
          <p:cNvSpPr>
            <a:spLocks noChangeArrowheads="1"/>
          </p:cNvSpPr>
          <p:nvPr/>
        </p:nvSpPr>
        <p:spPr bwMode="auto">
          <a:xfrm>
            <a:off x="739775" y="1079500"/>
            <a:ext cx="218138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 name="TextBox 6">
            <a:extLst>
              <a:ext uri="{FF2B5EF4-FFF2-40B4-BE49-F238E27FC236}">
                <a16:creationId xmlns:a16="http://schemas.microsoft.com/office/drawing/2014/main" xmlns="" id="{FF5E90C4-08E1-92E1-7941-5D20E003E461}"/>
              </a:ext>
            </a:extLst>
          </p:cNvPr>
          <p:cNvSpPr txBox="1">
            <a:spLocks noChangeArrowheads="1"/>
          </p:cNvSpPr>
          <p:nvPr/>
        </p:nvSpPr>
        <p:spPr bwMode="auto">
          <a:xfrm>
            <a:off x="4592638" y="6049963"/>
            <a:ext cx="23002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x-none" sz="4000" b="1">
                <a:solidFill>
                  <a:srgbClr val="00B050"/>
                </a:solidFill>
              </a:rPr>
              <a:t>Đồng Nai</a:t>
            </a:r>
            <a:endParaRPr lang="x-none" altLang="x-none" sz="4000" b="1">
              <a:solidFill>
                <a:srgbClr val="00B050"/>
              </a:solidFill>
            </a:endParaRPr>
          </a:p>
        </p:txBody>
      </p:sp>
      <p:sp>
        <p:nvSpPr>
          <p:cNvPr id="41995" name="Rectangle 14">
            <a:extLst>
              <a:ext uri="{FF2B5EF4-FFF2-40B4-BE49-F238E27FC236}">
                <a16:creationId xmlns:a16="http://schemas.microsoft.com/office/drawing/2014/main" xmlns="" id="{18D87D0C-4968-3630-88CA-B0D2FAE6B88C}"/>
              </a:ext>
            </a:extLst>
          </p:cNvPr>
          <p:cNvSpPr>
            <a:spLocks noChangeArrowheads="1"/>
          </p:cNvSpPr>
          <p:nvPr/>
        </p:nvSpPr>
        <p:spPr bwMode="auto">
          <a:xfrm>
            <a:off x="176213" y="1300163"/>
            <a:ext cx="1494790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pic>
        <p:nvPicPr>
          <p:cNvPr id="41996" name="Picture 2">
            <a:extLst>
              <a:ext uri="{FF2B5EF4-FFF2-40B4-BE49-F238E27FC236}">
                <a16:creationId xmlns:a16="http://schemas.microsoft.com/office/drawing/2014/main" xmlns="" id="{10270FF3-8523-AB19-99E6-4D355E4B8A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063" y="2038350"/>
            <a:ext cx="8143875" cy="366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90686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D1E24E9B-E97B-8FFD-FFD2-09BD35E985CA}"/>
              </a:ext>
            </a:extLst>
          </p:cNvPr>
          <p:cNvSpPr txBox="1"/>
          <p:nvPr/>
        </p:nvSpPr>
        <p:spPr>
          <a:xfrm>
            <a:off x="5214551" y="87630"/>
            <a:ext cx="6774591" cy="6651821"/>
          </a:xfrm>
          <a:prstGeom prst="rect">
            <a:avLst/>
          </a:prstGeom>
          <a:noFill/>
        </p:spPr>
        <p:txBody>
          <a:bodyPr wrap="square">
            <a:spAutoFit/>
          </a:bodyPr>
          <a:lstStyle/>
          <a:p>
            <a:pPr algn="just">
              <a:lnSpc>
                <a:spcPct val="150000"/>
              </a:lnSpc>
            </a:pPr>
            <a:r>
              <a:rPr lang="x-none" sz="3200" b="1" dirty="0">
                <a:solidFill>
                  <a:srgbClr val="00B050"/>
                </a:solidFill>
                <a:effectLst/>
                <a:latin typeface="Times New Roman" panose="02020603050405020304" pitchFamily="18" charset="0"/>
                <a:ea typeface="Times New Roman" panose="02020603050405020304" pitchFamily="18" charset="0"/>
              </a:rPr>
              <a:t>Thế mạnh:</a:t>
            </a:r>
          </a:p>
          <a:p>
            <a:pPr algn="just">
              <a:lnSpc>
                <a:spcPct val="150000"/>
              </a:lnSpc>
            </a:pPr>
            <a:r>
              <a:rPr lang="x-none" sz="3200" b="1" dirty="0">
                <a:solidFill>
                  <a:srgbClr val="00B050"/>
                </a:solidFill>
                <a:effectLst/>
                <a:latin typeface="Times New Roman" panose="02020603050405020304" pitchFamily="18" charset="0"/>
                <a:ea typeface="Times New Roman" panose="02020603050405020304" pitchFamily="18" charset="0"/>
              </a:rPr>
              <a:t>- Địa hình và đất: </a:t>
            </a:r>
          </a:p>
          <a:p>
            <a:pPr algn="just">
              <a:lnSpc>
                <a:spcPct val="150000"/>
              </a:lnSpc>
            </a:pPr>
            <a:r>
              <a:rPr lang="x-none" sz="3200" b="1" dirty="0">
                <a:solidFill>
                  <a:srgbClr val="00B050"/>
                </a:solidFill>
                <a:effectLst/>
                <a:latin typeface="Times New Roman" panose="02020603050405020304" pitchFamily="18" charset="0"/>
                <a:ea typeface="Times New Roman" panose="02020603050405020304" pitchFamily="18" charset="0"/>
              </a:rPr>
              <a:t>+ Là vùng bán bình nguyên, có địa hình tương đối bằng phẳng, đất đỏ badan, đất feralit, đất xám phù sa cổ chiếm diện tích lớn </a:t>
            </a:r>
            <a:r>
              <a:rPr lang="x-none" sz="3200" b="1" dirty="0">
                <a:solidFill>
                  <a:srgbClr val="00B050"/>
                </a:solidFill>
                <a:effectLst/>
                <a:latin typeface="Times New Roman" panose="02020603050405020304" pitchFamily="18" charset="0"/>
                <a:ea typeface="Times New Roman" panose="02020603050405020304" pitchFamily="18" charset="0"/>
                <a:sym typeface="Wingdings" pitchFamily="2" charset="2"/>
              </a:rPr>
              <a:t></a:t>
            </a:r>
            <a:r>
              <a:rPr lang="x-none" sz="3200" b="1" dirty="0">
                <a:solidFill>
                  <a:srgbClr val="00B050"/>
                </a:solidFill>
                <a:effectLst/>
                <a:latin typeface="Times New Roman" panose="02020603050405020304" pitchFamily="18" charset="0"/>
                <a:ea typeface="Times New Roman" panose="02020603050405020304" pitchFamily="18" charset="0"/>
              </a:rPr>
              <a:t> quy hoạch vùng trồng cây công nghiệp và cây ăn quả, phát triển công nghiệp, xây dựng đô thị và hệ thống giao thông vận tải.</a:t>
            </a:r>
          </a:p>
        </p:txBody>
      </p:sp>
      <p:pic>
        <p:nvPicPr>
          <p:cNvPr id="5" name="Picture 4">
            <a:extLst>
              <a:ext uri="{FF2B5EF4-FFF2-40B4-BE49-F238E27FC236}">
                <a16:creationId xmlns:a16="http://schemas.microsoft.com/office/drawing/2014/main" xmlns="" id="{7CB5FC7A-4F32-D033-D865-F2935B36CC47}"/>
              </a:ext>
            </a:extLst>
          </p:cNvPr>
          <p:cNvPicPr>
            <a:picLocks noChangeAspect="1"/>
          </p:cNvPicPr>
          <p:nvPr/>
        </p:nvPicPr>
        <p:blipFill>
          <a:blip r:embed="rId2"/>
          <a:stretch>
            <a:fillRect/>
          </a:stretch>
        </p:blipFill>
        <p:spPr>
          <a:xfrm>
            <a:off x="202858" y="188057"/>
            <a:ext cx="4838452" cy="654637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8" name="Rectangle 2">
            <a:extLst>
              <a:ext uri="{FF2B5EF4-FFF2-40B4-BE49-F238E27FC236}">
                <a16:creationId xmlns:a16="http://schemas.microsoft.com/office/drawing/2014/main" xmlns="" id="{B0398E82-C40D-BCE6-5751-6FF942CE56C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59" name="AutoShape 2" descr="Bài 15. Thương mại và du lịch - Hoc24">
            <a:extLst>
              <a:ext uri="{FF2B5EF4-FFF2-40B4-BE49-F238E27FC236}">
                <a16:creationId xmlns:a16="http://schemas.microsoft.com/office/drawing/2014/main" xmlns="" id="{1FF90FBC-6BC7-0B23-E51E-5729A106082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60" name="Rectangle 11">
            <a:extLst>
              <a:ext uri="{FF2B5EF4-FFF2-40B4-BE49-F238E27FC236}">
                <a16:creationId xmlns:a16="http://schemas.microsoft.com/office/drawing/2014/main" xmlns="" id="{B41D1615-54A8-46C3-B2F4-CC29246BEAAA}"/>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 name="TextBox 3">
            <a:extLst>
              <a:ext uri="{FF2B5EF4-FFF2-40B4-BE49-F238E27FC236}">
                <a16:creationId xmlns:a16="http://schemas.microsoft.com/office/drawing/2014/main" xmlns="" id="{EB7C11B9-030F-D67B-34D4-1BCA8488A035}"/>
              </a:ext>
            </a:extLst>
          </p:cNvPr>
          <p:cNvSpPr txBox="1"/>
          <p:nvPr/>
        </p:nvSpPr>
        <p:spPr>
          <a:xfrm>
            <a:off x="2345725" y="182563"/>
            <a:ext cx="7500549" cy="707886"/>
          </a:xfrm>
          <a:prstGeom prst="rect">
            <a:avLst/>
          </a:prstGeom>
          <a:noFill/>
        </p:spPr>
        <p:txBody>
          <a:bodyPr wrap="square">
            <a:spAutoFit/>
          </a:bodyPr>
          <a:lstStyle/>
          <a:p>
            <a:pPr algn="ctr"/>
            <a:r>
              <a:rPr lang="x-none" sz="4000" b="1" dirty="0">
                <a:solidFill>
                  <a:srgbClr val="00B050"/>
                </a:solidFill>
                <a:effectLst/>
                <a:latin typeface="Times New Roman" panose="02020603050405020304" pitchFamily="18" charset="0"/>
                <a:ea typeface="Times New Roman" panose="02020603050405020304" pitchFamily="18" charset="0"/>
              </a:rPr>
              <a:t>Đất đỏ badan</a:t>
            </a:r>
            <a:endParaRPr lang="x-none" sz="4000" dirty="0"/>
          </a:p>
        </p:txBody>
      </p:sp>
      <p:pic>
        <p:nvPicPr>
          <p:cNvPr id="715778" name="Picture 2" descr="Đất đỏ bazan là gì? Cách cải tạo hiệu quả để tăng năng suất cây trồng">
            <a:extLst>
              <a:ext uri="{FF2B5EF4-FFF2-40B4-BE49-F238E27FC236}">
                <a16:creationId xmlns:a16="http://schemas.microsoft.com/office/drawing/2014/main" xmlns="" id="{58F31C68-44C1-01C7-AFCE-1FAC39CFE9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890448"/>
            <a:ext cx="10160000" cy="5784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678588"/>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8" name="Rectangle 2">
            <a:extLst>
              <a:ext uri="{FF2B5EF4-FFF2-40B4-BE49-F238E27FC236}">
                <a16:creationId xmlns:a16="http://schemas.microsoft.com/office/drawing/2014/main" xmlns="" id="{B0398E82-C40D-BCE6-5751-6FF942CE56C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59" name="AutoShape 2" descr="Bài 15. Thương mại và du lịch - Hoc24">
            <a:extLst>
              <a:ext uri="{FF2B5EF4-FFF2-40B4-BE49-F238E27FC236}">
                <a16:creationId xmlns:a16="http://schemas.microsoft.com/office/drawing/2014/main" xmlns="" id="{1FF90FBC-6BC7-0B23-E51E-5729A106082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60" name="Rectangle 11">
            <a:extLst>
              <a:ext uri="{FF2B5EF4-FFF2-40B4-BE49-F238E27FC236}">
                <a16:creationId xmlns:a16="http://schemas.microsoft.com/office/drawing/2014/main" xmlns="" id="{B41D1615-54A8-46C3-B2F4-CC29246BEAAA}"/>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 name="TextBox 3">
            <a:extLst>
              <a:ext uri="{FF2B5EF4-FFF2-40B4-BE49-F238E27FC236}">
                <a16:creationId xmlns:a16="http://schemas.microsoft.com/office/drawing/2014/main" xmlns="" id="{EB7C11B9-030F-D67B-34D4-1BCA8488A035}"/>
              </a:ext>
            </a:extLst>
          </p:cNvPr>
          <p:cNvSpPr txBox="1"/>
          <p:nvPr/>
        </p:nvSpPr>
        <p:spPr>
          <a:xfrm>
            <a:off x="2345725" y="182563"/>
            <a:ext cx="7500549" cy="707886"/>
          </a:xfrm>
          <a:prstGeom prst="rect">
            <a:avLst/>
          </a:prstGeom>
          <a:noFill/>
        </p:spPr>
        <p:txBody>
          <a:bodyPr wrap="square">
            <a:spAutoFit/>
          </a:bodyPr>
          <a:lstStyle/>
          <a:p>
            <a:pPr algn="ctr"/>
            <a:r>
              <a:rPr lang="x-none" sz="4000" b="1" dirty="0">
                <a:solidFill>
                  <a:srgbClr val="00B050"/>
                </a:solidFill>
                <a:effectLst/>
                <a:latin typeface="Times New Roman" panose="02020603050405020304" pitchFamily="18" charset="0"/>
                <a:ea typeface="Times New Roman" panose="02020603050405020304" pitchFamily="18" charset="0"/>
              </a:rPr>
              <a:t>Đất đỏ feralit</a:t>
            </a:r>
            <a:endParaRPr lang="x-none" sz="4000" dirty="0"/>
          </a:p>
        </p:txBody>
      </p:sp>
      <p:pic>
        <p:nvPicPr>
          <p:cNvPr id="2" name="Picture 1">
            <a:extLst>
              <a:ext uri="{FF2B5EF4-FFF2-40B4-BE49-F238E27FC236}">
                <a16:creationId xmlns:a16="http://schemas.microsoft.com/office/drawing/2014/main" xmlns="" id="{5A1D94D2-9E63-CC3B-234D-176FA444F8EF}"/>
              </a:ext>
            </a:extLst>
          </p:cNvPr>
          <p:cNvPicPr>
            <a:picLocks noChangeAspect="1"/>
          </p:cNvPicPr>
          <p:nvPr/>
        </p:nvPicPr>
        <p:blipFill>
          <a:blip r:embed="rId3"/>
          <a:stretch>
            <a:fillRect/>
          </a:stretch>
        </p:blipFill>
        <p:spPr>
          <a:xfrm>
            <a:off x="1095975" y="986995"/>
            <a:ext cx="9916223" cy="5688441"/>
          </a:xfrm>
          <a:prstGeom prst="rect">
            <a:avLst/>
          </a:prstGeom>
        </p:spPr>
      </p:pic>
    </p:spTree>
    <p:extLst>
      <p:ext uri="{BB962C8B-B14F-4D97-AF65-F5344CB8AC3E}">
        <p14:creationId xmlns:p14="http://schemas.microsoft.com/office/powerpoint/2010/main" val="134972856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8" name="Rectangle 2">
            <a:extLst>
              <a:ext uri="{FF2B5EF4-FFF2-40B4-BE49-F238E27FC236}">
                <a16:creationId xmlns:a16="http://schemas.microsoft.com/office/drawing/2014/main" xmlns="" id="{B0398E82-C40D-BCE6-5751-6FF942CE56C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59" name="AutoShape 2" descr="Bài 15. Thương mại và du lịch - Hoc24">
            <a:extLst>
              <a:ext uri="{FF2B5EF4-FFF2-40B4-BE49-F238E27FC236}">
                <a16:creationId xmlns:a16="http://schemas.microsoft.com/office/drawing/2014/main" xmlns="" id="{1FF90FBC-6BC7-0B23-E51E-5729A106082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60" name="Rectangle 11">
            <a:extLst>
              <a:ext uri="{FF2B5EF4-FFF2-40B4-BE49-F238E27FC236}">
                <a16:creationId xmlns:a16="http://schemas.microsoft.com/office/drawing/2014/main" xmlns="" id="{B41D1615-54A8-46C3-B2F4-CC29246BEAAA}"/>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 name="TextBox 3">
            <a:extLst>
              <a:ext uri="{FF2B5EF4-FFF2-40B4-BE49-F238E27FC236}">
                <a16:creationId xmlns:a16="http://schemas.microsoft.com/office/drawing/2014/main" xmlns="" id="{EB7C11B9-030F-D67B-34D4-1BCA8488A035}"/>
              </a:ext>
            </a:extLst>
          </p:cNvPr>
          <p:cNvSpPr txBox="1"/>
          <p:nvPr/>
        </p:nvSpPr>
        <p:spPr>
          <a:xfrm>
            <a:off x="2345725" y="182563"/>
            <a:ext cx="7500549" cy="707886"/>
          </a:xfrm>
          <a:prstGeom prst="rect">
            <a:avLst/>
          </a:prstGeom>
          <a:noFill/>
        </p:spPr>
        <p:txBody>
          <a:bodyPr wrap="square">
            <a:spAutoFit/>
          </a:bodyPr>
          <a:lstStyle/>
          <a:p>
            <a:pPr algn="ctr"/>
            <a:r>
              <a:rPr lang="x-none" sz="4000" b="1" dirty="0">
                <a:solidFill>
                  <a:srgbClr val="00B050"/>
                </a:solidFill>
                <a:effectLst/>
                <a:latin typeface="Times New Roman" panose="02020603050405020304" pitchFamily="18" charset="0"/>
                <a:ea typeface="Times New Roman" panose="02020603050405020304" pitchFamily="18" charset="0"/>
              </a:rPr>
              <a:t>Đất xám phù sa cổ </a:t>
            </a:r>
            <a:endParaRPr lang="x-none" sz="4000" dirty="0"/>
          </a:p>
        </p:txBody>
      </p:sp>
      <p:pic>
        <p:nvPicPr>
          <p:cNvPr id="719874" name="Picture 2" descr="Đất Phù Sa - Những Thông Tin Hữu Ích – Công nghệ xanh 4.0">
            <a:extLst>
              <a:ext uri="{FF2B5EF4-FFF2-40B4-BE49-F238E27FC236}">
                <a16:creationId xmlns:a16="http://schemas.microsoft.com/office/drawing/2014/main" xmlns="" id="{E78B5B5F-AE9D-E044-F58D-BD02850C45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88" y="979348"/>
            <a:ext cx="10002837" cy="5786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77846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8" name="Rectangle 2">
            <a:extLst>
              <a:ext uri="{FF2B5EF4-FFF2-40B4-BE49-F238E27FC236}">
                <a16:creationId xmlns:a16="http://schemas.microsoft.com/office/drawing/2014/main" xmlns="" id="{B0398E82-C40D-BCE6-5751-6FF942CE56C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59" name="AutoShape 2" descr="Bài 15. Thương mại và du lịch - Hoc24">
            <a:extLst>
              <a:ext uri="{FF2B5EF4-FFF2-40B4-BE49-F238E27FC236}">
                <a16:creationId xmlns:a16="http://schemas.microsoft.com/office/drawing/2014/main" xmlns="" id="{1FF90FBC-6BC7-0B23-E51E-5729A106082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60" name="Rectangle 11">
            <a:extLst>
              <a:ext uri="{FF2B5EF4-FFF2-40B4-BE49-F238E27FC236}">
                <a16:creationId xmlns:a16="http://schemas.microsoft.com/office/drawing/2014/main" xmlns="" id="{B41D1615-54A8-46C3-B2F4-CC29246BEAAA}"/>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 name="TextBox 3">
            <a:extLst>
              <a:ext uri="{FF2B5EF4-FFF2-40B4-BE49-F238E27FC236}">
                <a16:creationId xmlns:a16="http://schemas.microsoft.com/office/drawing/2014/main" xmlns="" id="{EB7C11B9-030F-D67B-34D4-1BCA8488A035}"/>
              </a:ext>
            </a:extLst>
          </p:cNvPr>
          <p:cNvSpPr txBox="1"/>
          <p:nvPr/>
        </p:nvSpPr>
        <p:spPr>
          <a:xfrm>
            <a:off x="2345725" y="182563"/>
            <a:ext cx="7500549" cy="707886"/>
          </a:xfrm>
          <a:prstGeom prst="rect">
            <a:avLst/>
          </a:prstGeom>
          <a:noFill/>
        </p:spPr>
        <p:txBody>
          <a:bodyPr wrap="square">
            <a:spAutoFit/>
          </a:bodyPr>
          <a:lstStyle/>
          <a:p>
            <a:pPr algn="ctr"/>
            <a:r>
              <a:rPr lang="x-none" sz="4000" b="1" dirty="0">
                <a:solidFill>
                  <a:srgbClr val="00B050"/>
                </a:solidFill>
                <a:effectLst/>
                <a:latin typeface="Times New Roman" panose="02020603050405020304" pitchFamily="18" charset="0"/>
                <a:ea typeface="Times New Roman" panose="02020603050405020304" pitchFamily="18" charset="0"/>
              </a:rPr>
              <a:t>Cây công nghiệp (Cao su)</a:t>
            </a:r>
            <a:endParaRPr lang="x-none" sz="4000" dirty="0"/>
          </a:p>
        </p:txBody>
      </p:sp>
      <p:pic>
        <p:nvPicPr>
          <p:cNvPr id="732166" name="Picture 6" descr="Khai thác tận thu làm ảnh hưởng đến sự phát triển của cây cao su - Quảng Trị">
            <a:extLst>
              <a:ext uri="{FF2B5EF4-FFF2-40B4-BE49-F238E27FC236}">
                <a16:creationId xmlns:a16="http://schemas.microsoft.com/office/drawing/2014/main" xmlns="" id="{624BB1C0-45DD-5292-01CD-F7A06C482D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1053" y="1001241"/>
            <a:ext cx="9707606" cy="5674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55922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8" name="Rectangle 2">
            <a:extLst>
              <a:ext uri="{FF2B5EF4-FFF2-40B4-BE49-F238E27FC236}">
                <a16:creationId xmlns:a16="http://schemas.microsoft.com/office/drawing/2014/main" xmlns="" id="{B0398E82-C40D-BCE6-5751-6FF942CE56C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59" name="AutoShape 2" descr="Bài 15. Thương mại và du lịch - Hoc24">
            <a:extLst>
              <a:ext uri="{FF2B5EF4-FFF2-40B4-BE49-F238E27FC236}">
                <a16:creationId xmlns:a16="http://schemas.microsoft.com/office/drawing/2014/main" xmlns="" id="{1FF90FBC-6BC7-0B23-E51E-5729A106082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60" name="Rectangle 11">
            <a:extLst>
              <a:ext uri="{FF2B5EF4-FFF2-40B4-BE49-F238E27FC236}">
                <a16:creationId xmlns:a16="http://schemas.microsoft.com/office/drawing/2014/main" xmlns="" id="{B41D1615-54A8-46C3-B2F4-CC29246BEAAA}"/>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 name="TextBox 3">
            <a:extLst>
              <a:ext uri="{FF2B5EF4-FFF2-40B4-BE49-F238E27FC236}">
                <a16:creationId xmlns:a16="http://schemas.microsoft.com/office/drawing/2014/main" xmlns="" id="{EB7C11B9-030F-D67B-34D4-1BCA8488A035}"/>
              </a:ext>
            </a:extLst>
          </p:cNvPr>
          <p:cNvSpPr txBox="1"/>
          <p:nvPr/>
        </p:nvSpPr>
        <p:spPr>
          <a:xfrm>
            <a:off x="2345725" y="182563"/>
            <a:ext cx="7500549" cy="707886"/>
          </a:xfrm>
          <a:prstGeom prst="rect">
            <a:avLst/>
          </a:prstGeom>
          <a:noFill/>
        </p:spPr>
        <p:txBody>
          <a:bodyPr wrap="square">
            <a:spAutoFit/>
          </a:bodyPr>
          <a:lstStyle/>
          <a:p>
            <a:pPr algn="ctr"/>
            <a:r>
              <a:rPr lang="x-none" sz="4000" b="1" dirty="0">
                <a:solidFill>
                  <a:srgbClr val="00B050"/>
                </a:solidFill>
                <a:effectLst/>
                <a:latin typeface="Times New Roman" panose="02020603050405020304" pitchFamily="18" charset="0"/>
                <a:ea typeface="Times New Roman" panose="02020603050405020304" pitchFamily="18" charset="0"/>
              </a:rPr>
              <a:t>Cây công nghiệp (Điều)</a:t>
            </a:r>
            <a:endParaRPr lang="x-none" sz="4000" dirty="0"/>
          </a:p>
        </p:txBody>
      </p:sp>
      <p:pic>
        <p:nvPicPr>
          <p:cNvPr id="734210" name="Picture 2" descr="Bình Phước: Nỗ lực giữ ổn định diện tích cây điều">
            <a:extLst>
              <a:ext uri="{FF2B5EF4-FFF2-40B4-BE49-F238E27FC236}">
                <a16:creationId xmlns:a16="http://schemas.microsoft.com/office/drawing/2014/main" xmlns="" id="{AC6E1444-5DBA-B8ED-9EF4-6AF7787AA9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7048" y="1151110"/>
            <a:ext cx="9884033" cy="5660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28643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8" name="Rectangle 2">
            <a:extLst>
              <a:ext uri="{FF2B5EF4-FFF2-40B4-BE49-F238E27FC236}">
                <a16:creationId xmlns:a16="http://schemas.microsoft.com/office/drawing/2014/main" xmlns="" id="{B0398E82-C40D-BCE6-5751-6FF942CE56C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59" name="AutoShape 2" descr="Bài 15. Thương mại và du lịch - Hoc24">
            <a:extLst>
              <a:ext uri="{FF2B5EF4-FFF2-40B4-BE49-F238E27FC236}">
                <a16:creationId xmlns:a16="http://schemas.microsoft.com/office/drawing/2014/main" xmlns="" id="{1FF90FBC-6BC7-0B23-E51E-5729A106082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60" name="Rectangle 11">
            <a:extLst>
              <a:ext uri="{FF2B5EF4-FFF2-40B4-BE49-F238E27FC236}">
                <a16:creationId xmlns:a16="http://schemas.microsoft.com/office/drawing/2014/main" xmlns="" id="{B41D1615-54A8-46C3-B2F4-CC29246BEAAA}"/>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 name="TextBox 3">
            <a:extLst>
              <a:ext uri="{FF2B5EF4-FFF2-40B4-BE49-F238E27FC236}">
                <a16:creationId xmlns:a16="http://schemas.microsoft.com/office/drawing/2014/main" xmlns="" id="{EB7C11B9-030F-D67B-34D4-1BCA8488A035}"/>
              </a:ext>
            </a:extLst>
          </p:cNvPr>
          <p:cNvSpPr txBox="1"/>
          <p:nvPr/>
        </p:nvSpPr>
        <p:spPr>
          <a:xfrm>
            <a:off x="2345725" y="182563"/>
            <a:ext cx="7500549" cy="707886"/>
          </a:xfrm>
          <a:prstGeom prst="rect">
            <a:avLst/>
          </a:prstGeom>
          <a:noFill/>
        </p:spPr>
        <p:txBody>
          <a:bodyPr wrap="square">
            <a:spAutoFit/>
          </a:bodyPr>
          <a:lstStyle/>
          <a:p>
            <a:pPr algn="ctr"/>
            <a:r>
              <a:rPr lang="x-none" sz="4000" b="1" dirty="0">
                <a:solidFill>
                  <a:srgbClr val="00B050"/>
                </a:solidFill>
                <a:effectLst/>
                <a:latin typeface="Times New Roman" panose="02020603050405020304" pitchFamily="18" charset="0"/>
                <a:ea typeface="Times New Roman" panose="02020603050405020304" pitchFamily="18" charset="0"/>
              </a:rPr>
              <a:t>Cây công nghiệp (Tiêu)</a:t>
            </a:r>
            <a:endParaRPr lang="x-none" sz="4000" dirty="0"/>
          </a:p>
        </p:txBody>
      </p:sp>
      <p:pic>
        <p:nvPicPr>
          <p:cNvPr id="736258" name="Picture 2" descr="Top 10 cây công nghiệp lâu năm mang lại giá trị kinh tế cao">
            <a:extLst>
              <a:ext uri="{FF2B5EF4-FFF2-40B4-BE49-F238E27FC236}">
                <a16:creationId xmlns:a16="http://schemas.microsoft.com/office/drawing/2014/main" xmlns="" id="{CE004FCF-4050-65B4-55E7-8D4D7FDF3B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6822" y="1013254"/>
            <a:ext cx="10033686" cy="5752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1440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8" name="Rectangle 2">
            <a:extLst>
              <a:ext uri="{FF2B5EF4-FFF2-40B4-BE49-F238E27FC236}">
                <a16:creationId xmlns:a16="http://schemas.microsoft.com/office/drawing/2014/main" xmlns="" id="{B0398E82-C40D-BCE6-5751-6FF942CE56C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59" name="AutoShape 2" descr="Bài 15. Thương mại và du lịch - Hoc24">
            <a:extLst>
              <a:ext uri="{FF2B5EF4-FFF2-40B4-BE49-F238E27FC236}">
                <a16:creationId xmlns:a16="http://schemas.microsoft.com/office/drawing/2014/main" xmlns="" id="{1FF90FBC-6BC7-0B23-E51E-5729A106082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60" name="Rectangle 11">
            <a:extLst>
              <a:ext uri="{FF2B5EF4-FFF2-40B4-BE49-F238E27FC236}">
                <a16:creationId xmlns:a16="http://schemas.microsoft.com/office/drawing/2014/main" xmlns="" id="{B41D1615-54A8-46C3-B2F4-CC29246BEAAA}"/>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 name="TextBox 3">
            <a:extLst>
              <a:ext uri="{FF2B5EF4-FFF2-40B4-BE49-F238E27FC236}">
                <a16:creationId xmlns:a16="http://schemas.microsoft.com/office/drawing/2014/main" xmlns="" id="{EB7C11B9-030F-D67B-34D4-1BCA8488A035}"/>
              </a:ext>
            </a:extLst>
          </p:cNvPr>
          <p:cNvSpPr txBox="1"/>
          <p:nvPr/>
        </p:nvSpPr>
        <p:spPr>
          <a:xfrm>
            <a:off x="2345725" y="182563"/>
            <a:ext cx="7500549" cy="707886"/>
          </a:xfrm>
          <a:prstGeom prst="rect">
            <a:avLst/>
          </a:prstGeom>
          <a:noFill/>
        </p:spPr>
        <p:txBody>
          <a:bodyPr wrap="square">
            <a:spAutoFit/>
          </a:bodyPr>
          <a:lstStyle/>
          <a:p>
            <a:pPr algn="ctr"/>
            <a:r>
              <a:rPr lang="x-none" sz="4000" b="1" dirty="0">
                <a:solidFill>
                  <a:srgbClr val="00B050"/>
                </a:solidFill>
                <a:effectLst/>
                <a:latin typeface="Times New Roman" panose="02020603050405020304" pitchFamily="18" charset="0"/>
                <a:ea typeface="Times New Roman" panose="02020603050405020304" pitchFamily="18" charset="0"/>
              </a:rPr>
              <a:t>Cây công nghiệp (Mía)</a:t>
            </a:r>
            <a:endParaRPr lang="x-none" sz="4000" dirty="0"/>
          </a:p>
        </p:txBody>
      </p:sp>
      <p:pic>
        <p:nvPicPr>
          <p:cNvPr id="738306" name="Picture 2" descr="Tìm hiểu về cây mía trong ngành Công nghiệp sản xuất đường tinh luyện">
            <a:extLst>
              <a:ext uri="{FF2B5EF4-FFF2-40B4-BE49-F238E27FC236}">
                <a16:creationId xmlns:a16="http://schemas.microsoft.com/office/drawing/2014/main" xmlns="" id="{539C9D04-620C-8CE4-E844-CE0C692A77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5696" y="1018745"/>
            <a:ext cx="9889525" cy="5656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199098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8" name="Rectangle 2">
            <a:extLst>
              <a:ext uri="{FF2B5EF4-FFF2-40B4-BE49-F238E27FC236}">
                <a16:creationId xmlns:a16="http://schemas.microsoft.com/office/drawing/2014/main" xmlns="" id="{B0398E82-C40D-BCE6-5751-6FF942CE56C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59" name="AutoShape 2" descr="Bài 15. Thương mại và du lịch - Hoc24">
            <a:extLst>
              <a:ext uri="{FF2B5EF4-FFF2-40B4-BE49-F238E27FC236}">
                <a16:creationId xmlns:a16="http://schemas.microsoft.com/office/drawing/2014/main" xmlns="" id="{1FF90FBC-6BC7-0B23-E51E-5729A106082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60" name="Rectangle 11">
            <a:extLst>
              <a:ext uri="{FF2B5EF4-FFF2-40B4-BE49-F238E27FC236}">
                <a16:creationId xmlns:a16="http://schemas.microsoft.com/office/drawing/2014/main" xmlns="" id="{B41D1615-54A8-46C3-B2F4-CC29246BEAAA}"/>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 name="TextBox 3">
            <a:extLst>
              <a:ext uri="{FF2B5EF4-FFF2-40B4-BE49-F238E27FC236}">
                <a16:creationId xmlns:a16="http://schemas.microsoft.com/office/drawing/2014/main" xmlns="" id="{EB7C11B9-030F-D67B-34D4-1BCA8488A035}"/>
              </a:ext>
            </a:extLst>
          </p:cNvPr>
          <p:cNvSpPr txBox="1"/>
          <p:nvPr/>
        </p:nvSpPr>
        <p:spPr>
          <a:xfrm>
            <a:off x="2345725" y="182563"/>
            <a:ext cx="7500549" cy="707886"/>
          </a:xfrm>
          <a:prstGeom prst="rect">
            <a:avLst/>
          </a:prstGeom>
          <a:noFill/>
        </p:spPr>
        <p:txBody>
          <a:bodyPr wrap="square">
            <a:spAutoFit/>
          </a:bodyPr>
          <a:lstStyle/>
          <a:p>
            <a:pPr algn="ctr"/>
            <a:r>
              <a:rPr lang="x-none" sz="4000" b="1" dirty="0">
                <a:solidFill>
                  <a:srgbClr val="00B050"/>
                </a:solidFill>
                <a:effectLst/>
                <a:latin typeface="Times New Roman" panose="02020603050405020304" pitchFamily="18" charset="0"/>
                <a:ea typeface="Times New Roman" panose="02020603050405020304" pitchFamily="18" charset="0"/>
              </a:rPr>
              <a:t>Cây công nghiệp (Lạc)</a:t>
            </a:r>
            <a:endParaRPr lang="x-none" sz="4000" dirty="0"/>
          </a:p>
        </p:txBody>
      </p:sp>
      <p:pic>
        <p:nvPicPr>
          <p:cNvPr id="740354" name="Picture 2" descr="Kỹ thuật trồng và chăm sóc cây Lạc (đậu phộng)">
            <a:extLst>
              <a:ext uri="{FF2B5EF4-FFF2-40B4-BE49-F238E27FC236}">
                <a16:creationId xmlns:a16="http://schemas.microsoft.com/office/drawing/2014/main" xmlns="" id="{E25634CB-36F6-D725-B061-8BEA2EE3B3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893" y="1078589"/>
            <a:ext cx="9890211" cy="5596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18564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8" name="Rectangle 2">
            <a:extLst>
              <a:ext uri="{FF2B5EF4-FFF2-40B4-BE49-F238E27FC236}">
                <a16:creationId xmlns:a16="http://schemas.microsoft.com/office/drawing/2014/main" xmlns="" id="{B0398E82-C40D-BCE6-5751-6FF942CE56C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59" name="AutoShape 2" descr="Bài 15. Thương mại và du lịch - Hoc24">
            <a:extLst>
              <a:ext uri="{FF2B5EF4-FFF2-40B4-BE49-F238E27FC236}">
                <a16:creationId xmlns:a16="http://schemas.microsoft.com/office/drawing/2014/main" xmlns="" id="{1FF90FBC-6BC7-0B23-E51E-5729A106082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60" name="Rectangle 11">
            <a:extLst>
              <a:ext uri="{FF2B5EF4-FFF2-40B4-BE49-F238E27FC236}">
                <a16:creationId xmlns:a16="http://schemas.microsoft.com/office/drawing/2014/main" xmlns="" id="{B41D1615-54A8-46C3-B2F4-CC29246BEAAA}"/>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 name="TextBox 3">
            <a:extLst>
              <a:ext uri="{FF2B5EF4-FFF2-40B4-BE49-F238E27FC236}">
                <a16:creationId xmlns:a16="http://schemas.microsoft.com/office/drawing/2014/main" xmlns="" id="{EB7C11B9-030F-D67B-34D4-1BCA8488A035}"/>
              </a:ext>
            </a:extLst>
          </p:cNvPr>
          <p:cNvSpPr txBox="1"/>
          <p:nvPr/>
        </p:nvSpPr>
        <p:spPr>
          <a:xfrm>
            <a:off x="2345725" y="182563"/>
            <a:ext cx="7500549" cy="707886"/>
          </a:xfrm>
          <a:prstGeom prst="rect">
            <a:avLst/>
          </a:prstGeom>
          <a:noFill/>
        </p:spPr>
        <p:txBody>
          <a:bodyPr wrap="square">
            <a:spAutoFit/>
          </a:bodyPr>
          <a:lstStyle/>
          <a:p>
            <a:pPr algn="ctr"/>
            <a:r>
              <a:rPr lang="x-none" sz="4000" b="1" dirty="0">
                <a:solidFill>
                  <a:srgbClr val="00B050"/>
                </a:solidFill>
                <a:effectLst/>
                <a:latin typeface="Times New Roman" panose="02020603050405020304" pitchFamily="18" charset="0"/>
                <a:ea typeface="Times New Roman" panose="02020603050405020304" pitchFamily="18" charset="0"/>
              </a:rPr>
              <a:t>Cây ăn quả (Sầu riêng)</a:t>
            </a:r>
            <a:endParaRPr lang="x-none" sz="4000" dirty="0"/>
          </a:p>
        </p:txBody>
      </p:sp>
      <p:pic>
        <p:nvPicPr>
          <p:cNvPr id="742402" name="Picture 2" descr="5 kỹ thuật trồng cây sầu riêng nhiều trái nhất • Kim Nông Gold Star">
            <a:extLst>
              <a:ext uri="{FF2B5EF4-FFF2-40B4-BE49-F238E27FC236}">
                <a16:creationId xmlns:a16="http://schemas.microsoft.com/office/drawing/2014/main" xmlns="" id="{A38BBEDD-96E0-21F5-E089-5C18688DE9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999" y="953358"/>
            <a:ext cx="1016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19005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3">
            <a:extLst>
              <a:ext uri="{FF2B5EF4-FFF2-40B4-BE49-F238E27FC236}">
                <a16:creationId xmlns:a16="http://schemas.microsoft.com/office/drawing/2014/main" xmlns="" id="{CCCDB6F8-317C-48C0-661E-064D1F79AA2C}"/>
              </a:ext>
            </a:extLst>
          </p:cNvPr>
          <p:cNvSpPr>
            <a:spLocks noChangeArrowheads="1"/>
          </p:cNvSpPr>
          <p:nvPr/>
        </p:nvSpPr>
        <p:spPr bwMode="auto">
          <a:xfrm>
            <a:off x="274638" y="53975"/>
            <a:ext cx="114744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4000" b="1" dirty="0">
                <a:solidFill>
                  <a:srgbClr val="0432FF"/>
                </a:solidFill>
                <a:cs typeface="Times New Roman" panose="02020603050405020304" pitchFamily="18" charset="0"/>
              </a:rPr>
              <a:t>ĐUỔI HÌNH BẮT CHỮ</a:t>
            </a:r>
          </a:p>
          <a:p>
            <a:pPr algn="ctr">
              <a:lnSpc>
                <a:spcPct val="150000"/>
              </a:lnSpc>
            </a:pPr>
            <a:r>
              <a:rPr lang="en-US" altLang="en-US" sz="4000" b="1" dirty="0">
                <a:solidFill>
                  <a:srgbClr val="0432FF"/>
                </a:solidFill>
                <a:cs typeface="Times New Roman" panose="02020603050405020304" pitchFamily="18" charset="0"/>
              </a:rPr>
              <a:t>ĐÂY LÀ TỈNH, THÀNH PHỐ NÀO?</a:t>
            </a:r>
            <a:endParaRPr lang="en-US" altLang="en-US" sz="4000" b="1" dirty="0">
              <a:solidFill>
                <a:srgbClr val="0432FF"/>
              </a:solidFill>
            </a:endParaRPr>
          </a:p>
        </p:txBody>
      </p:sp>
      <p:sp>
        <p:nvSpPr>
          <p:cNvPr id="50178" name="Rectangle 2">
            <a:extLst>
              <a:ext uri="{FF2B5EF4-FFF2-40B4-BE49-F238E27FC236}">
                <a16:creationId xmlns:a16="http://schemas.microsoft.com/office/drawing/2014/main" xmlns="" id="{C4E1979B-977E-38ED-4AC5-C0897A4A0931}"/>
              </a:ext>
            </a:extLst>
          </p:cNvPr>
          <p:cNvSpPr>
            <a:spLocks noChangeArrowheads="1"/>
          </p:cNvSpPr>
          <p:nvPr/>
        </p:nvSpPr>
        <p:spPr bwMode="auto">
          <a:xfrm>
            <a:off x="442913" y="936625"/>
            <a:ext cx="196326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50179" name="Rectangle 4">
            <a:extLst>
              <a:ext uri="{FF2B5EF4-FFF2-40B4-BE49-F238E27FC236}">
                <a16:creationId xmlns:a16="http://schemas.microsoft.com/office/drawing/2014/main" xmlns="" id="{ADC92C1B-3162-3362-CCE2-108A85028AAB}"/>
              </a:ext>
            </a:extLst>
          </p:cNvPr>
          <p:cNvSpPr>
            <a:spLocks noChangeArrowheads="1"/>
          </p:cNvSpPr>
          <p:nvPr/>
        </p:nvSpPr>
        <p:spPr bwMode="auto">
          <a:xfrm>
            <a:off x="6619875" y="936625"/>
            <a:ext cx="1785461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50180" name="Rectangle 12">
            <a:extLst>
              <a:ext uri="{FF2B5EF4-FFF2-40B4-BE49-F238E27FC236}">
                <a16:creationId xmlns:a16="http://schemas.microsoft.com/office/drawing/2014/main" xmlns="" id="{9A936E23-A903-8797-13F5-3279F77A1AE3}"/>
              </a:ext>
            </a:extLst>
          </p:cNvPr>
          <p:cNvSpPr>
            <a:spLocks noChangeArrowheads="1"/>
          </p:cNvSpPr>
          <p:nvPr/>
        </p:nvSpPr>
        <p:spPr bwMode="auto">
          <a:xfrm>
            <a:off x="442913" y="1992313"/>
            <a:ext cx="19459575"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50181" name="Rectangle 14">
            <a:extLst>
              <a:ext uri="{FF2B5EF4-FFF2-40B4-BE49-F238E27FC236}">
                <a16:creationId xmlns:a16="http://schemas.microsoft.com/office/drawing/2014/main" xmlns="" id="{2F2D1244-CF5C-9582-53CC-8279FD932970}"/>
              </a:ext>
            </a:extLst>
          </p:cNvPr>
          <p:cNvSpPr>
            <a:spLocks noChangeArrowheads="1"/>
          </p:cNvSpPr>
          <p:nvPr/>
        </p:nvSpPr>
        <p:spPr bwMode="auto">
          <a:xfrm>
            <a:off x="6578600" y="1992313"/>
            <a:ext cx="161210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50182" name="Rectangle 2">
            <a:extLst>
              <a:ext uri="{FF2B5EF4-FFF2-40B4-BE49-F238E27FC236}">
                <a16:creationId xmlns:a16="http://schemas.microsoft.com/office/drawing/2014/main" xmlns="" id="{DF10C603-CCA0-8137-2E41-0C3EF4E893AA}"/>
              </a:ext>
            </a:extLst>
          </p:cNvPr>
          <p:cNvSpPr>
            <a:spLocks noChangeArrowheads="1"/>
          </p:cNvSpPr>
          <p:nvPr/>
        </p:nvSpPr>
        <p:spPr bwMode="auto">
          <a:xfrm>
            <a:off x="442913" y="1752600"/>
            <a:ext cx="1751806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50183" name="Rectangle 4">
            <a:extLst>
              <a:ext uri="{FF2B5EF4-FFF2-40B4-BE49-F238E27FC236}">
                <a16:creationId xmlns:a16="http://schemas.microsoft.com/office/drawing/2014/main" xmlns="" id="{2E6757EE-5568-2EC4-65D8-645865185AB7}"/>
              </a:ext>
            </a:extLst>
          </p:cNvPr>
          <p:cNvSpPr>
            <a:spLocks noChangeArrowheads="1"/>
          </p:cNvSpPr>
          <p:nvPr/>
        </p:nvSpPr>
        <p:spPr bwMode="auto">
          <a:xfrm>
            <a:off x="6294438" y="1762125"/>
            <a:ext cx="15413037"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50184" name="Rectangle 16">
            <a:extLst>
              <a:ext uri="{FF2B5EF4-FFF2-40B4-BE49-F238E27FC236}">
                <a16:creationId xmlns:a16="http://schemas.microsoft.com/office/drawing/2014/main" xmlns="" id="{2517F7D2-AEC4-6954-C830-27248A809EBA}"/>
              </a:ext>
            </a:extLst>
          </p:cNvPr>
          <p:cNvSpPr>
            <a:spLocks noChangeArrowheads="1"/>
          </p:cNvSpPr>
          <p:nvPr/>
        </p:nvSpPr>
        <p:spPr bwMode="auto">
          <a:xfrm>
            <a:off x="1427163" y="1079500"/>
            <a:ext cx="376666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50185" name="Rectangle 16">
            <a:extLst>
              <a:ext uri="{FF2B5EF4-FFF2-40B4-BE49-F238E27FC236}">
                <a16:creationId xmlns:a16="http://schemas.microsoft.com/office/drawing/2014/main" xmlns="" id="{B320CEED-9EA1-2880-7953-F71CADF604FE}"/>
              </a:ext>
            </a:extLst>
          </p:cNvPr>
          <p:cNvSpPr>
            <a:spLocks noChangeArrowheads="1"/>
          </p:cNvSpPr>
          <p:nvPr/>
        </p:nvSpPr>
        <p:spPr bwMode="auto">
          <a:xfrm>
            <a:off x="739775" y="1079500"/>
            <a:ext cx="218138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 name="TextBox 6">
            <a:extLst>
              <a:ext uri="{FF2B5EF4-FFF2-40B4-BE49-F238E27FC236}">
                <a16:creationId xmlns:a16="http://schemas.microsoft.com/office/drawing/2014/main" xmlns="" id="{FF5DD947-E2F5-6AE2-7D71-DD80D70FFEE2}"/>
              </a:ext>
            </a:extLst>
          </p:cNvPr>
          <p:cNvSpPr txBox="1">
            <a:spLocks noChangeArrowheads="1"/>
          </p:cNvSpPr>
          <p:nvPr/>
        </p:nvSpPr>
        <p:spPr bwMode="auto">
          <a:xfrm>
            <a:off x="4592638" y="6049963"/>
            <a:ext cx="26606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x-none" sz="4000" b="1">
                <a:solidFill>
                  <a:srgbClr val="00B050"/>
                </a:solidFill>
              </a:rPr>
              <a:t>Vũng Tàu</a:t>
            </a:r>
            <a:endParaRPr lang="x-none" altLang="x-none" sz="4000" b="1">
              <a:solidFill>
                <a:srgbClr val="00B050"/>
              </a:solidFill>
            </a:endParaRPr>
          </a:p>
        </p:txBody>
      </p:sp>
      <p:sp>
        <p:nvSpPr>
          <p:cNvPr id="50187" name="Rectangle 14">
            <a:extLst>
              <a:ext uri="{FF2B5EF4-FFF2-40B4-BE49-F238E27FC236}">
                <a16:creationId xmlns:a16="http://schemas.microsoft.com/office/drawing/2014/main" xmlns="" id="{C68CB6DE-E65A-241A-6B2E-7830ED75164E}"/>
              </a:ext>
            </a:extLst>
          </p:cNvPr>
          <p:cNvSpPr>
            <a:spLocks noChangeArrowheads="1"/>
          </p:cNvSpPr>
          <p:nvPr/>
        </p:nvSpPr>
        <p:spPr bwMode="auto">
          <a:xfrm>
            <a:off x="176213" y="1300163"/>
            <a:ext cx="1494790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pic>
        <p:nvPicPr>
          <p:cNvPr id="50188" name="Picture 2">
            <a:extLst>
              <a:ext uri="{FF2B5EF4-FFF2-40B4-BE49-F238E27FC236}">
                <a16:creationId xmlns:a16="http://schemas.microsoft.com/office/drawing/2014/main" xmlns="" id="{0ADE4B33-A0CE-EA9D-D766-B112D5A835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5288" y="2071688"/>
            <a:ext cx="8693150" cy="386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80216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8" name="Rectangle 2">
            <a:extLst>
              <a:ext uri="{FF2B5EF4-FFF2-40B4-BE49-F238E27FC236}">
                <a16:creationId xmlns:a16="http://schemas.microsoft.com/office/drawing/2014/main" xmlns="" id="{B0398E82-C40D-BCE6-5751-6FF942CE56C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59" name="AutoShape 2" descr="Bài 15. Thương mại và du lịch - Hoc24">
            <a:extLst>
              <a:ext uri="{FF2B5EF4-FFF2-40B4-BE49-F238E27FC236}">
                <a16:creationId xmlns:a16="http://schemas.microsoft.com/office/drawing/2014/main" xmlns="" id="{1FF90FBC-6BC7-0B23-E51E-5729A106082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60" name="Rectangle 11">
            <a:extLst>
              <a:ext uri="{FF2B5EF4-FFF2-40B4-BE49-F238E27FC236}">
                <a16:creationId xmlns:a16="http://schemas.microsoft.com/office/drawing/2014/main" xmlns="" id="{B41D1615-54A8-46C3-B2F4-CC29246BEAAA}"/>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 name="TextBox 3">
            <a:extLst>
              <a:ext uri="{FF2B5EF4-FFF2-40B4-BE49-F238E27FC236}">
                <a16:creationId xmlns:a16="http://schemas.microsoft.com/office/drawing/2014/main" xmlns="" id="{EB7C11B9-030F-D67B-34D4-1BCA8488A035}"/>
              </a:ext>
            </a:extLst>
          </p:cNvPr>
          <p:cNvSpPr txBox="1"/>
          <p:nvPr/>
        </p:nvSpPr>
        <p:spPr>
          <a:xfrm>
            <a:off x="2345725" y="182563"/>
            <a:ext cx="7500549" cy="707886"/>
          </a:xfrm>
          <a:prstGeom prst="rect">
            <a:avLst/>
          </a:prstGeom>
          <a:noFill/>
        </p:spPr>
        <p:txBody>
          <a:bodyPr wrap="square">
            <a:spAutoFit/>
          </a:bodyPr>
          <a:lstStyle/>
          <a:p>
            <a:pPr algn="ctr"/>
            <a:r>
              <a:rPr lang="x-none" sz="4000" b="1" dirty="0">
                <a:solidFill>
                  <a:srgbClr val="00B050"/>
                </a:solidFill>
                <a:effectLst/>
                <a:latin typeface="Times New Roman" panose="02020603050405020304" pitchFamily="18" charset="0"/>
                <a:ea typeface="Times New Roman" panose="02020603050405020304" pitchFamily="18" charset="0"/>
              </a:rPr>
              <a:t>Cây ăn quả (Chôm chôm)</a:t>
            </a:r>
            <a:endParaRPr lang="x-none" sz="4000" dirty="0"/>
          </a:p>
        </p:txBody>
      </p:sp>
      <p:pic>
        <p:nvPicPr>
          <p:cNvPr id="744450" name="Picture 2" descr="BẠN BIẾT GÌ VỀ CÂY CHÔM CHÔM">
            <a:extLst>
              <a:ext uri="{FF2B5EF4-FFF2-40B4-BE49-F238E27FC236}">
                <a16:creationId xmlns:a16="http://schemas.microsoft.com/office/drawing/2014/main" xmlns="" id="{2A394D64-E932-4ED6-16B1-A4E251D5E9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1045346"/>
            <a:ext cx="10160000" cy="5558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03382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8" name="Rectangle 2">
            <a:extLst>
              <a:ext uri="{FF2B5EF4-FFF2-40B4-BE49-F238E27FC236}">
                <a16:creationId xmlns:a16="http://schemas.microsoft.com/office/drawing/2014/main" xmlns="" id="{B0398E82-C40D-BCE6-5751-6FF942CE56C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59" name="AutoShape 2" descr="Bài 15. Thương mại và du lịch - Hoc24">
            <a:extLst>
              <a:ext uri="{FF2B5EF4-FFF2-40B4-BE49-F238E27FC236}">
                <a16:creationId xmlns:a16="http://schemas.microsoft.com/office/drawing/2014/main" xmlns="" id="{1FF90FBC-6BC7-0B23-E51E-5729A106082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60" name="Rectangle 11">
            <a:extLst>
              <a:ext uri="{FF2B5EF4-FFF2-40B4-BE49-F238E27FC236}">
                <a16:creationId xmlns:a16="http://schemas.microsoft.com/office/drawing/2014/main" xmlns="" id="{B41D1615-54A8-46C3-B2F4-CC29246BEAAA}"/>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 name="TextBox 3">
            <a:extLst>
              <a:ext uri="{FF2B5EF4-FFF2-40B4-BE49-F238E27FC236}">
                <a16:creationId xmlns:a16="http://schemas.microsoft.com/office/drawing/2014/main" xmlns="" id="{EB7C11B9-030F-D67B-34D4-1BCA8488A035}"/>
              </a:ext>
            </a:extLst>
          </p:cNvPr>
          <p:cNvSpPr txBox="1"/>
          <p:nvPr/>
        </p:nvSpPr>
        <p:spPr>
          <a:xfrm>
            <a:off x="2345725" y="182563"/>
            <a:ext cx="7500549" cy="707886"/>
          </a:xfrm>
          <a:prstGeom prst="rect">
            <a:avLst/>
          </a:prstGeom>
          <a:noFill/>
        </p:spPr>
        <p:txBody>
          <a:bodyPr wrap="square">
            <a:spAutoFit/>
          </a:bodyPr>
          <a:lstStyle/>
          <a:p>
            <a:pPr algn="ctr"/>
            <a:r>
              <a:rPr lang="x-none" sz="4000" b="1" dirty="0">
                <a:solidFill>
                  <a:srgbClr val="00B050"/>
                </a:solidFill>
                <a:effectLst/>
                <a:latin typeface="Times New Roman" panose="02020603050405020304" pitchFamily="18" charset="0"/>
                <a:ea typeface="Times New Roman" panose="02020603050405020304" pitchFamily="18" charset="0"/>
              </a:rPr>
              <a:t>Cây ăn quả (Măng cụt)</a:t>
            </a:r>
            <a:endParaRPr lang="x-none" sz="4000" dirty="0"/>
          </a:p>
        </p:txBody>
      </p:sp>
      <p:pic>
        <p:nvPicPr>
          <p:cNvPr id="746498" name="Picture 2" descr="Quả Măng cụt mọc dưới đất hay trên cây?">
            <a:extLst>
              <a:ext uri="{FF2B5EF4-FFF2-40B4-BE49-F238E27FC236}">
                <a16:creationId xmlns:a16="http://schemas.microsoft.com/office/drawing/2014/main" xmlns="" id="{9C9D5124-BF0E-6904-FDAF-3B0C49D89A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890448"/>
            <a:ext cx="10160000" cy="5923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01533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D1E24E9B-E97B-8FFD-FFD2-09BD35E985CA}"/>
              </a:ext>
            </a:extLst>
          </p:cNvPr>
          <p:cNvSpPr txBox="1"/>
          <p:nvPr/>
        </p:nvSpPr>
        <p:spPr>
          <a:xfrm>
            <a:off x="5214551" y="1298801"/>
            <a:ext cx="6774591" cy="4260397"/>
          </a:xfrm>
          <a:prstGeom prst="rect">
            <a:avLst/>
          </a:prstGeom>
          <a:noFill/>
        </p:spPr>
        <p:txBody>
          <a:bodyPr wrap="square">
            <a:spAutoFit/>
          </a:bodyPr>
          <a:lstStyle/>
          <a:p>
            <a:pPr algn="just">
              <a:lnSpc>
                <a:spcPct val="150000"/>
              </a:lnSpc>
            </a:pPr>
            <a:r>
              <a:rPr lang="x-none" sz="3700" b="1" dirty="0">
                <a:solidFill>
                  <a:srgbClr val="00B050"/>
                </a:solidFill>
                <a:effectLst/>
                <a:latin typeface="Times New Roman" panose="02020603050405020304" pitchFamily="18" charset="0"/>
                <a:ea typeface="Times New Roman" panose="02020603050405020304" pitchFamily="18" charset="0"/>
              </a:rPr>
              <a:t>+ Đất phù sa phân bố dọc theo thung lũng các sông Sài Gòn, Vàm Cỏ Đông, Đồng Nai, La Ngà </a:t>
            </a:r>
            <a:r>
              <a:rPr lang="x-none" sz="3700" b="1" dirty="0">
                <a:solidFill>
                  <a:srgbClr val="00B050"/>
                </a:solidFill>
                <a:effectLst/>
                <a:latin typeface="Times New Roman" panose="02020603050405020304" pitchFamily="18" charset="0"/>
                <a:ea typeface="Times New Roman" panose="02020603050405020304" pitchFamily="18" charset="0"/>
                <a:sym typeface="Wingdings" pitchFamily="2" charset="2"/>
              </a:rPr>
              <a:t></a:t>
            </a:r>
            <a:r>
              <a:rPr lang="x-none" sz="3700" b="1" dirty="0">
                <a:solidFill>
                  <a:srgbClr val="00B050"/>
                </a:solidFill>
                <a:effectLst/>
                <a:latin typeface="Times New Roman" panose="02020603050405020304" pitchFamily="18" charset="0"/>
                <a:ea typeface="Times New Roman" panose="02020603050405020304" pitchFamily="18" charset="0"/>
              </a:rPr>
              <a:t> trồng cây lương thực, cây thực phẩm.</a:t>
            </a:r>
          </a:p>
        </p:txBody>
      </p:sp>
      <p:pic>
        <p:nvPicPr>
          <p:cNvPr id="5" name="Picture 4">
            <a:extLst>
              <a:ext uri="{FF2B5EF4-FFF2-40B4-BE49-F238E27FC236}">
                <a16:creationId xmlns:a16="http://schemas.microsoft.com/office/drawing/2014/main" xmlns="" id="{7CB5FC7A-4F32-D033-D865-F2935B36CC47}"/>
              </a:ext>
            </a:extLst>
          </p:cNvPr>
          <p:cNvPicPr>
            <a:picLocks noChangeAspect="1"/>
          </p:cNvPicPr>
          <p:nvPr/>
        </p:nvPicPr>
        <p:blipFill>
          <a:blip r:embed="rId2"/>
          <a:stretch>
            <a:fillRect/>
          </a:stretch>
        </p:blipFill>
        <p:spPr>
          <a:xfrm>
            <a:off x="202858" y="188057"/>
            <a:ext cx="4838452" cy="6546375"/>
          </a:xfrm>
          <a:prstGeom prst="rect">
            <a:avLst/>
          </a:prstGeom>
        </p:spPr>
      </p:pic>
    </p:spTree>
    <p:extLst>
      <p:ext uri="{BB962C8B-B14F-4D97-AF65-F5344CB8AC3E}">
        <p14:creationId xmlns:p14="http://schemas.microsoft.com/office/powerpoint/2010/main" val="15457475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8" name="Rectangle 2">
            <a:extLst>
              <a:ext uri="{FF2B5EF4-FFF2-40B4-BE49-F238E27FC236}">
                <a16:creationId xmlns:a16="http://schemas.microsoft.com/office/drawing/2014/main" xmlns="" id="{B0398E82-C40D-BCE6-5751-6FF942CE56C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59" name="AutoShape 2" descr="Bài 15. Thương mại và du lịch - Hoc24">
            <a:extLst>
              <a:ext uri="{FF2B5EF4-FFF2-40B4-BE49-F238E27FC236}">
                <a16:creationId xmlns:a16="http://schemas.microsoft.com/office/drawing/2014/main" xmlns="" id="{1FF90FBC-6BC7-0B23-E51E-5729A106082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60" name="Rectangle 11">
            <a:extLst>
              <a:ext uri="{FF2B5EF4-FFF2-40B4-BE49-F238E27FC236}">
                <a16:creationId xmlns:a16="http://schemas.microsoft.com/office/drawing/2014/main" xmlns="" id="{B41D1615-54A8-46C3-B2F4-CC29246BEAAA}"/>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 name="TextBox 3">
            <a:extLst>
              <a:ext uri="{FF2B5EF4-FFF2-40B4-BE49-F238E27FC236}">
                <a16:creationId xmlns:a16="http://schemas.microsoft.com/office/drawing/2014/main" xmlns="" id="{EB7C11B9-030F-D67B-34D4-1BCA8488A035}"/>
              </a:ext>
            </a:extLst>
          </p:cNvPr>
          <p:cNvSpPr txBox="1"/>
          <p:nvPr/>
        </p:nvSpPr>
        <p:spPr>
          <a:xfrm>
            <a:off x="2518720" y="-42969"/>
            <a:ext cx="7391399" cy="707886"/>
          </a:xfrm>
          <a:prstGeom prst="rect">
            <a:avLst/>
          </a:prstGeom>
          <a:noFill/>
        </p:spPr>
        <p:txBody>
          <a:bodyPr wrap="square">
            <a:spAutoFit/>
          </a:bodyPr>
          <a:lstStyle/>
          <a:p>
            <a:pPr algn="ctr"/>
            <a:r>
              <a:rPr lang="x-none" sz="4000" b="1" dirty="0">
                <a:solidFill>
                  <a:srgbClr val="00B050"/>
                </a:solidFill>
                <a:effectLst/>
                <a:latin typeface="Times New Roman" panose="02020603050405020304" pitchFamily="18" charset="0"/>
                <a:ea typeface="Times New Roman" panose="02020603050405020304" pitchFamily="18" charset="0"/>
              </a:rPr>
              <a:t>Đất phù sa</a:t>
            </a:r>
            <a:endParaRPr lang="x-none" sz="4000" dirty="0"/>
          </a:p>
        </p:txBody>
      </p:sp>
      <p:pic>
        <p:nvPicPr>
          <p:cNvPr id="721922" name="Picture 2" descr="Phù sa – Wikipedia tiếng Việt">
            <a:extLst>
              <a:ext uri="{FF2B5EF4-FFF2-40B4-BE49-F238E27FC236}">
                <a16:creationId xmlns:a16="http://schemas.microsoft.com/office/drawing/2014/main" xmlns="" id="{B7E25250-1E0A-6812-3B9C-47F355A15E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775" y="664917"/>
            <a:ext cx="9696449" cy="6041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428804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8" name="Rectangle 2">
            <a:extLst>
              <a:ext uri="{FF2B5EF4-FFF2-40B4-BE49-F238E27FC236}">
                <a16:creationId xmlns:a16="http://schemas.microsoft.com/office/drawing/2014/main" xmlns="" id="{B0398E82-C40D-BCE6-5751-6FF942CE56C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59" name="AutoShape 2" descr="Bài 15. Thương mại và du lịch - Hoc24">
            <a:extLst>
              <a:ext uri="{FF2B5EF4-FFF2-40B4-BE49-F238E27FC236}">
                <a16:creationId xmlns:a16="http://schemas.microsoft.com/office/drawing/2014/main" xmlns="" id="{1FF90FBC-6BC7-0B23-E51E-5729A106082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60" name="Rectangle 11">
            <a:extLst>
              <a:ext uri="{FF2B5EF4-FFF2-40B4-BE49-F238E27FC236}">
                <a16:creationId xmlns:a16="http://schemas.microsoft.com/office/drawing/2014/main" xmlns="" id="{B41D1615-54A8-46C3-B2F4-CC29246BEAAA}"/>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 name="TextBox 3">
            <a:extLst>
              <a:ext uri="{FF2B5EF4-FFF2-40B4-BE49-F238E27FC236}">
                <a16:creationId xmlns:a16="http://schemas.microsoft.com/office/drawing/2014/main" xmlns="" id="{EB7C11B9-030F-D67B-34D4-1BCA8488A035}"/>
              </a:ext>
            </a:extLst>
          </p:cNvPr>
          <p:cNvSpPr txBox="1"/>
          <p:nvPr/>
        </p:nvSpPr>
        <p:spPr>
          <a:xfrm>
            <a:off x="2518720" y="-42969"/>
            <a:ext cx="7391399" cy="707886"/>
          </a:xfrm>
          <a:prstGeom prst="rect">
            <a:avLst/>
          </a:prstGeom>
          <a:noFill/>
        </p:spPr>
        <p:txBody>
          <a:bodyPr wrap="square">
            <a:spAutoFit/>
          </a:bodyPr>
          <a:lstStyle/>
          <a:p>
            <a:pPr algn="ctr"/>
            <a:r>
              <a:rPr lang="x-none" sz="4000" b="1" dirty="0">
                <a:solidFill>
                  <a:srgbClr val="00B050"/>
                </a:solidFill>
                <a:ea typeface="Times New Roman" panose="02020603050405020304" pitchFamily="18" charset="0"/>
              </a:rPr>
              <a:t>S</a:t>
            </a:r>
            <a:r>
              <a:rPr lang="x-none" sz="4000" b="1" dirty="0">
                <a:solidFill>
                  <a:srgbClr val="00B050"/>
                </a:solidFill>
                <a:effectLst/>
                <a:latin typeface="Times New Roman" panose="02020603050405020304" pitchFamily="18" charset="0"/>
                <a:ea typeface="Times New Roman" panose="02020603050405020304" pitchFamily="18" charset="0"/>
              </a:rPr>
              <a:t>ông Sài Gòn</a:t>
            </a:r>
            <a:endParaRPr lang="x-none" sz="4000" dirty="0"/>
          </a:p>
        </p:txBody>
      </p:sp>
      <p:pic>
        <p:nvPicPr>
          <p:cNvPr id="723970" name="Picture 2" descr="Sông Sài Gòn hạn chế tàu thuyền lưu thông nhiều vị trí để thi công">
            <a:extLst>
              <a:ext uri="{FF2B5EF4-FFF2-40B4-BE49-F238E27FC236}">
                <a16:creationId xmlns:a16="http://schemas.microsoft.com/office/drawing/2014/main" xmlns="" id="{3B454EA6-3933-78FB-F477-C74A7EB2F3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675" y="664916"/>
            <a:ext cx="10280650" cy="6008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07551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8" name="Rectangle 2">
            <a:extLst>
              <a:ext uri="{FF2B5EF4-FFF2-40B4-BE49-F238E27FC236}">
                <a16:creationId xmlns:a16="http://schemas.microsoft.com/office/drawing/2014/main" xmlns="" id="{B0398E82-C40D-BCE6-5751-6FF942CE56C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59" name="AutoShape 2" descr="Bài 15. Thương mại và du lịch - Hoc24">
            <a:extLst>
              <a:ext uri="{FF2B5EF4-FFF2-40B4-BE49-F238E27FC236}">
                <a16:creationId xmlns:a16="http://schemas.microsoft.com/office/drawing/2014/main" xmlns="" id="{1FF90FBC-6BC7-0B23-E51E-5729A106082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60" name="Rectangle 11">
            <a:extLst>
              <a:ext uri="{FF2B5EF4-FFF2-40B4-BE49-F238E27FC236}">
                <a16:creationId xmlns:a16="http://schemas.microsoft.com/office/drawing/2014/main" xmlns="" id="{B41D1615-54A8-46C3-B2F4-CC29246BEAAA}"/>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 name="TextBox 3">
            <a:extLst>
              <a:ext uri="{FF2B5EF4-FFF2-40B4-BE49-F238E27FC236}">
                <a16:creationId xmlns:a16="http://schemas.microsoft.com/office/drawing/2014/main" xmlns="" id="{EB7C11B9-030F-D67B-34D4-1BCA8488A035}"/>
              </a:ext>
            </a:extLst>
          </p:cNvPr>
          <p:cNvSpPr txBox="1"/>
          <p:nvPr/>
        </p:nvSpPr>
        <p:spPr>
          <a:xfrm>
            <a:off x="2518720" y="-42969"/>
            <a:ext cx="7391399" cy="707886"/>
          </a:xfrm>
          <a:prstGeom prst="rect">
            <a:avLst/>
          </a:prstGeom>
          <a:noFill/>
        </p:spPr>
        <p:txBody>
          <a:bodyPr wrap="square">
            <a:spAutoFit/>
          </a:bodyPr>
          <a:lstStyle/>
          <a:p>
            <a:pPr algn="ctr"/>
            <a:r>
              <a:rPr lang="x-none" sz="4000" b="1" dirty="0">
                <a:solidFill>
                  <a:srgbClr val="00B050"/>
                </a:solidFill>
                <a:ea typeface="Times New Roman" panose="02020603050405020304" pitchFamily="18" charset="0"/>
              </a:rPr>
              <a:t>S</a:t>
            </a:r>
            <a:r>
              <a:rPr lang="x-none" sz="4000" b="1" dirty="0">
                <a:solidFill>
                  <a:srgbClr val="00B050"/>
                </a:solidFill>
                <a:effectLst/>
                <a:latin typeface="Times New Roman" panose="02020603050405020304" pitchFamily="18" charset="0"/>
                <a:ea typeface="Times New Roman" panose="02020603050405020304" pitchFamily="18" charset="0"/>
              </a:rPr>
              <a:t>ông Vàm Cỏ Đông</a:t>
            </a:r>
            <a:endParaRPr lang="x-none" sz="4000" dirty="0"/>
          </a:p>
        </p:txBody>
      </p:sp>
      <p:pic>
        <p:nvPicPr>
          <p:cNvPr id="726018" name="Picture 2" descr="Sông Vàm Cỏ Đông – Dự án Waterpoint với 3 mặt giáp sông Vàm Cỏ Đông - Dự Án  Nam Long">
            <a:extLst>
              <a:ext uri="{FF2B5EF4-FFF2-40B4-BE49-F238E27FC236}">
                <a16:creationId xmlns:a16="http://schemas.microsoft.com/office/drawing/2014/main" xmlns="" id="{B17E4C17-1ABD-6E5E-DB03-18AA631FC2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1535" y="664917"/>
            <a:ext cx="9934833" cy="6032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21409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8" name="Rectangle 2">
            <a:extLst>
              <a:ext uri="{FF2B5EF4-FFF2-40B4-BE49-F238E27FC236}">
                <a16:creationId xmlns:a16="http://schemas.microsoft.com/office/drawing/2014/main" xmlns="" id="{B0398E82-C40D-BCE6-5751-6FF942CE56C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59" name="AutoShape 2" descr="Bài 15. Thương mại và du lịch - Hoc24">
            <a:extLst>
              <a:ext uri="{FF2B5EF4-FFF2-40B4-BE49-F238E27FC236}">
                <a16:creationId xmlns:a16="http://schemas.microsoft.com/office/drawing/2014/main" xmlns="" id="{1FF90FBC-6BC7-0B23-E51E-5729A106082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60" name="Rectangle 11">
            <a:extLst>
              <a:ext uri="{FF2B5EF4-FFF2-40B4-BE49-F238E27FC236}">
                <a16:creationId xmlns:a16="http://schemas.microsoft.com/office/drawing/2014/main" xmlns="" id="{B41D1615-54A8-46C3-B2F4-CC29246BEAAA}"/>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 name="TextBox 3">
            <a:extLst>
              <a:ext uri="{FF2B5EF4-FFF2-40B4-BE49-F238E27FC236}">
                <a16:creationId xmlns:a16="http://schemas.microsoft.com/office/drawing/2014/main" xmlns="" id="{EB7C11B9-030F-D67B-34D4-1BCA8488A035}"/>
              </a:ext>
            </a:extLst>
          </p:cNvPr>
          <p:cNvSpPr txBox="1"/>
          <p:nvPr/>
        </p:nvSpPr>
        <p:spPr>
          <a:xfrm>
            <a:off x="2518720" y="-42969"/>
            <a:ext cx="7391399" cy="707886"/>
          </a:xfrm>
          <a:prstGeom prst="rect">
            <a:avLst/>
          </a:prstGeom>
          <a:noFill/>
        </p:spPr>
        <p:txBody>
          <a:bodyPr wrap="square">
            <a:spAutoFit/>
          </a:bodyPr>
          <a:lstStyle/>
          <a:p>
            <a:pPr algn="ctr"/>
            <a:r>
              <a:rPr lang="x-none" sz="4000" b="1" dirty="0">
                <a:solidFill>
                  <a:srgbClr val="00B050"/>
                </a:solidFill>
                <a:ea typeface="Times New Roman" panose="02020603050405020304" pitchFamily="18" charset="0"/>
              </a:rPr>
              <a:t>S</a:t>
            </a:r>
            <a:r>
              <a:rPr lang="x-none" sz="4000" b="1" dirty="0">
                <a:solidFill>
                  <a:srgbClr val="00B050"/>
                </a:solidFill>
                <a:effectLst/>
                <a:latin typeface="Times New Roman" panose="02020603050405020304" pitchFamily="18" charset="0"/>
                <a:ea typeface="Times New Roman" panose="02020603050405020304" pitchFamily="18" charset="0"/>
              </a:rPr>
              <a:t>ông Đồng Nai</a:t>
            </a:r>
            <a:endParaRPr lang="x-none" sz="4000" dirty="0"/>
          </a:p>
        </p:txBody>
      </p:sp>
      <p:pic>
        <p:nvPicPr>
          <p:cNvPr id="728066" name="Picture 2" descr="Bảo đảm an ninh nguồn nước trên lưu vực sông Đồng Nai">
            <a:extLst>
              <a:ext uri="{FF2B5EF4-FFF2-40B4-BE49-F238E27FC236}">
                <a16:creationId xmlns:a16="http://schemas.microsoft.com/office/drawing/2014/main" xmlns="" id="{82A2C699-66EC-5DD9-D70C-D116CA92B8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26" y="664917"/>
            <a:ext cx="10271554" cy="6122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11416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8" name="Rectangle 2">
            <a:extLst>
              <a:ext uri="{FF2B5EF4-FFF2-40B4-BE49-F238E27FC236}">
                <a16:creationId xmlns:a16="http://schemas.microsoft.com/office/drawing/2014/main" xmlns="" id="{B0398E82-C40D-BCE6-5751-6FF942CE56C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59" name="AutoShape 2" descr="Bài 15. Thương mại và du lịch - Hoc24">
            <a:extLst>
              <a:ext uri="{FF2B5EF4-FFF2-40B4-BE49-F238E27FC236}">
                <a16:creationId xmlns:a16="http://schemas.microsoft.com/office/drawing/2014/main" xmlns="" id="{1FF90FBC-6BC7-0B23-E51E-5729A106082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60" name="Rectangle 11">
            <a:extLst>
              <a:ext uri="{FF2B5EF4-FFF2-40B4-BE49-F238E27FC236}">
                <a16:creationId xmlns:a16="http://schemas.microsoft.com/office/drawing/2014/main" xmlns="" id="{B41D1615-54A8-46C3-B2F4-CC29246BEAAA}"/>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 name="TextBox 3">
            <a:extLst>
              <a:ext uri="{FF2B5EF4-FFF2-40B4-BE49-F238E27FC236}">
                <a16:creationId xmlns:a16="http://schemas.microsoft.com/office/drawing/2014/main" xmlns="" id="{EB7C11B9-030F-D67B-34D4-1BCA8488A035}"/>
              </a:ext>
            </a:extLst>
          </p:cNvPr>
          <p:cNvSpPr txBox="1"/>
          <p:nvPr/>
        </p:nvSpPr>
        <p:spPr>
          <a:xfrm>
            <a:off x="2440803" y="62949"/>
            <a:ext cx="7391399" cy="707886"/>
          </a:xfrm>
          <a:prstGeom prst="rect">
            <a:avLst/>
          </a:prstGeom>
          <a:noFill/>
        </p:spPr>
        <p:txBody>
          <a:bodyPr wrap="square">
            <a:spAutoFit/>
          </a:bodyPr>
          <a:lstStyle/>
          <a:p>
            <a:pPr algn="ctr"/>
            <a:r>
              <a:rPr lang="x-none" sz="4000" b="1" dirty="0">
                <a:solidFill>
                  <a:srgbClr val="00B050"/>
                </a:solidFill>
                <a:ea typeface="Times New Roman" panose="02020603050405020304" pitchFamily="18" charset="0"/>
              </a:rPr>
              <a:t>S</a:t>
            </a:r>
            <a:r>
              <a:rPr lang="x-none" sz="4000" b="1" dirty="0">
                <a:solidFill>
                  <a:srgbClr val="00B050"/>
                </a:solidFill>
                <a:effectLst/>
                <a:latin typeface="Times New Roman" panose="02020603050405020304" pitchFamily="18" charset="0"/>
                <a:ea typeface="Times New Roman" panose="02020603050405020304" pitchFamily="18" charset="0"/>
              </a:rPr>
              <a:t>ông La Ngà </a:t>
            </a:r>
            <a:endParaRPr lang="x-none" sz="4000" dirty="0"/>
          </a:p>
        </p:txBody>
      </p:sp>
      <p:pic>
        <p:nvPicPr>
          <p:cNvPr id="730114" name="Picture 2" descr="Sông La Ngà – Wikipedia tiếng Việt">
            <a:extLst>
              <a:ext uri="{FF2B5EF4-FFF2-40B4-BE49-F238E27FC236}">
                <a16:creationId xmlns:a16="http://schemas.microsoft.com/office/drawing/2014/main" xmlns="" id="{E240BB28-C3CC-2A52-78E5-6D08D76C21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967" y="770835"/>
            <a:ext cx="10197070" cy="5979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44938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8" name="Rectangle 2">
            <a:extLst>
              <a:ext uri="{FF2B5EF4-FFF2-40B4-BE49-F238E27FC236}">
                <a16:creationId xmlns:a16="http://schemas.microsoft.com/office/drawing/2014/main" xmlns="" id="{B0398E82-C40D-BCE6-5751-6FF942CE56C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59" name="AutoShape 2" descr="Bài 15. Thương mại và du lịch - Hoc24">
            <a:extLst>
              <a:ext uri="{FF2B5EF4-FFF2-40B4-BE49-F238E27FC236}">
                <a16:creationId xmlns:a16="http://schemas.microsoft.com/office/drawing/2014/main" xmlns="" id="{1FF90FBC-6BC7-0B23-E51E-5729A106082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60" name="Rectangle 11">
            <a:extLst>
              <a:ext uri="{FF2B5EF4-FFF2-40B4-BE49-F238E27FC236}">
                <a16:creationId xmlns:a16="http://schemas.microsoft.com/office/drawing/2014/main" xmlns="" id="{B41D1615-54A8-46C3-B2F4-CC29246BEAAA}"/>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 name="TextBox 3">
            <a:extLst>
              <a:ext uri="{FF2B5EF4-FFF2-40B4-BE49-F238E27FC236}">
                <a16:creationId xmlns:a16="http://schemas.microsoft.com/office/drawing/2014/main" xmlns="" id="{EB7C11B9-030F-D67B-34D4-1BCA8488A035}"/>
              </a:ext>
            </a:extLst>
          </p:cNvPr>
          <p:cNvSpPr txBox="1"/>
          <p:nvPr/>
        </p:nvSpPr>
        <p:spPr>
          <a:xfrm>
            <a:off x="2345725" y="182563"/>
            <a:ext cx="7500549" cy="707886"/>
          </a:xfrm>
          <a:prstGeom prst="rect">
            <a:avLst/>
          </a:prstGeom>
          <a:noFill/>
        </p:spPr>
        <p:txBody>
          <a:bodyPr wrap="square">
            <a:spAutoFit/>
          </a:bodyPr>
          <a:lstStyle/>
          <a:p>
            <a:pPr algn="ctr"/>
            <a:r>
              <a:rPr lang="x-none" sz="4000" b="1" dirty="0">
                <a:solidFill>
                  <a:srgbClr val="00B050"/>
                </a:solidFill>
                <a:effectLst/>
                <a:latin typeface="Times New Roman" panose="02020603050405020304" pitchFamily="18" charset="0"/>
                <a:ea typeface="Times New Roman" panose="02020603050405020304" pitchFamily="18" charset="0"/>
              </a:rPr>
              <a:t>Cây lương thực </a:t>
            </a:r>
            <a:endParaRPr lang="x-none" sz="4000" dirty="0"/>
          </a:p>
        </p:txBody>
      </p:sp>
      <p:pic>
        <p:nvPicPr>
          <p:cNvPr id="750596" name="Picture 4" descr="Cây Lương thực - NÔNG THUẬN PHÁT">
            <a:extLst>
              <a:ext uri="{FF2B5EF4-FFF2-40B4-BE49-F238E27FC236}">
                <a16:creationId xmlns:a16="http://schemas.microsoft.com/office/drawing/2014/main" xmlns="" id="{3002D8A4-BD4D-B3E0-FE90-73D2C4E80F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0688" y="890449"/>
            <a:ext cx="9827397" cy="567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54690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8" name="Rectangle 2">
            <a:extLst>
              <a:ext uri="{FF2B5EF4-FFF2-40B4-BE49-F238E27FC236}">
                <a16:creationId xmlns:a16="http://schemas.microsoft.com/office/drawing/2014/main" xmlns="" id="{B0398E82-C40D-BCE6-5751-6FF942CE56C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59" name="AutoShape 2" descr="Bài 15. Thương mại và du lịch - Hoc24">
            <a:extLst>
              <a:ext uri="{FF2B5EF4-FFF2-40B4-BE49-F238E27FC236}">
                <a16:creationId xmlns:a16="http://schemas.microsoft.com/office/drawing/2014/main" xmlns="" id="{1FF90FBC-6BC7-0B23-E51E-5729A106082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60" name="Rectangle 11">
            <a:extLst>
              <a:ext uri="{FF2B5EF4-FFF2-40B4-BE49-F238E27FC236}">
                <a16:creationId xmlns:a16="http://schemas.microsoft.com/office/drawing/2014/main" xmlns="" id="{B41D1615-54A8-46C3-B2F4-CC29246BEAAA}"/>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 name="TextBox 3">
            <a:extLst>
              <a:ext uri="{FF2B5EF4-FFF2-40B4-BE49-F238E27FC236}">
                <a16:creationId xmlns:a16="http://schemas.microsoft.com/office/drawing/2014/main" xmlns="" id="{EB7C11B9-030F-D67B-34D4-1BCA8488A035}"/>
              </a:ext>
            </a:extLst>
          </p:cNvPr>
          <p:cNvSpPr txBox="1"/>
          <p:nvPr/>
        </p:nvSpPr>
        <p:spPr>
          <a:xfrm>
            <a:off x="2345725" y="182563"/>
            <a:ext cx="7500549" cy="707886"/>
          </a:xfrm>
          <a:prstGeom prst="rect">
            <a:avLst/>
          </a:prstGeom>
          <a:noFill/>
        </p:spPr>
        <p:txBody>
          <a:bodyPr wrap="square">
            <a:spAutoFit/>
          </a:bodyPr>
          <a:lstStyle/>
          <a:p>
            <a:pPr algn="ctr"/>
            <a:r>
              <a:rPr lang="x-none" sz="4000" b="1" dirty="0">
                <a:solidFill>
                  <a:srgbClr val="00B050"/>
                </a:solidFill>
                <a:effectLst/>
                <a:latin typeface="Times New Roman" panose="02020603050405020304" pitchFamily="18" charset="0"/>
                <a:ea typeface="Times New Roman" panose="02020603050405020304" pitchFamily="18" charset="0"/>
              </a:rPr>
              <a:t>Cây thực phẩm</a:t>
            </a:r>
            <a:endParaRPr lang="x-none" sz="4000" dirty="0"/>
          </a:p>
        </p:txBody>
      </p:sp>
      <p:pic>
        <p:nvPicPr>
          <p:cNvPr id="752642" name="Picture 2" descr="Vai trò của rau củ quả đối với con người - Quản lý canteen">
            <a:extLst>
              <a:ext uri="{FF2B5EF4-FFF2-40B4-BE49-F238E27FC236}">
                <a16:creationId xmlns:a16="http://schemas.microsoft.com/office/drawing/2014/main" xmlns="" id="{1C48AB78-C07B-6BB5-F812-F04136DB95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426" y="996949"/>
            <a:ext cx="10080369" cy="5678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62931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3">
            <a:extLst>
              <a:ext uri="{FF2B5EF4-FFF2-40B4-BE49-F238E27FC236}">
                <a16:creationId xmlns:a16="http://schemas.microsoft.com/office/drawing/2014/main" xmlns="" id="{A45DA6D0-7144-3AF2-50B3-F9EFFABE6CAF}"/>
              </a:ext>
            </a:extLst>
          </p:cNvPr>
          <p:cNvSpPr>
            <a:spLocks noChangeArrowheads="1"/>
          </p:cNvSpPr>
          <p:nvPr/>
        </p:nvSpPr>
        <p:spPr bwMode="auto">
          <a:xfrm>
            <a:off x="274638" y="53975"/>
            <a:ext cx="114744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4000" b="1" dirty="0">
                <a:solidFill>
                  <a:srgbClr val="0432FF"/>
                </a:solidFill>
                <a:cs typeface="Times New Roman" panose="02020603050405020304" pitchFamily="18" charset="0"/>
              </a:rPr>
              <a:t>ĐUỔI HÌNH BẮT CHỮ</a:t>
            </a:r>
          </a:p>
          <a:p>
            <a:pPr algn="ctr">
              <a:lnSpc>
                <a:spcPct val="150000"/>
              </a:lnSpc>
            </a:pPr>
            <a:r>
              <a:rPr lang="en-US" altLang="en-US" sz="4000" b="1" dirty="0">
                <a:solidFill>
                  <a:srgbClr val="0432FF"/>
                </a:solidFill>
                <a:cs typeface="Times New Roman" panose="02020603050405020304" pitchFamily="18" charset="0"/>
              </a:rPr>
              <a:t>ĐÂY </a:t>
            </a:r>
            <a:r>
              <a:rPr lang="en-US" altLang="en-US" sz="4000" b="1">
                <a:solidFill>
                  <a:srgbClr val="0432FF"/>
                </a:solidFill>
                <a:cs typeface="Times New Roman" panose="02020603050405020304" pitchFamily="18" charset="0"/>
              </a:rPr>
              <a:t>LÀ TỈNH, </a:t>
            </a:r>
            <a:r>
              <a:rPr lang="en-US" altLang="en-US" sz="4000" b="1" dirty="0">
                <a:solidFill>
                  <a:srgbClr val="0432FF"/>
                </a:solidFill>
                <a:cs typeface="Times New Roman" panose="02020603050405020304" pitchFamily="18" charset="0"/>
              </a:rPr>
              <a:t>THÀNH PHỐ NÀO?</a:t>
            </a:r>
            <a:endParaRPr lang="en-US" altLang="en-US" sz="4000" b="1" dirty="0">
              <a:solidFill>
                <a:srgbClr val="0432FF"/>
              </a:solidFill>
            </a:endParaRPr>
          </a:p>
        </p:txBody>
      </p:sp>
      <p:sp>
        <p:nvSpPr>
          <p:cNvPr id="39938" name="Rectangle 2">
            <a:extLst>
              <a:ext uri="{FF2B5EF4-FFF2-40B4-BE49-F238E27FC236}">
                <a16:creationId xmlns:a16="http://schemas.microsoft.com/office/drawing/2014/main" xmlns="" id="{3F0D5E30-242B-17EA-3AFE-E9A97FA51A82}"/>
              </a:ext>
            </a:extLst>
          </p:cNvPr>
          <p:cNvSpPr>
            <a:spLocks noChangeArrowheads="1"/>
          </p:cNvSpPr>
          <p:nvPr/>
        </p:nvSpPr>
        <p:spPr bwMode="auto">
          <a:xfrm>
            <a:off x="442913" y="936625"/>
            <a:ext cx="196326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9939" name="Rectangle 4">
            <a:extLst>
              <a:ext uri="{FF2B5EF4-FFF2-40B4-BE49-F238E27FC236}">
                <a16:creationId xmlns:a16="http://schemas.microsoft.com/office/drawing/2014/main" xmlns="" id="{D7CCEF7D-086F-DF6D-B024-EA99D5767C74}"/>
              </a:ext>
            </a:extLst>
          </p:cNvPr>
          <p:cNvSpPr>
            <a:spLocks noChangeArrowheads="1"/>
          </p:cNvSpPr>
          <p:nvPr/>
        </p:nvSpPr>
        <p:spPr bwMode="auto">
          <a:xfrm>
            <a:off x="6619875" y="936625"/>
            <a:ext cx="1785461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9940" name="Rectangle 12">
            <a:extLst>
              <a:ext uri="{FF2B5EF4-FFF2-40B4-BE49-F238E27FC236}">
                <a16:creationId xmlns:a16="http://schemas.microsoft.com/office/drawing/2014/main" xmlns="" id="{694A43F4-C2C7-41BF-961B-E3AB5912C5A6}"/>
              </a:ext>
            </a:extLst>
          </p:cNvPr>
          <p:cNvSpPr>
            <a:spLocks noChangeArrowheads="1"/>
          </p:cNvSpPr>
          <p:nvPr/>
        </p:nvSpPr>
        <p:spPr bwMode="auto">
          <a:xfrm>
            <a:off x="442913" y="1992313"/>
            <a:ext cx="19459575"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9941" name="Rectangle 14">
            <a:extLst>
              <a:ext uri="{FF2B5EF4-FFF2-40B4-BE49-F238E27FC236}">
                <a16:creationId xmlns:a16="http://schemas.microsoft.com/office/drawing/2014/main" xmlns="" id="{CC84148C-B4E6-AACA-E13A-523ED9ED3623}"/>
              </a:ext>
            </a:extLst>
          </p:cNvPr>
          <p:cNvSpPr>
            <a:spLocks noChangeArrowheads="1"/>
          </p:cNvSpPr>
          <p:nvPr/>
        </p:nvSpPr>
        <p:spPr bwMode="auto">
          <a:xfrm>
            <a:off x="6578600" y="1992313"/>
            <a:ext cx="161210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9942" name="Rectangle 2">
            <a:extLst>
              <a:ext uri="{FF2B5EF4-FFF2-40B4-BE49-F238E27FC236}">
                <a16:creationId xmlns:a16="http://schemas.microsoft.com/office/drawing/2014/main" xmlns="" id="{D254C3F3-7F97-EF79-3A7D-7C76C63ED918}"/>
              </a:ext>
            </a:extLst>
          </p:cNvPr>
          <p:cNvSpPr>
            <a:spLocks noChangeArrowheads="1"/>
          </p:cNvSpPr>
          <p:nvPr/>
        </p:nvSpPr>
        <p:spPr bwMode="auto">
          <a:xfrm>
            <a:off x="442913" y="1752600"/>
            <a:ext cx="1751806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9943" name="Rectangle 4">
            <a:extLst>
              <a:ext uri="{FF2B5EF4-FFF2-40B4-BE49-F238E27FC236}">
                <a16:creationId xmlns:a16="http://schemas.microsoft.com/office/drawing/2014/main" xmlns="" id="{9276C39F-7D97-3DBE-D183-7BAEDB0BCD80}"/>
              </a:ext>
            </a:extLst>
          </p:cNvPr>
          <p:cNvSpPr>
            <a:spLocks noChangeArrowheads="1"/>
          </p:cNvSpPr>
          <p:nvPr/>
        </p:nvSpPr>
        <p:spPr bwMode="auto">
          <a:xfrm>
            <a:off x="6294438" y="1762125"/>
            <a:ext cx="15413037"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9944" name="Rectangle 16">
            <a:extLst>
              <a:ext uri="{FF2B5EF4-FFF2-40B4-BE49-F238E27FC236}">
                <a16:creationId xmlns:a16="http://schemas.microsoft.com/office/drawing/2014/main" xmlns="" id="{019071A9-313D-EE8A-18F1-46EB3763C28E}"/>
              </a:ext>
            </a:extLst>
          </p:cNvPr>
          <p:cNvSpPr>
            <a:spLocks noChangeArrowheads="1"/>
          </p:cNvSpPr>
          <p:nvPr/>
        </p:nvSpPr>
        <p:spPr bwMode="auto">
          <a:xfrm>
            <a:off x="1427163" y="1079500"/>
            <a:ext cx="376666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9945" name="Rectangle 16">
            <a:extLst>
              <a:ext uri="{FF2B5EF4-FFF2-40B4-BE49-F238E27FC236}">
                <a16:creationId xmlns:a16="http://schemas.microsoft.com/office/drawing/2014/main" xmlns="" id="{B33A5EA9-ED64-8D16-35CB-C2568BA56735}"/>
              </a:ext>
            </a:extLst>
          </p:cNvPr>
          <p:cNvSpPr>
            <a:spLocks noChangeArrowheads="1"/>
          </p:cNvSpPr>
          <p:nvPr/>
        </p:nvSpPr>
        <p:spPr bwMode="auto">
          <a:xfrm>
            <a:off x="739775" y="1079500"/>
            <a:ext cx="218138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 name="TextBox 6">
            <a:extLst>
              <a:ext uri="{FF2B5EF4-FFF2-40B4-BE49-F238E27FC236}">
                <a16:creationId xmlns:a16="http://schemas.microsoft.com/office/drawing/2014/main" xmlns="" id="{049CD560-B3FA-08B0-E666-6EB84B340206}"/>
              </a:ext>
            </a:extLst>
          </p:cNvPr>
          <p:cNvSpPr txBox="1">
            <a:spLocks noChangeArrowheads="1"/>
          </p:cNvSpPr>
          <p:nvPr/>
        </p:nvSpPr>
        <p:spPr bwMode="auto">
          <a:xfrm>
            <a:off x="4592638" y="6049963"/>
            <a:ext cx="23002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x-none" sz="4000" b="1">
                <a:solidFill>
                  <a:srgbClr val="00B050"/>
                </a:solidFill>
              </a:rPr>
              <a:t>Tây Ninh</a:t>
            </a:r>
            <a:endParaRPr lang="x-none" altLang="x-none" sz="4000" b="1">
              <a:solidFill>
                <a:srgbClr val="00B050"/>
              </a:solidFill>
            </a:endParaRPr>
          </a:p>
        </p:txBody>
      </p:sp>
      <p:sp>
        <p:nvSpPr>
          <p:cNvPr id="39947" name="Rectangle 14">
            <a:extLst>
              <a:ext uri="{FF2B5EF4-FFF2-40B4-BE49-F238E27FC236}">
                <a16:creationId xmlns:a16="http://schemas.microsoft.com/office/drawing/2014/main" xmlns="" id="{AC4C5A10-99F9-4E1C-CA50-8F0BD0E16B3B}"/>
              </a:ext>
            </a:extLst>
          </p:cNvPr>
          <p:cNvSpPr>
            <a:spLocks noChangeArrowheads="1"/>
          </p:cNvSpPr>
          <p:nvPr/>
        </p:nvSpPr>
        <p:spPr bwMode="auto">
          <a:xfrm>
            <a:off x="176213" y="1300163"/>
            <a:ext cx="1494790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pic>
        <p:nvPicPr>
          <p:cNvPr id="39948" name="Picture 1">
            <a:extLst>
              <a:ext uri="{FF2B5EF4-FFF2-40B4-BE49-F238E27FC236}">
                <a16:creationId xmlns:a16="http://schemas.microsoft.com/office/drawing/2014/main" xmlns="" id="{2C5F9BAD-3B9F-4512-21CD-4B6A6657E4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1938338"/>
            <a:ext cx="8678863" cy="392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81478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642F0D9B-B7FD-2D69-DB98-EE6B9AA42558}"/>
              </a:ext>
            </a:extLst>
          </p:cNvPr>
          <p:cNvSpPr txBox="1">
            <a:spLocks noChangeArrowheads="1"/>
          </p:cNvSpPr>
          <p:nvPr/>
        </p:nvSpPr>
        <p:spPr bwMode="auto">
          <a:xfrm>
            <a:off x="1308100" y="523875"/>
            <a:ext cx="9575800" cy="552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x-none" sz="4000" b="1" dirty="0"/>
              <a:t>a. Thế mạnh:</a:t>
            </a:r>
          </a:p>
          <a:p>
            <a:pPr algn="just">
              <a:lnSpc>
                <a:spcPct val="150000"/>
              </a:lnSpc>
            </a:pPr>
            <a:r>
              <a:rPr lang="x-none" sz="4000" b="1" dirty="0"/>
              <a:t>- Địa hình và đất: </a:t>
            </a:r>
          </a:p>
          <a:p>
            <a:pPr algn="just">
              <a:lnSpc>
                <a:spcPct val="150000"/>
              </a:lnSpc>
            </a:pPr>
            <a:r>
              <a:rPr lang="x-none" sz="4000" b="1" dirty="0"/>
              <a:t>+ Là vùng bán bình nguyên, địa hình tương đối bằng phẳng</a:t>
            </a:r>
          </a:p>
          <a:p>
            <a:pPr algn="just">
              <a:lnSpc>
                <a:spcPct val="150000"/>
              </a:lnSpc>
            </a:pPr>
            <a:r>
              <a:rPr lang="x-none" sz="4000" b="1" dirty="0"/>
              <a:t>+ Đất đỏ badan, đất feralit, đất xám phù sa cổ, đất phù sa </a:t>
            </a:r>
          </a:p>
        </p:txBody>
      </p:sp>
    </p:spTree>
    <p:extLst>
      <p:ext uri="{BB962C8B-B14F-4D97-AF65-F5344CB8AC3E}">
        <p14:creationId xmlns:p14="http://schemas.microsoft.com/office/powerpoint/2010/main" val="3086193662"/>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D1E24E9B-E97B-8FFD-FFD2-09BD35E985CA}"/>
              </a:ext>
            </a:extLst>
          </p:cNvPr>
          <p:cNvSpPr txBox="1"/>
          <p:nvPr/>
        </p:nvSpPr>
        <p:spPr>
          <a:xfrm>
            <a:off x="5214551" y="606823"/>
            <a:ext cx="6774591" cy="5250220"/>
          </a:xfrm>
          <a:prstGeom prst="rect">
            <a:avLst/>
          </a:prstGeom>
          <a:noFill/>
        </p:spPr>
        <p:txBody>
          <a:bodyPr wrap="square">
            <a:spAutoFit/>
          </a:bodyPr>
          <a:lstStyle/>
          <a:p>
            <a:pPr algn="just">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 Khí hậu: Cận xích đạo gió mùa, có mùa mưa và mùa khô rõ rệt, nền nhiệt độ cao và nóng quanh năm, ít thiên tai </a:t>
            </a:r>
            <a:r>
              <a:rPr lang="x-none" sz="3800" b="1" dirty="0">
                <a:solidFill>
                  <a:srgbClr val="00B050"/>
                </a:solidFill>
                <a:effectLst/>
                <a:latin typeface="Times New Roman" panose="02020603050405020304" pitchFamily="18" charset="0"/>
                <a:ea typeface="Times New Roman" panose="02020603050405020304" pitchFamily="18" charset="0"/>
                <a:sym typeface="Wingdings" pitchFamily="2" charset="2"/>
              </a:rPr>
              <a:t></a:t>
            </a:r>
            <a:r>
              <a:rPr lang="x-none" sz="3800" b="1" dirty="0">
                <a:solidFill>
                  <a:srgbClr val="00B050"/>
                </a:solidFill>
                <a:effectLst/>
                <a:latin typeface="Times New Roman" panose="02020603050405020304" pitchFamily="18" charset="0"/>
                <a:ea typeface="Times New Roman" panose="02020603050405020304" pitchFamily="18" charset="0"/>
              </a:rPr>
              <a:t> hoạt động kinh tế diễn ra quanh năm.</a:t>
            </a:r>
          </a:p>
        </p:txBody>
      </p:sp>
      <p:pic>
        <p:nvPicPr>
          <p:cNvPr id="5" name="Picture 4">
            <a:extLst>
              <a:ext uri="{FF2B5EF4-FFF2-40B4-BE49-F238E27FC236}">
                <a16:creationId xmlns:a16="http://schemas.microsoft.com/office/drawing/2014/main" xmlns="" id="{7CB5FC7A-4F32-D033-D865-F2935B36CC47}"/>
              </a:ext>
            </a:extLst>
          </p:cNvPr>
          <p:cNvPicPr>
            <a:picLocks noChangeAspect="1"/>
          </p:cNvPicPr>
          <p:nvPr/>
        </p:nvPicPr>
        <p:blipFill>
          <a:blip r:embed="rId2"/>
          <a:stretch>
            <a:fillRect/>
          </a:stretch>
        </p:blipFill>
        <p:spPr>
          <a:xfrm>
            <a:off x="202858" y="188057"/>
            <a:ext cx="4838452" cy="6546375"/>
          </a:xfrm>
          <a:prstGeom prst="rect">
            <a:avLst/>
          </a:prstGeom>
        </p:spPr>
      </p:pic>
    </p:spTree>
    <p:extLst>
      <p:ext uri="{BB962C8B-B14F-4D97-AF65-F5344CB8AC3E}">
        <p14:creationId xmlns:p14="http://schemas.microsoft.com/office/powerpoint/2010/main" val="39585583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642F0D9B-B7FD-2D69-DB98-EE6B9AA42558}"/>
              </a:ext>
            </a:extLst>
          </p:cNvPr>
          <p:cNvSpPr txBox="1">
            <a:spLocks noChangeArrowheads="1"/>
          </p:cNvSpPr>
          <p:nvPr/>
        </p:nvSpPr>
        <p:spPr bwMode="auto">
          <a:xfrm>
            <a:off x="1592305" y="1944902"/>
            <a:ext cx="8676159" cy="275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x-none" sz="4000" b="1" dirty="0"/>
              <a:t>- Khí hậu: Cận xích đạo gió mùa, có mùa mưa và mùa khô rõ rệt, nền nhiệt độ cao và nóng quanh năm, ít thiên tai </a:t>
            </a:r>
          </a:p>
        </p:txBody>
      </p:sp>
    </p:spTree>
    <p:extLst>
      <p:ext uri="{BB962C8B-B14F-4D97-AF65-F5344CB8AC3E}">
        <p14:creationId xmlns:p14="http://schemas.microsoft.com/office/powerpoint/2010/main" val="4184574940"/>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D1E24E9B-E97B-8FFD-FFD2-09BD35E985CA}"/>
              </a:ext>
            </a:extLst>
          </p:cNvPr>
          <p:cNvSpPr txBox="1"/>
          <p:nvPr/>
        </p:nvSpPr>
        <p:spPr>
          <a:xfrm>
            <a:off x="5214551" y="915742"/>
            <a:ext cx="6774591" cy="4373057"/>
          </a:xfrm>
          <a:prstGeom prst="rect">
            <a:avLst/>
          </a:prstGeom>
          <a:noFill/>
        </p:spPr>
        <p:txBody>
          <a:bodyPr wrap="square">
            <a:spAutoFit/>
          </a:bodyPr>
          <a:lstStyle/>
          <a:p>
            <a:pPr algn="just">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 Nước: </a:t>
            </a:r>
          </a:p>
          <a:p>
            <a:pPr algn="just">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 Hệ thống sông Đồng Nai </a:t>
            </a:r>
            <a:r>
              <a:rPr lang="x-none" sz="3800" b="1" dirty="0">
                <a:solidFill>
                  <a:srgbClr val="00B050"/>
                </a:solidFill>
                <a:effectLst/>
                <a:latin typeface="Times New Roman" panose="02020603050405020304" pitchFamily="18" charset="0"/>
                <a:ea typeface="Times New Roman" panose="02020603050405020304" pitchFamily="18" charset="0"/>
                <a:sym typeface="Wingdings" pitchFamily="2" charset="2"/>
              </a:rPr>
              <a:t></a:t>
            </a:r>
            <a:r>
              <a:rPr lang="x-none" sz="3800" b="1" dirty="0">
                <a:solidFill>
                  <a:srgbClr val="00B050"/>
                </a:solidFill>
                <a:effectLst/>
                <a:latin typeface="Times New Roman" panose="02020603050405020304" pitchFamily="18" charset="0"/>
                <a:ea typeface="Times New Roman" panose="02020603050405020304" pitchFamily="18" charset="0"/>
              </a:rPr>
              <a:t> cung cấp nước cho sinh hoạt, sản xuất công nghiệp, nông nghiệp và giao thông vận tải.</a:t>
            </a:r>
          </a:p>
        </p:txBody>
      </p:sp>
      <p:pic>
        <p:nvPicPr>
          <p:cNvPr id="5" name="Picture 4">
            <a:extLst>
              <a:ext uri="{FF2B5EF4-FFF2-40B4-BE49-F238E27FC236}">
                <a16:creationId xmlns:a16="http://schemas.microsoft.com/office/drawing/2014/main" xmlns="" id="{7CB5FC7A-4F32-D033-D865-F2935B36CC47}"/>
              </a:ext>
            </a:extLst>
          </p:cNvPr>
          <p:cNvPicPr>
            <a:picLocks noChangeAspect="1"/>
          </p:cNvPicPr>
          <p:nvPr/>
        </p:nvPicPr>
        <p:blipFill>
          <a:blip r:embed="rId2"/>
          <a:stretch>
            <a:fillRect/>
          </a:stretch>
        </p:blipFill>
        <p:spPr>
          <a:xfrm>
            <a:off x="202858" y="188057"/>
            <a:ext cx="4838452" cy="6546375"/>
          </a:xfrm>
          <a:prstGeom prst="rect">
            <a:avLst/>
          </a:prstGeom>
        </p:spPr>
      </p:pic>
    </p:spTree>
    <p:extLst>
      <p:ext uri="{BB962C8B-B14F-4D97-AF65-F5344CB8AC3E}">
        <p14:creationId xmlns:p14="http://schemas.microsoft.com/office/powerpoint/2010/main" val="9161683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8" name="Rectangle 2">
            <a:extLst>
              <a:ext uri="{FF2B5EF4-FFF2-40B4-BE49-F238E27FC236}">
                <a16:creationId xmlns:a16="http://schemas.microsoft.com/office/drawing/2014/main" xmlns="" id="{B0398E82-C40D-BCE6-5751-6FF942CE56C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59" name="AutoShape 2" descr="Bài 15. Thương mại và du lịch - Hoc24">
            <a:extLst>
              <a:ext uri="{FF2B5EF4-FFF2-40B4-BE49-F238E27FC236}">
                <a16:creationId xmlns:a16="http://schemas.microsoft.com/office/drawing/2014/main" xmlns="" id="{1FF90FBC-6BC7-0B23-E51E-5729A106082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60" name="Rectangle 11">
            <a:extLst>
              <a:ext uri="{FF2B5EF4-FFF2-40B4-BE49-F238E27FC236}">
                <a16:creationId xmlns:a16="http://schemas.microsoft.com/office/drawing/2014/main" xmlns="" id="{B41D1615-54A8-46C3-B2F4-CC29246BEAAA}"/>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 name="TextBox 3">
            <a:extLst>
              <a:ext uri="{FF2B5EF4-FFF2-40B4-BE49-F238E27FC236}">
                <a16:creationId xmlns:a16="http://schemas.microsoft.com/office/drawing/2014/main" xmlns="" id="{EB7C11B9-030F-D67B-34D4-1BCA8488A035}"/>
              </a:ext>
            </a:extLst>
          </p:cNvPr>
          <p:cNvSpPr txBox="1"/>
          <p:nvPr/>
        </p:nvSpPr>
        <p:spPr>
          <a:xfrm>
            <a:off x="2345725" y="182563"/>
            <a:ext cx="7500549" cy="707886"/>
          </a:xfrm>
          <a:prstGeom prst="rect">
            <a:avLst/>
          </a:prstGeom>
          <a:noFill/>
        </p:spPr>
        <p:txBody>
          <a:bodyPr wrap="square">
            <a:spAutoFit/>
          </a:bodyPr>
          <a:lstStyle/>
          <a:p>
            <a:pPr algn="ctr"/>
            <a:r>
              <a:rPr lang="x-none" sz="4000" b="1" dirty="0">
                <a:solidFill>
                  <a:srgbClr val="00B050"/>
                </a:solidFill>
                <a:effectLst/>
                <a:latin typeface="Times New Roman" panose="02020603050405020304" pitchFamily="18" charset="0"/>
                <a:ea typeface="Times New Roman" panose="02020603050405020304" pitchFamily="18" charset="0"/>
              </a:rPr>
              <a:t>Hệ thống sông Đồng Nai</a:t>
            </a:r>
            <a:endParaRPr lang="x-none" sz="4000" dirty="0"/>
          </a:p>
        </p:txBody>
      </p:sp>
      <p:pic>
        <p:nvPicPr>
          <p:cNvPr id="754690" name="Picture 2" descr="Sông Đồng Nai – CVD">
            <a:extLst>
              <a:ext uri="{FF2B5EF4-FFF2-40B4-BE49-F238E27FC236}">
                <a16:creationId xmlns:a16="http://schemas.microsoft.com/office/drawing/2014/main" xmlns="" id="{A12F61EA-3F52-1356-107F-04736184EA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701" y="1035737"/>
            <a:ext cx="10099591" cy="5593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722746"/>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D1E24E9B-E97B-8FFD-FFD2-09BD35E985CA}"/>
              </a:ext>
            </a:extLst>
          </p:cNvPr>
          <p:cNvSpPr txBox="1"/>
          <p:nvPr/>
        </p:nvSpPr>
        <p:spPr>
          <a:xfrm>
            <a:off x="5214551" y="915742"/>
            <a:ext cx="6774591" cy="3495893"/>
          </a:xfrm>
          <a:prstGeom prst="rect">
            <a:avLst/>
          </a:prstGeom>
          <a:noFill/>
        </p:spPr>
        <p:txBody>
          <a:bodyPr wrap="square">
            <a:spAutoFit/>
          </a:bodyPr>
          <a:lstStyle/>
          <a:p>
            <a:pPr algn="just">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 Các hồ thủy điện, thủy lợi (Trị An, Thác Mơ, Dầu Tiếng) </a:t>
            </a:r>
            <a:r>
              <a:rPr lang="x-none" sz="3800" b="1" dirty="0">
                <a:solidFill>
                  <a:srgbClr val="00B050"/>
                </a:solidFill>
                <a:effectLst/>
                <a:latin typeface="Times New Roman" panose="02020603050405020304" pitchFamily="18" charset="0"/>
                <a:ea typeface="Times New Roman" panose="02020603050405020304" pitchFamily="18" charset="0"/>
                <a:sym typeface="Wingdings" pitchFamily="2" charset="2"/>
              </a:rPr>
              <a:t></a:t>
            </a:r>
            <a:r>
              <a:rPr lang="x-none" sz="3800" b="1" dirty="0">
                <a:solidFill>
                  <a:srgbClr val="00B050"/>
                </a:solidFill>
                <a:effectLst/>
                <a:latin typeface="Times New Roman" panose="02020603050405020304" pitchFamily="18" charset="0"/>
                <a:ea typeface="Times New Roman" panose="02020603050405020304" pitchFamily="18" charset="0"/>
              </a:rPr>
              <a:t> cung cấp nước, du lịch, góp phần điều hòa dòng chảy.</a:t>
            </a:r>
          </a:p>
        </p:txBody>
      </p:sp>
      <p:pic>
        <p:nvPicPr>
          <p:cNvPr id="5" name="Picture 4">
            <a:extLst>
              <a:ext uri="{FF2B5EF4-FFF2-40B4-BE49-F238E27FC236}">
                <a16:creationId xmlns:a16="http://schemas.microsoft.com/office/drawing/2014/main" xmlns="" id="{7CB5FC7A-4F32-D033-D865-F2935B36CC47}"/>
              </a:ext>
            </a:extLst>
          </p:cNvPr>
          <p:cNvPicPr>
            <a:picLocks noChangeAspect="1"/>
          </p:cNvPicPr>
          <p:nvPr/>
        </p:nvPicPr>
        <p:blipFill>
          <a:blip r:embed="rId2"/>
          <a:stretch>
            <a:fillRect/>
          </a:stretch>
        </p:blipFill>
        <p:spPr>
          <a:xfrm>
            <a:off x="202858" y="188057"/>
            <a:ext cx="4838452" cy="6546375"/>
          </a:xfrm>
          <a:prstGeom prst="rect">
            <a:avLst/>
          </a:prstGeom>
        </p:spPr>
      </p:pic>
    </p:spTree>
    <p:extLst>
      <p:ext uri="{BB962C8B-B14F-4D97-AF65-F5344CB8AC3E}">
        <p14:creationId xmlns:p14="http://schemas.microsoft.com/office/powerpoint/2010/main" val="19188594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8" name="Rectangle 2">
            <a:extLst>
              <a:ext uri="{FF2B5EF4-FFF2-40B4-BE49-F238E27FC236}">
                <a16:creationId xmlns:a16="http://schemas.microsoft.com/office/drawing/2014/main" xmlns="" id="{B0398E82-C40D-BCE6-5751-6FF942CE56C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59" name="AutoShape 2" descr="Bài 15. Thương mại và du lịch - Hoc24">
            <a:extLst>
              <a:ext uri="{FF2B5EF4-FFF2-40B4-BE49-F238E27FC236}">
                <a16:creationId xmlns:a16="http://schemas.microsoft.com/office/drawing/2014/main" xmlns="" id="{1FF90FBC-6BC7-0B23-E51E-5729A106082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60" name="Rectangle 11">
            <a:extLst>
              <a:ext uri="{FF2B5EF4-FFF2-40B4-BE49-F238E27FC236}">
                <a16:creationId xmlns:a16="http://schemas.microsoft.com/office/drawing/2014/main" xmlns="" id="{B41D1615-54A8-46C3-B2F4-CC29246BEAAA}"/>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 name="TextBox 3">
            <a:extLst>
              <a:ext uri="{FF2B5EF4-FFF2-40B4-BE49-F238E27FC236}">
                <a16:creationId xmlns:a16="http://schemas.microsoft.com/office/drawing/2014/main" xmlns="" id="{EB7C11B9-030F-D67B-34D4-1BCA8488A035}"/>
              </a:ext>
            </a:extLst>
          </p:cNvPr>
          <p:cNvSpPr txBox="1"/>
          <p:nvPr/>
        </p:nvSpPr>
        <p:spPr>
          <a:xfrm>
            <a:off x="2345725" y="182563"/>
            <a:ext cx="7942862" cy="707886"/>
          </a:xfrm>
          <a:prstGeom prst="rect">
            <a:avLst/>
          </a:prstGeom>
          <a:noFill/>
        </p:spPr>
        <p:txBody>
          <a:bodyPr wrap="square">
            <a:spAutoFit/>
          </a:bodyPr>
          <a:lstStyle/>
          <a:p>
            <a:pPr algn="ctr"/>
            <a:r>
              <a:rPr lang="x-none" sz="4000" b="1" dirty="0">
                <a:solidFill>
                  <a:srgbClr val="00B050"/>
                </a:solidFill>
                <a:effectLst/>
                <a:latin typeface="Times New Roman" panose="02020603050405020304" pitchFamily="18" charset="0"/>
                <a:ea typeface="Times New Roman" panose="02020603050405020304" pitchFamily="18" charset="0"/>
              </a:rPr>
              <a:t>Các hồ thủy điện, thủy lợi (Trị An)</a:t>
            </a:r>
            <a:endParaRPr lang="x-none" sz="4000" dirty="0"/>
          </a:p>
        </p:txBody>
      </p:sp>
      <p:pic>
        <p:nvPicPr>
          <p:cNvPr id="756740" name="Picture 4" descr="Lượng nước tăng lên, Thủy điện Trị An phát điện ổn định trở lại | Vietnam+  (VietnamPlus)">
            <a:extLst>
              <a:ext uri="{FF2B5EF4-FFF2-40B4-BE49-F238E27FC236}">
                <a16:creationId xmlns:a16="http://schemas.microsoft.com/office/drawing/2014/main" xmlns="" id="{013D9CDC-448F-E494-5D71-6D8DDCA03A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800" y="979348"/>
            <a:ext cx="10312400" cy="5786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824033"/>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8" name="Rectangle 2">
            <a:extLst>
              <a:ext uri="{FF2B5EF4-FFF2-40B4-BE49-F238E27FC236}">
                <a16:creationId xmlns:a16="http://schemas.microsoft.com/office/drawing/2014/main" xmlns="" id="{B0398E82-C40D-BCE6-5751-6FF942CE56C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59" name="AutoShape 2" descr="Bài 15. Thương mại và du lịch - Hoc24">
            <a:extLst>
              <a:ext uri="{FF2B5EF4-FFF2-40B4-BE49-F238E27FC236}">
                <a16:creationId xmlns:a16="http://schemas.microsoft.com/office/drawing/2014/main" xmlns="" id="{1FF90FBC-6BC7-0B23-E51E-5729A106082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60" name="Rectangle 11">
            <a:extLst>
              <a:ext uri="{FF2B5EF4-FFF2-40B4-BE49-F238E27FC236}">
                <a16:creationId xmlns:a16="http://schemas.microsoft.com/office/drawing/2014/main" xmlns="" id="{B41D1615-54A8-46C3-B2F4-CC29246BEAAA}"/>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 name="TextBox 3">
            <a:extLst>
              <a:ext uri="{FF2B5EF4-FFF2-40B4-BE49-F238E27FC236}">
                <a16:creationId xmlns:a16="http://schemas.microsoft.com/office/drawing/2014/main" xmlns="" id="{EB7C11B9-030F-D67B-34D4-1BCA8488A035}"/>
              </a:ext>
            </a:extLst>
          </p:cNvPr>
          <p:cNvSpPr txBox="1"/>
          <p:nvPr/>
        </p:nvSpPr>
        <p:spPr>
          <a:xfrm>
            <a:off x="2051222" y="182563"/>
            <a:ext cx="8390237" cy="707886"/>
          </a:xfrm>
          <a:prstGeom prst="rect">
            <a:avLst/>
          </a:prstGeom>
          <a:noFill/>
        </p:spPr>
        <p:txBody>
          <a:bodyPr wrap="square">
            <a:spAutoFit/>
          </a:bodyPr>
          <a:lstStyle/>
          <a:p>
            <a:pPr algn="ctr"/>
            <a:r>
              <a:rPr lang="x-none" sz="4000" b="1" dirty="0">
                <a:solidFill>
                  <a:srgbClr val="00B050"/>
                </a:solidFill>
                <a:effectLst/>
                <a:latin typeface="Times New Roman" panose="02020603050405020304" pitchFamily="18" charset="0"/>
                <a:ea typeface="Times New Roman" panose="02020603050405020304" pitchFamily="18" charset="0"/>
              </a:rPr>
              <a:t>Các hồ thủy điện, thủy lợi (Thác Mơ)</a:t>
            </a:r>
            <a:endParaRPr lang="x-none" sz="4000" dirty="0"/>
          </a:p>
        </p:txBody>
      </p:sp>
      <p:pic>
        <p:nvPicPr>
          <p:cNvPr id="758786" name="Picture 2" descr="Hồ thủy điện Thác Mơ điểm du lịch tự túc cho những khám phá tuyệt vời">
            <a:extLst>
              <a:ext uri="{FF2B5EF4-FFF2-40B4-BE49-F238E27FC236}">
                <a16:creationId xmlns:a16="http://schemas.microsoft.com/office/drawing/2014/main" xmlns="" id="{D333675E-DB0F-AA81-3511-0B1A3A0A34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394" y="890449"/>
            <a:ext cx="9934833" cy="5878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855054"/>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8" name="Rectangle 2">
            <a:extLst>
              <a:ext uri="{FF2B5EF4-FFF2-40B4-BE49-F238E27FC236}">
                <a16:creationId xmlns:a16="http://schemas.microsoft.com/office/drawing/2014/main" xmlns="" id="{B0398E82-C40D-BCE6-5751-6FF942CE56C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59" name="AutoShape 2" descr="Bài 15. Thương mại và du lịch - Hoc24">
            <a:extLst>
              <a:ext uri="{FF2B5EF4-FFF2-40B4-BE49-F238E27FC236}">
                <a16:creationId xmlns:a16="http://schemas.microsoft.com/office/drawing/2014/main" xmlns="" id="{1FF90FBC-6BC7-0B23-E51E-5729A106082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60" name="Rectangle 11">
            <a:extLst>
              <a:ext uri="{FF2B5EF4-FFF2-40B4-BE49-F238E27FC236}">
                <a16:creationId xmlns:a16="http://schemas.microsoft.com/office/drawing/2014/main" xmlns="" id="{B41D1615-54A8-46C3-B2F4-CC29246BEAAA}"/>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 name="TextBox 3">
            <a:extLst>
              <a:ext uri="{FF2B5EF4-FFF2-40B4-BE49-F238E27FC236}">
                <a16:creationId xmlns:a16="http://schemas.microsoft.com/office/drawing/2014/main" xmlns="" id="{EB7C11B9-030F-D67B-34D4-1BCA8488A035}"/>
              </a:ext>
            </a:extLst>
          </p:cNvPr>
          <p:cNvSpPr txBox="1"/>
          <p:nvPr/>
        </p:nvSpPr>
        <p:spPr>
          <a:xfrm>
            <a:off x="1804086" y="182563"/>
            <a:ext cx="8686800" cy="707886"/>
          </a:xfrm>
          <a:prstGeom prst="rect">
            <a:avLst/>
          </a:prstGeom>
          <a:noFill/>
        </p:spPr>
        <p:txBody>
          <a:bodyPr wrap="square">
            <a:spAutoFit/>
          </a:bodyPr>
          <a:lstStyle/>
          <a:p>
            <a:pPr algn="ctr"/>
            <a:r>
              <a:rPr lang="x-none" sz="4000" b="1" dirty="0">
                <a:solidFill>
                  <a:srgbClr val="00B050"/>
                </a:solidFill>
                <a:effectLst/>
                <a:latin typeface="Times New Roman" panose="02020603050405020304" pitchFamily="18" charset="0"/>
                <a:ea typeface="Times New Roman" panose="02020603050405020304" pitchFamily="18" charset="0"/>
              </a:rPr>
              <a:t>Các hồ thủy điện, thủy lợi (Dầu Tiếng)</a:t>
            </a:r>
            <a:endParaRPr lang="x-none" sz="4000" dirty="0"/>
          </a:p>
        </p:txBody>
      </p:sp>
      <p:pic>
        <p:nvPicPr>
          <p:cNvPr id="760834" name="Picture 2" descr="Công ty TNHH MTV Khai thác thủy lợi Dầu Tiếng - Phước Hòa: Quản lý và khai  thác hiệu quả hệ thống thủy lợi Dầu Tiếng | Trang Thông tin điện tử">
            <a:extLst>
              <a:ext uri="{FF2B5EF4-FFF2-40B4-BE49-F238E27FC236}">
                <a16:creationId xmlns:a16="http://schemas.microsoft.com/office/drawing/2014/main" xmlns="" id="{74BE2AE5-B684-9828-21E6-E5CC976B15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0777" y="996949"/>
            <a:ext cx="9796164" cy="5678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540527"/>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D1E24E9B-E97B-8FFD-FFD2-09BD35E985CA}"/>
              </a:ext>
            </a:extLst>
          </p:cNvPr>
          <p:cNvSpPr txBox="1"/>
          <p:nvPr/>
        </p:nvSpPr>
        <p:spPr>
          <a:xfrm>
            <a:off x="5301049" y="93703"/>
            <a:ext cx="6688093" cy="6640729"/>
          </a:xfrm>
          <a:prstGeom prst="rect">
            <a:avLst/>
          </a:prstGeom>
          <a:noFill/>
        </p:spPr>
        <p:txBody>
          <a:bodyPr wrap="square">
            <a:spAutoFit/>
          </a:bodyPr>
          <a:lstStyle/>
          <a:p>
            <a:pPr algn="just">
              <a:lnSpc>
                <a:spcPct val="150000"/>
              </a:lnSpc>
            </a:pPr>
            <a:r>
              <a:rPr lang="x-none" sz="3600" b="1" dirty="0">
                <a:solidFill>
                  <a:srgbClr val="00B050"/>
                </a:solidFill>
                <a:effectLst/>
                <a:latin typeface="Times New Roman" panose="02020603050405020304" pitchFamily="18" charset="0"/>
                <a:ea typeface="Times New Roman" panose="02020603050405020304" pitchFamily="18" charset="0"/>
              </a:rPr>
              <a:t>+ Nguồn nước ngầm trữ lượng lớn, thuận lợi cho sản xuất và sinh hoạt</a:t>
            </a:r>
          </a:p>
          <a:p>
            <a:pPr algn="just">
              <a:lnSpc>
                <a:spcPct val="150000"/>
              </a:lnSpc>
            </a:pPr>
            <a:r>
              <a:rPr lang="x-none" sz="3600" b="1" dirty="0">
                <a:solidFill>
                  <a:srgbClr val="00B050"/>
                </a:solidFill>
                <a:effectLst/>
                <a:latin typeface="Times New Roman" panose="02020603050405020304" pitchFamily="18" charset="0"/>
                <a:ea typeface="Times New Roman" panose="02020603050405020304" pitchFamily="18" charset="0"/>
              </a:rPr>
              <a:t>+ Một số khu vực có nguồn nước khoáng mang lại giá trị kinh tế như: Bình Châu, Suối Nghệ (Bà Rịa – Vũng Tàu), Suối Nho (Đồng Nai),..</a:t>
            </a:r>
          </a:p>
        </p:txBody>
      </p:sp>
      <p:pic>
        <p:nvPicPr>
          <p:cNvPr id="5" name="Picture 4">
            <a:extLst>
              <a:ext uri="{FF2B5EF4-FFF2-40B4-BE49-F238E27FC236}">
                <a16:creationId xmlns:a16="http://schemas.microsoft.com/office/drawing/2014/main" xmlns="" id="{7CB5FC7A-4F32-D033-D865-F2935B36CC47}"/>
              </a:ext>
            </a:extLst>
          </p:cNvPr>
          <p:cNvPicPr>
            <a:picLocks noChangeAspect="1"/>
          </p:cNvPicPr>
          <p:nvPr/>
        </p:nvPicPr>
        <p:blipFill>
          <a:blip r:embed="rId2"/>
          <a:stretch>
            <a:fillRect/>
          </a:stretch>
        </p:blipFill>
        <p:spPr>
          <a:xfrm>
            <a:off x="202858" y="188057"/>
            <a:ext cx="4838452" cy="6546375"/>
          </a:xfrm>
          <a:prstGeom prst="rect">
            <a:avLst/>
          </a:prstGeom>
        </p:spPr>
      </p:pic>
    </p:spTree>
    <p:extLst>
      <p:ext uri="{BB962C8B-B14F-4D97-AF65-F5344CB8AC3E}">
        <p14:creationId xmlns:p14="http://schemas.microsoft.com/office/powerpoint/2010/main" val="1553440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xmlns="" id="{3F0D5E30-242B-17EA-3AFE-E9A97FA51A82}"/>
              </a:ext>
            </a:extLst>
          </p:cNvPr>
          <p:cNvSpPr>
            <a:spLocks noChangeArrowheads="1"/>
          </p:cNvSpPr>
          <p:nvPr/>
        </p:nvSpPr>
        <p:spPr bwMode="auto">
          <a:xfrm>
            <a:off x="442913" y="936625"/>
            <a:ext cx="196326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9939" name="Rectangle 4">
            <a:extLst>
              <a:ext uri="{FF2B5EF4-FFF2-40B4-BE49-F238E27FC236}">
                <a16:creationId xmlns:a16="http://schemas.microsoft.com/office/drawing/2014/main" xmlns="" id="{D7CCEF7D-086F-DF6D-B024-EA99D5767C74}"/>
              </a:ext>
            </a:extLst>
          </p:cNvPr>
          <p:cNvSpPr>
            <a:spLocks noChangeArrowheads="1"/>
          </p:cNvSpPr>
          <p:nvPr/>
        </p:nvSpPr>
        <p:spPr bwMode="auto">
          <a:xfrm>
            <a:off x="6619875" y="936625"/>
            <a:ext cx="1785461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9940" name="Rectangle 12">
            <a:extLst>
              <a:ext uri="{FF2B5EF4-FFF2-40B4-BE49-F238E27FC236}">
                <a16:creationId xmlns:a16="http://schemas.microsoft.com/office/drawing/2014/main" xmlns="" id="{694A43F4-C2C7-41BF-961B-E3AB5912C5A6}"/>
              </a:ext>
            </a:extLst>
          </p:cNvPr>
          <p:cNvSpPr>
            <a:spLocks noChangeArrowheads="1"/>
          </p:cNvSpPr>
          <p:nvPr/>
        </p:nvSpPr>
        <p:spPr bwMode="auto">
          <a:xfrm>
            <a:off x="442913" y="1992313"/>
            <a:ext cx="19459575"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9941" name="Rectangle 14">
            <a:extLst>
              <a:ext uri="{FF2B5EF4-FFF2-40B4-BE49-F238E27FC236}">
                <a16:creationId xmlns:a16="http://schemas.microsoft.com/office/drawing/2014/main" xmlns="" id="{CC84148C-B4E6-AACA-E13A-523ED9ED3623}"/>
              </a:ext>
            </a:extLst>
          </p:cNvPr>
          <p:cNvSpPr>
            <a:spLocks noChangeArrowheads="1"/>
          </p:cNvSpPr>
          <p:nvPr/>
        </p:nvSpPr>
        <p:spPr bwMode="auto">
          <a:xfrm>
            <a:off x="6578600" y="1992313"/>
            <a:ext cx="161210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9942" name="Rectangle 2">
            <a:extLst>
              <a:ext uri="{FF2B5EF4-FFF2-40B4-BE49-F238E27FC236}">
                <a16:creationId xmlns:a16="http://schemas.microsoft.com/office/drawing/2014/main" xmlns="" id="{D254C3F3-7F97-EF79-3A7D-7C76C63ED918}"/>
              </a:ext>
            </a:extLst>
          </p:cNvPr>
          <p:cNvSpPr>
            <a:spLocks noChangeArrowheads="1"/>
          </p:cNvSpPr>
          <p:nvPr/>
        </p:nvSpPr>
        <p:spPr bwMode="auto">
          <a:xfrm>
            <a:off x="442913" y="1752600"/>
            <a:ext cx="1751806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9943" name="Rectangle 4">
            <a:extLst>
              <a:ext uri="{FF2B5EF4-FFF2-40B4-BE49-F238E27FC236}">
                <a16:creationId xmlns:a16="http://schemas.microsoft.com/office/drawing/2014/main" xmlns="" id="{9276C39F-7D97-3DBE-D183-7BAEDB0BCD80}"/>
              </a:ext>
            </a:extLst>
          </p:cNvPr>
          <p:cNvSpPr>
            <a:spLocks noChangeArrowheads="1"/>
          </p:cNvSpPr>
          <p:nvPr/>
        </p:nvSpPr>
        <p:spPr bwMode="auto">
          <a:xfrm>
            <a:off x="6294438" y="1762125"/>
            <a:ext cx="15413037"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9944" name="Rectangle 16">
            <a:extLst>
              <a:ext uri="{FF2B5EF4-FFF2-40B4-BE49-F238E27FC236}">
                <a16:creationId xmlns:a16="http://schemas.microsoft.com/office/drawing/2014/main" xmlns="" id="{019071A9-313D-EE8A-18F1-46EB3763C28E}"/>
              </a:ext>
            </a:extLst>
          </p:cNvPr>
          <p:cNvSpPr>
            <a:spLocks noChangeArrowheads="1"/>
          </p:cNvSpPr>
          <p:nvPr/>
        </p:nvSpPr>
        <p:spPr bwMode="auto">
          <a:xfrm>
            <a:off x="1427163" y="1079500"/>
            <a:ext cx="376666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9945" name="Rectangle 16">
            <a:extLst>
              <a:ext uri="{FF2B5EF4-FFF2-40B4-BE49-F238E27FC236}">
                <a16:creationId xmlns:a16="http://schemas.microsoft.com/office/drawing/2014/main" xmlns="" id="{B33A5EA9-ED64-8D16-35CB-C2568BA56735}"/>
              </a:ext>
            </a:extLst>
          </p:cNvPr>
          <p:cNvSpPr>
            <a:spLocks noChangeArrowheads="1"/>
          </p:cNvSpPr>
          <p:nvPr/>
        </p:nvSpPr>
        <p:spPr bwMode="auto">
          <a:xfrm>
            <a:off x="739775" y="1079500"/>
            <a:ext cx="218138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9947" name="Rectangle 14">
            <a:extLst>
              <a:ext uri="{FF2B5EF4-FFF2-40B4-BE49-F238E27FC236}">
                <a16:creationId xmlns:a16="http://schemas.microsoft.com/office/drawing/2014/main" xmlns="" id="{AC4C5A10-99F9-4E1C-CA50-8F0BD0E16B3B}"/>
              </a:ext>
            </a:extLst>
          </p:cNvPr>
          <p:cNvSpPr>
            <a:spLocks noChangeArrowheads="1"/>
          </p:cNvSpPr>
          <p:nvPr/>
        </p:nvSpPr>
        <p:spPr bwMode="auto">
          <a:xfrm>
            <a:off x="176213" y="1300163"/>
            <a:ext cx="1494790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3" name="TextBox 2">
            <a:extLst>
              <a:ext uri="{FF2B5EF4-FFF2-40B4-BE49-F238E27FC236}">
                <a16:creationId xmlns:a16="http://schemas.microsoft.com/office/drawing/2014/main" xmlns="" id="{BFDD2AF9-F75F-E0D5-6E43-00D8AAFD4522}"/>
              </a:ext>
            </a:extLst>
          </p:cNvPr>
          <p:cNvSpPr txBox="1"/>
          <p:nvPr/>
        </p:nvSpPr>
        <p:spPr>
          <a:xfrm>
            <a:off x="442913" y="33933"/>
            <a:ext cx="11306174" cy="6640729"/>
          </a:xfrm>
          <a:prstGeom prst="rect">
            <a:avLst/>
          </a:prstGeom>
          <a:noFill/>
        </p:spPr>
        <p:txBody>
          <a:bodyPr wrap="square">
            <a:spAutoFit/>
          </a:bodyPr>
          <a:lstStyle/>
          <a:p>
            <a:pPr algn="just">
              <a:lnSpc>
                <a:spcPct val="150000"/>
              </a:lnSpc>
            </a:pPr>
            <a:r>
              <a:rPr lang="x-none" sz="3600" b="1" dirty="0">
                <a:solidFill>
                  <a:srgbClr val="7030A0"/>
                </a:solidFill>
                <a:effectLst/>
                <a:latin typeface="Times New Roman" panose="02020603050405020304" pitchFamily="18" charset="0"/>
                <a:ea typeface="Times New Roman" panose="02020603050405020304" pitchFamily="18" charset="0"/>
              </a:rPr>
              <a:t>Vùng Đông Nam Bộ là đầu tàu kinh tế của cả nước với những tiềm năng và lợi thế phát triển dựa vào vị trí địa lí, điều kiện tự nhiên, tài nguyên thiên nhiên cùng sức hút của các đô thị. Cùng với các ngành kinh tế thế mạnh, việc tăng cường kết nối liên vùng có ý nghĩa như thế nào đối với sự phát triển của vùng? Thành phố Hồ Chí Minh có vị thế như thế nào đối với vùng và cả nước? Chúng ta cùng tìm hiểu qua nội dung bài học hôm nay. </a:t>
            </a:r>
            <a:endParaRPr lang="x-none" sz="3600" b="1" dirty="0">
              <a:solidFill>
                <a:srgbClr val="7030A0"/>
              </a:solidFill>
            </a:endParaRPr>
          </a:p>
        </p:txBody>
      </p:sp>
    </p:spTree>
    <p:extLst>
      <p:ext uri="{BB962C8B-B14F-4D97-AF65-F5344CB8AC3E}">
        <p14:creationId xmlns:p14="http://schemas.microsoft.com/office/powerpoint/2010/main" val="2350320276"/>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8" name="Rectangle 2">
            <a:extLst>
              <a:ext uri="{FF2B5EF4-FFF2-40B4-BE49-F238E27FC236}">
                <a16:creationId xmlns:a16="http://schemas.microsoft.com/office/drawing/2014/main" xmlns="" id="{B0398E82-C40D-BCE6-5751-6FF942CE56C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59" name="AutoShape 2" descr="Bài 15. Thương mại và du lịch - Hoc24">
            <a:extLst>
              <a:ext uri="{FF2B5EF4-FFF2-40B4-BE49-F238E27FC236}">
                <a16:creationId xmlns:a16="http://schemas.microsoft.com/office/drawing/2014/main" xmlns="" id="{1FF90FBC-6BC7-0B23-E51E-5729A106082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60" name="Rectangle 11">
            <a:extLst>
              <a:ext uri="{FF2B5EF4-FFF2-40B4-BE49-F238E27FC236}">
                <a16:creationId xmlns:a16="http://schemas.microsoft.com/office/drawing/2014/main" xmlns="" id="{B41D1615-54A8-46C3-B2F4-CC29246BEAAA}"/>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 name="TextBox 3">
            <a:extLst>
              <a:ext uri="{FF2B5EF4-FFF2-40B4-BE49-F238E27FC236}">
                <a16:creationId xmlns:a16="http://schemas.microsoft.com/office/drawing/2014/main" xmlns="" id="{EB7C11B9-030F-D67B-34D4-1BCA8488A035}"/>
              </a:ext>
            </a:extLst>
          </p:cNvPr>
          <p:cNvSpPr txBox="1"/>
          <p:nvPr/>
        </p:nvSpPr>
        <p:spPr>
          <a:xfrm>
            <a:off x="1804086" y="182563"/>
            <a:ext cx="8686800" cy="707886"/>
          </a:xfrm>
          <a:prstGeom prst="rect">
            <a:avLst/>
          </a:prstGeom>
          <a:noFill/>
        </p:spPr>
        <p:txBody>
          <a:bodyPr wrap="square">
            <a:spAutoFit/>
          </a:bodyPr>
          <a:lstStyle/>
          <a:p>
            <a:pPr algn="ctr"/>
            <a:r>
              <a:rPr lang="x-none" sz="4000" b="1" dirty="0">
                <a:solidFill>
                  <a:srgbClr val="00B050"/>
                </a:solidFill>
                <a:effectLst/>
                <a:latin typeface="Times New Roman" panose="02020603050405020304" pitchFamily="18" charset="0"/>
                <a:ea typeface="Times New Roman" panose="02020603050405020304" pitchFamily="18" charset="0"/>
              </a:rPr>
              <a:t>Nước khoáng Bình Châu</a:t>
            </a:r>
            <a:endParaRPr lang="x-none" sz="4000" dirty="0"/>
          </a:p>
        </p:txBody>
      </p:sp>
      <p:pic>
        <p:nvPicPr>
          <p:cNvPr id="762882" name="Picture 2" descr="Suối Khoáng Nóng Bình Châu Giá Vé Và Kinh Nghiệm Du Lịch Mới #1">
            <a:extLst>
              <a:ext uri="{FF2B5EF4-FFF2-40B4-BE49-F238E27FC236}">
                <a16:creationId xmlns:a16="http://schemas.microsoft.com/office/drawing/2014/main" xmlns="" id="{4BF2F1DA-4215-5E16-2A86-8B43EA0831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395" y="1023798"/>
            <a:ext cx="9996616" cy="5651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12218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642F0D9B-B7FD-2D69-DB98-EE6B9AA42558}"/>
              </a:ext>
            </a:extLst>
          </p:cNvPr>
          <p:cNvSpPr txBox="1">
            <a:spLocks noChangeArrowheads="1"/>
          </p:cNvSpPr>
          <p:nvPr/>
        </p:nvSpPr>
        <p:spPr bwMode="auto">
          <a:xfrm>
            <a:off x="1680518" y="2053142"/>
            <a:ext cx="8563233" cy="275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x-none" sz="4000" b="1" dirty="0"/>
              <a:t>- Nước: Hệ thống sông Đồng Nai, các hồ thủy điện, thủy lợi, nguồn nước ngầm, nguồn nước khoáng </a:t>
            </a:r>
          </a:p>
        </p:txBody>
      </p:sp>
    </p:spTree>
    <p:extLst>
      <p:ext uri="{BB962C8B-B14F-4D97-AF65-F5344CB8AC3E}">
        <p14:creationId xmlns:p14="http://schemas.microsoft.com/office/powerpoint/2010/main" val="838844728"/>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D1E24E9B-E97B-8FFD-FFD2-09BD35E985CA}"/>
              </a:ext>
            </a:extLst>
          </p:cNvPr>
          <p:cNvSpPr txBox="1"/>
          <p:nvPr/>
        </p:nvSpPr>
        <p:spPr>
          <a:xfrm>
            <a:off x="5301049" y="803890"/>
            <a:ext cx="6688093" cy="5250220"/>
          </a:xfrm>
          <a:prstGeom prst="rect">
            <a:avLst/>
          </a:prstGeom>
          <a:noFill/>
        </p:spPr>
        <p:txBody>
          <a:bodyPr wrap="square">
            <a:spAutoFit/>
          </a:bodyPr>
          <a:lstStyle/>
          <a:p>
            <a:pPr algn="just">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 Khoáng sản: Chủ yếu là khoáng sản vật liệu xây dựng, ở thềm lục địa có dầu mỏ và khí tự nhiên </a:t>
            </a:r>
            <a:r>
              <a:rPr lang="x-none" sz="3800" b="1" dirty="0">
                <a:solidFill>
                  <a:srgbClr val="00B050"/>
                </a:solidFill>
                <a:effectLst/>
                <a:latin typeface="Times New Roman" panose="02020603050405020304" pitchFamily="18" charset="0"/>
                <a:ea typeface="Times New Roman" panose="02020603050405020304" pitchFamily="18" charset="0"/>
                <a:sym typeface="Wingdings" pitchFamily="2" charset="2"/>
              </a:rPr>
              <a:t></a:t>
            </a:r>
            <a:r>
              <a:rPr lang="x-none" sz="3800" b="1" dirty="0">
                <a:solidFill>
                  <a:srgbClr val="00B050"/>
                </a:solidFill>
                <a:effectLst/>
                <a:latin typeface="Times New Roman" panose="02020603050405020304" pitchFamily="18" charset="0"/>
                <a:ea typeface="Times New Roman" panose="02020603050405020304" pitchFamily="18" charset="0"/>
              </a:rPr>
              <a:t> phát triển ngành công nghiệp khai thác và chế biến khoáng sản.</a:t>
            </a:r>
          </a:p>
        </p:txBody>
      </p:sp>
      <p:pic>
        <p:nvPicPr>
          <p:cNvPr id="5" name="Picture 4">
            <a:extLst>
              <a:ext uri="{FF2B5EF4-FFF2-40B4-BE49-F238E27FC236}">
                <a16:creationId xmlns:a16="http://schemas.microsoft.com/office/drawing/2014/main" xmlns="" id="{7CB5FC7A-4F32-D033-D865-F2935B36CC47}"/>
              </a:ext>
            </a:extLst>
          </p:cNvPr>
          <p:cNvPicPr>
            <a:picLocks noChangeAspect="1"/>
          </p:cNvPicPr>
          <p:nvPr/>
        </p:nvPicPr>
        <p:blipFill>
          <a:blip r:embed="rId2"/>
          <a:stretch>
            <a:fillRect/>
          </a:stretch>
        </p:blipFill>
        <p:spPr>
          <a:xfrm>
            <a:off x="202858" y="188057"/>
            <a:ext cx="4838452" cy="6546375"/>
          </a:xfrm>
          <a:prstGeom prst="rect">
            <a:avLst/>
          </a:prstGeom>
        </p:spPr>
      </p:pic>
    </p:spTree>
    <p:extLst>
      <p:ext uri="{BB962C8B-B14F-4D97-AF65-F5344CB8AC3E}">
        <p14:creationId xmlns:p14="http://schemas.microsoft.com/office/powerpoint/2010/main" val="8032843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8" name="Rectangle 2">
            <a:extLst>
              <a:ext uri="{FF2B5EF4-FFF2-40B4-BE49-F238E27FC236}">
                <a16:creationId xmlns:a16="http://schemas.microsoft.com/office/drawing/2014/main" xmlns="" id="{B0398E82-C40D-BCE6-5751-6FF942CE56C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59" name="AutoShape 2" descr="Bài 15. Thương mại và du lịch - Hoc24">
            <a:extLst>
              <a:ext uri="{FF2B5EF4-FFF2-40B4-BE49-F238E27FC236}">
                <a16:creationId xmlns:a16="http://schemas.microsoft.com/office/drawing/2014/main" xmlns="" id="{1FF90FBC-6BC7-0B23-E51E-5729A106082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60" name="Rectangle 11">
            <a:extLst>
              <a:ext uri="{FF2B5EF4-FFF2-40B4-BE49-F238E27FC236}">
                <a16:creationId xmlns:a16="http://schemas.microsoft.com/office/drawing/2014/main" xmlns="" id="{B41D1615-54A8-46C3-B2F4-CC29246BEAAA}"/>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 name="TextBox 3">
            <a:extLst>
              <a:ext uri="{FF2B5EF4-FFF2-40B4-BE49-F238E27FC236}">
                <a16:creationId xmlns:a16="http://schemas.microsoft.com/office/drawing/2014/main" xmlns="" id="{EB7C11B9-030F-D67B-34D4-1BCA8488A035}"/>
              </a:ext>
            </a:extLst>
          </p:cNvPr>
          <p:cNvSpPr txBox="1"/>
          <p:nvPr/>
        </p:nvSpPr>
        <p:spPr>
          <a:xfrm>
            <a:off x="1804086" y="182563"/>
            <a:ext cx="8686800" cy="707886"/>
          </a:xfrm>
          <a:prstGeom prst="rect">
            <a:avLst/>
          </a:prstGeom>
          <a:noFill/>
        </p:spPr>
        <p:txBody>
          <a:bodyPr wrap="square">
            <a:spAutoFit/>
          </a:bodyPr>
          <a:lstStyle/>
          <a:p>
            <a:pPr algn="ctr"/>
            <a:r>
              <a:rPr lang="x-none" sz="4000" b="1" dirty="0">
                <a:solidFill>
                  <a:srgbClr val="00B050"/>
                </a:solidFill>
                <a:ea typeface="Times New Roman" panose="02020603050405020304" pitchFamily="18" charset="0"/>
              </a:rPr>
              <a:t>K</a:t>
            </a:r>
            <a:r>
              <a:rPr lang="x-none" sz="4000" b="1" dirty="0">
                <a:solidFill>
                  <a:srgbClr val="00B050"/>
                </a:solidFill>
                <a:effectLst/>
                <a:latin typeface="Times New Roman" panose="02020603050405020304" pitchFamily="18" charset="0"/>
                <a:ea typeface="Times New Roman" panose="02020603050405020304" pitchFamily="18" charset="0"/>
              </a:rPr>
              <a:t>hoáng sản vật liệu xây dựng</a:t>
            </a:r>
            <a:endParaRPr lang="x-none" sz="4000" dirty="0"/>
          </a:p>
        </p:txBody>
      </p:sp>
      <p:pic>
        <p:nvPicPr>
          <p:cNvPr id="766978" name="Picture 2" descr="Đảm bảo đủ nguyên liệu sản xuất vật liệu xây dựng">
            <a:extLst>
              <a:ext uri="{FF2B5EF4-FFF2-40B4-BE49-F238E27FC236}">
                <a16:creationId xmlns:a16="http://schemas.microsoft.com/office/drawing/2014/main" xmlns="" id="{C81F7FB2-A35D-47EA-EA76-ED1CC28EB9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050" y="979348"/>
            <a:ext cx="9867900" cy="5729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932739"/>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8" name="Rectangle 2">
            <a:extLst>
              <a:ext uri="{FF2B5EF4-FFF2-40B4-BE49-F238E27FC236}">
                <a16:creationId xmlns:a16="http://schemas.microsoft.com/office/drawing/2014/main" xmlns="" id="{B0398E82-C40D-BCE6-5751-6FF942CE56C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59" name="AutoShape 2" descr="Bài 15. Thương mại và du lịch - Hoc24">
            <a:extLst>
              <a:ext uri="{FF2B5EF4-FFF2-40B4-BE49-F238E27FC236}">
                <a16:creationId xmlns:a16="http://schemas.microsoft.com/office/drawing/2014/main" xmlns="" id="{1FF90FBC-6BC7-0B23-E51E-5729A106082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60" name="Rectangle 11">
            <a:extLst>
              <a:ext uri="{FF2B5EF4-FFF2-40B4-BE49-F238E27FC236}">
                <a16:creationId xmlns:a16="http://schemas.microsoft.com/office/drawing/2014/main" xmlns="" id="{B41D1615-54A8-46C3-B2F4-CC29246BEAAA}"/>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 name="TextBox 3">
            <a:extLst>
              <a:ext uri="{FF2B5EF4-FFF2-40B4-BE49-F238E27FC236}">
                <a16:creationId xmlns:a16="http://schemas.microsoft.com/office/drawing/2014/main" xmlns="" id="{EB7C11B9-030F-D67B-34D4-1BCA8488A035}"/>
              </a:ext>
            </a:extLst>
          </p:cNvPr>
          <p:cNvSpPr txBox="1"/>
          <p:nvPr/>
        </p:nvSpPr>
        <p:spPr>
          <a:xfrm>
            <a:off x="1804086" y="182563"/>
            <a:ext cx="8686800" cy="707886"/>
          </a:xfrm>
          <a:prstGeom prst="rect">
            <a:avLst/>
          </a:prstGeom>
          <a:noFill/>
        </p:spPr>
        <p:txBody>
          <a:bodyPr wrap="square">
            <a:spAutoFit/>
          </a:bodyPr>
          <a:lstStyle/>
          <a:p>
            <a:pPr algn="ctr"/>
            <a:r>
              <a:rPr lang="x-none" sz="4000" b="1" dirty="0">
                <a:solidFill>
                  <a:srgbClr val="00B050"/>
                </a:solidFill>
                <a:ea typeface="Times New Roman" panose="02020603050405020304" pitchFamily="18" charset="0"/>
              </a:rPr>
              <a:t>Dầu mỏ ở Vũng Tàu</a:t>
            </a:r>
            <a:endParaRPr lang="x-none" sz="4000" dirty="0"/>
          </a:p>
        </p:txBody>
      </p:sp>
      <p:pic>
        <p:nvPicPr>
          <p:cNvPr id="769026" name="Picture 2" descr="Đúng, Bà Rịa - Vũng Tàu có trữ lượng dầu mỏ lớn nhất nước - Báo VnExpress">
            <a:extLst>
              <a:ext uri="{FF2B5EF4-FFF2-40B4-BE49-F238E27FC236}">
                <a16:creationId xmlns:a16="http://schemas.microsoft.com/office/drawing/2014/main" xmlns="" id="{A9BD2174-EB05-8DCE-3018-CEE1495DA8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3126" y="933697"/>
            <a:ext cx="9967956" cy="5741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113881"/>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8" name="Rectangle 2">
            <a:extLst>
              <a:ext uri="{FF2B5EF4-FFF2-40B4-BE49-F238E27FC236}">
                <a16:creationId xmlns:a16="http://schemas.microsoft.com/office/drawing/2014/main" xmlns="" id="{B0398E82-C40D-BCE6-5751-6FF942CE56C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59" name="AutoShape 2" descr="Bài 15. Thương mại và du lịch - Hoc24">
            <a:extLst>
              <a:ext uri="{FF2B5EF4-FFF2-40B4-BE49-F238E27FC236}">
                <a16:creationId xmlns:a16="http://schemas.microsoft.com/office/drawing/2014/main" xmlns="" id="{1FF90FBC-6BC7-0B23-E51E-5729A106082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60" name="Rectangle 11">
            <a:extLst>
              <a:ext uri="{FF2B5EF4-FFF2-40B4-BE49-F238E27FC236}">
                <a16:creationId xmlns:a16="http://schemas.microsoft.com/office/drawing/2014/main" xmlns="" id="{B41D1615-54A8-46C3-B2F4-CC29246BEAAA}"/>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 name="TextBox 3">
            <a:extLst>
              <a:ext uri="{FF2B5EF4-FFF2-40B4-BE49-F238E27FC236}">
                <a16:creationId xmlns:a16="http://schemas.microsoft.com/office/drawing/2014/main" xmlns="" id="{EB7C11B9-030F-D67B-34D4-1BCA8488A035}"/>
              </a:ext>
            </a:extLst>
          </p:cNvPr>
          <p:cNvSpPr txBox="1"/>
          <p:nvPr/>
        </p:nvSpPr>
        <p:spPr>
          <a:xfrm>
            <a:off x="1804086" y="182563"/>
            <a:ext cx="8686800" cy="707886"/>
          </a:xfrm>
          <a:prstGeom prst="rect">
            <a:avLst/>
          </a:prstGeom>
          <a:noFill/>
        </p:spPr>
        <p:txBody>
          <a:bodyPr wrap="square">
            <a:spAutoFit/>
          </a:bodyPr>
          <a:lstStyle/>
          <a:p>
            <a:pPr algn="ctr"/>
            <a:r>
              <a:rPr lang="x-none" sz="4000" b="1" dirty="0">
                <a:solidFill>
                  <a:srgbClr val="00B050"/>
                </a:solidFill>
              </a:rPr>
              <a:t>Khí tự nhiên ở Nam Côn Sơn</a:t>
            </a:r>
            <a:endParaRPr lang="x-none" sz="4000" dirty="0"/>
          </a:p>
        </p:txBody>
      </p:sp>
      <p:pic>
        <p:nvPicPr>
          <p:cNvPr id="771074" name="Picture 2" descr="Công ty Đường ống khí Nam Côn Sơn hoàn thành Công tác bảo dưỡng sửa chữa  năm 2018">
            <a:extLst>
              <a:ext uri="{FF2B5EF4-FFF2-40B4-BE49-F238E27FC236}">
                <a16:creationId xmlns:a16="http://schemas.microsoft.com/office/drawing/2014/main" xmlns="" id="{54271C66-BB5B-548A-9AE5-7584D952E0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5725" y="890448"/>
            <a:ext cx="9480550" cy="5835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238349"/>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642F0D9B-B7FD-2D69-DB98-EE6B9AA42558}"/>
              </a:ext>
            </a:extLst>
          </p:cNvPr>
          <p:cNvSpPr txBox="1">
            <a:spLocks noChangeArrowheads="1"/>
          </p:cNvSpPr>
          <p:nvPr/>
        </p:nvSpPr>
        <p:spPr bwMode="auto">
          <a:xfrm>
            <a:off x="1396313" y="2053142"/>
            <a:ext cx="9687697" cy="275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x-none" sz="4000" b="1" dirty="0"/>
              <a:t>- Khoáng sản: </a:t>
            </a:r>
          </a:p>
          <a:p>
            <a:pPr algn="just">
              <a:lnSpc>
                <a:spcPct val="150000"/>
              </a:lnSpc>
            </a:pPr>
            <a:r>
              <a:rPr lang="x-none" sz="4000" b="1" dirty="0"/>
              <a:t>+ Chủ yếu là khoáng sản vật liệu xây dựng</a:t>
            </a:r>
          </a:p>
          <a:p>
            <a:pPr algn="just">
              <a:lnSpc>
                <a:spcPct val="150000"/>
              </a:lnSpc>
            </a:pPr>
            <a:r>
              <a:rPr lang="x-none" sz="4000" b="1" dirty="0"/>
              <a:t>+ Ở thềm lục địa có dầu mỏ và khí tự nhiên </a:t>
            </a:r>
          </a:p>
        </p:txBody>
      </p:sp>
    </p:spTree>
    <p:extLst>
      <p:ext uri="{BB962C8B-B14F-4D97-AF65-F5344CB8AC3E}">
        <p14:creationId xmlns:p14="http://schemas.microsoft.com/office/powerpoint/2010/main" val="2581543461"/>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D1E24E9B-E97B-8FFD-FFD2-09BD35E985CA}"/>
              </a:ext>
            </a:extLst>
          </p:cNvPr>
          <p:cNvSpPr txBox="1"/>
          <p:nvPr/>
        </p:nvSpPr>
        <p:spPr>
          <a:xfrm>
            <a:off x="5301049" y="803890"/>
            <a:ext cx="6688093" cy="5250220"/>
          </a:xfrm>
          <a:prstGeom prst="rect">
            <a:avLst/>
          </a:prstGeom>
          <a:noFill/>
        </p:spPr>
        <p:txBody>
          <a:bodyPr wrap="square">
            <a:spAutoFit/>
          </a:bodyPr>
          <a:lstStyle/>
          <a:p>
            <a:pPr algn="just">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 Rừng: </a:t>
            </a:r>
          </a:p>
          <a:p>
            <a:pPr algn="just">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 Rừng nhiệt đới cận xích đạo chiếm ưu thế</a:t>
            </a:r>
          </a:p>
          <a:p>
            <a:pPr algn="just">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 Có nhiều vườn quốc gia như: Cát Tiên, Bù Gia Mập, Lò Gò – Xa Mát,..</a:t>
            </a:r>
          </a:p>
        </p:txBody>
      </p:sp>
      <p:pic>
        <p:nvPicPr>
          <p:cNvPr id="5" name="Picture 4">
            <a:extLst>
              <a:ext uri="{FF2B5EF4-FFF2-40B4-BE49-F238E27FC236}">
                <a16:creationId xmlns:a16="http://schemas.microsoft.com/office/drawing/2014/main" xmlns="" id="{7CB5FC7A-4F32-D033-D865-F2935B36CC47}"/>
              </a:ext>
            </a:extLst>
          </p:cNvPr>
          <p:cNvPicPr>
            <a:picLocks noChangeAspect="1"/>
          </p:cNvPicPr>
          <p:nvPr/>
        </p:nvPicPr>
        <p:blipFill>
          <a:blip r:embed="rId2"/>
          <a:stretch>
            <a:fillRect/>
          </a:stretch>
        </p:blipFill>
        <p:spPr>
          <a:xfrm>
            <a:off x="202858" y="188057"/>
            <a:ext cx="4838452" cy="6546375"/>
          </a:xfrm>
          <a:prstGeom prst="rect">
            <a:avLst/>
          </a:prstGeom>
        </p:spPr>
      </p:pic>
    </p:spTree>
    <p:extLst>
      <p:ext uri="{BB962C8B-B14F-4D97-AF65-F5344CB8AC3E}">
        <p14:creationId xmlns:p14="http://schemas.microsoft.com/office/powerpoint/2010/main" val="20720960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8" name="Rectangle 2">
            <a:extLst>
              <a:ext uri="{FF2B5EF4-FFF2-40B4-BE49-F238E27FC236}">
                <a16:creationId xmlns:a16="http://schemas.microsoft.com/office/drawing/2014/main" xmlns="" id="{B0398E82-C40D-BCE6-5751-6FF942CE56C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59" name="AutoShape 2" descr="Bài 15. Thương mại và du lịch - Hoc24">
            <a:extLst>
              <a:ext uri="{FF2B5EF4-FFF2-40B4-BE49-F238E27FC236}">
                <a16:creationId xmlns:a16="http://schemas.microsoft.com/office/drawing/2014/main" xmlns="" id="{1FF90FBC-6BC7-0B23-E51E-5729A106082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60" name="Rectangle 11">
            <a:extLst>
              <a:ext uri="{FF2B5EF4-FFF2-40B4-BE49-F238E27FC236}">
                <a16:creationId xmlns:a16="http://schemas.microsoft.com/office/drawing/2014/main" xmlns="" id="{B41D1615-54A8-46C3-B2F4-CC29246BEAAA}"/>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 name="TextBox 3">
            <a:extLst>
              <a:ext uri="{FF2B5EF4-FFF2-40B4-BE49-F238E27FC236}">
                <a16:creationId xmlns:a16="http://schemas.microsoft.com/office/drawing/2014/main" xmlns="" id="{EB7C11B9-030F-D67B-34D4-1BCA8488A035}"/>
              </a:ext>
            </a:extLst>
          </p:cNvPr>
          <p:cNvSpPr txBox="1"/>
          <p:nvPr/>
        </p:nvSpPr>
        <p:spPr>
          <a:xfrm>
            <a:off x="1804086" y="182563"/>
            <a:ext cx="8686800" cy="707886"/>
          </a:xfrm>
          <a:prstGeom prst="rect">
            <a:avLst/>
          </a:prstGeom>
          <a:noFill/>
        </p:spPr>
        <p:txBody>
          <a:bodyPr wrap="square">
            <a:spAutoFit/>
          </a:bodyPr>
          <a:lstStyle/>
          <a:p>
            <a:pPr algn="ctr"/>
            <a:r>
              <a:rPr lang="x-none" sz="4000" b="1" dirty="0">
                <a:solidFill>
                  <a:srgbClr val="00B050"/>
                </a:solidFill>
              </a:rPr>
              <a:t>Vườn quốc gia </a:t>
            </a:r>
            <a:r>
              <a:rPr lang="x-none" sz="4000" b="1" dirty="0">
                <a:solidFill>
                  <a:srgbClr val="00B050"/>
                </a:solidFill>
                <a:effectLst/>
                <a:latin typeface="Times New Roman" panose="02020603050405020304" pitchFamily="18" charset="0"/>
                <a:ea typeface="Times New Roman" panose="02020603050405020304" pitchFamily="18" charset="0"/>
              </a:rPr>
              <a:t>Cát Tiên</a:t>
            </a:r>
            <a:endParaRPr lang="x-none" sz="4000" dirty="0"/>
          </a:p>
        </p:txBody>
      </p:sp>
      <p:pic>
        <p:nvPicPr>
          <p:cNvPr id="773122" name="Picture 2" descr="Về với Cát Tiên">
            <a:extLst>
              <a:ext uri="{FF2B5EF4-FFF2-40B4-BE49-F238E27FC236}">
                <a16:creationId xmlns:a16="http://schemas.microsoft.com/office/drawing/2014/main" xmlns="" id="{DD1A2C37-7F78-EAFB-F594-3CC43EA91C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211" y="991287"/>
            <a:ext cx="10055577" cy="5656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460940"/>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8" name="Rectangle 2">
            <a:extLst>
              <a:ext uri="{FF2B5EF4-FFF2-40B4-BE49-F238E27FC236}">
                <a16:creationId xmlns:a16="http://schemas.microsoft.com/office/drawing/2014/main" xmlns="" id="{B0398E82-C40D-BCE6-5751-6FF942CE56C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59" name="AutoShape 2" descr="Bài 15. Thương mại và du lịch - Hoc24">
            <a:extLst>
              <a:ext uri="{FF2B5EF4-FFF2-40B4-BE49-F238E27FC236}">
                <a16:creationId xmlns:a16="http://schemas.microsoft.com/office/drawing/2014/main" xmlns="" id="{1FF90FBC-6BC7-0B23-E51E-5729A106082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60" name="Rectangle 11">
            <a:extLst>
              <a:ext uri="{FF2B5EF4-FFF2-40B4-BE49-F238E27FC236}">
                <a16:creationId xmlns:a16="http://schemas.microsoft.com/office/drawing/2014/main" xmlns="" id="{B41D1615-54A8-46C3-B2F4-CC29246BEAAA}"/>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 name="TextBox 3">
            <a:extLst>
              <a:ext uri="{FF2B5EF4-FFF2-40B4-BE49-F238E27FC236}">
                <a16:creationId xmlns:a16="http://schemas.microsoft.com/office/drawing/2014/main" xmlns="" id="{EB7C11B9-030F-D67B-34D4-1BCA8488A035}"/>
              </a:ext>
            </a:extLst>
          </p:cNvPr>
          <p:cNvSpPr txBox="1"/>
          <p:nvPr/>
        </p:nvSpPr>
        <p:spPr>
          <a:xfrm>
            <a:off x="1804086" y="182563"/>
            <a:ext cx="8686800" cy="707886"/>
          </a:xfrm>
          <a:prstGeom prst="rect">
            <a:avLst/>
          </a:prstGeom>
          <a:noFill/>
        </p:spPr>
        <p:txBody>
          <a:bodyPr wrap="square">
            <a:spAutoFit/>
          </a:bodyPr>
          <a:lstStyle/>
          <a:p>
            <a:pPr algn="ctr"/>
            <a:r>
              <a:rPr lang="x-none" sz="4000" b="1" dirty="0">
                <a:solidFill>
                  <a:srgbClr val="00B050"/>
                </a:solidFill>
              </a:rPr>
              <a:t>Vườn quốc gia </a:t>
            </a:r>
            <a:r>
              <a:rPr lang="x-none" sz="4000" b="1" dirty="0">
                <a:solidFill>
                  <a:srgbClr val="00B050"/>
                </a:solidFill>
                <a:effectLst/>
                <a:latin typeface="Times New Roman" panose="02020603050405020304" pitchFamily="18" charset="0"/>
                <a:ea typeface="Times New Roman" panose="02020603050405020304" pitchFamily="18" charset="0"/>
              </a:rPr>
              <a:t>Bù Gia Mập</a:t>
            </a:r>
            <a:endParaRPr lang="x-none" sz="4000" dirty="0"/>
          </a:p>
        </p:txBody>
      </p:sp>
      <p:pic>
        <p:nvPicPr>
          <p:cNvPr id="775170" name="Picture 2" descr="Vườn quốc gia Bù Gia Mập, lá phổi xanh của vùng Đông Nam Bộ">
            <a:extLst>
              <a:ext uri="{FF2B5EF4-FFF2-40B4-BE49-F238E27FC236}">
                <a16:creationId xmlns:a16="http://schemas.microsoft.com/office/drawing/2014/main" xmlns="" id="{D4582A82-98CD-29FF-228F-DD88AD8BA6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543" y="912211"/>
            <a:ext cx="10006914" cy="5763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18125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5" descr="POINSET2">
            <a:extLst>
              <a:ext uri="{FF2B5EF4-FFF2-40B4-BE49-F238E27FC236}">
                <a16:creationId xmlns:a16="http://schemas.microsoft.com/office/drawing/2014/main" xmlns="" id="{51A301D8-45A5-F569-541E-E6B51854F6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15913" y="53975"/>
            <a:ext cx="1206500"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6" name="Picture 5" descr="POINSET2">
            <a:extLst>
              <a:ext uri="{FF2B5EF4-FFF2-40B4-BE49-F238E27FC236}">
                <a16:creationId xmlns:a16="http://schemas.microsoft.com/office/drawing/2014/main" xmlns="" id="{87B6394F-3291-7C23-CAF3-A66605630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54794" y="5337969"/>
            <a:ext cx="1241425"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xmlns="" id="{2762C3BB-B14B-94B7-2AA1-300EB3187141}"/>
              </a:ext>
            </a:extLst>
          </p:cNvPr>
          <p:cNvSpPr/>
          <p:nvPr/>
        </p:nvSpPr>
        <p:spPr>
          <a:xfrm>
            <a:off x="2187461" y="98372"/>
            <a:ext cx="7512313" cy="905056"/>
          </a:xfrm>
          <a:prstGeom prst="rect">
            <a:avLst/>
          </a:prstGeom>
        </p:spPr>
        <p:txBody>
          <a:bodyPr wrap="none">
            <a:spAutoFit/>
          </a:bodyPr>
          <a:lstStyle/>
          <a:p>
            <a:pPr algn="ctr" eaLnBrk="1" fontAlgn="auto" hangingPunct="1">
              <a:lnSpc>
                <a:spcPct val="150000"/>
              </a:lnSpc>
              <a:spcBef>
                <a:spcPts val="0"/>
              </a:spcBef>
              <a:spcAft>
                <a:spcPts val="0"/>
              </a:spcAft>
              <a:defRPr/>
            </a:pPr>
            <a:r>
              <a:rPr lang="en-US" sz="4000" b="1" dirty="0">
                <a:ln w="22225">
                  <a:solidFill>
                    <a:schemeClr val="accent2"/>
                  </a:solidFill>
                  <a:prstDash val="solid"/>
                </a:ln>
                <a:solidFill>
                  <a:srgbClr val="C00000"/>
                </a:solidFill>
                <a:cs typeface="Times New Roman" panose="02020603050405020304" pitchFamily="18" charset="0"/>
              </a:rPr>
              <a:t>BÀI 19.  VÙNG ĐÔNG NAM BỘ</a:t>
            </a:r>
          </a:p>
        </p:txBody>
      </p:sp>
      <p:pic>
        <p:nvPicPr>
          <p:cNvPr id="72708" name="Picture 5" descr="POINSET2">
            <a:extLst>
              <a:ext uri="{FF2B5EF4-FFF2-40B4-BE49-F238E27FC236}">
                <a16:creationId xmlns:a16="http://schemas.microsoft.com/office/drawing/2014/main" xmlns="" id="{760BAECD-30F8-B4BD-4A19-0A14692A47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35444" y="84931"/>
            <a:ext cx="1323975"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6" descr="Diagram&#10;&#10;Description automatically generated">
            <a:extLst>
              <a:ext uri="{FF2B5EF4-FFF2-40B4-BE49-F238E27FC236}">
                <a16:creationId xmlns:a16="http://schemas.microsoft.com/office/drawing/2014/main" xmlns="" id="{29F1FC51-29ED-AEB3-C868-6815AD13F9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304"/>
          <a:stretch>
            <a:fillRect/>
          </a:stretch>
        </p:blipFill>
        <p:spPr bwMode="auto">
          <a:xfrm>
            <a:off x="10979150" y="5656263"/>
            <a:ext cx="1079500"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0" name="Rectangle 2">
            <a:extLst>
              <a:ext uri="{FF2B5EF4-FFF2-40B4-BE49-F238E27FC236}">
                <a16:creationId xmlns:a16="http://schemas.microsoft.com/office/drawing/2014/main" xmlns="" id="{AD442B97-A301-674C-81CB-3B4532B9190D}"/>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2711" name="AutoShape 2" descr="Bài 15. Thương mại và du lịch - Hoc24">
            <a:extLst>
              <a:ext uri="{FF2B5EF4-FFF2-40B4-BE49-F238E27FC236}">
                <a16:creationId xmlns:a16="http://schemas.microsoft.com/office/drawing/2014/main" xmlns="" id="{F49942AE-053F-8DED-EF5A-C0E055771EB9}"/>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2712" name="Rectangle 11">
            <a:extLst>
              <a:ext uri="{FF2B5EF4-FFF2-40B4-BE49-F238E27FC236}">
                <a16:creationId xmlns:a16="http://schemas.microsoft.com/office/drawing/2014/main" xmlns="" id="{4B2816C8-DF4F-A7BA-33DE-934C7AAC9988}"/>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pic>
        <p:nvPicPr>
          <p:cNvPr id="72715" name="Picture 11" descr="THỦ TƯỚNG PHÊ DUYỆT QUY HOẠCH VÙNG ĐÔNG NAM BỘ">
            <a:extLst>
              <a:ext uri="{FF2B5EF4-FFF2-40B4-BE49-F238E27FC236}">
                <a16:creationId xmlns:a16="http://schemas.microsoft.com/office/drawing/2014/main" xmlns="" id="{9BB3BC5D-99F2-410B-FAB7-106B4F678F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2973" y="1019175"/>
            <a:ext cx="9828728" cy="5702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8" name="Rectangle 2">
            <a:extLst>
              <a:ext uri="{FF2B5EF4-FFF2-40B4-BE49-F238E27FC236}">
                <a16:creationId xmlns:a16="http://schemas.microsoft.com/office/drawing/2014/main" xmlns="" id="{B0398E82-C40D-BCE6-5751-6FF942CE56C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59" name="AutoShape 2" descr="Bài 15. Thương mại và du lịch - Hoc24">
            <a:extLst>
              <a:ext uri="{FF2B5EF4-FFF2-40B4-BE49-F238E27FC236}">
                <a16:creationId xmlns:a16="http://schemas.microsoft.com/office/drawing/2014/main" xmlns="" id="{1FF90FBC-6BC7-0B23-E51E-5729A106082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60" name="Rectangle 11">
            <a:extLst>
              <a:ext uri="{FF2B5EF4-FFF2-40B4-BE49-F238E27FC236}">
                <a16:creationId xmlns:a16="http://schemas.microsoft.com/office/drawing/2014/main" xmlns="" id="{B41D1615-54A8-46C3-B2F4-CC29246BEAAA}"/>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 name="TextBox 3">
            <a:extLst>
              <a:ext uri="{FF2B5EF4-FFF2-40B4-BE49-F238E27FC236}">
                <a16:creationId xmlns:a16="http://schemas.microsoft.com/office/drawing/2014/main" xmlns="" id="{EB7C11B9-030F-D67B-34D4-1BCA8488A035}"/>
              </a:ext>
            </a:extLst>
          </p:cNvPr>
          <p:cNvSpPr txBox="1"/>
          <p:nvPr/>
        </p:nvSpPr>
        <p:spPr>
          <a:xfrm>
            <a:off x="1804086" y="182563"/>
            <a:ext cx="8686800" cy="707886"/>
          </a:xfrm>
          <a:prstGeom prst="rect">
            <a:avLst/>
          </a:prstGeom>
          <a:noFill/>
        </p:spPr>
        <p:txBody>
          <a:bodyPr wrap="square">
            <a:spAutoFit/>
          </a:bodyPr>
          <a:lstStyle/>
          <a:p>
            <a:pPr algn="ctr"/>
            <a:r>
              <a:rPr lang="x-none" sz="4000" b="1" dirty="0">
                <a:solidFill>
                  <a:srgbClr val="00B050"/>
                </a:solidFill>
              </a:rPr>
              <a:t>Vườn quốc gia </a:t>
            </a:r>
            <a:r>
              <a:rPr lang="x-none" sz="4000" b="1" dirty="0">
                <a:solidFill>
                  <a:srgbClr val="00B050"/>
                </a:solidFill>
                <a:effectLst/>
                <a:latin typeface="Times New Roman" panose="02020603050405020304" pitchFamily="18" charset="0"/>
                <a:ea typeface="Times New Roman" panose="02020603050405020304" pitchFamily="18" charset="0"/>
              </a:rPr>
              <a:t>Lò Gò – Xa Mát</a:t>
            </a:r>
            <a:endParaRPr lang="x-none" sz="4000" dirty="0"/>
          </a:p>
        </p:txBody>
      </p:sp>
      <p:pic>
        <p:nvPicPr>
          <p:cNvPr id="777218" name="Picture 2" descr="Vườn quốc gia Lò Gò - Xa Mát">
            <a:extLst>
              <a:ext uri="{FF2B5EF4-FFF2-40B4-BE49-F238E27FC236}">
                <a16:creationId xmlns:a16="http://schemas.microsoft.com/office/drawing/2014/main" xmlns="" id="{0F4644EF-44CB-0CF3-3D32-E668D9C330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3088" y="890449"/>
            <a:ext cx="9823279" cy="5875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763888"/>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D1E24E9B-E97B-8FFD-FFD2-09BD35E985CA}"/>
              </a:ext>
            </a:extLst>
          </p:cNvPr>
          <p:cNvSpPr txBox="1"/>
          <p:nvPr/>
        </p:nvSpPr>
        <p:spPr>
          <a:xfrm>
            <a:off x="5301049" y="1508225"/>
            <a:ext cx="6688093" cy="3585469"/>
          </a:xfrm>
          <a:prstGeom prst="rect">
            <a:avLst/>
          </a:prstGeom>
          <a:noFill/>
        </p:spPr>
        <p:txBody>
          <a:bodyPr wrap="square">
            <a:spAutoFit/>
          </a:bodyPr>
          <a:lstStyle/>
          <a:p>
            <a:pPr algn="just">
              <a:lnSpc>
                <a:spcPct val="150000"/>
              </a:lnSpc>
            </a:pPr>
            <a:r>
              <a:rPr lang="x-none" sz="3900" b="1" dirty="0">
                <a:solidFill>
                  <a:srgbClr val="00B050"/>
                </a:solidFill>
                <a:effectLst/>
                <a:latin typeface="Times New Roman" panose="02020603050405020304" pitchFamily="18" charset="0"/>
                <a:ea typeface="Times New Roman" panose="02020603050405020304" pitchFamily="18" charset="0"/>
              </a:rPr>
              <a:t>+ Một số khu vực có rừng ngập mặn, Cần Giờ là khu dự trữ sinh quyển thế giới đầu tiên ở Việt Nam</a:t>
            </a:r>
          </a:p>
        </p:txBody>
      </p:sp>
      <p:pic>
        <p:nvPicPr>
          <p:cNvPr id="5" name="Picture 4">
            <a:extLst>
              <a:ext uri="{FF2B5EF4-FFF2-40B4-BE49-F238E27FC236}">
                <a16:creationId xmlns:a16="http://schemas.microsoft.com/office/drawing/2014/main" xmlns="" id="{7CB5FC7A-4F32-D033-D865-F2935B36CC47}"/>
              </a:ext>
            </a:extLst>
          </p:cNvPr>
          <p:cNvPicPr>
            <a:picLocks noChangeAspect="1"/>
          </p:cNvPicPr>
          <p:nvPr/>
        </p:nvPicPr>
        <p:blipFill>
          <a:blip r:embed="rId2"/>
          <a:stretch>
            <a:fillRect/>
          </a:stretch>
        </p:blipFill>
        <p:spPr>
          <a:xfrm>
            <a:off x="202858" y="188057"/>
            <a:ext cx="4838452" cy="6546375"/>
          </a:xfrm>
          <a:prstGeom prst="rect">
            <a:avLst/>
          </a:prstGeom>
        </p:spPr>
      </p:pic>
    </p:spTree>
    <p:extLst>
      <p:ext uri="{BB962C8B-B14F-4D97-AF65-F5344CB8AC3E}">
        <p14:creationId xmlns:p14="http://schemas.microsoft.com/office/powerpoint/2010/main" val="2341228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8" name="Rectangle 2">
            <a:extLst>
              <a:ext uri="{FF2B5EF4-FFF2-40B4-BE49-F238E27FC236}">
                <a16:creationId xmlns:a16="http://schemas.microsoft.com/office/drawing/2014/main" xmlns="" id="{B0398E82-C40D-BCE6-5751-6FF942CE56C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59" name="AutoShape 2" descr="Bài 15. Thương mại và du lịch - Hoc24">
            <a:extLst>
              <a:ext uri="{FF2B5EF4-FFF2-40B4-BE49-F238E27FC236}">
                <a16:creationId xmlns:a16="http://schemas.microsoft.com/office/drawing/2014/main" xmlns="" id="{1FF90FBC-6BC7-0B23-E51E-5729A106082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60" name="Rectangle 11">
            <a:extLst>
              <a:ext uri="{FF2B5EF4-FFF2-40B4-BE49-F238E27FC236}">
                <a16:creationId xmlns:a16="http://schemas.microsoft.com/office/drawing/2014/main" xmlns="" id="{B41D1615-54A8-46C3-B2F4-CC29246BEAAA}"/>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 name="TextBox 3">
            <a:extLst>
              <a:ext uri="{FF2B5EF4-FFF2-40B4-BE49-F238E27FC236}">
                <a16:creationId xmlns:a16="http://schemas.microsoft.com/office/drawing/2014/main" xmlns="" id="{EB7C11B9-030F-D67B-34D4-1BCA8488A035}"/>
              </a:ext>
            </a:extLst>
          </p:cNvPr>
          <p:cNvSpPr txBox="1"/>
          <p:nvPr/>
        </p:nvSpPr>
        <p:spPr>
          <a:xfrm>
            <a:off x="1804086" y="182563"/>
            <a:ext cx="8686800" cy="707886"/>
          </a:xfrm>
          <a:prstGeom prst="rect">
            <a:avLst/>
          </a:prstGeom>
          <a:noFill/>
        </p:spPr>
        <p:txBody>
          <a:bodyPr wrap="square">
            <a:spAutoFit/>
          </a:bodyPr>
          <a:lstStyle/>
          <a:p>
            <a:pPr algn="ctr"/>
            <a:r>
              <a:rPr lang="x-none" sz="4000" b="1" dirty="0">
                <a:solidFill>
                  <a:srgbClr val="00B050"/>
                </a:solidFill>
              </a:rPr>
              <a:t>Rừng ngập mặn Cần Giờ</a:t>
            </a:r>
            <a:endParaRPr lang="x-none" sz="4000" dirty="0"/>
          </a:p>
        </p:txBody>
      </p:sp>
      <p:pic>
        <p:nvPicPr>
          <p:cNvPr id="779266" name="Picture 2" descr="Rừng ngập mặn Cần Giờ - Lá phổi xanh của thành phố">
            <a:extLst>
              <a:ext uri="{FF2B5EF4-FFF2-40B4-BE49-F238E27FC236}">
                <a16:creationId xmlns:a16="http://schemas.microsoft.com/office/drawing/2014/main" xmlns="" id="{0D1C0593-42E6-2CF3-D79C-A440317D64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575" y="890449"/>
            <a:ext cx="10054651" cy="5835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390038"/>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642F0D9B-B7FD-2D69-DB98-EE6B9AA42558}"/>
              </a:ext>
            </a:extLst>
          </p:cNvPr>
          <p:cNvSpPr txBox="1">
            <a:spLocks noChangeArrowheads="1"/>
          </p:cNvSpPr>
          <p:nvPr/>
        </p:nvSpPr>
        <p:spPr bwMode="auto">
          <a:xfrm>
            <a:off x="1252151" y="668148"/>
            <a:ext cx="9687697" cy="552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x-none" sz="4000" b="1" dirty="0"/>
              <a:t>- Rừng: </a:t>
            </a:r>
          </a:p>
          <a:p>
            <a:pPr algn="just">
              <a:lnSpc>
                <a:spcPct val="150000"/>
              </a:lnSpc>
            </a:pPr>
            <a:r>
              <a:rPr lang="x-none" sz="4000" b="1" dirty="0"/>
              <a:t>+ Rừng nhiệt đới cận xích đạo, có nhiều vườn quốc gia </a:t>
            </a:r>
          </a:p>
          <a:p>
            <a:pPr algn="just">
              <a:lnSpc>
                <a:spcPct val="150000"/>
              </a:lnSpc>
            </a:pPr>
            <a:r>
              <a:rPr lang="x-none" sz="4000" b="1" dirty="0"/>
              <a:t>+ Một số khu vực có rừng ngập mặn. Cần Giờ là khu dự trữ sinh quyển thế giới đầu tiên ở Việt Nam</a:t>
            </a:r>
          </a:p>
        </p:txBody>
      </p:sp>
    </p:spTree>
    <p:extLst>
      <p:ext uri="{BB962C8B-B14F-4D97-AF65-F5344CB8AC3E}">
        <p14:creationId xmlns:p14="http://schemas.microsoft.com/office/powerpoint/2010/main" val="3620819353"/>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D1E24E9B-E97B-8FFD-FFD2-09BD35E985CA}"/>
              </a:ext>
            </a:extLst>
          </p:cNvPr>
          <p:cNvSpPr txBox="1"/>
          <p:nvPr/>
        </p:nvSpPr>
        <p:spPr>
          <a:xfrm>
            <a:off x="5198325" y="674227"/>
            <a:ext cx="6712806" cy="5250220"/>
          </a:xfrm>
          <a:prstGeom prst="rect">
            <a:avLst/>
          </a:prstGeom>
          <a:noFill/>
        </p:spPr>
        <p:txBody>
          <a:bodyPr wrap="square">
            <a:spAutoFit/>
          </a:bodyPr>
          <a:lstStyle/>
          <a:p>
            <a:pPr algn="just">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 Biển, đảo: </a:t>
            </a:r>
          </a:p>
          <a:p>
            <a:pPr algn="just">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 Có nhiều điều kiện phát triển tổng hợp kinh tế biển, đảo với các bãi tắm đẹp như: Vũng Tàu, Đầm Trầu (Bà Rịa – Vũng Tàu) phục vụ cho du lịch, </a:t>
            </a:r>
          </a:p>
        </p:txBody>
      </p:sp>
      <p:pic>
        <p:nvPicPr>
          <p:cNvPr id="5" name="Picture 4">
            <a:extLst>
              <a:ext uri="{FF2B5EF4-FFF2-40B4-BE49-F238E27FC236}">
                <a16:creationId xmlns:a16="http://schemas.microsoft.com/office/drawing/2014/main" xmlns="" id="{7CB5FC7A-4F32-D033-D865-F2935B36CC47}"/>
              </a:ext>
            </a:extLst>
          </p:cNvPr>
          <p:cNvPicPr>
            <a:picLocks noChangeAspect="1"/>
          </p:cNvPicPr>
          <p:nvPr/>
        </p:nvPicPr>
        <p:blipFill>
          <a:blip r:embed="rId2"/>
          <a:stretch>
            <a:fillRect/>
          </a:stretch>
        </p:blipFill>
        <p:spPr>
          <a:xfrm>
            <a:off x="202858" y="188057"/>
            <a:ext cx="4838452" cy="6546375"/>
          </a:xfrm>
          <a:prstGeom prst="rect">
            <a:avLst/>
          </a:prstGeom>
        </p:spPr>
      </p:pic>
    </p:spTree>
    <p:extLst>
      <p:ext uri="{BB962C8B-B14F-4D97-AF65-F5344CB8AC3E}">
        <p14:creationId xmlns:p14="http://schemas.microsoft.com/office/powerpoint/2010/main" val="31894877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8" name="Rectangle 2">
            <a:extLst>
              <a:ext uri="{FF2B5EF4-FFF2-40B4-BE49-F238E27FC236}">
                <a16:creationId xmlns:a16="http://schemas.microsoft.com/office/drawing/2014/main" xmlns="" id="{B0398E82-C40D-BCE6-5751-6FF942CE56C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59" name="AutoShape 2" descr="Bài 15. Thương mại và du lịch - Hoc24">
            <a:extLst>
              <a:ext uri="{FF2B5EF4-FFF2-40B4-BE49-F238E27FC236}">
                <a16:creationId xmlns:a16="http://schemas.microsoft.com/office/drawing/2014/main" xmlns="" id="{1FF90FBC-6BC7-0B23-E51E-5729A106082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60" name="Rectangle 11">
            <a:extLst>
              <a:ext uri="{FF2B5EF4-FFF2-40B4-BE49-F238E27FC236}">
                <a16:creationId xmlns:a16="http://schemas.microsoft.com/office/drawing/2014/main" xmlns="" id="{B41D1615-54A8-46C3-B2F4-CC29246BEAAA}"/>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 name="TextBox 3">
            <a:extLst>
              <a:ext uri="{FF2B5EF4-FFF2-40B4-BE49-F238E27FC236}">
                <a16:creationId xmlns:a16="http://schemas.microsoft.com/office/drawing/2014/main" xmlns="" id="{EB7C11B9-030F-D67B-34D4-1BCA8488A035}"/>
              </a:ext>
            </a:extLst>
          </p:cNvPr>
          <p:cNvSpPr txBox="1"/>
          <p:nvPr/>
        </p:nvSpPr>
        <p:spPr>
          <a:xfrm>
            <a:off x="1804086" y="182563"/>
            <a:ext cx="8686800" cy="707886"/>
          </a:xfrm>
          <a:prstGeom prst="rect">
            <a:avLst/>
          </a:prstGeom>
          <a:noFill/>
        </p:spPr>
        <p:txBody>
          <a:bodyPr wrap="square">
            <a:spAutoFit/>
          </a:bodyPr>
          <a:lstStyle/>
          <a:p>
            <a:pPr algn="ctr"/>
            <a:r>
              <a:rPr lang="x-none" sz="4000" b="1" dirty="0">
                <a:solidFill>
                  <a:srgbClr val="00B050"/>
                </a:solidFill>
              </a:rPr>
              <a:t>Bãi tắm </a:t>
            </a:r>
            <a:r>
              <a:rPr lang="x-none" sz="4000" b="1" dirty="0">
                <a:solidFill>
                  <a:srgbClr val="00B050"/>
                </a:solidFill>
                <a:effectLst/>
                <a:latin typeface="Times New Roman" panose="02020603050405020304" pitchFamily="18" charset="0"/>
                <a:ea typeface="Times New Roman" panose="02020603050405020304" pitchFamily="18" charset="0"/>
              </a:rPr>
              <a:t>Vũng Tàu</a:t>
            </a:r>
            <a:endParaRPr lang="x-none" sz="4000" dirty="0"/>
          </a:p>
        </p:txBody>
      </p:sp>
      <p:pic>
        <p:nvPicPr>
          <p:cNvPr id="781314" name="Picture 2" descr="Top 10 bãi biển Vũng Tàu đẹp, nổi tiếng bạn nhất định phải đi">
            <a:extLst>
              <a:ext uri="{FF2B5EF4-FFF2-40B4-BE49-F238E27FC236}">
                <a16:creationId xmlns:a16="http://schemas.microsoft.com/office/drawing/2014/main" xmlns="" id="{A8902471-AACC-1083-D715-EC5924F84C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961886"/>
            <a:ext cx="10160000" cy="5713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501863"/>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8" name="Rectangle 2">
            <a:extLst>
              <a:ext uri="{FF2B5EF4-FFF2-40B4-BE49-F238E27FC236}">
                <a16:creationId xmlns:a16="http://schemas.microsoft.com/office/drawing/2014/main" xmlns="" id="{B0398E82-C40D-BCE6-5751-6FF942CE56C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59" name="AutoShape 2" descr="Bài 15. Thương mại và du lịch - Hoc24">
            <a:extLst>
              <a:ext uri="{FF2B5EF4-FFF2-40B4-BE49-F238E27FC236}">
                <a16:creationId xmlns:a16="http://schemas.microsoft.com/office/drawing/2014/main" xmlns="" id="{1FF90FBC-6BC7-0B23-E51E-5729A106082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60" name="Rectangle 11">
            <a:extLst>
              <a:ext uri="{FF2B5EF4-FFF2-40B4-BE49-F238E27FC236}">
                <a16:creationId xmlns:a16="http://schemas.microsoft.com/office/drawing/2014/main" xmlns="" id="{B41D1615-54A8-46C3-B2F4-CC29246BEAAA}"/>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 name="TextBox 3">
            <a:extLst>
              <a:ext uri="{FF2B5EF4-FFF2-40B4-BE49-F238E27FC236}">
                <a16:creationId xmlns:a16="http://schemas.microsoft.com/office/drawing/2014/main" xmlns="" id="{EB7C11B9-030F-D67B-34D4-1BCA8488A035}"/>
              </a:ext>
            </a:extLst>
          </p:cNvPr>
          <p:cNvSpPr txBox="1"/>
          <p:nvPr/>
        </p:nvSpPr>
        <p:spPr>
          <a:xfrm>
            <a:off x="1804086" y="182563"/>
            <a:ext cx="8686800" cy="707886"/>
          </a:xfrm>
          <a:prstGeom prst="rect">
            <a:avLst/>
          </a:prstGeom>
          <a:noFill/>
        </p:spPr>
        <p:txBody>
          <a:bodyPr wrap="square">
            <a:spAutoFit/>
          </a:bodyPr>
          <a:lstStyle/>
          <a:p>
            <a:pPr algn="ctr"/>
            <a:r>
              <a:rPr lang="x-none" sz="4000" b="1" dirty="0">
                <a:solidFill>
                  <a:srgbClr val="00B050"/>
                </a:solidFill>
              </a:rPr>
              <a:t>Bãi tắm Đầm Trầu</a:t>
            </a:r>
            <a:endParaRPr lang="x-none" sz="4000" dirty="0"/>
          </a:p>
        </p:txBody>
      </p:sp>
      <p:pic>
        <p:nvPicPr>
          <p:cNvPr id="783362" name="Picture 2" descr="Bãi Đầm Trầu Côn Đảo Có Gì Vui Và HOT">
            <a:extLst>
              <a:ext uri="{FF2B5EF4-FFF2-40B4-BE49-F238E27FC236}">
                <a16:creationId xmlns:a16="http://schemas.microsoft.com/office/drawing/2014/main" xmlns="" id="{C434C66B-66E4-E7B6-3DDC-7E4E046724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985837"/>
            <a:ext cx="10160000" cy="568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287954"/>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D1E24E9B-E97B-8FFD-FFD2-09BD35E985CA}"/>
              </a:ext>
            </a:extLst>
          </p:cNvPr>
          <p:cNvSpPr txBox="1"/>
          <p:nvPr/>
        </p:nvSpPr>
        <p:spPr>
          <a:xfrm>
            <a:off x="5375189" y="803890"/>
            <a:ext cx="6613953" cy="5250220"/>
          </a:xfrm>
          <a:prstGeom prst="rect">
            <a:avLst/>
          </a:prstGeom>
          <a:noFill/>
        </p:spPr>
        <p:txBody>
          <a:bodyPr wrap="square">
            <a:spAutoFit/>
          </a:bodyPr>
          <a:lstStyle/>
          <a:p>
            <a:pPr algn="just">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địa thế bờ biển thuận lợi để hình thành các cảng nước sâu, có khoáng sản dầu mỏ và khí tự nhiên góp phần hình thành ngành kinh tế mũi nhọn của vùng.</a:t>
            </a:r>
          </a:p>
        </p:txBody>
      </p:sp>
      <p:pic>
        <p:nvPicPr>
          <p:cNvPr id="5" name="Picture 4">
            <a:extLst>
              <a:ext uri="{FF2B5EF4-FFF2-40B4-BE49-F238E27FC236}">
                <a16:creationId xmlns:a16="http://schemas.microsoft.com/office/drawing/2014/main" xmlns="" id="{7CB5FC7A-4F32-D033-D865-F2935B36CC47}"/>
              </a:ext>
            </a:extLst>
          </p:cNvPr>
          <p:cNvPicPr>
            <a:picLocks noChangeAspect="1"/>
          </p:cNvPicPr>
          <p:nvPr/>
        </p:nvPicPr>
        <p:blipFill>
          <a:blip r:embed="rId2"/>
          <a:stretch>
            <a:fillRect/>
          </a:stretch>
        </p:blipFill>
        <p:spPr>
          <a:xfrm>
            <a:off x="202858" y="188057"/>
            <a:ext cx="4838452" cy="6546375"/>
          </a:xfrm>
          <a:prstGeom prst="rect">
            <a:avLst/>
          </a:prstGeom>
        </p:spPr>
      </p:pic>
    </p:spTree>
    <p:extLst>
      <p:ext uri="{BB962C8B-B14F-4D97-AF65-F5344CB8AC3E}">
        <p14:creationId xmlns:p14="http://schemas.microsoft.com/office/powerpoint/2010/main" val="19358581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8" name="Rectangle 2">
            <a:extLst>
              <a:ext uri="{FF2B5EF4-FFF2-40B4-BE49-F238E27FC236}">
                <a16:creationId xmlns:a16="http://schemas.microsoft.com/office/drawing/2014/main" xmlns="" id="{B0398E82-C40D-BCE6-5751-6FF942CE56C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59" name="AutoShape 2" descr="Bài 15. Thương mại và du lịch - Hoc24">
            <a:extLst>
              <a:ext uri="{FF2B5EF4-FFF2-40B4-BE49-F238E27FC236}">
                <a16:creationId xmlns:a16="http://schemas.microsoft.com/office/drawing/2014/main" xmlns="" id="{1FF90FBC-6BC7-0B23-E51E-5729A106082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60" name="Rectangle 11">
            <a:extLst>
              <a:ext uri="{FF2B5EF4-FFF2-40B4-BE49-F238E27FC236}">
                <a16:creationId xmlns:a16="http://schemas.microsoft.com/office/drawing/2014/main" xmlns="" id="{B41D1615-54A8-46C3-B2F4-CC29246BEAAA}"/>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 name="TextBox 3">
            <a:extLst>
              <a:ext uri="{FF2B5EF4-FFF2-40B4-BE49-F238E27FC236}">
                <a16:creationId xmlns:a16="http://schemas.microsoft.com/office/drawing/2014/main" xmlns="" id="{EB7C11B9-030F-D67B-34D4-1BCA8488A035}"/>
              </a:ext>
            </a:extLst>
          </p:cNvPr>
          <p:cNvSpPr txBox="1"/>
          <p:nvPr/>
        </p:nvSpPr>
        <p:spPr>
          <a:xfrm>
            <a:off x="1804086" y="182563"/>
            <a:ext cx="8686800" cy="707886"/>
          </a:xfrm>
          <a:prstGeom prst="rect">
            <a:avLst/>
          </a:prstGeom>
          <a:noFill/>
        </p:spPr>
        <p:txBody>
          <a:bodyPr wrap="square">
            <a:spAutoFit/>
          </a:bodyPr>
          <a:lstStyle/>
          <a:p>
            <a:pPr algn="ctr"/>
            <a:r>
              <a:rPr lang="x-none" sz="4000" b="1" dirty="0">
                <a:solidFill>
                  <a:srgbClr val="00B050"/>
                </a:solidFill>
              </a:rPr>
              <a:t>Cảng Bình Dương</a:t>
            </a:r>
            <a:endParaRPr lang="x-none" sz="4000" dirty="0"/>
          </a:p>
        </p:txBody>
      </p:sp>
      <p:pic>
        <p:nvPicPr>
          <p:cNvPr id="785410" name="Picture 2" descr="Cảng Bình Dương: Sẵn sàng đáp ứng nhu cầu xuất nhập khẩu của địa phương">
            <a:extLst>
              <a:ext uri="{FF2B5EF4-FFF2-40B4-BE49-F238E27FC236}">
                <a16:creationId xmlns:a16="http://schemas.microsoft.com/office/drawing/2014/main" xmlns="" id="{166241C2-3543-14BF-EBC9-CF9A781C8D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229" y="890449"/>
            <a:ext cx="10089635" cy="5881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537765"/>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8" name="Rectangle 2">
            <a:extLst>
              <a:ext uri="{FF2B5EF4-FFF2-40B4-BE49-F238E27FC236}">
                <a16:creationId xmlns:a16="http://schemas.microsoft.com/office/drawing/2014/main" xmlns="" id="{B0398E82-C40D-BCE6-5751-6FF942CE56C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59" name="AutoShape 2" descr="Bài 15. Thương mại và du lịch - Hoc24">
            <a:extLst>
              <a:ext uri="{FF2B5EF4-FFF2-40B4-BE49-F238E27FC236}">
                <a16:creationId xmlns:a16="http://schemas.microsoft.com/office/drawing/2014/main" xmlns="" id="{1FF90FBC-6BC7-0B23-E51E-5729A106082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60" name="Rectangle 11">
            <a:extLst>
              <a:ext uri="{FF2B5EF4-FFF2-40B4-BE49-F238E27FC236}">
                <a16:creationId xmlns:a16="http://schemas.microsoft.com/office/drawing/2014/main" xmlns="" id="{B41D1615-54A8-46C3-B2F4-CC29246BEAAA}"/>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 name="TextBox 3">
            <a:extLst>
              <a:ext uri="{FF2B5EF4-FFF2-40B4-BE49-F238E27FC236}">
                <a16:creationId xmlns:a16="http://schemas.microsoft.com/office/drawing/2014/main" xmlns="" id="{EB7C11B9-030F-D67B-34D4-1BCA8488A035}"/>
              </a:ext>
            </a:extLst>
          </p:cNvPr>
          <p:cNvSpPr txBox="1"/>
          <p:nvPr/>
        </p:nvSpPr>
        <p:spPr>
          <a:xfrm>
            <a:off x="1804086" y="182563"/>
            <a:ext cx="8686800" cy="707886"/>
          </a:xfrm>
          <a:prstGeom prst="rect">
            <a:avLst/>
          </a:prstGeom>
          <a:noFill/>
        </p:spPr>
        <p:txBody>
          <a:bodyPr wrap="square">
            <a:spAutoFit/>
          </a:bodyPr>
          <a:lstStyle/>
          <a:p>
            <a:pPr algn="ctr"/>
            <a:r>
              <a:rPr lang="x-none" sz="4000" b="1" dirty="0">
                <a:solidFill>
                  <a:srgbClr val="00B050"/>
                </a:solidFill>
              </a:rPr>
              <a:t>Cảng Đồng Nai</a:t>
            </a:r>
            <a:endParaRPr lang="x-none" sz="4000" dirty="0"/>
          </a:p>
        </p:txBody>
      </p:sp>
      <p:pic>
        <p:nvPicPr>
          <p:cNvPr id="787458" name="Picture 2" descr="Quá trình phát triển của Cảng Đồng Nai - VIETNAM LAND">
            <a:extLst>
              <a:ext uri="{FF2B5EF4-FFF2-40B4-BE49-F238E27FC236}">
                <a16:creationId xmlns:a16="http://schemas.microsoft.com/office/drawing/2014/main" xmlns="" id="{CD492747-56BA-20AE-CE13-6F09C0FED9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973137"/>
            <a:ext cx="10160000" cy="570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92022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5" descr="POINSET2">
            <a:extLst>
              <a:ext uri="{FF2B5EF4-FFF2-40B4-BE49-F238E27FC236}">
                <a16:creationId xmlns:a16="http://schemas.microsoft.com/office/drawing/2014/main" xmlns="" id="{44877A32-5E3A-79BD-6275-72C3925605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15913" y="53975"/>
            <a:ext cx="1206500"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4" name="Picture 5" descr="POINSET2">
            <a:extLst>
              <a:ext uri="{FF2B5EF4-FFF2-40B4-BE49-F238E27FC236}">
                <a16:creationId xmlns:a16="http://schemas.microsoft.com/office/drawing/2014/main" xmlns="" id="{14B1944A-9F41-5039-48AB-7A4E5F858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54794" y="5337969"/>
            <a:ext cx="1241425"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xmlns="" id="{9E706FCE-757A-AD53-8B4C-5AB83B376C8E}"/>
              </a:ext>
            </a:extLst>
          </p:cNvPr>
          <p:cNvSpPr/>
          <p:nvPr/>
        </p:nvSpPr>
        <p:spPr>
          <a:xfrm>
            <a:off x="1507651" y="98372"/>
            <a:ext cx="8871916" cy="803490"/>
          </a:xfrm>
          <a:prstGeom prst="rect">
            <a:avLst/>
          </a:prstGeom>
        </p:spPr>
        <p:txBody>
          <a:bodyPr wrap="none">
            <a:spAutoFit/>
          </a:bodyPr>
          <a:lstStyle/>
          <a:p>
            <a:pPr algn="ctr" eaLnBrk="1" fontAlgn="auto" hangingPunct="1">
              <a:lnSpc>
                <a:spcPct val="150000"/>
              </a:lnSpc>
              <a:spcBef>
                <a:spcPts val="0"/>
              </a:spcBef>
              <a:spcAft>
                <a:spcPts val="0"/>
              </a:spcAft>
              <a:defRPr/>
            </a:pPr>
            <a:r>
              <a:rPr lang="en-US" sz="3500" b="1" dirty="0">
                <a:ln w="22225">
                  <a:solidFill>
                    <a:schemeClr val="accent2"/>
                  </a:solidFill>
                  <a:prstDash val="solid"/>
                </a:ln>
                <a:solidFill>
                  <a:srgbClr val="C00000"/>
                </a:solidFill>
                <a:cs typeface="Times New Roman" panose="02020603050405020304" pitchFamily="18" charset="0"/>
              </a:rPr>
              <a:t>1. VỊ TRÍ ĐỊA LÍ VÀ PHẠM VI LÃNH THỔ</a:t>
            </a:r>
          </a:p>
        </p:txBody>
      </p:sp>
      <p:pic>
        <p:nvPicPr>
          <p:cNvPr id="74756" name="Picture 5" descr="POINSET2">
            <a:extLst>
              <a:ext uri="{FF2B5EF4-FFF2-40B4-BE49-F238E27FC236}">
                <a16:creationId xmlns:a16="http://schemas.microsoft.com/office/drawing/2014/main" xmlns="" id="{A4958F54-341B-41C9-12EA-1057BCA39C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35444" y="84931"/>
            <a:ext cx="1323975"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6" descr="Diagram&#10;&#10;Description automatically generated">
            <a:extLst>
              <a:ext uri="{FF2B5EF4-FFF2-40B4-BE49-F238E27FC236}">
                <a16:creationId xmlns:a16="http://schemas.microsoft.com/office/drawing/2014/main" xmlns="" id="{51B48946-485A-C7A4-F6F6-76D074C695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304"/>
          <a:stretch>
            <a:fillRect/>
          </a:stretch>
        </p:blipFill>
        <p:spPr bwMode="auto">
          <a:xfrm>
            <a:off x="10979150" y="5656263"/>
            <a:ext cx="1079500"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8" name="Rectangle 2">
            <a:extLst>
              <a:ext uri="{FF2B5EF4-FFF2-40B4-BE49-F238E27FC236}">
                <a16:creationId xmlns:a16="http://schemas.microsoft.com/office/drawing/2014/main" xmlns="" id="{B0398E82-C40D-BCE6-5751-6FF942CE56C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59" name="AutoShape 2" descr="Bài 15. Thương mại và du lịch - Hoc24">
            <a:extLst>
              <a:ext uri="{FF2B5EF4-FFF2-40B4-BE49-F238E27FC236}">
                <a16:creationId xmlns:a16="http://schemas.microsoft.com/office/drawing/2014/main" xmlns="" id="{1FF90FBC-6BC7-0B23-E51E-5729A106082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60" name="Rectangle 11">
            <a:extLst>
              <a:ext uri="{FF2B5EF4-FFF2-40B4-BE49-F238E27FC236}">
                <a16:creationId xmlns:a16="http://schemas.microsoft.com/office/drawing/2014/main" xmlns="" id="{B41D1615-54A8-46C3-B2F4-CC29246BEAAA}"/>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pic>
        <p:nvPicPr>
          <p:cNvPr id="74763" name="Picture 11" descr="Miền Đông Nam Bộ có bao nhiêu tỉnh thành? Các điểm du lịch nổi tiếng? - Vua  Nệm">
            <a:extLst>
              <a:ext uri="{FF2B5EF4-FFF2-40B4-BE49-F238E27FC236}">
                <a16:creationId xmlns:a16="http://schemas.microsoft.com/office/drawing/2014/main" xmlns="" id="{B5AA961E-EFF6-0B9F-7330-75E0E1F597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2108" y="1157288"/>
            <a:ext cx="9867042" cy="55070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8" name="Rectangle 2">
            <a:extLst>
              <a:ext uri="{FF2B5EF4-FFF2-40B4-BE49-F238E27FC236}">
                <a16:creationId xmlns:a16="http://schemas.microsoft.com/office/drawing/2014/main" xmlns="" id="{B0398E82-C40D-BCE6-5751-6FF942CE56C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59" name="AutoShape 2" descr="Bài 15. Thương mại và du lịch - Hoc24">
            <a:extLst>
              <a:ext uri="{FF2B5EF4-FFF2-40B4-BE49-F238E27FC236}">
                <a16:creationId xmlns:a16="http://schemas.microsoft.com/office/drawing/2014/main" xmlns="" id="{1FF90FBC-6BC7-0B23-E51E-5729A106082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60" name="Rectangle 11">
            <a:extLst>
              <a:ext uri="{FF2B5EF4-FFF2-40B4-BE49-F238E27FC236}">
                <a16:creationId xmlns:a16="http://schemas.microsoft.com/office/drawing/2014/main" xmlns="" id="{B41D1615-54A8-46C3-B2F4-CC29246BEAAA}"/>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 name="TextBox 3">
            <a:extLst>
              <a:ext uri="{FF2B5EF4-FFF2-40B4-BE49-F238E27FC236}">
                <a16:creationId xmlns:a16="http://schemas.microsoft.com/office/drawing/2014/main" xmlns="" id="{EB7C11B9-030F-D67B-34D4-1BCA8488A035}"/>
              </a:ext>
            </a:extLst>
          </p:cNvPr>
          <p:cNvSpPr txBox="1"/>
          <p:nvPr/>
        </p:nvSpPr>
        <p:spPr>
          <a:xfrm>
            <a:off x="1804086" y="182563"/>
            <a:ext cx="8686800" cy="707886"/>
          </a:xfrm>
          <a:prstGeom prst="rect">
            <a:avLst/>
          </a:prstGeom>
          <a:noFill/>
        </p:spPr>
        <p:txBody>
          <a:bodyPr wrap="square">
            <a:spAutoFit/>
          </a:bodyPr>
          <a:lstStyle/>
          <a:p>
            <a:pPr algn="ctr"/>
            <a:r>
              <a:rPr lang="x-none" sz="4000" b="1" dirty="0">
                <a:solidFill>
                  <a:srgbClr val="00B050"/>
                </a:solidFill>
              </a:rPr>
              <a:t>Cảng Thành phố Hồ Chí Minh</a:t>
            </a:r>
            <a:endParaRPr lang="x-none" sz="4000" dirty="0"/>
          </a:p>
        </p:txBody>
      </p:sp>
      <p:pic>
        <p:nvPicPr>
          <p:cNvPr id="789506" name="Picture 2" descr="Cảng biển TP. Hồ Chí Minh lọt top 30 cảng container hàng đầu thế giới về  lưu lượng | Thời báo Tài chính Việt Nam">
            <a:extLst>
              <a:ext uri="{FF2B5EF4-FFF2-40B4-BE49-F238E27FC236}">
                <a16:creationId xmlns:a16="http://schemas.microsoft.com/office/drawing/2014/main" xmlns="" id="{C79E24AA-DDF4-67DB-6603-DBCC71CF6B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181" y="890449"/>
            <a:ext cx="9799637" cy="5848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079056"/>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8" name="Rectangle 2">
            <a:extLst>
              <a:ext uri="{FF2B5EF4-FFF2-40B4-BE49-F238E27FC236}">
                <a16:creationId xmlns:a16="http://schemas.microsoft.com/office/drawing/2014/main" xmlns="" id="{B0398E82-C40D-BCE6-5751-6FF942CE56C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59" name="AutoShape 2" descr="Bài 15. Thương mại và du lịch - Hoc24">
            <a:extLst>
              <a:ext uri="{FF2B5EF4-FFF2-40B4-BE49-F238E27FC236}">
                <a16:creationId xmlns:a16="http://schemas.microsoft.com/office/drawing/2014/main" xmlns="" id="{1FF90FBC-6BC7-0B23-E51E-5729A106082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74760" name="Rectangle 11">
            <a:extLst>
              <a:ext uri="{FF2B5EF4-FFF2-40B4-BE49-F238E27FC236}">
                <a16:creationId xmlns:a16="http://schemas.microsoft.com/office/drawing/2014/main" xmlns="" id="{B41D1615-54A8-46C3-B2F4-CC29246BEAAA}"/>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x-none" altLang="x-none"/>
          </a:p>
        </p:txBody>
      </p:sp>
      <p:sp>
        <p:nvSpPr>
          <p:cNvPr id="4" name="TextBox 3">
            <a:extLst>
              <a:ext uri="{FF2B5EF4-FFF2-40B4-BE49-F238E27FC236}">
                <a16:creationId xmlns:a16="http://schemas.microsoft.com/office/drawing/2014/main" xmlns="" id="{EB7C11B9-030F-D67B-34D4-1BCA8488A035}"/>
              </a:ext>
            </a:extLst>
          </p:cNvPr>
          <p:cNvSpPr txBox="1"/>
          <p:nvPr/>
        </p:nvSpPr>
        <p:spPr>
          <a:xfrm>
            <a:off x="1804086" y="182563"/>
            <a:ext cx="8686800" cy="707886"/>
          </a:xfrm>
          <a:prstGeom prst="rect">
            <a:avLst/>
          </a:prstGeom>
          <a:noFill/>
        </p:spPr>
        <p:txBody>
          <a:bodyPr wrap="square">
            <a:spAutoFit/>
          </a:bodyPr>
          <a:lstStyle/>
          <a:p>
            <a:pPr algn="ctr"/>
            <a:r>
              <a:rPr lang="x-none" sz="4000" b="1" dirty="0">
                <a:solidFill>
                  <a:srgbClr val="00B050"/>
                </a:solidFill>
              </a:rPr>
              <a:t>Cảng Vũng Tàu</a:t>
            </a:r>
            <a:endParaRPr lang="x-none" sz="4000" dirty="0"/>
          </a:p>
        </p:txBody>
      </p:sp>
      <p:pic>
        <p:nvPicPr>
          <p:cNvPr id="791554" name="Picture 2" descr="Bà Rịa-Vũng Tàu đứng thứ 2 cả nước về bến cảng biển">
            <a:extLst>
              <a:ext uri="{FF2B5EF4-FFF2-40B4-BE49-F238E27FC236}">
                <a16:creationId xmlns:a16="http://schemas.microsoft.com/office/drawing/2014/main" xmlns="" id="{6E0303F7-6305-E75E-1B0A-237F9E4AC5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934898"/>
            <a:ext cx="10160000" cy="5878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217207"/>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D1E24E9B-E97B-8FFD-FFD2-09BD35E985CA}"/>
              </a:ext>
            </a:extLst>
          </p:cNvPr>
          <p:cNvSpPr txBox="1"/>
          <p:nvPr/>
        </p:nvSpPr>
        <p:spPr>
          <a:xfrm>
            <a:off x="5535827" y="2001795"/>
            <a:ext cx="6453315" cy="3495893"/>
          </a:xfrm>
          <a:prstGeom prst="rect">
            <a:avLst/>
          </a:prstGeom>
          <a:noFill/>
        </p:spPr>
        <p:txBody>
          <a:bodyPr wrap="square">
            <a:spAutoFit/>
          </a:bodyPr>
          <a:lstStyle/>
          <a:p>
            <a:pPr algn="just">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 Có ngư trường và diện tích mặt nước lớn, thuận lợi cho phát triển ngành đánh bắt và nuôi trồng hải sản.</a:t>
            </a:r>
          </a:p>
        </p:txBody>
      </p:sp>
      <p:pic>
        <p:nvPicPr>
          <p:cNvPr id="5" name="Picture 4">
            <a:extLst>
              <a:ext uri="{FF2B5EF4-FFF2-40B4-BE49-F238E27FC236}">
                <a16:creationId xmlns:a16="http://schemas.microsoft.com/office/drawing/2014/main" xmlns="" id="{7CB5FC7A-4F32-D033-D865-F2935B36CC47}"/>
              </a:ext>
            </a:extLst>
          </p:cNvPr>
          <p:cNvPicPr>
            <a:picLocks noChangeAspect="1"/>
          </p:cNvPicPr>
          <p:nvPr/>
        </p:nvPicPr>
        <p:blipFill>
          <a:blip r:embed="rId2"/>
          <a:stretch>
            <a:fillRect/>
          </a:stretch>
        </p:blipFill>
        <p:spPr>
          <a:xfrm>
            <a:off x="202858" y="188057"/>
            <a:ext cx="4838452" cy="6546375"/>
          </a:xfrm>
          <a:prstGeom prst="rect">
            <a:avLst/>
          </a:prstGeom>
        </p:spPr>
      </p:pic>
    </p:spTree>
    <p:extLst>
      <p:ext uri="{BB962C8B-B14F-4D97-AF65-F5344CB8AC3E}">
        <p14:creationId xmlns:p14="http://schemas.microsoft.com/office/powerpoint/2010/main" val="323673586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642F0D9B-B7FD-2D69-DB98-EE6B9AA42558}"/>
              </a:ext>
            </a:extLst>
          </p:cNvPr>
          <p:cNvSpPr txBox="1">
            <a:spLocks noChangeArrowheads="1"/>
          </p:cNvSpPr>
          <p:nvPr/>
        </p:nvSpPr>
        <p:spPr bwMode="auto">
          <a:xfrm>
            <a:off x="976183" y="1129812"/>
            <a:ext cx="10490887" cy="459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x-none" sz="4000" b="1" dirty="0"/>
              <a:t>- Biển, đảo: </a:t>
            </a:r>
          </a:p>
          <a:p>
            <a:pPr algn="just">
              <a:lnSpc>
                <a:spcPct val="150000"/>
              </a:lnSpc>
            </a:pPr>
            <a:r>
              <a:rPr lang="x-none" sz="4000" b="1" dirty="0"/>
              <a:t>+ Các bãi tắm đẹp </a:t>
            </a:r>
          </a:p>
          <a:p>
            <a:pPr algn="just">
              <a:lnSpc>
                <a:spcPct val="150000"/>
              </a:lnSpc>
            </a:pPr>
            <a:r>
              <a:rPr lang="x-none" sz="4000" b="1" dirty="0"/>
              <a:t>+ Địa thế bờ biển hình thành các cảng nước sâu</a:t>
            </a:r>
          </a:p>
          <a:p>
            <a:pPr algn="just">
              <a:lnSpc>
                <a:spcPct val="150000"/>
              </a:lnSpc>
            </a:pPr>
            <a:r>
              <a:rPr lang="x-none" sz="4000" b="1" dirty="0"/>
              <a:t>+ Có khoáng sản dầu mỏ và khí tự nhiên </a:t>
            </a:r>
          </a:p>
          <a:p>
            <a:pPr algn="just">
              <a:lnSpc>
                <a:spcPct val="150000"/>
              </a:lnSpc>
            </a:pPr>
            <a:r>
              <a:rPr lang="x-none" sz="4000" b="1" dirty="0"/>
              <a:t>+ Có ngư trường và diện tích mặt nước lớn.</a:t>
            </a:r>
          </a:p>
        </p:txBody>
      </p:sp>
    </p:spTree>
    <p:extLst>
      <p:ext uri="{BB962C8B-B14F-4D97-AF65-F5344CB8AC3E}">
        <p14:creationId xmlns:p14="http://schemas.microsoft.com/office/powerpoint/2010/main" val="2211066535"/>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D1E24E9B-E97B-8FFD-FFD2-09BD35E985CA}"/>
              </a:ext>
            </a:extLst>
          </p:cNvPr>
          <p:cNvSpPr txBox="1"/>
          <p:nvPr/>
        </p:nvSpPr>
        <p:spPr>
          <a:xfrm>
            <a:off x="5375189" y="803890"/>
            <a:ext cx="6613953" cy="5250220"/>
          </a:xfrm>
          <a:prstGeom prst="rect">
            <a:avLst/>
          </a:prstGeom>
          <a:noFill/>
        </p:spPr>
        <p:txBody>
          <a:bodyPr wrap="square">
            <a:spAutoFit/>
          </a:bodyPr>
          <a:lstStyle/>
          <a:p>
            <a:pPr algn="just">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Hạn chế: </a:t>
            </a:r>
          </a:p>
          <a:p>
            <a:pPr algn="just">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 Mùa khô kéo dài gây thiếu nước cho sản xuất và sinh hoạt, tình trạng xâm nhập mặn ở vùng cửa sông, ven biển, hiện tượng ngập úng. </a:t>
            </a:r>
          </a:p>
        </p:txBody>
      </p:sp>
      <p:pic>
        <p:nvPicPr>
          <p:cNvPr id="5" name="Picture 4">
            <a:extLst>
              <a:ext uri="{FF2B5EF4-FFF2-40B4-BE49-F238E27FC236}">
                <a16:creationId xmlns:a16="http://schemas.microsoft.com/office/drawing/2014/main" xmlns="" id="{7CB5FC7A-4F32-D033-D865-F2935B36CC47}"/>
              </a:ext>
            </a:extLst>
          </p:cNvPr>
          <p:cNvPicPr>
            <a:picLocks noChangeAspect="1"/>
          </p:cNvPicPr>
          <p:nvPr/>
        </p:nvPicPr>
        <p:blipFill>
          <a:blip r:embed="rId2"/>
          <a:stretch>
            <a:fillRect/>
          </a:stretch>
        </p:blipFill>
        <p:spPr>
          <a:xfrm>
            <a:off x="202858" y="188057"/>
            <a:ext cx="4838452" cy="6546375"/>
          </a:xfrm>
          <a:prstGeom prst="rect">
            <a:avLst/>
          </a:prstGeom>
        </p:spPr>
      </p:pic>
    </p:spTree>
    <p:extLst>
      <p:ext uri="{BB962C8B-B14F-4D97-AF65-F5344CB8AC3E}">
        <p14:creationId xmlns:p14="http://schemas.microsoft.com/office/powerpoint/2010/main" val="33076561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642F0D9B-B7FD-2D69-DB98-EE6B9AA42558}"/>
              </a:ext>
            </a:extLst>
          </p:cNvPr>
          <p:cNvSpPr txBox="1">
            <a:spLocks noChangeArrowheads="1"/>
          </p:cNvSpPr>
          <p:nvPr/>
        </p:nvSpPr>
        <p:spPr bwMode="auto">
          <a:xfrm>
            <a:off x="1992698" y="1462989"/>
            <a:ext cx="8206603" cy="3675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x-none" sz="4000" b="1" dirty="0"/>
              <a:t>b. Hạn chế: </a:t>
            </a:r>
          </a:p>
          <a:p>
            <a:pPr algn="just">
              <a:lnSpc>
                <a:spcPct val="150000"/>
              </a:lnSpc>
            </a:pPr>
            <a:r>
              <a:rPr lang="x-none" sz="4000" b="1" dirty="0"/>
              <a:t>- Mùa khô kéo dài gây thiếu nước, xâm nhập mặn ở vùng cửa sông, ven biển, hiện tượng ngập úng. </a:t>
            </a: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D1E24E9B-E97B-8FFD-FFD2-09BD35E985CA}"/>
              </a:ext>
            </a:extLst>
          </p:cNvPr>
          <p:cNvSpPr txBox="1"/>
          <p:nvPr/>
        </p:nvSpPr>
        <p:spPr>
          <a:xfrm>
            <a:off x="5807676" y="1767717"/>
            <a:ext cx="5523470" cy="3495893"/>
          </a:xfrm>
          <a:prstGeom prst="rect">
            <a:avLst/>
          </a:prstGeom>
          <a:noFill/>
        </p:spPr>
        <p:txBody>
          <a:bodyPr wrap="square">
            <a:spAutoFit/>
          </a:bodyPr>
          <a:lstStyle/>
          <a:p>
            <a:pPr algn="just">
              <a:lnSpc>
                <a:spcPct val="150000"/>
              </a:lnSpc>
            </a:pPr>
            <a:r>
              <a:rPr lang="x-none" sz="3800" b="1" dirty="0">
                <a:solidFill>
                  <a:srgbClr val="00B050"/>
                </a:solidFill>
                <a:effectLst/>
                <a:latin typeface="Times New Roman" panose="02020603050405020304" pitchFamily="18" charset="0"/>
                <a:ea typeface="Times New Roman" panose="02020603050405020304" pitchFamily="18" charset="0"/>
              </a:rPr>
              <a:t>- Vấn đề ô nhiễm môi trường cũng ảnh hưởng đến các hoạt động sản xuất và sinh hoạt.</a:t>
            </a:r>
          </a:p>
        </p:txBody>
      </p:sp>
      <p:pic>
        <p:nvPicPr>
          <p:cNvPr id="5" name="Picture 4">
            <a:extLst>
              <a:ext uri="{FF2B5EF4-FFF2-40B4-BE49-F238E27FC236}">
                <a16:creationId xmlns:a16="http://schemas.microsoft.com/office/drawing/2014/main" xmlns="" id="{7CB5FC7A-4F32-D033-D865-F2935B36CC47}"/>
              </a:ext>
            </a:extLst>
          </p:cNvPr>
          <p:cNvPicPr>
            <a:picLocks noChangeAspect="1"/>
          </p:cNvPicPr>
          <p:nvPr/>
        </p:nvPicPr>
        <p:blipFill>
          <a:blip r:embed="rId2"/>
          <a:stretch>
            <a:fillRect/>
          </a:stretch>
        </p:blipFill>
        <p:spPr>
          <a:xfrm>
            <a:off x="202858" y="188057"/>
            <a:ext cx="4838452" cy="6546375"/>
          </a:xfrm>
          <a:prstGeom prst="rect">
            <a:avLst/>
          </a:prstGeom>
        </p:spPr>
      </p:pic>
    </p:spTree>
    <p:extLst>
      <p:ext uri="{BB962C8B-B14F-4D97-AF65-F5344CB8AC3E}">
        <p14:creationId xmlns:p14="http://schemas.microsoft.com/office/powerpoint/2010/main" val="27346616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642F0D9B-B7FD-2D69-DB98-EE6B9AA42558}"/>
              </a:ext>
            </a:extLst>
          </p:cNvPr>
          <p:cNvSpPr txBox="1">
            <a:spLocks noChangeArrowheads="1"/>
          </p:cNvSpPr>
          <p:nvPr/>
        </p:nvSpPr>
        <p:spPr bwMode="auto">
          <a:xfrm>
            <a:off x="1992698" y="1462989"/>
            <a:ext cx="8206603" cy="275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x-none" sz="4000" b="1" dirty="0"/>
              <a:t>- Vấn đề ô nhiễm môi trường cũng ảnh hưởng đến các hoạt động sản xuất và sinh hoạt.</a:t>
            </a:r>
            <a:r>
              <a:rPr lang="x-none" sz="4000" b="1" dirty="0">
                <a:effectLst/>
              </a:rPr>
              <a:t> </a:t>
            </a:r>
            <a:endParaRPr lang="x-none" sz="4000" b="1" dirty="0"/>
          </a:p>
        </p:txBody>
      </p:sp>
    </p:spTree>
    <p:extLst>
      <p:ext uri="{BB962C8B-B14F-4D97-AF65-F5344CB8AC3E}">
        <p14:creationId xmlns:p14="http://schemas.microsoft.com/office/powerpoint/2010/main" val="1761922530"/>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642F0D9B-B7FD-2D69-DB98-EE6B9AA42558}"/>
              </a:ext>
            </a:extLst>
          </p:cNvPr>
          <p:cNvSpPr txBox="1">
            <a:spLocks noChangeArrowheads="1"/>
          </p:cNvSpPr>
          <p:nvPr/>
        </p:nvSpPr>
        <p:spPr bwMode="auto">
          <a:xfrm>
            <a:off x="336893" y="214957"/>
            <a:ext cx="3666697" cy="1828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x-none" sz="4000" b="1" dirty="0">
                <a:solidFill>
                  <a:srgbClr val="00B050"/>
                </a:solidFill>
              </a:rPr>
              <a:t>Vườn quốc gia</a:t>
            </a:r>
          </a:p>
          <a:p>
            <a:pPr algn="ctr">
              <a:lnSpc>
                <a:spcPct val="150000"/>
              </a:lnSpc>
            </a:pPr>
            <a:r>
              <a:rPr lang="x-none" sz="4000" b="1" dirty="0">
                <a:solidFill>
                  <a:srgbClr val="00B050"/>
                </a:solidFill>
              </a:rPr>
              <a:t> Cát Tiên</a:t>
            </a:r>
          </a:p>
        </p:txBody>
      </p:sp>
      <p:sp>
        <p:nvSpPr>
          <p:cNvPr id="2" name="Rectangle 2">
            <a:extLst>
              <a:ext uri="{FF2B5EF4-FFF2-40B4-BE49-F238E27FC236}">
                <a16:creationId xmlns:a16="http://schemas.microsoft.com/office/drawing/2014/main" xmlns="" id="{87DE9157-FCBD-EDFC-A891-2733756F8378}"/>
              </a:ext>
            </a:extLst>
          </p:cNvPr>
          <p:cNvSpPr>
            <a:spLocks noChangeArrowheads="1"/>
          </p:cNvSpPr>
          <p:nvPr/>
        </p:nvSpPr>
        <p:spPr bwMode="auto">
          <a:xfrm>
            <a:off x="4740541" y="214957"/>
            <a:ext cx="6895741" cy="6458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lnSpc>
                <a:spcPct val="150000"/>
              </a:lnSpc>
            </a:pPr>
            <a:r>
              <a:rPr lang="x-none" sz="3500" b="1" dirty="0">
                <a:solidFill>
                  <a:srgbClr val="7030A0"/>
                </a:solidFill>
              </a:rPr>
              <a:t>Vườn quốc gia Cát Tiên có tổng diện tích 71.187 ha nằm trên địa bàn 5 huyện thuộc 3 tỉnh Đồng Nai, Lâm Đồng, Bình Phước với nguồn tài nguyên sinh học đa dạng của rừng đất ẩm thấp nhiệt đới, được bao quanh bởi 80km sông Đồng Nam. </a:t>
            </a:r>
          </a:p>
        </p:txBody>
      </p:sp>
      <p:pic>
        <p:nvPicPr>
          <p:cNvPr id="808961" name="Picture 1" descr="Cẩm nang du lịch Vườn quốc gia Cát Tiên 2024 chi tiết, mới nhất">
            <a:extLst>
              <a:ext uri="{FF2B5EF4-FFF2-40B4-BE49-F238E27FC236}">
                <a16:creationId xmlns:a16="http://schemas.microsoft.com/office/drawing/2014/main" xmlns="" id="{CC8E0BF6-9FB2-D0BC-65B6-1354CD9E77E5}"/>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50395" y="3064475"/>
            <a:ext cx="4242866" cy="2417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595264"/>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642F0D9B-B7FD-2D69-DB98-EE6B9AA42558}"/>
              </a:ext>
            </a:extLst>
          </p:cNvPr>
          <p:cNvSpPr txBox="1">
            <a:spLocks noChangeArrowheads="1"/>
          </p:cNvSpPr>
          <p:nvPr/>
        </p:nvSpPr>
        <p:spPr bwMode="auto">
          <a:xfrm>
            <a:off x="336893" y="214957"/>
            <a:ext cx="3666697" cy="1828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x-none" sz="4000" b="1" dirty="0">
                <a:solidFill>
                  <a:srgbClr val="00B050"/>
                </a:solidFill>
              </a:rPr>
              <a:t>Vườn quốc gia</a:t>
            </a:r>
          </a:p>
          <a:p>
            <a:pPr algn="ctr">
              <a:lnSpc>
                <a:spcPct val="150000"/>
              </a:lnSpc>
            </a:pPr>
            <a:r>
              <a:rPr lang="x-none" sz="4000" b="1" dirty="0">
                <a:solidFill>
                  <a:srgbClr val="00B050"/>
                </a:solidFill>
              </a:rPr>
              <a:t> Cát Tiên</a:t>
            </a:r>
          </a:p>
        </p:txBody>
      </p:sp>
      <p:sp>
        <p:nvSpPr>
          <p:cNvPr id="2" name="Rectangle 2">
            <a:extLst>
              <a:ext uri="{FF2B5EF4-FFF2-40B4-BE49-F238E27FC236}">
                <a16:creationId xmlns:a16="http://schemas.microsoft.com/office/drawing/2014/main" xmlns="" id="{87DE9157-FCBD-EDFC-A891-2733756F8378}"/>
              </a:ext>
            </a:extLst>
          </p:cNvPr>
          <p:cNvSpPr>
            <a:spLocks noChangeArrowheads="1"/>
          </p:cNvSpPr>
          <p:nvPr/>
        </p:nvSpPr>
        <p:spPr bwMode="auto">
          <a:xfrm>
            <a:off x="4740541" y="-22767"/>
            <a:ext cx="7201064" cy="6934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lnSpc>
                <a:spcPct val="150000"/>
              </a:lnSpc>
            </a:pPr>
            <a:r>
              <a:rPr lang="x-none" sz="3000" b="1" dirty="0">
                <a:solidFill>
                  <a:srgbClr val="7030A0"/>
                </a:solidFill>
                <a:effectLst/>
                <a:latin typeface="Times New Roman" panose="02020603050405020304" pitchFamily="18" charset="0"/>
                <a:ea typeface="Times New Roman" panose="02020603050405020304" pitchFamily="18" charset="0"/>
              </a:rPr>
              <a:t>Khu rừng được công nhận danh hiệu Khu Dự trữ sinh quyển thế giới mà tổ chức UNESCO công nhận vào năm 2001; Ban Thư ký công ước Ramsar công nhận khu đất ngập nước Bàu Sấu là khu Ramsar có tầm quan trọng quốc tế vào năm 2005 và gần đây vào đúng ngày du lịch thế giới ngày 27/9/2012, Chính phủ Việt Nam đã xếp hạng VQG Cát Tiên là di tích quốc gia đặc biệt.  </a:t>
            </a:r>
          </a:p>
        </p:txBody>
      </p:sp>
      <p:pic>
        <p:nvPicPr>
          <p:cNvPr id="808961" name="Picture 1" descr="Cẩm nang du lịch Vườn quốc gia Cát Tiên 2024 chi tiết, mới nhất">
            <a:extLst>
              <a:ext uri="{FF2B5EF4-FFF2-40B4-BE49-F238E27FC236}">
                <a16:creationId xmlns:a16="http://schemas.microsoft.com/office/drawing/2014/main" xmlns="" id="{CC8E0BF6-9FB2-D0BC-65B6-1354CD9E77E5}"/>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50395" y="3064475"/>
            <a:ext cx="4242866" cy="2417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974723"/>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12397</TotalTime>
  <Words>10721</Words>
  <Application>Microsoft Office PowerPoint</Application>
  <PresentationFormat>Custom</PresentationFormat>
  <Paragraphs>884</Paragraphs>
  <Slides>307</Slides>
  <Notes>244</Notes>
  <HiddenSlides>0</HiddenSlides>
  <MMClips>0</MMClips>
  <ScaleCrop>false</ScaleCrop>
  <HeadingPairs>
    <vt:vector size="4" baseType="variant">
      <vt:variant>
        <vt:lpstr>Theme</vt:lpstr>
      </vt:variant>
      <vt:variant>
        <vt:i4>3</vt:i4>
      </vt:variant>
      <vt:variant>
        <vt:lpstr>Slide Titles</vt:lpstr>
      </vt:variant>
      <vt:variant>
        <vt:i4>307</vt:i4>
      </vt:variant>
    </vt:vector>
  </HeadingPairs>
  <TitlesOfParts>
    <vt:vector size="310" baseType="lpstr">
      <vt:lpstr>Office Theme</vt:lpstr>
      <vt:lpstr>Custom Design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THỬ THÁCH CHO EM</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AutoBVT</dc:creator>
  <cp:lastModifiedBy>Administrator</cp:lastModifiedBy>
  <cp:revision>874</cp:revision>
  <dcterms:created xsi:type="dcterms:W3CDTF">2020-12-14T06:54:30Z</dcterms:created>
  <dcterms:modified xsi:type="dcterms:W3CDTF">2025-01-12T21:54:37Z</dcterms:modified>
</cp:coreProperties>
</file>