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60" r:id="rId2"/>
    <p:sldMasterId id="2147483685" r:id="rId3"/>
    <p:sldMasterId id="2147483697" r:id="rId4"/>
    <p:sldMasterId id="2147483722" r:id="rId5"/>
    <p:sldMasterId id="2147483735" r:id="rId6"/>
  </p:sldMasterIdLst>
  <p:notesMasterIdLst>
    <p:notesMasterId r:id="rId30"/>
  </p:notesMasterIdLst>
  <p:handoutMasterIdLst>
    <p:handoutMasterId r:id="rId31"/>
  </p:handoutMasterIdLst>
  <p:sldIdLst>
    <p:sldId id="628" r:id="rId7"/>
    <p:sldId id="609" r:id="rId8"/>
    <p:sldId id="621" r:id="rId9"/>
    <p:sldId id="626" r:id="rId10"/>
    <p:sldId id="611" r:id="rId11"/>
    <p:sldId id="613" r:id="rId12"/>
    <p:sldId id="630" r:id="rId13"/>
    <p:sldId id="631" r:id="rId14"/>
    <p:sldId id="632" r:id="rId15"/>
    <p:sldId id="629" r:id="rId16"/>
    <p:sldId id="637" r:id="rId17"/>
    <p:sldId id="633" r:id="rId18"/>
    <p:sldId id="638" r:id="rId19"/>
    <p:sldId id="634" r:id="rId20"/>
    <p:sldId id="639" r:id="rId21"/>
    <p:sldId id="614" r:id="rId22"/>
    <p:sldId id="640" r:id="rId23"/>
    <p:sldId id="641" r:id="rId24"/>
    <p:sldId id="642" r:id="rId25"/>
    <p:sldId id="643" r:id="rId26"/>
    <p:sldId id="616" r:id="rId27"/>
    <p:sldId id="351" r:id="rId28"/>
    <p:sldId id="625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304F"/>
    <a:srgbClr val="000099"/>
    <a:srgbClr val="0000FF"/>
    <a:srgbClr val="02023C"/>
    <a:srgbClr val="DE4654"/>
    <a:srgbClr val="8BCD4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0557" autoAdjust="0"/>
  </p:normalViewPr>
  <p:slideViewPr>
    <p:cSldViewPr>
      <p:cViewPr varScale="1">
        <p:scale>
          <a:sx n="104" d="100"/>
          <a:sy n="104" d="100"/>
        </p:scale>
        <p:origin x="31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308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DD7B6-791E-4961-8FEC-29CCD62ED843}" type="datetimeFigureOut">
              <a:rPr lang="en-US" smtClean="0"/>
              <a:t>31/07/2024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7F45-4311-46EF-82D0-374612DC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74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31/07/2024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5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489B-9115-48D9-8D08-A2FE8284312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03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55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12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1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ưa ra bài toán thực tế có kèm hướng dẫn ban đầu đối với bài toán để học sinh về nhà tư duy tiếp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63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2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31/07/2024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0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31/07/2024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8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31/07/2024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2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43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8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0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7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6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27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27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1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31/07/2024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68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27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90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12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38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97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21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74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77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18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3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31/07/2024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97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58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20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62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1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02A1-B26A-442C-8043-20939094B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AF29A-2711-4980-9047-A30692EEB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25823-4349-4C0C-9C60-C8830C21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1C8EE-B6FD-4D3D-9749-91C215B7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3EBF7-A85D-462A-A26F-29879406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43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88E6-1A59-4639-9BE0-7D3C26A13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3A75A-0986-4475-84C6-2C502A914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29051-336D-45A2-A120-8930EB20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E883A-D7A0-454F-90A1-236CD706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AD1F0-16CA-45C2-A115-C245814D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52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0066-9B8C-46A5-B63A-34FBC8C5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8C94A-8603-4485-8882-00CECE388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8E6D-E95D-4E37-BCD5-F8BC56A9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51CB1-1AE6-4D2A-B788-93F5FDDE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E9BC3-E641-4CA3-84FF-52518677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55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154B-C485-4D2C-A8E2-9011E01F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6B929-FA5B-4D72-A0AE-91F28E858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F512-C379-4F32-8AB1-006B8CB1E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B5EF2-CDFE-4575-AFED-23BFB76A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D91E0-D7EB-440B-B598-969E92CC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2F3F9-9A95-4C61-9332-9219C128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37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E5B4-2018-4D7A-B6E0-8B8FF8C9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38C1F-A330-4AA9-ACB2-15F9B8784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4CAEA-B371-4824-8A78-B404C6C80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2FF8D-4E0F-4034-941F-BE283F54B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1FEC4-DFCB-4DA4-AD5D-81C7BB602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7B981-E0CC-454A-9463-E646F1BB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0CF36-89D2-4848-9F9A-5677B5866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0A8D33-4A74-4825-ADB1-EB36A1F4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13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B2C41-E69A-496B-87CD-63E7B5BE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6003D-63CF-4B98-B9FC-24D41377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18784-9069-4F47-B9C6-84DE1E4B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07E85-F927-40D2-B882-82190525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1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31/07/2024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43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C5B7D-3DC9-42DC-9CCD-411A9122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21E20-5994-43AD-AF9B-E6F96212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91151-A9E1-42A7-B87C-9269516F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59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4253-4BBB-4EB4-956C-48464B48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517DA-39BD-4628-BF95-5D48B4CA5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21316-EEA9-467A-A5A6-6436C84C8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42373-C567-4EB3-A04B-7306F8DF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C6653-CDE6-4F88-A231-47AE03E0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E0521-358A-43CE-A798-88D5BB53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51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FE89-79AF-4CF4-B3B3-1E42589E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8BE7B3-5B04-47C3-823B-9309DBC3C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C53C0-448F-4251-8720-6C83F076D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BEA20-9EC0-4F07-9790-03CA5361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4A513-6AC0-407F-9F93-65C1C220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356E2-EE42-442F-A12C-CE61EF7D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04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183B-798F-4ACE-83B5-F517176A5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6986F-4925-46FF-A2A9-36E6FED76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379ED-C54C-4361-98B1-7142BAF2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1EE85-E5B4-4A3C-8BFE-6FE68B79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DA28C-14C8-410C-B148-46EFF853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578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FB38A4-9833-4DE5-BB39-D48AAE560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94D6-D85A-4500-BB5E-02728C0B0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3696A-06B9-40DA-899C-7D16FF36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48B26-878F-4F0F-B2DD-83EEDF676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90F93-45AB-446E-B9C1-834218C8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41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1B50A-7B53-46BF-AD99-3534BF84E6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7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1C1511-11B1-48CA-8A37-7E325337E81A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4727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F414C4-4B59-4937-8845-907014743959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4885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56229B-1A31-4535-9CD6-8581069E3B67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5697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1BD59A-CB5C-47F0-AF02-4C84B33EE76D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95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31/07/2024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198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8B35E2-8B72-4725-983F-0FB23A786990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9431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EED070-A629-4002-A00A-FFF318BB940E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5622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AE9D56-5E89-4BB2-A9D1-1981EA827754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9393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CBE055-2189-4F2E-9592-668F51A17252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315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85521C-9951-47B5-8D44-20B75C5EB4AE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059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449E77-26B3-437F-9E40-67DAE25A78AF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1754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F6C74C-243A-435C-B376-3530615CDFB2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3044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200150"/>
            <a:ext cx="8229600" cy="339804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F9B641-0D52-434C-82C1-8350BA5C5E11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94873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1700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14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31/07/2024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46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6172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5501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3464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7861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2402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9166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2957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2789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01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31/07/2024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6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31/07/2024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0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31/07/2024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6400-53A4-4C9B-9D25-EA5D415A60BF}" type="datetimeFigureOut">
              <a:rPr lang="en-US" smtClean="0"/>
              <a:t>31/07/2024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8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0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4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7921C-1A63-40CE-B002-10F051D20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87463-95D8-4CF7-B8FC-8C8E384B2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52185-48FC-4136-90CF-85D79EA36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52ED5-D41F-443F-9025-F578956BD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C1018-225C-494D-A645-99E7115F9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0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2203AC-AC82-41D6-8F1F-EF6988406B9D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04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79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dp2V3vKtbs?si=Vw_RmNZbuWts-H-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9"/>
          <p:cNvSpPr txBox="1">
            <a:spLocks noChangeArrowheads="1"/>
          </p:cNvSpPr>
          <p:nvPr/>
        </p:nvSpPr>
        <p:spPr bwMode="auto">
          <a:xfrm>
            <a:off x="225425" y="1103114"/>
            <a:ext cx="89185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TRÂN TRỌNG KÍNH CHÀO QUÝ THẦY CÔ VỀ DỰ GIỜ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LỚP 8…</a:t>
            </a:r>
          </a:p>
        </p:txBody>
      </p:sp>
      <p:sp>
        <p:nvSpPr>
          <p:cNvPr id="2057" name="Text Box 17"/>
          <p:cNvSpPr txBox="1">
            <a:spLocks noChangeArrowheads="1"/>
          </p:cNvSpPr>
          <p:nvPr/>
        </p:nvSpPr>
        <p:spPr bwMode="auto">
          <a:xfrm>
            <a:off x="225425" y="116368"/>
            <a:ext cx="8918575" cy="78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PHÒNG GIÁO DỤC VÀ ĐÀO TẠO HUYỆN….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THCS……….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00791" y="2532169"/>
            <a:ext cx="6014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/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1219200" y="2378281"/>
            <a:ext cx="7239000" cy="2308324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kumimoji="0" lang="en-US" altLang="en-US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n/>
                <a:solidFill>
                  <a:srgbClr val="C00000"/>
                </a:solidFill>
                <a:cs typeface="Times New Roman" panose="02020603050405020304" pitchFamily="18" charset="0"/>
              </a:rPr>
              <a:t>Lịch</a:t>
            </a:r>
            <a:r>
              <a:rPr lang="en-US" altLang="en-US" dirty="0">
                <a:ln/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n/>
                <a:solidFill>
                  <a:srgbClr val="C00000"/>
                </a:solidFill>
                <a:cs typeface="Times New Roman" panose="02020603050405020304" pitchFamily="18" charset="0"/>
              </a:rPr>
              <a:t>Sử</a:t>
            </a:r>
            <a:r>
              <a:rPr lang="en-US" altLang="en-US" dirty="0">
                <a:ln/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n/>
                <a:solidFill>
                  <a:srgbClr val="C0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n/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n/>
                <a:solidFill>
                  <a:srgbClr val="C00000"/>
                </a:solidFill>
                <a:cs typeface="Times New Roman" panose="02020603050405020304" pitchFamily="18" charset="0"/>
              </a:rPr>
              <a:t>Địa</a:t>
            </a:r>
            <a:r>
              <a:rPr lang="en-US" altLang="en-US" dirty="0">
                <a:ln/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n/>
                <a:solidFill>
                  <a:srgbClr val="C00000"/>
                </a:solidFill>
                <a:cs typeface="Times New Roman" panose="02020603050405020304" pitchFamily="18" charset="0"/>
              </a:rPr>
              <a:t>lý</a:t>
            </a:r>
            <a:r>
              <a:rPr lang="en-US" altLang="en-US" dirty="0">
                <a:ln/>
                <a:solidFill>
                  <a:srgbClr val="C00000"/>
                </a:solidFill>
                <a:cs typeface="Times New Roman" panose="02020603050405020304" pitchFamily="18" charset="0"/>
              </a:rPr>
              <a:t> 9 - </a:t>
            </a:r>
            <a:r>
              <a:rPr kumimoji="0" lang="en-US" altLang="en-US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KNTTVCS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altLang="en-US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altLang="en-US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Ha 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 mail: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altLang="en-US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thoại</a:t>
            </a:r>
            <a:r>
              <a:rPr kumimoji="0" lang="en-US" altLang="en-US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36296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6193EF-2B19-4489-B97E-DFC065D5062D}"/>
              </a:ext>
            </a:extLst>
          </p:cNvPr>
          <p:cNvSpPr/>
          <p:nvPr/>
        </p:nvSpPr>
        <p:spPr>
          <a:xfrm>
            <a:off x="1219200" y="5715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18.4.1 TÌM HIỂU NGÀNH CÔNG NGHIỆP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1C60334-7CEE-4728-B2D0-581799FC2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68179"/>
              </p:ext>
            </p:extLst>
          </p:nvPr>
        </p:nvGraphicFramePr>
        <p:xfrm>
          <a:off x="0" y="388079"/>
          <a:ext cx="9144000" cy="4907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0462">
                  <a:extLst>
                    <a:ext uri="{9D8B030D-6E8A-4147-A177-3AD203B41FA5}">
                      <a16:colId xmlns:a16="http://schemas.microsoft.com/office/drawing/2014/main" val="3597884342"/>
                    </a:ext>
                  </a:extLst>
                </a:gridCol>
                <a:gridCol w="7893538">
                  <a:extLst>
                    <a:ext uri="{9D8B030D-6E8A-4147-A177-3AD203B41FA5}">
                      <a16:colId xmlns:a16="http://schemas.microsoft.com/office/drawing/2014/main" val="1490139350"/>
                    </a:ext>
                  </a:extLst>
                </a:gridCol>
              </a:tblGrid>
              <a:tr h="45610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50913"/>
                  </a:ext>
                </a:extLst>
              </a:tr>
              <a:tr h="70812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1.Vai trò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564900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2.Cơ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836454"/>
                  </a:ext>
                </a:extLst>
              </a:tr>
              <a:tr h="168596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3.Xu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9425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FD309E9-76D6-474A-AEF7-87F56BCC4368}"/>
              </a:ext>
            </a:extLst>
          </p:cNvPr>
          <p:cNvSpPr txBox="1"/>
          <p:nvPr/>
        </p:nvSpPr>
        <p:spPr>
          <a:xfrm>
            <a:off x="1283110" y="798243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37% GRDP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84D906-B954-4345-B92E-D3C115EFAC55}"/>
              </a:ext>
            </a:extLst>
          </p:cNvPr>
          <p:cNvSpPr txBox="1"/>
          <p:nvPr/>
        </p:nvSpPr>
        <p:spPr>
          <a:xfrm>
            <a:off x="1283110" y="1769008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27C73E-624E-4F7E-BD31-5CC57E046DA5}"/>
              </a:ext>
            </a:extLst>
          </p:cNvPr>
          <p:cNvSpPr txBox="1"/>
          <p:nvPr/>
        </p:nvSpPr>
        <p:spPr>
          <a:xfrm>
            <a:off x="1245010" y="2808637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10A305-28C2-42AD-BAEE-C0D0EB55ECD2}"/>
              </a:ext>
            </a:extLst>
          </p:cNvPr>
          <p:cNvSpPr txBox="1"/>
          <p:nvPr/>
        </p:nvSpPr>
        <p:spPr>
          <a:xfrm>
            <a:off x="1278194" y="3790950"/>
            <a:ext cx="769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-Xu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,...);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1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C05371-E792-4D1C-8F4E-436817E5F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263" y="-14134"/>
            <a:ext cx="1958737" cy="26758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D0ADF8-A538-4D5C-B7DB-CDCDFD22C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34"/>
            <a:ext cx="6996812" cy="46464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6CDEF7-6067-4FE8-B0BB-FF38639FF846}"/>
              </a:ext>
            </a:extLst>
          </p:cNvPr>
          <p:cNvSpPr txBox="1"/>
          <p:nvPr/>
        </p:nvSpPr>
        <p:spPr>
          <a:xfrm>
            <a:off x="685800" y="4705350"/>
            <a:ext cx="775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78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FA3988-66AD-4B34-A1A8-058CF3BCD97E}"/>
              </a:ext>
            </a:extLst>
          </p:cNvPr>
          <p:cNvSpPr/>
          <p:nvPr/>
        </p:nvSpPr>
        <p:spPr>
          <a:xfrm>
            <a:off x="685800" y="-2394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18.4.2 TÌM HIỂU NGÀNH DỊCH VỤ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83097B2-78DE-456D-9DD4-5795C855D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177796"/>
              </p:ext>
            </p:extLst>
          </p:nvPr>
        </p:nvGraphicFramePr>
        <p:xfrm>
          <a:off x="38100" y="306715"/>
          <a:ext cx="9067800" cy="509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54484102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660935357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451684559"/>
                    </a:ext>
                  </a:extLst>
                </a:gridCol>
              </a:tblGrid>
              <a:tr h="510585"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Ngành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548771"/>
                  </a:ext>
                </a:extLst>
              </a:tr>
              <a:tr h="998928">
                <a:tc row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mại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175312"/>
                  </a:ext>
                </a:extLst>
              </a:tr>
              <a:tr h="6240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664843"/>
                  </a:ext>
                </a:extLst>
              </a:tr>
              <a:tr h="1066800"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2.Giao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tải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259205"/>
                  </a:ext>
                </a:extLst>
              </a:tr>
              <a:tr h="990600"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3.Du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536114"/>
                  </a:ext>
                </a:extLst>
              </a:tr>
              <a:tr h="838953">
                <a:tc gridSpan="2"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4.Các </a:t>
                      </a:r>
                      <a:r>
                        <a:rPr lang="en-US" sz="1800" b="1" i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lĩnh</a:t>
                      </a:r>
                      <a:endParaRPr lang="en-US" sz="1800" b="1" i="0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1800" b="1" i="0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46143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B0421B9-58CA-4F9F-9628-B47165AF1FCD}"/>
              </a:ext>
            </a:extLst>
          </p:cNvPr>
          <p:cNvSpPr txBox="1"/>
          <p:nvPr/>
        </p:nvSpPr>
        <p:spPr>
          <a:xfrm>
            <a:off x="1752600" y="1861822"/>
            <a:ext cx="66319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34%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AD5DD6-2846-4507-BABE-8C3FD4CFF2F9}"/>
              </a:ext>
            </a:extLst>
          </p:cNvPr>
          <p:cNvSpPr txBox="1"/>
          <p:nvPr/>
        </p:nvSpPr>
        <p:spPr>
          <a:xfrm>
            <a:off x="1524000" y="2402193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14EEE-8AD3-4FAD-A926-CEA6B0FE63C1}"/>
              </a:ext>
            </a:extLst>
          </p:cNvPr>
          <p:cNvSpPr txBox="1"/>
          <p:nvPr/>
        </p:nvSpPr>
        <p:spPr>
          <a:xfrm>
            <a:off x="1462547" y="3079534"/>
            <a:ext cx="549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89AC34-9F51-4496-B7BC-3AD2742A3458}"/>
              </a:ext>
            </a:extLst>
          </p:cNvPr>
          <p:cNvSpPr txBox="1"/>
          <p:nvPr/>
        </p:nvSpPr>
        <p:spPr>
          <a:xfrm>
            <a:off x="1482212" y="3629349"/>
            <a:ext cx="7661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3FD0D7-E034-45E7-AA6F-24C1A4C91EA5}"/>
              </a:ext>
            </a:extLst>
          </p:cNvPr>
          <p:cNvSpPr txBox="1"/>
          <p:nvPr/>
        </p:nvSpPr>
        <p:spPr>
          <a:xfrm>
            <a:off x="1482212" y="4500138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–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logistics,...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6A9F28-2AAF-4A72-AAE8-C6FB470C723D}"/>
              </a:ext>
            </a:extLst>
          </p:cNvPr>
          <p:cNvSpPr txBox="1"/>
          <p:nvPr/>
        </p:nvSpPr>
        <p:spPr>
          <a:xfrm>
            <a:off x="1551039" y="761638"/>
            <a:ext cx="7592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5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C05371-E792-4D1C-8F4E-436817E5F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263" y="-14134"/>
            <a:ext cx="1958737" cy="26758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D0ADF8-A538-4D5C-B7DB-CDCDFD22C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0" y="-33798"/>
            <a:ext cx="6909380" cy="45884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600BF5-13C7-4935-8AB3-B11C6B858EB4}"/>
              </a:ext>
            </a:extLst>
          </p:cNvPr>
          <p:cNvSpPr/>
          <p:nvPr/>
        </p:nvSpPr>
        <p:spPr>
          <a:xfrm>
            <a:off x="0" y="447675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tuyến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1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ACCF0C-BCEE-4990-9161-E609C8F08F64}"/>
              </a:ext>
            </a:extLst>
          </p:cNvPr>
          <p:cNvSpPr/>
          <p:nvPr/>
        </p:nvSpPr>
        <p:spPr>
          <a:xfrm>
            <a:off x="0" y="0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18.4.3 TÌM HIỂU PHÁT TRIỂN CÂY CÔNG NGHIỆP LÂU NĂM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A112D1-1F7A-4326-8E2E-F122807943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182849"/>
              </p:ext>
            </p:extLst>
          </p:nvPr>
        </p:nvGraphicFramePr>
        <p:xfrm>
          <a:off x="38100" y="415317"/>
          <a:ext cx="9067800" cy="47281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995105076"/>
                    </a:ext>
                  </a:extLst>
                </a:gridCol>
                <a:gridCol w="7467600">
                  <a:extLst>
                    <a:ext uri="{9D8B030D-6E8A-4147-A177-3AD203B41FA5}">
                      <a16:colId xmlns:a16="http://schemas.microsoft.com/office/drawing/2014/main" val="1419036941"/>
                    </a:ext>
                  </a:extLst>
                </a:gridCol>
              </a:tblGrid>
              <a:tr h="69348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tiêu chí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882109"/>
                  </a:ext>
                </a:extLst>
              </a:tr>
              <a:tr h="107118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1.Vai trò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37193"/>
                  </a:ext>
                </a:extLst>
              </a:tr>
              <a:tr h="296352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68598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EBE572C-9A5E-4475-9D92-3B05DF80A685}"/>
              </a:ext>
            </a:extLst>
          </p:cNvPr>
          <p:cNvSpPr txBox="1"/>
          <p:nvPr/>
        </p:nvSpPr>
        <p:spPr>
          <a:xfrm>
            <a:off x="1612489" y="1302402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F34E9-1023-4A8C-8E21-0A6964E0B407}"/>
              </a:ext>
            </a:extLst>
          </p:cNvPr>
          <p:cNvSpPr txBox="1"/>
          <p:nvPr/>
        </p:nvSpPr>
        <p:spPr>
          <a:xfrm>
            <a:off x="1612489" y="2348521"/>
            <a:ext cx="7047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5F7C0-EFD7-42FF-873B-3B1EA97876AA}"/>
              </a:ext>
            </a:extLst>
          </p:cNvPr>
          <p:cNvSpPr txBox="1"/>
          <p:nvPr/>
        </p:nvSpPr>
        <p:spPr>
          <a:xfrm>
            <a:off x="1673224" y="4135224"/>
            <a:ext cx="7410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+mj-lt"/>
              </a:rPr>
              <a:t>- P</a:t>
            </a:r>
            <a:r>
              <a:rPr lang="vi-VN" sz="2200" dirty="0">
                <a:solidFill>
                  <a:schemeClr val="bg1"/>
                </a:solidFill>
                <a:latin typeface="+mj-lt"/>
              </a:rPr>
              <a:t>hân bố chủ yếu ở Bình Phước, Đồng Nai, Bình Dương và Tây Ninh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B3241-A80C-4086-B31F-AF5D82B382DB}"/>
              </a:ext>
            </a:extLst>
          </p:cNvPr>
          <p:cNvSpPr txBox="1"/>
          <p:nvPr/>
        </p:nvSpPr>
        <p:spPr>
          <a:xfrm>
            <a:off x="1659192" y="2967230"/>
            <a:ext cx="74233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đ</a:t>
            </a:r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58,8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%),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61,3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9871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C05371-E792-4D1C-8F4E-436817E5F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263" y="-14134"/>
            <a:ext cx="1958737" cy="26758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D0ADF8-A538-4D5C-B7DB-CDCDFD22C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4134"/>
            <a:ext cx="6629400" cy="44024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6CDEF7-6067-4FE8-B0BB-FF38639FF846}"/>
              </a:ext>
            </a:extLst>
          </p:cNvPr>
          <p:cNvSpPr txBox="1"/>
          <p:nvPr/>
        </p:nvSpPr>
        <p:spPr>
          <a:xfrm>
            <a:off x="0" y="4408642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0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31955" y="35027"/>
            <a:ext cx="2030186" cy="1752599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352800" y="133350"/>
            <a:ext cx="30948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2905"/>
            <a:ext cx="2330245" cy="13981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0FC6B6-5D9A-45A3-A1A9-CAEDCAF7AFE1}"/>
              </a:ext>
            </a:extLst>
          </p:cNvPr>
          <p:cNvSpPr/>
          <p:nvPr/>
        </p:nvSpPr>
        <p:spPr>
          <a:xfrm>
            <a:off x="108155" y="1962150"/>
            <a:ext cx="9035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705F7C-A36B-47EA-848B-DD338C5C2C9D}"/>
              </a:ext>
            </a:extLst>
          </p:cNvPr>
          <p:cNvSpPr txBox="1"/>
          <p:nvPr/>
        </p:nvSpPr>
        <p:spPr>
          <a:xfrm>
            <a:off x="76200" y="426482"/>
            <a:ext cx="8991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Ý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30% GDP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2021.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GRDP (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(%),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D.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83B74EDA-594F-4561-A441-1BA9E2E8AB3D}"/>
              </a:ext>
            </a:extLst>
          </p:cNvPr>
          <p:cNvSpPr/>
          <p:nvPr/>
        </p:nvSpPr>
        <p:spPr>
          <a:xfrm>
            <a:off x="63910" y="2190750"/>
            <a:ext cx="457200" cy="3810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A5E57E88-7D01-484B-8278-D6698DD4FB11}"/>
              </a:ext>
            </a:extLst>
          </p:cNvPr>
          <p:cNvSpPr/>
          <p:nvPr/>
        </p:nvSpPr>
        <p:spPr>
          <a:xfrm>
            <a:off x="457200" y="3486150"/>
            <a:ext cx="457200" cy="3810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0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B57BAA-E153-4915-90BE-3D7910F1284A}"/>
              </a:ext>
            </a:extLst>
          </p:cNvPr>
          <p:cNvSpPr/>
          <p:nvPr/>
        </p:nvSpPr>
        <p:spPr>
          <a:xfrm>
            <a:off x="22122" y="57150"/>
            <a:ext cx="912187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3.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GRDP (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2021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chiếm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179705" algn="l"/>
                <a:tab pos="1845310" algn="l"/>
                <a:tab pos="3510280" algn="l"/>
                <a:tab pos="5175250" algn="l"/>
              </a:tabLs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A. 42,6%.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B. 42,2%.	C. 10,5%.	D. 4,7%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4.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chiếm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GRDP (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2021?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179705" algn="l"/>
                <a:tab pos="1845310" algn="l"/>
                <a:tab pos="3510280" algn="l"/>
                <a:tab pos="517525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42,6%.	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B. 42,2%.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C. 10,5%.	D. 4,7%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endParaRPr lang="en-US" sz="2000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5. Theo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mức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bán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lẻ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2022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chiếm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% so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27,7.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               B.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27,8.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                               C.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33,2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           D.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36,7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6.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chiếm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2021).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179705" algn="l"/>
                <a:tab pos="1845310" algn="l"/>
                <a:tab pos="3510280" algn="l"/>
                <a:tab pos="517525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A.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33%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34%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C.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35%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D.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36%</a:t>
            </a:r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269026AA-BBA8-4669-9B70-2F1F72EEB9FC}"/>
              </a:ext>
            </a:extLst>
          </p:cNvPr>
          <p:cNvSpPr/>
          <p:nvPr/>
        </p:nvSpPr>
        <p:spPr>
          <a:xfrm>
            <a:off x="152400" y="742950"/>
            <a:ext cx="457200" cy="3810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2D249267-9473-45F2-93E9-8E39823745D7}"/>
              </a:ext>
            </a:extLst>
          </p:cNvPr>
          <p:cNvSpPr/>
          <p:nvPr/>
        </p:nvSpPr>
        <p:spPr>
          <a:xfrm>
            <a:off x="1752600" y="2038350"/>
            <a:ext cx="457200" cy="3810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D2E6CF23-2586-4824-9AFC-66F686971785}"/>
              </a:ext>
            </a:extLst>
          </p:cNvPr>
          <p:cNvSpPr/>
          <p:nvPr/>
        </p:nvSpPr>
        <p:spPr>
          <a:xfrm>
            <a:off x="-88490" y="3486150"/>
            <a:ext cx="457200" cy="381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2E214B88-3EAB-457F-85E1-5E1B303FBCED}"/>
              </a:ext>
            </a:extLst>
          </p:cNvPr>
          <p:cNvSpPr/>
          <p:nvPr/>
        </p:nvSpPr>
        <p:spPr>
          <a:xfrm>
            <a:off x="1752600" y="4539020"/>
            <a:ext cx="457200" cy="3810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7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06B5C3-A96D-4F6C-AE21-54812060A807}"/>
              </a:ext>
            </a:extLst>
          </p:cNvPr>
          <p:cNvSpPr/>
          <p:nvPr/>
        </p:nvSpPr>
        <p:spPr>
          <a:xfrm>
            <a:off x="76200" y="133350"/>
            <a:ext cx="9067800" cy="4885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7.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do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phố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Minh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hút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khách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A.Tài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sở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dễ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du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rẻ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du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tabLst>
                <a:tab pos="179705" algn="l"/>
                <a:tab pos="1845310" algn="l"/>
                <a:tab pos="3510280" algn="l"/>
                <a:tab pos="5175250" algn="l"/>
              </a:tabLst>
            </a:pPr>
            <a:endParaRPr lang="en-US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tabLst>
                <a:tab pos="179705" algn="l"/>
                <a:tab pos="1845310" algn="l"/>
                <a:tab pos="3510280" algn="l"/>
                <a:tab pos="5175250" algn="l"/>
              </a:tabLst>
            </a:pP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8. Ý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Font typeface="+mj-lt"/>
              <a:buAutoNum type="alphaUcPeriod"/>
              <a:tabLst>
                <a:tab pos="179705" algn="l"/>
                <a:tab pos="450215" algn="l"/>
                <a:tab pos="3510280" algn="l"/>
                <a:tab pos="5175250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Font typeface="+mj-lt"/>
              <a:buAutoNum type="alphaUcPeriod"/>
              <a:tabLst>
                <a:tab pos="179705" algn="l"/>
                <a:tab pos="450215" algn="l"/>
                <a:tab pos="3510280" algn="l"/>
                <a:tab pos="5175250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Font typeface="+mj-lt"/>
              <a:buAutoNum type="alphaUcPeriod"/>
              <a:tabLst>
                <a:tab pos="179705" algn="l"/>
                <a:tab pos="450215" algn="l"/>
                <a:tab pos="3510280" algn="l"/>
                <a:tab pos="5175250" algn="l"/>
              </a:tabLs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A87EC313-D1C8-40BE-8412-EA91D586C3AA}"/>
              </a:ext>
            </a:extLst>
          </p:cNvPr>
          <p:cNvSpPr/>
          <p:nvPr/>
        </p:nvSpPr>
        <p:spPr>
          <a:xfrm>
            <a:off x="0" y="1962150"/>
            <a:ext cx="457200" cy="3810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2A8815F2-A4D5-4BB7-9B8C-4EA57C55006F}"/>
              </a:ext>
            </a:extLst>
          </p:cNvPr>
          <p:cNvSpPr/>
          <p:nvPr/>
        </p:nvSpPr>
        <p:spPr>
          <a:xfrm>
            <a:off x="0" y="4552950"/>
            <a:ext cx="457200" cy="3810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5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14300" y="133350"/>
            <a:ext cx="2362200" cy="2184232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505200" y="285750"/>
            <a:ext cx="4191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</a:rPr>
              <a:t>MỞ ĐẦU/ KHỞI ĐỘNG</a:t>
            </a:r>
            <a:endParaRPr lang="en-US" sz="28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457B09-1B64-4E52-9278-141A394A3BFC}"/>
              </a:ext>
            </a:extLst>
          </p:cNvPr>
          <p:cNvSpPr/>
          <p:nvPr/>
        </p:nvSpPr>
        <p:spPr>
          <a:xfrm>
            <a:off x="2438400" y="1233455"/>
            <a:ext cx="6324600" cy="882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https://youtu.be/Udp2V3vKtbs?si=Vw_RmNZbuWts-H-1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Gv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2DECC8-875B-4393-8930-87DA4D69B83E}"/>
              </a:ext>
            </a:extLst>
          </p:cNvPr>
          <p:cNvSpPr/>
          <p:nvPr/>
        </p:nvSpPr>
        <p:spPr>
          <a:xfrm>
            <a:off x="114300" y="2571750"/>
            <a:ext cx="9029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dõi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video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(1ý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/HS)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209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BE0AB3-9E20-4284-B30B-167768BC568C}"/>
              </a:ext>
            </a:extLst>
          </p:cNvPr>
          <p:cNvSpPr/>
          <p:nvPr/>
        </p:nvSpPr>
        <p:spPr>
          <a:xfrm>
            <a:off x="114300" y="361950"/>
            <a:ext cx="8915400" cy="416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9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Ý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ánh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Font typeface="+mj-lt"/>
              <a:buAutoNum type="alphaUcPeriod"/>
              <a:tabLst>
                <a:tab pos="179705" algn="l"/>
                <a:tab pos="450215" algn="l"/>
              </a:tabLst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 T2).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Font typeface="+mj-lt"/>
              <a:buAutoNum type="alphaUcPeriod"/>
              <a:tabLst>
                <a:tab pos="179705" algn="l"/>
                <a:tab pos="450215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lâu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,..</a:t>
            </a: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Font typeface="+mj-lt"/>
              <a:buAutoNum type="alphaUcPeriod"/>
              <a:tabLst>
                <a:tab pos="179705" algn="l"/>
                <a:tab pos="450215" algn="l"/>
              </a:tabLs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phê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chiếm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10.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ít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11480" algn="just">
              <a:spcBef>
                <a:spcPts val="300"/>
              </a:spcBef>
              <a:spcAft>
                <a:spcPts val="0"/>
              </a:spcAft>
              <a:tabLst>
                <a:tab pos="179705" algn="l"/>
                <a:tab pos="3510280" algn="l"/>
                <a:tab pos="5175250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A.Bình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Phước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411480" algn="just">
              <a:spcBef>
                <a:spcPts val="300"/>
              </a:spcBef>
              <a:spcAft>
                <a:spcPts val="0"/>
              </a:spcAft>
              <a:tabLst>
                <a:tab pos="179705" algn="l"/>
                <a:tab pos="3510280" algn="l"/>
                <a:tab pos="517525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Dương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411480" algn="just">
              <a:spcBef>
                <a:spcPts val="300"/>
              </a:spcBef>
              <a:spcAft>
                <a:spcPts val="0"/>
              </a:spcAft>
              <a:tabLst>
                <a:tab pos="179705" algn="l"/>
                <a:tab pos="3510280" algn="l"/>
                <a:tab pos="517525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411480" algn="just">
              <a:spcBef>
                <a:spcPts val="300"/>
              </a:spcBef>
              <a:spcAft>
                <a:spcPts val="0"/>
              </a:spcAft>
              <a:tabLst>
                <a:tab pos="179705" algn="l"/>
                <a:tab pos="3510280" algn="l"/>
                <a:tab pos="517525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phố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Minh.</a:t>
            </a:r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00F9DEA6-8E56-4B4F-89E1-F7B85218D8A9}"/>
              </a:ext>
            </a:extLst>
          </p:cNvPr>
          <p:cNvSpPr/>
          <p:nvPr/>
        </p:nvSpPr>
        <p:spPr>
          <a:xfrm>
            <a:off x="41787" y="2252789"/>
            <a:ext cx="457200" cy="3810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3D4CDF16-CF1C-4D85-B49B-28E7E95E87BB}"/>
              </a:ext>
            </a:extLst>
          </p:cNvPr>
          <p:cNvSpPr/>
          <p:nvPr/>
        </p:nvSpPr>
        <p:spPr>
          <a:xfrm>
            <a:off x="492842" y="4095750"/>
            <a:ext cx="457200" cy="3810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8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76200" y="57150"/>
            <a:ext cx="2209800" cy="16764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187" y="40558"/>
            <a:ext cx="1473813" cy="1419663"/>
          </a:xfrm>
          <a:prstGeom prst="rect">
            <a:avLst/>
          </a:prstGeom>
        </p:spPr>
      </p:pic>
      <p:sp>
        <p:nvSpPr>
          <p:cNvPr id="2" name="TextBox 10"/>
          <p:cNvSpPr txBox="1"/>
          <p:nvPr/>
        </p:nvSpPr>
        <p:spPr>
          <a:xfrm>
            <a:off x="4216244" y="74971"/>
            <a:ext cx="2438400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52B68D-81C4-4CDF-AC6D-F8839E07C388}"/>
              </a:ext>
            </a:extLst>
          </p:cNvPr>
          <p:cNvSpPr txBox="1"/>
          <p:nvPr/>
        </p:nvSpPr>
        <p:spPr>
          <a:xfrm>
            <a:off x="149301" y="1885950"/>
            <a:ext cx="8845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2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pic>
        <p:nvPicPr>
          <p:cNvPr id="4" name="Google Shape;213;p23" descr="Ngôi nhà hoạt hình, phim hoạt hình png | Klipartz">
            <a:extLst>
              <a:ext uri="{FF2B5EF4-FFF2-40B4-BE49-F238E27FC236}">
                <a16:creationId xmlns:a16="http://schemas.microsoft.com/office/drawing/2014/main" id="{0B091707-62F1-0790-F0CD-A27A695345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08" y="50900"/>
            <a:ext cx="1547795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4;p23">
            <a:extLst>
              <a:ext uri="{FF2B5EF4-FFF2-40B4-BE49-F238E27FC236}">
                <a16:creationId xmlns:a16="http://schemas.microsoft.com/office/drawing/2014/main" id="{FA68ACEA-3938-617C-DF6C-B9D82AE7B6EC}"/>
              </a:ext>
            </a:extLst>
          </p:cNvPr>
          <p:cNvSpPr txBox="1"/>
          <p:nvPr/>
        </p:nvSpPr>
        <p:spPr>
          <a:xfrm>
            <a:off x="2438400" y="251059"/>
            <a:ext cx="5777166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</a:t>
            </a:r>
            <a:r>
              <a:rPr lang="en-US" sz="3200" b="1" ker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DẪN HỌC Ở </a:t>
            </a:r>
            <a:r>
              <a:rPr lang="en-US" sz="32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endParaRPr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A46C90-8605-0A5E-6F29-92C5F343AD8B}"/>
              </a:ext>
            </a:extLst>
          </p:cNvPr>
          <p:cNvSpPr/>
          <p:nvPr/>
        </p:nvSpPr>
        <p:spPr>
          <a:xfrm>
            <a:off x="1828800" y="127635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5,6.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6088C9-A8F9-491E-B242-9733E9906C55}"/>
              </a:ext>
            </a:extLst>
          </p:cNvPr>
          <p:cNvSpPr/>
          <p:nvPr/>
        </p:nvSpPr>
        <p:spPr>
          <a:xfrm>
            <a:off x="1746826" y="1091467"/>
            <a:ext cx="5981446" cy="198515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>
              <a:defRPr/>
            </a:pP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T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0000"/>
                </a:solidFill>
                <a:latin typeface="Tw Cen MT" panose="020B0602020104020603"/>
              </a:rPr>
              <a:t>H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B0F0"/>
                </a:solidFill>
                <a:latin typeface="Tw Cen MT" panose="020B0602020104020603"/>
              </a:rPr>
              <a:t>E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 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CCFF33"/>
                </a:solidFill>
                <a:latin typeface="Tw Cen MT" panose="020B0602020104020603"/>
              </a:rPr>
              <a:t>E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70C0"/>
                </a:solidFill>
                <a:latin typeface="Tw Cen MT" panose="020B0602020104020603"/>
              </a:rPr>
              <a:t>N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286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1752600" y="514350"/>
            <a:ext cx="605063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18. VÙNG ĐÔNG NAM BỘ </a:t>
            </a:r>
          </a:p>
          <a:p>
            <a:pPr algn="ctr"/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02)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CA922B-228B-450F-9C6F-E0C866BDE3C9}"/>
              </a:ext>
            </a:extLst>
          </p:cNvPr>
          <p:cNvSpPr/>
          <p:nvPr/>
        </p:nvSpPr>
        <p:spPr>
          <a:xfrm>
            <a:off x="1066800" y="1740753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4.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2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03187" y="124064"/>
            <a:ext cx="88994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</a:t>
            </a:r>
            <a:r>
              <a:rPr kumimoji="0" lang="vi-VN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MỤC TIÊU BÀI HỌC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reflection blurRad="6350" stA="60000" endA="900" endPos="58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dirty="0">
                <a:solidFill>
                  <a:srgbClr val="C0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</a:rPr>
              <a:t>( </a:t>
            </a:r>
            <a:r>
              <a:rPr lang="en-US" altLang="vi-VN" sz="3600" dirty="0" err="1">
                <a:solidFill>
                  <a:srgbClr val="C0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</a:rPr>
              <a:t>mục</a:t>
            </a:r>
            <a:r>
              <a:rPr lang="en-US" altLang="vi-VN" sz="3600" dirty="0">
                <a:solidFill>
                  <a:srgbClr val="C0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</a:rPr>
              <a:t> 4)</a:t>
            </a:r>
            <a:r>
              <a:rPr kumimoji="0" lang="vi-VN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</a:t>
            </a:r>
          </a:p>
        </p:txBody>
      </p:sp>
      <p:sp>
        <p:nvSpPr>
          <p:cNvPr id="557" name="Rectangle 556"/>
          <p:cNvSpPr/>
          <p:nvPr/>
        </p:nvSpPr>
        <p:spPr>
          <a:xfrm>
            <a:off x="103188" y="66126"/>
            <a:ext cx="8888413" cy="4985698"/>
          </a:xfrm>
          <a:prstGeom prst="rect">
            <a:avLst/>
          </a:prstGeom>
          <a:noFill/>
          <a:ln w="50800" cmpd="thinThick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868" y="45391"/>
            <a:ext cx="778754" cy="9278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53B27D-7A29-4A73-8D6B-85E85E70C66E}"/>
              </a:ext>
            </a:extLst>
          </p:cNvPr>
          <p:cNvSpPr/>
          <p:nvPr/>
        </p:nvSpPr>
        <p:spPr>
          <a:xfrm>
            <a:off x="228600" y="1382331"/>
            <a:ext cx="881958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thức: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chất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63039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6200" y="56314"/>
            <a:ext cx="2209800" cy="1677236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586592" y="1552332"/>
            <a:ext cx="58658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THÀNH KIẾN THỨC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89" y="2393108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341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" y="0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18: </a:t>
            </a:r>
            <a:r>
              <a:rPr lang="en-US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VÙNG ĐÔNG NAM BỘ </a:t>
            </a:r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02)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71897E-2222-44B2-8783-BC5AC40EF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3" t="6052"/>
          <a:stretch/>
        </p:blipFill>
        <p:spPr>
          <a:xfrm>
            <a:off x="4038600" y="461666"/>
            <a:ext cx="5051323" cy="23903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EB1C1A-774E-40AB-9A12-12DE287D884A}"/>
              </a:ext>
            </a:extLst>
          </p:cNvPr>
          <p:cNvSpPr/>
          <p:nvPr/>
        </p:nvSpPr>
        <p:spPr>
          <a:xfrm>
            <a:off x="22123" y="3888322"/>
            <a:ext cx="8937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GRDP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18.3.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GRDP (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2010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2021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B7A1A5-200E-4C09-AAD2-35FE12F409E9}"/>
              </a:ext>
            </a:extLst>
          </p:cNvPr>
          <p:cNvSpPr/>
          <p:nvPr/>
        </p:nvSpPr>
        <p:spPr>
          <a:xfrm>
            <a:off x="22123" y="3229783"/>
            <a:ext cx="9212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SGK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5DC40B-DD6F-4F75-8A43-81E36A46DCA1}"/>
              </a:ext>
            </a:extLst>
          </p:cNvPr>
          <p:cNvSpPr/>
          <p:nvPr/>
        </p:nvSpPr>
        <p:spPr>
          <a:xfrm>
            <a:off x="-7843" y="507831"/>
            <a:ext cx="4656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83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" y="0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18: </a:t>
            </a:r>
            <a:r>
              <a:rPr lang="en-US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VÙNG ĐÔNG NAM BỘ </a:t>
            </a:r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02)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71897E-2222-44B2-8783-BC5AC40EF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3" t="6052"/>
          <a:stretch/>
        </p:blipFill>
        <p:spPr>
          <a:xfrm>
            <a:off x="5596993" y="461665"/>
            <a:ext cx="3492930" cy="165288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3B24E8-8F12-4AA0-BB34-F0F5F461E1C5}"/>
              </a:ext>
            </a:extLst>
          </p:cNvPr>
          <p:cNvCxnSpPr/>
          <p:nvPr/>
        </p:nvCxnSpPr>
        <p:spPr>
          <a:xfrm>
            <a:off x="5604367" y="1123950"/>
            <a:ext cx="0" cy="3657600"/>
          </a:xfrm>
          <a:prstGeom prst="line">
            <a:avLst/>
          </a:prstGeom>
          <a:ln w="28575">
            <a:solidFill>
              <a:srgbClr val="5430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56EEE31-6EB0-4B3A-BC36-24A1BE1CEC16}"/>
              </a:ext>
            </a:extLst>
          </p:cNvPr>
          <p:cNvSpPr/>
          <p:nvPr/>
        </p:nvSpPr>
        <p:spPr>
          <a:xfrm>
            <a:off x="14994" y="4552950"/>
            <a:ext cx="9129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SGK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9F9303-D71F-4994-B0EE-66B18E9E8060}"/>
              </a:ext>
            </a:extLst>
          </p:cNvPr>
          <p:cNvSpPr/>
          <p:nvPr/>
        </p:nvSpPr>
        <p:spPr>
          <a:xfrm>
            <a:off x="-1" y="1288107"/>
            <a:ext cx="54247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2021,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30%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GDP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GRDP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quân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7DA3AB-976F-40D9-AC3F-97FB001346F7}"/>
              </a:ext>
            </a:extLst>
          </p:cNvPr>
          <p:cNvSpPr/>
          <p:nvPr/>
        </p:nvSpPr>
        <p:spPr>
          <a:xfrm>
            <a:off x="-7843" y="507831"/>
            <a:ext cx="5875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375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843" y="15364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18: </a:t>
            </a:r>
            <a:r>
              <a:rPr lang="en-US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VÙNG ĐÔNG NAM BỘ </a:t>
            </a:r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02)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71897E-2222-44B2-8783-BC5AC40EF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3" t="6052"/>
          <a:stretch/>
        </p:blipFill>
        <p:spPr>
          <a:xfrm>
            <a:off x="5391538" y="1558053"/>
            <a:ext cx="3752461" cy="17756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EB1C1A-774E-40AB-9A12-12DE287D884A}"/>
              </a:ext>
            </a:extLst>
          </p:cNvPr>
          <p:cNvSpPr/>
          <p:nvPr/>
        </p:nvSpPr>
        <p:spPr>
          <a:xfrm>
            <a:off x="127819" y="4297139"/>
            <a:ext cx="90923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GRDP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18.3.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GRDP (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2010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2021 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5DC40B-DD6F-4F75-8A43-81E36A46DCA1}"/>
              </a:ext>
            </a:extLst>
          </p:cNvPr>
          <p:cNvSpPr/>
          <p:nvPr/>
        </p:nvSpPr>
        <p:spPr>
          <a:xfrm>
            <a:off x="-7843" y="507831"/>
            <a:ext cx="4808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E321FF-781B-43FD-9930-87B7BEBDC10D}"/>
              </a:ext>
            </a:extLst>
          </p:cNvPr>
          <p:cNvSpPr/>
          <p:nvPr/>
        </p:nvSpPr>
        <p:spPr>
          <a:xfrm>
            <a:off x="-36871" y="1889757"/>
            <a:ext cx="599989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GRDP: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2021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+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lâm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thuỷ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4,7%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+ CN- XD: 42,6%.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+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42,2%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+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Thuế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10,5%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29686D-766B-4D21-AAE3-C2E55613D058}"/>
              </a:ext>
            </a:extLst>
          </p:cNvPr>
          <p:cNvSpPr/>
          <p:nvPr/>
        </p:nvSpPr>
        <p:spPr>
          <a:xfrm>
            <a:off x="-42033" y="1263687"/>
            <a:ext cx="6272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GRDP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37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" y="0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18: </a:t>
            </a:r>
            <a:r>
              <a:rPr lang="en-US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VÙNG ĐÔNG NAM BỘ </a:t>
            </a:r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02)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5DC40B-DD6F-4F75-8A43-81E36A46DCA1}"/>
              </a:ext>
            </a:extLst>
          </p:cNvPr>
          <p:cNvSpPr/>
          <p:nvPr/>
        </p:nvSpPr>
        <p:spPr>
          <a:xfrm>
            <a:off x="-7843" y="507831"/>
            <a:ext cx="8313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A69586-4EC6-4194-A30D-4A4711D5844C}"/>
              </a:ext>
            </a:extLst>
          </p:cNvPr>
          <p:cNvSpPr/>
          <p:nvPr/>
        </p:nvSpPr>
        <p:spPr>
          <a:xfrm>
            <a:off x="152400" y="984189"/>
            <a:ext cx="2286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8C68E8-8710-46DA-9F07-DE3E45B73EB6}"/>
              </a:ext>
            </a:extLst>
          </p:cNvPr>
          <p:cNvSpPr/>
          <p:nvPr/>
        </p:nvSpPr>
        <p:spPr>
          <a:xfrm>
            <a:off x="3810" y="1479897"/>
            <a:ext cx="9136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Vòng</a:t>
            </a: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4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(PHT): PHT18.4.1; PHT18.4.2; PHT18.4.3.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EFE9B6-062C-4EFE-8493-6310A8E0E275}"/>
              </a:ext>
            </a:extLst>
          </p:cNvPr>
          <p:cNvSpPr/>
          <p:nvPr/>
        </p:nvSpPr>
        <p:spPr>
          <a:xfrm>
            <a:off x="20782" y="2701480"/>
            <a:ext cx="91363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Vòng</a:t>
            </a: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4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Mảnh</a:t>
            </a: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ghép</a:t>
            </a: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TV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ợc</a:t>
            </a:r>
            <a:endParaRPr lang="en-US" sz="2400" b="1" u="sng" dirty="0"/>
          </a:p>
        </p:txBody>
      </p:sp>
      <p:pic>
        <p:nvPicPr>
          <p:cNvPr id="1026" name="Hình ảnh 1">
            <a:extLst>
              <a:ext uri="{FF2B5EF4-FFF2-40B4-BE49-F238E27FC236}">
                <a16:creationId xmlns:a16="http://schemas.microsoft.com/office/drawing/2014/main" id="{1C79B94C-ACE3-419D-835C-DDF26880B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383" y="3569094"/>
            <a:ext cx="4829175" cy="128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4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  <p:tag name="ISPRING_SLIDE_INDENT_LEVEL" val="0"/>
  <p:tag name="ISPRING_CUSTOM_TIMING_USED" val="1"/>
  <p:tag name="GENSWF_SLIDE_TITLE" val="TỰA BÀI"/>
  <p:tag name="ISPRING_PRESENTER_ID" val="{7257E5D0-9D30-4FF0-97B0-8B144157FD3C}"/>
  <p:tag name="ISPRING_SLIDE_ID_2" val="{86E28706-79C3-4FF9-A642-6C9FBFB2000F}"/>
  <p:tag name="GENSWF_ADVANCE_TIME" val="4.1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CUSTOM_TIMING_USED" val="0"/>
  <p:tag name="GENSWF_ADVANCE_TIME" val="0.0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1969</TotalTime>
  <Words>2045</Words>
  <Application>Microsoft Office PowerPoint</Application>
  <PresentationFormat>On-screen Show (16:9)</PresentationFormat>
  <Paragraphs>158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Tw Cen MT</vt:lpstr>
      <vt:lpstr>Custom Design</vt:lpstr>
      <vt:lpstr>2_Office Theme</vt:lpstr>
      <vt:lpstr>3_Office Theme</vt:lpstr>
      <vt:lpstr>1_Office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Administrator</cp:lastModifiedBy>
  <cp:revision>331</cp:revision>
  <dcterms:created xsi:type="dcterms:W3CDTF">2021-07-22T17:31:00Z</dcterms:created>
  <dcterms:modified xsi:type="dcterms:W3CDTF">2024-07-31T02:07:56Z</dcterms:modified>
</cp:coreProperties>
</file>